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sldIdLst>
    <p:sldId id="435" r:id="rId3"/>
    <p:sldId id="583" r:id="rId4"/>
    <p:sldId id="437" r:id="rId5"/>
    <p:sldId id="584" r:id="rId6"/>
    <p:sldId id="585" r:id="rId7"/>
    <p:sldId id="586" r:id="rId8"/>
    <p:sldId id="587" r:id="rId9"/>
    <p:sldId id="589" r:id="rId10"/>
    <p:sldId id="591" r:id="rId11"/>
    <p:sldId id="590" r:id="rId12"/>
    <p:sldId id="593" r:id="rId13"/>
    <p:sldId id="621" r:id="rId14"/>
    <p:sldId id="625" r:id="rId15"/>
    <p:sldId id="626" r:id="rId16"/>
    <p:sldId id="622" r:id="rId17"/>
    <p:sldId id="607" r:id="rId18"/>
    <p:sldId id="596" r:id="rId19"/>
    <p:sldId id="597" r:id="rId20"/>
    <p:sldId id="598" r:id="rId21"/>
    <p:sldId id="600" r:id="rId22"/>
    <p:sldId id="601" r:id="rId23"/>
    <p:sldId id="628" r:id="rId24"/>
    <p:sldId id="609" r:id="rId25"/>
    <p:sldId id="524" r:id="rId26"/>
    <p:sldId id="480" r:id="rId2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hongbo" initials="z" lastIdx="1" clrIdx="0"/>
  <p:cmAuthor id="2" name="Lenovo User"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80808"/>
    <a:srgbClr val="FFCC66"/>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2" d="100"/>
          <a:sy n="62" d="100"/>
        </p:scale>
        <p:origin x="-992" y="-64"/>
      </p:cViewPr>
      <p:guideLst>
        <p:guide orient="horz" pos="2183"/>
        <p:guide pos="3024"/>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t>2020/5/12</a:t>
            </a:fld>
            <a:endParaRPr lang="zh-CN" altLang="en-US" strike="noStrike" noProof="1"/>
          </a:p>
        </p:txBody>
      </p:sp>
      <p:sp>
        <p:nvSpPr>
          <p:cNvPr id="2867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86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30425289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a:ln>
            <a:miter/>
          </a:ln>
        </p:spPr>
      </p:sp>
      <p:sp>
        <p:nvSpPr>
          <p:cNvPr id="18434" name="备注占位符 2"/>
          <p:cNvSpPr>
            <a:spLocks noGrp="1"/>
          </p:cNvSpPr>
          <p:nvPr>
            <p:ph type="body"/>
          </p:nvPr>
        </p:nvSpPr>
        <p:spPr>
          <a:ln/>
        </p:spPr>
        <p:txBody>
          <a:bodyPr wrap="square" lIns="91440" tIns="45720" rIns="91440" bIns="45720" rtlCol="0" anchor="t"/>
          <a:lstStyle/>
          <a:p>
            <a:pPr lvl="0" fontAlgn="auto"/>
            <a:r>
              <a:rPr lang="zh-CN" altLang="en-US" strike="noStrike" noProof="1"/>
              <a:t>同学们好，今天我们学习的课题是朝阳区线上课堂，高一年级生物学第</a:t>
            </a:r>
            <a:r>
              <a:rPr lang="en-US" altLang="zh-CN" strike="noStrike" noProof="1"/>
              <a:t>17</a:t>
            </a:r>
            <a:r>
              <a:rPr lang="zh-CN" altLang="en-US" strike="noStrike" noProof="1"/>
              <a:t>课时《染色体变异</a:t>
            </a:r>
            <a:r>
              <a:rPr lang="zh-CN" altLang="en-US" b="1" strike="noStrike" spc="300" noProof="1">
                <a:ln>
                  <a:noFill/>
                </a:ln>
                <a:solidFill>
                  <a:srgbClr val="FF0000"/>
                </a:solidFill>
                <a:effectLst/>
                <a:uLnTx/>
                <a:uFillTx/>
                <a:latin typeface="微软雅黑" panose="020B0503020204020204" charset="-122"/>
                <a:ea typeface="微软雅黑" panose="020B0503020204020204" charset="-122"/>
                <a:cs typeface="+mj-cs"/>
                <a:sym typeface="+mn-ea"/>
              </a:rPr>
              <a:t>（1）》</a:t>
            </a:r>
            <a:endParaRPr lang="zh-CN" altLang="en-US" strike="noStrike" noProof="1"/>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eaLnBrk="0" hangingPunct="0"/>
            <a:fld id="{9A0DB2DC-4C9A-4742-B13C-FB6460FD3503}" type="slidenum">
              <a:rPr lang="zh-CN" altLang="en-US" sz="1200" dirty="0">
                <a:latin typeface="Calibri" panose="020F0502020204030204" pitchFamily="2" charset="0"/>
                <a:ea typeface="宋体" panose="02010600030101010101" pitchFamily="2" charset="-122"/>
              </a:rPr>
              <a:t>1</a:t>
            </a:fld>
            <a:endParaRPr lang="zh-CN" altLang="en-US" sz="1200" dirty="0">
              <a:latin typeface="Calibri" panose="020F0502020204030204" pitchFamily="2"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ln/>
        </p:spPr>
      </p:sp>
      <p:sp>
        <p:nvSpPr>
          <p:cNvPr id="49154" name="文本占位符 2"/>
          <p:cNvSpPr>
            <a:spLocks noGrp="1"/>
          </p:cNvSpPr>
          <p:nvPr>
            <p:ph type="body"/>
          </p:nvPr>
        </p:nvSpPr>
        <p:spPr>
          <a:ln/>
        </p:spPr>
        <p:txBody>
          <a:bodyPr lIns="91440" tIns="45720" rIns="91440" bIns="45720" anchor="t"/>
          <a:lstStyle/>
          <a:p>
            <a:pPr lvl="0">
              <a:lnSpc>
                <a:spcPct val="150000"/>
              </a:lnSpc>
            </a:pPr>
            <a:r>
              <a:rPr lang="zh-CN" altLang="en-US"/>
              <a:t>二倍体的概念是：</a:t>
            </a:r>
            <a:r>
              <a:rPr lang="zh-CN" altLang="zh-CN" b="1" dirty="0">
                <a:solidFill>
                  <a:srgbClr val="000000"/>
                </a:solidFill>
                <a:latin typeface="宋体" panose="02010600030101010101" pitchFamily="2" charset="-122"/>
              </a:rPr>
              <a:t>由受精卵发育而成的，体细胞中有两个染色体组的个体称为二倍体。世界上</a:t>
            </a:r>
            <a:r>
              <a:rPr lang="zh-CN" altLang="en-US" b="1" dirty="0">
                <a:solidFill>
                  <a:srgbClr val="000000"/>
                </a:solidFill>
                <a:latin typeface="Arial" panose="020B0604020202020204" pitchFamily="34" charset="0"/>
              </a:rPr>
              <a:t>几乎全部的动物和过半</a:t>
            </a:r>
          </a:p>
          <a:p>
            <a:pPr lvl="0">
              <a:lnSpc>
                <a:spcPct val="150000"/>
              </a:lnSpc>
            </a:pPr>
            <a:r>
              <a:rPr lang="zh-CN" altLang="en-US" b="1" dirty="0">
                <a:solidFill>
                  <a:srgbClr val="000000"/>
                </a:solidFill>
                <a:latin typeface="Arial" panose="020B0604020202020204" pitchFamily="34" charset="0"/>
              </a:rPr>
              <a:t>的高等植物都是二倍体。看番茄是二倍体，葡萄也是二倍体，我们刚刚分析了的果蝇，人也都是二倍体。</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a:ln/>
        </p:spPr>
      </p:sp>
      <p:sp>
        <p:nvSpPr>
          <p:cNvPr id="51202" name="文本占位符 2"/>
          <p:cNvSpPr>
            <a:spLocks noGrp="1"/>
          </p:cNvSpPr>
          <p:nvPr>
            <p:ph type="body"/>
          </p:nvPr>
        </p:nvSpPr>
        <p:spPr>
          <a:ln/>
        </p:spPr>
        <p:txBody>
          <a:bodyPr lIns="91440" tIns="45720" rIns="91440" bIns="45720" anchor="t"/>
          <a:lstStyle/>
          <a:p>
            <a:pPr lvl="0"/>
            <a:r>
              <a:rPr lang="zh-CN" altLang="en-US"/>
              <a:t>以二倍体概念类推，</a:t>
            </a:r>
            <a:r>
              <a:rPr lang="zh-CN" altLang="zh-CN" b="1" dirty="0">
                <a:solidFill>
                  <a:srgbClr val="000000"/>
                </a:solidFill>
                <a:latin typeface="宋体" panose="02010600030101010101" pitchFamily="2" charset="-122"/>
              </a:rPr>
              <a:t>由受精卵发育而成的，体细胞中含有三个或三个以上的染色体组的个体，就称为多倍体。我们看香蕉是三倍体，马铃薯是四倍体，普通小麦是六倍体，多倍体在植物中很常见，在动物中极少见。所以我们以植物细胞中染色体数目加倍来探讨多倍体形成的机理。</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a:ln/>
        </p:spPr>
      </p:sp>
      <p:sp>
        <p:nvSpPr>
          <p:cNvPr id="3" name="文本占位符 2"/>
          <p:cNvSpPr>
            <a:spLocks noGrp="1"/>
          </p:cNvSpPr>
          <p:nvPr>
            <p:ph type="body"/>
          </p:nvPr>
        </p:nvSpPr>
        <p:spPr>
          <a:ln/>
        </p:spPr>
        <p:txBody>
          <a:bodyPr lIns="91440" tIns="45720" rIns="91440" bIns="45720" anchor="t"/>
          <a:lstStyle/>
          <a:p>
            <a:pPr fontAlgn="auto"/>
            <a:r>
              <a:rPr lang="zh-CN" altLang="en-US" strike="noStrike" noProof="1">
                <a:sym typeface="+mn-ea"/>
              </a:rPr>
              <a:t>多倍体形成的原因：经过染色体复制，细胞中每个染色体含有两个染色单体，由于某种因素的影响（例如低温处理或者是用秋水仙素诱发），纺锤体的形成受到破坏，产生的后果是，着丝粒正常分裂，染色单体分开形成染色体，细胞中染色体数目加倍，由于没有纺锤丝的牵引，导致数目加倍的染色体不能移向细胞两极，细胞不能分裂成两个子细胞，染色体数目加倍的细胞继续进行正常的有丝分裂，就可能形成染色体加倍的组织或个体。这样二倍体</a:t>
            </a:r>
            <a:r>
              <a:rPr lang="zh-CN" altLang="en-US" b="1" strike="noStrike"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有丝</a:t>
            </a:r>
            <a:r>
              <a:rPr lang="zh-CN" altLang="en-US" b="1" strike="noStrike" noProof="0">
                <a:effectLst>
                  <a:outerShdw blurRad="38100" dist="38100" dir="2700000" algn="tl">
                    <a:srgbClr val="C0C0C0"/>
                  </a:outerShdw>
                </a:effectLst>
                <a:latin typeface="黑体" panose="02010609060101010101" pitchFamily="2" charset="-122"/>
                <a:ea typeface="黑体" panose="02010609060101010101" pitchFamily="2" charset="-122"/>
                <a:sym typeface="+mn-ea"/>
              </a:rPr>
              <a:t>分裂过程中，</a:t>
            </a:r>
            <a:r>
              <a:rPr lang="zh-CN" altLang="en-US" b="1" strike="noStrike"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纺锤体</a:t>
            </a:r>
            <a:r>
              <a:rPr lang="zh-CN" altLang="en-US" b="1" strike="noStrike" noProof="0">
                <a:effectLst>
                  <a:outerShdw blurRad="38100" dist="38100" dir="2700000" algn="tl">
                    <a:srgbClr val="C0C0C0"/>
                  </a:outerShdw>
                </a:effectLst>
                <a:latin typeface="黑体" panose="02010609060101010101" pitchFamily="2" charset="-122"/>
                <a:ea typeface="黑体" panose="02010609060101010101" pitchFamily="2" charset="-122"/>
                <a:sym typeface="+mn-ea"/>
              </a:rPr>
              <a:t>形成受到破坏可以形成四倍体，如果减数分裂过程异常是不是也可以形成多倍体呢？</a:t>
            </a:r>
            <a:endParaRPr lang="zh-CN" altLang="en-US" strike="noStrike"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ln/>
        </p:spPr>
      </p:sp>
      <p:sp>
        <p:nvSpPr>
          <p:cNvPr id="3" name="文本占位符 2"/>
          <p:cNvSpPr>
            <a:spLocks noGrp="1"/>
          </p:cNvSpPr>
          <p:nvPr>
            <p:ph type="body"/>
          </p:nvPr>
        </p:nvSpPr>
        <p:spPr>
          <a:ln/>
        </p:spPr>
        <p:txBody>
          <a:bodyPr lIns="91440" tIns="45720" rIns="91440" bIns="45720" anchor="t"/>
          <a:lstStyle/>
          <a:p>
            <a:pPr fontAlgn="auto"/>
            <a:r>
              <a:rPr lang="zh-CN" altLang="en-US" strike="noStrike" noProof="1"/>
              <a:t>我们再来回顾一下教材</a:t>
            </a:r>
            <a:r>
              <a:rPr lang="en-US" altLang="zh-CN" strike="noStrike" noProof="1"/>
              <a:t>23</a:t>
            </a:r>
            <a:r>
              <a:rPr lang="zh-CN" altLang="en-US" strike="noStrike" noProof="1"/>
              <a:t>页《减数分裂》第一课时的课后习题二拓展应用的第</a:t>
            </a:r>
            <a:r>
              <a:rPr lang="en-US" altLang="zh-CN" strike="noStrike" noProof="1"/>
              <a:t>2</a:t>
            </a:r>
            <a:r>
              <a:rPr lang="zh-CN" altLang="en-US" strike="noStrike" noProof="1"/>
              <a:t>题：</a:t>
            </a:r>
            <a:r>
              <a:rPr lang="en-US" altLang="zh-CN" b="1" strike="noStrike" noProof="1">
                <a:gradFill>
                  <a:gsLst>
                    <a:gs pos="0">
                      <a:srgbClr val="012D86"/>
                    </a:gs>
                    <a:gs pos="100000">
                      <a:srgbClr val="0E2557"/>
                    </a:gs>
                  </a:gsLst>
                  <a:lin scaled="0"/>
                </a:gradFill>
                <a:latin typeface="Arial" panose="020B0604020202020204" pitchFamily="34" charset="0"/>
                <a:ea typeface="宋体" panose="02010600030101010101" pitchFamily="2" charset="-122"/>
                <a:sym typeface="+mn-ea"/>
              </a:rPr>
              <a:t>经过减数分裂形成的精子或卵细胞，染色体数目一定是体细胞的一半吗？</a:t>
            </a:r>
            <a:r>
              <a:rPr lang="en-US" altLang="zh-CN" b="1" strike="noStrike" noProof="1">
                <a:solidFill>
                  <a:srgbClr val="FF0000"/>
                </a:solidFill>
                <a:latin typeface="Arial" panose="020B0604020202020204" pitchFamily="34" charset="0"/>
                <a:ea typeface="宋体" panose="02010600030101010101" pitchFamily="2" charset="-122"/>
                <a:sym typeface="+mn-ea"/>
              </a:rPr>
              <a:t>有没有例外？</a:t>
            </a:r>
            <a:r>
              <a:rPr lang="en-US" altLang="zh-CN" b="1" strike="noStrike" noProof="1">
                <a:gradFill>
                  <a:gsLst>
                    <a:gs pos="0">
                      <a:srgbClr val="012D86"/>
                    </a:gs>
                    <a:gs pos="100000">
                      <a:srgbClr val="0E2557"/>
                    </a:gs>
                  </a:gsLst>
                  <a:lin scaled="0"/>
                </a:gradFill>
                <a:latin typeface="Arial" panose="020B0604020202020204" pitchFamily="34" charset="0"/>
                <a:ea typeface="宋体" panose="02010600030101010101" pitchFamily="2" charset="-122"/>
                <a:sym typeface="+mn-ea"/>
              </a:rPr>
              <a:t>出现例外会造成什么后果？</a:t>
            </a:r>
            <a:endParaRPr lang="en-US" altLang="zh-CN" b="1" strike="noStrike" noProof="1">
              <a:gradFill>
                <a:gsLst>
                  <a:gs pos="0">
                    <a:srgbClr val="012D86"/>
                  </a:gs>
                  <a:gs pos="100000">
                    <a:srgbClr val="0E2557"/>
                  </a:gs>
                </a:gsLst>
                <a:lin scaled="0"/>
              </a:gradFill>
            </a:endParaRPr>
          </a:p>
          <a:p>
            <a:pPr fontAlgn="auto"/>
            <a:endParaRPr lang="zh-CN" altLang="en-US" strike="noStrike"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a:ln/>
        </p:spPr>
      </p:sp>
      <p:sp>
        <p:nvSpPr>
          <p:cNvPr id="3" name="文本占位符 2"/>
          <p:cNvSpPr>
            <a:spLocks noGrp="1"/>
          </p:cNvSpPr>
          <p:nvPr>
            <p:ph type="body"/>
          </p:nvPr>
        </p:nvSpPr>
        <p:spPr>
          <a:ln/>
        </p:spPr>
        <p:txBody>
          <a:bodyPr lIns="91440" tIns="45720" rIns="91440" bIns="45720" anchor="t"/>
          <a:lstStyle/>
          <a:p>
            <a:pPr fontAlgn="auto"/>
            <a:r>
              <a:rPr lang="en-US" altLang="zh-CN" b="1" strike="noStrike" noProof="1">
                <a:solidFill>
                  <a:srgbClr val="FF0000"/>
                </a:solidFill>
                <a:latin typeface="Arial" panose="020B0604020202020204" pitchFamily="34" charset="0"/>
                <a:ea typeface="宋体" panose="02010600030101010101" pitchFamily="2" charset="-122"/>
                <a:sym typeface="+mn-ea"/>
              </a:rPr>
              <a:t>有例外</a:t>
            </a:r>
            <a:r>
              <a:rPr lang="zh-CN" altLang="en-US" b="1" strike="noStrike" noProof="1">
                <a:solidFill>
                  <a:srgbClr val="FF0000"/>
                </a:solidFill>
                <a:latin typeface="Arial" panose="020B0604020202020204" pitchFamily="34" charset="0"/>
                <a:ea typeface="宋体" panose="02010600030101010101" pitchFamily="2" charset="-122"/>
                <a:sym typeface="+mn-ea"/>
              </a:rPr>
              <a:t>，就是</a:t>
            </a:r>
            <a:r>
              <a:rPr lang="zh-CN" altLang="en-US" b="1" strike="noStrike" noProof="1">
                <a:latin typeface="楷体_GB2312" pitchFamily="1" charset="-122"/>
                <a:ea typeface="楷体_GB2312" pitchFamily="1" charset="-122"/>
                <a:sym typeface="+mn-ea"/>
              </a:rPr>
              <a:t>无论是减数分裂Ⅰ还是减数分裂Ⅱ中，染色体已经移向细胞的两极，但因某种原因细胞未分裂成两个子细胞，这样就可能出现</a:t>
            </a:r>
            <a:r>
              <a:rPr lang="zh-CN" altLang="en-US" b="1" strike="noStrike" noProof="1">
                <a:solidFill>
                  <a:srgbClr val="FF0000"/>
                </a:solidFill>
                <a:latin typeface="楷体_GB2312" pitchFamily="1" charset="-122"/>
                <a:ea typeface="楷体_GB2312" pitchFamily="1" charset="-122"/>
                <a:sym typeface="+mn-ea"/>
              </a:rPr>
              <a:t>精子或卵细胞中的染色体数目加倍的现象</a:t>
            </a:r>
            <a:r>
              <a:rPr lang="zh-CN" altLang="en-US" b="1" strike="noStrike" noProof="1">
                <a:latin typeface="楷体_GB2312" pitchFamily="1" charset="-122"/>
                <a:ea typeface="楷体_GB2312" pitchFamily="1" charset="-122"/>
                <a:sym typeface="+mn-ea"/>
              </a:rPr>
              <a:t>。</a:t>
            </a:r>
            <a:endParaRPr lang="en-US" altLang="zh-CN" b="1" strike="noStrike" noProof="1">
              <a:gradFill>
                <a:gsLst>
                  <a:gs pos="0">
                    <a:srgbClr val="012D86"/>
                  </a:gs>
                  <a:gs pos="100000">
                    <a:srgbClr val="0E2557"/>
                  </a:gs>
                </a:gsLst>
                <a:lin scaled="0"/>
              </a:gradFill>
            </a:endParaRPr>
          </a:p>
          <a:p>
            <a:pPr fontAlgn="auto"/>
            <a:endParaRPr lang="zh-CN" altLang="en-US" strike="noStrike"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a:ln/>
        </p:spPr>
      </p:sp>
      <p:sp>
        <p:nvSpPr>
          <p:cNvPr id="59394" name="文本占位符 2"/>
          <p:cNvSpPr>
            <a:spLocks noGrp="1"/>
          </p:cNvSpPr>
          <p:nvPr>
            <p:ph type="body"/>
          </p:nvPr>
        </p:nvSpPr>
        <p:spPr>
          <a:ln/>
        </p:spPr>
        <p:txBody>
          <a:bodyPr lIns="91440" tIns="45720" rIns="91440" bIns="45720" anchor="t"/>
          <a:lstStyle/>
          <a:p>
            <a:pPr lvl="0"/>
            <a:r>
              <a:rPr lang="zh-CN" altLang="en-US"/>
              <a:t>染色体数目加倍的精子和染色体数目加倍的卵细胞受精，发育的个体的体细胞中就含有四个染色体组，这样减数分裂异常也可以形成四倍体。当然，如果染色体数目加倍的精子与正常的只含一个染色体组的卵细胞结合，发育的个体的体细胞中就含有三个染色体组，这样就形成了三倍体。至此，通过对多倍体形成的原因的探究，我们也就明白了多倍体的体细胞和配子中的染色体数目和染色体组数目之间的关系，请根据这关系完成教材</a:t>
            </a:r>
            <a:r>
              <a:rPr lang="en-US" altLang="zh-CN"/>
              <a:t>91</a:t>
            </a:r>
            <a:r>
              <a:rPr lang="zh-CN" altLang="en-US"/>
              <a:t>页课后习题一概念检测第</a:t>
            </a:r>
            <a:r>
              <a:rPr lang="en-US" altLang="zh-CN"/>
              <a:t>4</a:t>
            </a:r>
            <a:r>
              <a:rPr lang="zh-CN" altLang="en-US"/>
              <a:t>题。</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ln/>
        </p:spPr>
      </p:sp>
      <p:sp>
        <p:nvSpPr>
          <p:cNvPr id="61442" name="文本占位符 2"/>
          <p:cNvSpPr>
            <a:spLocks noGrp="1"/>
          </p:cNvSpPr>
          <p:nvPr>
            <p:ph type="body"/>
          </p:nvPr>
        </p:nvSpPr>
        <p:spPr>
          <a:ln/>
        </p:spPr>
        <p:txBody>
          <a:bodyPr lIns="91440" tIns="45720" rIns="91440" bIns="45720" anchor="t"/>
          <a:lstStyle/>
          <a:p>
            <a:pPr lvl="0"/>
            <a:r>
              <a:rPr lang="zh-CN" altLang="en-US"/>
              <a:t>由豌豆配子中染色体数是</a:t>
            </a:r>
            <a:r>
              <a:rPr lang="en-US" altLang="zh-CN"/>
              <a:t>7</a:t>
            </a:r>
            <a:r>
              <a:rPr lang="zh-CN" altLang="en-US"/>
              <a:t>，可以推知体细胞中的染色体数为</a:t>
            </a:r>
            <a:r>
              <a:rPr lang="en-US" altLang="zh-CN"/>
              <a:t>14</a:t>
            </a:r>
            <a:r>
              <a:rPr lang="zh-CN" altLang="en-US"/>
              <a:t>，由体细胞中的染色体组数是</a:t>
            </a:r>
            <a:r>
              <a:rPr lang="en-US" altLang="zh-CN"/>
              <a:t>2</a:t>
            </a:r>
            <a:r>
              <a:rPr lang="zh-CN" altLang="en-US"/>
              <a:t>，可以推知配子中染色体组数是</a:t>
            </a:r>
            <a:r>
              <a:rPr lang="en-US" altLang="zh-CN"/>
              <a:t>1</a:t>
            </a:r>
            <a:r>
              <a:rPr lang="zh-CN" altLang="en-US"/>
              <a:t>，也可以推知豌豆属于二倍体生物；由普通小麦体细胞中的染色体数是</a:t>
            </a:r>
            <a:r>
              <a:rPr lang="en-US" altLang="zh-CN"/>
              <a:t>42</a:t>
            </a:r>
            <a:r>
              <a:rPr lang="zh-CN" altLang="en-US"/>
              <a:t>，可以推知配子中的染色体数是</a:t>
            </a:r>
            <a:r>
              <a:rPr lang="en-US" altLang="zh-CN"/>
              <a:t>21</a:t>
            </a:r>
            <a:r>
              <a:rPr lang="zh-CN" altLang="en-US"/>
              <a:t>，由配子中的染色体组数是</a:t>
            </a:r>
            <a:r>
              <a:rPr lang="en-US" altLang="zh-CN"/>
              <a:t>3</a:t>
            </a:r>
            <a:r>
              <a:rPr lang="zh-CN" altLang="en-US"/>
              <a:t>，可以推知体细胞中的染色体组数是</a:t>
            </a:r>
            <a:r>
              <a:rPr lang="en-US" altLang="zh-CN"/>
              <a:t>6</a:t>
            </a:r>
            <a:r>
              <a:rPr lang="zh-CN" altLang="en-US"/>
              <a:t>，也就可以推知普通小麦属于六倍体生物；由小黑麦配子中染色体数是</a:t>
            </a:r>
            <a:r>
              <a:rPr lang="en-US" altLang="zh-CN"/>
              <a:t>28</a:t>
            </a:r>
            <a:r>
              <a:rPr lang="zh-CN" altLang="en-US"/>
              <a:t>，可以推知体细胞中染色体数是</a:t>
            </a:r>
            <a:r>
              <a:rPr lang="en-US" altLang="zh-CN"/>
              <a:t>56</a:t>
            </a:r>
            <a:r>
              <a:rPr lang="zh-CN" altLang="en-US"/>
              <a:t>，由小黑麦属于八倍体生物，可以推知小黑麦体细胞中染色体组数是</a:t>
            </a:r>
            <a:r>
              <a:rPr lang="en-US" altLang="zh-CN"/>
              <a:t>8</a:t>
            </a:r>
            <a:r>
              <a:rPr lang="zh-CN" altLang="en-US"/>
              <a:t>组，也就可以推知配子中的染色体组数是</a:t>
            </a:r>
            <a:r>
              <a:rPr lang="en-US" altLang="zh-CN"/>
              <a:t>4</a:t>
            </a:r>
            <a:r>
              <a:rPr lang="zh-CN" altLang="en-US"/>
              <a:t>组。通过以上分析和练习，我们知道生物染色体数目加倍之后，性状也发生了变化。下面，我们来学习染色体数目变异对生物性状的影响</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a:ln/>
        </p:spPr>
      </p:sp>
      <p:sp>
        <p:nvSpPr>
          <p:cNvPr id="63490" name="文本占位符 2"/>
          <p:cNvSpPr>
            <a:spLocks noGrp="1"/>
          </p:cNvSpPr>
          <p:nvPr>
            <p:ph type="body"/>
          </p:nvPr>
        </p:nvSpPr>
        <p:spPr>
          <a:ln/>
        </p:spPr>
        <p:txBody>
          <a:bodyPr lIns="91440" tIns="45720" rIns="91440" bIns="45720" anchor="t"/>
          <a:lstStyle/>
          <a:p>
            <a:pPr lvl="0"/>
            <a:r>
              <a:rPr lang="zh-CN" altLang="en-US" b="1" dirty="0">
                <a:solidFill>
                  <a:srgbClr val="000000"/>
                </a:solidFill>
                <a:latin typeface="Times New Roman" panose="02020603050405020304" pitchFamily="2" charset="0"/>
              </a:rPr>
              <a:t>个别染色体数目的增加或减少会引起遗传病，例如，唐氏综合征又称</a:t>
            </a:r>
            <a:r>
              <a:rPr lang="en-US" altLang="zh-CN" b="1" dirty="0">
                <a:solidFill>
                  <a:srgbClr val="000000"/>
                </a:solidFill>
                <a:latin typeface="Times New Roman" panose="02020603050405020304" pitchFamily="2" charset="0"/>
              </a:rPr>
              <a:t>21</a:t>
            </a:r>
            <a:r>
              <a:rPr lang="zh-CN" altLang="en-US" b="1" dirty="0">
                <a:solidFill>
                  <a:srgbClr val="000000"/>
                </a:solidFill>
                <a:latin typeface="Times New Roman" panose="02020603050405020304" pitchFamily="2" charset="0"/>
              </a:rPr>
              <a:t>三体综合征，是一种常见的染色体病。患者比正常人多了一条</a:t>
            </a:r>
            <a:r>
              <a:rPr lang="en-US" altLang="zh-CN" b="1" dirty="0">
                <a:solidFill>
                  <a:srgbClr val="000000"/>
                </a:solidFill>
                <a:latin typeface="Times New Roman" panose="02020603050405020304" pitchFamily="2" charset="0"/>
              </a:rPr>
              <a:t>21</a:t>
            </a:r>
            <a:r>
              <a:rPr lang="zh-CN" altLang="en-US" b="1" dirty="0">
                <a:solidFill>
                  <a:srgbClr val="000000"/>
                </a:solidFill>
                <a:latin typeface="Times New Roman" panose="02020603050405020304" pitchFamily="2" charset="0"/>
              </a:rPr>
              <a:t>号染色体。患者的智力低于正常人，身体发育缓慢，并且表现出特殊的面容。目前已经发现这类由个别染色体增加或减少引起的遗传病由</a:t>
            </a:r>
            <a:r>
              <a:rPr lang="en-US" altLang="zh-CN" b="1" dirty="0">
                <a:solidFill>
                  <a:srgbClr val="000000"/>
                </a:solidFill>
                <a:latin typeface="Times New Roman" panose="02020603050405020304" pitchFamily="2" charset="0"/>
              </a:rPr>
              <a:t>500</a:t>
            </a:r>
            <a:r>
              <a:rPr lang="zh-CN" altLang="en-US" b="1" dirty="0">
                <a:solidFill>
                  <a:srgbClr val="000000"/>
                </a:solidFill>
                <a:latin typeface="Times New Roman" panose="02020603050405020304" pitchFamily="2" charset="0"/>
              </a:rPr>
              <a:t>多种，涉及人类的每一对染色体。</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ln/>
        </p:spPr>
      </p:sp>
      <p:sp>
        <p:nvSpPr>
          <p:cNvPr id="65538" name="文本占位符 2"/>
          <p:cNvSpPr>
            <a:spLocks noGrp="1"/>
          </p:cNvSpPr>
          <p:nvPr>
            <p:ph type="body"/>
          </p:nvPr>
        </p:nvSpPr>
        <p:spPr>
          <a:ln/>
        </p:spPr>
        <p:txBody>
          <a:bodyPr lIns="91440" tIns="45720" rIns="91440" bIns="45720" anchor="t"/>
          <a:lstStyle/>
          <a:p>
            <a:pPr lvl="0"/>
            <a:r>
              <a:rPr lang="zh-CN" altLang="en-US" b="1" dirty="0">
                <a:solidFill>
                  <a:srgbClr val="000000"/>
                </a:solidFill>
                <a:latin typeface="Times New Roman" panose="02020603050405020304" pitchFamily="2" charset="0"/>
              </a:rPr>
              <a:t>而染色体组成倍的增加或减少更多地是影响植物的性状。染色体数目加倍后的多倍体就有不同于二倍体的特点。</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a:ln/>
        </p:spPr>
      </p:sp>
      <p:sp>
        <p:nvSpPr>
          <p:cNvPr id="67586" name="文本占位符 2"/>
          <p:cNvSpPr>
            <a:spLocks noGrp="1"/>
          </p:cNvSpPr>
          <p:nvPr>
            <p:ph type="body"/>
          </p:nvPr>
        </p:nvSpPr>
        <p:spPr>
          <a:ln/>
        </p:spPr>
        <p:txBody>
          <a:bodyPr lIns="91440" tIns="45720" rIns="91440" bIns="45720" anchor="t"/>
          <a:lstStyle/>
          <a:p>
            <a:pPr lvl="0"/>
            <a:r>
              <a:rPr lang="zh-CN" altLang="en-US"/>
              <a:t>与二倍体相比，多倍体具有以下特征：</a:t>
            </a:r>
            <a:r>
              <a:rPr lang="zh-CN" altLang="en-US" b="1" dirty="0">
                <a:solidFill>
                  <a:srgbClr val="000000"/>
                </a:solidFill>
                <a:latin typeface="Arial" panose="020B0604020202020204" pitchFamily="34" charset="0"/>
              </a:rPr>
              <a:t>多倍体植株茎秆</a:t>
            </a:r>
            <a:r>
              <a:rPr lang="zh-CN" altLang="en-US" b="1" dirty="0">
                <a:solidFill>
                  <a:srgbClr val="FF0000"/>
                </a:solidFill>
                <a:latin typeface="Arial" panose="020B0604020202020204" pitchFamily="34" charset="0"/>
              </a:rPr>
              <a:t>粗</a:t>
            </a:r>
            <a:r>
              <a:rPr lang="zh-CN" altLang="en-US" b="1" dirty="0">
                <a:solidFill>
                  <a:srgbClr val="000000"/>
                </a:solidFill>
                <a:latin typeface="Arial" panose="020B0604020202020204" pitchFamily="34" charset="0"/>
              </a:rPr>
              <a:t>壮、叶片、果实、种子都比较</a:t>
            </a:r>
            <a:r>
              <a:rPr lang="zh-CN" altLang="en-US" b="1" dirty="0">
                <a:solidFill>
                  <a:srgbClr val="FF0000"/>
                </a:solidFill>
                <a:latin typeface="Arial" panose="020B0604020202020204" pitchFamily="34" charset="0"/>
              </a:rPr>
              <a:t>大</a:t>
            </a:r>
            <a:r>
              <a:rPr lang="zh-CN" altLang="en-US" b="1" dirty="0">
                <a:solidFill>
                  <a:srgbClr val="000000"/>
                </a:solidFill>
                <a:latin typeface="Arial" panose="020B0604020202020204" pitchFamily="34" charset="0"/>
              </a:rPr>
              <a:t>，糖类和蛋白质等营养物质的含量都较</a:t>
            </a:r>
            <a:r>
              <a:rPr lang="zh-CN" altLang="en-US" b="1" dirty="0">
                <a:solidFill>
                  <a:srgbClr val="FF0000"/>
                </a:solidFill>
                <a:latin typeface="Arial" panose="020B0604020202020204" pitchFamily="34" charset="0"/>
              </a:rPr>
              <a:t>高</a:t>
            </a:r>
            <a:r>
              <a:rPr lang="zh-CN" altLang="en-US" b="1" dirty="0">
                <a:solidFill>
                  <a:srgbClr val="000000"/>
                </a:solidFill>
                <a:latin typeface="Arial" panose="020B0604020202020204" pitchFamily="34" charset="0"/>
              </a:rPr>
              <a:t>。但是多倍体一般结籽率低，发育迟缓，三倍体由于联会紊乱不能形成正常配子，所以三倍体果实无籽。无籽果实满足了人们生活食物追求，进而探究染色体数目变异在育种方面的应用。</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a:ln/>
        </p:spPr>
      </p:sp>
      <p:sp>
        <p:nvSpPr>
          <p:cNvPr id="32770" name="文本占位符 2"/>
          <p:cNvSpPr>
            <a:spLocks noGrp="1"/>
          </p:cNvSpPr>
          <p:nvPr>
            <p:ph type="body"/>
          </p:nvPr>
        </p:nvSpPr>
        <p:spPr>
          <a:ln/>
        </p:spPr>
        <p:txBody>
          <a:bodyPr lIns="91440" tIns="45720" rIns="91440" bIns="45720" anchor="t"/>
          <a:lstStyle/>
          <a:p>
            <a:pPr lvl="0"/>
            <a:r>
              <a:rPr lang="zh-CN" altLang="en-US" b="1">
                <a:solidFill>
                  <a:srgbClr val="0000FF"/>
                </a:solidFill>
                <a:latin typeface="华文行楷" panose="02010800040101010101" pitchFamily="2" charset="-122"/>
              </a:rPr>
              <a:t>请大家说一下为什么这些水果和普通的水果存在差异？</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a:ln/>
        </p:spPr>
      </p:sp>
      <p:sp>
        <p:nvSpPr>
          <p:cNvPr id="69634" name="文本占位符 2"/>
          <p:cNvSpPr>
            <a:spLocks noGrp="1"/>
          </p:cNvSpPr>
          <p:nvPr>
            <p:ph type="body"/>
          </p:nvPr>
        </p:nvSpPr>
        <p:spPr>
          <a:ln/>
        </p:spPr>
        <p:txBody>
          <a:bodyPr lIns="91440" tIns="45720" rIns="91440" bIns="45720" anchor="t"/>
          <a:lstStyle/>
          <a:p>
            <a:pPr lvl="0"/>
            <a:r>
              <a:rPr lang="zh-CN" altLang="en-US" b="1">
                <a:solidFill>
                  <a:srgbClr val="0000FF"/>
                </a:solidFill>
                <a:latin typeface="宋体" panose="02010600030101010101" pitchFamily="2" charset="-122"/>
              </a:rPr>
              <a:t>香蕉的祖先为野生芭蕉是二倍体，个小而多种子，无法食用。三倍体果实无籽，人们利用染色体数目变异的原理培育三倍体香蕉。首先将二倍体野生芭蕉在某种条件下染色体数目加倍，成为四倍体有籽香蕉，该</a:t>
            </a:r>
            <a:r>
              <a:rPr lang="zh-CN" altLang="en-US" b="1">
                <a:solidFill>
                  <a:srgbClr val="0000FF"/>
                </a:solidFill>
                <a:latin typeface="宋体" panose="02010600030101010101" pitchFamily="2" charset="-122"/>
                <a:sym typeface="宋体" panose="02010600030101010101" pitchFamily="2" charset="-122"/>
              </a:rPr>
              <a:t>四倍体有籽香蕉减数分裂产生的配子中，就含有</a:t>
            </a:r>
            <a:r>
              <a:rPr lang="en-US" altLang="zh-CN" b="1">
                <a:solidFill>
                  <a:srgbClr val="0000FF"/>
                </a:solidFill>
                <a:latin typeface="宋体" panose="02010600030101010101" pitchFamily="2" charset="-122"/>
                <a:sym typeface="宋体" panose="02010600030101010101" pitchFamily="2" charset="-122"/>
              </a:rPr>
              <a:t>2</a:t>
            </a:r>
            <a:r>
              <a:rPr lang="zh-CN" altLang="en-US" b="1">
                <a:solidFill>
                  <a:srgbClr val="0000FF"/>
                </a:solidFill>
                <a:latin typeface="宋体" panose="02010600030101010101" pitchFamily="2" charset="-122"/>
                <a:sym typeface="宋体" panose="02010600030101010101" pitchFamily="2" charset="-122"/>
              </a:rPr>
              <a:t>个染色体组，含</a:t>
            </a:r>
            <a:r>
              <a:rPr lang="en-US" altLang="zh-CN" b="1">
                <a:solidFill>
                  <a:srgbClr val="0000FF"/>
                </a:solidFill>
                <a:latin typeface="宋体" panose="02010600030101010101" pitchFamily="2" charset="-122"/>
                <a:sym typeface="宋体" panose="02010600030101010101" pitchFamily="2" charset="-122"/>
              </a:rPr>
              <a:t>2</a:t>
            </a:r>
            <a:r>
              <a:rPr lang="zh-CN" altLang="en-US" b="1">
                <a:solidFill>
                  <a:srgbClr val="0000FF"/>
                </a:solidFill>
                <a:latin typeface="宋体" panose="02010600030101010101" pitchFamily="2" charset="-122"/>
                <a:sym typeface="宋体" panose="02010600030101010101" pitchFamily="2" charset="-122"/>
              </a:rPr>
              <a:t>个染色体组的配子与二倍体野生芭蕉产生的含一个染色体组的配子结合，发育成的个体的体细胞中含有三个染色体组，就是三倍体无籽香蕉。</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a:ln/>
        </p:spPr>
      </p:sp>
      <p:sp>
        <p:nvSpPr>
          <p:cNvPr id="71682" name="文本占位符 2"/>
          <p:cNvSpPr>
            <a:spLocks noGrp="1"/>
          </p:cNvSpPr>
          <p:nvPr>
            <p:ph type="body"/>
          </p:nvPr>
        </p:nvSpPr>
        <p:spPr>
          <a:ln/>
        </p:spPr>
        <p:txBody>
          <a:bodyPr lIns="91440" tIns="45720" rIns="91440" bIns="45720" anchor="t"/>
          <a:lstStyle/>
          <a:p>
            <a:pPr lvl="0"/>
            <a:r>
              <a:rPr lang="zh-CN" altLang="en-US"/>
              <a:t>参照三倍体无籽香蕉的形成过程，</a:t>
            </a:r>
            <a:r>
              <a:rPr lang="zh-CN" altLang="en-US" b="1">
                <a:solidFill>
                  <a:srgbClr val="0000FF"/>
                </a:solidFill>
                <a:latin typeface="黑体" panose="02010609060101010101" pitchFamily="2" charset="-122"/>
              </a:rPr>
              <a:t>人工诱导多倍体，培育三倍体无籽西瓜。这是教材</a:t>
            </a:r>
            <a:r>
              <a:rPr lang="en-US" altLang="zh-CN" b="1">
                <a:solidFill>
                  <a:srgbClr val="0000FF"/>
                </a:solidFill>
                <a:latin typeface="黑体" panose="02010609060101010101" pitchFamily="2" charset="-122"/>
              </a:rPr>
              <a:t>91</a:t>
            </a:r>
            <a:r>
              <a:rPr lang="zh-CN" altLang="en-US" b="1">
                <a:solidFill>
                  <a:srgbClr val="0000FF"/>
                </a:solidFill>
                <a:latin typeface="黑体" panose="02010609060101010101" pitchFamily="2" charset="-122"/>
              </a:rPr>
              <a:t>页课后习题二拓展应用第</a:t>
            </a:r>
            <a:r>
              <a:rPr lang="en-US" altLang="zh-CN" b="1">
                <a:solidFill>
                  <a:srgbClr val="0000FF"/>
                </a:solidFill>
                <a:latin typeface="黑体" panose="02010609060101010101" pitchFamily="2" charset="-122"/>
              </a:rPr>
              <a:t>2</a:t>
            </a:r>
            <a:r>
              <a:rPr lang="zh-CN" altLang="en-US" b="1">
                <a:solidFill>
                  <a:srgbClr val="0000FF"/>
                </a:solidFill>
                <a:latin typeface="黑体" panose="02010609060101010101" pitchFamily="2" charset="-122"/>
              </a:rPr>
              <a:t>题中材料</a:t>
            </a:r>
            <a:r>
              <a:rPr lang="en-US" altLang="zh-CN" b="1">
                <a:solidFill>
                  <a:srgbClr val="0000FF"/>
                </a:solidFill>
                <a:latin typeface="黑体" panose="02010609060101010101" pitchFamily="2" charset="-122"/>
              </a:rPr>
              <a:t>---</a:t>
            </a:r>
            <a:r>
              <a:rPr lang="zh-CN" altLang="en-US" b="1">
                <a:solidFill>
                  <a:srgbClr val="0000FF"/>
                </a:solidFill>
                <a:latin typeface="黑体" panose="02010609060101010101" pitchFamily="2" charset="-122"/>
              </a:rPr>
              <a:t>培育三倍体无籽西瓜流程图。在第一年，在二倍体西瓜的幼苗期，用秋水仙素处理，可以得到四倍体植株。为什么用秋水仙素处理二倍体幼苗，就能够得到四倍体植株呢？</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a:ln/>
        </p:spPr>
      </p:sp>
      <p:sp>
        <p:nvSpPr>
          <p:cNvPr id="3" name="文本占位符 2"/>
          <p:cNvSpPr>
            <a:spLocks noGrp="1"/>
          </p:cNvSpPr>
          <p:nvPr>
            <p:ph type="body"/>
          </p:nvPr>
        </p:nvSpPr>
        <p:spPr>
          <a:ln/>
        </p:spPr>
        <p:txBody>
          <a:bodyPr lIns="91440" tIns="45720" rIns="91440" bIns="45720" anchor="t"/>
          <a:lstStyle/>
          <a:p>
            <a:pPr fontAlgn="auto"/>
            <a:r>
              <a:rPr lang="zh-CN" altLang="en-US" b="1" strike="noStrike" noProof="1">
                <a:latin typeface="Arial" panose="020B0604020202020204" pitchFamily="34" charset="0"/>
                <a:sym typeface="+mn-ea"/>
              </a:rPr>
              <a:t>秋水仙素作用使细胞染色体数目加倍的原理是：</a:t>
            </a:r>
            <a:r>
              <a:rPr lang="zh-CN" altLang="en-US" b="1" strike="noStrike" noProof="0">
                <a:latin typeface="Times New Roman" panose="02020603050405020304" pitchFamily="2" charset="0"/>
                <a:ea typeface="黑体" panose="02010609060101010101" pitchFamily="2" charset="-122"/>
                <a:sym typeface="+mn-ea"/>
              </a:rPr>
              <a:t>适宜浓度的秋水仙素能在不影响细胞活力的条件下</a:t>
            </a:r>
            <a:r>
              <a:rPr lang="zh-CN" altLang="en-US" b="1" strike="noStrike" noProof="0">
                <a:solidFill>
                  <a:srgbClr val="CC00CC"/>
                </a:solidFill>
                <a:effectLst>
                  <a:outerShdw blurRad="38100" dist="38100" dir="2700000" algn="tl">
                    <a:srgbClr val="C0C0C0"/>
                  </a:outerShdw>
                </a:effectLst>
                <a:latin typeface="Times New Roman" panose="02020603050405020304" pitchFamily="2" charset="0"/>
                <a:ea typeface="黑体" panose="02010609060101010101" pitchFamily="2" charset="-122"/>
                <a:sym typeface="+mn-ea"/>
              </a:rPr>
              <a:t>抑制纺锤体形成。</a:t>
            </a:r>
            <a:r>
              <a:rPr lang="zh-CN" altLang="en-US" b="1" strike="noStrike" noProof="0">
                <a:latin typeface="Times New Roman" panose="02020603050405020304" pitchFamily="2" charset="0"/>
                <a:ea typeface="黑体" panose="02010609060101010101" pitchFamily="2" charset="-122"/>
                <a:sym typeface="+mn-ea"/>
              </a:rPr>
              <a:t>导致染色体不能移向细胞两极，从而使细胞内的染色体数目加倍。</a:t>
            </a:r>
            <a:r>
              <a:rPr lang="zh-CN" altLang="en-US" b="1" strike="noStrike" noProof="1">
                <a:latin typeface="Arial" panose="020B0604020202020204" pitchFamily="34" charset="0"/>
                <a:ea typeface="华文中宋" panose="02010600040101010101" pitchFamily="2" charset="-122"/>
                <a:sym typeface="+mn-ea"/>
              </a:rPr>
              <a:t>染色体复制后，着丝点分裂，染色体数目加倍，但是秋水仙素抑制了纺锤体的形成，无纺锤丝的牵引，染色体没有均分两极，细胞没有分裂成两个自细胞，细胞内染色体数目加倍。除了秋水仙素能使细胞染色体数目加倍之外，低温也能诱导植物细胞染色体数目加倍。请大家看教材</a:t>
            </a:r>
            <a:r>
              <a:rPr lang="en-US" altLang="zh-CN" b="1" strike="noStrike" noProof="1">
                <a:latin typeface="Arial" panose="020B0604020202020204" pitchFamily="34" charset="0"/>
                <a:ea typeface="华文中宋" panose="02010600040101010101" pitchFamily="2" charset="-122"/>
                <a:sym typeface="+mn-ea"/>
              </a:rPr>
              <a:t>89</a:t>
            </a:r>
            <a:r>
              <a:rPr lang="zh-CN" altLang="en-US" b="1" strike="noStrike" noProof="1">
                <a:latin typeface="Arial" panose="020B0604020202020204" pitchFamily="34" charset="0"/>
                <a:ea typeface="华文中宋" panose="02010600040101010101" pitchFamily="2" charset="-122"/>
                <a:sym typeface="+mn-ea"/>
              </a:rPr>
              <a:t>页的探究实践</a:t>
            </a:r>
            <a:r>
              <a:rPr lang="en-US" altLang="zh-CN" b="1" strike="noStrike" noProof="1">
                <a:latin typeface="Arial" panose="020B0604020202020204" pitchFamily="34" charset="0"/>
                <a:ea typeface="华文中宋" panose="02010600040101010101" pitchFamily="2" charset="-122"/>
                <a:sym typeface="+mn-ea"/>
              </a:rPr>
              <a:t>---</a:t>
            </a:r>
            <a:r>
              <a:rPr lang="zh-CN" altLang="en-US" b="1" strike="noStrike" noProof="1">
                <a:latin typeface="Arial" panose="020B0604020202020204" pitchFamily="34" charset="0"/>
                <a:ea typeface="华文中宋" panose="02010600040101010101" pitchFamily="2" charset="-122"/>
                <a:sym typeface="+mn-ea"/>
              </a:rPr>
              <a:t>低温诱导植物细胞染色体数目的变化。</a:t>
            </a:r>
            <a:endParaRPr lang="zh-CN" altLang="en-US" b="1" strike="noStrike" noProof="1">
              <a:latin typeface="Arial" panose="020B0604020202020204" pitchFamily="34" charset="0"/>
              <a:ea typeface="华文中宋" panose="02010600040101010101" pitchFamily="2" charset="-122"/>
            </a:endParaRPr>
          </a:p>
          <a:p>
            <a:pPr fontAlgn="auto"/>
            <a:endParaRPr lang="zh-CN" altLang="en-US" strike="noStrike" noProof="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a:ln/>
        </p:spPr>
      </p:sp>
      <p:sp>
        <p:nvSpPr>
          <p:cNvPr id="75778" name="文本占位符 2"/>
          <p:cNvSpPr>
            <a:spLocks noGrp="1"/>
          </p:cNvSpPr>
          <p:nvPr>
            <p:ph type="body"/>
          </p:nvPr>
        </p:nvSpPr>
        <p:spPr>
          <a:ln/>
        </p:spPr>
        <p:txBody>
          <a:bodyPr lIns="91440" tIns="45720" rIns="91440" bIns="45720" anchor="t"/>
          <a:lstStyle/>
          <a:p>
            <a:pPr lvl="0"/>
            <a:r>
              <a:rPr lang="zh-CN" altLang="en-US"/>
              <a:t>该实验大致的步骤是：</a:t>
            </a:r>
            <a:r>
              <a:rPr lang="zh-CN" altLang="en-US" dirty="0">
                <a:latin typeface="Arial" panose="020B0604020202020204" pitchFamily="34" charset="0"/>
              </a:rPr>
              <a:t>低温处理植物的分生组织，用卡诺氏液固定细胞的形态，再解离</a:t>
            </a:r>
            <a:r>
              <a:rPr lang="zh-CN" altLang="en-US" dirty="0">
                <a:latin typeface="宋体" panose="02010600030101010101" pitchFamily="2" charset="-122"/>
              </a:rPr>
              <a:t>、漂洗、染色和制片，用低倍镜寻找染色体形态较好的分裂象。视野中既有正常的二倍体细胞，也有染色体数目发生改变的细胞。通过实验观察，这些</a:t>
            </a:r>
            <a:r>
              <a:rPr lang="zh-CN" altLang="en-US" dirty="0">
                <a:latin typeface="宋体" panose="02010600030101010101" pitchFamily="2" charset="-122"/>
                <a:sym typeface="宋体" panose="02010600030101010101" pitchFamily="2" charset="-122"/>
              </a:rPr>
              <a:t>染色体数目发生改变的细胞都是染色体数目加倍了，染色体数目为什么会加倍呢？因为</a:t>
            </a:r>
            <a:r>
              <a:rPr lang="zh-CN" altLang="en-US" dirty="0">
                <a:latin typeface="Arial" panose="020B0604020202020204" pitchFamily="34" charset="0"/>
              </a:rPr>
              <a:t>用低温处理植物的分生组织，能够抑制纺锤体的形成，导致细胞不能分裂成两个子细胞。所以低温可以诱导多倍体形成。</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a:ln/>
        </p:spPr>
      </p:sp>
      <p:sp>
        <p:nvSpPr>
          <p:cNvPr id="77826" name="文本占位符 2"/>
          <p:cNvSpPr>
            <a:spLocks noGrp="1"/>
          </p:cNvSpPr>
          <p:nvPr>
            <p:ph type="body"/>
          </p:nvPr>
        </p:nvSpPr>
        <p:spPr>
          <a:ln/>
        </p:spPr>
        <p:txBody>
          <a:bodyPr lIns="91440" tIns="45720" rIns="91440" bIns="45720" anchor="t"/>
          <a:lstStyle/>
          <a:p>
            <a:pPr lvl="0"/>
            <a:r>
              <a:rPr lang="zh-CN" altLang="en-US"/>
              <a:t>最后，我们一起回顾一下本节课所学内容，自己构建本节课的知识体系。谢谢大家，再见！</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a:ln/>
        </p:spPr>
      </p:sp>
      <p:sp>
        <p:nvSpPr>
          <p:cNvPr id="34818" name="文本占位符 2"/>
          <p:cNvSpPr>
            <a:spLocks noGrp="1"/>
          </p:cNvSpPr>
          <p:nvPr>
            <p:ph type="body"/>
          </p:nvPr>
        </p:nvSpPr>
        <p:spPr>
          <a:ln/>
        </p:spPr>
        <p:txBody>
          <a:bodyPr lIns="91440" tIns="45720" rIns="91440" bIns="45720" anchor="t"/>
          <a:lstStyle/>
          <a:p>
            <a:pPr lvl="0"/>
            <a:r>
              <a:rPr lang="zh-CN" altLang="en-US"/>
              <a:t>这是因为染色体变异，生物体的体细胞或生殖细胞内染色体数目或结构的变化，称为染色体变异。根据染色体变异概念，染色体变异分为染色体数目变异和染色体结构变异两种类型。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a:ln/>
        </p:spPr>
      </p:sp>
      <p:sp>
        <p:nvSpPr>
          <p:cNvPr id="36866" name="文本占位符 2"/>
          <p:cNvSpPr>
            <a:spLocks noGrp="1"/>
          </p:cNvSpPr>
          <p:nvPr>
            <p:ph type="body"/>
          </p:nvPr>
        </p:nvSpPr>
        <p:spPr>
          <a:ln/>
        </p:spPr>
        <p:txBody>
          <a:bodyPr lIns="91440" tIns="45720" rIns="91440" bIns="45720" anchor="t"/>
          <a:lstStyle/>
          <a:p>
            <a:pPr lvl="0"/>
            <a:r>
              <a:rPr lang="zh-CN" altLang="en-US" b="1" dirty="0">
                <a:solidFill>
                  <a:srgbClr val="000000"/>
                </a:solidFill>
                <a:latin typeface="Times New Roman" panose="02020603050405020304" pitchFamily="2" charset="0"/>
              </a:rPr>
              <a:t>一般来说，每一种生物的染色体数目都是稳定的，但是，在某些特定的情况下，生物的染色体数目会发生改变，从而产生可遗传的变异。染色体数目的变异又可以分为两种类型，一种类型是</a:t>
            </a:r>
            <a:r>
              <a:rPr lang="zh-CN" altLang="en-US" b="1" dirty="0">
                <a:solidFill>
                  <a:srgbClr val="FF3300"/>
                </a:solidFill>
                <a:latin typeface="Times New Roman" panose="02020603050405020304" pitchFamily="2" charset="0"/>
              </a:rPr>
              <a:t>个别染色体</a:t>
            </a:r>
            <a:r>
              <a:rPr lang="zh-CN" altLang="en-US" b="1" dirty="0">
                <a:solidFill>
                  <a:srgbClr val="000000"/>
                </a:solidFill>
                <a:latin typeface="Times New Roman" panose="02020603050405020304" pitchFamily="2" charset="0"/>
              </a:rPr>
              <a:t>的增加或减少；另一种类型是</a:t>
            </a:r>
            <a:r>
              <a:rPr lang="zh-CN" altLang="en-US" b="1" dirty="0">
                <a:latin typeface="Times New Roman" panose="02020603050405020304" pitchFamily="2" charset="0"/>
              </a:rPr>
              <a:t>以</a:t>
            </a:r>
            <a:r>
              <a:rPr lang="zh-CN" altLang="en-US" b="1" dirty="0">
                <a:solidFill>
                  <a:srgbClr val="FF3300"/>
                </a:solidFill>
                <a:latin typeface="Times New Roman" panose="02020603050405020304" pitchFamily="2" charset="0"/>
              </a:rPr>
              <a:t>染色体组</a:t>
            </a:r>
            <a:r>
              <a:rPr lang="zh-CN" altLang="en-US" b="1" dirty="0">
                <a:solidFill>
                  <a:srgbClr val="000000"/>
                </a:solidFill>
                <a:latin typeface="Times New Roman" panose="02020603050405020304" pitchFamily="2" charset="0"/>
              </a:rPr>
              <a:t>的形式成倍增加或减少。生物界发生的染色体数目变异多数是以染色体组的形式成倍增加或成套地减少，下面我们一起探究染色体数目与染色体组的关系。</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ln/>
        </p:spPr>
      </p:sp>
      <p:sp>
        <p:nvSpPr>
          <p:cNvPr id="38914" name="文本占位符 2"/>
          <p:cNvSpPr>
            <a:spLocks noGrp="1"/>
          </p:cNvSpPr>
          <p:nvPr>
            <p:ph type="body"/>
          </p:nvPr>
        </p:nvSpPr>
        <p:spPr>
          <a:ln/>
        </p:spPr>
        <p:txBody>
          <a:bodyPr lIns="91440" tIns="45720" rIns="91440" bIns="45720" anchor="t"/>
          <a:lstStyle/>
          <a:p>
            <a:pPr lvl="0"/>
            <a:r>
              <a:rPr lang="zh-CN" altLang="zh-CN"/>
              <a:t>我们以雌雄果蝇染色体组图解为例，通过系列问题的思考解答，探究染色体组，二倍体及多倍体的概念，特点。问题一，果蝇体细胞有几条染色体？无论雌果蝇还是雄果蝇，它们体细胞内有</a:t>
            </a:r>
            <a:r>
              <a:rPr lang="en-US" altLang="zh-CN"/>
              <a:t>8</a:t>
            </a:r>
            <a:r>
              <a:rPr lang="zh-CN" altLang="en-US"/>
              <a:t>条染色体；问题二，</a:t>
            </a:r>
            <a:r>
              <a:rPr lang="zh-CN" altLang="en-US" b="1" dirty="0">
                <a:solidFill>
                  <a:srgbClr val="000000"/>
                </a:solidFill>
                <a:latin typeface="Times New Roman" panose="02020603050405020304" pitchFamily="2" charset="0"/>
              </a:rPr>
              <a:t>Ⅱ号和Ⅱ号染色体是什么关系?Ⅲ号和Ⅳ号呢?     Ⅱ号和Ⅱ号染色体是同源染色体，Ⅲ号和Ⅳ号是非同源染色体。问题三，</a:t>
            </a:r>
            <a:r>
              <a:rPr lang="zh-CN" altLang="zh-CN" b="1" dirty="0">
                <a:solidFill>
                  <a:srgbClr val="000000"/>
                </a:solidFill>
                <a:latin typeface="Times New Roman" panose="02020603050405020304" pitchFamily="2" charset="0"/>
              </a:rPr>
              <a:t>雄果蝇的体细胞中共有哪几对同源染色体?  有四对同源染色体，分别是</a:t>
            </a:r>
            <a:r>
              <a:rPr lang="zh-CN" altLang="zh-CN" b="1" dirty="0">
                <a:solidFill>
                  <a:srgbClr val="FF0000"/>
                </a:solidFill>
                <a:latin typeface="Times New Roman" panose="02020603050405020304" pitchFamily="2" charset="0"/>
              </a:rPr>
              <a:t>Ⅱ和Ⅱ、Ⅲ和Ⅲ、Ⅳ和Ⅳ、X和Y</a:t>
            </a:r>
            <a:r>
              <a:rPr lang="zh-CN" altLang="en-US" b="1" dirty="0">
                <a:solidFill>
                  <a:srgbClr val="FF0000"/>
                </a:solidFill>
                <a:latin typeface="Times New Roman" panose="02020603050405020304" pitchFamily="2" charset="0"/>
              </a:rPr>
              <a:t>。</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a:ln/>
        </p:spPr>
      </p:sp>
      <p:sp>
        <p:nvSpPr>
          <p:cNvPr id="40962" name="文本占位符 2"/>
          <p:cNvSpPr>
            <a:spLocks noGrp="1"/>
          </p:cNvSpPr>
          <p:nvPr>
            <p:ph type="body"/>
          </p:nvPr>
        </p:nvSpPr>
        <p:spPr>
          <a:ln/>
        </p:spPr>
        <p:txBody>
          <a:bodyPr lIns="91440" tIns="45720" rIns="91440" bIns="45720" anchor="t"/>
          <a:lstStyle/>
          <a:p>
            <a:pPr lvl="0"/>
            <a:r>
              <a:rPr lang="zh-CN" altLang="en-US"/>
              <a:t>问题四，</a:t>
            </a:r>
            <a:r>
              <a:rPr lang="zh-CN" altLang="en-US" b="1" dirty="0">
                <a:latin typeface="Arial" panose="020B0604020202020204" pitchFamily="34" charset="0"/>
              </a:rPr>
              <a:t>果蝇的精子中有哪几条染色体？这些染色体在形态、大小和功能上有什么特点？这些染色体之间是什么关系？  </a:t>
            </a:r>
            <a:r>
              <a:rPr lang="zh-CN" altLang="en-US" b="1">
                <a:solidFill>
                  <a:srgbClr val="FF0000"/>
                </a:solidFill>
                <a:latin typeface="Arial" panose="020B0604020202020204" pitchFamily="34" charset="0"/>
              </a:rPr>
              <a:t>果蝇的精子中含有（</a:t>
            </a:r>
            <a:r>
              <a:rPr lang="zh-CN" altLang="zh-CN" b="1" dirty="0">
                <a:solidFill>
                  <a:srgbClr val="FF0000"/>
                </a:solidFill>
                <a:latin typeface="Times New Roman" panose="02020603050405020304" pitchFamily="2" charset="0"/>
              </a:rPr>
              <a:t>Ⅱ、Ⅲ、Ⅳ、X</a:t>
            </a:r>
            <a:r>
              <a:rPr lang="zh-CN" altLang="en-US" b="1">
                <a:solidFill>
                  <a:srgbClr val="FF0000"/>
                </a:solidFill>
                <a:latin typeface="Arial" panose="020B0604020202020204" pitchFamily="34" charset="0"/>
              </a:rPr>
              <a:t>）或者（</a:t>
            </a:r>
            <a:r>
              <a:rPr lang="zh-CN" altLang="zh-CN" b="1" dirty="0">
                <a:solidFill>
                  <a:srgbClr val="FF0000"/>
                </a:solidFill>
                <a:latin typeface="Times New Roman" panose="02020603050405020304" pitchFamily="2" charset="0"/>
              </a:rPr>
              <a:t>Ⅱ、Ⅲ、Ⅳ、Y</a:t>
            </a:r>
            <a:r>
              <a:rPr lang="zh-CN" altLang="en-US" b="1">
                <a:solidFill>
                  <a:srgbClr val="FF0000"/>
                </a:solidFill>
                <a:latin typeface="Arial" panose="020B0604020202020204" pitchFamily="34" charset="0"/>
              </a:rPr>
              <a:t>）四条染色体，这些染色体的形态、大小和功能各不相同，他们之间互为非同源染色体</a:t>
            </a:r>
            <a:r>
              <a:rPr lang="zh-CN" altLang="en-US" b="1" dirty="0">
                <a:solidFill>
                  <a:srgbClr val="FF0000"/>
                </a:solidFill>
                <a:latin typeface="Times New Roman" panose="02020603050405020304" pitchFamily="2" charset="0"/>
              </a:rPr>
              <a:t>。问题解答到这里，染色体组的概念已经呼之欲出了。染色体组的概念就是</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ln/>
        </p:spPr>
      </p:sp>
      <p:sp>
        <p:nvSpPr>
          <p:cNvPr id="43010" name="文本占位符 2"/>
          <p:cNvSpPr>
            <a:spLocks noGrp="1"/>
          </p:cNvSpPr>
          <p:nvPr>
            <p:ph type="body"/>
          </p:nvPr>
        </p:nvSpPr>
        <p:spPr>
          <a:ln/>
        </p:spPr>
        <p:txBody>
          <a:bodyPr lIns="91440" tIns="45720" rIns="91440" bIns="45720" anchor="t"/>
          <a:lstStyle/>
          <a:p>
            <a:pPr lvl="0"/>
            <a:r>
              <a:rPr lang="zh-CN" altLang="en-US"/>
              <a:t>像图中这样的细胞中的一组非同源染色体，它们在形态和功能上各不相同，这样的一组染色体，叫作一个染色体组。从图和染色体组的概念可知，染色体组具有以下特点：一是一个染色体组中不含同源染色体；二是一个染色体组中所含的染色体形态，大小和功能各不相同。那么，我们如何根据一个染色体组的特点来确定一个细胞中的染色体组数目呢？</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a:ln/>
        </p:spPr>
      </p:sp>
      <p:sp>
        <p:nvSpPr>
          <p:cNvPr id="45058" name="文本占位符 2"/>
          <p:cNvSpPr>
            <a:spLocks noGrp="1"/>
          </p:cNvSpPr>
          <p:nvPr>
            <p:ph type="body"/>
          </p:nvPr>
        </p:nvSpPr>
        <p:spPr>
          <a:ln/>
        </p:spPr>
        <p:txBody>
          <a:bodyPr lIns="91440" tIns="45720" rIns="91440" bIns="45720" anchor="t"/>
          <a:lstStyle/>
          <a:p>
            <a:pPr lvl="0"/>
            <a:r>
              <a:rPr lang="zh-CN" altLang="en-US"/>
              <a:t>因为</a:t>
            </a:r>
            <a:r>
              <a:rPr lang="zh-CN" altLang="zh-CN" b="1" dirty="0">
                <a:latin typeface="宋体" panose="02010600030101010101" pitchFamily="2" charset="-122"/>
              </a:rPr>
              <a:t>一个染色体组中所含的染色体形态、大小各不相同</a:t>
            </a:r>
            <a:r>
              <a:rPr lang="zh-CN" altLang="en-US" b="1">
                <a:latin typeface="宋体" panose="02010600030101010101" pitchFamily="2" charset="-122"/>
              </a:rPr>
              <a:t>。所以</a:t>
            </a:r>
            <a:r>
              <a:rPr lang="zh-CN" altLang="zh-CN" b="1" dirty="0">
                <a:solidFill>
                  <a:srgbClr val="000000"/>
                </a:solidFill>
                <a:latin typeface="Times New Roman" panose="02020603050405020304"/>
              </a:rPr>
              <a:t>细胞内形状大小相同的染色体有几条，就是有几个染色体组。如图所示，点点形状大小也相同的染色体有四条，那么此细胞中就含四个染色体组；因为</a:t>
            </a:r>
            <a:r>
              <a:rPr lang="zh-CN" altLang="zh-CN" b="1" dirty="0">
                <a:latin typeface="宋体" panose="02010600030101010101" pitchFamily="2" charset="-122"/>
              </a:rPr>
              <a:t>一个染色体组中不含同源染色体，也就是说一个染色体组中控制同一性状的基因只有一个，所以</a:t>
            </a:r>
            <a:r>
              <a:rPr lang="zh-CN" altLang="zh-CN" b="1" dirty="0">
                <a:solidFill>
                  <a:srgbClr val="000000"/>
                </a:solidFill>
                <a:latin typeface="Times New Roman" panose="02020603050405020304"/>
              </a:rPr>
              <a:t>细胞内控制同一性状的基因有几个，就是有几个染色体组。如图所示控制同一性状的</a:t>
            </a:r>
            <a:r>
              <a:rPr lang="en-US" altLang="zh-CN" b="1" dirty="0">
                <a:solidFill>
                  <a:srgbClr val="000000"/>
                </a:solidFill>
                <a:latin typeface="Times New Roman" panose="02020603050405020304"/>
              </a:rPr>
              <a:t>A</a:t>
            </a:r>
            <a:r>
              <a:rPr lang="zh-CN" altLang="en-US" b="1" dirty="0">
                <a:solidFill>
                  <a:srgbClr val="000000"/>
                </a:solidFill>
                <a:latin typeface="Times New Roman" panose="02020603050405020304"/>
              </a:rPr>
              <a:t>或</a:t>
            </a:r>
            <a:r>
              <a:rPr lang="en-US" altLang="zh-CN" b="1" dirty="0">
                <a:solidFill>
                  <a:srgbClr val="000000"/>
                </a:solidFill>
                <a:latin typeface="Times New Roman" panose="02020603050405020304"/>
              </a:rPr>
              <a:t>a</a:t>
            </a:r>
            <a:r>
              <a:rPr lang="zh-CN" altLang="en-US" b="1" dirty="0">
                <a:solidFill>
                  <a:srgbClr val="000000"/>
                </a:solidFill>
                <a:latin typeface="Times New Roman" panose="02020603050405020304"/>
              </a:rPr>
              <a:t>基因共有三个，所以细胞内含有三个染色体组。学习了染色体组数目的判断方法，下面请大家运用所学方法，判断果蝇体细胞和人体细胞分别有几个染色体组。</a:t>
            </a:r>
            <a:endParaRPr lang="zh-CN" altLang="zh-CN" b="1" dirty="0">
              <a:solidFill>
                <a:srgbClr val="000000"/>
              </a:solidFill>
              <a:latin typeface="Times New Roman" panose="02020603050405020304"/>
            </a:endParaRPr>
          </a:p>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a:ln/>
        </p:spPr>
      </p:sp>
      <p:sp>
        <p:nvSpPr>
          <p:cNvPr id="47106" name="文本占位符 2"/>
          <p:cNvSpPr>
            <a:spLocks noGrp="1"/>
          </p:cNvSpPr>
          <p:nvPr>
            <p:ph type="body"/>
          </p:nvPr>
        </p:nvSpPr>
        <p:spPr>
          <a:ln/>
        </p:spPr>
        <p:txBody>
          <a:bodyPr lIns="91440" tIns="45720" rIns="91440" bIns="45720" anchor="t"/>
          <a:lstStyle/>
          <a:p>
            <a:pPr lvl="0"/>
            <a:r>
              <a:rPr lang="zh-CN" altLang="en-US"/>
              <a:t>请思考问题五，</a:t>
            </a:r>
            <a:r>
              <a:rPr lang="zh-CN" altLang="en-US" b="1">
                <a:latin typeface="Arial" panose="020B0604020202020204" pitchFamily="34" charset="0"/>
              </a:rPr>
              <a:t>如果将果蝇的精子中的染色体看成一组，那么果蝇的体细胞中有几组染色体</a:t>
            </a:r>
            <a:r>
              <a:rPr lang="zh-CN" altLang="en-US" b="1" dirty="0">
                <a:latin typeface="Arial" panose="020B0604020202020204" pitchFamily="34" charset="0"/>
                <a:sym typeface="宋体" panose="02010600030101010101" pitchFamily="2" charset="-122"/>
              </a:rPr>
              <a:t>？</a:t>
            </a:r>
            <a:r>
              <a:rPr lang="zh-CN" altLang="en-US" b="1">
                <a:solidFill>
                  <a:srgbClr val="FF0000"/>
                </a:solidFill>
                <a:latin typeface="Arial" panose="020B0604020202020204" pitchFamily="34" charset="0"/>
              </a:rPr>
              <a:t>果蝇体细胞中含有</a:t>
            </a:r>
            <a:r>
              <a:rPr lang="en-US" altLang="zh-CN" b="1">
                <a:solidFill>
                  <a:srgbClr val="FF0000"/>
                </a:solidFill>
                <a:latin typeface="Arial" panose="020B0604020202020204" pitchFamily="34" charset="0"/>
              </a:rPr>
              <a:t>2</a:t>
            </a:r>
            <a:r>
              <a:rPr lang="zh-CN" altLang="en-US" b="1">
                <a:solidFill>
                  <a:srgbClr val="FF0000"/>
                </a:solidFill>
                <a:latin typeface="Arial" panose="020B0604020202020204" pitchFamily="34" charset="0"/>
              </a:rPr>
              <a:t>个染色体组</a:t>
            </a:r>
            <a:r>
              <a:rPr lang="zh-CN" altLang="en-US" b="1" dirty="0">
                <a:solidFill>
                  <a:srgbClr val="FF0000"/>
                </a:solidFill>
                <a:latin typeface="Times New Roman" panose="02020603050405020304" pitchFamily="2" charset="0"/>
              </a:rPr>
              <a:t>。请观察人体细胞的染色体分组图，思考问题六，</a:t>
            </a:r>
            <a:r>
              <a:rPr lang="zh-CN" altLang="zh-CN" b="1" dirty="0">
                <a:solidFill>
                  <a:srgbClr val="000000"/>
                </a:solidFill>
                <a:latin typeface="Times New Roman" panose="02020603050405020304" pitchFamily="2" charset="0"/>
              </a:rPr>
              <a:t>人</a:t>
            </a:r>
            <a:r>
              <a:rPr lang="zh-CN" altLang="en-US" b="1">
                <a:latin typeface="Arial" panose="020B0604020202020204" pitchFamily="34" charset="0"/>
                <a:sym typeface="宋体" panose="02010600030101010101" pitchFamily="2" charset="-122"/>
              </a:rPr>
              <a:t>的体细胞中有几组染色体</a:t>
            </a:r>
            <a:r>
              <a:rPr lang="zh-CN" altLang="en-US" b="1" dirty="0">
                <a:latin typeface="Arial" panose="020B0604020202020204" pitchFamily="34" charset="0"/>
                <a:sym typeface="宋体" panose="02010600030101010101" pitchFamily="2" charset="-122"/>
              </a:rPr>
              <a:t>？</a:t>
            </a:r>
            <a:r>
              <a:rPr lang="zh-CN" altLang="zh-CN" b="1" dirty="0">
                <a:solidFill>
                  <a:srgbClr val="000000"/>
                </a:solidFill>
                <a:latin typeface="Times New Roman" panose="02020603050405020304" pitchFamily="2" charset="0"/>
              </a:rPr>
              <a:t>人</a:t>
            </a:r>
            <a:r>
              <a:rPr lang="zh-CN" altLang="en-US" b="1">
                <a:latin typeface="Arial" panose="020B0604020202020204" pitchFamily="34" charset="0"/>
                <a:sym typeface="宋体" panose="02010600030101010101" pitchFamily="2" charset="-122"/>
              </a:rPr>
              <a:t>的体细胞中含有</a:t>
            </a:r>
            <a:r>
              <a:rPr lang="en-US" altLang="zh-CN" b="1">
                <a:latin typeface="Arial" panose="020B0604020202020204" pitchFamily="34" charset="0"/>
                <a:sym typeface="宋体" panose="02010600030101010101" pitchFamily="2" charset="-122"/>
              </a:rPr>
              <a:t>2</a:t>
            </a:r>
            <a:r>
              <a:rPr lang="zh-CN" altLang="en-US" b="1">
                <a:latin typeface="Arial" panose="020B0604020202020204" pitchFamily="34" charset="0"/>
                <a:sym typeface="宋体" panose="02010600030101010101" pitchFamily="2" charset="-122"/>
              </a:rPr>
              <a:t>个染色体组。这样，通过对问题五和问题六的思考解答，二倍体的概念也就出来了。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lvl1pPr>
              <a:defRPr/>
            </a:lvl1pPr>
          </a:lstStyle>
          <a:p>
            <a:pPr fontAlgn="base">
              <a:defRPr/>
            </a:pPr>
            <a:endParaRPr lang="en-US" altLang="zh-CN" strike="noStrike" noProof="1"/>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lvl1pPr>
              <a:defRPr/>
            </a:lvl1pPr>
          </a:lstStyle>
          <a:p>
            <a:pPr fontAlgn="base">
              <a:defRPr/>
            </a:pPr>
            <a:endParaRPr lang="en-US" altLang="zh-CN" strike="noStrike" noProof="1"/>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lvl1pPr>
              <a:defRPr/>
            </a:lvl1pPr>
          </a:lstStyle>
          <a:p>
            <a:pPr fontAlgn="base">
              <a:defRPr/>
            </a:pPr>
            <a:fld id="{179CDF56-FDE6-404F-8D47-7FDB8A20D6A9}" type="slidenum">
              <a:rPr lang="en-US" altLang="zh-CN" strike="noStrike" noProof="1">
                <a:latin typeface="Arial" panose="020B0604020202020204" pitchFamily="34" charset="0"/>
                <a:ea typeface="宋体" panose="02010600030101010101" pitchFamily="2" charset="-122"/>
                <a:cs typeface="+mn-cs"/>
              </a:rPr>
              <a:t>‹#›</a:t>
            </a:fld>
            <a:endParaRPr lang="en-US" alt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标题，文本与剪贴画">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4648200" y="1600200"/>
            <a:ext cx="4038600" cy="45259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2" panose="05020102010507070707" pitchFamily="2" charset="2"/>
              <a:buChar char="ß"/>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 name="Rectangle 4"/>
          <p:cNvSpPr>
            <a:spLocks noGrp="1" noChangeArrowheads="1"/>
          </p:cNvSpPr>
          <p:nvPr>
            <p:ph type="dt" sz="half" idx="12"/>
          </p:nvPr>
        </p:nvSpPr>
        <p:spPr>
          <a:xfrm>
            <a:off x="76200" y="6400800"/>
            <a:ext cx="3200400" cy="284163"/>
          </a:xfrm>
          <a:prstGeom prst="rect">
            <a:avLst/>
          </a:prstGeom>
          <a:noFill/>
          <a:ln w="9525">
            <a:noFill/>
          </a:ln>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a:xfrm>
            <a:off x="5334000" y="6400800"/>
            <a:ext cx="3733800" cy="284163"/>
          </a:xfrm>
          <a:prstGeom prst="rect">
            <a:avLst/>
          </a:prstGeom>
          <a:noFill/>
          <a:ln w="9525">
            <a:noFill/>
          </a:ln>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a:xfrm>
            <a:off x="4114800" y="6400800"/>
            <a:ext cx="914400" cy="284163"/>
          </a:xfrm>
          <a:prstGeom prst="rect">
            <a:avLst/>
          </a:prstGeom>
          <a:noFill/>
          <a:ln w="9525">
            <a:noFill/>
          </a:ln>
        </p:spPr>
        <p:txBody>
          <a:bodyPr vert="horz" lIns="45720" rIns="45720" rtlCol="0" anchor="ctr"/>
          <a:lstStyle/>
          <a:p>
            <a:pPr algn="ctr" fontAlgn="base">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lvl1pPr>
              <a:defRPr/>
            </a:lvl1pPr>
          </a:lstStyle>
          <a:p>
            <a:pPr fontAlgn="base">
              <a:defRPr/>
            </a:pPr>
            <a:endParaRPr lang="en-US" altLang="zh-CN" strike="noStrike" noProof="1"/>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lvl1pPr>
              <a:defRPr/>
            </a:lvl1pPr>
          </a:lstStyle>
          <a:p>
            <a:pPr fontAlgn="base">
              <a:defRPr/>
            </a:pPr>
            <a:endParaRPr lang="en-US" altLang="zh-CN" strike="noStrike" noProof="1"/>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lvl1pPr>
              <a:defRPr/>
            </a:lvl1pPr>
          </a:lstStyle>
          <a:p>
            <a:pPr fontAlgn="base">
              <a:defRPr/>
            </a:pPr>
            <a:fld id="{179CDF56-FDE6-404F-8D47-7FDB8A20D6A9}" type="slidenum">
              <a:rPr lang="en-US" altLang="zh-CN" strike="noStrike" noProof="1">
                <a:latin typeface="Arial" panose="020B0604020202020204" pitchFamily="34" charset="0"/>
                <a:ea typeface="宋体" panose="02010600030101010101" pitchFamily="2" charset="-122"/>
                <a:cs typeface="+mn-cs"/>
              </a:rPr>
              <a:t>‹#›</a:t>
            </a:fld>
            <a:endParaRPr lang="en-US" alt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eaLnBrk="1" fontAlgn="base" hangingPunct="1"/>
            <a:endParaRPr lang="en-US" altLang="x-none" strike="noStrike" noProof="1">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91淘课logo"/>
          <p:cNvPicPr>
            <a:picLocks noChangeAspect="1"/>
          </p:cNvPicPr>
          <p:nvPr userDrawn="1"/>
        </p:nvPicPr>
        <p:blipFill>
          <a:blip r:embed="rId15"/>
          <a:stretch>
            <a:fillRect/>
          </a:stretch>
        </p:blipFill>
        <p:spPr>
          <a:xfrm>
            <a:off x="7451725" y="6069013"/>
            <a:ext cx="1404938" cy="788987"/>
          </a:xfrm>
          <a:prstGeom prst="rect">
            <a:avLst/>
          </a:prstGeom>
          <a:noFill/>
          <a:ln w="9525">
            <a:noFill/>
          </a:ln>
        </p:spPr>
      </p:pic>
      <p:sp>
        <p:nvSpPr>
          <p:cNvPr id="1027" name="日期占位符 3"/>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lvl="0" eaLnBrk="1" fontAlgn="base" hangingPunct="1"/>
            <a:endParaRPr lang="en-US" altLang="x-none" strike="noStrike" noProof="1">
              <a:latin typeface="Arial" panose="020B0604020202020204" pitchFamily="34" charset="0"/>
            </a:endParaRPr>
          </a:p>
        </p:txBody>
      </p:sp>
      <p:sp>
        <p:nvSpPr>
          <p:cNvPr id="1028"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lvl="0" eaLnBrk="1" fontAlgn="base" hangingPunct="1"/>
            <a:endParaRPr lang="en-US" altLang="x-none" strike="noStrike" noProof="1">
              <a:latin typeface="Arial" panose="020B0604020202020204" pitchFamily="34" charset="0"/>
            </a:endParaRPr>
          </a:p>
        </p:txBody>
      </p:sp>
      <p:sp>
        <p:nvSpPr>
          <p:cNvPr id="1029" name="灯片编号占位符 5"/>
          <p:cNvSpPr>
            <a:spLocks noGrp="1"/>
          </p:cNvSpPr>
          <p:nvPr>
            <p:ph type="sldNum" sz="quarter" idx="4"/>
          </p:nvPr>
        </p:nvSpPr>
        <p:spPr>
          <a:xfrm>
            <a:off x="6553200" y="6245225"/>
            <a:ext cx="2133600" cy="476250"/>
          </a:xfrm>
          <a:prstGeom prst="rect">
            <a:avLst/>
          </a:prstGeom>
          <a:noFill/>
          <a:ln w="9525">
            <a:noFill/>
          </a:ln>
        </p:spPr>
        <p:txBody>
          <a:bodyPr/>
          <a:lstStyle>
            <a:lvl1pPr>
              <a:defRPr/>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91淘课logo"/>
          <p:cNvPicPr>
            <a:picLocks noChangeAspect="1"/>
          </p:cNvPicPr>
          <p:nvPr userDrawn="1"/>
        </p:nvPicPr>
        <p:blipFill>
          <a:blip r:embed="rId14"/>
          <a:stretch>
            <a:fillRect/>
          </a:stretch>
        </p:blipFill>
        <p:spPr>
          <a:xfrm>
            <a:off x="7451725" y="6069013"/>
            <a:ext cx="1404938" cy="788987"/>
          </a:xfrm>
          <a:prstGeom prst="rect">
            <a:avLst/>
          </a:prstGeom>
          <a:noFill/>
          <a:ln w="9525">
            <a:noFill/>
          </a:ln>
        </p:spPr>
      </p:pic>
      <p:sp>
        <p:nvSpPr>
          <p:cNvPr id="1027" name="日期占位符 3"/>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lvl="0" eaLnBrk="1" fontAlgn="base" hangingPunct="1"/>
            <a:endParaRPr lang="en-US" altLang="x-none" strike="noStrike" noProof="1">
              <a:latin typeface="Arial" panose="020B0604020202020204" pitchFamily="34" charset="0"/>
            </a:endParaRPr>
          </a:p>
        </p:txBody>
      </p:sp>
      <p:sp>
        <p:nvSpPr>
          <p:cNvPr id="1028"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lvl="0" eaLnBrk="1" fontAlgn="base" hangingPunct="1"/>
            <a:endParaRPr lang="en-US" altLang="x-none" strike="noStrike" noProof="1">
              <a:latin typeface="Arial" panose="020B0604020202020204" pitchFamily="34" charset="0"/>
            </a:endParaRPr>
          </a:p>
        </p:txBody>
      </p:sp>
      <p:sp>
        <p:nvSpPr>
          <p:cNvPr id="1029" name="灯片编号占位符 5"/>
          <p:cNvSpPr>
            <a:spLocks noGrp="1"/>
          </p:cNvSpPr>
          <p:nvPr>
            <p:ph type="sldNum" sz="quarter" idx="4"/>
          </p:nvPr>
        </p:nvSpPr>
        <p:spPr>
          <a:xfrm>
            <a:off x="6553200" y="6245225"/>
            <a:ext cx="2133600" cy="476250"/>
          </a:xfrm>
          <a:prstGeom prst="rect">
            <a:avLst/>
          </a:prstGeom>
          <a:noFill/>
          <a:ln w="9525">
            <a:noFill/>
          </a:ln>
        </p:spPr>
        <p:txBody>
          <a:bodyPr/>
          <a:lstStyle>
            <a:lvl1pPr>
              <a:defRPr/>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1.xml"/><Relationship Id="rId7"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1.png"/><Relationship Id="rId4" Type="http://schemas.openxmlformats.org/officeDocument/2006/relationships/oleObject" Target="../embeddings/oleObject5.bin"/><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8.bin"/><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图片 3"/>
          <p:cNvPicPr>
            <a:picLocks noChangeAspect="1"/>
          </p:cNvPicPr>
          <p:nvPr/>
        </p:nvPicPr>
        <p:blipFill>
          <a:blip r:embed="rId4"/>
          <a:srcRect r="531"/>
          <a:stretch>
            <a:fillRect/>
          </a:stretch>
        </p:blipFill>
        <p:spPr>
          <a:xfrm>
            <a:off x="0" y="0"/>
            <a:ext cx="9144000" cy="6858000"/>
          </a:xfrm>
          <a:prstGeom prst="rect">
            <a:avLst/>
          </a:prstGeom>
          <a:noFill/>
          <a:ln w="9525">
            <a:noFill/>
          </a:ln>
        </p:spPr>
      </p:pic>
      <p:sp>
        <p:nvSpPr>
          <p:cNvPr id="15" name="标题 14"/>
          <p:cNvSpPr>
            <a:spLocks noGrp="1"/>
          </p:cNvSpPr>
          <p:nvPr>
            <p:ph type="ctrTitle"/>
          </p:nvPr>
        </p:nvSpPr>
        <p:spPr>
          <a:xfrm>
            <a:off x="2543175" y="2824163"/>
            <a:ext cx="6742113" cy="1533525"/>
          </a:xfrm>
        </p:spPr>
        <p:txBody>
          <a:bodyPr vert="horz" wrap="square" lIns="91439" tIns="45719" rIns="91439" bIns="45719" numCol="1" anchor="ctr" anchorCtr="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300" normalizeH="0" baseline="0" noProof="1">
                <a:ln>
                  <a:noFill/>
                </a:ln>
                <a:solidFill>
                  <a:srgbClr val="FF0000"/>
                </a:solidFill>
                <a:effectLst/>
                <a:uLnTx/>
                <a:uFillTx/>
                <a:latin typeface="微软雅黑" panose="020B0503020204020204" charset="-122"/>
                <a:ea typeface="微软雅黑" panose="020B0503020204020204" charset="-122"/>
                <a:cs typeface="+mj-cs"/>
                <a:sym typeface="+mn-ea"/>
              </a:rPr>
              <a:t>第</a:t>
            </a:r>
            <a:r>
              <a:rPr kumimoji="0" lang="en-US" altLang="zh-CN" sz="3200" b="1" i="0" u="none" strike="noStrike" kern="1200" cap="none" spc="300" normalizeH="0" baseline="0" noProof="1">
                <a:ln>
                  <a:noFill/>
                </a:ln>
                <a:solidFill>
                  <a:srgbClr val="FF0000"/>
                </a:solidFill>
                <a:effectLst/>
                <a:uLnTx/>
                <a:uFillTx/>
                <a:latin typeface="微软雅黑" panose="020B0503020204020204" charset="-122"/>
                <a:ea typeface="微软雅黑" panose="020B0503020204020204" charset="-122"/>
                <a:cs typeface="+mj-cs"/>
                <a:sym typeface="+mn-ea"/>
              </a:rPr>
              <a:t>17</a:t>
            </a:r>
            <a:r>
              <a:rPr kumimoji="0" lang="zh-CN" altLang="en-US" sz="3200" b="1" i="0" u="none" strike="noStrike" kern="1200" cap="none" spc="300" normalizeH="0" baseline="0" noProof="1">
                <a:ln>
                  <a:noFill/>
                </a:ln>
                <a:solidFill>
                  <a:srgbClr val="FF0000"/>
                </a:solidFill>
                <a:effectLst/>
                <a:uLnTx/>
                <a:uFillTx/>
                <a:latin typeface="微软雅黑" panose="020B0503020204020204" charset="-122"/>
                <a:ea typeface="微软雅黑" panose="020B0503020204020204" charset="-122"/>
                <a:cs typeface="+mj-cs"/>
                <a:sym typeface="+mn-ea"/>
              </a:rPr>
              <a:t>课时《染色体变异（1）》</a:t>
            </a:r>
          </a:p>
        </p:txBody>
      </p:sp>
      <p:sp>
        <p:nvSpPr>
          <p:cNvPr id="10" name="矩形 9"/>
          <p:cNvSpPr/>
          <p:nvPr/>
        </p:nvSpPr>
        <p:spPr>
          <a:xfrm>
            <a:off x="4870450" y="4492625"/>
            <a:ext cx="3602038" cy="5524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00" b="1" i="0" u="none" strike="noStrike" kern="1200" cap="none" spc="226" normalizeH="0" baseline="0" noProof="1">
                <a:ln>
                  <a:noFill/>
                </a:ln>
                <a:solidFill>
                  <a:schemeClr val="tx1"/>
                </a:solidFill>
                <a:effectLst/>
                <a:uLnTx/>
                <a:uFillTx/>
                <a:latin typeface="楷体" panose="02010609060101010101" pitchFamily="1" charset="-122"/>
                <a:ea typeface="楷体" panose="02010609060101010101" pitchFamily="1" charset="-122"/>
                <a:cs typeface="楷体" panose="02010609060101010101" pitchFamily="1" charset="-122"/>
              </a:rPr>
              <a:t>  </a:t>
            </a:r>
            <a:r>
              <a:rPr kumimoji="0" lang="en-US" altLang="zh-CN" sz="2000" b="0" i="0" u="none" strike="noStrike" kern="1200" cap="none" spc="226" normalizeH="0" baseline="0" noProof="1">
                <a:ln>
                  <a:noFill/>
                </a:ln>
                <a:solidFill>
                  <a:schemeClr val="tx1"/>
                </a:solidFill>
                <a:effectLst/>
                <a:uLnTx/>
                <a:uFillTx/>
                <a:latin typeface="微软雅黑" panose="020B0503020204020204" charset="-122"/>
                <a:ea typeface="微软雅黑" panose="020B0503020204020204" charset="-122"/>
                <a:cs typeface="+mn-cs"/>
              </a:rPr>
              <a:t> </a:t>
            </a:r>
          </a:p>
        </p:txBody>
      </p:sp>
      <p:sp>
        <p:nvSpPr>
          <p:cNvPr id="11" name="文本框 10"/>
          <p:cNvSpPr txBox="1"/>
          <p:nvPr/>
        </p:nvSpPr>
        <p:spPr>
          <a:xfrm>
            <a:off x="4067175" y="2051050"/>
            <a:ext cx="4767263" cy="460375"/>
          </a:xfrm>
          <a:prstGeom prst="rect">
            <a:avLst/>
          </a:prstGeom>
          <a:noFill/>
        </p:spPr>
        <p:txBody>
          <a:bodyPr wrap="square">
            <a:spAutoFit/>
          </a:bodyPr>
          <a:lstStyle/>
          <a:p>
            <a:pPr marR="0" algn="ctr" defTabSz="914400">
              <a:buClrTx/>
              <a:buSzTx/>
              <a:buFontTx/>
              <a:defRPr/>
            </a:pPr>
            <a:r>
              <a:rPr kumimoji="0" lang="zh-CN" altLang="en-US"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1" charset="-122"/>
                <a:sym typeface="+mn-ea"/>
              </a:rPr>
              <a:t>朝阳区线上课堂</a:t>
            </a:r>
            <a:r>
              <a:rPr kumimoji="0" lang="en-US" altLang="zh-CN"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1" charset="-122"/>
                <a:sym typeface="+mn-ea"/>
              </a:rPr>
              <a:t>·</a:t>
            </a:r>
            <a:r>
              <a:rPr kumimoji="0" lang="zh-CN" altLang="en-US"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1" charset="-122"/>
                <a:sym typeface="+mn-ea"/>
              </a:rPr>
              <a:t>高一年级</a:t>
            </a:r>
            <a:r>
              <a:rPr kumimoji="0" lang="zh-CN" altLang="en-US" sz="2000" b="1" kern="1200" cap="none" spc="226" normalizeH="0" baseline="0" noProof="1" smtClean="0">
                <a:solidFill>
                  <a:srgbClr val="002060"/>
                </a:solidFill>
                <a:latin typeface="微软雅黑" panose="020B0503020204020204" charset="-122"/>
                <a:ea typeface="微软雅黑" panose="020B0503020204020204" charset="-122"/>
                <a:cs typeface="楷体" panose="02010609060101010101" pitchFamily="1" charset="-122"/>
                <a:sym typeface="+mn-ea"/>
              </a:rPr>
              <a:t>生物学</a:t>
            </a:r>
            <a:r>
              <a:rPr kumimoji="0" lang="zh-CN" altLang="en-US" sz="2400" b="1" kern="1200" cap="none" spc="226" normalizeH="0" baseline="0" noProof="1" smtClean="0">
                <a:solidFill>
                  <a:srgbClr val="002060"/>
                </a:solidFill>
                <a:latin typeface="微软雅黑" panose="020B0503020204020204" charset="-122"/>
                <a:ea typeface="微软雅黑" panose="020B0503020204020204" charset="-122"/>
                <a:cs typeface="楷体" panose="02010609060101010101" pitchFamily="1" charset="-122"/>
                <a:sym typeface="+mn-ea"/>
              </a:rPr>
              <a:t> </a:t>
            </a:r>
            <a:endParaRPr kumimoji="0" lang="zh-CN" altLang="en-US" sz="24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1" charset="-122"/>
              <a:sym typeface="+mn-ea"/>
            </a:endParaRPr>
          </a:p>
        </p:txBody>
      </p:sp>
      <p:sp>
        <p:nvSpPr>
          <p:cNvPr id="9" name="文本框 8"/>
          <p:cNvSpPr txBox="1"/>
          <p:nvPr/>
        </p:nvSpPr>
        <p:spPr>
          <a:xfrm>
            <a:off x="3319463" y="4668838"/>
            <a:ext cx="5824538" cy="552450"/>
          </a:xfrm>
          <a:prstGeom prst="rect">
            <a:avLst/>
          </a:prstGeom>
          <a:noFill/>
        </p:spPr>
        <p:txBody>
          <a:bodyPr wrap="square">
            <a:spAutoFit/>
          </a:bodyPr>
          <a:lstStyle/>
          <a:p>
            <a:pPr marR="0" algn="ctr" defTabSz="914400">
              <a:lnSpc>
                <a:spcPct val="150000"/>
              </a:lnSpc>
              <a:buClrTx/>
              <a:buSzTx/>
              <a:buFontTx/>
              <a:defRPr/>
            </a:pPr>
            <a:r>
              <a:rPr kumimoji="0" lang="zh-CN" altLang="en-US" sz="2000" kern="1200" cap="none" spc="226" normalizeH="0" baseline="0" noProof="1" smtClean="0">
                <a:solidFill>
                  <a:schemeClr val="bg2">
                    <a:lumMod val="10000"/>
                  </a:schemeClr>
                </a:solidFill>
                <a:latin typeface="微软雅黑" panose="020B0503020204020204" charset="-122"/>
                <a:ea typeface="微软雅黑" panose="020B0503020204020204" charset="-122"/>
                <a:cs typeface="+mn-cs"/>
              </a:rPr>
              <a:t> 北京市和平街第一中学      赵洪波</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Rot="1"/>
          </p:cNvSpPr>
          <p:nvPr>
            <p:ph idx="1"/>
          </p:nvPr>
        </p:nvSpPr>
        <p:spPr>
          <a:xfrm>
            <a:off x="406400" y="874713"/>
            <a:ext cx="7718425" cy="1066800"/>
          </a:xfrm>
          <a:noFill/>
          <a:ln>
            <a:noFill/>
          </a:ln>
        </p:spPr>
        <p:txBody>
          <a:bodyPr vert="horz" wrap="square" lIns="91440" tIns="45720" rIns="91440" bIns="45720" anchor="t"/>
          <a:lstStyle/>
          <a:p>
            <a:pPr marL="0" indent="0">
              <a:lnSpc>
                <a:spcPct val="120000"/>
              </a:lnSpc>
              <a:buFont typeface="Wingdings" panose="05000000000000000000" pitchFamily="2" charset="2"/>
              <a:buNone/>
            </a:pPr>
            <a:r>
              <a:rPr lang="zh-CN" altLang="zh-CN" sz="2800" b="1" dirty="0">
                <a:solidFill>
                  <a:srgbClr val="FF0000"/>
                </a:solidFill>
                <a:latin typeface="宋体" panose="02010600030101010101" pitchFamily="2" charset="-122"/>
              </a:rPr>
              <a:t>二倍体</a:t>
            </a:r>
            <a:r>
              <a:rPr lang="zh-CN" altLang="zh-CN" sz="2800" b="1" dirty="0">
                <a:solidFill>
                  <a:srgbClr val="000000"/>
                </a:solidFill>
                <a:latin typeface="宋体" panose="02010600030101010101" pitchFamily="2" charset="-122"/>
              </a:rPr>
              <a:t>：由受精卵发育而成的，体细胞中有两个染色体组的个体。</a:t>
            </a:r>
            <a:endParaRPr lang="zh-CN" altLang="zh-CN" sz="2800" dirty="0">
              <a:solidFill>
                <a:srgbClr val="000000"/>
              </a:solidFill>
              <a:latin typeface="宋体" panose="02010600030101010101" pitchFamily="2" charset="-122"/>
            </a:endParaRPr>
          </a:p>
        </p:txBody>
      </p:sp>
      <p:sp>
        <p:nvSpPr>
          <p:cNvPr id="48130" name="Rectangle 4"/>
          <p:cNvSpPr/>
          <p:nvPr/>
        </p:nvSpPr>
        <p:spPr>
          <a:xfrm>
            <a:off x="592138" y="265113"/>
            <a:ext cx="3479800" cy="609600"/>
          </a:xfrm>
          <a:prstGeom prst="rect">
            <a:avLst/>
          </a:prstGeom>
          <a:noFill/>
          <a:ln w="9525">
            <a:noFill/>
          </a:ln>
        </p:spPr>
        <p:txBody>
          <a:bodyPr wrap="square" anchor="t">
            <a:spAutoFit/>
          </a:bodyPr>
          <a:lstStyle/>
          <a:p>
            <a:pPr>
              <a:lnSpc>
                <a:spcPct val="120000"/>
              </a:lnSpc>
            </a:pPr>
            <a:r>
              <a:rPr lang="en-US" altLang="zh-CN" sz="2800" b="1" dirty="0">
                <a:solidFill>
                  <a:srgbClr val="FF0000"/>
                </a:solidFill>
                <a:latin typeface="Times New Roman" panose="02020603050405020304" pitchFamily="2" charset="0"/>
                <a:ea typeface="宋体" panose="02010600030101010101" pitchFamily="2" charset="-122"/>
              </a:rPr>
              <a:t>2</a:t>
            </a:r>
            <a:r>
              <a:rPr lang="zh-CN" altLang="zh-CN" sz="2800" b="1" dirty="0">
                <a:solidFill>
                  <a:srgbClr val="FF0000"/>
                </a:solidFill>
                <a:latin typeface="Times New Roman" panose="02020603050405020304" pitchFamily="2" charset="0"/>
                <a:ea typeface="宋体" panose="02010600030101010101" pitchFamily="2" charset="-122"/>
              </a:rPr>
              <a:t>、二倍体和多倍体</a:t>
            </a:r>
          </a:p>
        </p:txBody>
      </p:sp>
      <p:sp>
        <p:nvSpPr>
          <p:cNvPr id="48131" name="Text Box 9"/>
          <p:cNvSpPr txBox="1"/>
          <p:nvPr/>
        </p:nvSpPr>
        <p:spPr>
          <a:xfrm>
            <a:off x="176213" y="2157413"/>
            <a:ext cx="3587750" cy="1200150"/>
          </a:xfrm>
          <a:prstGeom prst="rect">
            <a:avLst/>
          </a:prstGeom>
          <a:noFill/>
          <a:ln w="9525">
            <a:noFill/>
          </a:ln>
        </p:spPr>
        <p:txBody>
          <a:bodyPr anchor="t">
            <a:spAutoFit/>
          </a:bodyPr>
          <a:lstStyle/>
          <a:p>
            <a:pPr>
              <a:lnSpc>
                <a:spcPct val="150000"/>
              </a:lnSpc>
            </a:pPr>
            <a:r>
              <a:rPr lang="zh-CN" altLang="en-US" sz="2400" b="1" dirty="0">
                <a:solidFill>
                  <a:srgbClr val="000000"/>
                </a:solidFill>
                <a:latin typeface="Arial" panose="020B0604020202020204" pitchFamily="34" charset="0"/>
                <a:ea typeface="宋体" panose="02010600030101010101" pitchFamily="2" charset="-122"/>
              </a:rPr>
              <a:t>几乎全部的动物和过半</a:t>
            </a:r>
          </a:p>
          <a:p>
            <a:pPr>
              <a:lnSpc>
                <a:spcPct val="150000"/>
              </a:lnSpc>
            </a:pPr>
            <a:r>
              <a:rPr lang="zh-CN" altLang="en-US" sz="2400" b="1" dirty="0">
                <a:solidFill>
                  <a:srgbClr val="000000"/>
                </a:solidFill>
                <a:latin typeface="Arial" panose="020B0604020202020204" pitchFamily="34" charset="0"/>
                <a:ea typeface="宋体" panose="02010600030101010101" pitchFamily="2" charset="-122"/>
              </a:rPr>
              <a:t>的高等植物都是二倍体。</a:t>
            </a:r>
          </a:p>
        </p:txBody>
      </p:sp>
      <p:graphicFrame>
        <p:nvGraphicFramePr>
          <p:cNvPr id="48132" name="Object 2"/>
          <p:cNvGraphicFramePr>
            <a:graphicFrameLocks noChangeAspect="1"/>
          </p:cNvGraphicFramePr>
          <p:nvPr/>
        </p:nvGraphicFramePr>
        <p:xfrm>
          <a:off x="4070350" y="1941513"/>
          <a:ext cx="4876800" cy="3676650"/>
        </p:xfrm>
        <a:graphic>
          <a:graphicData uri="http://schemas.openxmlformats.org/presentationml/2006/ole">
            <mc:AlternateContent xmlns:mc="http://schemas.openxmlformats.org/markup-compatibility/2006">
              <mc:Choice xmlns:v="urn:schemas-microsoft-com:vml" Requires="v">
                <p:oleObj spid="_x0000_s3080" r:id="rId4" imgW="4762500" imgH="3590925" progId="MSPhotoEd.3">
                  <p:embed/>
                </p:oleObj>
              </mc:Choice>
              <mc:Fallback>
                <p:oleObj r:id="rId4" imgW="4762500" imgH="3590925" progId="MSPhotoEd.3">
                  <p:embed/>
                  <p:pic>
                    <p:nvPicPr>
                      <p:cNvPr id="0" name="图片 3075"/>
                      <p:cNvPicPr/>
                      <p:nvPr/>
                    </p:nvPicPr>
                    <p:blipFill>
                      <a:blip r:embed="rId5"/>
                      <a:stretch>
                        <a:fillRect/>
                      </a:stretch>
                    </p:blipFill>
                    <p:spPr>
                      <a:xfrm>
                        <a:off x="4070350" y="1941513"/>
                        <a:ext cx="4876800" cy="3676650"/>
                      </a:xfrm>
                      <a:prstGeom prst="rect">
                        <a:avLst/>
                      </a:prstGeom>
                      <a:noFill/>
                      <a:ln w="38100">
                        <a:noFill/>
                        <a:miter/>
                      </a:ln>
                    </p:spPr>
                  </p:pic>
                </p:oleObj>
              </mc:Fallback>
            </mc:AlternateContent>
          </a:graphicData>
        </a:graphic>
      </p:graphicFrame>
      <p:sp>
        <p:nvSpPr>
          <p:cNvPr id="48133" name="Text Box 3"/>
          <p:cNvSpPr txBox="1"/>
          <p:nvPr/>
        </p:nvSpPr>
        <p:spPr>
          <a:xfrm>
            <a:off x="5340350" y="5840413"/>
            <a:ext cx="3440113" cy="574675"/>
          </a:xfrm>
          <a:prstGeom prst="rect">
            <a:avLst/>
          </a:prstGeom>
          <a:noFill/>
          <a:ln w="9525">
            <a:noFill/>
          </a:ln>
        </p:spPr>
        <p:txBody>
          <a:bodyPr anchor="t">
            <a:spAutoFit/>
          </a:bodyPr>
          <a:lstStyle/>
          <a:p>
            <a:pPr>
              <a:lnSpc>
                <a:spcPct val="150000"/>
              </a:lnSpc>
            </a:pPr>
            <a:r>
              <a:rPr lang="zh-CN" altLang="en-US" sz="2400" b="1">
                <a:solidFill>
                  <a:srgbClr val="0000FF"/>
                </a:solidFill>
                <a:latin typeface="Arial" panose="020B0604020202020204" pitchFamily="34" charset="0"/>
                <a:ea typeface="宋体" panose="02010600030101010101" pitchFamily="2" charset="-122"/>
              </a:rPr>
              <a:t>番茄是二倍体</a:t>
            </a:r>
          </a:p>
        </p:txBody>
      </p:sp>
      <p:graphicFrame>
        <p:nvGraphicFramePr>
          <p:cNvPr id="48134" name="Object 4"/>
          <p:cNvGraphicFramePr>
            <a:graphicFrameLocks noChangeAspect="1"/>
          </p:cNvGraphicFramePr>
          <p:nvPr/>
        </p:nvGraphicFramePr>
        <p:xfrm>
          <a:off x="530225" y="4448175"/>
          <a:ext cx="3854450" cy="2259013"/>
        </p:xfrm>
        <a:graphic>
          <a:graphicData uri="http://schemas.openxmlformats.org/presentationml/2006/ole">
            <mc:AlternateContent xmlns:mc="http://schemas.openxmlformats.org/markup-compatibility/2006">
              <mc:Choice xmlns:v="urn:schemas-microsoft-com:vml" Requires="v">
                <p:oleObj spid="_x0000_s3081" r:id="rId6" imgW="1219200" imgH="714375" progId="MSPhotoEd.3">
                  <p:embed/>
                </p:oleObj>
              </mc:Choice>
              <mc:Fallback>
                <p:oleObj r:id="rId6" imgW="1219200" imgH="714375" progId="MSPhotoEd.3">
                  <p:embed/>
                  <p:pic>
                    <p:nvPicPr>
                      <p:cNvPr id="0" name="图片 3076"/>
                      <p:cNvPicPr/>
                      <p:nvPr/>
                    </p:nvPicPr>
                    <p:blipFill>
                      <a:blip r:embed="rId7">
                        <a:clrChange>
                          <a:clrFrom>
                            <a:srgbClr val="FFFFFF"/>
                          </a:clrFrom>
                          <a:clrTo>
                            <a:srgbClr val="FFFFFF">
                              <a:alpha val="0"/>
                            </a:srgbClr>
                          </a:clrTo>
                        </a:clrChange>
                      </a:blip>
                      <a:stretch>
                        <a:fillRect/>
                      </a:stretch>
                    </p:blipFill>
                    <p:spPr>
                      <a:xfrm>
                        <a:off x="530225" y="4448175"/>
                        <a:ext cx="3854450" cy="2259013"/>
                      </a:xfrm>
                      <a:prstGeom prst="rect">
                        <a:avLst/>
                      </a:prstGeom>
                      <a:noFill/>
                      <a:ln w="38100">
                        <a:noFill/>
                        <a:miter/>
                      </a:ln>
                    </p:spPr>
                  </p:pic>
                </p:oleObj>
              </mc:Fallback>
            </mc:AlternateContent>
          </a:graphicData>
        </a:graphic>
      </p:graphicFrame>
      <p:sp>
        <p:nvSpPr>
          <p:cNvPr id="48135" name="Text Box 5"/>
          <p:cNvSpPr txBox="1"/>
          <p:nvPr/>
        </p:nvSpPr>
        <p:spPr>
          <a:xfrm>
            <a:off x="773113" y="3784600"/>
            <a:ext cx="3114675" cy="574675"/>
          </a:xfrm>
          <a:prstGeom prst="rect">
            <a:avLst/>
          </a:prstGeom>
          <a:noFill/>
          <a:ln w="9525">
            <a:noFill/>
          </a:ln>
        </p:spPr>
        <p:txBody>
          <a:bodyPr anchor="t">
            <a:spAutoFit/>
          </a:bodyPr>
          <a:lstStyle/>
          <a:p>
            <a:pPr>
              <a:lnSpc>
                <a:spcPct val="150000"/>
              </a:lnSpc>
            </a:pPr>
            <a:r>
              <a:rPr lang="zh-CN" altLang="en-US" sz="2400" b="1">
                <a:solidFill>
                  <a:srgbClr val="0000FF"/>
                </a:solidFill>
                <a:latin typeface="Arial" panose="020B0604020202020204" pitchFamily="34" charset="0"/>
                <a:ea typeface="宋体" panose="02010600030101010101" pitchFamily="2" charset="-122"/>
              </a:rPr>
              <a:t>葡萄是二倍体</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177" name="Object 2"/>
          <p:cNvGraphicFramePr>
            <a:graphicFrameLocks noChangeAspect="1"/>
          </p:cNvGraphicFramePr>
          <p:nvPr/>
        </p:nvGraphicFramePr>
        <p:xfrm>
          <a:off x="425450" y="1387475"/>
          <a:ext cx="3833813" cy="2679700"/>
        </p:xfrm>
        <a:graphic>
          <a:graphicData uri="http://schemas.openxmlformats.org/presentationml/2006/ole">
            <mc:AlternateContent xmlns:mc="http://schemas.openxmlformats.org/markup-compatibility/2006">
              <mc:Choice xmlns:v="urn:schemas-microsoft-com:vml" Requires="v">
                <p:oleObj spid="_x0000_s4099" r:id="rId4" imgW="4762500" imgH="3657600" progId="MSPhotoEd.3">
                  <p:embed/>
                </p:oleObj>
              </mc:Choice>
              <mc:Fallback>
                <p:oleObj r:id="rId4" imgW="4762500" imgH="3657600" progId="MSPhotoEd.3">
                  <p:embed/>
                  <p:pic>
                    <p:nvPicPr>
                      <p:cNvPr id="0" name="图片 3075"/>
                      <p:cNvPicPr/>
                      <p:nvPr/>
                    </p:nvPicPr>
                    <p:blipFill>
                      <a:blip r:embed="rId5"/>
                      <a:stretch>
                        <a:fillRect/>
                      </a:stretch>
                    </p:blipFill>
                    <p:spPr>
                      <a:xfrm>
                        <a:off x="425450" y="1387475"/>
                        <a:ext cx="3833813" cy="2679700"/>
                      </a:xfrm>
                      <a:prstGeom prst="rect">
                        <a:avLst/>
                      </a:prstGeom>
                      <a:noFill/>
                      <a:ln w="38100">
                        <a:noFill/>
                        <a:miter/>
                      </a:ln>
                    </p:spPr>
                  </p:pic>
                </p:oleObj>
              </mc:Fallback>
            </mc:AlternateContent>
          </a:graphicData>
        </a:graphic>
      </p:graphicFrame>
      <p:sp>
        <p:nvSpPr>
          <p:cNvPr id="50178" name="Text Box 3"/>
          <p:cNvSpPr txBox="1"/>
          <p:nvPr/>
        </p:nvSpPr>
        <p:spPr>
          <a:xfrm>
            <a:off x="536575" y="4403725"/>
            <a:ext cx="3168650" cy="461963"/>
          </a:xfrm>
          <a:prstGeom prst="rect">
            <a:avLst/>
          </a:prstGeom>
          <a:noFill/>
          <a:ln w="9525">
            <a:noFill/>
          </a:ln>
        </p:spPr>
        <p:txBody>
          <a:bodyPr anchor="t">
            <a:spAutoFit/>
          </a:bodyPr>
          <a:lstStyle/>
          <a:p>
            <a:r>
              <a:rPr lang="zh-CN" altLang="en-US" sz="2400" b="1">
                <a:solidFill>
                  <a:srgbClr val="0000FF"/>
                </a:solidFill>
                <a:latin typeface="Times New Roman" panose="02020603050405020304" pitchFamily="2" charset="0"/>
                <a:ea typeface="宋体" panose="02010600030101010101" pitchFamily="2" charset="-122"/>
              </a:rPr>
              <a:t>马铃薯是四倍体</a:t>
            </a:r>
          </a:p>
        </p:txBody>
      </p:sp>
      <p:graphicFrame>
        <p:nvGraphicFramePr>
          <p:cNvPr id="50179" name="Object 4"/>
          <p:cNvGraphicFramePr>
            <a:graphicFrameLocks noChangeAspect="1"/>
          </p:cNvGraphicFramePr>
          <p:nvPr/>
        </p:nvGraphicFramePr>
        <p:xfrm>
          <a:off x="6865938" y="993775"/>
          <a:ext cx="1577975" cy="4064000"/>
        </p:xfrm>
        <a:graphic>
          <a:graphicData uri="http://schemas.openxmlformats.org/presentationml/2006/ole">
            <mc:AlternateContent xmlns:mc="http://schemas.openxmlformats.org/markup-compatibility/2006">
              <mc:Choice xmlns:v="urn:schemas-microsoft-com:vml" Requires="v">
                <p:oleObj spid="_x0000_s4100" r:id="rId6" imgW="2790825" imgH="7191375" progId="MSPhotoEd.3">
                  <p:embed/>
                </p:oleObj>
              </mc:Choice>
              <mc:Fallback>
                <p:oleObj r:id="rId6" imgW="2790825" imgH="7191375" progId="MSPhotoEd.3">
                  <p:embed/>
                  <p:pic>
                    <p:nvPicPr>
                      <p:cNvPr id="0" name="图片 3076"/>
                      <p:cNvPicPr/>
                      <p:nvPr/>
                    </p:nvPicPr>
                    <p:blipFill>
                      <a:blip r:embed="rId7"/>
                      <a:stretch>
                        <a:fillRect/>
                      </a:stretch>
                    </p:blipFill>
                    <p:spPr>
                      <a:xfrm>
                        <a:off x="6865938" y="993775"/>
                        <a:ext cx="1577975" cy="4064000"/>
                      </a:xfrm>
                      <a:prstGeom prst="rect">
                        <a:avLst/>
                      </a:prstGeom>
                      <a:noFill/>
                      <a:ln w="38100">
                        <a:noFill/>
                        <a:miter/>
                      </a:ln>
                    </p:spPr>
                  </p:pic>
                </p:oleObj>
              </mc:Fallback>
            </mc:AlternateContent>
          </a:graphicData>
        </a:graphic>
      </p:graphicFrame>
      <p:sp>
        <p:nvSpPr>
          <p:cNvPr id="50180" name="Text Box 5"/>
          <p:cNvSpPr txBox="1"/>
          <p:nvPr/>
        </p:nvSpPr>
        <p:spPr>
          <a:xfrm>
            <a:off x="6488113" y="1574800"/>
            <a:ext cx="554037" cy="3384550"/>
          </a:xfrm>
          <a:prstGeom prst="rect">
            <a:avLst/>
          </a:prstGeom>
          <a:noFill/>
          <a:ln w="9525">
            <a:noFill/>
          </a:ln>
        </p:spPr>
        <p:txBody>
          <a:bodyPr vert="eaVert" anchor="t">
            <a:spAutoFit/>
          </a:bodyPr>
          <a:lstStyle/>
          <a:p>
            <a:r>
              <a:rPr lang="zh-CN" altLang="en-US" sz="2400" b="1">
                <a:solidFill>
                  <a:srgbClr val="0000FF"/>
                </a:solidFill>
                <a:latin typeface="Times New Roman" panose="02020603050405020304" pitchFamily="2" charset="0"/>
                <a:ea typeface="宋体" panose="02010600030101010101" pitchFamily="2" charset="-122"/>
              </a:rPr>
              <a:t>普通小麦是六倍体</a:t>
            </a:r>
          </a:p>
        </p:txBody>
      </p:sp>
      <p:pic>
        <p:nvPicPr>
          <p:cNvPr id="50181" name="Picture 6"/>
          <p:cNvPicPr>
            <a:picLocks noChangeAspect="1"/>
          </p:cNvPicPr>
          <p:nvPr/>
        </p:nvPicPr>
        <p:blipFill>
          <a:blip r:embed="rId8"/>
          <a:stretch>
            <a:fillRect/>
          </a:stretch>
        </p:blipFill>
        <p:spPr>
          <a:xfrm>
            <a:off x="3421063" y="4065588"/>
            <a:ext cx="2779712" cy="2444750"/>
          </a:xfrm>
          <a:prstGeom prst="rect">
            <a:avLst/>
          </a:prstGeom>
          <a:noFill/>
          <a:ln w="9525">
            <a:noFill/>
          </a:ln>
        </p:spPr>
      </p:pic>
      <p:sp>
        <p:nvSpPr>
          <p:cNvPr id="50182" name="Text Box 7"/>
          <p:cNvSpPr txBox="1"/>
          <p:nvPr/>
        </p:nvSpPr>
        <p:spPr>
          <a:xfrm>
            <a:off x="6200775" y="5057775"/>
            <a:ext cx="2552700" cy="461963"/>
          </a:xfrm>
          <a:prstGeom prst="rect">
            <a:avLst/>
          </a:prstGeom>
          <a:noFill/>
          <a:ln w="9525">
            <a:noFill/>
          </a:ln>
        </p:spPr>
        <p:txBody>
          <a:bodyPr anchor="t">
            <a:spAutoFit/>
          </a:bodyPr>
          <a:lstStyle/>
          <a:p>
            <a:r>
              <a:rPr lang="zh-CN" altLang="en-US" sz="2400" b="1">
                <a:solidFill>
                  <a:srgbClr val="0000FF"/>
                </a:solidFill>
                <a:latin typeface="Times New Roman" panose="02020603050405020304" pitchFamily="2" charset="0"/>
                <a:ea typeface="宋体" panose="02010600030101010101" pitchFamily="2" charset="-122"/>
              </a:rPr>
              <a:t>香蕉是三倍体</a:t>
            </a:r>
          </a:p>
        </p:txBody>
      </p:sp>
      <p:sp>
        <p:nvSpPr>
          <p:cNvPr id="50183" name="Rectangle 3"/>
          <p:cNvSpPr/>
          <p:nvPr/>
        </p:nvSpPr>
        <p:spPr>
          <a:xfrm>
            <a:off x="236538" y="260350"/>
            <a:ext cx="7704137" cy="1127125"/>
          </a:xfrm>
          <a:prstGeom prst="rect">
            <a:avLst/>
          </a:prstGeom>
          <a:noFill/>
          <a:ln w="9525">
            <a:noFill/>
          </a:ln>
        </p:spPr>
        <p:txBody>
          <a:bodyPr wrap="square" anchor="t">
            <a:spAutoFit/>
          </a:bodyPr>
          <a:lstStyle/>
          <a:p>
            <a:pPr>
              <a:lnSpc>
                <a:spcPct val="120000"/>
              </a:lnSpc>
            </a:pPr>
            <a:r>
              <a:rPr lang="zh-CN" altLang="zh-CN" sz="2800" b="1" dirty="0">
                <a:solidFill>
                  <a:srgbClr val="FF0000"/>
                </a:solidFill>
                <a:latin typeface="宋体" panose="02010600030101010101" pitchFamily="2" charset="-122"/>
                <a:ea typeface="宋体" panose="02010600030101010101" pitchFamily="2" charset="-122"/>
              </a:rPr>
              <a:t>多倍体</a:t>
            </a:r>
            <a:r>
              <a:rPr lang="zh-CN" altLang="zh-CN" sz="2800" b="1" dirty="0">
                <a:solidFill>
                  <a:srgbClr val="000000"/>
                </a:solidFill>
                <a:latin typeface="宋体" panose="02010600030101010101" pitchFamily="2" charset="-122"/>
                <a:ea typeface="宋体" panose="02010600030101010101" pitchFamily="2" charset="-122"/>
              </a:rPr>
              <a:t>：由受精卵发育而成的，体细胞中含有三个或三个以上的染色体组的个体。</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2" descr="DWXBYSFLZQ03"/>
          <p:cNvPicPr>
            <a:picLocks noChangeAspect="1"/>
          </p:cNvPicPr>
          <p:nvPr/>
        </p:nvPicPr>
        <p:blipFill>
          <a:blip r:embed="rId3"/>
          <a:stretch>
            <a:fillRect/>
          </a:stretch>
        </p:blipFill>
        <p:spPr>
          <a:xfrm>
            <a:off x="685800" y="908050"/>
            <a:ext cx="2305050" cy="1881188"/>
          </a:xfrm>
          <a:prstGeom prst="rect">
            <a:avLst/>
          </a:prstGeom>
          <a:noFill/>
          <a:ln w="9525">
            <a:noFill/>
          </a:ln>
        </p:spPr>
      </p:pic>
      <p:pic>
        <p:nvPicPr>
          <p:cNvPr id="50179" name="Picture 3" descr="DWXBYSFLZQ1"/>
          <p:cNvPicPr>
            <a:picLocks noChangeAspect="1"/>
          </p:cNvPicPr>
          <p:nvPr/>
        </p:nvPicPr>
        <p:blipFill>
          <a:blip r:embed="rId4"/>
          <a:stretch>
            <a:fillRect/>
          </a:stretch>
        </p:blipFill>
        <p:spPr>
          <a:xfrm>
            <a:off x="6096000" y="908050"/>
            <a:ext cx="2514600" cy="1881188"/>
          </a:xfrm>
          <a:prstGeom prst="rect">
            <a:avLst/>
          </a:prstGeom>
          <a:noFill/>
          <a:ln w="9525">
            <a:noFill/>
          </a:ln>
        </p:spPr>
      </p:pic>
      <p:sp>
        <p:nvSpPr>
          <p:cNvPr id="50180" name="Text Box 4"/>
          <p:cNvSpPr txBox="1"/>
          <p:nvPr/>
        </p:nvSpPr>
        <p:spPr>
          <a:xfrm>
            <a:off x="539750" y="2789238"/>
            <a:ext cx="7758113" cy="523875"/>
          </a:xfrm>
          <a:prstGeom prst="rect">
            <a:avLst/>
          </a:prstGeom>
          <a:noFill/>
          <a:ln w="9525">
            <a:noFill/>
          </a:ln>
        </p:spPr>
        <p:txBody>
          <a:bodyPr wrap="none" anchor="t">
            <a:spAutoFit/>
          </a:bodyPr>
          <a:lstStyle/>
          <a:p>
            <a:pPr algn="ctr"/>
            <a:r>
              <a:rPr lang="zh-CN" altLang="en-US" sz="2800" b="1">
                <a:solidFill>
                  <a:srgbClr val="0066FF"/>
                </a:solidFill>
                <a:latin typeface="Times New Roman" panose="02020603050405020304" pitchFamily="2" charset="0"/>
                <a:ea typeface="宋体" panose="02010600030101010101" pitchFamily="2" charset="-122"/>
              </a:rPr>
              <a:t>如果纺锤体的形成受到破坏，那么会导致什么？</a:t>
            </a:r>
          </a:p>
        </p:txBody>
      </p:sp>
      <p:sp>
        <p:nvSpPr>
          <p:cNvPr id="50181" name="Text Box 5"/>
          <p:cNvSpPr txBox="1"/>
          <p:nvPr/>
        </p:nvSpPr>
        <p:spPr>
          <a:xfrm>
            <a:off x="744538" y="3222625"/>
            <a:ext cx="7796212" cy="1130300"/>
          </a:xfrm>
          <a:prstGeom prst="rect">
            <a:avLst/>
          </a:prstGeom>
          <a:noFill/>
          <a:ln w="9525">
            <a:noFill/>
          </a:ln>
        </p:spPr>
        <p:txBody>
          <a:bodyPr anchor="t">
            <a:spAutoFit/>
          </a:bodyPr>
          <a:lstStyle/>
          <a:p>
            <a:pPr>
              <a:lnSpc>
                <a:spcPct val="150000"/>
              </a:lnSpc>
            </a:pPr>
            <a:r>
              <a:rPr lang="zh-CN" altLang="en-US" sz="2400" b="1">
                <a:solidFill>
                  <a:srgbClr val="800080"/>
                </a:solidFill>
                <a:latin typeface="Times New Roman" panose="02020603050405020304" pitchFamily="2" charset="0"/>
                <a:ea typeface="宋体" panose="02010600030101010101" pitchFamily="2" charset="-122"/>
              </a:rPr>
              <a:t>后果：染色体不能被拉向两极，细胞不能分裂成两个子细 胞，于是形成染色体数目加倍的细胞。</a:t>
            </a:r>
          </a:p>
        </p:txBody>
      </p:sp>
      <p:sp>
        <p:nvSpPr>
          <p:cNvPr id="52229" name="Text Box 7"/>
          <p:cNvSpPr txBox="1"/>
          <p:nvPr/>
        </p:nvSpPr>
        <p:spPr>
          <a:xfrm>
            <a:off x="427038" y="220663"/>
            <a:ext cx="3479800" cy="584200"/>
          </a:xfrm>
          <a:prstGeom prst="rect">
            <a:avLst/>
          </a:prstGeom>
          <a:noFill/>
          <a:ln w="9525">
            <a:noFill/>
          </a:ln>
        </p:spPr>
        <p:txBody>
          <a:bodyPr wrap="none" anchor="t">
            <a:spAutoFit/>
          </a:bodyPr>
          <a:lstStyle/>
          <a:p>
            <a:pPr algn="ctr"/>
            <a:r>
              <a:rPr lang="zh-CN" altLang="en-US" sz="3200" b="1">
                <a:solidFill>
                  <a:srgbClr val="FF3300"/>
                </a:solidFill>
                <a:latin typeface="黑体" panose="02010609060101010101" pitchFamily="2" charset="-122"/>
                <a:ea typeface="黑体" panose="02010609060101010101" pitchFamily="2" charset="-122"/>
              </a:rPr>
              <a:t>多倍体形成的原因</a:t>
            </a:r>
          </a:p>
        </p:txBody>
      </p:sp>
      <p:grpSp>
        <p:nvGrpSpPr>
          <p:cNvPr id="50184" name="Group 8"/>
          <p:cNvGrpSpPr/>
          <p:nvPr/>
        </p:nvGrpSpPr>
        <p:grpSpPr>
          <a:xfrm>
            <a:off x="3009900" y="804863"/>
            <a:ext cx="2819400" cy="1258887"/>
            <a:chOff x="1968" y="935"/>
            <a:chExt cx="1776" cy="793"/>
          </a:xfrm>
        </p:grpSpPr>
        <p:sp>
          <p:nvSpPr>
            <p:cNvPr id="52231" name="Text Box 9"/>
            <p:cNvSpPr txBox="1"/>
            <p:nvPr/>
          </p:nvSpPr>
          <p:spPr>
            <a:xfrm>
              <a:off x="2064" y="935"/>
              <a:ext cx="1584" cy="756"/>
            </a:xfrm>
            <a:prstGeom prst="rect">
              <a:avLst/>
            </a:prstGeom>
            <a:noFill/>
            <a:ln w="9525">
              <a:noFill/>
            </a:ln>
          </p:spPr>
          <p:txBody>
            <a:bodyPr anchor="t">
              <a:spAutoFit/>
            </a:bodyPr>
            <a:lstStyle/>
            <a:p>
              <a:r>
                <a:rPr lang="zh-CN" altLang="en-US" sz="2400" b="1" dirty="0">
                  <a:solidFill>
                    <a:srgbClr val="000000"/>
                  </a:solidFill>
                  <a:latin typeface="Times New Roman" panose="02020603050405020304" pitchFamily="2" charset="0"/>
                  <a:ea typeface="宋体" panose="02010600030101010101" pitchFamily="2" charset="-122"/>
                </a:rPr>
                <a:t>在纺锤体的牵引下，染色体向两极移动</a:t>
              </a:r>
            </a:p>
          </p:txBody>
        </p:sp>
        <p:sp>
          <p:nvSpPr>
            <p:cNvPr id="52232" name="Line 10"/>
            <p:cNvSpPr/>
            <p:nvPr/>
          </p:nvSpPr>
          <p:spPr>
            <a:xfrm>
              <a:off x="1968" y="1728"/>
              <a:ext cx="1776" cy="0"/>
            </a:xfrm>
            <a:prstGeom prst="line">
              <a:avLst/>
            </a:prstGeom>
            <a:ln w="38100" cap="flat" cmpd="sng">
              <a:solidFill>
                <a:schemeClr val="tx2"/>
              </a:solidFill>
              <a:prstDash val="solid"/>
              <a:round/>
              <a:headEnd type="none" w="med" len="med"/>
              <a:tailEnd type="triangl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sp>
        <p:nvSpPr>
          <p:cNvPr id="171011" name="Text Box 3"/>
          <p:cNvSpPr txBox="1">
            <a:spLocks noChangeArrowheads="1"/>
          </p:cNvSpPr>
          <p:nvPr/>
        </p:nvSpPr>
        <p:spPr bwMode="auto">
          <a:xfrm>
            <a:off x="196850" y="4352925"/>
            <a:ext cx="8893175" cy="522288"/>
          </a:xfrm>
          <a:prstGeom prst="rect">
            <a:avLst/>
          </a:prstGeom>
          <a:solidFill>
            <a:schemeClr val="bg1"/>
          </a:solidFill>
          <a:ln w="9525">
            <a:noFill/>
            <a:miter lim="800000"/>
          </a:ln>
          <a:effectLst/>
        </p:spPr>
        <p:txBody>
          <a:bodyPr>
            <a:spAutoFit/>
          </a:bodyPr>
          <a:lstStyle/>
          <a:p>
            <a:pPr marR="0" defTabSz="914400">
              <a:buClrTx/>
              <a:buSzTx/>
              <a:buFontTx/>
              <a:defRPr/>
            </a:pPr>
            <a:r>
              <a:rPr kumimoji="0" lang="zh-CN" altLang="en-US" sz="28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原因一：</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有丝</a:t>
            </a:r>
            <a:r>
              <a:rPr kumimoji="0" lang="zh-CN" altLang="en-US" sz="28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分裂过程中，</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纺锤体</a:t>
            </a:r>
            <a:r>
              <a:rPr kumimoji="0" lang="zh-CN" altLang="en-US" sz="28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形成受到破坏</a:t>
            </a:r>
          </a:p>
        </p:txBody>
      </p:sp>
      <p:grpSp>
        <p:nvGrpSpPr>
          <p:cNvPr id="2" name="Group 7"/>
          <p:cNvGrpSpPr/>
          <p:nvPr/>
        </p:nvGrpSpPr>
        <p:grpSpPr>
          <a:xfrm>
            <a:off x="539750" y="4875213"/>
            <a:ext cx="7467600" cy="1450975"/>
            <a:chOff x="720" y="1296"/>
            <a:chExt cx="4704" cy="914"/>
          </a:xfrm>
        </p:grpSpPr>
        <p:grpSp>
          <p:nvGrpSpPr>
            <p:cNvPr id="52235" name="Group 8"/>
            <p:cNvGrpSpPr/>
            <p:nvPr/>
          </p:nvGrpSpPr>
          <p:grpSpPr>
            <a:xfrm>
              <a:off x="1837" y="1298"/>
              <a:ext cx="912" cy="912"/>
              <a:chOff x="1920" y="1296"/>
              <a:chExt cx="912" cy="912"/>
            </a:xfrm>
          </p:grpSpPr>
          <p:sp>
            <p:nvSpPr>
              <p:cNvPr id="52236" name="Oval 9"/>
              <p:cNvSpPr/>
              <p:nvPr/>
            </p:nvSpPr>
            <p:spPr>
              <a:xfrm>
                <a:off x="1920" y="1296"/>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2237" name="Group 10"/>
              <p:cNvGrpSpPr/>
              <p:nvPr/>
            </p:nvGrpSpPr>
            <p:grpSpPr>
              <a:xfrm rot="5291863">
                <a:off x="2154" y="1629"/>
                <a:ext cx="146" cy="333"/>
                <a:chOff x="1248" y="3120"/>
                <a:chExt cx="144" cy="459"/>
              </a:xfrm>
            </p:grpSpPr>
            <p:grpSp>
              <p:nvGrpSpPr>
                <p:cNvPr id="52238" name="Group 11"/>
                <p:cNvGrpSpPr/>
                <p:nvPr/>
              </p:nvGrpSpPr>
              <p:grpSpPr>
                <a:xfrm>
                  <a:off x="1248" y="3120"/>
                  <a:ext cx="144" cy="240"/>
                  <a:chOff x="1440" y="2688"/>
                  <a:chExt cx="240" cy="336"/>
                </a:xfrm>
              </p:grpSpPr>
              <p:sp>
                <p:nvSpPr>
                  <p:cNvPr id="52239" name="Oval 12"/>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40" name="Oval 13"/>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41" name="Oval 14"/>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42" name="Group 15"/>
                <p:cNvGrpSpPr/>
                <p:nvPr/>
              </p:nvGrpSpPr>
              <p:grpSpPr>
                <a:xfrm rot="10656844">
                  <a:off x="1248" y="3339"/>
                  <a:ext cx="144" cy="240"/>
                  <a:chOff x="1440" y="2688"/>
                  <a:chExt cx="240" cy="336"/>
                </a:xfrm>
              </p:grpSpPr>
              <p:sp>
                <p:nvSpPr>
                  <p:cNvPr id="52243" name="Oval 16"/>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44" name="Oval 17"/>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45" name="Oval 18"/>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52246" name="Group 19"/>
              <p:cNvGrpSpPr/>
              <p:nvPr/>
            </p:nvGrpSpPr>
            <p:grpSpPr>
              <a:xfrm rot="5291863">
                <a:off x="2466" y="1654"/>
                <a:ext cx="146" cy="285"/>
                <a:chOff x="1248" y="3120"/>
                <a:chExt cx="144" cy="459"/>
              </a:xfrm>
            </p:grpSpPr>
            <p:grpSp>
              <p:nvGrpSpPr>
                <p:cNvPr id="52247" name="Group 20"/>
                <p:cNvGrpSpPr/>
                <p:nvPr/>
              </p:nvGrpSpPr>
              <p:grpSpPr>
                <a:xfrm>
                  <a:off x="1248" y="3120"/>
                  <a:ext cx="144" cy="240"/>
                  <a:chOff x="1440" y="2688"/>
                  <a:chExt cx="240" cy="336"/>
                </a:xfrm>
              </p:grpSpPr>
              <p:sp>
                <p:nvSpPr>
                  <p:cNvPr id="52248" name="Oval 21"/>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49" name="Oval 22"/>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50" name="Oval 23"/>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51" name="Group 24"/>
                <p:cNvGrpSpPr/>
                <p:nvPr/>
              </p:nvGrpSpPr>
              <p:grpSpPr>
                <a:xfrm rot="10656844">
                  <a:off x="1248" y="3339"/>
                  <a:ext cx="144" cy="240"/>
                  <a:chOff x="1440" y="2688"/>
                  <a:chExt cx="240" cy="336"/>
                </a:xfrm>
              </p:grpSpPr>
              <p:sp>
                <p:nvSpPr>
                  <p:cNvPr id="52252" name="Oval 25"/>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53" name="Oval 26"/>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54" name="Oval 27"/>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grpSp>
          <p:nvGrpSpPr>
            <p:cNvPr id="52255" name="Group 28"/>
            <p:cNvGrpSpPr/>
            <p:nvPr/>
          </p:nvGrpSpPr>
          <p:grpSpPr>
            <a:xfrm>
              <a:off x="2976" y="1296"/>
              <a:ext cx="912" cy="912"/>
              <a:chOff x="3216" y="1536"/>
              <a:chExt cx="912" cy="912"/>
            </a:xfrm>
          </p:grpSpPr>
          <p:sp>
            <p:nvSpPr>
              <p:cNvPr id="52256" name="Oval 29"/>
              <p:cNvSpPr/>
              <p:nvPr/>
            </p:nvSpPr>
            <p:spPr>
              <a:xfrm>
                <a:off x="3216" y="1536"/>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2257" name="Group 30"/>
              <p:cNvGrpSpPr/>
              <p:nvPr/>
            </p:nvGrpSpPr>
            <p:grpSpPr>
              <a:xfrm rot="-3156490">
                <a:off x="3721" y="1940"/>
                <a:ext cx="187" cy="239"/>
                <a:chOff x="1441" y="2683"/>
                <a:chExt cx="282" cy="337"/>
              </a:xfrm>
            </p:grpSpPr>
            <p:sp>
              <p:nvSpPr>
                <p:cNvPr id="52258" name="Oval 31"/>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59" name="Oval 32"/>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60" name="Oval 33"/>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61" name="Group 34"/>
              <p:cNvGrpSpPr/>
              <p:nvPr/>
            </p:nvGrpSpPr>
            <p:grpSpPr>
              <a:xfrm rot="-2842759">
                <a:off x="3338" y="1890"/>
                <a:ext cx="214" cy="269"/>
                <a:chOff x="1441" y="2683"/>
                <a:chExt cx="282" cy="337"/>
              </a:xfrm>
            </p:grpSpPr>
            <p:sp>
              <p:nvSpPr>
                <p:cNvPr id="52262" name="Oval 35"/>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63" name="Oval 36"/>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64" name="Oval 37"/>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65" name="Group 38"/>
              <p:cNvGrpSpPr/>
              <p:nvPr/>
            </p:nvGrpSpPr>
            <p:grpSpPr>
              <a:xfrm rot="7297054">
                <a:off x="3745" y="1868"/>
                <a:ext cx="235" cy="239"/>
                <a:chOff x="1441" y="2683"/>
                <a:chExt cx="282" cy="337"/>
              </a:xfrm>
            </p:grpSpPr>
            <p:sp>
              <p:nvSpPr>
                <p:cNvPr id="52266" name="Oval 39"/>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67" name="Oval 40"/>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68" name="Oval 41"/>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69" name="Group 42"/>
              <p:cNvGrpSpPr/>
              <p:nvPr/>
            </p:nvGrpSpPr>
            <p:grpSpPr>
              <a:xfrm rot="7376756">
                <a:off x="3361" y="1868"/>
                <a:ext cx="235" cy="239"/>
                <a:chOff x="1441" y="2683"/>
                <a:chExt cx="282" cy="337"/>
              </a:xfrm>
            </p:grpSpPr>
            <p:sp>
              <p:nvSpPr>
                <p:cNvPr id="52270" name="Oval 43"/>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71" name="Oval 44"/>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72" name="Oval 45"/>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52273" name="Group 46"/>
            <p:cNvGrpSpPr/>
            <p:nvPr/>
          </p:nvGrpSpPr>
          <p:grpSpPr>
            <a:xfrm>
              <a:off x="4512" y="1296"/>
              <a:ext cx="912" cy="912"/>
              <a:chOff x="4368" y="1392"/>
              <a:chExt cx="912" cy="912"/>
            </a:xfrm>
          </p:grpSpPr>
          <p:sp>
            <p:nvSpPr>
              <p:cNvPr id="52274" name="Oval 47"/>
              <p:cNvSpPr/>
              <p:nvPr/>
            </p:nvSpPr>
            <p:spPr>
              <a:xfrm>
                <a:off x="436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2275" name="Group 48"/>
              <p:cNvGrpSpPr/>
              <p:nvPr/>
            </p:nvGrpSpPr>
            <p:grpSpPr>
              <a:xfrm>
                <a:off x="4608" y="1584"/>
                <a:ext cx="48" cy="480"/>
                <a:chOff x="1296" y="2496"/>
                <a:chExt cx="48" cy="1008"/>
              </a:xfrm>
            </p:grpSpPr>
            <p:sp>
              <p:nvSpPr>
                <p:cNvPr id="52276" name="Oval 49"/>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77" name="Oval 50"/>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78" name="Oval 51"/>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79" name="Group 52"/>
              <p:cNvGrpSpPr/>
              <p:nvPr/>
            </p:nvGrpSpPr>
            <p:grpSpPr>
              <a:xfrm>
                <a:off x="4752" y="1584"/>
                <a:ext cx="48" cy="480"/>
                <a:chOff x="1296" y="2496"/>
                <a:chExt cx="48" cy="1008"/>
              </a:xfrm>
            </p:grpSpPr>
            <p:sp>
              <p:nvSpPr>
                <p:cNvPr id="52280" name="Oval 53"/>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81" name="Oval 54"/>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82" name="Oval 55"/>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83" name="Group 56"/>
              <p:cNvGrpSpPr/>
              <p:nvPr/>
            </p:nvGrpSpPr>
            <p:grpSpPr>
              <a:xfrm>
                <a:off x="4896" y="1680"/>
                <a:ext cx="48" cy="480"/>
                <a:chOff x="1296" y="2496"/>
                <a:chExt cx="48" cy="1008"/>
              </a:xfrm>
            </p:grpSpPr>
            <p:sp>
              <p:nvSpPr>
                <p:cNvPr id="52284" name="Oval 57"/>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85" name="Oval 58"/>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86" name="Oval 59"/>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87" name="Group 60"/>
              <p:cNvGrpSpPr/>
              <p:nvPr/>
            </p:nvGrpSpPr>
            <p:grpSpPr>
              <a:xfrm>
                <a:off x="5040" y="1632"/>
                <a:ext cx="48" cy="480"/>
                <a:chOff x="1296" y="2496"/>
                <a:chExt cx="48" cy="1008"/>
              </a:xfrm>
            </p:grpSpPr>
            <p:sp>
              <p:nvSpPr>
                <p:cNvPr id="52288" name="Oval 61"/>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89" name="Oval 62"/>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90" name="Oval 63"/>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52291" name="Group 64"/>
            <p:cNvGrpSpPr/>
            <p:nvPr/>
          </p:nvGrpSpPr>
          <p:grpSpPr>
            <a:xfrm>
              <a:off x="720" y="1296"/>
              <a:ext cx="912" cy="912"/>
              <a:chOff x="528" y="1392"/>
              <a:chExt cx="912" cy="912"/>
            </a:xfrm>
          </p:grpSpPr>
          <p:sp>
            <p:nvSpPr>
              <p:cNvPr id="52292" name="Oval 65"/>
              <p:cNvSpPr/>
              <p:nvPr/>
            </p:nvSpPr>
            <p:spPr>
              <a:xfrm>
                <a:off x="52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2293" name="Group 66"/>
              <p:cNvGrpSpPr/>
              <p:nvPr/>
            </p:nvGrpSpPr>
            <p:grpSpPr>
              <a:xfrm>
                <a:off x="816" y="1584"/>
                <a:ext cx="48" cy="480"/>
                <a:chOff x="1296" y="2496"/>
                <a:chExt cx="48" cy="1008"/>
              </a:xfrm>
            </p:grpSpPr>
            <p:sp>
              <p:nvSpPr>
                <p:cNvPr id="52294" name="Oval 67"/>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95" name="Oval 68"/>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96" name="Oval 69"/>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2297" name="Group 70"/>
              <p:cNvGrpSpPr/>
              <p:nvPr/>
            </p:nvGrpSpPr>
            <p:grpSpPr>
              <a:xfrm>
                <a:off x="1008" y="1584"/>
                <a:ext cx="48" cy="480"/>
                <a:chOff x="1296" y="2496"/>
                <a:chExt cx="48" cy="1008"/>
              </a:xfrm>
            </p:grpSpPr>
            <p:sp>
              <p:nvSpPr>
                <p:cNvPr id="52298" name="Oval 71"/>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299" name="Oval 72"/>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2300" name="Oval 73"/>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sp>
          <p:nvSpPr>
            <p:cNvPr id="52301" name="Line 74"/>
            <p:cNvSpPr/>
            <p:nvPr/>
          </p:nvSpPr>
          <p:spPr>
            <a:xfrm>
              <a:off x="1632" y="1776"/>
              <a:ext cx="192" cy="0"/>
            </a:xfrm>
            <a:prstGeom prst="line">
              <a:avLst/>
            </a:prstGeom>
            <a:ln w="28575" cap="flat" cmpd="sng">
              <a:solidFill>
                <a:schemeClr val="tx1"/>
              </a:solidFill>
              <a:prstDash val="solid"/>
              <a:round/>
              <a:headEnd type="none" w="med" len="med"/>
              <a:tailEnd type="triangle" w="med" len="med"/>
            </a:ln>
          </p:spPr>
        </p:sp>
        <p:sp>
          <p:nvSpPr>
            <p:cNvPr id="52302" name="Line 75"/>
            <p:cNvSpPr/>
            <p:nvPr/>
          </p:nvSpPr>
          <p:spPr>
            <a:xfrm>
              <a:off x="2736" y="1776"/>
              <a:ext cx="240" cy="0"/>
            </a:xfrm>
            <a:prstGeom prst="line">
              <a:avLst/>
            </a:prstGeom>
            <a:ln w="28575" cap="flat" cmpd="sng">
              <a:solidFill>
                <a:schemeClr val="tx1"/>
              </a:solidFill>
              <a:prstDash val="solid"/>
              <a:round/>
              <a:headEnd type="none" w="med" len="med"/>
              <a:tailEnd type="triangle" w="med" len="med"/>
            </a:ln>
          </p:spPr>
        </p:sp>
        <p:sp>
          <p:nvSpPr>
            <p:cNvPr id="52303" name="Line 76"/>
            <p:cNvSpPr/>
            <p:nvPr/>
          </p:nvSpPr>
          <p:spPr>
            <a:xfrm>
              <a:off x="3888" y="1728"/>
              <a:ext cx="624" cy="0"/>
            </a:xfrm>
            <a:prstGeom prst="line">
              <a:avLst/>
            </a:prstGeom>
            <a:ln w="28575" cap="flat" cmpd="sng">
              <a:solidFill>
                <a:schemeClr val="tx1"/>
              </a:solidFill>
              <a:prstDash val="solid"/>
              <a:round/>
              <a:headEnd type="none" w="med" len="med"/>
              <a:tailEnd type="triangl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 calcmode="lin" valueType="num">
                                      <p:cBhvr>
                                        <p:cTn id="12" dur="500" fill="hold"/>
                                        <p:tgtEl>
                                          <p:spTgt spid="50179"/>
                                        </p:tgtEl>
                                        <p:attrNameLst>
                                          <p:attrName>ppt_x</p:attrName>
                                        </p:attrNameLst>
                                      </p:cBhvr>
                                      <p:tavLst>
                                        <p:tav tm="0">
                                          <p:val>
                                            <p:strVal val="1+#ppt_w/2"/>
                                          </p:val>
                                        </p:tav>
                                        <p:tav tm="100000">
                                          <p:val>
                                            <p:strVal val="#ppt_x"/>
                                          </p:val>
                                        </p:tav>
                                      </p:tavLst>
                                    </p:anim>
                                    <p:anim calcmode="lin" valueType="num">
                                      <p:cBhvr>
                                        <p:cTn id="13"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0180"/>
                                        </p:tgtEl>
                                        <p:attrNameLst>
                                          <p:attrName>style.visibility</p:attrName>
                                        </p:attrNameLst>
                                      </p:cBhvr>
                                      <p:to>
                                        <p:strVal val="visible"/>
                                      </p:to>
                                    </p:set>
                                    <p:animEffect transition="in" filter="checkerboard(across)">
                                      <p:cBhvr>
                                        <p:cTn id="18" dur="500"/>
                                        <p:tgtEl>
                                          <p:spTgt spid="5018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0181"/>
                                        </p:tgtEl>
                                        <p:attrNameLst>
                                          <p:attrName>style.visibility</p:attrName>
                                        </p:attrNameLst>
                                      </p:cBhvr>
                                      <p:to>
                                        <p:strVal val="visible"/>
                                      </p:to>
                                    </p:set>
                                    <p:animEffect transition="in" filter="dissolve">
                                      <p:cBhvr>
                                        <p:cTn id="23" dur="500"/>
                                        <p:tgtEl>
                                          <p:spTgt spid="5018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71011"/>
                                        </p:tgtEl>
                                        <p:attrNameLst>
                                          <p:attrName>style.visibility</p:attrName>
                                        </p:attrNameLst>
                                      </p:cBhvr>
                                      <p:to>
                                        <p:strVal val="visible"/>
                                      </p:to>
                                    </p:set>
                                    <p:animEffect transition="in" filter="checkerboard(across)">
                                      <p:cBhvr>
                                        <p:cTn id="28" dur="500"/>
                                        <p:tgtEl>
                                          <p:spTgt spid="1710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heckerboard(across)">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ldLvl="0" animBg="1"/>
      <p:bldP spid="50181" grpId="0" bldLvl="0" animBg="1"/>
      <p:bldP spid="1710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动作按钮: 后退或前一项 10244">
            <a:hlinkClick r:id="rId4" action="ppaction://hlinksldjump"/>
          </p:cNvPr>
          <p:cNvSpPr/>
          <p:nvPr/>
        </p:nvSpPr>
        <p:spPr>
          <a:xfrm>
            <a:off x="8712200" y="6713538"/>
            <a:ext cx="431800" cy="144462"/>
          </a:xfrm>
          <a:prstGeom prst="actionButtonBackPrevious">
            <a:avLst/>
          </a:prstGeom>
          <a:solidFill>
            <a:srgbClr val="FFFFFF"/>
          </a:soli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 name="文本框 4"/>
          <p:cNvSpPr txBox="1"/>
          <p:nvPr/>
        </p:nvSpPr>
        <p:spPr>
          <a:xfrm>
            <a:off x="4100829" y="3705224"/>
            <a:ext cx="4730750" cy="3107689"/>
          </a:xfrm>
          <a:prstGeom prst="rect">
            <a:avLst/>
          </a:prstGeom>
          <a:noFill/>
        </p:spPr>
        <p:txBody>
          <a:bodyPr wrap="square" rtlCol="0">
            <a:spAutoFit/>
          </a:bodyPr>
          <a:lstStyle/>
          <a:p>
            <a:r>
              <a:rPr lang="en-US" altLang="zh-CN" sz="28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P23</a:t>
            </a:r>
            <a:r>
              <a:rPr lang="zh-CN" altLang="en-US" sz="28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课后习题</a:t>
            </a:r>
          </a:p>
          <a:p>
            <a:r>
              <a:rPr lang="en-US" altLang="zh-CN" sz="28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二、拓展应用</a:t>
            </a:r>
            <a:endParaRPr lang="en-US" altLang="zh-CN" sz="2800" b="1" noProof="1">
              <a:gradFill>
                <a:gsLst>
                  <a:gs pos="0">
                    <a:srgbClr val="012D86"/>
                  </a:gs>
                  <a:gs pos="100000">
                    <a:srgbClr val="0E2557"/>
                  </a:gs>
                </a:gsLst>
                <a:lin scaled="0"/>
              </a:gradFill>
            </a:endParaRPr>
          </a:p>
          <a:p>
            <a:r>
              <a:rPr lang="en-US" altLang="zh-CN" sz="28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2.经过减数分裂形成的精子或卵细胞，染色体数目一定是体细胞的一半吗？</a:t>
            </a:r>
            <a:r>
              <a:rPr lang="en-US" altLang="zh-CN" sz="2800" b="1" noProof="1">
                <a:solidFill>
                  <a:srgbClr val="FF0000"/>
                </a:solidFill>
                <a:latin typeface="Arial" panose="020B0604020202020204" pitchFamily="34" charset="0"/>
                <a:ea typeface="宋体" panose="02010600030101010101" pitchFamily="2" charset="-122"/>
                <a:cs typeface="+mn-cs"/>
              </a:rPr>
              <a:t>有没有例外？</a:t>
            </a:r>
            <a:r>
              <a:rPr lang="en-US" altLang="zh-CN" sz="2800" b="1" noProof="1">
                <a:gradFill>
                  <a:gsLst>
                    <a:gs pos="0">
                      <a:srgbClr val="012D86"/>
                    </a:gs>
                    <a:gs pos="100000">
                      <a:srgbClr val="0E2557"/>
                    </a:gs>
                  </a:gsLst>
                  <a:lin scaled="0"/>
                </a:gradFill>
                <a:latin typeface="Arial" panose="020B0604020202020204" pitchFamily="34" charset="0"/>
                <a:ea typeface="宋体" panose="02010600030101010101" pitchFamily="2" charset="-122"/>
                <a:cs typeface="+mn-cs"/>
              </a:rPr>
              <a:t>出现例外会造成什么后果？</a:t>
            </a:r>
            <a:endParaRPr lang="en-US" altLang="zh-CN" sz="2800" b="1" noProof="1">
              <a:gradFill>
                <a:gsLst>
                  <a:gs pos="0">
                    <a:srgbClr val="012D86"/>
                  </a:gs>
                  <a:gs pos="100000">
                    <a:srgbClr val="0E2557"/>
                  </a:gs>
                </a:gsLst>
                <a:lin scaled="0"/>
              </a:gradFill>
            </a:endParaRPr>
          </a:p>
        </p:txBody>
      </p:sp>
      <p:pic>
        <p:nvPicPr>
          <p:cNvPr id="54275" name="图片 2"/>
          <p:cNvPicPr>
            <a:picLocks noChangeAspect="1"/>
          </p:cNvPicPr>
          <p:nvPr>
            <p:custDataLst>
              <p:tags r:id="rId1"/>
            </p:custDataLst>
          </p:nvPr>
        </p:nvPicPr>
        <p:blipFill>
          <a:blip r:embed="rId5"/>
          <a:srcRect l="3334" t="-534" r="-3334" b="534"/>
          <a:stretch>
            <a:fillRect/>
          </a:stretch>
        </p:blipFill>
        <p:spPr>
          <a:xfrm>
            <a:off x="122238" y="3705225"/>
            <a:ext cx="3978275" cy="2851150"/>
          </a:xfrm>
          <a:prstGeom prst="rect">
            <a:avLst/>
          </a:prstGeom>
          <a:noFill/>
          <a:ln w="9525">
            <a:noFill/>
          </a:ln>
        </p:spPr>
      </p:pic>
      <p:pic>
        <p:nvPicPr>
          <p:cNvPr id="54276" name="图片 1"/>
          <p:cNvPicPr>
            <a:picLocks noChangeAspect="1"/>
          </p:cNvPicPr>
          <p:nvPr/>
        </p:nvPicPr>
        <p:blipFill>
          <a:blip r:embed="rId6"/>
          <a:stretch>
            <a:fillRect/>
          </a:stretch>
        </p:blipFill>
        <p:spPr>
          <a:xfrm>
            <a:off x="496888" y="446088"/>
            <a:ext cx="7872412" cy="301942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动作按钮: 后退或前一项 10244">
            <a:hlinkClick r:id="rId3" action="ppaction://hlinksldjump"/>
          </p:cNvPr>
          <p:cNvSpPr/>
          <p:nvPr/>
        </p:nvSpPr>
        <p:spPr>
          <a:xfrm>
            <a:off x="8712200" y="6713538"/>
            <a:ext cx="431800" cy="144462"/>
          </a:xfrm>
          <a:prstGeom prst="actionButtonBackPrevious">
            <a:avLst/>
          </a:prstGeom>
          <a:solidFill>
            <a:srgbClr val="FFFFFF"/>
          </a:solidFill>
          <a:ln w="9525">
            <a:noFill/>
          </a:ln>
        </p:spPr>
        <p:txBody>
          <a:bodyPr anchor="t"/>
          <a:lstStyle/>
          <a:p>
            <a:endParaRPr lang="zh-CN" altLang="en-US">
              <a:latin typeface="Arial" panose="020B0604020202020204" pitchFamily="34" charset="0"/>
              <a:ea typeface="宋体" panose="02010600030101010101" pitchFamily="2" charset="-122"/>
            </a:endParaRPr>
          </a:p>
        </p:txBody>
      </p:sp>
      <p:pic>
        <p:nvPicPr>
          <p:cNvPr id="56322" name="图片 1"/>
          <p:cNvPicPr>
            <a:picLocks noChangeAspect="1"/>
          </p:cNvPicPr>
          <p:nvPr/>
        </p:nvPicPr>
        <p:blipFill>
          <a:blip r:embed="rId4"/>
          <a:stretch>
            <a:fillRect/>
          </a:stretch>
        </p:blipFill>
        <p:spPr>
          <a:xfrm>
            <a:off x="444500" y="241300"/>
            <a:ext cx="7874000" cy="2257425"/>
          </a:xfrm>
          <a:prstGeom prst="rect">
            <a:avLst/>
          </a:prstGeom>
          <a:noFill/>
          <a:ln w="9525">
            <a:noFill/>
          </a:ln>
        </p:spPr>
      </p:pic>
      <p:sp>
        <p:nvSpPr>
          <p:cNvPr id="4" name="文本框 3"/>
          <p:cNvSpPr txBox="1"/>
          <p:nvPr/>
        </p:nvSpPr>
        <p:spPr>
          <a:xfrm>
            <a:off x="330200" y="4872038"/>
            <a:ext cx="8483600" cy="1568450"/>
          </a:xfrm>
          <a:prstGeom prst="rect">
            <a:avLst/>
          </a:prstGeom>
          <a:noFill/>
          <a:ln w="9525">
            <a:noFill/>
          </a:ln>
        </p:spPr>
        <p:txBody>
          <a:bodyPr wrap="square" anchor="t">
            <a:spAutoFit/>
          </a:bodyPr>
          <a:lstStyle/>
          <a:p>
            <a:r>
              <a:rPr lang="en-US" altLang="zh-CN" sz="2400" b="1" dirty="0">
                <a:solidFill>
                  <a:srgbClr val="0000FF"/>
                </a:solidFill>
                <a:latin typeface="楷体_GB2312" pitchFamily="1" charset="-122"/>
                <a:ea typeface="楷体_GB2312" pitchFamily="1" charset="-122"/>
              </a:rPr>
              <a:t>  </a:t>
            </a:r>
            <a:r>
              <a:rPr lang="zh-CN" altLang="en-US" sz="2400" b="1" dirty="0">
                <a:latin typeface="楷体_GB2312" pitchFamily="1" charset="-122"/>
                <a:ea typeface="楷体_GB2312" pitchFamily="1" charset="-122"/>
              </a:rPr>
              <a:t>在减数分裂过程（无论是减数分裂Ⅰ还是减数分裂Ⅱ）中，染色体已经移向细胞的两极，但因某种原因细胞未分裂成两个子细胞，这样就可能出现</a:t>
            </a:r>
            <a:r>
              <a:rPr lang="zh-CN" altLang="en-US" sz="2400" b="1" dirty="0">
                <a:solidFill>
                  <a:srgbClr val="FF0000"/>
                </a:solidFill>
                <a:latin typeface="楷体_GB2312" pitchFamily="1" charset="-122"/>
                <a:ea typeface="楷体_GB2312" pitchFamily="1" charset="-122"/>
              </a:rPr>
              <a:t>精子或卵细胞中的染色体数目加倍的现象</a:t>
            </a:r>
            <a:r>
              <a:rPr lang="zh-CN" altLang="en-US" sz="2400" b="1" dirty="0">
                <a:latin typeface="楷体_GB2312" pitchFamily="1" charset="-122"/>
                <a:ea typeface="楷体_GB2312" pitchFamily="1" charset="-122"/>
              </a:rPr>
              <a:t>。</a:t>
            </a:r>
            <a:endParaRPr lang="zh-CN" altLang="en-US" sz="2400" b="1" dirty="0">
              <a:solidFill>
                <a:srgbClr val="0000FF"/>
              </a:solidFill>
              <a:latin typeface="楷体_GB2312" pitchFamily="1" charset="-122"/>
              <a:ea typeface="楷体_GB2312" pitchFamily="1" charset="-122"/>
            </a:endParaRPr>
          </a:p>
        </p:txBody>
      </p:sp>
      <p:pic>
        <p:nvPicPr>
          <p:cNvPr id="56324" name="图片 2"/>
          <p:cNvPicPr>
            <a:picLocks noChangeAspect="1"/>
          </p:cNvPicPr>
          <p:nvPr/>
        </p:nvPicPr>
        <p:blipFill>
          <a:blip r:embed="rId5"/>
          <a:stretch>
            <a:fillRect/>
          </a:stretch>
        </p:blipFill>
        <p:spPr>
          <a:xfrm>
            <a:off x="444500" y="2606675"/>
            <a:ext cx="7872413" cy="1990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1536700"/>
            <a:ext cx="8362950" cy="952500"/>
          </a:xfrm>
          <a:prstGeom prst="rect">
            <a:avLst/>
          </a:prstGeom>
          <a:solidFill>
            <a:schemeClr val="bg1"/>
          </a:solidFill>
          <a:ln w="9525">
            <a:noFill/>
            <a:miter lim="800000"/>
          </a:ln>
          <a:effectLst/>
        </p:spPr>
        <p:txBody>
          <a:bodyPr wrap="square">
            <a:spAutoFit/>
          </a:bodyPr>
          <a:lstStyle/>
          <a:p>
            <a:pPr marR="0" algn="ctr" defTabSz="914400">
              <a:buClrTx/>
              <a:buSzTx/>
              <a:buFontTx/>
              <a:defRPr/>
            </a:pPr>
            <a:r>
              <a:rPr kumimoji="0" lang="zh-CN" altLang="en-US" sz="28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原因二：减数分裂过程异常，</a:t>
            </a:r>
          </a:p>
          <a:p>
            <a:pPr marR="0" algn="ctr" defTabSz="914400">
              <a:buClrTx/>
              <a:buSzTx/>
              <a:buFontTx/>
              <a:defRPr/>
            </a:pPr>
            <a:r>
              <a:rPr lang="zh-CN" altLang="en-US" sz="2800" b="1" noProof="1">
                <a:solidFill>
                  <a:srgbClr val="FF0000"/>
                </a:solidFill>
                <a:latin typeface="楷体_GB2312" pitchFamily="1" charset="-122"/>
                <a:ea typeface="楷体_GB2312" pitchFamily="1" charset="-122"/>
                <a:cs typeface="+mn-cs"/>
                <a:sym typeface="+mn-ea"/>
              </a:rPr>
              <a:t>               精子或卵细胞中的染色体数目加倍</a:t>
            </a:r>
            <a:endParaRPr kumimoji="0" lang="zh-CN" altLang="en-US" sz="28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nvGrpSpPr>
          <p:cNvPr id="23" name="Group 100"/>
          <p:cNvGrpSpPr/>
          <p:nvPr/>
        </p:nvGrpSpPr>
        <p:grpSpPr>
          <a:xfrm>
            <a:off x="381000" y="3179763"/>
            <a:ext cx="8188325" cy="2519362"/>
            <a:chOff x="144" y="2523"/>
            <a:chExt cx="5158" cy="1587"/>
          </a:xfrm>
        </p:grpSpPr>
        <p:grpSp>
          <p:nvGrpSpPr>
            <p:cNvPr id="58371" name="Group 101"/>
            <p:cNvGrpSpPr/>
            <p:nvPr/>
          </p:nvGrpSpPr>
          <p:grpSpPr>
            <a:xfrm>
              <a:off x="3221" y="2763"/>
              <a:ext cx="2081" cy="914"/>
              <a:chOff x="3221" y="2763"/>
              <a:chExt cx="2081" cy="914"/>
            </a:xfrm>
          </p:grpSpPr>
          <p:grpSp>
            <p:nvGrpSpPr>
              <p:cNvPr id="58372" name="Group 102"/>
              <p:cNvGrpSpPr/>
              <p:nvPr/>
            </p:nvGrpSpPr>
            <p:grpSpPr>
              <a:xfrm>
                <a:off x="4361" y="2763"/>
                <a:ext cx="941" cy="914"/>
                <a:chOff x="4368" y="1392"/>
                <a:chExt cx="912" cy="912"/>
              </a:xfrm>
            </p:grpSpPr>
            <p:sp>
              <p:nvSpPr>
                <p:cNvPr id="58373" name="Oval 103"/>
                <p:cNvSpPr/>
                <p:nvPr/>
              </p:nvSpPr>
              <p:spPr>
                <a:xfrm>
                  <a:off x="436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8374" name="Group 104"/>
                <p:cNvGrpSpPr/>
                <p:nvPr/>
              </p:nvGrpSpPr>
              <p:grpSpPr>
                <a:xfrm>
                  <a:off x="4608" y="1584"/>
                  <a:ext cx="48" cy="480"/>
                  <a:chOff x="1296" y="2496"/>
                  <a:chExt cx="48" cy="1008"/>
                </a:xfrm>
              </p:grpSpPr>
              <p:sp>
                <p:nvSpPr>
                  <p:cNvPr id="58375" name="Oval 105"/>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76" name="Oval 106"/>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77" name="Oval 107"/>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8378" name="Group 108"/>
                <p:cNvGrpSpPr/>
                <p:nvPr/>
              </p:nvGrpSpPr>
              <p:grpSpPr>
                <a:xfrm>
                  <a:off x="4752" y="1584"/>
                  <a:ext cx="48" cy="480"/>
                  <a:chOff x="1296" y="2496"/>
                  <a:chExt cx="48" cy="1008"/>
                </a:xfrm>
              </p:grpSpPr>
              <p:sp>
                <p:nvSpPr>
                  <p:cNvPr id="58379" name="Oval 109"/>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80" name="Oval 110"/>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81" name="Oval 111"/>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8382" name="Group 112"/>
                <p:cNvGrpSpPr/>
                <p:nvPr/>
              </p:nvGrpSpPr>
              <p:grpSpPr>
                <a:xfrm>
                  <a:off x="4896" y="1680"/>
                  <a:ext cx="48" cy="480"/>
                  <a:chOff x="1296" y="2496"/>
                  <a:chExt cx="48" cy="1008"/>
                </a:xfrm>
              </p:grpSpPr>
              <p:sp>
                <p:nvSpPr>
                  <p:cNvPr id="58383" name="Oval 113"/>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84" name="Oval 114"/>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85" name="Oval 115"/>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8386" name="Group 116"/>
                <p:cNvGrpSpPr/>
                <p:nvPr/>
              </p:nvGrpSpPr>
              <p:grpSpPr>
                <a:xfrm>
                  <a:off x="5040" y="1632"/>
                  <a:ext cx="48" cy="480"/>
                  <a:chOff x="1296" y="2496"/>
                  <a:chExt cx="48" cy="1008"/>
                </a:xfrm>
              </p:grpSpPr>
              <p:sp>
                <p:nvSpPr>
                  <p:cNvPr id="58387" name="Oval 117"/>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88" name="Oval 118"/>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389" name="Oval 119"/>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sp>
            <p:nvSpPr>
              <p:cNvPr id="58390" name="Line 120"/>
              <p:cNvSpPr/>
              <p:nvPr/>
            </p:nvSpPr>
            <p:spPr>
              <a:xfrm rot="3763658">
                <a:off x="3052" y="3219"/>
                <a:ext cx="337" cy="1"/>
              </a:xfrm>
              <a:prstGeom prst="line">
                <a:avLst/>
              </a:prstGeom>
              <a:ln w="28575" cap="flat" cmpd="sng">
                <a:solidFill>
                  <a:schemeClr val="tx1"/>
                </a:solidFill>
                <a:prstDash val="solid"/>
                <a:round/>
                <a:headEnd type="none" w="med" len="med"/>
                <a:tailEnd type="none" w="med" len="med"/>
              </a:ln>
            </p:spPr>
          </p:sp>
          <p:sp>
            <p:nvSpPr>
              <p:cNvPr id="58391" name="Line 121"/>
              <p:cNvSpPr/>
              <p:nvPr/>
            </p:nvSpPr>
            <p:spPr>
              <a:xfrm rot="-4151375">
                <a:off x="3052" y="3507"/>
                <a:ext cx="336" cy="1"/>
              </a:xfrm>
              <a:prstGeom prst="line">
                <a:avLst/>
              </a:prstGeom>
              <a:ln w="28575" cap="flat" cmpd="sng">
                <a:solidFill>
                  <a:schemeClr val="tx1"/>
                </a:solidFill>
                <a:prstDash val="solid"/>
                <a:round/>
                <a:headEnd type="none" w="med" len="med"/>
                <a:tailEnd type="none" w="med" len="med"/>
              </a:ln>
            </p:spPr>
          </p:sp>
          <p:sp>
            <p:nvSpPr>
              <p:cNvPr id="58392" name="Line 122"/>
              <p:cNvSpPr/>
              <p:nvPr/>
            </p:nvSpPr>
            <p:spPr>
              <a:xfrm>
                <a:off x="3271" y="3341"/>
                <a:ext cx="1040" cy="0"/>
              </a:xfrm>
              <a:prstGeom prst="line">
                <a:avLst/>
              </a:prstGeom>
              <a:ln w="28575" cap="flat" cmpd="sng">
                <a:solidFill>
                  <a:schemeClr val="tx1"/>
                </a:solidFill>
                <a:prstDash val="solid"/>
                <a:round/>
                <a:headEnd type="none" w="med" len="med"/>
                <a:tailEnd type="triangle" w="med" len="med"/>
              </a:ln>
            </p:spPr>
          </p:sp>
          <p:sp>
            <p:nvSpPr>
              <p:cNvPr id="171131" name="Text Box 123"/>
              <p:cNvSpPr txBox="1">
                <a:spLocks noChangeArrowheads="1"/>
              </p:cNvSpPr>
              <p:nvPr/>
            </p:nvSpPr>
            <p:spPr bwMode="auto">
              <a:xfrm>
                <a:off x="3320" y="2956"/>
                <a:ext cx="1009" cy="288"/>
              </a:xfrm>
              <a:prstGeom prst="rect">
                <a:avLst/>
              </a:prstGeom>
              <a:noFill/>
              <a:ln w="9525">
                <a:noFill/>
                <a:miter lim="800000"/>
              </a:ln>
              <a:effectLst/>
            </p:spPr>
            <p:txBody>
              <a:bodyPr>
                <a:spAutoFit/>
              </a:bodyPr>
              <a:lstStyle/>
              <a:p>
                <a:pPr marR="0" algn="ctr" defTabSz="914400">
                  <a:buClrTx/>
                  <a:buSzTx/>
                  <a:buFontTx/>
                  <a:defRPr/>
                </a:pPr>
                <a:r>
                  <a:rPr kumimoji="0" lang="zh-CN" altLang="en-US" sz="24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受精作用</a:t>
                </a:r>
              </a:p>
            </p:txBody>
          </p:sp>
        </p:grpSp>
        <p:grpSp>
          <p:nvGrpSpPr>
            <p:cNvPr id="58394" name="Group 124"/>
            <p:cNvGrpSpPr/>
            <p:nvPr/>
          </p:nvGrpSpPr>
          <p:grpSpPr>
            <a:xfrm>
              <a:off x="144" y="2571"/>
              <a:ext cx="1392" cy="1539"/>
              <a:chOff x="144" y="2571"/>
              <a:chExt cx="1392" cy="1539"/>
            </a:xfrm>
          </p:grpSpPr>
          <p:sp>
            <p:nvSpPr>
              <p:cNvPr id="171133" name="Rectangle 125"/>
              <p:cNvSpPr>
                <a:spLocks noChangeArrowheads="1"/>
              </p:cNvSpPr>
              <p:nvPr/>
            </p:nvSpPr>
            <p:spPr bwMode="auto">
              <a:xfrm>
                <a:off x="192" y="2688"/>
                <a:ext cx="437" cy="442"/>
              </a:xfrm>
              <a:prstGeom prst="rect">
                <a:avLst/>
              </a:prstGeom>
              <a:noFill/>
              <a:ln w="9525">
                <a:noFill/>
                <a:miter lim="800000"/>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a:t>
                </a:r>
              </a:p>
            </p:txBody>
          </p:sp>
          <p:sp>
            <p:nvSpPr>
              <p:cNvPr id="171134" name="Rectangle 126"/>
              <p:cNvSpPr>
                <a:spLocks noChangeArrowheads="1"/>
              </p:cNvSpPr>
              <p:nvPr/>
            </p:nvSpPr>
            <p:spPr bwMode="auto">
              <a:xfrm rot="10812866" flipV="1">
                <a:off x="144" y="3456"/>
                <a:ext cx="576" cy="442"/>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a:t>
                </a:r>
              </a:p>
            </p:txBody>
          </p:sp>
          <p:grpSp>
            <p:nvGrpSpPr>
              <p:cNvPr id="58397" name="Group 127"/>
              <p:cNvGrpSpPr/>
              <p:nvPr/>
            </p:nvGrpSpPr>
            <p:grpSpPr>
              <a:xfrm>
                <a:off x="793" y="3389"/>
                <a:ext cx="743" cy="721"/>
                <a:chOff x="528" y="1392"/>
                <a:chExt cx="912" cy="912"/>
              </a:xfrm>
            </p:grpSpPr>
            <p:sp>
              <p:nvSpPr>
                <p:cNvPr id="58398" name="Oval 128"/>
                <p:cNvSpPr/>
                <p:nvPr/>
              </p:nvSpPr>
              <p:spPr>
                <a:xfrm>
                  <a:off x="52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8399" name="Group 129"/>
                <p:cNvGrpSpPr/>
                <p:nvPr/>
              </p:nvGrpSpPr>
              <p:grpSpPr>
                <a:xfrm>
                  <a:off x="816" y="1584"/>
                  <a:ext cx="48" cy="480"/>
                  <a:chOff x="1296" y="2496"/>
                  <a:chExt cx="48" cy="1008"/>
                </a:xfrm>
              </p:grpSpPr>
              <p:sp>
                <p:nvSpPr>
                  <p:cNvPr id="58400" name="Oval 130"/>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01" name="Oval 131"/>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02" name="Oval 132"/>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8403" name="Group 133"/>
                <p:cNvGrpSpPr/>
                <p:nvPr/>
              </p:nvGrpSpPr>
              <p:grpSpPr>
                <a:xfrm>
                  <a:off x="1008" y="1584"/>
                  <a:ext cx="48" cy="480"/>
                  <a:chOff x="1296" y="2496"/>
                  <a:chExt cx="48" cy="1008"/>
                </a:xfrm>
              </p:grpSpPr>
              <p:sp>
                <p:nvSpPr>
                  <p:cNvPr id="58404" name="Oval 134"/>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05" name="Oval 135"/>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06" name="Oval 136"/>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58407" name="Group 137"/>
              <p:cNvGrpSpPr/>
              <p:nvPr/>
            </p:nvGrpSpPr>
            <p:grpSpPr>
              <a:xfrm>
                <a:off x="793" y="2571"/>
                <a:ext cx="743" cy="721"/>
                <a:chOff x="528" y="1392"/>
                <a:chExt cx="912" cy="912"/>
              </a:xfrm>
            </p:grpSpPr>
            <p:sp>
              <p:nvSpPr>
                <p:cNvPr id="58408" name="Oval 138"/>
                <p:cNvSpPr/>
                <p:nvPr/>
              </p:nvSpPr>
              <p:spPr>
                <a:xfrm>
                  <a:off x="52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8409" name="Group 139"/>
                <p:cNvGrpSpPr/>
                <p:nvPr/>
              </p:nvGrpSpPr>
              <p:grpSpPr>
                <a:xfrm>
                  <a:off x="816" y="1584"/>
                  <a:ext cx="48" cy="480"/>
                  <a:chOff x="1296" y="2496"/>
                  <a:chExt cx="48" cy="1008"/>
                </a:xfrm>
              </p:grpSpPr>
              <p:sp>
                <p:nvSpPr>
                  <p:cNvPr id="58410" name="Oval 140"/>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11" name="Oval 141"/>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12" name="Oval 142"/>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8413" name="Group 143"/>
                <p:cNvGrpSpPr/>
                <p:nvPr/>
              </p:nvGrpSpPr>
              <p:grpSpPr>
                <a:xfrm>
                  <a:off x="1008" y="1584"/>
                  <a:ext cx="48" cy="480"/>
                  <a:chOff x="1296" y="2496"/>
                  <a:chExt cx="48" cy="1008"/>
                </a:xfrm>
              </p:grpSpPr>
              <p:sp>
                <p:nvSpPr>
                  <p:cNvPr id="58414" name="Oval 144"/>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15" name="Oval 145"/>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16" name="Oval 146"/>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grpSp>
          <p:nvGrpSpPr>
            <p:cNvPr id="58417" name="Group 147"/>
            <p:cNvGrpSpPr/>
            <p:nvPr/>
          </p:nvGrpSpPr>
          <p:grpSpPr>
            <a:xfrm>
              <a:off x="1487" y="2523"/>
              <a:ext cx="1684" cy="1587"/>
              <a:chOff x="1487" y="2523"/>
              <a:chExt cx="1684" cy="1587"/>
            </a:xfrm>
          </p:grpSpPr>
          <p:grpSp>
            <p:nvGrpSpPr>
              <p:cNvPr id="58418" name="Group 148"/>
              <p:cNvGrpSpPr/>
              <p:nvPr/>
            </p:nvGrpSpPr>
            <p:grpSpPr>
              <a:xfrm>
                <a:off x="2428" y="3389"/>
                <a:ext cx="743" cy="721"/>
                <a:chOff x="528" y="1392"/>
                <a:chExt cx="912" cy="912"/>
              </a:xfrm>
            </p:grpSpPr>
            <p:sp>
              <p:nvSpPr>
                <p:cNvPr id="58419" name="Oval 149"/>
                <p:cNvSpPr/>
                <p:nvPr/>
              </p:nvSpPr>
              <p:spPr>
                <a:xfrm>
                  <a:off x="52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8420" name="Group 150"/>
                <p:cNvGrpSpPr/>
                <p:nvPr/>
              </p:nvGrpSpPr>
              <p:grpSpPr>
                <a:xfrm>
                  <a:off x="816" y="1584"/>
                  <a:ext cx="48" cy="480"/>
                  <a:chOff x="1296" y="2496"/>
                  <a:chExt cx="48" cy="1008"/>
                </a:xfrm>
              </p:grpSpPr>
              <p:sp>
                <p:nvSpPr>
                  <p:cNvPr id="58421" name="Oval 151"/>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22" name="Oval 152"/>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23" name="Oval 153"/>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8424" name="Group 154"/>
                <p:cNvGrpSpPr/>
                <p:nvPr/>
              </p:nvGrpSpPr>
              <p:grpSpPr>
                <a:xfrm>
                  <a:off x="1008" y="1584"/>
                  <a:ext cx="48" cy="480"/>
                  <a:chOff x="1296" y="2496"/>
                  <a:chExt cx="48" cy="1008"/>
                </a:xfrm>
              </p:grpSpPr>
              <p:sp>
                <p:nvSpPr>
                  <p:cNvPr id="58425" name="Oval 155"/>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26" name="Oval 156"/>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27" name="Oval 157"/>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58428" name="Group 158"/>
              <p:cNvGrpSpPr/>
              <p:nvPr/>
            </p:nvGrpSpPr>
            <p:grpSpPr>
              <a:xfrm>
                <a:off x="2428" y="2523"/>
                <a:ext cx="743" cy="721"/>
                <a:chOff x="528" y="1392"/>
                <a:chExt cx="912" cy="912"/>
              </a:xfrm>
            </p:grpSpPr>
            <p:sp>
              <p:nvSpPr>
                <p:cNvPr id="58429" name="Oval 159"/>
                <p:cNvSpPr/>
                <p:nvPr/>
              </p:nvSpPr>
              <p:spPr>
                <a:xfrm>
                  <a:off x="52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58430" name="Group 160"/>
                <p:cNvGrpSpPr/>
                <p:nvPr/>
              </p:nvGrpSpPr>
              <p:grpSpPr>
                <a:xfrm>
                  <a:off x="816" y="1584"/>
                  <a:ext cx="48" cy="480"/>
                  <a:chOff x="1296" y="2496"/>
                  <a:chExt cx="48" cy="1008"/>
                </a:xfrm>
              </p:grpSpPr>
              <p:sp>
                <p:nvSpPr>
                  <p:cNvPr id="58431" name="Oval 161"/>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32" name="Oval 162"/>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33" name="Oval 163"/>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58434" name="Group 164"/>
                <p:cNvGrpSpPr/>
                <p:nvPr/>
              </p:nvGrpSpPr>
              <p:grpSpPr>
                <a:xfrm>
                  <a:off x="1008" y="1584"/>
                  <a:ext cx="48" cy="480"/>
                  <a:chOff x="1296" y="2496"/>
                  <a:chExt cx="48" cy="1008"/>
                </a:xfrm>
              </p:grpSpPr>
              <p:sp>
                <p:nvSpPr>
                  <p:cNvPr id="58435" name="Oval 165"/>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36" name="Oval 166"/>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58437" name="Oval 167"/>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sp>
            <p:nvSpPr>
              <p:cNvPr id="58438" name="Line 168"/>
              <p:cNvSpPr/>
              <p:nvPr/>
            </p:nvSpPr>
            <p:spPr>
              <a:xfrm>
                <a:off x="1586" y="2908"/>
                <a:ext cx="842" cy="0"/>
              </a:xfrm>
              <a:prstGeom prst="line">
                <a:avLst/>
              </a:prstGeom>
              <a:ln w="28575" cap="flat" cmpd="sng">
                <a:solidFill>
                  <a:schemeClr val="tx1"/>
                </a:solidFill>
                <a:prstDash val="solid"/>
                <a:round/>
                <a:headEnd type="none" w="med" len="med"/>
                <a:tailEnd type="triangle" w="med" len="med"/>
              </a:ln>
            </p:spPr>
          </p:sp>
          <p:sp>
            <p:nvSpPr>
              <p:cNvPr id="58439" name="Line 169"/>
              <p:cNvSpPr/>
              <p:nvPr/>
            </p:nvSpPr>
            <p:spPr>
              <a:xfrm>
                <a:off x="1586" y="3773"/>
                <a:ext cx="842" cy="0"/>
              </a:xfrm>
              <a:prstGeom prst="line">
                <a:avLst/>
              </a:prstGeom>
              <a:ln w="28575" cap="flat" cmpd="sng">
                <a:solidFill>
                  <a:schemeClr val="tx1"/>
                </a:solidFill>
                <a:prstDash val="solid"/>
                <a:round/>
                <a:headEnd type="none" w="med" len="med"/>
                <a:tailEnd type="triangle" w="med" len="med"/>
              </a:ln>
            </p:spPr>
          </p:sp>
          <p:sp>
            <p:nvSpPr>
              <p:cNvPr id="171178" name="Text Box 170"/>
              <p:cNvSpPr txBox="1">
                <a:spLocks noChangeArrowheads="1"/>
              </p:cNvSpPr>
              <p:nvPr/>
            </p:nvSpPr>
            <p:spPr bwMode="auto">
              <a:xfrm>
                <a:off x="1487" y="2523"/>
                <a:ext cx="1062" cy="288"/>
              </a:xfrm>
              <a:prstGeom prst="rect">
                <a:avLst/>
              </a:prstGeom>
              <a:noFill/>
              <a:ln w="9525">
                <a:noFill/>
                <a:miter lim="800000"/>
              </a:ln>
              <a:effectLst/>
            </p:spPr>
            <p:txBody>
              <a:bodyPr>
                <a:spAutoFit/>
              </a:bodyPr>
              <a:lstStyle/>
              <a:p>
                <a:pPr marR="0" algn="ctr" defTabSz="914400">
                  <a:buClrTx/>
                  <a:buSzTx/>
                  <a:buFontTx/>
                  <a:defRPr/>
                </a:pPr>
                <a:r>
                  <a:rPr kumimoji="0" lang="zh-CN" altLang="en-US" sz="24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减数分裂</a:t>
                </a:r>
              </a:p>
            </p:txBody>
          </p:sp>
          <p:sp>
            <p:nvSpPr>
              <p:cNvPr id="171179" name="Text Box 171"/>
              <p:cNvSpPr txBox="1">
                <a:spLocks noChangeArrowheads="1"/>
              </p:cNvSpPr>
              <p:nvPr/>
            </p:nvSpPr>
            <p:spPr bwMode="auto">
              <a:xfrm>
                <a:off x="1536" y="3389"/>
                <a:ext cx="1059" cy="288"/>
              </a:xfrm>
              <a:prstGeom prst="rect">
                <a:avLst/>
              </a:prstGeom>
              <a:noFill/>
              <a:ln w="9525">
                <a:noFill/>
                <a:miter lim="800000"/>
              </a:ln>
              <a:effectLst/>
            </p:spPr>
            <p:txBody>
              <a:bodyPr>
                <a:spAutoFit/>
              </a:bodyPr>
              <a:lstStyle/>
              <a:p>
                <a:pPr marR="0" algn="ctr" defTabSz="914400">
                  <a:buClrTx/>
                  <a:buSzTx/>
                  <a:buFontTx/>
                  <a:defRPr/>
                </a:pPr>
                <a:r>
                  <a:rPr kumimoji="0" lang="zh-CN" altLang="en-US" sz="24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减数分裂</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checkerboard(across)">
                                      <p:cBhvr>
                                        <p:cTn id="7" dur="500"/>
                                        <p:tgtEl>
                                          <p:spTgt spid="1710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nvGraphicFramePr>
        <p:xfrm>
          <a:off x="152400" y="457200"/>
          <a:ext cx="8839200" cy="5727700"/>
        </p:xfrm>
        <a:graphic>
          <a:graphicData uri="http://schemas.openxmlformats.org/drawingml/2006/table">
            <a:tbl>
              <a:tblPr/>
              <a:tblGrid>
                <a:gridCol w="1527175"/>
                <a:gridCol w="1520825"/>
                <a:gridCol w="1290638"/>
                <a:gridCol w="1366520"/>
                <a:gridCol w="1446530"/>
                <a:gridCol w="1687512"/>
              </a:tblGrid>
              <a:tr h="18478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体细胞中的染色体数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配子中的染色体数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体细胞中的染色体组数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配子中的染色体组数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属于几倍体生物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90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3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豌 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795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3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普通</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3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小麦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90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小黑麦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4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八倍体</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60455" name="Text Box 42"/>
          <p:cNvSpPr txBox="1"/>
          <p:nvPr/>
        </p:nvSpPr>
        <p:spPr>
          <a:xfrm rot="2820000">
            <a:off x="300038" y="963613"/>
            <a:ext cx="1655762" cy="433387"/>
          </a:xfrm>
          <a:prstGeom prst="rect">
            <a:avLst/>
          </a:prstGeom>
          <a:solidFill>
            <a:schemeClr val="accent2"/>
          </a:solidFill>
          <a:ln w="9525">
            <a:noFill/>
          </a:ln>
        </p:spPr>
        <p:txBody>
          <a:bodyPr anchor="t">
            <a:spAutoFit/>
          </a:bodyPr>
          <a:lstStyle/>
          <a:p>
            <a:pPr>
              <a:lnSpc>
                <a:spcPct val="80000"/>
              </a:lnSpc>
              <a:spcBef>
                <a:spcPct val="50000"/>
              </a:spcBef>
            </a:pPr>
            <a:r>
              <a:rPr lang="zh-CN" altLang="en-US" sz="2800" b="1" dirty="0">
                <a:solidFill>
                  <a:schemeClr val="bg1"/>
                </a:solidFill>
                <a:latin typeface="Times New Roman" panose="02020603050405020304" pitchFamily="2" charset="0"/>
                <a:ea typeface="宋体" panose="02010600030101010101" pitchFamily="2" charset="-122"/>
              </a:rPr>
              <a:t>比较项目</a:t>
            </a:r>
          </a:p>
        </p:txBody>
      </p:sp>
      <p:sp>
        <p:nvSpPr>
          <p:cNvPr id="60456" name="Text Box 43"/>
          <p:cNvSpPr txBox="1"/>
          <p:nvPr/>
        </p:nvSpPr>
        <p:spPr>
          <a:xfrm>
            <a:off x="152400" y="1828800"/>
            <a:ext cx="1524000" cy="457200"/>
          </a:xfrm>
          <a:prstGeom prst="rect">
            <a:avLst/>
          </a:prstGeom>
          <a:solidFill>
            <a:schemeClr val="accent2"/>
          </a:solidFill>
          <a:ln w="9525">
            <a:noFill/>
          </a:ln>
        </p:spPr>
        <p:txBody>
          <a:bodyPr anchor="t">
            <a:spAutoFit/>
          </a:bodyPr>
          <a:lstStyle/>
          <a:p>
            <a:pPr>
              <a:spcBef>
                <a:spcPct val="50000"/>
              </a:spcBef>
            </a:pPr>
            <a:r>
              <a:rPr lang="zh-CN" altLang="en-US" sz="2400" b="1" dirty="0">
                <a:solidFill>
                  <a:schemeClr val="bg1"/>
                </a:solidFill>
                <a:latin typeface="Times New Roman" panose="02020603050405020304" pitchFamily="2" charset="0"/>
                <a:ea typeface="宋体" panose="02010600030101010101" pitchFamily="2" charset="-122"/>
              </a:rPr>
              <a:t>生物种类</a:t>
            </a:r>
          </a:p>
        </p:txBody>
      </p:sp>
      <p:sp>
        <p:nvSpPr>
          <p:cNvPr id="54316" name="Text Box 44"/>
          <p:cNvSpPr txBox="1"/>
          <p:nvPr/>
        </p:nvSpPr>
        <p:spPr>
          <a:xfrm>
            <a:off x="1981200" y="2590800"/>
            <a:ext cx="9906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14</a:t>
            </a:r>
          </a:p>
        </p:txBody>
      </p:sp>
      <p:sp>
        <p:nvSpPr>
          <p:cNvPr id="54317" name="Text Box 45"/>
          <p:cNvSpPr txBox="1"/>
          <p:nvPr/>
        </p:nvSpPr>
        <p:spPr>
          <a:xfrm>
            <a:off x="6096000" y="2590800"/>
            <a:ext cx="9906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 1</a:t>
            </a:r>
          </a:p>
        </p:txBody>
      </p:sp>
      <p:sp>
        <p:nvSpPr>
          <p:cNvPr id="54318" name="Text Box 46"/>
          <p:cNvSpPr txBox="1"/>
          <p:nvPr/>
        </p:nvSpPr>
        <p:spPr>
          <a:xfrm>
            <a:off x="7239000" y="2514600"/>
            <a:ext cx="16764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 </a:t>
            </a:r>
            <a:r>
              <a:rPr lang="zh-CN" altLang="en-US" sz="3200" b="1" dirty="0">
                <a:latin typeface="Times New Roman" panose="02020603050405020304" pitchFamily="2" charset="0"/>
                <a:ea typeface="宋体" panose="02010600030101010101" pitchFamily="2" charset="-122"/>
              </a:rPr>
              <a:t>二倍体</a:t>
            </a:r>
          </a:p>
        </p:txBody>
      </p:sp>
      <p:sp>
        <p:nvSpPr>
          <p:cNvPr id="54319" name="Text Box 47"/>
          <p:cNvSpPr txBox="1"/>
          <p:nvPr/>
        </p:nvSpPr>
        <p:spPr>
          <a:xfrm>
            <a:off x="7239000" y="3810000"/>
            <a:ext cx="16764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 </a:t>
            </a:r>
            <a:r>
              <a:rPr lang="zh-CN" altLang="en-US" sz="3200" b="1" dirty="0">
                <a:latin typeface="Times New Roman" panose="02020603050405020304" pitchFamily="2" charset="0"/>
                <a:ea typeface="宋体" panose="02010600030101010101" pitchFamily="2" charset="-122"/>
              </a:rPr>
              <a:t>六倍体</a:t>
            </a:r>
          </a:p>
        </p:txBody>
      </p:sp>
      <p:sp>
        <p:nvSpPr>
          <p:cNvPr id="54320" name="Text Box 48"/>
          <p:cNvSpPr txBox="1"/>
          <p:nvPr/>
        </p:nvSpPr>
        <p:spPr>
          <a:xfrm>
            <a:off x="3352800" y="3886200"/>
            <a:ext cx="9906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 21</a:t>
            </a:r>
          </a:p>
        </p:txBody>
      </p:sp>
      <p:sp>
        <p:nvSpPr>
          <p:cNvPr id="54321" name="Text Box 49"/>
          <p:cNvSpPr txBox="1"/>
          <p:nvPr/>
        </p:nvSpPr>
        <p:spPr>
          <a:xfrm>
            <a:off x="2051050" y="5157788"/>
            <a:ext cx="9906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56</a:t>
            </a:r>
          </a:p>
        </p:txBody>
      </p:sp>
      <p:sp>
        <p:nvSpPr>
          <p:cNvPr id="54322" name="Text Box 50"/>
          <p:cNvSpPr txBox="1"/>
          <p:nvPr/>
        </p:nvSpPr>
        <p:spPr>
          <a:xfrm>
            <a:off x="4724400" y="5105400"/>
            <a:ext cx="9906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 8</a:t>
            </a:r>
          </a:p>
        </p:txBody>
      </p:sp>
      <p:sp>
        <p:nvSpPr>
          <p:cNvPr id="54323" name="Text Box 51"/>
          <p:cNvSpPr txBox="1"/>
          <p:nvPr/>
        </p:nvSpPr>
        <p:spPr>
          <a:xfrm>
            <a:off x="6172200" y="5105400"/>
            <a:ext cx="9906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 4</a:t>
            </a:r>
          </a:p>
        </p:txBody>
      </p:sp>
      <p:sp>
        <p:nvSpPr>
          <p:cNvPr id="54324" name="Text Box 52"/>
          <p:cNvSpPr txBox="1"/>
          <p:nvPr/>
        </p:nvSpPr>
        <p:spPr>
          <a:xfrm>
            <a:off x="4648200" y="3886200"/>
            <a:ext cx="990600" cy="762000"/>
          </a:xfrm>
          <a:prstGeom prst="rect">
            <a:avLst/>
          </a:prstGeom>
          <a:noFill/>
          <a:ln w="9525">
            <a:noFill/>
          </a:ln>
        </p:spPr>
        <p:txBody>
          <a:bodyPr anchor="t">
            <a:spAutoFit/>
          </a:bodyPr>
          <a:lstStyle/>
          <a:p>
            <a:pPr>
              <a:spcBef>
                <a:spcPct val="50000"/>
              </a:spcBef>
            </a:pPr>
            <a:r>
              <a:rPr lang="en-US" altLang="zh-CN" sz="4400" b="1" dirty="0">
                <a:latin typeface="Times New Roman" panose="02020603050405020304" pitchFamily="2" charset="0"/>
                <a:ea typeface="宋体" panose="02010600030101010101" pitchFamily="2" charset="-122"/>
              </a:rPr>
              <a:t>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3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3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3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43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43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4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6" grpId="0"/>
      <p:bldP spid="54317" grpId="0"/>
      <p:bldP spid="54318" grpId="0"/>
      <p:bldP spid="54319" grpId="0"/>
      <p:bldP spid="54320" grpId="0"/>
      <p:bldP spid="54321" grpId="0"/>
      <p:bldP spid="54322" grpId="0"/>
      <p:bldP spid="54323" grpId="0"/>
      <p:bldP spid="543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Text Box 4"/>
          <p:cNvSpPr txBox="1"/>
          <p:nvPr/>
        </p:nvSpPr>
        <p:spPr>
          <a:xfrm>
            <a:off x="823913" y="1808163"/>
            <a:ext cx="2889250" cy="519112"/>
          </a:xfrm>
          <a:prstGeom prst="rect">
            <a:avLst/>
          </a:prstGeom>
          <a:noFill/>
          <a:ln w="9525">
            <a:noFill/>
          </a:ln>
        </p:spPr>
        <p:txBody>
          <a:bodyPr wrap="square" anchor="t">
            <a:spAutoFit/>
          </a:bodyPr>
          <a:lstStyle/>
          <a:p>
            <a:r>
              <a:rPr lang="en-US" altLang="zh-CN" sz="2800" b="1" dirty="0">
                <a:solidFill>
                  <a:srgbClr val="FF00FF"/>
                </a:solidFill>
                <a:latin typeface="Times New Roman" panose="02020603050405020304"/>
                <a:ea typeface="宋体" panose="02010600030101010101" pitchFamily="2" charset="-122"/>
              </a:rPr>
              <a:t>“ 21</a:t>
            </a:r>
            <a:r>
              <a:rPr lang="zh-CN" altLang="en-US" sz="2800" b="1" dirty="0">
                <a:solidFill>
                  <a:srgbClr val="FF00FF"/>
                </a:solidFill>
                <a:latin typeface="Times New Roman" panose="02020603050405020304"/>
                <a:ea typeface="宋体" panose="02010600030101010101" pitchFamily="2" charset="-122"/>
              </a:rPr>
              <a:t>三体综合征”</a:t>
            </a:r>
          </a:p>
        </p:txBody>
      </p:sp>
      <p:graphicFrame>
        <p:nvGraphicFramePr>
          <p:cNvPr id="19461" name="Object 5"/>
          <p:cNvGraphicFramePr>
            <a:graphicFrameLocks noChangeAspect="1"/>
          </p:cNvGraphicFramePr>
          <p:nvPr/>
        </p:nvGraphicFramePr>
        <p:xfrm>
          <a:off x="823913" y="2546350"/>
          <a:ext cx="3836987" cy="3567113"/>
        </p:xfrm>
        <a:graphic>
          <a:graphicData uri="http://schemas.openxmlformats.org/presentationml/2006/ole">
            <mc:AlternateContent xmlns:mc="http://schemas.openxmlformats.org/markup-compatibility/2006">
              <mc:Choice xmlns:v="urn:schemas-microsoft-com:vml" Requires="v">
                <p:oleObj spid="_x0000_s5124" r:id="rId4" imgW="4267200" imgH="4724400" progId="Photoshop.Image.7">
                  <p:embed/>
                </p:oleObj>
              </mc:Choice>
              <mc:Fallback>
                <p:oleObj r:id="rId4" imgW="4267200" imgH="4724400" progId="Photoshop.Image.7">
                  <p:embed/>
                  <p:pic>
                    <p:nvPicPr>
                      <p:cNvPr id="0" name="图片 3077"/>
                      <p:cNvPicPr/>
                      <p:nvPr/>
                    </p:nvPicPr>
                    <p:blipFill>
                      <a:blip r:embed="rId5">
                        <a:lum bright="6000" contrast="6000"/>
                      </a:blip>
                      <a:stretch>
                        <a:fillRect/>
                      </a:stretch>
                    </p:blipFill>
                    <p:spPr>
                      <a:xfrm>
                        <a:off x="823913" y="2546350"/>
                        <a:ext cx="3836987" cy="3567113"/>
                      </a:xfrm>
                      <a:prstGeom prst="rect">
                        <a:avLst/>
                      </a:prstGeom>
                      <a:noFill/>
                      <a:ln w="38100">
                        <a:noFill/>
                        <a:miter/>
                      </a:ln>
                    </p:spPr>
                  </p:pic>
                </p:oleObj>
              </mc:Fallback>
            </mc:AlternateContent>
          </a:graphicData>
        </a:graphic>
      </p:graphicFrame>
      <p:graphicFrame>
        <p:nvGraphicFramePr>
          <p:cNvPr id="19462" name="Object 6"/>
          <p:cNvGraphicFramePr>
            <a:graphicFrameLocks noChangeAspect="1"/>
          </p:cNvGraphicFramePr>
          <p:nvPr/>
        </p:nvGraphicFramePr>
        <p:xfrm>
          <a:off x="1158875" y="3686175"/>
          <a:ext cx="3008313" cy="1614488"/>
        </p:xfrm>
        <a:graphic>
          <a:graphicData uri="http://schemas.openxmlformats.org/presentationml/2006/ole">
            <mc:AlternateContent xmlns:mc="http://schemas.openxmlformats.org/markup-compatibility/2006">
              <mc:Choice xmlns:v="urn:schemas-microsoft-com:vml" Requires="v">
                <p:oleObj spid="_x0000_s5125" r:id="rId6" imgW="4572000" imgH="2921000" progId="Photoshop.Image.7">
                  <p:embed/>
                </p:oleObj>
              </mc:Choice>
              <mc:Fallback>
                <p:oleObj r:id="rId6" imgW="4572000" imgH="2921000" progId="Photoshop.Image.7">
                  <p:embed/>
                  <p:pic>
                    <p:nvPicPr>
                      <p:cNvPr id="0" name="图片 3078"/>
                      <p:cNvPicPr/>
                      <p:nvPr/>
                    </p:nvPicPr>
                    <p:blipFill>
                      <a:blip r:embed="rId7">
                        <a:lum bright="-17999" contrast="17998"/>
                      </a:blip>
                      <a:stretch>
                        <a:fillRect/>
                      </a:stretch>
                    </p:blipFill>
                    <p:spPr>
                      <a:xfrm>
                        <a:off x="1158875" y="3686175"/>
                        <a:ext cx="3008313" cy="1614488"/>
                      </a:xfrm>
                      <a:prstGeom prst="rect">
                        <a:avLst/>
                      </a:prstGeom>
                      <a:noFill/>
                      <a:ln w="38100">
                        <a:noFill/>
                        <a:miter/>
                      </a:ln>
                    </p:spPr>
                  </p:pic>
                </p:oleObj>
              </mc:Fallback>
            </mc:AlternateContent>
          </a:graphicData>
        </a:graphic>
      </p:graphicFrame>
      <p:graphicFrame>
        <p:nvGraphicFramePr>
          <p:cNvPr id="19463" name="Object 7"/>
          <p:cNvGraphicFramePr>
            <a:graphicFrameLocks noChangeAspect="1"/>
          </p:cNvGraphicFramePr>
          <p:nvPr/>
        </p:nvGraphicFramePr>
        <p:xfrm>
          <a:off x="5219700" y="2546350"/>
          <a:ext cx="2439988" cy="3567113"/>
        </p:xfrm>
        <a:graphic>
          <a:graphicData uri="http://schemas.openxmlformats.org/presentationml/2006/ole">
            <mc:AlternateContent xmlns:mc="http://schemas.openxmlformats.org/markup-compatibility/2006">
              <mc:Choice xmlns:v="urn:schemas-microsoft-com:vml" Requires="v">
                <p:oleObj spid="_x0000_s5126" r:id="rId8" imgW="7010400" imgH="8978900" progId="Photoshop.Image.7">
                  <p:embed/>
                </p:oleObj>
              </mc:Choice>
              <mc:Fallback>
                <p:oleObj r:id="rId8" imgW="7010400" imgH="8978900" progId="Photoshop.Image.7">
                  <p:embed/>
                  <p:pic>
                    <p:nvPicPr>
                      <p:cNvPr id="0" name="图片 3079"/>
                      <p:cNvPicPr/>
                      <p:nvPr/>
                    </p:nvPicPr>
                    <p:blipFill>
                      <a:blip r:embed="rId9">
                        <a:lum contrast="6000"/>
                      </a:blip>
                      <a:stretch>
                        <a:fillRect/>
                      </a:stretch>
                    </p:blipFill>
                    <p:spPr>
                      <a:xfrm>
                        <a:off x="5219700" y="2546350"/>
                        <a:ext cx="2439988" cy="3567113"/>
                      </a:xfrm>
                      <a:prstGeom prst="rect">
                        <a:avLst/>
                      </a:prstGeom>
                      <a:noFill/>
                      <a:ln w="38100">
                        <a:noFill/>
                        <a:miter/>
                      </a:ln>
                    </p:spPr>
                  </p:pic>
                </p:oleObj>
              </mc:Fallback>
            </mc:AlternateContent>
          </a:graphicData>
        </a:graphic>
      </p:graphicFrame>
      <p:sp>
        <p:nvSpPr>
          <p:cNvPr id="300034" name="Rectangle 2"/>
          <p:cNvSpPr>
            <a:spLocks noGrp="1" noChangeArrowheads="1"/>
          </p:cNvSpPr>
          <p:nvPr/>
        </p:nvSpPr>
        <p:spPr>
          <a:xfrm>
            <a:off x="663575" y="709613"/>
            <a:ext cx="6584950" cy="534988"/>
          </a:xfrm>
          <a:prstGeom prst="rect">
            <a:avLst/>
          </a:prstGeom>
          <a:noFill/>
          <a:effectLst/>
        </p:spPr>
        <p:style>
          <a:lnRef idx="0">
            <a:schemeClr val="accent5"/>
          </a:lnRef>
          <a:fillRef idx="3">
            <a:schemeClr val="accent5"/>
          </a:fillRef>
          <a:effectRef idx="3">
            <a:schemeClr val="accent5"/>
          </a:effectRef>
          <a:fontRef idx="minor">
            <a:schemeClr val="lt1"/>
          </a:fontRef>
        </p:style>
        <p:txBody>
          <a:bodyPr rtlCol="0">
            <a:normAutofit lnSpcReduction="20000"/>
          </a:bodyPr>
          <a:lstStyle>
            <a:lvl1pPr marL="0" lvl="0" indent="0" algn="ctr" defTabSz="914400" eaLnBrk="0" fontAlgn="base" latinLnBrk="0" hangingPunct="0">
              <a:lnSpc>
                <a:spcPct val="100000"/>
              </a:lnSpc>
              <a:spcBef>
                <a:spcPct val="0"/>
              </a:spcBef>
              <a:spcAft>
                <a:spcPct val="0"/>
              </a:spcAft>
              <a:buNone/>
              <a:defRPr sz="4400" b="0" i="0" u="none" kern="1200" baseline="0">
                <a:solidFill>
                  <a:schemeClr val="lt1"/>
                </a:solidFill>
                <a:latin typeface="+mj-lt"/>
                <a:ea typeface="+mj-ea"/>
                <a:cs typeface="+mj-cs"/>
              </a:defRPr>
            </a:lvl1pPr>
          </a:lstStyle>
          <a:p>
            <a:pPr marL="0" marR="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1">
                <a:solidFill>
                  <a:srgbClr val="FF0000"/>
                </a:solidFill>
                <a:latin typeface="黑体" panose="02010609060101010101" pitchFamily="2" charset="-122"/>
                <a:ea typeface="黑体" panose="02010609060101010101" pitchFamily="2" charset="-122"/>
                <a:cs typeface="+mn-cs"/>
              </a:rPr>
              <a:t>二、染色体数目变异对性状的影响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linds(horizontal)">
                                      <p:cBhvr>
                                        <p:cTn id="12" dur="5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blinds(horizontal)">
                                      <p:cBhvr>
                                        <p:cTn id="17" dur="500"/>
                                        <p:tgtEl>
                                          <p:spTgt spid="194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blinds(horizontal)">
                                      <p:cBhvr>
                                        <p:cTn id="22"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3" name="Picture 12"/>
          <p:cNvPicPr>
            <a:picLocks noChangeAspect="1"/>
          </p:cNvPicPr>
          <p:nvPr/>
        </p:nvPicPr>
        <p:blipFill>
          <a:blip r:embed="rId4"/>
          <a:stretch>
            <a:fillRect/>
          </a:stretch>
        </p:blipFill>
        <p:spPr>
          <a:xfrm>
            <a:off x="4605338" y="1082675"/>
            <a:ext cx="3873500" cy="3908425"/>
          </a:xfrm>
          <a:prstGeom prst="rect">
            <a:avLst/>
          </a:prstGeom>
          <a:noFill/>
          <a:ln w="9525">
            <a:noFill/>
          </a:ln>
        </p:spPr>
      </p:pic>
      <p:graphicFrame>
        <p:nvGraphicFramePr>
          <p:cNvPr id="64514" name="Object 2"/>
          <p:cNvGraphicFramePr>
            <a:graphicFrameLocks noChangeAspect="1"/>
          </p:cNvGraphicFramePr>
          <p:nvPr/>
        </p:nvGraphicFramePr>
        <p:xfrm>
          <a:off x="498475" y="1082675"/>
          <a:ext cx="3833813" cy="3908425"/>
        </p:xfrm>
        <a:graphic>
          <a:graphicData uri="http://schemas.openxmlformats.org/presentationml/2006/ole">
            <mc:AlternateContent xmlns:mc="http://schemas.openxmlformats.org/markup-compatibility/2006">
              <mc:Choice xmlns:v="urn:schemas-microsoft-com:vml" Requires="v">
                <p:oleObj spid="_x0000_s6146" r:id="rId5" imgW="4762500" imgH="3657600" progId="MSPhotoEd.3">
                  <p:embed/>
                </p:oleObj>
              </mc:Choice>
              <mc:Fallback>
                <p:oleObj r:id="rId5" imgW="4762500" imgH="3657600" progId="MSPhotoEd.3">
                  <p:embed/>
                  <p:pic>
                    <p:nvPicPr>
                      <p:cNvPr id="0" name="图片 3080"/>
                      <p:cNvPicPr/>
                      <p:nvPr/>
                    </p:nvPicPr>
                    <p:blipFill>
                      <a:blip r:embed="rId6"/>
                      <a:stretch>
                        <a:fillRect/>
                      </a:stretch>
                    </p:blipFill>
                    <p:spPr>
                      <a:xfrm>
                        <a:off x="498475" y="1082675"/>
                        <a:ext cx="3833813" cy="3908425"/>
                      </a:xfrm>
                      <a:prstGeom prst="rect">
                        <a:avLst/>
                      </a:prstGeom>
                      <a:noFill/>
                      <a:ln w="38100">
                        <a:noFill/>
                        <a:miter/>
                      </a:ln>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p:cNvSpPr>
          <p:nvPr>
            <p:ph type="title"/>
          </p:nvPr>
        </p:nvSpPr>
        <p:spPr>
          <a:xfrm>
            <a:off x="1258888" y="1138238"/>
            <a:ext cx="2225675" cy="425450"/>
          </a:xfrm>
          <a:noFill/>
          <a:ln>
            <a:noFill/>
          </a:ln>
        </p:spPr>
        <p:txBody>
          <a:bodyPr wrap="square" anchor="t">
            <a:spAutoFit/>
          </a:bodyPr>
          <a:lstStyle/>
          <a:p>
            <a:r>
              <a:rPr lang="zh-CN" altLang="en-US" sz="2400" b="1">
                <a:solidFill>
                  <a:srgbClr val="0000FF"/>
                </a:solidFill>
                <a:latin typeface="华文中宋" panose="02010600040101010101" pitchFamily="2" charset="-122"/>
              </a:rPr>
              <a:t>多倍体的特征</a:t>
            </a:r>
          </a:p>
        </p:txBody>
      </p:sp>
      <p:sp>
        <p:nvSpPr>
          <p:cNvPr id="66562" name="Text Box 4"/>
          <p:cNvSpPr txBox="1"/>
          <p:nvPr/>
        </p:nvSpPr>
        <p:spPr>
          <a:xfrm>
            <a:off x="5916613" y="2200275"/>
            <a:ext cx="2378075" cy="3344863"/>
          </a:xfrm>
          <a:prstGeom prst="rect">
            <a:avLst/>
          </a:prstGeom>
          <a:noFill/>
          <a:ln w="9525">
            <a:noFill/>
          </a:ln>
        </p:spPr>
        <p:txBody>
          <a:bodyPr anchor="t">
            <a:spAutoFit/>
          </a:bodyPr>
          <a:lstStyle/>
          <a:p>
            <a:pPr>
              <a:lnSpc>
                <a:spcPct val="150000"/>
              </a:lnSpc>
            </a:pPr>
            <a:r>
              <a:rPr lang="zh-CN" altLang="en-US" sz="2400" b="1" dirty="0">
                <a:solidFill>
                  <a:srgbClr val="000000"/>
                </a:solidFill>
                <a:latin typeface="Arial" panose="020B0604020202020204" pitchFamily="34" charset="0"/>
                <a:ea typeface="宋体" panose="02010600030101010101" pitchFamily="2" charset="-122"/>
              </a:rPr>
              <a:t>多倍体植株茎秆</a:t>
            </a:r>
            <a:r>
              <a:rPr lang="zh-CN" altLang="en-US" sz="2400" b="1" dirty="0">
                <a:solidFill>
                  <a:srgbClr val="FF0000"/>
                </a:solidFill>
                <a:latin typeface="Arial" panose="020B0604020202020204" pitchFamily="34" charset="0"/>
                <a:ea typeface="宋体" panose="02010600030101010101" pitchFamily="2" charset="-122"/>
              </a:rPr>
              <a:t>粗</a:t>
            </a:r>
            <a:r>
              <a:rPr lang="zh-CN" altLang="en-US" sz="2400" b="1" dirty="0">
                <a:solidFill>
                  <a:srgbClr val="000000"/>
                </a:solidFill>
                <a:latin typeface="Arial" panose="020B0604020202020204" pitchFamily="34" charset="0"/>
                <a:ea typeface="宋体" panose="02010600030101010101" pitchFamily="2" charset="-122"/>
              </a:rPr>
              <a:t>壮、叶片、果实、种子都比较</a:t>
            </a:r>
            <a:r>
              <a:rPr lang="zh-CN" altLang="en-US" sz="2400" b="1" dirty="0">
                <a:solidFill>
                  <a:srgbClr val="FF0000"/>
                </a:solidFill>
                <a:latin typeface="Arial" panose="020B0604020202020204" pitchFamily="34" charset="0"/>
                <a:ea typeface="宋体" panose="02010600030101010101" pitchFamily="2" charset="-122"/>
              </a:rPr>
              <a:t>大</a:t>
            </a:r>
            <a:r>
              <a:rPr lang="zh-CN" altLang="en-US" sz="2400" b="1" dirty="0">
                <a:solidFill>
                  <a:srgbClr val="000000"/>
                </a:solidFill>
                <a:latin typeface="Arial" panose="020B0604020202020204" pitchFamily="34" charset="0"/>
                <a:ea typeface="宋体" panose="02010600030101010101" pitchFamily="2" charset="-122"/>
              </a:rPr>
              <a:t>，糖类和蛋白质等营养物质的含量都较</a:t>
            </a:r>
            <a:r>
              <a:rPr lang="zh-CN" altLang="en-US" sz="2400" b="1" dirty="0">
                <a:solidFill>
                  <a:srgbClr val="FF0000"/>
                </a:solidFill>
                <a:latin typeface="Arial" panose="020B0604020202020204" pitchFamily="34" charset="0"/>
                <a:ea typeface="宋体" panose="02010600030101010101" pitchFamily="2" charset="-122"/>
              </a:rPr>
              <a:t>高</a:t>
            </a:r>
            <a:r>
              <a:rPr lang="zh-CN" altLang="en-US" sz="2400" b="1" dirty="0">
                <a:solidFill>
                  <a:srgbClr val="000000"/>
                </a:solidFill>
                <a:latin typeface="Arial" panose="020B0604020202020204" pitchFamily="34" charset="0"/>
                <a:ea typeface="宋体" panose="02010600030101010101" pitchFamily="2" charset="-122"/>
              </a:rPr>
              <a:t>。</a:t>
            </a:r>
          </a:p>
        </p:txBody>
      </p:sp>
      <p:pic>
        <p:nvPicPr>
          <p:cNvPr id="66563" name="Picture 5"/>
          <p:cNvPicPr>
            <a:picLocks noChangeAspect="1"/>
          </p:cNvPicPr>
          <p:nvPr/>
        </p:nvPicPr>
        <p:blipFill>
          <a:blip r:embed="rId3"/>
          <a:stretch>
            <a:fillRect/>
          </a:stretch>
        </p:blipFill>
        <p:spPr>
          <a:xfrm>
            <a:off x="1012825" y="1628775"/>
            <a:ext cx="4778375" cy="4040188"/>
          </a:xfrm>
          <a:prstGeom prst="rect">
            <a:avLst/>
          </a:prstGeom>
          <a:noFill/>
          <a:ln w="9525">
            <a:noFill/>
          </a:ln>
        </p:spPr>
      </p:pic>
      <p:pic>
        <p:nvPicPr>
          <p:cNvPr id="66564" name="Picture 6" descr="u=2850693234,3527938644&amp;fm=0&amp;gp=0"/>
          <p:cNvPicPr>
            <a:picLocks noChangeAspect="1"/>
          </p:cNvPicPr>
          <p:nvPr/>
        </p:nvPicPr>
        <p:blipFill>
          <a:blip r:embed="rId4"/>
          <a:stretch>
            <a:fillRect/>
          </a:stretch>
        </p:blipFill>
        <p:spPr>
          <a:xfrm>
            <a:off x="6588125" y="896938"/>
            <a:ext cx="1333500" cy="1333500"/>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ext Box 2"/>
          <p:cNvSpPr txBox="1"/>
          <p:nvPr/>
        </p:nvSpPr>
        <p:spPr>
          <a:xfrm>
            <a:off x="900113" y="5157788"/>
            <a:ext cx="7808912" cy="461962"/>
          </a:xfrm>
          <a:prstGeom prst="rect">
            <a:avLst/>
          </a:prstGeom>
          <a:noFill/>
          <a:ln w="9525">
            <a:noFill/>
          </a:ln>
        </p:spPr>
        <p:txBody>
          <a:bodyPr anchor="t">
            <a:spAutoFit/>
          </a:bodyPr>
          <a:lstStyle/>
          <a:p>
            <a:pPr algn="just"/>
            <a:r>
              <a:rPr lang="zh-CN" altLang="en-US" sz="2400" b="1">
                <a:solidFill>
                  <a:srgbClr val="0000FF"/>
                </a:solidFill>
                <a:latin typeface="华文行楷" panose="02010800040101010101" pitchFamily="2" charset="-122"/>
                <a:ea typeface="宋体" panose="02010600030101010101" pitchFamily="2" charset="-122"/>
              </a:rPr>
              <a:t>请大家说一下为什么这些水果和普通的水果存在差异？</a:t>
            </a:r>
          </a:p>
        </p:txBody>
      </p:sp>
      <p:pic>
        <p:nvPicPr>
          <p:cNvPr id="31746" name="Picture 11" descr="untitled"/>
          <p:cNvPicPr/>
          <p:nvPr/>
        </p:nvPicPr>
        <p:blipFill>
          <a:blip r:embed="rId3"/>
          <a:stretch>
            <a:fillRect/>
          </a:stretch>
        </p:blipFill>
        <p:spPr>
          <a:xfrm>
            <a:off x="1116013" y="1412875"/>
            <a:ext cx="3071812" cy="3579813"/>
          </a:xfrm>
          <a:prstGeom prst="rect">
            <a:avLst/>
          </a:prstGeom>
          <a:noFill/>
          <a:ln w="9525">
            <a:noFill/>
          </a:ln>
        </p:spPr>
      </p:pic>
      <p:pic>
        <p:nvPicPr>
          <p:cNvPr id="31747" name="Picture 12"/>
          <p:cNvPicPr>
            <a:picLocks noChangeAspect="1"/>
          </p:cNvPicPr>
          <p:nvPr/>
        </p:nvPicPr>
        <p:blipFill>
          <a:blip r:embed="rId4"/>
          <a:stretch>
            <a:fillRect/>
          </a:stretch>
        </p:blipFill>
        <p:spPr>
          <a:xfrm>
            <a:off x="4500563" y="1412875"/>
            <a:ext cx="3395662" cy="3425825"/>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p:nvPr/>
        </p:nvSpPr>
        <p:spPr>
          <a:xfrm>
            <a:off x="185738" y="3136900"/>
            <a:ext cx="0" cy="369888"/>
          </a:xfrm>
          <a:prstGeom prst="rect">
            <a:avLst/>
          </a:prstGeom>
          <a:noFill/>
          <a:ln w="9525">
            <a:noFill/>
          </a:ln>
        </p:spPr>
        <p:txBody>
          <a:bodyPr wrap="none" lIns="0" tIns="0" rIns="0" bIns="0" anchor="ctr">
            <a:spAutoFit/>
          </a:bodyPr>
          <a:lstStyle/>
          <a:p>
            <a:pPr algn="ctr"/>
            <a:endParaRPr lang="zh-CN" altLang="en-US" sz="2400">
              <a:latin typeface="Arial" panose="020B0604020202020204" pitchFamily="34" charset="0"/>
              <a:ea typeface="宋体" panose="02010600030101010101" pitchFamily="2" charset="-122"/>
            </a:endParaRPr>
          </a:p>
        </p:txBody>
      </p:sp>
      <p:sp>
        <p:nvSpPr>
          <p:cNvPr id="68610" name="Text Box 3"/>
          <p:cNvSpPr txBox="1"/>
          <p:nvPr/>
        </p:nvSpPr>
        <p:spPr>
          <a:xfrm>
            <a:off x="635000" y="1006475"/>
            <a:ext cx="7127875" cy="1033463"/>
          </a:xfrm>
          <a:prstGeom prst="rect">
            <a:avLst/>
          </a:prstGeom>
          <a:solidFill>
            <a:srgbClr val="FFFFFF"/>
          </a:solidFill>
          <a:ln w="25400" cap="flat" cmpd="sng">
            <a:solidFill>
              <a:srgbClr val="FF0000"/>
            </a:solidFill>
            <a:prstDash val="solid"/>
            <a:miter/>
            <a:headEnd type="none" w="med" len="med"/>
            <a:tailEnd type="none" w="lg" len="med"/>
          </a:ln>
        </p:spPr>
        <p:txBody>
          <a:bodyPr wrap="square" lIns="0" tIns="0" rIns="0" bIns="0" anchor="t">
            <a:spAutoFit/>
          </a:bodyPr>
          <a:lstStyle/>
          <a:p>
            <a:pPr>
              <a:lnSpc>
                <a:spcPct val="140000"/>
              </a:lnSpc>
            </a:pPr>
            <a:r>
              <a:rPr lang="zh-CN" altLang="en-US" sz="2400" b="1">
                <a:solidFill>
                  <a:srgbClr val="0000FF"/>
                </a:solidFill>
                <a:latin typeface="宋体" panose="02010600030101010101" pitchFamily="2" charset="-122"/>
                <a:ea typeface="宋体" panose="02010600030101010101" pitchFamily="2" charset="-122"/>
              </a:rPr>
              <a:t> 香蕉的祖先为野生芭蕉，个小而多种子，无法食用。  </a:t>
            </a:r>
            <a:endParaRPr lang="en-US" altLang="zh-CN" sz="2400" b="1">
              <a:solidFill>
                <a:srgbClr val="0000FF"/>
              </a:solidFill>
              <a:latin typeface="宋体" panose="02010600030101010101" pitchFamily="2" charset="-122"/>
              <a:ea typeface="宋体" panose="02010600030101010101" pitchFamily="2" charset="-122"/>
            </a:endParaRPr>
          </a:p>
          <a:p>
            <a:pPr>
              <a:lnSpc>
                <a:spcPct val="140000"/>
              </a:lnSpc>
            </a:pPr>
            <a:r>
              <a:rPr lang="en-US" altLang="zh-CN" sz="2400" b="1">
                <a:solidFill>
                  <a:srgbClr val="0000FF"/>
                </a:solidFill>
                <a:latin typeface="宋体" panose="02010600030101010101" pitchFamily="2" charset="-122"/>
                <a:ea typeface="宋体" panose="02010600030101010101" pitchFamily="2" charset="-122"/>
              </a:rPr>
              <a:t> </a:t>
            </a:r>
            <a:r>
              <a:rPr lang="zh-CN" altLang="en-US" sz="2400" b="1">
                <a:solidFill>
                  <a:srgbClr val="0000FF"/>
                </a:solidFill>
                <a:latin typeface="宋体" panose="02010600030101010101" pitchFamily="2" charset="-122"/>
                <a:ea typeface="宋体" panose="02010600030101010101" pitchFamily="2" charset="-122"/>
              </a:rPr>
              <a:t>香蕉的培育过程如下：</a:t>
            </a:r>
          </a:p>
        </p:txBody>
      </p:sp>
      <p:sp>
        <p:nvSpPr>
          <p:cNvPr id="330757" name="Text Box 5"/>
          <p:cNvSpPr txBox="1">
            <a:spLocks noChangeArrowheads="1"/>
          </p:cNvSpPr>
          <p:nvPr/>
        </p:nvSpPr>
        <p:spPr bwMode="auto">
          <a:xfrm>
            <a:off x="590550" y="2346325"/>
            <a:ext cx="1708150" cy="738188"/>
          </a:xfrm>
          <a:prstGeom prst="rect">
            <a:avLst/>
          </a:prstGeom>
          <a:ln>
            <a:tailEnd type="none" w="lg" len="med"/>
          </a:ln>
        </p:spPr>
        <p:style>
          <a:lnRef idx="0">
            <a:schemeClr val="accent3"/>
          </a:lnRef>
          <a:fillRef idx="3">
            <a:schemeClr val="accent3"/>
          </a:fillRef>
          <a:effectRef idx="3">
            <a:schemeClr val="accent3"/>
          </a:effectRef>
          <a:fontRef idx="minor">
            <a:schemeClr val="lt1"/>
          </a:fontRef>
        </p:style>
        <p:txBody>
          <a:bodyPr lIns="0" tIns="0" rIns="0" bIns="0">
            <a:spAutoFit/>
          </a:bodyPr>
          <a:lstStyle/>
          <a:p>
            <a:pPr algn="ctr" fontAlgn="base">
              <a:defRPr/>
            </a:pPr>
            <a:r>
              <a:rPr lang="zh-CN" altLang="en-US" sz="2400" b="1" strike="noStrike" noProof="1">
                <a:solidFill>
                  <a:srgbClr val="0000FF"/>
                </a:solidFill>
                <a:latin typeface="宋体" panose="02010600030101010101" pitchFamily="2" charset="-122"/>
              </a:rPr>
              <a:t>野生芭蕉</a:t>
            </a:r>
            <a:r>
              <a:rPr lang="zh-CN" altLang="en-US" sz="2400" b="1">
                <a:solidFill>
                  <a:srgbClr val="0000FF"/>
                </a:solidFill>
                <a:latin typeface="宋体" panose="02010600030101010101" pitchFamily="2" charset="-122"/>
              </a:rPr>
              <a:t/>
            </a:r>
            <a:br>
              <a:rPr lang="zh-CN" altLang="en-US" sz="2400" b="1">
                <a:solidFill>
                  <a:srgbClr val="0000FF"/>
                </a:solidFill>
                <a:latin typeface="宋体" panose="02010600030101010101" pitchFamily="2" charset="-122"/>
              </a:rPr>
            </a:br>
            <a:r>
              <a:rPr lang="en-US" altLang="zh-CN" sz="2400" b="1" strike="noStrike" noProof="1">
                <a:solidFill>
                  <a:srgbClr val="0000FF"/>
                </a:solidFill>
                <a:latin typeface="宋体" panose="02010600030101010101" pitchFamily="2" charset="-122"/>
              </a:rPr>
              <a:t>2n</a:t>
            </a:r>
          </a:p>
        </p:txBody>
      </p:sp>
      <p:sp>
        <p:nvSpPr>
          <p:cNvPr id="330758" name="Text Box 6"/>
          <p:cNvSpPr txBox="1">
            <a:spLocks noChangeArrowheads="1"/>
          </p:cNvSpPr>
          <p:nvPr/>
        </p:nvSpPr>
        <p:spPr bwMode="auto">
          <a:xfrm>
            <a:off x="3924300" y="2333625"/>
            <a:ext cx="2065338" cy="738188"/>
          </a:xfrm>
          <a:prstGeom prst="rect">
            <a:avLst/>
          </a:prstGeom>
          <a:ln>
            <a:tailEnd type="none" w="lg" len="med"/>
          </a:ln>
        </p:spPr>
        <p:style>
          <a:lnRef idx="0">
            <a:schemeClr val="accent3"/>
          </a:lnRef>
          <a:fillRef idx="3">
            <a:schemeClr val="accent3"/>
          </a:fillRef>
          <a:effectRef idx="3">
            <a:schemeClr val="accent3"/>
          </a:effectRef>
          <a:fontRef idx="minor">
            <a:schemeClr val="lt1"/>
          </a:fontRef>
        </p:style>
        <p:txBody>
          <a:bodyPr lIns="0" tIns="0" rIns="0" bIns="0">
            <a:spAutoFit/>
          </a:bodyPr>
          <a:lstStyle/>
          <a:p>
            <a:pPr algn="ctr" fontAlgn="base">
              <a:defRPr/>
            </a:pPr>
            <a:r>
              <a:rPr lang="zh-CN" altLang="en-US" sz="2400" b="1" strike="noStrike" noProof="1">
                <a:solidFill>
                  <a:srgbClr val="0000FF"/>
                </a:solidFill>
                <a:latin typeface="宋体" panose="02010600030101010101" pitchFamily="2" charset="-122"/>
              </a:rPr>
              <a:t>有子香蕉</a:t>
            </a:r>
            <a:endParaRPr lang="en-US" altLang="zh-CN" sz="2400" b="1" strike="noStrike" noProof="1">
              <a:solidFill>
                <a:srgbClr val="0000FF"/>
              </a:solidFill>
              <a:latin typeface="宋体" panose="02010600030101010101" pitchFamily="2" charset="-122"/>
            </a:endParaRPr>
          </a:p>
          <a:p>
            <a:pPr algn="ctr" fontAlgn="base">
              <a:defRPr/>
            </a:pPr>
            <a:r>
              <a:rPr lang="en-US" altLang="zh-CN" sz="2400" b="1" strike="noStrike" noProof="1">
                <a:solidFill>
                  <a:srgbClr val="0000FF"/>
                </a:solidFill>
                <a:latin typeface="宋体" panose="02010600030101010101" pitchFamily="2" charset="-122"/>
              </a:rPr>
              <a:t>4n</a:t>
            </a:r>
            <a:endParaRPr lang="en-US" altLang="zh-CN" sz="2400" b="1" strike="noStrike" noProof="1">
              <a:solidFill>
                <a:srgbClr val="0000FF"/>
              </a:solidFill>
              <a:latin typeface="宋体" panose="02010600030101010101" pitchFamily="2" charset="-122"/>
            </a:endParaRPr>
          </a:p>
        </p:txBody>
      </p:sp>
      <p:sp>
        <p:nvSpPr>
          <p:cNvPr id="68613" name="Line 7"/>
          <p:cNvSpPr/>
          <p:nvPr/>
        </p:nvSpPr>
        <p:spPr>
          <a:xfrm>
            <a:off x="2413000" y="2786063"/>
            <a:ext cx="1444625" cy="14287"/>
          </a:xfrm>
          <a:prstGeom prst="line">
            <a:avLst/>
          </a:prstGeom>
          <a:ln w="101600" cap="flat" cmpd="sng">
            <a:solidFill>
              <a:srgbClr val="FF9900"/>
            </a:solidFill>
            <a:prstDash val="solid"/>
            <a:round/>
            <a:headEnd type="none" w="med" len="med"/>
            <a:tailEnd type="triangle" w="lg" len="med"/>
          </a:ln>
        </p:spPr>
        <p:txBody>
          <a:bodyPr lIns="0" tIns="0" rIns="0" bIns="0" anchor="t">
            <a:spAutoFit/>
          </a:bodyPr>
          <a:lstStyle/>
          <a:p>
            <a:endParaRPr lang="zh-CN" altLang="en-US">
              <a:latin typeface="Arial" panose="020B0604020202020204" pitchFamily="34" charset="0"/>
              <a:ea typeface="宋体" panose="02010600030101010101" pitchFamily="2" charset="-122"/>
            </a:endParaRPr>
          </a:p>
        </p:txBody>
      </p:sp>
      <p:sp>
        <p:nvSpPr>
          <p:cNvPr id="68614" name="Text Box 8"/>
          <p:cNvSpPr txBox="1"/>
          <p:nvPr/>
        </p:nvSpPr>
        <p:spPr>
          <a:xfrm>
            <a:off x="2555875" y="2301875"/>
            <a:ext cx="947738" cy="369888"/>
          </a:xfrm>
          <a:prstGeom prst="rect">
            <a:avLst/>
          </a:prstGeom>
          <a:noFill/>
          <a:ln w="9525">
            <a:noFill/>
          </a:ln>
        </p:spPr>
        <p:txBody>
          <a:bodyPr lIns="0" tIns="0" rIns="0" bIns="0" anchor="t">
            <a:spAutoFit/>
          </a:bodyPr>
          <a:lstStyle/>
          <a:p>
            <a:pPr algn="ctr"/>
            <a:r>
              <a:rPr lang="zh-CN" altLang="en-US" sz="2400" b="1">
                <a:solidFill>
                  <a:srgbClr val="0000FF"/>
                </a:solidFill>
                <a:latin typeface="宋体" panose="02010600030101010101" pitchFamily="2" charset="-122"/>
                <a:ea typeface="宋体" panose="02010600030101010101" pitchFamily="2" charset="-122"/>
              </a:rPr>
              <a:t>加倍</a:t>
            </a:r>
          </a:p>
        </p:txBody>
      </p:sp>
      <p:sp>
        <p:nvSpPr>
          <p:cNvPr id="330762" name="Text Box 10"/>
          <p:cNvSpPr txBox="1">
            <a:spLocks noChangeArrowheads="1"/>
          </p:cNvSpPr>
          <p:nvPr/>
        </p:nvSpPr>
        <p:spPr bwMode="auto">
          <a:xfrm>
            <a:off x="6862763" y="2351088"/>
            <a:ext cx="1800225" cy="738188"/>
          </a:xfrm>
          <a:prstGeom prst="rect">
            <a:avLst/>
          </a:prstGeom>
          <a:ln>
            <a:tailEnd type="none" w="lg" len="med"/>
          </a:ln>
        </p:spPr>
        <p:style>
          <a:lnRef idx="0">
            <a:schemeClr val="accent3"/>
          </a:lnRef>
          <a:fillRef idx="3">
            <a:schemeClr val="accent3"/>
          </a:fillRef>
          <a:effectRef idx="3">
            <a:schemeClr val="accent3"/>
          </a:effectRef>
          <a:fontRef idx="minor">
            <a:schemeClr val="lt1"/>
          </a:fontRef>
        </p:style>
        <p:txBody>
          <a:bodyPr lIns="0" tIns="0" rIns="0" bIns="0">
            <a:spAutoFit/>
          </a:bodyPr>
          <a:lstStyle/>
          <a:p>
            <a:pPr algn="ctr" fontAlgn="base">
              <a:defRPr/>
            </a:pPr>
            <a:r>
              <a:rPr lang="zh-CN" altLang="en-US" sz="2400" b="1" strike="noStrike" noProof="1">
                <a:solidFill>
                  <a:srgbClr val="0000FF"/>
                </a:solidFill>
                <a:latin typeface="宋体" panose="02010600030101010101" pitchFamily="2" charset="-122"/>
              </a:rPr>
              <a:t>野生芭蕉</a:t>
            </a:r>
            <a:r>
              <a:rPr lang="zh-CN" altLang="en-US" sz="2400" b="1" dirty="0">
                <a:solidFill>
                  <a:srgbClr val="0000FF"/>
                </a:solidFill>
                <a:latin typeface="宋体" panose="02010600030101010101" pitchFamily="2" charset="-122"/>
              </a:rPr>
              <a:t/>
            </a:r>
            <a:br>
              <a:rPr lang="zh-CN" altLang="en-US" sz="2400" b="1" dirty="0">
                <a:solidFill>
                  <a:srgbClr val="0000FF"/>
                </a:solidFill>
                <a:latin typeface="宋体" panose="02010600030101010101" pitchFamily="2" charset="-122"/>
              </a:rPr>
            </a:br>
            <a:r>
              <a:rPr lang="en-US" altLang="zh-CN" sz="2400" b="1" strike="noStrike" noProof="1">
                <a:solidFill>
                  <a:srgbClr val="0000FF"/>
                </a:solidFill>
                <a:latin typeface="宋体" panose="02010600030101010101" pitchFamily="2" charset="-122"/>
              </a:rPr>
              <a:t>2n</a:t>
            </a:r>
            <a:endParaRPr lang="en-US" altLang="zh-CN" sz="2400" b="1" strike="noStrike" noProof="1">
              <a:solidFill>
                <a:srgbClr val="0000FF"/>
              </a:solidFill>
              <a:latin typeface="宋体" panose="02010600030101010101" pitchFamily="2" charset="-122"/>
            </a:endParaRPr>
          </a:p>
        </p:txBody>
      </p:sp>
      <p:sp>
        <p:nvSpPr>
          <p:cNvPr id="68616" name="Line 12"/>
          <p:cNvSpPr/>
          <p:nvPr/>
        </p:nvSpPr>
        <p:spPr>
          <a:xfrm>
            <a:off x="6145213" y="2636838"/>
            <a:ext cx="446087" cy="365125"/>
          </a:xfrm>
          <a:prstGeom prst="line">
            <a:avLst/>
          </a:prstGeom>
          <a:ln w="63500" cap="flat" cmpd="sng">
            <a:solidFill>
              <a:srgbClr val="FF9900"/>
            </a:solidFill>
            <a:prstDash val="solid"/>
            <a:round/>
            <a:headEnd type="none" w="med" len="med"/>
            <a:tailEnd type="none" w="lg" len="med"/>
          </a:ln>
        </p:spPr>
        <p:txBody>
          <a:bodyPr lIns="0" tIns="0" rIns="0" bIns="0" anchor="t">
            <a:spAutoFit/>
          </a:bodyPr>
          <a:lstStyle/>
          <a:p>
            <a:endParaRPr lang="zh-CN" altLang="en-US">
              <a:latin typeface="Arial" panose="020B0604020202020204" pitchFamily="34" charset="0"/>
              <a:ea typeface="宋体" panose="02010600030101010101" pitchFamily="2" charset="-122"/>
            </a:endParaRPr>
          </a:p>
        </p:txBody>
      </p:sp>
      <p:sp>
        <p:nvSpPr>
          <p:cNvPr id="68617" name="Line 13"/>
          <p:cNvSpPr/>
          <p:nvPr/>
        </p:nvSpPr>
        <p:spPr>
          <a:xfrm flipH="1">
            <a:off x="6165850" y="2605088"/>
            <a:ext cx="415925" cy="395287"/>
          </a:xfrm>
          <a:prstGeom prst="line">
            <a:avLst/>
          </a:prstGeom>
          <a:ln w="63500" cap="flat" cmpd="sng">
            <a:solidFill>
              <a:srgbClr val="FF9900"/>
            </a:solidFill>
            <a:prstDash val="solid"/>
            <a:round/>
            <a:headEnd type="none" w="med" len="med"/>
            <a:tailEnd type="none" w="lg" len="med"/>
          </a:ln>
        </p:spPr>
        <p:txBody>
          <a:bodyPr lIns="0" tIns="0" rIns="0" bIns="0" anchor="t">
            <a:spAutoFit/>
          </a:bodyPr>
          <a:lstStyle/>
          <a:p>
            <a:endParaRPr lang="zh-CN" altLang="en-US">
              <a:latin typeface="Arial" panose="020B0604020202020204" pitchFamily="34" charset="0"/>
              <a:ea typeface="宋体" panose="02010600030101010101" pitchFamily="2" charset="-122"/>
            </a:endParaRPr>
          </a:p>
        </p:txBody>
      </p:sp>
      <p:sp>
        <p:nvSpPr>
          <p:cNvPr id="68618" name="Line 14"/>
          <p:cNvSpPr/>
          <p:nvPr/>
        </p:nvSpPr>
        <p:spPr>
          <a:xfrm>
            <a:off x="6361113" y="3473450"/>
            <a:ext cx="14287" cy="962025"/>
          </a:xfrm>
          <a:prstGeom prst="line">
            <a:avLst/>
          </a:prstGeom>
          <a:ln w="101600" cap="flat" cmpd="sng">
            <a:solidFill>
              <a:srgbClr val="FF9900"/>
            </a:solidFill>
            <a:prstDash val="solid"/>
            <a:round/>
            <a:headEnd type="none" w="med" len="med"/>
            <a:tailEnd type="triangle" w="lg" len="med"/>
          </a:ln>
        </p:spPr>
        <p:txBody>
          <a:bodyPr lIns="0" tIns="0" rIns="0" bIns="0" anchor="t">
            <a:spAutoFit/>
          </a:bodyPr>
          <a:lstStyle/>
          <a:p>
            <a:endParaRPr lang="zh-CN" altLang="en-US">
              <a:latin typeface="Arial" panose="020B0604020202020204" pitchFamily="34" charset="0"/>
              <a:ea typeface="宋体" panose="02010600030101010101" pitchFamily="2" charset="-122"/>
            </a:endParaRPr>
          </a:p>
        </p:txBody>
      </p:sp>
      <p:sp>
        <p:nvSpPr>
          <p:cNvPr id="330767" name="Text Box 15"/>
          <p:cNvSpPr txBox="1">
            <a:spLocks noChangeArrowheads="1"/>
          </p:cNvSpPr>
          <p:nvPr/>
        </p:nvSpPr>
        <p:spPr bwMode="auto">
          <a:xfrm>
            <a:off x="5489575" y="4651375"/>
            <a:ext cx="1798638" cy="738188"/>
          </a:xfrm>
          <a:prstGeom prst="rect">
            <a:avLst/>
          </a:prstGeom>
          <a:ln>
            <a:tailEnd type="none" w="lg" len="med"/>
          </a:ln>
        </p:spPr>
        <p:style>
          <a:lnRef idx="0">
            <a:schemeClr val="accent3"/>
          </a:lnRef>
          <a:fillRef idx="3">
            <a:schemeClr val="accent3"/>
          </a:fillRef>
          <a:effectRef idx="3">
            <a:schemeClr val="accent3"/>
          </a:effectRef>
          <a:fontRef idx="minor">
            <a:schemeClr val="lt1"/>
          </a:fontRef>
        </p:style>
        <p:txBody>
          <a:bodyPr lIns="0" tIns="0" rIns="0" bIns="0">
            <a:spAutoFit/>
          </a:bodyPr>
          <a:lstStyle/>
          <a:p>
            <a:pPr algn="ctr" fontAlgn="base">
              <a:defRPr/>
            </a:pPr>
            <a:r>
              <a:rPr lang="zh-CN" altLang="en-US" sz="2400" b="1" strike="noStrike" noProof="1">
                <a:solidFill>
                  <a:srgbClr val="0000FF"/>
                </a:solidFill>
                <a:latin typeface="宋体" panose="02010600030101010101" pitchFamily="2" charset="-122"/>
              </a:rPr>
              <a:t>无子香蕉</a:t>
            </a:r>
            <a:r>
              <a:rPr lang="zh-CN" altLang="en-US" sz="2400" b="1">
                <a:solidFill>
                  <a:srgbClr val="0000FF"/>
                </a:solidFill>
                <a:latin typeface="宋体" panose="02010600030101010101" pitchFamily="2" charset="-122"/>
              </a:rPr>
              <a:t/>
            </a:r>
            <a:br>
              <a:rPr lang="zh-CN" altLang="en-US" sz="2400" b="1">
                <a:solidFill>
                  <a:srgbClr val="0000FF"/>
                </a:solidFill>
                <a:latin typeface="宋体" panose="02010600030101010101" pitchFamily="2" charset="-122"/>
              </a:rPr>
            </a:br>
            <a:r>
              <a:rPr lang="en-US" altLang="zh-CN" sz="2400" b="1" strike="noStrike" noProof="1">
                <a:solidFill>
                  <a:srgbClr val="0000FF"/>
                </a:solidFill>
                <a:latin typeface="宋体" panose="02010600030101010101" pitchFamily="2" charset="-122"/>
              </a:rPr>
              <a:t>3n</a:t>
            </a:r>
          </a:p>
        </p:txBody>
      </p:sp>
      <p:sp>
        <p:nvSpPr>
          <p:cNvPr id="68620" name="AutoShape 17"/>
          <p:cNvSpPr>
            <a:spLocks noChangeAspect="1" noTextEdit="1"/>
          </p:cNvSpPr>
          <p:nvPr/>
        </p:nvSpPr>
        <p:spPr>
          <a:xfrm>
            <a:off x="2720975" y="4121150"/>
            <a:ext cx="2001838" cy="2208213"/>
          </a:xfrm>
          <a:prstGeom prst="rect">
            <a:avLst/>
          </a:prstGeom>
          <a:noFill/>
          <a:ln w="9525">
            <a:noFill/>
          </a:ln>
        </p:spPr>
        <p:txBody>
          <a:bodyPr anchor="t"/>
          <a:lstStyle/>
          <a:p>
            <a:endParaRPr lang="zh-CN" altLang="en-US">
              <a:latin typeface="Arial" panose="020B0604020202020204" pitchFamily="34" charset="0"/>
              <a:ea typeface="宋体" panose="02010600030101010101" pitchFamily="2" charset="-122"/>
            </a:endParaRPr>
          </a:p>
        </p:txBody>
      </p:sp>
      <p:pic>
        <p:nvPicPr>
          <p:cNvPr id="68621" name="Picture 18"/>
          <p:cNvPicPr>
            <a:picLocks noChangeAspect="1"/>
          </p:cNvPicPr>
          <p:nvPr/>
        </p:nvPicPr>
        <p:blipFill>
          <a:blip r:embed="rId3"/>
          <a:stretch>
            <a:fillRect/>
          </a:stretch>
        </p:blipFill>
        <p:spPr>
          <a:xfrm>
            <a:off x="3038475" y="3771900"/>
            <a:ext cx="1925638" cy="2128838"/>
          </a:xfrm>
          <a:prstGeom prst="rect">
            <a:avLst/>
          </a:prstGeom>
          <a:noFill/>
          <a:ln w="9525">
            <a:noFill/>
          </a:ln>
        </p:spPr>
      </p:pic>
      <p:sp>
        <p:nvSpPr>
          <p:cNvPr id="68622" name="Text Box 15"/>
          <p:cNvSpPr txBox="1"/>
          <p:nvPr/>
        </p:nvSpPr>
        <p:spPr>
          <a:xfrm>
            <a:off x="200025" y="239713"/>
            <a:ext cx="7602538" cy="582612"/>
          </a:xfrm>
          <a:prstGeom prst="rect">
            <a:avLst/>
          </a:prstGeom>
          <a:noFill/>
          <a:ln w="9525">
            <a:noFill/>
          </a:ln>
        </p:spPr>
        <p:txBody>
          <a:bodyPr wrap="square" anchor="t">
            <a:spAutoFit/>
          </a:bodyPr>
          <a:lstStyle/>
          <a:p>
            <a:r>
              <a:rPr lang="zh-CN" altLang="zh-CN" sz="3200" b="1" dirty="0">
                <a:solidFill>
                  <a:srgbClr val="FF0000"/>
                </a:solidFill>
                <a:latin typeface="黑体" panose="02010609060101010101" pitchFamily="2" charset="-122"/>
                <a:ea typeface="黑体" panose="02010609060101010101" pitchFamily="2" charset="-122"/>
              </a:rPr>
              <a:t>三、染色体数目变异在育种方面的应用</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900113" y="1906588"/>
            <a:ext cx="1816100" cy="1187450"/>
          </a:xfrm>
          <a:noFill/>
          <a:ln>
            <a:noFill/>
          </a:ln>
        </p:spPr>
        <p:txBody>
          <a:bodyPr anchor="t">
            <a:spAutoFit/>
          </a:bodyPr>
          <a:lstStyle/>
          <a:p>
            <a:pPr>
              <a:lnSpc>
                <a:spcPct val="150000"/>
              </a:lnSpc>
            </a:pPr>
            <a:r>
              <a:rPr lang="zh-CN" altLang="en-US" sz="2400" b="1">
                <a:solidFill>
                  <a:srgbClr val="0000FF"/>
                </a:solidFill>
                <a:latin typeface="黑体" panose="02010609060101010101" pitchFamily="2" charset="-122"/>
              </a:rPr>
              <a:t>人工诱导多倍体的产生</a:t>
            </a:r>
          </a:p>
        </p:txBody>
      </p:sp>
      <p:grpSp>
        <p:nvGrpSpPr>
          <p:cNvPr id="70658" name="Group 12"/>
          <p:cNvGrpSpPr/>
          <p:nvPr/>
        </p:nvGrpSpPr>
        <p:grpSpPr>
          <a:xfrm>
            <a:off x="3203575" y="957263"/>
            <a:ext cx="5135563" cy="5005387"/>
            <a:chOff x="1962" y="582"/>
            <a:chExt cx="3235" cy="3153"/>
          </a:xfrm>
        </p:grpSpPr>
        <p:pic>
          <p:nvPicPr>
            <p:cNvPr id="70659" name="Picture 11" descr="图片1"/>
            <p:cNvPicPr>
              <a:picLocks noChangeAspect="1"/>
            </p:cNvPicPr>
            <p:nvPr/>
          </p:nvPicPr>
          <p:blipFill>
            <a:blip r:embed="rId3"/>
            <a:stretch>
              <a:fillRect/>
            </a:stretch>
          </p:blipFill>
          <p:spPr>
            <a:xfrm>
              <a:off x="1962" y="777"/>
              <a:ext cx="3235" cy="2958"/>
            </a:xfrm>
            <a:prstGeom prst="rect">
              <a:avLst/>
            </a:prstGeom>
            <a:noFill/>
            <a:ln w="9525">
              <a:noFill/>
            </a:ln>
          </p:spPr>
        </p:pic>
        <p:pic>
          <p:nvPicPr>
            <p:cNvPr id="70660" name="Picture 7" descr="无籽西瓜培育2"/>
            <p:cNvPicPr>
              <a:picLocks noChangeAspect="1"/>
            </p:cNvPicPr>
            <p:nvPr/>
          </p:nvPicPr>
          <p:blipFill>
            <a:blip r:embed="rId4"/>
            <a:stretch>
              <a:fillRect/>
            </a:stretch>
          </p:blipFill>
          <p:spPr>
            <a:xfrm>
              <a:off x="2650" y="582"/>
              <a:ext cx="827" cy="563"/>
            </a:xfrm>
            <a:prstGeom prst="rect">
              <a:avLst/>
            </a:prstGeom>
            <a:noFill/>
            <a:ln w="9525">
              <a:noFill/>
            </a:ln>
          </p:spPr>
        </p:pic>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Oval 5"/>
          <p:cNvSpPr/>
          <p:nvPr/>
        </p:nvSpPr>
        <p:spPr>
          <a:xfrm>
            <a:off x="2514600" y="3200400"/>
            <a:ext cx="1447800" cy="1447800"/>
          </a:xfrm>
          <a:prstGeom prst="ellipse">
            <a:avLst/>
          </a:prstGeom>
          <a:noFill/>
          <a:ln w="25400" cap="flat" cmpd="sng">
            <a:solidFill>
              <a:srgbClr val="000080"/>
            </a:solidFill>
            <a:prstDash val="solid"/>
            <a:round/>
            <a:headEnd type="none" w="med" len="med"/>
            <a:tailEnd type="none" w="med" len="med"/>
          </a:ln>
        </p:spPr>
        <p:txBody>
          <a:bodyPr wrap="none" anchor="ctr"/>
          <a:lstStyle/>
          <a:p>
            <a:pPr algn="ctr"/>
            <a:endParaRPr lang="zh-CN" altLang="zh-CN" dirty="0">
              <a:latin typeface="Arial" panose="020B0604020202020204" pitchFamily="34" charset="0"/>
              <a:ea typeface="宋体" panose="02010600030101010101" pitchFamily="2" charset="-122"/>
            </a:endParaRPr>
          </a:p>
        </p:txBody>
      </p:sp>
      <p:grpSp>
        <p:nvGrpSpPr>
          <p:cNvPr id="2" name="Group 6"/>
          <p:cNvGrpSpPr/>
          <p:nvPr/>
        </p:nvGrpSpPr>
        <p:grpSpPr>
          <a:xfrm rot="5291863">
            <a:off x="2857500" y="3848100"/>
            <a:ext cx="228600" cy="457200"/>
            <a:chOff x="1248" y="3120"/>
            <a:chExt cx="144" cy="459"/>
          </a:xfrm>
        </p:grpSpPr>
        <p:grpSp>
          <p:nvGrpSpPr>
            <p:cNvPr id="72707" name="Group 7"/>
            <p:cNvGrpSpPr/>
            <p:nvPr/>
          </p:nvGrpSpPr>
          <p:grpSpPr>
            <a:xfrm>
              <a:off x="1248" y="3120"/>
              <a:ext cx="144" cy="240"/>
              <a:chOff x="1440" y="2688"/>
              <a:chExt cx="240" cy="336"/>
            </a:xfrm>
          </p:grpSpPr>
          <p:sp>
            <p:nvSpPr>
              <p:cNvPr id="72708" name="Oval 8"/>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09" name="Oval 9"/>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10" name="Oval 10"/>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11" name="Group 11"/>
            <p:cNvGrpSpPr/>
            <p:nvPr/>
          </p:nvGrpSpPr>
          <p:grpSpPr>
            <a:xfrm rot="10656844">
              <a:off x="1248" y="3339"/>
              <a:ext cx="144" cy="240"/>
              <a:chOff x="1440" y="2688"/>
              <a:chExt cx="240" cy="336"/>
            </a:xfrm>
          </p:grpSpPr>
          <p:sp>
            <p:nvSpPr>
              <p:cNvPr id="72712" name="Oval 12"/>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13" name="Oval 13"/>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14" name="Oval 14"/>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5" name="Group 15"/>
          <p:cNvGrpSpPr/>
          <p:nvPr/>
        </p:nvGrpSpPr>
        <p:grpSpPr>
          <a:xfrm rot="5291863">
            <a:off x="3427413" y="3579813"/>
            <a:ext cx="228600" cy="533400"/>
            <a:chOff x="1248" y="3120"/>
            <a:chExt cx="144" cy="459"/>
          </a:xfrm>
        </p:grpSpPr>
        <p:grpSp>
          <p:nvGrpSpPr>
            <p:cNvPr id="72716" name="Group 16"/>
            <p:cNvGrpSpPr/>
            <p:nvPr/>
          </p:nvGrpSpPr>
          <p:grpSpPr>
            <a:xfrm>
              <a:off x="1248" y="3120"/>
              <a:ext cx="144" cy="240"/>
              <a:chOff x="1440" y="2688"/>
              <a:chExt cx="240" cy="336"/>
            </a:xfrm>
          </p:grpSpPr>
          <p:sp>
            <p:nvSpPr>
              <p:cNvPr id="72717" name="Oval 17"/>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18" name="Oval 18"/>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19" name="Oval 19"/>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20" name="Group 20"/>
            <p:cNvGrpSpPr/>
            <p:nvPr/>
          </p:nvGrpSpPr>
          <p:grpSpPr>
            <a:xfrm rot="10656844">
              <a:off x="1248" y="3339"/>
              <a:ext cx="144" cy="240"/>
              <a:chOff x="1440" y="2688"/>
              <a:chExt cx="240" cy="336"/>
            </a:xfrm>
          </p:grpSpPr>
          <p:sp>
            <p:nvSpPr>
              <p:cNvPr id="72721" name="Oval 21"/>
              <p:cNvSpPr/>
              <p:nvPr/>
            </p:nvSpPr>
            <p:spPr>
              <a:xfrm rot="-1615483">
                <a:off x="1440"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22" name="Oval 22"/>
              <p:cNvSpPr/>
              <p:nvPr/>
            </p:nvSpPr>
            <p:spPr>
              <a:xfrm rot="1797514">
                <a:off x="1632" y="2688"/>
                <a:ext cx="48" cy="32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23" name="Oval 23"/>
              <p:cNvSpPr/>
              <p:nvPr/>
            </p:nvSpPr>
            <p:spPr>
              <a:xfrm>
                <a:off x="153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8" name="Group 24"/>
          <p:cNvGrpSpPr/>
          <p:nvPr/>
        </p:nvGrpSpPr>
        <p:grpSpPr>
          <a:xfrm>
            <a:off x="4927600" y="3200400"/>
            <a:ext cx="1447800" cy="1447800"/>
            <a:chOff x="3216" y="2544"/>
            <a:chExt cx="912" cy="912"/>
          </a:xfrm>
        </p:grpSpPr>
        <p:sp>
          <p:nvSpPr>
            <p:cNvPr id="72725" name="Oval 25"/>
            <p:cNvSpPr/>
            <p:nvPr/>
          </p:nvSpPr>
          <p:spPr>
            <a:xfrm>
              <a:off x="3216" y="2544"/>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72726" name="Group 26"/>
            <p:cNvGrpSpPr/>
            <p:nvPr/>
          </p:nvGrpSpPr>
          <p:grpSpPr>
            <a:xfrm rot="-3156490">
              <a:off x="3721" y="2947"/>
              <a:ext cx="188" cy="240"/>
              <a:chOff x="1441" y="2683"/>
              <a:chExt cx="282" cy="337"/>
            </a:xfrm>
          </p:grpSpPr>
          <p:sp>
            <p:nvSpPr>
              <p:cNvPr id="72727" name="Oval 27"/>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28" name="Oval 28"/>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29" name="Oval 29"/>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30" name="Group 30"/>
            <p:cNvGrpSpPr/>
            <p:nvPr/>
          </p:nvGrpSpPr>
          <p:grpSpPr>
            <a:xfrm rot="-2842759">
              <a:off x="3337" y="2896"/>
              <a:ext cx="215" cy="270"/>
              <a:chOff x="1441" y="2683"/>
              <a:chExt cx="282" cy="337"/>
            </a:xfrm>
          </p:grpSpPr>
          <p:sp>
            <p:nvSpPr>
              <p:cNvPr id="72731" name="Oval 31"/>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32" name="Oval 32"/>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33" name="Oval 33"/>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34" name="Group 34"/>
            <p:cNvGrpSpPr/>
            <p:nvPr/>
          </p:nvGrpSpPr>
          <p:grpSpPr>
            <a:xfrm rot="7297054">
              <a:off x="3745" y="2875"/>
              <a:ext cx="236" cy="240"/>
              <a:chOff x="1441" y="2683"/>
              <a:chExt cx="282" cy="337"/>
            </a:xfrm>
          </p:grpSpPr>
          <p:sp>
            <p:nvSpPr>
              <p:cNvPr id="72735" name="Oval 35"/>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36" name="Oval 36"/>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37" name="Oval 37"/>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38" name="Group 38"/>
            <p:cNvGrpSpPr/>
            <p:nvPr/>
          </p:nvGrpSpPr>
          <p:grpSpPr>
            <a:xfrm rot="7376756">
              <a:off x="3361" y="2875"/>
              <a:ext cx="236" cy="240"/>
              <a:chOff x="1441" y="2683"/>
              <a:chExt cx="282" cy="337"/>
            </a:xfrm>
          </p:grpSpPr>
          <p:sp>
            <p:nvSpPr>
              <p:cNvPr id="72739" name="Oval 39"/>
              <p:cNvSpPr/>
              <p:nvPr/>
            </p:nvSpPr>
            <p:spPr>
              <a:xfrm rot="-1615483">
                <a:off x="1441" y="2683"/>
                <a:ext cx="47" cy="24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40" name="Oval 40"/>
              <p:cNvSpPr/>
              <p:nvPr/>
            </p:nvSpPr>
            <p:spPr>
              <a:xfrm rot="7275507">
                <a:off x="1588" y="2885"/>
                <a:ext cx="48" cy="222"/>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41" name="Oval 41"/>
              <p:cNvSpPr/>
              <p:nvPr/>
            </p:nvSpPr>
            <p:spPr>
              <a:xfrm>
                <a:off x="1498" y="2894"/>
                <a:ext cx="47" cy="47"/>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13" name="Group 42"/>
          <p:cNvGrpSpPr/>
          <p:nvPr/>
        </p:nvGrpSpPr>
        <p:grpSpPr>
          <a:xfrm>
            <a:off x="7391400" y="3124200"/>
            <a:ext cx="1447800" cy="1447800"/>
            <a:chOff x="4368" y="1392"/>
            <a:chExt cx="912" cy="912"/>
          </a:xfrm>
        </p:grpSpPr>
        <p:sp>
          <p:nvSpPr>
            <p:cNvPr id="72743" name="Oval 43"/>
            <p:cNvSpPr/>
            <p:nvPr/>
          </p:nvSpPr>
          <p:spPr>
            <a:xfrm>
              <a:off x="436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72744" name="Group 44"/>
            <p:cNvGrpSpPr/>
            <p:nvPr/>
          </p:nvGrpSpPr>
          <p:grpSpPr>
            <a:xfrm>
              <a:off x="4608" y="1584"/>
              <a:ext cx="48" cy="480"/>
              <a:chOff x="1296" y="2496"/>
              <a:chExt cx="48" cy="1008"/>
            </a:xfrm>
          </p:grpSpPr>
          <p:sp>
            <p:nvSpPr>
              <p:cNvPr id="72745" name="Oval 45"/>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46" name="Oval 46"/>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47" name="Oval 47"/>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48" name="Group 48"/>
            <p:cNvGrpSpPr/>
            <p:nvPr/>
          </p:nvGrpSpPr>
          <p:grpSpPr>
            <a:xfrm>
              <a:off x="4752" y="1584"/>
              <a:ext cx="48" cy="480"/>
              <a:chOff x="1296" y="2496"/>
              <a:chExt cx="48" cy="1008"/>
            </a:xfrm>
          </p:grpSpPr>
          <p:sp>
            <p:nvSpPr>
              <p:cNvPr id="72749" name="Oval 49"/>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50" name="Oval 50"/>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51" name="Oval 51"/>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52" name="Group 52"/>
            <p:cNvGrpSpPr/>
            <p:nvPr/>
          </p:nvGrpSpPr>
          <p:grpSpPr>
            <a:xfrm>
              <a:off x="4896" y="1680"/>
              <a:ext cx="48" cy="480"/>
              <a:chOff x="1296" y="2496"/>
              <a:chExt cx="48" cy="1008"/>
            </a:xfrm>
          </p:grpSpPr>
          <p:sp>
            <p:nvSpPr>
              <p:cNvPr id="72753" name="Oval 53"/>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54" name="Oval 54"/>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55" name="Oval 55"/>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56" name="Group 56"/>
            <p:cNvGrpSpPr/>
            <p:nvPr/>
          </p:nvGrpSpPr>
          <p:grpSpPr>
            <a:xfrm>
              <a:off x="5040" y="1632"/>
              <a:ext cx="48" cy="480"/>
              <a:chOff x="1296" y="2496"/>
              <a:chExt cx="48" cy="1008"/>
            </a:xfrm>
          </p:grpSpPr>
          <p:sp>
            <p:nvSpPr>
              <p:cNvPr id="72757" name="Oval 57"/>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58" name="Oval 58"/>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59" name="Oval 59"/>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nvGrpSpPr>
          <p:cNvPr id="18" name="Group 60"/>
          <p:cNvGrpSpPr/>
          <p:nvPr/>
        </p:nvGrpSpPr>
        <p:grpSpPr>
          <a:xfrm>
            <a:off x="292100" y="3276600"/>
            <a:ext cx="1447800" cy="1447800"/>
            <a:chOff x="528" y="1392"/>
            <a:chExt cx="912" cy="912"/>
          </a:xfrm>
        </p:grpSpPr>
        <p:sp>
          <p:nvSpPr>
            <p:cNvPr id="72761" name="Oval 61"/>
            <p:cNvSpPr/>
            <p:nvPr/>
          </p:nvSpPr>
          <p:spPr>
            <a:xfrm>
              <a:off x="528" y="1392"/>
              <a:ext cx="912" cy="912"/>
            </a:xfrm>
            <a:prstGeom prst="ellipse">
              <a:avLst/>
            </a:prstGeom>
            <a:noFill/>
            <a:ln w="25400" cap="flat" cmpd="sng">
              <a:solidFill>
                <a:srgbClr val="00008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72762" name="Group 62"/>
            <p:cNvGrpSpPr/>
            <p:nvPr/>
          </p:nvGrpSpPr>
          <p:grpSpPr>
            <a:xfrm>
              <a:off x="816" y="1584"/>
              <a:ext cx="48" cy="480"/>
              <a:chOff x="1296" y="2496"/>
              <a:chExt cx="48" cy="1008"/>
            </a:xfrm>
          </p:grpSpPr>
          <p:sp>
            <p:nvSpPr>
              <p:cNvPr id="72763" name="Oval 63"/>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64" name="Oval 64"/>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65" name="Oval 65"/>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72766" name="Group 66"/>
            <p:cNvGrpSpPr/>
            <p:nvPr/>
          </p:nvGrpSpPr>
          <p:grpSpPr>
            <a:xfrm>
              <a:off x="1008" y="1584"/>
              <a:ext cx="48" cy="480"/>
              <a:chOff x="1296" y="2496"/>
              <a:chExt cx="48" cy="1008"/>
            </a:xfrm>
          </p:grpSpPr>
          <p:sp>
            <p:nvSpPr>
              <p:cNvPr id="72767" name="Oval 67"/>
              <p:cNvSpPr/>
              <p:nvPr/>
            </p:nvSpPr>
            <p:spPr>
              <a:xfrm>
                <a:off x="1296" y="2496"/>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68" name="Oval 68"/>
              <p:cNvSpPr/>
              <p:nvPr/>
            </p:nvSpPr>
            <p:spPr>
              <a:xfrm>
                <a:off x="1296" y="2976"/>
                <a:ext cx="48" cy="4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769" name="Oval 69"/>
              <p:cNvSpPr/>
              <p:nvPr/>
            </p:nvSpPr>
            <p:spPr>
              <a:xfrm>
                <a:off x="1296" y="3024"/>
                <a:ext cx="48" cy="480"/>
              </a:xfrm>
              <a:prstGeom prst="ellipse">
                <a:avLst/>
              </a:prstGeom>
              <a:solidFill>
                <a:schemeClr val="hlink"/>
              </a:solid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sp>
        <p:nvSpPr>
          <p:cNvPr id="79942" name="Line 70"/>
          <p:cNvSpPr/>
          <p:nvPr/>
        </p:nvSpPr>
        <p:spPr>
          <a:xfrm>
            <a:off x="1828800" y="3810000"/>
            <a:ext cx="685800" cy="0"/>
          </a:xfrm>
          <a:prstGeom prst="line">
            <a:avLst/>
          </a:prstGeom>
          <a:ln w="28575" cap="flat" cmpd="sng">
            <a:solidFill>
              <a:schemeClr val="tx1"/>
            </a:solidFill>
            <a:prstDash val="solid"/>
            <a:round/>
            <a:headEnd type="none" w="med" len="med"/>
            <a:tailEnd type="triangle" w="med" len="med"/>
          </a:ln>
        </p:spPr>
      </p:sp>
      <p:sp>
        <p:nvSpPr>
          <p:cNvPr id="79943" name="Line 71"/>
          <p:cNvSpPr/>
          <p:nvPr/>
        </p:nvSpPr>
        <p:spPr>
          <a:xfrm>
            <a:off x="4114800" y="3886200"/>
            <a:ext cx="762000" cy="0"/>
          </a:xfrm>
          <a:prstGeom prst="line">
            <a:avLst/>
          </a:prstGeom>
          <a:ln w="28575" cap="flat" cmpd="sng">
            <a:solidFill>
              <a:schemeClr val="tx1"/>
            </a:solidFill>
            <a:prstDash val="solid"/>
            <a:round/>
            <a:headEnd type="none" w="med" len="med"/>
            <a:tailEnd type="triangle" w="med" len="med"/>
          </a:ln>
        </p:spPr>
      </p:sp>
      <p:sp>
        <p:nvSpPr>
          <p:cNvPr id="79944" name="Line 72"/>
          <p:cNvSpPr/>
          <p:nvPr/>
        </p:nvSpPr>
        <p:spPr>
          <a:xfrm>
            <a:off x="6477000" y="3810000"/>
            <a:ext cx="838200" cy="0"/>
          </a:xfrm>
          <a:prstGeom prst="line">
            <a:avLst/>
          </a:prstGeom>
          <a:ln w="28575" cap="flat" cmpd="sng">
            <a:solidFill>
              <a:schemeClr val="tx1"/>
            </a:solidFill>
            <a:prstDash val="solid"/>
            <a:round/>
            <a:headEnd type="none" w="med" len="med"/>
            <a:tailEnd type="triangle" w="med" len="med"/>
          </a:ln>
        </p:spPr>
      </p:sp>
      <p:sp>
        <p:nvSpPr>
          <p:cNvPr id="46091" name="AutoShape 78"/>
          <p:cNvSpPr/>
          <p:nvPr/>
        </p:nvSpPr>
        <p:spPr>
          <a:xfrm rot="10800000">
            <a:off x="990600" y="5257800"/>
            <a:ext cx="2209800" cy="533400"/>
          </a:xfrm>
          <a:prstGeom prst="wedgeRoundRectCallout">
            <a:avLst>
              <a:gd name="adj1" fmla="val -3162"/>
              <a:gd name="adj2" fmla="val 320532"/>
              <a:gd name="adj3" fmla="val 16667"/>
            </a:avLst>
          </a:prstGeom>
          <a:noFill/>
          <a:ln w="19050" cap="flat" cmpd="sng">
            <a:solidFill>
              <a:schemeClr val="tx1"/>
            </a:solidFill>
            <a:prstDash val="solid"/>
            <a:miter/>
            <a:headEnd type="none" w="med" len="med"/>
            <a:tailEnd type="none" w="med" len="med"/>
          </a:ln>
        </p:spPr>
        <p:txBody>
          <a:bodyPr rot="10800000" anchor="t"/>
          <a:lstStyle/>
          <a:p>
            <a:r>
              <a:rPr lang="zh-CN" altLang="en-US" sz="2400" b="1" dirty="0">
                <a:latin typeface="Arial" panose="020B0604020202020204" pitchFamily="34" charset="0"/>
                <a:ea typeface="华文中宋" panose="02010600040101010101" pitchFamily="2" charset="-122"/>
              </a:rPr>
              <a:t>染色体复制</a:t>
            </a:r>
          </a:p>
        </p:txBody>
      </p:sp>
      <p:sp>
        <p:nvSpPr>
          <p:cNvPr id="79953" name="AutoShape 81"/>
          <p:cNvSpPr/>
          <p:nvPr/>
        </p:nvSpPr>
        <p:spPr>
          <a:xfrm>
            <a:off x="3962400" y="2514600"/>
            <a:ext cx="2209800" cy="685800"/>
          </a:xfrm>
          <a:prstGeom prst="wedgeRoundRectCallout">
            <a:avLst>
              <a:gd name="adj1" fmla="val -19972"/>
              <a:gd name="adj2" fmla="val 168056"/>
              <a:gd name="adj3" fmla="val 16667"/>
            </a:avLst>
          </a:prstGeom>
          <a:noFill/>
          <a:ln w="19050" cap="flat" cmpd="sng">
            <a:solidFill>
              <a:schemeClr val="tx1"/>
            </a:solidFill>
            <a:prstDash val="solid"/>
            <a:miter/>
            <a:headEnd type="none" w="med" len="med"/>
            <a:tailEnd type="none" w="med" len="med"/>
          </a:ln>
        </p:spPr>
        <p:txBody>
          <a:bodyPr anchor="t"/>
          <a:lstStyle/>
          <a:p>
            <a:r>
              <a:rPr lang="zh-CN" altLang="en-US" sz="2400" b="1" dirty="0">
                <a:latin typeface="Arial" panose="020B0604020202020204" pitchFamily="34" charset="0"/>
                <a:ea typeface="华文中宋" panose="02010600040101010101" pitchFamily="2" charset="-122"/>
              </a:rPr>
              <a:t>着丝点分裂</a:t>
            </a:r>
          </a:p>
        </p:txBody>
      </p:sp>
      <p:sp>
        <p:nvSpPr>
          <p:cNvPr id="46094" name="AutoShape 82"/>
          <p:cNvSpPr/>
          <p:nvPr/>
        </p:nvSpPr>
        <p:spPr>
          <a:xfrm rot="10800000">
            <a:off x="5867400" y="4648200"/>
            <a:ext cx="3048000" cy="1066800"/>
          </a:xfrm>
          <a:prstGeom prst="wedgeRoundRectCallout">
            <a:avLst>
              <a:gd name="adj1" fmla="val 17287"/>
              <a:gd name="adj2" fmla="val 125741"/>
              <a:gd name="adj3" fmla="val 16667"/>
            </a:avLst>
          </a:prstGeom>
          <a:noFill/>
          <a:ln w="19050" cap="flat" cmpd="sng">
            <a:solidFill>
              <a:schemeClr val="tx1"/>
            </a:solidFill>
            <a:prstDash val="solid"/>
            <a:miter/>
            <a:headEnd type="none" w="med" len="med"/>
            <a:tailEnd type="none" w="med" len="med"/>
          </a:ln>
        </p:spPr>
        <p:txBody>
          <a:bodyPr rot="10800000" anchor="t"/>
          <a:lstStyle/>
          <a:p>
            <a:r>
              <a:rPr lang="zh-CN" altLang="en-US" sz="2400" b="1" dirty="0">
                <a:latin typeface="Arial" panose="020B0604020202020204" pitchFamily="34" charset="0"/>
                <a:ea typeface="华文中宋" panose="02010600040101010101" pitchFamily="2" charset="-122"/>
              </a:rPr>
              <a:t>无纺锤丝牵引，染色体数目加倍</a:t>
            </a:r>
          </a:p>
        </p:txBody>
      </p:sp>
      <p:sp>
        <p:nvSpPr>
          <p:cNvPr id="79956" name="Text Box 84"/>
          <p:cNvSpPr txBox="1">
            <a:spLocks noChangeArrowheads="1"/>
          </p:cNvSpPr>
          <p:nvPr/>
        </p:nvSpPr>
        <p:spPr bwMode="auto">
          <a:xfrm>
            <a:off x="0" y="1001713"/>
            <a:ext cx="9144000" cy="1512888"/>
          </a:xfrm>
          <a:prstGeom prst="rect">
            <a:avLst/>
          </a:prstGeom>
          <a:noFill/>
          <a:ln w="9525">
            <a:noFill/>
            <a:miter lim="800000"/>
          </a:ln>
          <a:effectLst/>
        </p:spPr>
        <p:txBody>
          <a:bodyPr>
            <a:spAutoFit/>
          </a:bodyPr>
          <a:lstStyle/>
          <a:p>
            <a:pPr marR="0" defTabSz="914400">
              <a:lnSpc>
                <a:spcPct val="110000"/>
              </a:lnSpc>
              <a:spcBef>
                <a:spcPct val="50000"/>
              </a:spcBef>
              <a:buClrTx/>
              <a:buSzTx/>
              <a:buFontTx/>
              <a:defRPr/>
            </a:pPr>
            <a:r>
              <a:rPr kumimoji="0" lang="en-US" altLang="zh-CN" sz="2800" b="1" kern="1200" cap="none" spc="0" normalizeH="0" baseline="0" noProof="0">
                <a:latin typeface="Times New Roman" panose="02020603050405020304" pitchFamily="2" charset="0"/>
                <a:ea typeface="黑体" panose="02010609060101010101" pitchFamily="2" charset="-122"/>
                <a:cs typeface="+mn-cs"/>
              </a:rPr>
              <a:t>    </a:t>
            </a:r>
            <a:r>
              <a:rPr kumimoji="0" lang="zh-CN" altLang="en-US" sz="2800" b="1" kern="1200" cap="none" spc="0" normalizeH="0" baseline="0" noProof="0">
                <a:latin typeface="Times New Roman" panose="02020603050405020304" pitchFamily="2" charset="0"/>
                <a:ea typeface="黑体" panose="02010609060101010101" pitchFamily="2" charset="-122"/>
                <a:cs typeface="+mn-cs"/>
              </a:rPr>
              <a:t>适宜浓度的秋水仙素能在不影响细胞活力的条件下</a:t>
            </a:r>
            <a:r>
              <a:rPr kumimoji="0" lang="zh-CN" altLang="en-US" sz="2800" b="1" kern="1200" cap="none" spc="0" normalizeH="0" baseline="0" noProof="0">
                <a:solidFill>
                  <a:srgbClr val="CC00CC"/>
                </a:solidFill>
                <a:effectLst>
                  <a:outerShdw blurRad="38100" dist="38100" dir="2700000" algn="tl">
                    <a:srgbClr val="C0C0C0"/>
                  </a:outerShdw>
                </a:effectLst>
                <a:latin typeface="Times New Roman" panose="02020603050405020304" pitchFamily="2" charset="0"/>
                <a:ea typeface="黑体" panose="02010609060101010101" pitchFamily="2" charset="-122"/>
                <a:cs typeface="+mn-cs"/>
              </a:rPr>
              <a:t>抑制纺锤体形成。</a:t>
            </a:r>
            <a:r>
              <a:rPr kumimoji="0" lang="zh-CN" altLang="en-US" sz="2800" b="1" kern="1200" cap="none" spc="0" normalizeH="0" baseline="0" noProof="0">
                <a:latin typeface="Times New Roman" panose="02020603050405020304" pitchFamily="2" charset="0"/>
                <a:ea typeface="黑体" panose="02010609060101010101" pitchFamily="2" charset="-122"/>
                <a:cs typeface="+mn-cs"/>
              </a:rPr>
              <a:t>导致染色体不能移向细胞两极，从而使细胞内的染色体数目加倍。</a:t>
            </a:r>
          </a:p>
        </p:txBody>
      </p:sp>
      <p:sp>
        <p:nvSpPr>
          <p:cNvPr id="72777" name="Text Box 86"/>
          <p:cNvSpPr txBox="1"/>
          <p:nvPr/>
        </p:nvSpPr>
        <p:spPr>
          <a:xfrm>
            <a:off x="147638" y="346075"/>
            <a:ext cx="5321300" cy="584200"/>
          </a:xfrm>
          <a:prstGeom prst="rect">
            <a:avLst/>
          </a:prstGeom>
          <a:noFill/>
          <a:ln w="9525">
            <a:noFill/>
          </a:ln>
        </p:spPr>
        <p:txBody>
          <a:bodyPr wrap="square" anchor="t">
            <a:spAutoFit/>
          </a:bodyPr>
          <a:lstStyle/>
          <a:p>
            <a:pPr>
              <a:spcBef>
                <a:spcPct val="50000"/>
              </a:spcBef>
            </a:pPr>
            <a:r>
              <a:rPr lang="zh-CN" altLang="en-US" sz="3200" b="1" dirty="0">
                <a:latin typeface="Arial" panose="020B0604020202020204" pitchFamily="34" charset="0"/>
                <a:ea typeface="宋体" panose="02010600030101010101" pitchFamily="2" charset="-122"/>
              </a:rPr>
              <a:t>秋水仙素作用的原理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956"/>
                                        </p:tgtEl>
                                        <p:attrNameLst>
                                          <p:attrName>style.visibility</p:attrName>
                                        </p:attrNameLst>
                                      </p:cBhvr>
                                      <p:to>
                                        <p:strVal val="visible"/>
                                      </p:to>
                                    </p:set>
                                    <p:animEffect transition="in" filter="checkerboard(across)">
                                      <p:cBhvr>
                                        <p:cTn id="7" dur="500"/>
                                        <p:tgtEl>
                                          <p:spTgt spid="799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987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994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994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99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09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995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ldLvl="0" animBg="1"/>
      <p:bldP spid="46091" grpId="0" bldLvl="0" animBg="1"/>
      <p:bldP spid="79953" grpId="0" bldLvl="0" animBg="1"/>
      <p:bldP spid="46094" grpId="0" bldLvl="0" animBg="1"/>
      <p:bldP spid="7995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文本框 2"/>
          <p:cNvSpPr txBox="1"/>
          <p:nvPr/>
        </p:nvSpPr>
        <p:spPr>
          <a:xfrm>
            <a:off x="4090988" y="798513"/>
            <a:ext cx="4776787" cy="5630862"/>
          </a:xfrm>
          <a:prstGeom prst="rect">
            <a:avLst/>
          </a:prstGeom>
          <a:noFill/>
          <a:ln w="9525">
            <a:noFill/>
          </a:ln>
        </p:spPr>
        <p:txBody>
          <a:bodyPr wrap="square" anchor="t">
            <a:spAutoFit/>
          </a:bodyPr>
          <a:lstStyle/>
          <a:p>
            <a:r>
              <a:rPr lang="zh-CN" altLang="en-US" sz="2400" b="1" dirty="0">
                <a:latin typeface="Arial" panose="020B0604020202020204" pitchFamily="34" charset="0"/>
                <a:ea typeface="宋体" panose="02010600030101010101" pitchFamily="2" charset="-122"/>
              </a:rPr>
              <a:t>P</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、探究</a:t>
            </a:r>
            <a:r>
              <a:rPr lang="zh-CN" altLang="en-US" sz="2400" b="1" dirty="0">
                <a:latin typeface="宋体" panose="02010600030101010101" pitchFamily="2" charset="-122"/>
                <a:ea typeface="宋体" panose="02010600030101010101" pitchFamily="2" charset="-122"/>
              </a:rPr>
              <a:t>·实践</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低温诱导植物细胞染色体数目变化</a:t>
            </a:r>
          </a:p>
          <a:p>
            <a:r>
              <a:rPr lang="zh-CN" altLang="en-US" sz="2400" b="1" dirty="0">
                <a:latin typeface="Arial" panose="020B0604020202020204" pitchFamily="34" charset="0"/>
                <a:ea typeface="宋体" panose="02010600030101010101" pitchFamily="2" charset="-122"/>
              </a:rPr>
              <a:t>    </a:t>
            </a:r>
            <a:r>
              <a:rPr lang="zh-CN" altLang="en-US" sz="2400" dirty="0">
                <a:solidFill>
                  <a:srgbClr val="FF0000"/>
                </a:solidFill>
                <a:latin typeface="Arial" panose="020B0604020202020204" pitchFamily="34" charset="0"/>
                <a:ea typeface="宋体" panose="02010600030101010101" pitchFamily="2" charset="-122"/>
              </a:rPr>
              <a:t>用低温处理植物的分生组织，能够抑制纺锤体的形成，导致细胞不能分裂成两个子细胞。</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低温处理植物的分生组织，用卡诺氏液固定细胞的形态，再解离</a:t>
            </a:r>
            <a:r>
              <a:rPr lang="zh-CN" altLang="en-US" sz="2400" dirty="0">
                <a:latin typeface="宋体" panose="02010600030101010101" pitchFamily="2" charset="-122"/>
                <a:ea typeface="宋体" panose="02010600030101010101" pitchFamily="2" charset="-122"/>
              </a:rPr>
              <a:t>、漂洗、染色和制片，用低倍镜寻找染色体形态较好的分裂象。视野中既有正常的二倍体细胞，也有染色体数目发生改变的细胞。</a:t>
            </a:r>
          </a:p>
          <a:p>
            <a:r>
              <a:rPr lang="zh-CN" altLang="en-US" sz="2400"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根据前面所述实验原理</a:t>
            </a:r>
            <a:r>
              <a:rPr lang="zh-CN" altLang="en-US" sz="2400" b="1" dirty="0">
                <a:latin typeface="Arial" panose="020B0604020202020204" pitchFamily="34" charset="0"/>
                <a:ea typeface="宋体" panose="02010600030101010101" pitchFamily="2" charset="-122"/>
              </a:rPr>
              <a:t>，你能说出在低温诱导下，植物体细胞中的染色体数目发生了怎样的改变呢？</a:t>
            </a:r>
          </a:p>
          <a:p>
            <a:endParaRPr lang="zh-CN" altLang="en-US" sz="2400" b="1" dirty="0">
              <a:latin typeface="Arial" panose="020B0604020202020204" pitchFamily="34" charset="0"/>
              <a:ea typeface="宋体" panose="02010600030101010101" pitchFamily="2" charset="-122"/>
            </a:endParaRPr>
          </a:p>
        </p:txBody>
      </p:sp>
      <p:pic>
        <p:nvPicPr>
          <p:cNvPr id="74754" name="图片 1"/>
          <p:cNvPicPr>
            <a:picLocks noChangeAspect="1"/>
          </p:cNvPicPr>
          <p:nvPr/>
        </p:nvPicPr>
        <p:blipFill>
          <a:blip r:embed="rId3"/>
          <a:stretch>
            <a:fillRect/>
          </a:stretch>
        </p:blipFill>
        <p:spPr>
          <a:xfrm>
            <a:off x="246063" y="798513"/>
            <a:ext cx="3844925" cy="543877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标题 32769"/>
          <p:cNvSpPr>
            <a:spLocks noGrp="1"/>
          </p:cNvSpPr>
          <p:nvPr>
            <p:ph type="title"/>
          </p:nvPr>
        </p:nvSpPr>
        <p:spPr>
          <a:xfrm>
            <a:off x="1066800" y="42863"/>
            <a:ext cx="7772400" cy="685800"/>
          </a:xfrm>
          <a:solidFill>
            <a:srgbClr val="FFFFFF"/>
          </a:solidFill>
          <a:ln>
            <a:solidFill>
              <a:srgbClr val="000000"/>
            </a:solidFill>
            <a:miter/>
          </a:ln>
        </p:spPr>
        <p:txBody>
          <a:bodyPr vert="horz" wrap="square" anchor="t"/>
          <a:lstStyle/>
          <a:p>
            <a:r>
              <a:rPr lang="zh-CN" altLang="en-US" sz="3600" b="1"/>
              <a:t>染色体数目变异</a:t>
            </a:r>
          </a:p>
        </p:txBody>
      </p:sp>
      <p:sp>
        <p:nvSpPr>
          <p:cNvPr id="76802" name="文本框 32773"/>
          <p:cNvSpPr txBox="1"/>
          <p:nvPr/>
        </p:nvSpPr>
        <p:spPr>
          <a:xfrm>
            <a:off x="555625" y="1004888"/>
            <a:ext cx="619125" cy="2625725"/>
          </a:xfrm>
          <a:prstGeom prst="rect">
            <a:avLst/>
          </a:prstGeom>
          <a:noFill/>
          <a:ln w="9525">
            <a:noFill/>
          </a:ln>
        </p:spPr>
        <p:txBody>
          <a:bodyPr vert="eaVert" wrap="square" lIns="144000" tIns="108000" rIns="144000" bIns="108000" anchor="t" anchorCtr="1">
            <a:spAutoFit/>
          </a:bodyPr>
          <a:lstStyle/>
          <a:p>
            <a:pPr eaLnBrk="0" hangingPunct="0">
              <a:lnSpc>
                <a:spcPct val="90000"/>
              </a:lnSpc>
              <a:spcBef>
                <a:spcPct val="50000"/>
              </a:spcBef>
            </a:pPr>
            <a:r>
              <a:rPr lang="en-US" altLang="zh-CN" sz="2400" b="1">
                <a:solidFill>
                  <a:srgbClr val="D60093"/>
                </a:solidFill>
                <a:latin typeface="Arial" panose="020B0604020202020204" pitchFamily="34" charset="0"/>
                <a:ea typeface="宋体" panose="02010600030101010101" pitchFamily="2" charset="-122"/>
              </a:rPr>
              <a:t> </a:t>
            </a:r>
            <a:r>
              <a:rPr lang="zh-CN" altLang="en-US" sz="2400" b="1">
                <a:solidFill>
                  <a:srgbClr val="D60093"/>
                </a:solidFill>
                <a:latin typeface="Arial" panose="020B0604020202020204" pitchFamily="34" charset="0"/>
                <a:ea typeface="宋体" panose="02010600030101010101" pitchFamily="2" charset="-122"/>
              </a:rPr>
              <a:t>染色体</a:t>
            </a:r>
            <a:r>
              <a:rPr lang="zh-CN" altLang="en-US" sz="2400" b="1">
                <a:solidFill>
                  <a:srgbClr val="FF0066"/>
                </a:solidFill>
                <a:latin typeface="Arial" panose="020B0604020202020204" pitchFamily="34" charset="0"/>
                <a:ea typeface="宋体" panose="02010600030101010101" pitchFamily="2" charset="-122"/>
              </a:rPr>
              <a:t>数目变异</a:t>
            </a:r>
          </a:p>
        </p:txBody>
      </p:sp>
      <p:sp>
        <p:nvSpPr>
          <p:cNvPr id="76803" name="左大括号 32774"/>
          <p:cNvSpPr/>
          <p:nvPr/>
        </p:nvSpPr>
        <p:spPr>
          <a:xfrm>
            <a:off x="1116013" y="1304925"/>
            <a:ext cx="431800" cy="1979613"/>
          </a:xfrm>
          <a:prstGeom prst="leftBrace">
            <a:avLst>
              <a:gd name="adj1" fmla="val 37928"/>
              <a:gd name="adj2" fmla="val 50000"/>
            </a:avLst>
          </a:prstGeom>
          <a:noFill/>
          <a:ln w="12700" cap="flat" cmpd="sng">
            <a:solidFill>
              <a:srgbClr val="000099"/>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76804" name="文本框 32775"/>
          <p:cNvSpPr txBox="1"/>
          <p:nvPr/>
        </p:nvSpPr>
        <p:spPr>
          <a:xfrm>
            <a:off x="1206500" y="1004888"/>
            <a:ext cx="4533900" cy="548005"/>
          </a:xfrm>
          <a:prstGeom prst="rect">
            <a:avLst/>
          </a:prstGeom>
          <a:noFill/>
          <a:ln w="9525">
            <a:noFill/>
          </a:ln>
        </p:spPr>
        <p:txBody>
          <a:bodyPr wrap="none" lIns="144000" tIns="108000" rIns="144000" bIns="108000" anchor="t" anchorCtr="1">
            <a:spAutoFit/>
          </a:bodyPr>
          <a:lstStyle/>
          <a:p>
            <a:pPr eaLnBrk="0" hangingPunct="0">
              <a:lnSpc>
                <a:spcPct val="90000"/>
              </a:lnSpc>
              <a:spcBef>
                <a:spcPct val="50000"/>
              </a:spcBef>
            </a:pPr>
            <a:r>
              <a:rPr lang="en-US" altLang="zh-CN" sz="2400" b="1">
                <a:solidFill>
                  <a:srgbClr val="D60093"/>
                </a:solidFill>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个别增减</a:t>
            </a:r>
            <a:r>
              <a:rPr lang="zh-CN" altLang="en-US" sz="2400" b="1">
                <a:solidFill>
                  <a:srgbClr val="D60093"/>
                </a:solidFill>
                <a:latin typeface="Arial" panose="020B0604020202020204" pitchFamily="34" charset="0"/>
                <a:ea typeface="宋体" panose="02010600030101010101" pitchFamily="2" charset="-122"/>
              </a:rPr>
              <a:t> </a:t>
            </a:r>
            <a:r>
              <a:rPr lang="en-US" altLang="zh-CN" sz="2400" b="1">
                <a:solidFill>
                  <a:srgbClr val="D60093"/>
                </a:solidFill>
                <a:latin typeface="Arial" panose="020B0604020202020204" pitchFamily="34" charset="0"/>
                <a:ea typeface="宋体" panose="02010600030101010101" pitchFamily="2" charset="-122"/>
              </a:rPr>
              <a:t>(</a:t>
            </a:r>
            <a:r>
              <a:rPr lang="zh-CN" altLang="en-US" sz="2400" b="1">
                <a:solidFill>
                  <a:srgbClr val="D60093"/>
                </a:solidFill>
                <a:latin typeface="Arial" panose="020B0604020202020204" pitchFamily="34" charset="0"/>
                <a:ea typeface="宋体" panose="02010600030101010101" pitchFamily="2" charset="-122"/>
              </a:rPr>
              <a:t>例：</a:t>
            </a:r>
            <a:r>
              <a:rPr lang="en-US" altLang="zh-CN" sz="2400" b="1">
                <a:solidFill>
                  <a:srgbClr val="D60093"/>
                </a:solidFill>
                <a:latin typeface="Arial" panose="020B0604020202020204" pitchFamily="34" charset="0"/>
                <a:ea typeface="宋体" panose="02010600030101010101" pitchFamily="2" charset="-122"/>
              </a:rPr>
              <a:t>21</a:t>
            </a:r>
            <a:r>
              <a:rPr lang="zh-CN" altLang="en-US" sz="2400" b="1">
                <a:solidFill>
                  <a:srgbClr val="D60093"/>
                </a:solidFill>
                <a:latin typeface="Arial" panose="020B0604020202020204" pitchFamily="34" charset="0"/>
                <a:ea typeface="宋体" panose="02010600030101010101" pitchFamily="2" charset="-122"/>
              </a:rPr>
              <a:t>三体综合征</a:t>
            </a:r>
            <a:r>
              <a:rPr lang="en-US" altLang="zh-CN" sz="2400" b="1">
                <a:solidFill>
                  <a:srgbClr val="D60093"/>
                </a:solidFill>
                <a:latin typeface="Arial" panose="020B0604020202020204" pitchFamily="34" charset="0"/>
                <a:ea typeface="宋体" panose="02010600030101010101" pitchFamily="2" charset="-122"/>
              </a:rPr>
              <a:t>)             </a:t>
            </a:r>
          </a:p>
        </p:txBody>
      </p:sp>
      <p:sp>
        <p:nvSpPr>
          <p:cNvPr id="76805" name="文本框 32776"/>
          <p:cNvSpPr txBox="1"/>
          <p:nvPr/>
        </p:nvSpPr>
        <p:spPr>
          <a:xfrm>
            <a:off x="1347788" y="2636838"/>
            <a:ext cx="619125" cy="1439862"/>
          </a:xfrm>
          <a:prstGeom prst="rect">
            <a:avLst/>
          </a:prstGeom>
          <a:noFill/>
          <a:ln w="9525">
            <a:noFill/>
          </a:ln>
        </p:spPr>
        <p:txBody>
          <a:bodyPr vert="eaVert" wrap="none" lIns="144000" tIns="108000" rIns="144000" bIns="108000" anchor="t" anchorCtr="1">
            <a:spAutoFit/>
          </a:bodyPr>
          <a:lstStyle/>
          <a:p>
            <a:pPr eaLnBrk="0" hangingPunct="0">
              <a:lnSpc>
                <a:spcPct val="90000"/>
              </a:lnSpc>
              <a:spcBef>
                <a:spcPct val="50000"/>
              </a:spcBef>
            </a:pPr>
            <a:r>
              <a:rPr lang="zh-CN" altLang="en-US" sz="2400" b="1">
                <a:latin typeface="Arial" panose="020B0604020202020204" pitchFamily="34" charset="0"/>
                <a:ea typeface="宋体" panose="02010600030101010101" pitchFamily="2" charset="-122"/>
              </a:rPr>
              <a:t>成倍增减</a:t>
            </a:r>
          </a:p>
        </p:txBody>
      </p:sp>
      <p:sp>
        <p:nvSpPr>
          <p:cNvPr id="76806" name="左大括号 32777"/>
          <p:cNvSpPr/>
          <p:nvPr/>
        </p:nvSpPr>
        <p:spPr>
          <a:xfrm>
            <a:off x="2563813" y="2012950"/>
            <a:ext cx="274637" cy="609600"/>
          </a:xfrm>
          <a:prstGeom prst="leftBrace">
            <a:avLst>
              <a:gd name="adj1" fmla="val 18363"/>
              <a:gd name="adj2" fmla="val 50000"/>
            </a:avLst>
          </a:prstGeom>
          <a:noFill/>
          <a:ln w="12700" cap="flat" cmpd="sng">
            <a:solidFill>
              <a:srgbClr val="000099"/>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76807" name="左大括号 32778"/>
          <p:cNvSpPr/>
          <p:nvPr/>
        </p:nvSpPr>
        <p:spPr>
          <a:xfrm>
            <a:off x="1895475" y="2057400"/>
            <a:ext cx="155575" cy="2235200"/>
          </a:xfrm>
          <a:prstGeom prst="leftBrace">
            <a:avLst>
              <a:gd name="adj1" fmla="val 118863"/>
              <a:gd name="adj2" fmla="val 50000"/>
            </a:avLst>
          </a:prstGeom>
          <a:noFill/>
          <a:ln w="12700" cap="flat" cmpd="sng">
            <a:solidFill>
              <a:srgbClr val="000099"/>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76808" name="文本框 32779"/>
          <p:cNvSpPr txBox="1"/>
          <p:nvPr/>
        </p:nvSpPr>
        <p:spPr>
          <a:xfrm>
            <a:off x="1979613" y="1858963"/>
            <a:ext cx="563562" cy="1544637"/>
          </a:xfrm>
          <a:prstGeom prst="rect">
            <a:avLst/>
          </a:prstGeom>
          <a:noFill/>
          <a:ln w="9525">
            <a:noFill/>
          </a:ln>
        </p:spPr>
        <p:txBody>
          <a:bodyPr wrap="square" lIns="144000" tIns="108000" rIns="144000" bIns="108000" anchor="t" anchorCtr="1">
            <a:spAutoFit/>
          </a:bodyPr>
          <a:lstStyle/>
          <a:p>
            <a:pPr eaLnBrk="0" hangingPunct="0">
              <a:lnSpc>
                <a:spcPct val="90000"/>
              </a:lnSpc>
              <a:spcBef>
                <a:spcPct val="50000"/>
              </a:spcBef>
            </a:pPr>
            <a:r>
              <a:rPr lang="zh-CN" altLang="en-US" sz="2400" b="1">
                <a:solidFill>
                  <a:srgbClr val="D60093"/>
                </a:solidFill>
                <a:latin typeface="Arial" panose="020B0604020202020204" pitchFamily="34" charset="0"/>
                <a:ea typeface="宋体" panose="02010600030101010101" pitchFamily="2" charset="-122"/>
              </a:rPr>
              <a:t>染色体组</a:t>
            </a:r>
          </a:p>
        </p:txBody>
      </p:sp>
      <p:sp>
        <p:nvSpPr>
          <p:cNvPr id="76809" name="文本框 32780"/>
          <p:cNvSpPr txBox="1"/>
          <p:nvPr/>
        </p:nvSpPr>
        <p:spPr>
          <a:xfrm>
            <a:off x="1870075" y="1964373"/>
            <a:ext cx="5900738" cy="492760"/>
          </a:xfrm>
          <a:prstGeom prst="rect">
            <a:avLst/>
          </a:prstGeom>
          <a:noFill/>
          <a:ln w="9525">
            <a:noFill/>
          </a:ln>
        </p:spPr>
        <p:txBody>
          <a:bodyPr wrap="square" lIns="144000" tIns="108000" rIns="144000" bIns="108000" anchor="t" anchorCtr="1">
            <a:spAutoFit/>
          </a:bodyPr>
          <a:lstStyle/>
          <a:p>
            <a:pPr algn="ctr" eaLnBrk="0" hangingPunct="0">
              <a:lnSpc>
                <a:spcPct val="90000"/>
              </a:lnSpc>
              <a:spcBef>
                <a:spcPct val="50000"/>
              </a:spcBef>
            </a:pPr>
            <a:r>
              <a:rPr lang="zh-CN" altLang="en-US" sz="2000" b="1">
                <a:solidFill>
                  <a:srgbClr val="D60093"/>
                </a:solidFill>
                <a:latin typeface="Arial" panose="020B0604020202020204" pitchFamily="34" charset="0"/>
                <a:ea typeface="宋体" panose="02010600030101010101" pitchFamily="2" charset="-122"/>
              </a:rPr>
              <a:t>概念：</a:t>
            </a:r>
            <a:r>
              <a:rPr lang="zh-CN" altLang="en-US" sz="2000" b="1">
                <a:latin typeface="Arial" panose="020B0604020202020204" pitchFamily="34" charset="0"/>
                <a:ea typeface="宋体" panose="02010600030101010101" pitchFamily="2" charset="-122"/>
              </a:rPr>
              <a:t>细胞中的一组非同源染色体</a:t>
            </a:r>
            <a:endParaRPr lang="zh-CN" altLang="en-US" sz="2000" b="1">
              <a:solidFill>
                <a:srgbClr val="D60093"/>
              </a:solidFill>
              <a:latin typeface="Arial" panose="020B0604020202020204" pitchFamily="34" charset="0"/>
              <a:ea typeface="宋体" panose="02010600030101010101" pitchFamily="2" charset="-122"/>
            </a:endParaRPr>
          </a:p>
        </p:txBody>
      </p:sp>
      <p:grpSp>
        <p:nvGrpSpPr>
          <p:cNvPr id="76810" name="组合 32781"/>
          <p:cNvGrpSpPr/>
          <p:nvPr/>
        </p:nvGrpSpPr>
        <p:grpSpPr>
          <a:xfrm>
            <a:off x="1870075" y="3140075"/>
            <a:ext cx="5973763" cy="1751013"/>
            <a:chOff x="-69" y="394"/>
            <a:chExt cx="3763" cy="1103"/>
          </a:xfrm>
        </p:grpSpPr>
        <p:sp>
          <p:nvSpPr>
            <p:cNvPr id="76811" name="文本框 32783"/>
            <p:cNvSpPr txBox="1"/>
            <p:nvPr/>
          </p:nvSpPr>
          <p:spPr>
            <a:xfrm>
              <a:off x="-69" y="911"/>
              <a:ext cx="424" cy="586"/>
            </a:xfrm>
            <a:prstGeom prst="rect">
              <a:avLst/>
            </a:prstGeom>
            <a:noFill/>
            <a:ln w="9525">
              <a:noFill/>
            </a:ln>
          </p:spPr>
          <p:txBody>
            <a:bodyPr vert="eaVert" wrap="none" lIns="144000" tIns="108000" rIns="144000" bIns="108000" anchor="t" anchorCtr="1">
              <a:spAutoFit/>
            </a:bodyPr>
            <a:lstStyle/>
            <a:p>
              <a:pPr eaLnBrk="0" hangingPunct="0">
                <a:lnSpc>
                  <a:spcPct val="90000"/>
                </a:lnSpc>
                <a:spcBef>
                  <a:spcPct val="50000"/>
                </a:spcBef>
              </a:pPr>
              <a:r>
                <a:rPr lang="zh-CN" altLang="en-US" sz="2800" b="1">
                  <a:solidFill>
                    <a:srgbClr val="D60093"/>
                  </a:solidFill>
                  <a:latin typeface="Arial" panose="020B0604020202020204" pitchFamily="34" charset="0"/>
                  <a:ea typeface="宋体" panose="02010600030101010101" pitchFamily="2" charset="-122"/>
                </a:rPr>
                <a:t>分类</a:t>
              </a:r>
            </a:p>
          </p:txBody>
        </p:sp>
        <p:sp>
          <p:nvSpPr>
            <p:cNvPr id="76812" name="文本框 32784"/>
            <p:cNvSpPr txBox="1"/>
            <p:nvPr/>
          </p:nvSpPr>
          <p:spPr>
            <a:xfrm>
              <a:off x="541" y="394"/>
              <a:ext cx="3153" cy="670"/>
            </a:xfrm>
            <a:prstGeom prst="rect">
              <a:avLst/>
            </a:prstGeom>
            <a:noFill/>
            <a:ln w="9525">
              <a:noFill/>
            </a:ln>
          </p:spPr>
          <p:txBody>
            <a:bodyPr wrap="none" lIns="144000" tIns="108000" rIns="144000" bIns="108000" anchor="t">
              <a:spAutoFit/>
            </a:bodyPr>
            <a:lstStyle/>
            <a:p>
              <a:pPr eaLnBrk="0" hangingPunct="0">
                <a:lnSpc>
                  <a:spcPct val="90000"/>
                </a:lnSpc>
                <a:spcBef>
                  <a:spcPct val="50000"/>
                </a:spcBef>
              </a:pPr>
              <a:r>
                <a:rPr lang="zh-CN" altLang="en-US" sz="2400" b="1">
                  <a:latin typeface="Arial" panose="020B0604020202020204" pitchFamily="34" charset="0"/>
                  <a:ea typeface="宋体" panose="02010600030101010101" pitchFamily="2" charset="-122"/>
                </a:rPr>
                <a:t>二倍体</a:t>
              </a:r>
              <a:r>
                <a:rPr lang="zh-CN" altLang="en-US" sz="2400" b="1">
                  <a:solidFill>
                    <a:srgbClr val="D60093"/>
                  </a:solidFill>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由受精卵发育来，</a:t>
              </a:r>
            </a:p>
            <a:p>
              <a:pPr eaLnBrk="0" hangingPunct="0">
                <a:lnSpc>
                  <a:spcPct val="90000"/>
                </a:lnSpc>
                <a:spcBef>
                  <a:spcPct val="50000"/>
                </a:spcBef>
              </a:pPr>
              <a:r>
                <a:rPr lang="zh-CN" altLang="en-US" sz="2400" b="1">
                  <a:latin typeface="Arial" panose="020B0604020202020204" pitchFamily="34" charset="0"/>
                  <a:ea typeface="宋体" panose="02010600030101010101" pitchFamily="2" charset="-122"/>
                </a:rPr>
                <a:t>                含两个染色体组的个体。</a:t>
              </a:r>
            </a:p>
          </p:txBody>
        </p:sp>
      </p:grpSp>
      <p:grpSp>
        <p:nvGrpSpPr>
          <p:cNvPr id="76813" name="组合 32785"/>
          <p:cNvGrpSpPr/>
          <p:nvPr/>
        </p:nvGrpSpPr>
        <p:grpSpPr>
          <a:xfrm>
            <a:off x="2455863" y="4484688"/>
            <a:ext cx="6845300" cy="1862138"/>
            <a:chOff x="-1" y="0"/>
            <a:chExt cx="3793" cy="1173"/>
          </a:xfrm>
        </p:grpSpPr>
        <p:sp>
          <p:nvSpPr>
            <p:cNvPr id="76814" name="左大括号 32786"/>
            <p:cNvSpPr/>
            <p:nvPr/>
          </p:nvSpPr>
          <p:spPr>
            <a:xfrm>
              <a:off x="193" y="192"/>
              <a:ext cx="144" cy="816"/>
            </a:xfrm>
            <a:prstGeom prst="leftBrace">
              <a:avLst>
                <a:gd name="adj1" fmla="val 46881"/>
                <a:gd name="adj2" fmla="val 50000"/>
              </a:avLst>
            </a:prstGeom>
            <a:noFill/>
            <a:ln w="12700" cap="flat" cmpd="sng">
              <a:solidFill>
                <a:srgbClr val="000099"/>
              </a:solidFill>
              <a:prstDash val="solid"/>
              <a:round/>
              <a:headEnd type="none" w="med" len="med"/>
              <a:tailEnd type="none" w="med" len="med"/>
            </a:ln>
          </p:spPr>
          <p:txBody>
            <a:bodyPr anchor="t"/>
            <a:lstStyle/>
            <a:p>
              <a:endParaRPr lang="zh-CN" altLang="en-US" sz="2400">
                <a:latin typeface="Arial" panose="020B0604020202020204" pitchFamily="34" charset="0"/>
                <a:ea typeface="宋体" panose="02010600030101010101" pitchFamily="2" charset="-122"/>
              </a:endParaRPr>
            </a:p>
          </p:txBody>
        </p:sp>
        <p:grpSp>
          <p:nvGrpSpPr>
            <p:cNvPr id="76815" name="组合 32787"/>
            <p:cNvGrpSpPr/>
            <p:nvPr/>
          </p:nvGrpSpPr>
          <p:grpSpPr>
            <a:xfrm>
              <a:off x="-1" y="0"/>
              <a:ext cx="3793" cy="1173"/>
              <a:chOff x="-1" y="0"/>
              <a:chExt cx="3793" cy="1173"/>
            </a:xfrm>
          </p:grpSpPr>
          <p:sp>
            <p:nvSpPr>
              <p:cNvPr id="76816" name="文本框 32788"/>
              <p:cNvSpPr txBox="1"/>
              <p:nvPr/>
            </p:nvSpPr>
            <p:spPr>
              <a:xfrm>
                <a:off x="241" y="48"/>
                <a:ext cx="3551" cy="345"/>
              </a:xfrm>
              <a:prstGeom prst="rect">
                <a:avLst/>
              </a:prstGeom>
              <a:noFill/>
              <a:ln w="9525">
                <a:noFill/>
              </a:ln>
            </p:spPr>
            <p:txBody>
              <a:bodyPr wrap="none" lIns="144000" tIns="108000" rIns="144000" bIns="108000" anchor="t">
                <a:spAutoFit/>
              </a:bodyPr>
              <a:lstStyle/>
              <a:p>
                <a:pPr eaLnBrk="0" hangingPunct="0">
                  <a:lnSpc>
                    <a:spcPct val="90000"/>
                  </a:lnSpc>
                  <a:spcBef>
                    <a:spcPct val="50000"/>
                  </a:spcBef>
                </a:pPr>
                <a:r>
                  <a:rPr lang="zh-CN" altLang="en-US" sz="2400" b="1">
                    <a:solidFill>
                      <a:srgbClr val="D60093"/>
                    </a:solidFill>
                    <a:latin typeface="Arial" panose="020B0604020202020204" pitchFamily="34" charset="0"/>
                    <a:ea typeface="宋体" panose="02010600030101010101" pitchFamily="2" charset="-122"/>
                  </a:rPr>
                  <a:t>概念：</a:t>
                </a:r>
                <a:r>
                  <a:rPr lang="zh-CN" altLang="en-US" sz="2400" b="1">
                    <a:latin typeface="Arial" panose="020B0604020202020204" pitchFamily="34" charset="0"/>
                    <a:ea typeface="宋体" panose="02010600030101010101" pitchFamily="2" charset="-122"/>
                  </a:rPr>
                  <a:t>由受精卵发育，含三个以上染色体组。</a:t>
                </a:r>
              </a:p>
            </p:txBody>
          </p:sp>
          <p:sp>
            <p:nvSpPr>
              <p:cNvPr id="76817" name="文本框 32789"/>
              <p:cNvSpPr txBox="1"/>
              <p:nvPr/>
            </p:nvSpPr>
            <p:spPr>
              <a:xfrm>
                <a:off x="-1" y="0"/>
                <a:ext cx="343" cy="960"/>
              </a:xfrm>
              <a:prstGeom prst="rect">
                <a:avLst/>
              </a:prstGeom>
              <a:noFill/>
              <a:ln w="9525">
                <a:noFill/>
              </a:ln>
            </p:spPr>
            <p:txBody>
              <a:bodyPr vert="eaVert" wrap="square" lIns="144000" tIns="108000" rIns="144000" bIns="108000" anchor="t" anchorCtr="1">
                <a:spAutoFit/>
              </a:bodyPr>
              <a:lstStyle/>
              <a:p>
                <a:pPr eaLnBrk="0" hangingPunct="0">
                  <a:lnSpc>
                    <a:spcPct val="90000"/>
                  </a:lnSpc>
                  <a:spcBef>
                    <a:spcPct val="50000"/>
                  </a:spcBef>
                </a:pPr>
                <a:r>
                  <a:rPr lang="en-US" altLang="zh-CN" sz="2400" b="1">
                    <a:solidFill>
                      <a:srgbClr val="D60093"/>
                    </a:solidFill>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多倍体</a:t>
                </a:r>
              </a:p>
            </p:txBody>
          </p:sp>
          <p:sp>
            <p:nvSpPr>
              <p:cNvPr id="76818" name="文本框 32790"/>
              <p:cNvSpPr txBox="1"/>
              <p:nvPr/>
            </p:nvSpPr>
            <p:spPr>
              <a:xfrm>
                <a:off x="241" y="274"/>
                <a:ext cx="3426" cy="554"/>
              </a:xfrm>
              <a:prstGeom prst="rect">
                <a:avLst/>
              </a:prstGeom>
              <a:noFill/>
              <a:ln w="9525">
                <a:noFill/>
              </a:ln>
            </p:spPr>
            <p:txBody>
              <a:bodyPr wrap="square" lIns="144000" tIns="108000" rIns="144000" bIns="108000" anchor="t">
                <a:spAutoFit/>
              </a:bodyPr>
              <a:lstStyle/>
              <a:p>
                <a:pPr marL="754380" indent="-754380" eaLnBrk="0" hangingPunct="0">
                  <a:lnSpc>
                    <a:spcPct val="90000"/>
                  </a:lnSpc>
                  <a:spcBef>
                    <a:spcPct val="50000"/>
                  </a:spcBef>
                </a:pPr>
                <a:r>
                  <a:rPr lang="zh-CN" altLang="en-US" sz="2400" b="1">
                    <a:solidFill>
                      <a:srgbClr val="D60093"/>
                    </a:solidFill>
                    <a:latin typeface="Arial" panose="020B0604020202020204" pitchFamily="34" charset="0"/>
                    <a:ea typeface="宋体" panose="02010600030101010101" pitchFamily="2" charset="-122"/>
                  </a:rPr>
                  <a:t>特点：</a:t>
                </a:r>
                <a:r>
                  <a:rPr lang="zh-CN" altLang="en-US" sz="2400" b="1">
                    <a:latin typeface="Arial" panose="020B0604020202020204" pitchFamily="34" charset="0"/>
                    <a:ea typeface="宋体" panose="02010600030101010101" pitchFamily="2" charset="-122"/>
                  </a:rPr>
                  <a:t>器官较大、营养丰富，但发育延迟、结实率低。</a:t>
                </a:r>
              </a:p>
            </p:txBody>
          </p:sp>
          <p:sp>
            <p:nvSpPr>
              <p:cNvPr id="76819" name="文本框 32791"/>
              <p:cNvSpPr txBox="1"/>
              <p:nvPr/>
            </p:nvSpPr>
            <p:spPr>
              <a:xfrm>
                <a:off x="241" y="828"/>
                <a:ext cx="3551" cy="345"/>
              </a:xfrm>
              <a:prstGeom prst="rect">
                <a:avLst/>
              </a:prstGeom>
              <a:noFill/>
              <a:ln w="9525">
                <a:noFill/>
              </a:ln>
            </p:spPr>
            <p:txBody>
              <a:bodyPr wrap="square" lIns="144000" tIns="108000" rIns="144000" bIns="108000" anchor="t">
                <a:spAutoFit/>
              </a:bodyPr>
              <a:lstStyle/>
              <a:p>
                <a:pPr eaLnBrk="0" hangingPunct="0">
                  <a:lnSpc>
                    <a:spcPct val="90000"/>
                  </a:lnSpc>
                  <a:spcBef>
                    <a:spcPct val="50000"/>
                  </a:spcBef>
                </a:pPr>
                <a:r>
                  <a:rPr lang="zh-CN" altLang="en-US" sz="2400" b="1">
                    <a:solidFill>
                      <a:srgbClr val="D60093"/>
                    </a:solidFill>
                    <a:latin typeface="Arial" panose="020B0604020202020204" pitchFamily="34" charset="0"/>
                    <a:ea typeface="宋体" panose="02010600030101010101" pitchFamily="2" charset="-122"/>
                  </a:rPr>
                  <a:t>应用：多倍体育种</a:t>
                </a:r>
                <a:r>
                  <a:rPr lang="zh-CN" altLang="en-US" sz="2400" b="1">
                    <a:latin typeface="Arial" panose="020B0604020202020204" pitchFamily="34" charset="0"/>
                    <a:ea typeface="宋体" panose="02010600030101010101" pitchFamily="2" charset="-122"/>
                  </a:rPr>
                  <a:t>例：无籽西瓜、香蕉、小麦</a:t>
                </a:r>
              </a:p>
            </p:txBody>
          </p:sp>
          <p:sp>
            <p:nvSpPr>
              <p:cNvPr id="76820" name="文本框 32792"/>
              <p:cNvSpPr txBox="1"/>
              <p:nvPr/>
            </p:nvSpPr>
            <p:spPr>
              <a:xfrm>
                <a:off x="241" y="672"/>
                <a:ext cx="3551" cy="345"/>
              </a:xfrm>
              <a:prstGeom prst="rect">
                <a:avLst/>
              </a:prstGeom>
              <a:noFill/>
              <a:ln w="9525">
                <a:noFill/>
              </a:ln>
            </p:spPr>
            <p:txBody>
              <a:bodyPr wrap="square" lIns="144000" tIns="108000" rIns="144000" bIns="108000" anchor="t">
                <a:spAutoFit/>
              </a:bodyPr>
              <a:lstStyle/>
              <a:p>
                <a:pPr eaLnBrk="0" hangingPunct="0">
                  <a:lnSpc>
                    <a:spcPct val="90000"/>
                  </a:lnSpc>
                  <a:spcBef>
                    <a:spcPct val="50000"/>
                  </a:spcBef>
                </a:pPr>
                <a:r>
                  <a:rPr lang="zh-CN" altLang="en-US" sz="2400" b="1">
                    <a:solidFill>
                      <a:srgbClr val="D60093"/>
                    </a:solidFill>
                    <a:latin typeface="Arial" panose="020B0604020202020204" pitchFamily="34" charset="0"/>
                    <a:ea typeface="宋体" panose="02010600030101010101" pitchFamily="2" charset="-122"/>
                  </a:rPr>
                  <a:t>成因：</a:t>
                </a:r>
                <a:r>
                  <a:rPr lang="zh-CN" altLang="en-US" sz="2400" b="1">
                    <a:latin typeface="Arial" panose="020B0604020202020204" pitchFamily="34" charset="0"/>
                    <a:ea typeface="宋体" panose="02010600030101010101" pitchFamily="2" charset="-122"/>
                  </a:rPr>
                  <a:t>自然或人为</a:t>
                </a:r>
                <a:r>
                  <a:rPr lang="en-US" altLang="zh-CN" sz="2400"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秋水仙素</a:t>
                </a:r>
                <a:r>
                  <a:rPr lang="en-US" altLang="zh-CN" sz="2400"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使染色体加倍。</a:t>
                </a:r>
              </a:p>
            </p:txBody>
          </p:sp>
        </p:grpSp>
      </p:grpSp>
      <p:sp>
        <p:nvSpPr>
          <p:cNvPr id="76821" name="文本框 32801"/>
          <p:cNvSpPr txBox="1"/>
          <p:nvPr/>
        </p:nvSpPr>
        <p:spPr>
          <a:xfrm>
            <a:off x="2455863" y="4368800"/>
            <a:ext cx="488950" cy="685800"/>
          </a:xfrm>
          <a:prstGeom prst="rect">
            <a:avLst/>
          </a:prstGeom>
          <a:noFill/>
          <a:ln w="9525">
            <a:noFill/>
          </a:ln>
        </p:spPr>
        <p:txBody>
          <a:bodyPr vert="eaVert" wrap="square" anchor="t">
            <a:spAutoFit/>
          </a:bodyPr>
          <a:lstStyle/>
          <a:p>
            <a:pPr algn="ctr" eaLnBrk="0" hangingPunct="0">
              <a:spcBef>
                <a:spcPct val="50000"/>
              </a:spcBef>
            </a:pPr>
            <a:r>
              <a:rPr lang="en-US" altLang="zh-CN" sz="2000" b="1">
                <a:solidFill>
                  <a:srgbClr val="D60093"/>
                </a:solidFill>
                <a:latin typeface="Arial" panose="020B0604020202020204" pitchFamily="34" charset="0"/>
                <a:ea typeface="宋体" panose="02010600030101010101" pitchFamily="2" charset="-122"/>
              </a:rPr>
              <a:t> </a:t>
            </a:r>
          </a:p>
        </p:txBody>
      </p:sp>
      <p:sp>
        <p:nvSpPr>
          <p:cNvPr id="76822" name="文本框 32803"/>
          <p:cNvSpPr txBox="1"/>
          <p:nvPr/>
        </p:nvSpPr>
        <p:spPr>
          <a:xfrm>
            <a:off x="1665605" y="2457450"/>
            <a:ext cx="4867275" cy="492760"/>
          </a:xfrm>
          <a:prstGeom prst="rect">
            <a:avLst/>
          </a:prstGeom>
          <a:noFill/>
          <a:ln w="9525">
            <a:noFill/>
          </a:ln>
        </p:spPr>
        <p:txBody>
          <a:bodyPr wrap="square" lIns="144000" tIns="108000" rIns="144000" bIns="108000" anchor="t" anchorCtr="1">
            <a:spAutoFit/>
          </a:bodyPr>
          <a:lstStyle/>
          <a:p>
            <a:pPr eaLnBrk="0" hangingPunct="0">
              <a:lnSpc>
                <a:spcPct val="90000"/>
              </a:lnSpc>
              <a:spcBef>
                <a:spcPct val="50000"/>
              </a:spcBef>
            </a:pPr>
            <a:r>
              <a:rPr lang="en-US" altLang="zh-CN" sz="2000" b="1">
                <a:solidFill>
                  <a:srgbClr val="D60093"/>
                </a:solidFill>
                <a:latin typeface="Arial" panose="020B0604020202020204" pitchFamily="34" charset="0"/>
                <a:ea typeface="宋体" panose="02010600030101010101" pitchFamily="2" charset="-122"/>
              </a:rPr>
              <a:t> </a:t>
            </a:r>
            <a:r>
              <a:rPr lang="zh-CN" altLang="en-US" sz="2000" b="1">
                <a:solidFill>
                  <a:srgbClr val="D60093"/>
                </a:solidFill>
                <a:latin typeface="Arial" panose="020B0604020202020204" pitchFamily="34" charset="0"/>
                <a:ea typeface="宋体" panose="02010600030101010101" pitchFamily="2" charset="-122"/>
              </a:rPr>
              <a:t>特征：</a:t>
            </a:r>
            <a:r>
              <a:rPr lang="zh-CN" altLang="en-US" sz="2000" b="1">
                <a:latin typeface="Arial" panose="020B0604020202020204" pitchFamily="34" charset="0"/>
                <a:ea typeface="宋体" panose="02010600030101010101" pitchFamily="2" charset="-122"/>
              </a:rPr>
              <a:t>形态和功能不同</a:t>
            </a:r>
          </a:p>
        </p:txBody>
      </p:sp>
      <p:sp>
        <p:nvSpPr>
          <p:cNvPr id="76823" name="左大括号 32774"/>
          <p:cNvSpPr/>
          <p:nvPr/>
        </p:nvSpPr>
        <p:spPr>
          <a:xfrm>
            <a:off x="2368550" y="3284538"/>
            <a:ext cx="431800" cy="1979612"/>
          </a:xfrm>
          <a:prstGeom prst="leftBrace">
            <a:avLst>
              <a:gd name="adj1" fmla="val 37928"/>
              <a:gd name="adj2" fmla="val 50000"/>
            </a:avLst>
          </a:prstGeom>
          <a:noFill/>
          <a:ln w="12700" cap="flat" cmpd="sng">
            <a:solidFill>
              <a:srgbClr val="000099"/>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49" name="图片 4" descr="微信图片_20200201171503"/>
          <p:cNvPicPr>
            <a:picLocks noChangeAspect="1"/>
          </p:cNvPicPr>
          <p:nvPr>
            <p:custDataLst>
              <p:tags r:id="rId2"/>
            </p:custDataLst>
          </p:nvPr>
        </p:nvPicPr>
        <p:blipFill>
          <a:blip r:embed="rId4">
            <a:clrChange>
              <a:clrFrom>
                <a:srgbClr val="FFFFFF"/>
              </a:clrFrom>
              <a:clrTo>
                <a:srgbClr val="FFFFFF">
                  <a:alpha val="0"/>
                </a:srgbClr>
              </a:clrTo>
            </a:clrChange>
          </a:blip>
          <a:stretch>
            <a:fillRect/>
          </a:stretch>
        </p:blipFill>
        <p:spPr>
          <a:xfrm>
            <a:off x="3954463" y="1651000"/>
            <a:ext cx="1235075" cy="1222375"/>
          </a:xfrm>
          <a:prstGeom prst="rect">
            <a:avLst/>
          </a:prstGeom>
          <a:noFill/>
          <a:ln w="9525">
            <a:noFill/>
          </a:ln>
        </p:spPr>
      </p:pic>
      <p:sp>
        <p:nvSpPr>
          <p:cNvPr id="19" name="矩形 18"/>
          <p:cNvSpPr/>
          <p:nvPr/>
        </p:nvSpPr>
        <p:spPr>
          <a:xfrm>
            <a:off x="2376488" y="3217863"/>
            <a:ext cx="4659313" cy="922338"/>
          </a:xfrm>
          <a:prstGeom prst="rect">
            <a:avLst/>
          </a:prstGeom>
        </p:spPr>
        <p:txBody>
          <a:bodyPr wrap="square">
            <a:spAutoFit/>
          </a:bodyPr>
          <a:lstStyle/>
          <a:p>
            <a:pPr algn="r" fontAlgn="auto" hangingPunct="0">
              <a:spcBef>
                <a:spcPts val="0"/>
              </a:spcBef>
              <a:spcAft>
                <a:spcPts val="0"/>
              </a:spcAft>
            </a:pPr>
            <a:r>
              <a:rPr lang="zh-CN" altLang="en-US" sz="5400" b="1" strike="noStrike" kern="0" spc="300" noProof="1">
                <a:solidFill>
                  <a:srgbClr val="002060"/>
                </a:solidFill>
                <a:latin typeface="微软雅黑" panose="020B0503020204020204" charset="-122"/>
                <a:ea typeface="微软雅黑" panose="020B0503020204020204" charset="-122"/>
                <a:cs typeface="+mj-cs"/>
                <a:sym typeface="Calibri" panose="020F0502020204030204"/>
              </a:rPr>
              <a:t>谢谢您的观看</a:t>
            </a:r>
          </a:p>
        </p:txBody>
      </p:sp>
      <p:sp>
        <p:nvSpPr>
          <p:cNvPr id="7" name="矩形 6"/>
          <p:cNvSpPr/>
          <p:nvPr/>
        </p:nvSpPr>
        <p:spPr>
          <a:xfrm>
            <a:off x="2632075" y="4365625"/>
            <a:ext cx="4205288" cy="506413"/>
          </a:xfrm>
          <a:prstGeom prst="rect">
            <a:avLst/>
          </a:prstGeom>
        </p:spPr>
        <p:txBody>
          <a:bodyPr wrap="square">
            <a:spAutoFit/>
          </a:bodyPr>
          <a:lstStyle/>
          <a:p>
            <a:pPr fontAlgn="auto" hangingPunct="0">
              <a:lnSpc>
                <a:spcPct val="150000"/>
              </a:lnSpc>
              <a:spcBef>
                <a:spcPts val="0"/>
              </a:spcBef>
              <a:spcAft>
                <a:spcPts val="0"/>
              </a:spcAft>
            </a:pPr>
            <a:r>
              <a:rPr lang="zh-CN" altLang="en-US" strike="noStrike" kern="0" spc="226" noProof="1">
                <a:solidFill>
                  <a:srgbClr val="002060"/>
                </a:solidFill>
                <a:latin typeface="楷体" panose="02010609060101010101" pitchFamily="1" charset="-122"/>
                <a:ea typeface="楷体" panose="02010609060101010101" pitchFamily="1" charset="-122"/>
                <a:cs typeface="+mj-cs"/>
                <a:sym typeface="Calibri" panose="020F0502020204030204"/>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6" name="文本框 7175"/>
          <p:cNvSpPr txBox="1"/>
          <p:nvPr/>
        </p:nvSpPr>
        <p:spPr>
          <a:xfrm>
            <a:off x="3779838" y="2805113"/>
            <a:ext cx="3889375" cy="582612"/>
          </a:xfrm>
          <a:prstGeom prst="rect">
            <a:avLst/>
          </a:prstGeom>
          <a:noFill/>
          <a:ln w="9525">
            <a:noFill/>
          </a:ln>
        </p:spPr>
        <p:txBody>
          <a:bodyPr wrap="square" anchor="t">
            <a:spAutoFit/>
          </a:bodyPr>
          <a:lstStyle/>
          <a:p>
            <a:pPr eaLnBrk="0" hangingPunct="0"/>
            <a:r>
              <a:rPr lang="zh-CN" altLang="en-US" sz="3200" b="1">
                <a:solidFill>
                  <a:schemeClr val="hlink"/>
                </a:solidFill>
                <a:latin typeface="黑体" panose="02010609060101010101" pitchFamily="2" charset="-122"/>
                <a:ea typeface="黑体" panose="02010609060101010101" pitchFamily="2" charset="-122"/>
              </a:rPr>
              <a:t>染色体结构的变异</a:t>
            </a:r>
          </a:p>
        </p:txBody>
      </p:sp>
      <p:sp>
        <p:nvSpPr>
          <p:cNvPr id="7177" name="文本框 7176"/>
          <p:cNvSpPr txBox="1"/>
          <p:nvPr/>
        </p:nvSpPr>
        <p:spPr>
          <a:xfrm>
            <a:off x="3743325" y="1365250"/>
            <a:ext cx="3962400" cy="584200"/>
          </a:xfrm>
          <a:prstGeom prst="rect">
            <a:avLst/>
          </a:prstGeom>
          <a:noFill/>
          <a:ln w="9525">
            <a:noFill/>
          </a:ln>
        </p:spPr>
        <p:txBody>
          <a:bodyPr wrap="square" anchor="t">
            <a:spAutoFit/>
          </a:bodyPr>
          <a:lstStyle/>
          <a:p>
            <a:pPr eaLnBrk="0" hangingPunct="0"/>
            <a:r>
              <a:rPr lang="zh-CN" altLang="en-US" sz="3200" b="1">
                <a:solidFill>
                  <a:schemeClr val="hlink"/>
                </a:solidFill>
                <a:latin typeface="黑体" panose="02010609060101010101" pitchFamily="2" charset="-122"/>
                <a:ea typeface="黑体" panose="02010609060101010101" pitchFamily="2" charset="-122"/>
              </a:rPr>
              <a:t>染色体数目的变异</a:t>
            </a:r>
          </a:p>
        </p:txBody>
      </p:sp>
      <p:sp>
        <p:nvSpPr>
          <p:cNvPr id="7178" name="矩形 7177"/>
          <p:cNvSpPr/>
          <p:nvPr/>
        </p:nvSpPr>
        <p:spPr>
          <a:xfrm>
            <a:off x="719138" y="1947863"/>
            <a:ext cx="2808288" cy="855663"/>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fontAlgn="base"/>
            <a:r>
              <a:rPr lang="en-US" altLang="zh-CN" b="1" strike="noStrike" noProof="1">
                <a:solidFill>
                  <a:schemeClr val="accent2"/>
                </a:solidFill>
                <a:effectLst>
                  <a:outerShdw blurRad="38100" dist="38100" dir="2700000">
                    <a:srgbClr val="C0C0C0"/>
                  </a:outerShdw>
                </a:effectLst>
                <a:latin typeface="Arial" panose="020B0604020202020204" pitchFamily="34" charset="0"/>
                <a:ea typeface="宋体" panose="02010600030101010101" pitchFamily="2" charset="-122"/>
                <a:cs typeface="+mn-cs"/>
              </a:rPr>
              <a:t>  </a:t>
            </a:r>
            <a:r>
              <a:rPr lang="zh-CN" altLang="en-US" sz="3600" b="1" strike="noStrike" noProof="1">
                <a:solidFill>
                  <a:schemeClr val="accent2"/>
                </a:solidFill>
                <a:effectLst>
                  <a:outerShdw blurRad="38100" dist="38100" dir="2700000">
                    <a:srgbClr val="C0C0C0"/>
                  </a:outerShdw>
                </a:effectLst>
                <a:latin typeface="Arial" panose="020B0604020202020204" pitchFamily="34" charset="0"/>
                <a:ea typeface="宋体" panose="02010600030101010101" pitchFamily="2" charset="-122"/>
                <a:cs typeface="+mn-cs"/>
              </a:rPr>
              <a:t>染色体变异</a:t>
            </a:r>
            <a:endParaRPr lang="zh-CN" altLang="en-US" sz="3600" b="1" strike="noStrike" noProof="1">
              <a:solidFill>
                <a:schemeClr val="accent2"/>
              </a:solidFill>
              <a:effectLst>
                <a:outerShdw blurRad="38100" dist="38100" dir="2700000">
                  <a:srgbClr val="C0C0C0"/>
                </a:outerShdw>
              </a:effectLst>
            </a:endParaRPr>
          </a:p>
        </p:txBody>
      </p:sp>
      <p:sp>
        <p:nvSpPr>
          <p:cNvPr id="7179" name="左大括号 7178"/>
          <p:cNvSpPr/>
          <p:nvPr/>
        </p:nvSpPr>
        <p:spPr>
          <a:xfrm>
            <a:off x="3395663" y="1655763"/>
            <a:ext cx="288925" cy="1439862"/>
          </a:xfrm>
          <a:prstGeom prst="leftBrace">
            <a:avLst>
              <a:gd name="adj1" fmla="val 41229"/>
              <a:gd name="adj2" fmla="val 50000"/>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ppt_x"/>
                                          </p:val>
                                        </p:tav>
                                        <p:tav tm="100000">
                                          <p:val>
                                            <p:strVal val="#ppt_x"/>
                                          </p:val>
                                        </p:tav>
                                      </p:tavLst>
                                    </p:anim>
                                    <p:anim calcmode="lin" valueType="num">
                                      <p:cBhvr additive="base">
                                        <p:cTn id="12"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additive="base">
                                        <p:cTn id="17" dur="500" fill="hold"/>
                                        <p:tgtEl>
                                          <p:spTgt spid="7176"/>
                                        </p:tgtEl>
                                        <p:attrNameLst>
                                          <p:attrName>ppt_x</p:attrName>
                                        </p:attrNameLst>
                                      </p:cBhvr>
                                      <p:tavLst>
                                        <p:tav tm="0">
                                          <p:val>
                                            <p:strVal val="#ppt_x"/>
                                          </p:val>
                                        </p:tav>
                                        <p:tav tm="100000">
                                          <p:val>
                                            <p:strVal val="#ppt_x"/>
                                          </p:val>
                                        </p:tav>
                                      </p:tavLst>
                                    </p:anim>
                                    <p:anim calcmode="lin" valueType="num">
                                      <p:cBhvr additive="base">
                                        <p:cTn id="18"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6" grpId="1"/>
      <p:bldP spid="7177" grpId="0"/>
      <p:bldP spid="717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3"/>
          <p:cNvSpPr/>
          <p:nvPr/>
        </p:nvSpPr>
        <p:spPr>
          <a:xfrm>
            <a:off x="666750" y="1152525"/>
            <a:ext cx="7772400" cy="1593850"/>
          </a:xfrm>
          <a:prstGeom prst="rect">
            <a:avLst/>
          </a:prstGeom>
          <a:noFill/>
          <a:ln w="9525">
            <a:noFill/>
          </a:ln>
        </p:spPr>
        <p:txBody>
          <a:bodyPr wrap="square" anchor="t">
            <a:spAutoFit/>
          </a:bodyPr>
          <a:lstStyle/>
          <a:p>
            <a:pPr>
              <a:lnSpc>
                <a:spcPct val="120000"/>
              </a:lnSpc>
              <a:spcBef>
                <a:spcPct val="50000"/>
              </a:spcBef>
            </a:pPr>
            <a:r>
              <a:rPr lang="zh-CN" altLang="en-US" sz="2800" b="1" dirty="0">
                <a:solidFill>
                  <a:srgbClr val="000000"/>
                </a:solidFill>
                <a:latin typeface="Times New Roman" panose="02020603050405020304" pitchFamily="2" charset="0"/>
                <a:ea typeface="宋体" panose="02010600030101010101" pitchFamily="2" charset="-122"/>
              </a:rPr>
              <a:t>        一般来说，每一种生物的染色体数目都是稳定的，但是，在某些特定的情况下，生物的染色体数目会发生改变，从而产生可遗传的变异。</a:t>
            </a:r>
          </a:p>
        </p:txBody>
      </p:sp>
      <p:sp>
        <p:nvSpPr>
          <p:cNvPr id="16388" name="Rectangle 4"/>
          <p:cNvSpPr/>
          <p:nvPr/>
        </p:nvSpPr>
        <p:spPr>
          <a:xfrm>
            <a:off x="2819400" y="4795838"/>
            <a:ext cx="5562600" cy="522287"/>
          </a:xfrm>
          <a:prstGeom prst="rect">
            <a:avLst/>
          </a:prstGeom>
          <a:noFill/>
          <a:ln w="9525">
            <a:noFill/>
          </a:ln>
        </p:spPr>
        <p:txBody>
          <a:bodyPr wrap="square" anchor="t">
            <a:spAutoFit/>
          </a:bodyPr>
          <a:lstStyle/>
          <a:p>
            <a:pPr>
              <a:spcBef>
                <a:spcPct val="50000"/>
              </a:spcBef>
            </a:pPr>
            <a:r>
              <a:rPr lang="zh-CN" altLang="en-US" sz="2800" b="1" dirty="0">
                <a:latin typeface="Times New Roman" panose="02020603050405020304" pitchFamily="2" charset="0"/>
                <a:ea typeface="宋体" panose="02010600030101010101" pitchFamily="2" charset="-122"/>
              </a:rPr>
              <a:t>以</a:t>
            </a:r>
            <a:r>
              <a:rPr lang="zh-CN" altLang="en-US" sz="2800" b="1" dirty="0">
                <a:solidFill>
                  <a:srgbClr val="FF3300"/>
                </a:solidFill>
                <a:latin typeface="Times New Roman" panose="02020603050405020304" pitchFamily="2" charset="0"/>
                <a:ea typeface="宋体" panose="02010600030101010101" pitchFamily="2" charset="-122"/>
              </a:rPr>
              <a:t>染色体组</a:t>
            </a:r>
            <a:r>
              <a:rPr lang="zh-CN" altLang="en-US" sz="2800" b="1" dirty="0">
                <a:solidFill>
                  <a:srgbClr val="000000"/>
                </a:solidFill>
                <a:latin typeface="Times New Roman" panose="02020603050405020304" pitchFamily="2" charset="0"/>
                <a:ea typeface="宋体" panose="02010600030101010101" pitchFamily="2" charset="-122"/>
              </a:rPr>
              <a:t>的形式成倍增加或减少。</a:t>
            </a:r>
          </a:p>
        </p:txBody>
      </p:sp>
      <p:sp>
        <p:nvSpPr>
          <p:cNvPr id="16389" name="Rectangle 5"/>
          <p:cNvSpPr/>
          <p:nvPr/>
        </p:nvSpPr>
        <p:spPr>
          <a:xfrm>
            <a:off x="746125" y="3819525"/>
            <a:ext cx="1738313" cy="1127125"/>
          </a:xfrm>
          <a:prstGeom prst="rect">
            <a:avLst/>
          </a:prstGeom>
          <a:noFill/>
          <a:ln w="9525">
            <a:noFill/>
          </a:ln>
        </p:spPr>
        <p:txBody>
          <a:bodyPr wrap="square" anchor="t">
            <a:spAutoFit/>
          </a:bodyPr>
          <a:lstStyle/>
          <a:p>
            <a:pPr>
              <a:lnSpc>
                <a:spcPct val="120000"/>
              </a:lnSpc>
            </a:pPr>
            <a:r>
              <a:rPr lang="zh-CN" altLang="en-US" sz="2800" b="1" dirty="0">
                <a:solidFill>
                  <a:srgbClr val="000000"/>
                </a:solidFill>
                <a:latin typeface="Times New Roman" panose="02020603050405020304" pitchFamily="2" charset="0"/>
                <a:ea typeface="宋体" panose="02010600030101010101" pitchFamily="2" charset="-122"/>
              </a:rPr>
              <a:t>染色体数目的变异</a:t>
            </a:r>
          </a:p>
        </p:txBody>
      </p:sp>
      <p:sp>
        <p:nvSpPr>
          <p:cNvPr id="16390" name="Rectangle 6"/>
          <p:cNvSpPr/>
          <p:nvPr/>
        </p:nvSpPr>
        <p:spPr>
          <a:xfrm>
            <a:off x="2760663" y="3133725"/>
            <a:ext cx="4511675" cy="523875"/>
          </a:xfrm>
          <a:prstGeom prst="rect">
            <a:avLst/>
          </a:prstGeom>
          <a:noFill/>
          <a:ln w="9525">
            <a:noFill/>
          </a:ln>
        </p:spPr>
        <p:txBody>
          <a:bodyPr wrap="none" anchor="t">
            <a:spAutoFit/>
          </a:bodyPr>
          <a:lstStyle/>
          <a:p>
            <a:r>
              <a:rPr lang="zh-CN" altLang="en-US" sz="2800" b="1" dirty="0">
                <a:solidFill>
                  <a:srgbClr val="FF3300"/>
                </a:solidFill>
                <a:latin typeface="Times New Roman" panose="02020603050405020304" pitchFamily="2" charset="0"/>
                <a:ea typeface="宋体" panose="02010600030101010101" pitchFamily="2" charset="-122"/>
              </a:rPr>
              <a:t>个别染色体</a:t>
            </a:r>
            <a:r>
              <a:rPr lang="zh-CN" altLang="en-US" sz="2800" b="1" dirty="0">
                <a:solidFill>
                  <a:srgbClr val="000000"/>
                </a:solidFill>
                <a:latin typeface="Times New Roman" panose="02020603050405020304" pitchFamily="2" charset="0"/>
                <a:ea typeface="宋体" panose="02010600030101010101" pitchFamily="2" charset="-122"/>
              </a:rPr>
              <a:t>的增加或减少。</a:t>
            </a:r>
          </a:p>
        </p:txBody>
      </p:sp>
      <p:sp>
        <p:nvSpPr>
          <p:cNvPr id="16391" name="AutoShape 7"/>
          <p:cNvSpPr/>
          <p:nvPr/>
        </p:nvSpPr>
        <p:spPr>
          <a:xfrm>
            <a:off x="2476500" y="3340100"/>
            <a:ext cx="342900" cy="1846263"/>
          </a:xfrm>
          <a:prstGeom prst="leftBrace">
            <a:avLst>
              <a:gd name="adj1" fmla="val 112172"/>
              <a:gd name="adj2" fmla="val 50000"/>
            </a:avLst>
          </a:prstGeom>
          <a:noFill/>
          <a:ln w="28575" cap="flat" cmpd="sng">
            <a:solidFill>
              <a:schemeClr val="tx1"/>
            </a:solidFill>
            <a:prstDash val="solid"/>
            <a:round/>
            <a:headEnd type="none" w="med" len="med"/>
            <a:tailEnd type="none" w="med" len="med"/>
          </a:ln>
        </p:spPr>
        <p:txBody>
          <a:bodyPr wrap="none" anchor="ctr"/>
          <a:lstStyle/>
          <a:p>
            <a:pPr algn="ctr"/>
            <a:endParaRPr lang="zh-CN" altLang="zh-CN" sz="2800" b="1">
              <a:latin typeface="Times New Roman" panose="02020603050405020304" pitchFamily="2"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ppt_x</p:attrName>
                                        </p:attrNameLst>
                                      </p:cBhvr>
                                      <p:tavLst>
                                        <p:tav tm="0">
                                          <p:val>
                                            <p:strVal val="#ppt_x"/>
                                          </p:val>
                                        </p:tav>
                                        <p:tav tm="100000">
                                          <p:val>
                                            <p:strVal val="#ppt_x"/>
                                          </p:val>
                                        </p:tav>
                                      </p:tavLst>
                                    </p:anim>
                                    <p:anim calcmode="lin" valueType="num">
                                      <p:cBhvr>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p:cTn id="13" dur="500" fill="hold"/>
                                        <p:tgtEl>
                                          <p:spTgt spid="16391"/>
                                        </p:tgtEl>
                                        <p:attrNameLst>
                                          <p:attrName>ppt_x</p:attrName>
                                        </p:attrNameLst>
                                      </p:cBhvr>
                                      <p:tavLst>
                                        <p:tav tm="0">
                                          <p:val>
                                            <p:strVal val="#ppt_x"/>
                                          </p:val>
                                        </p:tav>
                                        <p:tav tm="100000">
                                          <p:val>
                                            <p:strVal val="#ppt_x"/>
                                          </p:val>
                                        </p:tav>
                                      </p:tavLst>
                                    </p:anim>
                                    <p:anim calcmode="lin" valueType="num">
                                      <p:cBhvr>
                                        <p:cTn id="14"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p:cTn id="19" dur="500" fill="hold"/>
                                        <p:tgtEl>
                                          <p:spTgt spid="16390"/>
                                        </p:tgtEl>
                                        <p:attrNameLst>
                                          <p:attrName>ppt_x</p:attrName>
                                        </p:attrNameLst>
                                      </p:cBhvr>
                                      <p:tavLst>
                                        <p:tav tm="0">
                                          <p:val>
                                            <p:strVal val="#ppt_x"/>
                                          </p:val>
                                        </p:tav>
                                        <p:tav tm="100000">
                                          <p:val>
                                            <p:strVal val="#ppt_x"/>
                                          </p:val>
                                        </p:tav>
                                      </p:tavLst>
                                    </p:anim>
                                    <p:anim calcmode="lin" valueType="num">
                                      <p:cBhvr>
                                        <p:cTn id="20"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8"/>
                                        </p:tgtEl>
                                        <p:attrNameLst>
                                          <p:attrName>style.visibility</p:attrName>
                                        </p:attrNameLst>
                                      </p:cBhvr>
                                      <p:to>
                                        <p:strVal val="visible"/>
                                      </p:to>
                                    </p:set>
                                    <p:anim calcmode="lin" valueType="num">
                                      <p:cBhvr>
                                        <p:cTn id="25" dur="500" fill="hold"/>
                                        <p:tgtEl>
                                          <p:spTgt spid="16388"/>
                                        </p:tgtEl>
                                        <p:attrNameLst>
                                          <p:attrName>ppt_x</p:attrName>
                                        </p:attrNameLst>
                                      </p:cBhvr>
                                      <p:tavLst>
                                        <p:tav tm="0">
                                          <p:val>
                                            <p:strVal val="0-#ppt_w/2"/>
                                          </p:val>
                                        </p:tav>
                                        <p:tav tm="100000">
                                          <p:val>
                                            <p:strVal val="#ppt_x"/>
                                          </p:val>
                                        </p:tav>
                                      </p:tavLst>
                                    </p:anim>
                                    <p:anim calcmode="lin" valueType="num">
                                      <p:cBhvr>
                                        <p:cTn id="26"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nimBg="1"/>
      <p:bldP spid="16389" grpId="0" bldLvl="0" animBg="1"/>
      <p:bldP spid="16390" grpId="0" bldLvl="0" animBg="1"/>
      <p:bldP spid="1639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雌雄果蝇体细胞的染色体图解"/>
          <p:cNvPicPr>
            <a:picLocks noChangeAspect="1"/>
          </p:cNvPicPr>
          <p:nvPr/>
        </p:nvPicPr>
        <p:blipFill>
          <a:blip r:embed="rId3"/>
          <a:stretch>
            <a:fillRect/>
          </a:stretch>
        </p:blipFill>
        <p:spPr>
          <a:xfrm>
            <a:off x="5364163" y="1430338"/>
            <a:ext cx="3275012" cy="2127250"/>
          </a:xfrm>
          <a:prstGeom prst="rect">
            <a:avLst/>
          </a:prstGeom>
          <a:noFill/>
          <a:ln w="9525">
            <a:noFill/>
          </a:ln>
        </p:spPr>
      </p:pic>
      <p:sp>
        <p:nvSpPr>
          <p:cNvPr id="17411" name="Text Box 3"/>
          <p:cNvSpPr txBox="1"/>
          <p:nvPr/>
        </p:nvSpPr>
        <p:spPr>
          <a:xfrm>
            <a:off x="906463" y="1795463"/>
            <a:ext cx="1557337" cy="609600"/>
          </a:xfrm>
          <a:prstGeom prst="rect">
            <a:avLst/>
          </a:prstGeom>
          <a:noFill/>
          <a:ln w="9525">
            <a:noFill/>
          </a:ln>
        </p:spPr>
        <p:txBody>
          <a:bodyPr wrap="square" anchor="t">
            <a:spAutoFit/>
          </a:bodyPr>
          <a:lstStyle/>
          <a:p>
            <a:pPr>
              <a:lnSpc>
                <a:spcPct val="120000"/>
              </a:lnSpc>
              <a:spcBef>
                <a:spcPct val="50000"/>
              </a:spcBef>
            </a:pPr>
            <a:r>
              <a:rPr lang="zh-CN" altLang="zh-CN" sz="2800" b="1" dirty="0">
                <a:solidFill>
                  <a:srgbClr val="000000"/>
                </a:solidFill>
                <a:latin typeface="Times New Roman" panose="02020603050405020304" pitchFamily="2" charset="0"/>
                <a:ea typeface="宋体" panose="02010600030101010101" pitchFamily="2" charset="-122"/>
              </a:rPr>
              <a:t>请思考：</a:t>
            </a:r>
          </a:p>
        </p:txBody>
      </p:sp>
      <p:sp>
        <p:nvSpPr>
          <p:cNvPr id="17412" name="Rectangle 4"/>
          <p:cNvSpPr/>
          <p:nvPr/>
        </p:nvSpPr>
        <p:spPr>
          <a:xfrm>
            <a:off x="587375" y="2432050"/>
            <a:ext cx="4953000" cy="560388"/>
          </a:xfrm>
          <a:prstGeom prst="rect">
            <a:avLst/>
          </a:prstGeom>
          <a:noFill/>
          <a:ln w="9525">
            <a:noFill/>
          </a:ln>
        </p:spPr>
        <p:txBody>
          <a:bodyPr wrap="square" anchor="t">
            <a:spAutoFit/>
          </a:bodyPr>
          <a:lstStyle/>
          <a:p>
            <a:pPr>
              <a:lnSpc>
                <a:spcPct val="120000"/>
              </a:lnSpc>
            </a:pPr>
            <a:r>
              <a:rPr lang="zh-CN" altLang="zh-CN" sz="2800" b="1" dirty="0">
                <a:solidFill>
                  <a:srgbClr val="000000"/>
                </a:solidFill>
                <a:latin typeface="Times New Roman" panose="02020603050405020304" pitchFamily="2" charset="0"/>
                <a:ea typeface="宋体" panose="02010600030101010101" pitchFamily="2" charset="-122"/>
              </a:rPr>
              <a:t>Q1:果蝇体细胞有几条染色体？</a:t>
            </a:r>
          </a:p>
        </p:txBody>
      </p:sp>
      <p:sp>
        <p:nvSpPr>
          <p:cNvPr id="17413" name="Text Box 5"/>
          <p:cNvSpPr txBox="1"/>
          <p:nvPr/>
        </p:nvSpPr>
        <p:spPr>
          <a:xfrm>
            <a:off x="1501775" y="2965450"/>
            <a:ext cx="762000" cy="560388"/>
          </a:xfrm>
          <a:prstGeom prst="rect">
            <a:avLst/>
          </a:prstGeom>
          <a:noFill/>
          <a:ln w="9525">
            <a:noFill/>
          </a:ln>
        </p:spPr>
        <p:txBody>
          <a:bodyPr wrap="square" anchor="t">
            <a:spAutoFit/>
          </a:bodyPr>
          <a:lstStyle/>
          <a:p>
            <a:pPr>
              <a:lnSpc>
                <a:spcPct val="120000"/>
              </a:lnSpc>
              <a:spcBef>
                <a:spcPct val="50000"/>
              </a:spcBef>
            </a:pPr>
            <a:r>
              <a:rPr lang="zh-CN" altLang="zh-CN" sz="2800" b="1" dirty="0">
                <a:solidFill>
                  <a:srgbClr val="FF0000"/>
                </a:solidFill>
                <a:latin typeface="Times New Roman" panose="02020603050405020304" pitchFamily="2" charset="0"/>
                <a:ea typeface="宋体" panose="02010600030101010101" pitchFamily="2" charset="-122"/>
              </a:rPr>
              <a:t>8条</a:t>
            </a:r>
          </a:p>
        </p:txBody>
      </p:sp>
      <p:sp>
        <p:nvSpPr>
          <p:cNvPr id="17414" name="Rectangle 6"/>
          <p:cNvSpPr/>
          <p:nvPr/>
        </p:nvSpPr>
        <p:spPr>
          <a:xfrm>
            <a:off x="587375" y="3589338"/>
            <a:ext cx="8001000" cy="609600"/>
          </a:xfrm>
          <a:prstGeom prst="rect">
            <a:avLst/>
          </a:prstGeom>
          <a:noFill/>
          <a:ln w="9525">
            <a:noFill/>
          </a:ln>
        </p:spPr>
        <p:txBody>
          <a:bodyPr wrap="square" anchor="t">
            <a:spAutoFit/>
          </a:bodyPr>
          <a:lstStyle/>
          <a:p>
            <a:pPr>
              <a:lnSpc>
                <a:spcPct val="120000"/>
              </a:lnSpc>
            </a:pPr>
            <a:r>
              <a:rPr lang="zh-CN" altLang="en-US" sz="2800" b="1" dirty="0">
                <a:solidFill>
                  <a:srgbClr val="000000"/>
                </a:solidFill>
                <a:latin typeface="Times New Roman" panose="02020603050405020304" pitchFamily="2" charset="0"/>
                <a:ea typeface="宋体" panose="02010600030101010101" pitchFamily="2" charset="-122"/>
              </a:rPr>
              <a:t>Q2:Ⅱ号和Ⅱ号染色体是什么关系?Ⅲ号和Ⅳ号呢?</a:t>
            </a:r>
          </a:p>
        </p:txBody>
      </p:sp>
      <p:sp>
        <p:nvSpPr>
          <p:cNvPr id="17415" name="Text Box 7"/>
          <p:cNvSpPr txBox="1"/>
          <p:nvPr/>
        </p:nvSpPr>
        <p:spPr>
          <a:xfrm>
            <a:off x="1196975" y="4260850"/>
            <a:ext cx="2019300" cy="560388"/>
          </a:xfrm>
          <a:prstGeom prst="rect">
            <a:avLst/>
          </a:prstGeom>
          <a:noFill/>
          <a:ln w="9525">
            <a:noFill/>
          </a:ln>
        </p:spPr>
        <p:txBody>
          <a:bodyPr wrap="square" anchor="t">
            <a:spAutoFit/>
          </a:bodyPr>
          <a:lstStyle/>
          <a:p>
            <a:pPr>
              <a:lnSpc>
                <a:spcPct val="120000"/>
              </a:lnSpc>
              <a:spcBef>
                <a:spcPct val="50000"/>
              </a:spcBef>
            </a:pPr>
            <a:r>
              <a:rPr lang="zh-CN" altLang="zh-CN" sz="2800" b="1" dirty="0">
                <a:solidFill>
                  <a:srgbClr val="FF0000"/>
                </a:solidFill>
                <a:latin typeface="Times New Roman" panose="02020603050405020304" pitchFamily="2" charset="0"/>
                <a:ea typeface="宋体" panose="02010600030101010101" pitchFamily="2" charset="-122"/>
              </a:rPr>
              <a:t>同源染色体</a:t>
            </a:r>
          </a:p>
        </p:txBody>
      </p:sp>
      <p:sp>
        <p:nvSpPr>
          <p:cNvPr id="17416" name="Text Box 8"/>
          <p:cNvSpPr txBox="1"/>
          <p:nvPr/>
        </p:nvSpPr>
        <p:spPr>
          <a:xfrm>
            <a:off x="4864100" y="4254500"/>
            <a:ext cx="2362200" cy="558800"/>
          </a:xfrm>
          <a:prstGeom prst="rect">
            <a:avLst/>
          </a:prstGeom>
          <a:noFill/>
          <a:ln w="9525">
            <a:noFill/>
          </a:ln>
        </p:spPr>
        <p:txBody>
          <a:bodyPr wrap="square" anchor="t">
            <a:spAutoFit/>
          </a:bodyPr>
          <a:lstStyle/>
          <a:p>
            <a:pPr>
              <a:lnSpc>
                <a:spcPct val="120000"/>
              </a:lnSpc>
              <a:spcBef>
                <a:spcPct val="50000"/>
              </a:spcBef>
            </a:pPr>
            <a:r>
              <a:rPr lang="zh-CN" altLang="zh-CN" sz="2800" b="1" dirty="0">
                <a:solidFill>
                  <a:srgbClr val="FF0000"/>
                </a:solidFill>
                <a:latin typeface="Times New Roman" panose="02020603050405020304" pitchFamily="2" charset="0"/>
                <a:ea typeface="宋体" panose="02010600030101010101" pitchFamily="2" charset="-122"/>
              </a:rPr>
              <a:t>非同源染色体</a:t>
            </a:r>
          </a:p>
        </p:txBody>
      </p:sp>
      <p:sp>
        <p:nvSpPr>
          <p:cNvPr id="17417" name="Rectangle 9"/>
          <p:cNvSpPr/>
          <p:nvPr/>
        </p:nvSpPr>
        <p:spPr>
          <a:xfrm>
            <a:off x="587375" y="4960938"/>
            <a:ext cx="7543800" cy="558800"/>
          </a:xfrm>
          <a:prstGeom prst="rect">
            <a:avLst/>
          </a:prstGeom>
          <a:noFill/>
          <a:ln w="9525">
            <a:noFill/>
          </a:ln>
        </p:spPr>
        <p:txBody>
          <a:bodyPr wrap="square" anchor="t">
            <a:spAutoFit/>
          </a:bodyPr>
          <a:lstStyle/>
          <a:p>
            <a:pPr>
              <a:lnSpc>
                <a:spcPct val="120000"/>
              </a:lnSpc>
            </a:pPr>
            <a:r>
              <a:rPr lang="zh-CN" altLang="zh-CN" sz="2800" b="1" dirty="0">
                <a:solidFill>
                  <a:srgbClr val="000000"/>
                </a:solidFill>
                <a:latin typeface="Times New Roman" panose="02020603050405020304" pitchFamily="2" charset="0"/>
                <a:ea typeface="宋体" panose="02010600030101010101" pitchFamily="2" charset="-122"/>
              </a:rPr>
              <a:t>Q3:雄果蝇的体细胞中共有哪几对同源染色体?</a:t>
            </a:r>
          </a:p>
        </p:txBody>
      </p:sp>
      <p:sp>
        <p:nvSpPr>
          <p:cNvPr id="17418" name="Rectangle 10"/>
          <p:cNvSpPr/>
          <p:nvPr/>
        </p:nvSpPr>
        <p:spPr>
          <a:xfrm>
            <a:off x="1104900" y="5556250"/>
            <a:ext cx="5730875" cy="558800"/>
          </a:xfrm>
          <a:prstGeom prst="rect">
            <a:avLst/>
          </a:prstGeom>
          <a:noFill/>
          <a:ln w="9525">
            <a:noFill/>
          </a:ln>
        </p:spPr>
        <p:txBody>
          <a:bodyPr anchor="t">
            <a:spAutoFit/>
          </a:bodyPr>
          <a:lstStyle/>
          <a:p>
            <a:pPr>
              <a:lnSpc>
                <a:spcPct val="120000"/>
              </a:lnSpc>
            </a:pPr>
            <a:r>
              <a:rPr lang="zh-CN" altLang="zh-CN" sz="2800" b="1" dirty="0">
                <a:solidFill>
                  <a:srgbClr val="FF0000"/>
                </a:solidFill>
                <a:latin typeface="Times New Roman" panose="02020603050405020304" pitchFamily="2" charset="0"/>
                <a:ea typeface="宋体" panose="02010600030101010101" pitchFamily="2" charset="-122"/>
              </a:rPr>
              <a:t>Ⅱ和Ⅱ、Ⅲ和Ⅲ、Ⅳ和Ⅳ、X和Y</a:t>
            </a:r>
            <a:r>
              <a:rPr lang="zh-CN" altLang="en-US" sz="2800" b="1" dirty="0">
                <a:solidFill>
                  <a:srgbClr val="FF0000"/>
                </a:solidFill>
                <a:latin typeface="Times New Roman" panose="02020603050405020304" pitchFamily="2" charset="0"/>
                <a:ea typeface="宋体" panose="02010600030101010101" pitchFamily="2" charset="-122"/>
              </a:rPr>
              <a:t>。</a:t>
            </a:r>
            <a:r>
              <a:rPr lang="zh-CN" altLang="zh-CN" sz="2800" b="1" dirty="0">
                <a:solidFill>
                  <a:srgbClr val="FF0000"/>
                </a:solidFill>
                <a:latin typeface="Times New Roman" panose="02020603050405020304" pitchFamily="2" charset="0"/>
                <a:ea typeface="宋体" panose="02010600030101010101" pitchFamily="2" charset="-122"/>
              </a:rPr>
              <a:t> </a:t>
            </a:r>
          </a:p>
        </p:txBody>
      </p:sp>
      <p:sp>
        <p:nvSpPr>
          <p:cNvPr id="11" name="Rectangle 2"/>
          <p:cNvSpPr txBox="1">
            <a:spLocks noChangeArrowheads="1"/>
          </p:cNvSpPr>
          <p:nvPr/>
        </p:nvSpPr>
        <p:spPr>
          <a:xfrm>
            <a:off x="644525" y="862013"/>
            <a:ext cx="5400675" cy="534988"/>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rtlCol="0">
            <a:normAutofit/>
          </a:bodyPr>
          <a:lstStyle>
            <a:lvl1pPr algn="l" rtl="0" fontAlgn="base">
              <a:lnSpc>
                <a:spcPct val="90000"/>
              </a:lnSpc>
              <a:spcBef>
                <a:spcPct val="0"/>
              </a:spcBef>
              <a:spcAft>
                <a:spcPct val="0"/>
              </a:spcAft>
              <a:defRPr sz="2800" kern="1200">
                <a:solidFill>
                  <a:schemeClr val="lt1"/>
                </a:solidFill>
                <a:latin typeface="+mn-lt"/>
                <a:ea typeface="+mn-ea"/>
                <a:cs typeface="+mn-cs"/>
              </a:defRPr>
            </a:lvl1pPr>
            <a:lvl2pPr algn="l" rtl="0" fontAlgn="base">
              <a:lnSpc>
                <a:spcPct val="90000"/>
              </a:lnSpc>
              <a:spcBef>
                <a:spcPct val="0"/>
              </a:spcBef>
              <a:spcAft>
                <a:spcPct val="0"/>
              </a:spcAft>
              <a:defRPr sz="2800">
                <a:solidFill>
                  <a:schemeClr val="lt1"/>
                </a:solidFill>
                <a:latin typeface="+mn-lt"/>
                <a:ea typeface="+mn-ea"/>
                <a:cs typeface="+mn-cs"/>
              </a:defRPr>
            </a:lvl2pPr>
            <a:lvl3pPr algn="l" rtl="0" fontAlgn="base">
              <a:lnSpc>
                <a:spcPct val="90000"/>
              </a:lnSpc>
              <a:spcBef>
                <a:spcPct val="0"/>
              </a:spcBef>
              <a:spcAft>
                <a:spcPct val="0"/>
              </a:spcAft>
              <a:defRPr sz="2800">
                <a:solidFill>
                  <a:schemeClr val="lt1"/>
                </a:solidFill>
                <a:latin typeface="+mn-lt"/>
                <a:ea typeface="+mn-ea"/>
                <a:cs typeface="+mn-cs"/>
              </a:defRPr>
            </a:lvl3pPr>
            <a:lvl4pPr algn="l" rtl="0" fontAlgn="base">
              <a:lnSpc>
                <a:spcPct val="90000"/>
              </a:lnSpc>
              <a:spcBef>
                <a:spcPct val="0"/>
              </a:spcBef>
              <a:spcAft>
                <a:spcPct val="0"/>
              </a:spcAft>
              <a:defRPr sz="2800">
                <a:solidFill>
                  <a:schemeClr val="lt1"/>
                </a:solidFill>
                <a:latin typeface="+mn-lt"/>
                <a:ea typeface="+mn-ea"/>
                <a:cs typeface="+mn-cs"/>
              </a:defRPr>
            </a:lvl4pPr>
            <a:lvl5pPr algn="l" rtl="0" fontAlgn="base">
              <a:lnSpc>
                <a:spcPct val="90000"/>
              </a:lnSpc>
              <a:spcBef>
                <a:spcPct val="0"/>
              </a:spcBef>
              <a:spcAft>
                <a:spcPct val="0"/>
              </a:spcAft>
              <a:defRPr sz="2800">
                <a:solidFill>
                  <a:schemeClr val="lt1"/>
                </a:solidFill>
                <a:latin typeface="+mn-lt"/>
                <a:ea typeface="+mn-ea"/>
                <a:cs typeface="+mn-cs"/>
              </a:defRPr>
            </a:lvl5pPr>
            <a:lvl6pPr marL="457200" algn="l" rtl="0" fontAlgn="base">
              <a:lnSpc>
                <a:spcPct val="90000"/>
              </a:lnSpc>
              <a:spcBef>
                <a:spcPct val="0"/>
              </a:spcBef>
              <a:spcAft>
                <a:spcPct val="0"/>
              </a:spcAft>
              <a:defRPr sz="2800">
                <a:solidFill>
                  <a:schemeClr val="lt1"/>
                </a:solidFill>
                <a:latin typeface="+mn-lt"/>
                <a:ea typeface="+mn-ea"/>
                <a:cs typeface="+mn-cs"/>
              </a:defRPr>
            </a:lvl6pPr>
            <a:lvl7pPr marL="914400" algn="l" rtl="0" fontAlgn="base">
              <a:lnSpc>
                <a:spcPct val="90000"/>
              </a:lnSpc>
              <a:spcBef>
                <a:spcPct val="0"/>
              </a:spcBef>
              <a:spcAft>
                <a:spcPct val="0"/>
              </a:spcAft>
              <a:defRPr sz="2800">
                <a:solidFill>
                  <a:schemeClr val="lt1"/>
                </a:solidFill>
                <a:latin typeface="+mn-lt"/>
                <a:ea typeface="+mn-ea"/>
                <a:cs typeface="+mn-cs"/>
              </a:defRPr>
            </a:lvl7pPr>
            <a:lvl8pPr marL="1371600" algn="l" rtl="0" fontAlgn="base">
              <a:lnSpc>
                <a:spcPct val="90000"/>
              </a:lnSpc>
              <a:spcBef>
                <a:spcPct val="0"/>
              </a:spcBef>
              <a:spcAft>
                <a:spcPct val="0"/>
              </a:spcAft>
              <a:defRPr sz="2800">
                <a:solidFill>
                  <a:schemeClr val="lt1"/>
                </a:solidFill>
                <a:latin typeface="+mn-lt"/>
                <a:ea typeface="+mn-ea"/>
                <a:cs typeface="+mn-cs"/>
              </a:defRPr>
            </a:lvl8pPr>
            <a:lvl9pPr marL="1828800" algn="l" rtl="0" fontAlgn="base">
              <a:lnSpc>
                <a:spcPct val="90000"/>
              </a:lnSpc>
              <a:spcBef>
                <a:spcPct val="0"/>
              </a:spcBef>
              <a:spcAft>
                <a:spcPct val="0"/>
              </a:spcAft>
              <a:defRPr sz="2800">
                <a:solidFill>
                  <a:schemeClr val="lt1"/>
                </a:solidFill>
                <a:latin typeface="+mn-lt"/>
                <a:ea typeface="+mn-ea"/>
                <a:cs typeface="+mn-cs"/>
              </a:defRPr>
            </a:lvl9pPr>
          </a:lstStyle>
          <a:p>
            <a:pPr fontAlgn="base">
              <a:defRPr/>
            </a:pPr>
            <a:r>
              <a:rPr lang="zh-CN" altLang="en-US" sz="3200" b="1" strike="noStrike" noProof="1" smtClean="0">
                <a:solidFill>
                  <a:srgbClr val="FF0000"/>
                </a:solidFill>
                <a:latin typeface="黑体" panose="02010609060101010101" pitchFamily="2" charset="-122"/>
                <a:ea typeface="黑体" panose="02010609060101010101" pitchFamily="2" charset="-122"/>
              </a:rPr>
              <a:t>一、染色体数目与染色体组 </a:t>
            </a:r>
            <a:endParaRPr lang="zh-CN" altLang="en-US" sz="3200" b="1" strike="noStrike" noProof="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p:cTn id="13" dur="500" fill="hold"/>
                                        <p:tgtEl>
                                          <p:spTgt spid="17410"/>
                                        </p:tgtEl>
                                        <p:attrNameLst>
                                          <p:attrName>ppt_w</p:attrName>
                                        </p:attrNameLst>
                                      </p:cBhvr>
                                      <p:tavLst>
                                        <p:tav tm="0">
                                          <p:val>
                                            <p:fltVal val="0"/>
                                          </p:val>
                                        </p:tav>
                                        <p:tav tm="100000">
                                          <p:val>
                                            <p:strVal val="#ppt_w"/>
                                          </p:val>
                                        </p:tav>
                                      </p:tavLst>
                                    </p:anim>
                                    <p:anim calcmode="lin" valueType="num">
                                      <p:cBhvr>
                                        <p:cTn id="14"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p:cTn id="19" dur="500" fill="hold"/>
                                        <p:tgtEl>
                                          <p:spTgt spid="17412"/>
                                        </p:tgtEl>
                                        <p:attrNameLst>
                                          <p:attrName>ppt_w</p:attrName>
                                        </p:attrNameLst>
                                      </p:cBhvr>
                                      <p:tavLst>
                                        <p:tav tm="0">
                                          <p:val>
                                            <p:fltVal val="0"/>
                                          </p:val>
                                        </p:tav>
                                        <p:tav tm="100000">
                                          <p:val>
                                            <p:strVal val="#ppt_w"/>
                                          </p:val>
                                        </p:tav>
                                      </p:tavLst>
                                    </p:anim>
                                    <p:anim calcmode="lin" valueType="num">
                                      <p:cBhvr>
                                        <p:cTn id="20"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413"/>
                                        </p:tgtEl>
                                        <p:attrNameLst>
                                          <p:attrName>style.visibility</p:attrName>
                                        </p:attrNameLst>
                                      </p:cBhvr>
                                      <p:to>
                                        <p:strVal val="visible"/>
                                      </p:to>
                                    </p:set>
                                    <p:anim calcmode="lin" valueType="num">
                                      <p:cBhvr>
                                        <p:cTn id="25" dur="500" fill="hold"/>
                                        <p:tgtEl>
                                          <p:spTgt spid="17413"/>
                                        </p:tgtEl>
                                        <p:attrNameLst>
                                          <p:attrName>ppt_w</p:attrName>
                                        </p:attrNameLst>
                                      </p:cBhvr>
                                      <p:tavLst>
                                        <p:tav tm="0">
                                          <p:val>
                                            <p:fltVal val="0"/>
                                          </p:val>
                                        </p:tav>
                                        <p:tav tm="100000">
                                          <p:val>
                                            <p:strVal val="#ppt_w"/>
                                          </p:val>
                                        </p:tav>
                                      </p:tavLst>
                                    </p:anim>
                                    <p:anim calcmode="lin" valueType="num">
                                      <p:cBhvr>
                                        <p:cTn id="26" dur="500" fill="hold"/>
                                        <p:tgtEl>
                                          <p:spTgt spid="174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414"/>
                                        </p:tgtEl>
                                        <p:attrNameLst>
                                          <p:attrName>style.visibility</p:attrName>
                                        </p:attrNameLst>
                                      </p:cBhvr>
                                      <p:to>
                                        <p:strVal val="visible"/>
                                      </p:to>
                                    </p:set>
                                    <p:anim calcmode="lin" valueType="num">
                                      <p:cBhvr>
                                        <p:cTn id="31" dur="500" fill="hold"/>
                                        <p:tgtEl>
                                          <p:spTgt spid="17414"/>
                                        </p:tgtEl>
                                        <p:attrNameLst>
                                          <p:attrName>ppt_w</p:attrName>
                                        </p:attrNameLst>
                                      </p:cBhvr>
                                      <p:tavLst>
                                        <p:tav tm="0">
                                          <p:val>
                                            <p:fltVal val="0"/>
                                          </p:val>
                                        </p:tav>
                                        <p:tav tm="100000">
                                          <p:val>
                                            <p:strVal val="#ppt_w"/>
                                          </p:val>
                                        </p:tav>
                                      </p:tavLst>
                                    </p:anim>
                                    <p:anim calcmode="lin" valueType="num">
                                      <p:cBhvr>
                                        <p:cTn id="32" dur="500" fill="hold"/>
                                        <p:tgtEl>
                                          <p:spTgt spid="1741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7415"/>
                                        </p:tgtEl>
                                        <p:attrNameLst>
                                          <p:attrName>style.visibility</p:attrName>
                                        </p:attrNameLst>
                                      </p:cBhvr>
                                      <p:to>
                                        <p:strVal val="visible"/>
                                      </p:to>
                                    </p:set>
                                    <p:anim calcmode="lin" valueType="num">
                                      <p:cBhvr>
                                        <p:cTn id="37" dur="500" fill="hold"/>
                                        <p:tgtEl>
                                          <p:spTgt spid="17415"/>
                                        </p:tgtEl>
                                        <p:attrNameLst>
                                          <p:attrName>ppt_w</p:attrName>
                                        </p:attrNameLst>
                                      </p:cBhvr>
                                      <p:tavLst>
                                        <p:tav tm="0">
                                          <p:val>
                                            <p:fltVal val="0"/>
                                          </p:val>
                                        </p:tav>
                                        <p:tav tm="100000">
                                          <p:val>
                                            <p:strVal val="#ppt_w"/>
                                          </p:val>
                                        </p:tav>
                                      </p:tavLst>
                                    </p:anim>
                                    <p:anim calcmode="lin" valueType="num">
                                      <p:cBhvr>
                                        <p:cTn id="38" dur="500" fill="hold"/>
                                        <p:tgtEl>
                                          <p:spTgt spid="1741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7416"/>
                                        </p:tgtEl>
                                        <p:attrNameLst>
                                          <p:attrName>style.visibility</p:attrName>
                                        </p:attrNameLst>
                                      </p:cBhvr>
                                      <p:to>
                                        <p:strVal val="visible"/>
                                      </p:to>
                                    </p:set>
                                    <p:anim calcmode="lin" valueType="num">
                                      <p:cBhvr>
                                        <p:cTn id="43" dur="500" fill="hold"/>
                                        <p:tgtEl>
                                          <p:spTgt spid="17416"/>
                                        </p:tgtEl>
                                        <p:attrNameLst>
                                          <p:attrName>ppt_w</p:attrName>
                                        </p:attrNameLst>
                                      </p:cBhvr>
                                      <p:tavLst>
                                        <p:tav tm="0">
                                          <p:val>
                                            <p:fltVal val="0"/>
                                          </p:val>
                                        </p:tav>
                                        <p:tav tm="100000">
                                          <p:val>
                                            <p:strVal val="#ppt_w"/>
                                          </p:val>
                                        </p:tav>
                                      </p:tavLst>
                                    </p:anim>
                                    <p:anim calcmode="lin" valueType="num">
                                      <p:cBhvr>
                                        <p:cTn id="44" dur="500" fill="hold"/>
                                        <p:tgtEl>
                                          <p:spTgt spid="1741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7417"/>
                                        </p:tgtEl>
                                        <p:attrNameLst>
                                          <p:attrName>style.visibility</p:attrName>
                                        </p:attrNameLst>
                                      </p:cBhvr>
                                      <p:to>
                                        <p:strVal val="visible"/>
                                      </p:to>
                                    </p:set>
                                    <p:anim calcmode="lin" valueType="num">
                                      <p:cBhvr>
                                        <p:cTn id="49" dur="500" fill="hold"/>
                                        <p:tgtEl>
                                          <p:spTgt spid="17417"/>
                                        </p:tgtEl>
                                        <p:attrNameLst>
                                          <p:attrName>ppt_w</p:attrName>
                                        </p:attrNameLst>
                                      </p:cBhvr>
                                      <p:tavLst>
                                        <p:tav tm="0">
                                          <p:val>
                                            <p:fltVal val="0"/>
                                          </p:val>
                                        </p:tav>
                                        <p:tav tm="100000">
                                          <p:val>
                                            <p:strVal val="#ppt_w"/>
                                          </p:val>
                                        </p:tav>
                                      </p:tavLst>
                                    </p:anim>
                                    <p:anim calcmode="lin" valueType="num">
                                      <p:cBhvr>
                                        <p:cTn id="50" dur="500" fill="hold"/>
                                        <p:tgtEl>
                                          <p:spTgt spid="1741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7418"/>
                                        </p:tgtEl>
                                        <p:attrNameLst>
                                          <p:attrName>style.visibility</p:attrName>
                                        </p:attrNameLst>
                                      </p:cBhvr>
                                      <p:to>
                                        <p:strVal val="visible"/>
                                      </p:to>
                                    </p:set>
                                    <p:anim calcmode="lin" valueType="num">
                                      <p:cBhvr>
                                        <p:cTn id="55" dur="500" fill="hold"/>
                                        <p:tgtEl>
                                          <p:spTgt spid="17418"/>
                                        </p:tgtEl>
                                        <p:attrNameLst>
                                          <p:attrName>ppt_w</p:attrName>
                                        </p:attrNameLst>
                                      </p:cBhvr>
                                      <p:tavLst>
                                        <p:tav tm="0">
                                          <p:val>
                                            <p:fltVal val="0"/>
                                          </p:val>
                                        </p:tav>
                                        <p:tav tm="100000">
                                          <p:val>
                                            <p:strVal val="#ppt_w"/>
                                          </p:val>
                                        </p:tav>
                                      </p:tavLst>
                                    </p:anim>
                                    <p:anim calcmode="lin" valueType="num">
                                      <p:cBhvr>
                                        <p:cTn id="56" dur="500" fill="hold"/>
                                        <p:tgtEl>
                                          <p:spTgt spid="174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P spid="17412" grpId="0" bldLvl="0" animBg="1"/>
      <p:bldP spid="17413" grpId="0" bldLvl="0" animBg="1"/>
      <p:bldP spid="17414" grpId="0" bldLvl="0" animBg="1"/>
      <p:bldP spid="17415" grpId="0" bldLvl="0" animBg="1"/>
      <p:bldP spid="17416" grpId="0" bldLvl="0" animBg="1"/>
      <p:bldP spid="17417" grpId="0" bldLvl="0" animBg="1"/>
      <p:bldP spid="1741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7" name="Group 2"/>
          <p:cNvGrpSpPr/>
          <p:nvPr/>
        </p:nvGrpSpPr>
        <p:grpSpPr>
          <a:xfrm>
            <a:off x="1104900" y="3571875"/>
            <a:ext cx="6262688" cy="2800350"/>
            <a:chOff x="0" y="0"/>
            <a:chExt cx="5760" cy="4110"/>
          </a:xfrm>
        </p:grpSpPr>
        <p:pic>
          <p:nvPicPr>
            <p:cNvPr id="39938" name="Picture 3" descr="x19"/>
            <p:cNvPicPr>
              <a:picLocks noChangeAspect="1"/>
            </p:cNvPicPr>
            <p:nvPr/>
          </p:nvPicPr>
          <p:blipFill>
            <a:blip r:embed="rId3">
              <a:clrChange>
                <a:clrFrom>
                  <a:srgbClr val="F6F4FB"/>
                </a:clrFrom>
                <a:clrTo>
                  <a:srgbClr val="F6F4FB">
                    <a:alpha val="0"/>
                  </a:srgbClr>
                </a:clrTo>
              </a:clrChange>
            </a:blip>
            <a:stretch>
              <a:fillRect/>
            </a:stretch>
          </p:blipFill>
          <p:spPr>
            <a:xfrm>
              <a:off x="4512" y="2812"/>
              <a:ext cx="1248" cy="1190"/>
            </a:xfrm>
            <a:prstGeom prst="rect">
              <a:avLst/>
            </a:prstGeom>
            <a:noFill/>
            <a:ln w="9525">
              <a:noFill/>
            </a:ln>
          </p:spPr>
        </p:pic>
        <p:pic>
          <p:nvPicPr>
            <p:cNvPr id="39939" name="Picture 4" descr="x3"/>
            <p:cNvPicPr>
              <a:picLocks noChangeAspect="1"/>
            </p:cNvPicPr>
            <p:nvPr/>
          </p:nvPicPr>
          <p:blipFill>
            <a:blip r:embed="rId4">
              <a:clrChange>
                <a:clrFrom>
                  <a:srgbClr val="FFFFFF"/>
                </a:clrFrom>
                <a:clrTo>
                  <a:srgbClr val="FFFFFF">
                    <a:alpha val="0"/>
                  </a:srgbClr>
                </a:clrTo>
              </a:clrChange>
              <a:lum bright="6000"/>
            </a:blip>
            <a:stretch>
              <a:fillRect/>
            </a:stretch>
          </p:blipFill>
          <p:spPr>
            <a:xfrm>
              <a:off x="1066" y="0"/>
              <a:ext cx="3946" cy="2262"/>
            </a:xfrm>
            <a:prstGeom prst="rect">
              <a:avLst/>
            </a:prstGeom>
            <a:noFill/>
            <a:ln w="9525">
              <a:noFill/>
            </a:ln>
          </p:spPr>
        </p:pic>
        <p:pic>
          <p:nvPicPr>
            <p:cNvPr id="39940" name="Picture 5" descr="x18"/>
            <p:cNvPicPr>
              <a:picLocks noChangeAspect="1"/>
            </p:cNvPicPr>
            <p:nvPr/>
          </p:nvPicPr>
          <p:blipFill>
            <a:blip r:embed="rId5">
              <a:clrChange>
                <a:clrFrom>
                  <a:srgbClr val="FFFFFF"/>
                </a:clrFrom>
                <a:clrTo>
                  <a:srgbClr val="FFFFFF">
                    <a:alpha val="0"/>
                  </a:srgbClr>
                </a:clrTo>
              </a:clrChange>
            </a:blip>
            <a:stretch>
              <a:fillRect/>
            </a:stretch>
          </p:blipFill>
          <p:spPr>
            <a:xfrm>
              <a:off x="0" y="2849"/>
              <a:ext cx="1488" cy="1261"/>
            </a:xfrm>
            <a:prstGeom prst="rect">
              <a:avLst/>
            </a:prstGeom>
            <a:noFill/>
            <a:ln w="9525">
              <a:noFill/>
            </a:ln>
          </p:spPr>
        </p:pic>
        <p:pic>
          <p:nvPicPr>
            <p:cNvPr id="39941" name="Picture 6" descr="x18"/>
            <p:cNvPicPr>
              <a:picLocks noChangeAspect="1"/>
            </p:cNvPicPr>
            <p:nvPr/>
          </p:nvPicPr>
          <p:blipFill>
            <a:blip r:embed="rId5">
              <a:clrChange>
                <a:clrFrom>
                  <a:srgbClr val="FFFFFF"/>
                </a:clrFrom>
                <a:clrTo>
                  <a:srgbClr val="FFFFFF">
                    <a:alpha val="0"/>
                  </a:srgbClr>
                </a:clrTo>
              </a:clrChange>
            </a:blip>
            <a:stretch>
              <a:fillRect/>
            </a:stretch>
          </p:blipFill>
          <p:spPr>
            <a:xfrm>
              <a:off x="1338" y="2812"/>
              <a:ext cx="1488" cy="1261"/>
            </a:xfrm>
            <a:prstGeom prst="rect">
              <a:avLst/>
            </a:prstGeom>
            <a:noFill/>
            <a:ln w="9525">
              <a:noFill/>
            </a:ln>
          </p:spPr>
        </p:pic>
        <p:pic>
          <p:nvPicPr>
            <p:cNvPr id="39942" name="Picture 7" descr="x18"/>
            <p:cNvPicPr>
              <a:picLocks noChangeAspect="1"/>
            </p:cNvPicPr>
            <p:nvPr/>
          </p:nvPicPr>
          <p:blipFill>
            <a:blip r:embed="rId5">
              <a:clrChange>
                <a:clrFrom>
                  <a:srgbClr val="FFFFFF"/>
                </a:clrFrom>
                <a:clrTo>
                  <a:srgbClr val="FFFFFF">
                    <a:alpha val="0"/>
                  </a:srgbClr>
                </a:clrTo>
              </a:clrChange>
            </a:blip>
            <a:stretch>
              <a:fillRect/>
            </a:stretch>
          </p:blipFill>
          <p:spPr>
            <a:xfrm>
              <a:off x="3016" y="2812"/>
              <a:ext cx="1488" cy="1261"/>
            </a:xfrm>
            <a:prstGeom prst="rect">
              <a:avLst/>
            </a:prstGeom>
            <a:noFill/>
            <a:ln w="9525">
              <a:noFill/>
            </a:ln>
          </p:spPr>
        </p:pic>
        <p:sp>
          <p:nvSpPr>
            <p:cNvPr id="39943" name="Line 8"/>
            <p:cNvSpPr/>
            <p:nvPr/>
          </p:nvSpPr>
          <p:spPr>
            <a:xfrm>
              <a:off x="2200" y="1542"/>
              <a:ext cx="0" cy="1225"/>
            </a:xfrm>
            <a:prstGeom prst="line">
              <a:avLst/>
            </a:prstGeom>
            <a:ln w="38100" cap="flat" cmpd="sng">
              <a:solidFill>
                <a:schemeClr val="tx1"/>
              </a:solidFill>
              <a:prstDash val="solid"/>
              <a:round/>
              <a:headEnd type="none" w="med" len="med"/>
              <a:tailEnd type="triangle" w="med" len="med"/>
            </a:ln>
          </p:spPr>
          <p:txBody>
            <a:bodyPr wrap="none" anchor="t"/>
            <a:lstStyle/>
            <a:p>
              <a:endParaRPr lang="zh-CN" altLang="en-US">
                <a:latin typeface="Arial" panose="020B0604020202020204" pitchFamily="34" charset="0"/>
                <a:ea typeface="宋体" panose="02010600030101010101" pitchFamily="2" charset="-122"/>
              </a:endParaRPr>
            </a:p>
          </p:txBody>
        </p:sp>
        <p:sp>
          <p:nvSpPr>
            <p:cNvPr id="39944" name="Line 9"/>
            <p:cNvSpPr/>
            <p:nvPr/>
          </p:nvSpPr>
          <p:spPr>
            <a:xfrm flipH="1">
              <a:off x="3878" y="1470"/>
              <a:ext cx="10" cy="1296"/>
            </a:xfrm>
            <a:prstGeom prst="line">
              <a:avLst/>
            </a:prstGeom>
            <a:ln w="38100" cap="flat" cmpd="sng">
              <a:solidFill>
                <a:schemeClr val="tx1"/>
              </a:solidFill>
              <a:prstDash val="solid"/>
              <a:round/>
              <a:headEnd type="none" w="med" len="med"/>
              <a:tailEnd type="triangle" w="med" len="med"/>
            </a:ln>
          </p:spPr>
          <p:txBody>
            <a:bodyPr wrap="none" anchor="t"/>
            <a:lstStyle/>
            <a:p>
              <a:endParaRPr lang="zh-CN" altLang="en-US">
                <a:latin typeface="Arial" panose="020B0604020202020204" pitchFamily="34" charset="0"/>
                <a:ea typeface="宋体" panose="02010600030101010101" pitchFamily="2" charset="-122"/>
              </a:endParaRPr>
            </a:p>
          </p:txBody>
        </p:sp>
        <p:sp>
          <p:nvSpPr>
            <p:cNvPr id="39945" name="Line 10"/>
            <p:cNvSpPr/>
            <p:nvPr/>
          </p:nvSpPr>
          <p:spPr>
            <a:xfrm flipH="1">
              <a:off x="912" y="1525"/>
              <a:ext cx="1242" cy="1289"/>
            </a:xfrm>
            <a:prstGeom prst="line">
              <a:avLst/>
            </a:prstGeom>
            <a:ln w="38100" cap="flat" cmpd="sng">
              <a:solidFill>
                <a:schemeClr val="tx1"/>
              </a:solidFill>
              <a:prstDash val="solid"/>
              <a:round/>
              <a:headEnd type="none" w="med" len="med"/>
              <a:tailEnd type="triangle" w="med" len="med"/>
            </a:ln>
          </p:spPr>
          <p:txBody>
            <a:bodyPr wrap="none" anchor="t"/>
            <a:lstStyle/>
            <a:p>
              <a:endParaRPr lang="zh-CN" altLang="en-US">
                <a:latin typeface="Arial" panose="020B0604020202020204" pitchFamily="34" charset="0"/>
                <a:ea typeface="宋体" panose="02010600030101010101" pitchFamily="2" charset="-122"/>
              </a:endParaRPr>
            </a:p>
          </p:txBody>
        </p:sp>
        <p:sp>
          <p:nvSpPr>
            <p:cNvPr id="39946" name="Line 11"/>
            <p:cNvSpPr/>
            <p:nvPr/>
          </p:nvSpPr>
          <p:spPr>
            <a:xfrm>
              <a:off x="3969" y="1480"/>
              <a:ext cx="1088" cy="1196"/>
            </a:xfrm>
            <a:prstGeom prst="line">
              <a:avLst/>
            </a:prstGeom>
            <a:ln w="38100" cap="flat" cmpd="sng">
              <a:solidFill>
                <a:schemeClr val="tx1"/>
              </a:solidFill>
              <a:prstDash val="solid"/>
              <a:round/>
              <a:headEnd type="none" w="med" len="med"/>
              <a:tailEnd type="triangle" w="med" len="med"/>
            </a:ln>
          </p:spPr>
          <p:txBody>
            <a:bodyPr wrap="none" anchor="t"/>
            <a:lstStyle/>
            <a:p>
              <a:endParaRPr lang="zh-CN" altLang="en-US">
                <a:latin typeface="Arial" panose="020B0604020202020204" pitchFamily="34" charset="0"/>
                <a:ea typeface="宋体" panose="02010600030101010101" pitchFamily="2" charset="-122"/>
              </a:endParaRPr>
            </a:p>
          </p:txBody>
        </p:sp>
      </p:grpSp>
      <p:sp>
        <p:nvSpPr>
          <p:cNvPr id="19469" name="Rectangle 13"/>
          <p:cNvSpPr/>
          <p:nvPr/>
        </p:nvSpPr>
        <p:spPr>
          <a:xfrm>
            <a:off x="255588" y="2914650"/>
            <a:ext cx="3316287" cy="523875"/>
          </a:xfrm>
          <a:prstGeom prst="rect">
            <a:avLst/>
          </a:prstGeom>
          <a:noFill/>
          <a:ln w="9525">
            <a:noFill/>
          </a:ln>
        </p:spPr>
        <p:txBody>
          <a:bodyPr wrap="square" anchor="t">
            <a:spAutoFit/>
          </a:bodyPr>
          <a:lstStyle/>
          <a:p>
            <a:r>
              <a:rPr lang="zh-CN" altLang="zh-CN" sz="2800" b="1" dirty="0">
                <a:solidFill>
                  <a:srgbClr val="FF0000"/>
                </a:solidFill>
                <a:latin typeface="Times New Roman" panose="02020603050405020304" pitchFamily="2" charset="0"/>
                <a:ea typeface="宋体" panose="02010600030101010101" pitchFamily="2" charset="-122"/>
              </a:rPr>
              <a:t>1、染色体组的概念</a:t>
            </a:r>
          </a:p>
        </p:txBody>
      </p:sp>
      <p:sp>
        <p:nvSpPr>
          <p:cNvPr id="39948" name="Rectangle 9"/>
          <p:cNvSpPr/>
          <p:nvPr/>
        </p:nvSpPr>
        <p:spPr>
          <a:xfrm>
            <a:off x="130175" y="153988"/>
            <a:ext cx="9013825" cy="1125537"/>
          </a:xfrm>
          <a:prstGeom prst="rect">
            <a:avLst/>
          </a:prstGeom>
          <a:noFill/>
          <a:ln w="9525">
            <a:noFill/>
          </a:ln>
        </p:spPr>
        <p:txBody>
          <a:bodyPr wrap="square" anchor="t">
            <a:spAutoFit/>
          </a:bodyPr>
          <a:lstStyle/>
          <a:p>
            <a:pPr>
              <a:lnSpc>
                <a:spcPct val="120000"/>
              </a:lnSpc>
            </a:pPr>
            <a:r>
              <a:rPr lang="zh-CN" altLang="zh-CN" sz="2800" b="1" dirty="0">
                <a:solidFill>
                  <a:srgbClr val="000000"/>
                </a:solidFill>
                <a:latin typeface="Times New Roman" panose="02020603050405020304" pitchFamily="2" charset="0"/>
                <a:ea typeface="宋体" panose="02010600030101010101" pitchFamily="2" charset="-122"/>
              </a:rPr>
              <a:t>Q</a:t>
            </a:r>
            <a:r>
              <a:rPr lang="en-US" altLang="zh-CN" sz="2800" b="1" dirty="0">
                <a:solidFill>
                  <a:srgbClr val="000000"/>
                </a:solidFill>
                <a:latin typeface="Times New Roman" panose="02020603050405020304" pitchFamily="2" charset="0"/>
                <a:ea typeface="宋体" panose="02010600030101010101" pitchFamily="2" charset="-122"/>
              </a:rPr>
              <a:t>4</a:t>
            </a:r>
            <a:r>
              <a:rPr lang="zh-CN" altLang="zh-CN" sz="2800" b="1" dirty="0">
                <a:solidFill>
                  <a:srgbClr val="000000"/>
                </a:solidFill>
                <a:latin typeface="Times New Roman" panose="02020603050405020304" pitchFamily="2"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果蝇的精子中有哪几条染色体？这些染色体在形态、大小和功能上有什么特点？这些染色体之间是什么关系？</a:t>
            </a:r>
            <a:endParaRPr lang="zh-CN" altLang="zh-CN" sz="2800" b="1" dirty="0">
              <a:solidFill>
                <a:srgbClr val="000000"/>
              </a:solidFill>
              <a:latin typeface="Times New Roman" panose="02020603050405020304" pitchFamily="2" charset="0"/>
              <a:ea typeface="宋体" panose="02010600030101010101" pitchFamily="2" charset="-122"/>
            </a:endParaRPr>
          </a:p>
        </p:txBody>
      </p:sp>
      <p:sp>
        <p:nvSpPr>
          <p:cNvPr id="17418" name="Rectangle 10"/>
          <p:cNvSpPr/>
          <p:nvPr/>
        </p:nvSpPr>
        <p:spPr>
          <a:xfrm>
            <a:off x="130175" y="1279525"/>
            <a:ext cx="8558213" cy="1419225"/>
          </a:xfrm>
          <a:prstGeom prst="rect">
            <a:avLst/>
          </a:prstGeom>
          <a:noFill/>
          <a:ln w="9525">
            <a:noFill/>
          </a:ln>
        </p:spPr>
        <p:txBody>
          <a:bodyPr wrap="square" anchor="t">
            <a:spAutoFit/>
          </a:bodyPr>
          <a:lstStyle/>
          <a:p>
            <a:pPr>
              <a:lnSpc>
                <a:spcPct val="120000"/>
              </a:lnSpc>
            </a:pPr>
            <a:r>
              <a:rPr lang="zh-CN" altLang="en-US" sz="2400" b="1">
                <a:solidFill>
                  <a:srgbClr val="FF0000"/>
                </a:solidFill>
                <a:latin typeface="Arial" panose="020B0604020202020204" pitchFamily="34" charset="0"/>
                <a:ea typeface="宋体" panose="02010600030101010101" pitchFamily="2" charset="-122"/>
              </a:rPr>
              <a:t>果蝇的精子中含有（</a:t>
            </a:r>
            <a:r>
              <a:rPr lang="zh-CN" altLang="zh-CN" sz="2400" b="1" dirty="0">
                <a:solidFill>
                  <a:srgbClr val="FF0000"/>
                </a:solidFill>
                <a:latin typeface="Times New Roman" panose="02020603050405020304" pitchFamily="2" charset="0"/>
                <a:ea typeface="宋体" panose="02010600030101010101" pitchFamily="2" charset="-122"/>
              </a:rPr>
              <a:t>Ⅱ、Ⅲ、Ⅳ、X</a:t>
            </a:r>
            <a:r>
              <a:rPr lang="zh-CN" altLang="en-US" sz="2400" b="1">
                <a:solidFill>
                  <a:srgbClr val="FF0000"/>
                </a:solidFill>
                <a:latin typeface="Arial" panose="020B0604020202020204" pitchFamily="34" charset="0"/>
                <a:ea typeface="宋体" panose="02010600030101010101" pitchFamily="2" charset="-122"/>
              </a:rPr>
              <a:t>）或者（</a:t>
            </a:r>
            <a:r>
              <a:rPr lang="zh-CN" altLang="zh-CN" sz="2400" b="1" dirty="0">
                <a:solidFill>
                  <a:srgbClr val="FF0000"/>
                </a:solidFill>
                <a:latin typeface="Times New Roman" panose="02020603050405020304" pitchFamily="2" charset="0"/>
                <a:ea typeface="宋体" panose="02010600030101010101" pitchFamily="2" charset="-122"/>
              </a:rPr>
              <a:t>Ⅱ、Ⅲ、Ⅳ、Y</a:t>
            </a:r>
            <a:r>
              <a:rPr lang="zh-CN" altLang="en-US" sz="2400" b="1">
                <a:solidFill>
                  <a:srgbClr val="FF0000"/>
                </a:solidFill>
                <a:latin typeface="Arial" panose="020B0604020202020204" pitchFamily="34" charset="0"/>
                <a:ea typeface="宋体" panose="02010600030101010101" pitchFamily="2" charset="-122"/>
              </a:rPr>
              <a:t>）四条染色体，这些染色体的形态、大小和功能各不相同，他们之间互为非同源染色体</a:t>
            </a:r>
            <a:r>
              <a:rPr lang="zh-CN" altLang="en-US" sz="2400" b="1" dirty="0">
                <a:solidFill>
                  <a:srgbClr val="FF0000"/>
                </a:solidFill>
                <a:latin typeface="Times New Roman" panose="02020603050405020304" pitchFamily="2" charset="0"/>
                <a:ea typeface="宋体" panose="02010600030101010101" pitchFamily="2" charset="-122"/>
              </a:rPr>
              <a:t>。</a:t>
            </a:r>
            <a:r>
              <a:rPr lang="zh-CN" altLang="zh-CN" sz="2400" b="1" dirty="0">
                <a:solidFill>
                  <a:srgbClr val="FF0000"/>
                </a:solidFill>
                <a:latin typeface="Times New Roman" panose="02020603050405020304" pitchFamily="2" charset="0"/>
                <a:ea typeface="宋体" panose="02010600030101010101"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9"/>
                                        </p:tgtEl>
                                        <p:attrNameLst>
                                          <p:attrName>style.visibility</p:attrName>
                                        </p:attrNameLst>
                                      </p:cBhvr>
                                      <p:to>
                                        <p:strVal val="visible"/>
                                      </p:to>
                                    </p:set>
                                    <p:anim calcmode="lin" valueType="num">
                                      <p:cBhvr additive="base">
                                        <p:cTn id="13" dur="500" fill="hold"/>
                                        <p:tgtEl>
                                          <p:spTgt spid="19469"/>
                                        </p:tgtEl>
                                        <p:attrNameLst>
                                          <p:attrName>ppt_x</p:attrName>
                                        </p:attrNameLst>
                                      </p:cBhvr>
                                      <p:tavLst>
                                        <p:tav tm="0">
                                          <p:val>
                                            <p:strVal val="#ppt_x"/>
                                          </p:val>
                                        </p:tav>
                                        <p:tav tm="100000">
                                          <p:val>
                                            <p:strVal val="#ppt_x"/>
                                          </p:val>
                                        </p:tav>
                                      </p:tavLst>
                                    </p:anim>
                                    <p:anim calcmode="lin" valueType="num">
                                      <p:cBhvr additive="base">
                                        <p:cTn id="14"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bldLvl="0" animBg="1"/>
      <p:bldP spid="19469" grpId="1" animBg="1"/>
      <p:bldP spid="17418" grpId="0" bldLvl="0" animBg="1"/>
      <p:bldP spid="17418"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2"/>
          <p:cNvSpPr/>
          <p:nvPr/>
        </p:nvSpPr>
        <p:spPr>
          <a:xfrm>
            <a:off x="482600" y="471488"/>
            <a:ext cx="8178800" cy="2030412"/>
          </a:xfrm>
          <a:prstGeom prst="rect">
            <a:avLst/>
          </a:prstGeom>
          <a:noFill/>
          <a:ln w="9525">
            <a:noFill/>
          </a:ln>
        </p:spPr>
        <p:txBody>
          <a:bodyPr wrap="square" anchor="t">
            <a:spAutoFit/>
          </a:bodyPr>
          <a:lstStyle/>
          <a:p>
            <a:pPr>
              <a:lnSpc>
                <a:spcPct val="150000"/>
              </a:lnSpc>
            </a:pPr>
            <a:r>
              <a:rPr lang="en-US" altLang="zh-CN" sz="2800" b="1">
                <a:solidFill>
                  <a:srgbClr val="000000"/>
                </a:solidFill>
                <a:latin typeface="Times New Roman" panose="02020603050405020304" pitchFamily="2" charset="0"/>
                <a:ea typeface="宋体" panose="02010600030101010101" pitchFamily="2" charset="-122"/>
              </a:rPr>
              <a:t>  </a:t>
            </a:r>
            <a:r>
              <a:rPr lang="zh-CN" altLang="zh-CN" sz="2800" b="1">
                <a:solidFill>
                  <a:srgbClr val="000000"/>
                </a:solidFill>
                <a:latin typeface="Times New Roman" panose="02020603050405020304" pitchFamily="2" charset="0"/>
                <a:ea typeface="宋体" panose="02010600030101010101" pitchFamily="2" charset="-122"/>
              </a:rPr>
              <a:t>细胞</a:t>
            </a:r>
            <a:r>
              <a:rPr lang="zh-CN" altLang="zh-CN" sz="2800" b="1" dirty="0">
                <a:solidFill>
                  <a:srgbClr val="000000"/>
                </a:solidFill>
                <a:latin typeface="Times New Roman" panose="02020603050405020304" pitchFamily="2" charset="0"/>
                <a:ea typeface="宋体" panose="02010600030101010101" pitchFamily="2" charset="-122"/>
              </a:rPr>
              <a:t>中的一组________染色体，它们在_____和______上各不相同，这样的一组染色体，叫做一个</a:t>
            </a:r>
            <a:r>
              <a:rPr lang="zh-CN" altLang="zh-CN" sz="2800" b="1" dirty="0">
                <a:solidFill>
                  <a:srgbClr val="FF0000"/>
                </a:solidFill>
                <a:latin typeface="Times New Roman" panose="02020603050405020304" pitchFamily="2" charset="0"/>
                <a:ea typeface="宋体" panose="02010600030101010101" pitchFamily="2" charset="-122"/>
              </a:rPr>
              <a:t>染色体组</a:t>
            </a:r>
            <a:r>
              <a:rPr lang="zh-CN" altLang="zh-CN" sz="2800" b="1" dirty="0">
                <a:solidFill>
                  <a:srgbClr val="000000"/>
                </a:solidFill>
                <a:latin typeface="Times New Roman" panose="02020603050405020304" pitchFamily="2" charset="0"/>
                <a:ea typeface="宋体" panose="02010600030101010101" pitchFamily="2" charset="-122"/>
              </a:rPr>
              <a:t>。</a:t>
            </a:r>
          </a:p>
        </p:txBody>
      </p:sp>
      <p:sp>
        <p:nvSpPr>
          <p:cNvPr id="19470" name="Rectangle 14"/>
          <p:cNvSpPr/>
          <p:nvPr/>
        </p:nvSpPr>
        <p:spPr>
          <a:xfrm>
            <a:off x="2952750" y="377825"/>
            <a:ext cx="1295400" cy="739775"/>
          </a:xfrm>
          <a:prstGeom prst="rect">
            <a:avLst/>
          </a:prstGeom>
          <a:noFill/>
          <a:ln w="9525">
            <a:noFill/>
          </a:ln>
        </p:spPr>
        <p:txBody>
          <a:bodyPr wrap="square" anchor="t">
            <a:spAutoFit/>
          </a:bodyPr>
          <a:lstStyle/>
          <a:p>
            <a:pPr>
              <a:lnSpc>
                <a:spcPct val="150000"/>
              </a:lnSpc>
            </a:pPr>
            <a:r>
              <a:rPr lang="zh-CN" altLang="zh-CN" sz="2800" b="1" dirty="0">
                <a:solidFill>
                  <a:srgbClr val="FF0000"/>
                </a:solidFill>
                <a:latin typeface="Times New Roman" panose="02020603050405020304" pitchFamily="2" charset="0"/>
                <a:ea typeface="宋体" panose="02010600030101010101" pitchFamily="2" charset="-122"/>
              </a:rPr>
              <a:t>非同源</a:t>
            </a:r>
          </a:p>
        </p:txBody>
      </p:sp>
      <p:sp>
        <p:nvSpPr>
          <p:cNvPr id="19471" name="Rectangle 15"/>
          <p:cNvSpPr/>
          <p:nvPr/>
        </p:nvSpPr>
        <p:spPr>
          <a:xfrm>
            <a:off x="6756400" y="377825"/>
            <a:ext cx="977900" cy="739775"/>
          </a:xfrm>
          <a:prstGeom prst="rect">
            <a:avLst/>
          </a:prstGeom>
          <a:noFill/>
          <a:ln w="9525">
            <a:noFill/>
          </a:ln>
        </p:spPr>
        <p:txBody>
          <a:bodyPr wrap="square" anchor="t">
            <a:spAutoFit/>
          </a:bodyPr>
          <a:lstStyle/>
          <a:p>
            <a:pPr>
              <a:lnSpc>
                <a:spcPct val="150000"/>
              </a:lnSpc>
            </a:pPr>
            <a:r>
              <a:rPr lang="zh-CN" altLang="zh-CN" sz="2800" b="1" dirty="0">
                <a:solidFill>
                  <a:srgbClr val="FF0000"/>
                </a:solidFill>
                <a:latin typeface="Times New Roman" panose="02020603050405020304" pitchFamily="2" charset="0"/>
                <a:ea typeface="宋体" panose="02010600030101010101" pitchFamily="2" charset="-122"/>
              </a:rPr>
              <a:t>形态</a:t>
            </a:r>
          </a:p>
        </p:txBody>
      </p:sp>
      <p:sp>
        <p:nvSpPr>
          <p:cNvPr id="19472" name="Rectangle 16"/>
          <p:cNvSpPr/>
          <p:nvPr/>
        </p:nvSpPr>
        <p:spPr>
          <a:xfrm>
            <a:off x="749300" y="1117600"/>
            <a:ext cx="990600" cy="738188"/>
          </a:xfrm>
          <a:prstGeom prst="rect">
            <a:avLst/>
          </a:prstGeom>
          <a:noFill/>
          <a:ln w="9525">
            <a:noFill/>
          </a:ln>
        </p:spPr>
        <p:txBody>
          <a:bodyPr wrap="square" anchor="t">
            <a:spAutoFit/>
          </a:bodyPr>
          <a:lstStyle/>
          <a:p>
            <a:pPr>
              <a:lnSpc>
                <a:spcPct val="150000"/>
              </a:lnSpc>
            </a:pPr>
            <a:r>
              <a:rPr lang="zh-CN" altLang="zh-CN" sz="2800" b="1" dirty="0">
                <a:solidFill>
                  <a:srgbClr val="FF0000"/>
                </a:solidFill>
                <a:latin typeface="Times New Roman" panose="02020603050405020304" pitchFamily="2" charset="0"/>
                <a:ea typeface="宋体" panose="02010600030101010101" pitchFamily="2" charset="-122"/>
              </a:rPr>
              <a:t>功能</a:t>
            </a:r>
          </a:p>
        </p:txBody>
      </p:sp>
      <p:sp>
        <p:nvSpPr>
          <p:cNvPr id="21506" name="Rectangle 2"/>
          <p:cNvSpPr>
            <a:spLocks noGrp="1" noRot="1"/>
          </p:cNvSpPr>
          <p:nvPr/>
        </p:nvSpPr>
        <p:spPr>
          <a:xfrm>
            <a:off x="331788" y="4013200"/>
            <a:ext cx="8180387" cy="4016375"/>
          </a:xfrm>
          <a:prstGeom prst="rect">
            <a:avLst/>
          </a:prstGeom>
          <a:noFill/>
          <a:ln w="9525">
            <a:noFill/>
          </a:ln>
        </p:spPr>
        <p:txBody>
          <a:bodyPr wrap="square" lIns="91440" tIns="45720" rIns="91440" bIns="45720" anchor="t"/>
          <a:lstStyle/>
          <a:p>
            <a:pPr eaLnBrk="0" hangingPunct="0">
              <a:lnSpc>
                <a:spcPct val="150000"/>
              </a:lnSpc>
            </a:pPr>
            <a:r>
              <a:rPr lang="zh-CN" altLang="zh-CN" sz="2800" b="1" dirty="0">
                <a:solidFill>
                  <a:srgbClr val="FF0000"/>
                </a:solidFill>
                <a:latin typeface="宋体" panose="02010600030101010101" pitchFamily="2" charset="-122"/>
                <a:ea typeface="宋体" panose="02010600030101010101" pitchFamily="2" charset="-122"/>
              </a:rPr>
              <a:t>染色体组特点：</a:t>
            </a:r>
          </a:p>
          <a:p>
            <a:pPr eaLnBrk="0" hangingPunct="0">
              <a:lnSpc>
                <a:spcPct val="150000"/>
              </a:lnSpc>
            </a:pPr>
            <a:r>
              <a:rPr lang="zh-CN" altLang="zh-CN" sz="2800" b="1" dirty="0">
                <a:latin typeface="宋体" panose="02010600030101010101" pitchFamily="2" charset="-122"/>
                <a:ea typeface="宋体" panose="02010600030101010101" pitchFamily="2" charset="-122"/>
              </a:rPr>
              <a:t>一个染色体组中不含同源染色体</a:t>
            </a:r>
            <a:r>
              <a:rPr lang="zh-CN" altLang="en-US" sz="2800" b="1" dirty="0">
                <a:latin typeface="宋体" panose="02010600030101010101" pitchFamily="2" charset="-122"/>
                <a:ea typeface="宋体" panose="02010600030101010101" pitchFamily="2" charset="-122"/>
              </a:rPr>
              <a:t>；</a:t>
            </a:r>
            <a:endParaRPr lang="zh-CN" altLang="zh-CN" sz="2800" b="1" dirty="0">
              <a:latin typeface="宋体" panose="02010600030101010101" pitchFamily="2" charset="-122"/>
              <a:ea typeface="宋体" panose="02010600030101010101" pitchFamily="2" charset="-122"/>
            </a:endParaRPr>
          </a:p>
          <a:p>
            <a:pPr eaLnBrk="0" hangingPunct="0">
              <a:lnSpc>
                <a:spcPct val="150000"/>
              </a:lnSpc>
            </a:pPr>
            <a:r>
              <a:rPr lang="zh-CN" altLang="zh-CN" sz="2800" b="1" dirty="0">
                <a:latin typeface="宋体" panose="02010600030101010101" pitchFamily="2" charset="-122"/>
                <a:ea typeface="宋体" panose="02010600030101010101" pitchFamily="2" charset="-122"/>
              </a:rPr>
              <a:t>一个染色体组中所含的染色体形态、大小和功能各不相同</a:t>
            </a:r>
            <a:r>
              <a:rPr lang="zh-CN" altLang="en-US" sz="2800" b="1">
                <a:latin typeface="宋体" panose="02010600030101010101" pitchFamily="2" charset="-122"/>
                <a:ea typeface="宋体" panose="02010600030101010101" pitchFamily="2" charset="-122"/>
              </a:rPr>
              <a:t>。</a:t>
            </a:r>
            <a:endParaRPr lang="zh-CN" altLang="zh-CN" sz="2800" b="1" dirty="0">
              <a:latin typeface="宋体" panose="02010600030101010101" pitchFamily="2" charset="-122"/>
              <a:ea typeface="宋体" panose="02010600030101010101" pitchFamily="2" charset="-122"/>
            </a:endParaRPr>
          </a:p>
        </p:txBody>
      </p:sp>
      <p:pic>
        <p:nvPicPr>
          <p:cNvPr id="41990" name="Picture 7" descr="x18"/>
          <p:cNvPicPr>
            <a:picLocks noChangeAspect="1"/>
          </p:cNvPicPr>
          <p:nvPr/>
        </p:nvPicPr>
        <p:blipFill>
          <a:blip r:embed="rId3">
            <a:clrChange>
              <a:clrFrom>
                <a:srgbClr val="FFFFFF"/>
              </a:clrFrom>
              <a:clrTo>
                <a:srgbClr val="FFFFFF">
                  <a:alpha val="0"/>
                </a:srgbClr>
              </a:clrTo>
            </a:clrChange>
          </a:blip>
          <a:stretch>
            <a:fillRect/>
          </a:stretch>
        </p:blipFill>
        <p:spPr>
          <a:xfrm>
            <a:off x="1468438" y="2268538"/>
            <a:ext cx="2349500" cy="1500187"/>
          </a:xfrm>
          <a:prstGeom prst="rect">
            <a:avLst/>
          </a:prstGeom>
          <a:noFill/>
          <a:ln w="9525">
            <a:noFill/>
          </a:ln>
        </p:spPr>
      </p:pic>
      <p:pic>
        <p:nvPicPr>
          <p:cNvPr id="41991" name="Picture 3" descr="x19"/>
          <p:cNvPicPr>
            <a:picLocks noChangeAspect="1"/>
          </p:cNvPicPr>
          <p:nvPr/>
        </p:nvPicPr>
        <p:blipFill>
          <a:blip r:embed="rId4">
            <a:clrChange>
              <a:clrFrom>
                <a:srgbClr val="F6F4FB"/>
              </a:clrFrom>
              <a:clrTo>
                <a:srgbClr val="F6F4FB">
                  <a:alpha val="0"/>
                </a:srgbClr>
              </a:clrTo>
            </a:clrChange>
          </a:blip>
          <a:stretch>
            <a:fillRect/>
          </a:stretch>
        </p:blipFill>
        <p:spPr>
          <a:xfrm>
            <a:off x="4970463" y="2363788"/>
            <a:ext cx="2425700" cy="14049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additive="base">
                                        <p:cTn id="7" dur="500" fill="hold"/>
                                        <p:tgtEl>
                                          <p:spTgt spid="19470"/>
                                        </p:tgtEl>
                                        <p:attrNameLst>
                                          <p:attrName>ppt_x</p:attrName>
                                        </p:attrNameLst>
                                      </p:cBhvr>
                                      <p:tavLst>
                                        <p:tav tm="0">
                                          <p:val>
                                            <p:strVal val="#ppt_x"/>
                                          </p:val>
                                        </p:tav>
                                        <p:tav tm="100000">
                                          <p:val>
                                            <p:strVal val="#ppt_x"/>
                                          </p:val>
                                        </p:tav>
                                      </p:tavLst>
                                    </p:anim>
                                    <p:anim calcmode="lin" valueType="num">
                                      <p:cBhvr additive="base">
                                        <p:cTn id="8"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71"/>
                                        </p:tgtEl>
                                        <p:attrNameLst>
                                          <p:attrName>style.visibility</p:attrName>
                                        </p:attrNameLst>
                                      </p:cBhvr>
                                      <p:to>
                                        <p:strVal val="visible"/>
                                      </p:to>
                                    </p:set>
                                    <p:anim calcmode="lin" valueType="num">
                                      <p:cBhvr additive="base">
                                        <p:cTn id="13" dur="500" fill="hold"/>
                                        <p:tgtEl>
                                          <p:spTgt spid="19471"/>
                                        </p:tgtEl>
                                        <p:attrNameLst>
                                          <p:attrName>ppt_x</p:attrName>
                                        </p:attrNameLst>
                                      </p:cBhvr>
                                      <p:tavLst>
                                        <p:tav tm="0">
                                          <p:val>
                                            <p:strVal val="#ppt_x"/>
                                          </p:val>
                                        </p:tav>
                                        <p:tav tm="100000">
                                          <p:val>
                                            <p:strVal val="#ppt_x"/>
                                          </p:val>
                                        </p:tav>
                                      </p:tavLst>
                                    </p:anim>
                                    <p:anim calcmode="lin" valueType="num">
                                      <p:cBhvr additive="base">
                                        <p:cTn id="14"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72"/>
                                        </p:tgtEl>
                                        <p:attrNameLst>
                                          <p:attrName>style.visibility</p:attrName>
                                        </p:attrNameLst>
                                      </p:cBhvr>
                                      <p:to>
                                        <p:strVal val="visible"/>
                                      </p:to>
                                    </p:set>
                                    <p:anim calcmode="lin" valueType="num">
                                      <p:cBhvr additive="base">
                                        <p:cTn id="19" dur="500" fill="hold"/>
                                        <p:tgtEl>
                                          <p:spTgt spid="19472"/>
                                        </p:tgtEl>
                                        <p:attrNameLst>
                                          <p:attrName>ppt_x</p:attrName>
                                        </p:attrNameLst>
                                      </p:cBhvr>
                                      <p:tavLst>
                                        <p:tav tm="0">
                                          <p:val>
                                            <p:strVal val="#ppt_x"/>
                                          </p:val>
                                        </p:tav>
                                        <p:tav tm="100000">
                                          <p:val>
                                            <p:strVal val="#ppt_x"/>
                                          </p:val>
                                        </p:tav>
                                      </p:tavLst>
                                    </p:anim>
                                    <p:anim calcmode="lin" valueType="num">
                                      <p:cBhvr additive="base">
                                        <p:cTn id="20" dur="500" fill="hold"/>
                                        <p:tgtEl>
                                          <p:spTgt spid="194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6"/>
                                        </p:tgtEl>
                                        <p:attrNameLst>
                                          <p:attrName>style.visibility</p:attrName>
                                        </p:attrNameLst>
                                      </p:cBhvr>
                                      <p:to>
                                        <p:strVal val="visible"/>
                                      </p:to>
                                    </p:set>
                                    <p:anim calcmode="lin" valueType="num">
                                      <p:cBhvr additive="base">
                                        <p:cTn id="25" dur="500" fill="hold"/>
                                        <p:tgtEl>
                                          <p:spTgt spid="21506"/>
                                        </p:tgtEl>
                                        <p:attrNameLst>
                                          <p:attrName>ppt_x</p:attrName>
                                        </p:attrNameLst>
                                      </p:cBhvr>
                                      <p:tavLst>
                                        <p:tav tm="0">
                                          <p:val>
                                            <p:strVal val="#ppt_x"/>
                                          </p:val>
                                        </p:tav>
                                        <p:tav tm="100000">
                                          <p:val>
                                            <p:strVal val="#ppt_x"/>
                                          </p:val>
                                        </p:tav>
                                      </p:tavLst>
                                    </p:anim>
                                    <p:anim calcmode="lin" valueType="num">
                                      <p:cBhvr additive="base">
                                        <p:cTn id="26"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P spid="19470" grpId="1" animBg="1"/>
      <p:bldP spid="19471" grpId="0" animBg="1"/>
      <p:bldP spid="19471" grpId="1" animBg="1"/>
      <p:bldP spid="19472" grpId="0" animBg="1"/>
      <p:bldP spid="19472" grpId="1" animBg="1"/>
      <p:bldP spid="21506" grpId="0"/>
      <p:bldP spid="2150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12"/>
          <p:cNvSpPr/>
          <p:nvPr/>
        </p:nvSpPr>
        <p:spPr>
          <a:xfrm>
            <a:off x="633413" y="1801813"/>
            <a:ext cx="5422900" cy="1773237"/>
          </a:xfrm>
          <a:prstGeom prst="rect">
            <a:avLst/>
          </a:prstGeom>
          <a:noFill/>
          <a:ln w="9525">
            <a:noFill/>
          </a:ln>
        </p:spPr>
        <p:txBody>
          <a:bodyPr anchor="t">
            <a:spAutoFit/>
          </a:bodyPr>
          <a:lstStyle/>
          <a:p>
            <a:pPr>
              <a:lnSpc>
                <a:spcPct val="130000"/>
              </a:lnSpc>
            </a:pPr>
            <a:r>
              <a:rPr lang="zh-CN" altLang="zh-CN" sz="2800" b="1" dirty="0">
                <a:solidFill>
                  <a:srgbClr val="000000"/>
                </a:solidFill>
                <a:latin typeface="Times New Roman" panose="02020603050405020304"/>
                <a:ea typeface="宋体" panose="02010600030101010101" pitchFamily="2" charset="-122"/>
              </a:rPr>
              <a:t>细胞内形状大小相同的染色体有几条，就是有几个染色体组。如图所示</a:t>
            </a:r>
          </a:p>
        </p:txBody>
      </p:sp>
      <p:sp>
        <p:nvSpPr>
          <p:cNvPr id="44034" name="Text Box 2"/>
          <p:cNvSpPr txBox="1"/>
          <p:nvPr/>
        </p:nvSpPr>
        <p:spPr>
          <a:xfrm>
            <a:off x="633413" y="4071938"/>
            <a:ext cx="5638800" cy="1152525"/>
          </a:xfrm>
          <a:prstGeom prst="rect">
            <a:avLst/>
          </a:prstGeom>
          <a:noFill/>
          <a:ln w="9525">
            <a:noFill/>
          </a:ln>
        </p:spPr>
        <p:txBody>
          <a:bodyPr anchor="t">
            <a:spAutoFit/>
          </a:bodyPr>
          <a:lstStyle/>
          <a:p>
            <a:pPr>
              <a:lnSpc>
                <a:spcPct val="130000"/>
              </a:lnSpc>
            </a:pPr>
            <a:r>
              <a:rPr lang="zh-CN" altLang="zh-CN" sz="2800" b="1" dirty="0">
                <a:solidFill>
                  <a:srgbClr val="000000"/>
                </a:solidFill>
                <a:latin typeface="Times New Roman" panose="02020603050405020304"/>
                <a:ea typeface="宋体" panose="02010600030101010101" pitchFamily="2" charset="-122"/>
              </a:rPr>
              <a:t>细胞内控制同一性状的基因有几个，就是有几个染色体组。如图所示</a:t>
            </a:r>
          </a:p>
        </p:txBody>
      </p:sp>
      <p:sp>
        <p:nvSpPr>
          <p:cNvPr id="21515" name="Rectangle 11"/>
          <p:cNvSpPr/>
          <p:nvPr/>
        </p:nvSpPr>
        <p:spPr>
          <a:xfrm>
            <a:off x="2524125" y="3027363"/>
            <a:ext cx="2684463" cy="650875"/>
          </a:xfrm>
          <a:prstGeom prst="rect">
            <a:avLst/>
          </a:prstGeom>
          <a:noFill/>
          <a:ln w="9525">
            <a:noFill/>
          </a:ln>
        </p:spPr>
        <p:txBody>
          <a:bodyPr wrap="none" anchor="t">
            <a:spAutoFit/>
          </a:bodyPr>
          <a:lstStyle/>
          <a:p>
            <a:pPr algn="ctr">
              <a:lnSpc>
                <a:spcPct val="130000"/>
              </a:lnSpc>
            </a:pPr>
            <a:r>
              <a:rPr lang="zh-CN" altLang="zh-CN" sz="2800" b="1" dirty="0">
                <a:solidFill>
                  <a:srgbClr val="FF0000"/>
                </a:solidFill>
                <a:latin typeface="Times New Roman" panose="02020603050405020304"/>
                <a:ea typeface="宋体" panose="02010600030101010101" pitchFamily="2" charset="-122"/>
              </a:rPr>
              <a:t>含四个染色体组</a:t>
            </a:r>
          </a:p>
        </p:txBody>
      </p:sp>
      <p:sp>
        <p:nvSpPr>
          <p:cNvPr id="44036" name="Rectangle 13"/>
          <p:cNvSpPr/>
          <p:nvPr/>
        </p:nvSpPr>
        <p:spPr>
          <a:xfrm>
            <a:off x="803275" y="1135063"/>
            <a:ext cx="3416300" cy="523875"/>
          </a:xfrm>
          <a:prstGeom prst="rect">
            <a:avLst/>
          </a:prstGeom>
          <a:noFill/>
          <a:ln w="9525">
            <a:noFill/>
          </a:ln>
        </p:spPr>
        <p:txBody>
          <a:bodyPr wrap="none" anchor="t">
            <a:spAutoFit/>
          </a:bodyPr>
          <a:lstStyle/>
          <a:p>
            <a:pPr algn="ctr"/>
            <a:r>
              <a:rPr lang="zh-CN" altLang="zh-CN" sz="2800" b="1" dirty="0">
                <a:solidFill>
                  <a:srgbClr val="FF0000"/>
                </a:solidFill>
                <a:latin typeface="Times New Roman" panose="02020603050405020304"/>
                <a:ea typeface="宋体" panose="02010600030101010101" pitchFamily="2" charset="-122"/>
              </a:rPr>
              <a:t>染色体组数目的判断</a:t>
            </a:r>
          </a:p>
        </p:txBody>
      </p:sp>
      <p:sp>
        <p:nvSpPr>
          <p:cNvPr id="44037" name="Rectangle 14"/>
          <p:cNvSpPr/>
          <p:nvPr/>
        </p:nvSpPr>
        <p:spPr>
          <a:xfrm>
            <a:off x="6623050" y="4356100"/>
            <a:ext cx="1387475" cy="650875"/>
          </a:xfrm>
          <a:prstGeom prst="rect">
            <a:avLst/>
          </a:prstGeom>
          <a:noFill/>
          <a:ln w="9525">
            <a:noFill/>
          </a:ln>
        </p:spPr>
        <p:txBody>
          <a:bodyPr wrap="none" anchor="t">
            <a:spAutoFit/>
          </a:bodyPr>
          <a:lstStyle/>
          <a:p>
            <a:pPr algn="ctr">
              <a:lnSpc>
                <a:spcPct val="130000"/>
              </a:lnSpc>
            </a:pPr>
            <a:r>
              <a:rPr lang="zh-CN" altLang="zh-CN" sz="2800" b="1" dirty="0">
                <a:solidFill>
                  <a:srgbClr val="FF0000"/>
                </a:solidFill>
                <a:latin typeface="Times New Roman" panose="02020603050405020304"/>
                <a:ea typeface="宋体" panose="02010600030101010101" pitchFamily="2" charset="-122"/>
              </a:rPr>
              <a:t>Aaa</a:t>
            </a:r>
            <a:r>
              <a:rPr lang="en-US" altLang="zh-CN" sz="2800" b="1" dirty="0">
                <a:solidFill>
                  <a:srgbClr val="FF0000"/>
                </a:solidFill>
                <a:latin typeface="Times New Roman" panose="02020603050405020304"/>
                <a:ea typeface="宋体" panose="02010600030101010101" pitchFamily="2" charset="-122"/>
              </a:rPr>
              <a:t>b</a:t>
            </a:r>
            <a:r>
              <a:rPr lang="zh-CN" altLang="zh-CN" sz="2800" b="1" dirty="0">
                <a:solidFill>
                  <a:srgbClr val="FF0000"/>
                </a:solidFill>
                <a:latin typeface="Times New Roman" panose="02020603050405020304"/>
                <a:ea typeface="宋体" panose="02010600030101010101" pitchFamily="2" charset="-122"/>
              </a:rPr>
              <a:t>bb</a:t>
            </a:r>
          </a:p>
        </p:txBody>
      </p:sp>
      <p:sp>
        <p:nvSpPr>
          <p:cNvPr id="21519" name="Rectangle 15"/>
          <p:cNvSpPr/>
          <p:nvPr/>
        </p:nvSpPr>
        <p:spPr>
          <a:xfrm>
            <a:off x="2235200" y="5224463"/>
            <a:ext cx="2686050" cy="650875"/>
          </a:xfrm>
          <a:prstGeom prst="rect">
            <a:avLst/>
          </a:prstGeom>
          <a:noFill/>
          <a:ln w="9525">
            <a:noFill/>
          </a:ln>
        </p:spPr>
        <p:txBody>
          <a:bodyPr wrap="none" anchor="t">
            <a:spAutoFit/>
          </a:bodyPr>
          <a:lstStyle/>
          <a:p>
            <a:pPr algn="ctr">
              <a:lnSpc>
                <a:spcPct val="130000"/>
              </a:lnSpc>
            </a:pPr>
            <a:r>
              <a:rPr lang="zh-CN" altLang="zh-CN" sz="2800" b="1" dirty="0">
                <a:solidFill>
                  <a:srgbClr val="FF0000"/>
                </a:solidFill>
                <a:latin typeface="Times New Roman" panose="02020603050405020304"/>
                <a:ea typeface="宋体" panose="02010600030101010101" pitchFamily="2" charset="-122"/>
              </a:rPr>
              <a:t>含三个染色体组</a:t>
            </a:r>
          </a:p>
        </p:txBody>
      </p:sp>
      <p:pic>
        <p:nvPicPr>
          <p:cNvPr id="44039" name="Picture 12"/>
          <p:cNvPicPr>
            <a:picLocks noChangeAspect="1"/>
          </p:cNvPicPr>
          <p:nvPr/>
        </p:nvPicPr>
        <p:blipFill>
          <a:blip r:embed="rId3"/>
          <a:stretch>
            <a:fillRect/>
          </a:stretch>
        </p:blipFill>
        <p:spPr>
          <a:xfrm>
            <a:off x="6154738" y="1308100"/>
            <a:ext cx="2325687" cy="20589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blinds(vertical)">
                                      <p:cBhvr>
                                        <p:cTn id="7" dur="500"/>
                                        <p:tgtEl>
                                          <p:spTgt spid="215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1519"/>
                                        </p:tgtEl>
                                        <p:attrNameLst>
                                          <p:attrName>style.visibility</p:attrName>
                                        </p:attrNameLst>
                                      </p:cBhvr>
                                      <p:to>
                                        <p:strVal val="visible"/>
                                      </p:to>
                                    </p:set>
                                    <p:animEffect transition="in" filter="blinds(vertical)">
                                      <p:cBhvr>
                                        <p:cTn id="12"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bldLvl="0" animBg="1"/>
      <p:bldP spid="2151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9"/>
          <p:cNvSpPr/>
          <p:nvPr/>
        </p:nvSpPr>
        <p:spPr>
          <a:xfrm>
            <a:off x="130175" y="153988"/>
            <a:ext cx="9013825" cy="1125537"/>
          </a:xfrm>
          <a:prstGeom prst="rect">
            <a:avLst/>
          </a:prstGeom>
          <a:noFill/>
          <a:ln w="9525">
            <a:noFill/>
          </a:ln>
        </p:spPr>
        <p:txBody>
          <a:bodyPr wrap="square" anchor="t">
            <a:spAutoFit/>
          </a:bodyPr>
          <a:lstStyle/>
          <a:p>
            <a:pPr>
              <a:lnSpc>
                <a:spcPct val="120000"/>
              </a:lnSpc>
            </a:pPr>
            <a:r>
              <a:rPr lang="zh-CN" altLang="zh-CN" sz="2800" b="1" dirty="0">
                <a:solidFill>
                  <a:srgbClr val="000000"/>
                </a:solidFill>
                <a:latin typeface="Times New Roman" panose="02020603050405020304" pitchFamily="2" charset="0"/>
                <a:ea typeface="宋体" panose="02010600030101010101" pitchFamily="2" charset="-122"/>
              </a:rPr>
              <a:t>Q</a:t>
            </a:r>
            <a:r>
              <a:rPr lang="en-US" altLang="zh-CN" sz="2800" b="1" dirty="0">
                <a:solidFill>
                  <a:srgbClr val="000000"/>
                </a:solidFill>
                <a:latin typeface="Times New Roman" panose="02020603050405020304" pitchFamily="2" charset="0"/>
                <a:ea typeface="宋体" panose="02010600030101010101" pitchFamily="2" charset="-122"/>
              </a:rPr>
              <a:t>5</a:t>
            </a:r>
            <a:r>
              <a:rPr lang="zh-CN" altLang="zh-CN" sz="2800" b="1" dirty="0">
                <a:solidFill>
                  <a:srgbClr val="000000"/>
                </a:solidFill>
                <a:latin typeface="Times New Roman" panose="02020603050405020304" pitchFamily="2" charset="0"/>
                <a:ea typeface="宋体" panose="02010600030101010101" pitchFamily="2" charset="-122"/>
              </a:rPr>
              <a:t>:</a:t>
            </a:r>
            <a:r>
              <a:rPr lang="zh-CN" altLang="en-US" sz="2800" b="1">
                <a:latin typeface="Arial" panose="020B0604020202020204" pitchFamily="34" charset="0"/>
                <a:ea typeface="宋体" panose="02010600030101010101" pitchFamily="2" charset="-122"/>
              </a:rPr>
              <a:t>如果将果蝇的精子中的染色体看成一组，那么果蝇的体细胞中有几组染色体</a:t>
            </a:r>
            <a:r>
              <a:rPr lang="zh-CN" altLang="en-US" sz="2800" b="1" dirty="0">
                <a:latin typeface="Arial" panose="020B0604020202020204" pitchFamily="34" charset="0"/>
                <a:ea typeface="宋体" panose="02010600030101010101" pitchFamily="2" charset="-122"/>
                <a:sym typeface="宋体" panose="02010600030101010101" pitchFamily="2" charset="-122"/>
              </a:rPr>
              <a:t>？</a:t>
            </a:r>
            <a:endParaRPr lang="zh-CN" altLang="zh-CN" sz="2800" b="1" dirty="0">
              <a:solidFill>
                <a:srgbClr val="000000"/>
              </a:solidFill>
              <a:latin typeface="Times New Roman" panose="02020603050405020304" pitchFamily="2" charset="0"/>
              <a:ea typeface="宋体" panose="02010600030101010101" pitchFamily="2" charset="-122"/>
            </a:endParaRPr>
          </a:p>
        </p:txBody>
      </p:sp>
      <p:sp>
        <p:nvSpPr>
          <p:cNvPr id="17418" name="Rectangle 10"/>
          <p:cNvSpPr/>
          <p:nvPr/>
        </p:nvSpPr>
        <p:spPr>
          <a:xfrm>
            <a:off x="130175" y="1543050"/>
            <a:ext cx="8558213" cy="533400"/>
          </a:xfrm>
          <a:prstGeom prst="rect">
            <a:avLst/>
          </a:prstGeom>
          <a:noFill/>
          <a:ln w="9525">
            <a:noFill/>
          </a:ln>
        </p:spPr>
        <p:txBody>
          <a:bodyPr wrap="square" anchor="t">
            <a:spAutoFit/>
          </a:bodyPr>
          <a:lstStyle/>
          <a:p>
            <a:pPr>
              <a:lnSpc>
                <a:spcPct val="120000"/>
              </a:lnSpc>
            </a:pPr>
            <a:r>
              <a:rPr lang="zh-CN" altLang="en-US" sz="2400" b="1">
                <a:solidFill>
                  <a:srgbClr val="FF0000"/>
                </a:solidFill>
                <a:latin typeface="Arial" panose="020B0604020202020204" pitchFamily="34" charset="0"/>
                <a:ea typeface="宋体" panose="02010600030101010101" pitchFamily="2" charset="-122"/>
              </a:rPr>
              <a:t>果蝇体细胞中含有</a:t>
            </a:r>
            <a:r>
              <a:rPr lang="en-US" altLang="zh-CN" sz="2400" b="1">
                <a:solidFill>
                  <a:srgbClr val="FF0000"/>
                </a:solidFill>
                <a:latin typeface="Arial" panose="020B0604020202020204" pitchFamily="34" charset="0"/>
                <a:ea typeface="宋体" panose="02010600030101010101" pitchFamily="2" charset="-122"/>
              </a:rPr>
              <a:t>2</a:t>
            </a:r>
            <a:r>
              <a:rPr lang="zh-CN" altLang="en-US" sz="2400" b="1">
                <a:solidFill>
                  <a:srgbClr val="FF0000"/>
                </a:solidFill>
                <a:latin typeface="Arial" panose="020B0604020202020204" pitchFamily="34" charset="0"/>
                <a:ea typeface="宋体" panose="02010600030101010101" pitchFamily="2" charset="-122"/>
              </a:rPr>
              <a:t>个染色体组</a:t>
            </a:r>
            <a:r>
              <a:rPr lang="zh-CN" altLang="en-US" sz="2400" b="1" dirty="0">
                <a:solidFill>
                  <a:srgbClr val="FF0000"/>
                </a:solidFill>
                <a:latin typeface="Times New Roman" panose="02020603050405020304" pitchFamily="2" charset="0"/>
                <a:ea typeface="宋体" panose="02010600030101010101" pitchFamily="2" charset="-122"/>
              </a:rPr>
              <a:t>。</a:t>
            </a:r>
            <a:r>
              <a:rPr lang="zh-CN" altLang="zh-CN" sz="2400" b="1" dirty="0">
                <a:solidFill>
                  <a:srgbClr val="FF0000"/>
                </a:solidFill>
                <a:latin typeface="Times New Roman" panose="02020603050405020304" pitchFamily="2" charset="0"/>
                <a:ea typeface="宋体" panose="02010600030101010101" pitchFamily="2" charset="-122"/>
              </a:rPr>
              <a:t> </a:t>
            </a:r>
          </a:p>
        </p:txBody>
      </p:sp>
      <p:pic>
        <p:nvPicPr>
          <p:cNvPr id="46083" name="Picture 2" descr="雌雄果蝇体细胞的染色体图解"/>
          <p:cNvPicPr>
            <a:picLocks noChangeAspect="1"/>
          </p:cNvPicPr>
          <p:nvPr/>
        </p:nvPicPr>
        <p:blipFill>
          <a:blip r:embed="rId3"/>
          <a:stretch>
            <a:fillRect/>
          </a:stretch>
        </p:blipFill>
        <p:spPr>
          <a:xfrm>
            <a:off x="5321300" y="974725"/>
            <a:ext cx="3275013" cy="1892300"/>
          </a:xfrm>
          <a:prstGeom prst="rect">
            <a:avLst/>
          </a:prstGeom>
          <a:noFill/>
          <a:ln w="9525">
            <a:noFill/>
          </a:ln>
        </p:spPr>
      </p:pic>
      <p:pic>
        <p:nvPicPr>
          <p:cNvPr id="11266" name="图片 5" descr="20092716183892177802.jpg"/>
          <p:cNvPicPr>
            <a:picLocks noChangeAspect="1"/>
          </p:cNvPicPr>
          <p:nvPr/>
        </p:nvPicPr>
        <p:blipFill>
          <a:blip r:embed="rId4"/>
          <a:srcRect l="12427" t="22501" r="9700" b="4466"/>
          <a:stretch>
            <a:fillRect/>
          </a:stretch>
        </p:blipFill>
        <p:spPr>
          <a:xfrm>
            <a:off x="130175" y="3101975"/>
            <a:ext cx="8731250" cy="3429000"/>
          </a:xfrm>
          <a:prstGeom prst="rect">
            <a:avLst/>
          </a:prstGeom>
          <a:noFill/>
          <a:ln w="9525">
            <a:noFill/>
          </a:ln>
          <a:effectLst>
            <a:prstShdw prst="shdw17" dist="17961" dir="2699999">
              <a:srgbClr val="292929">
                <a:alpha val="50000"/>
              </a:srgbClr>
            </a:prstShdw>
          </a:effectLst>
        </p:spPr>
      </p:pic>
      <p:sp>
        <p:nvSpPr>
          <p:cNvPr id="2" name="Rectangle 9"/>
          <p:cNvSpPr/>
          <p:nvPr/>
        </p:nvSpPr>
        <p:spPr>
          <a:xfrm>
            <a:off x="0" y="2076450"/>
            <a:ext cx="9013825" cy="608013"/>
          </a:xfrm>
          <a:prstGeom prst="rect">
            <a:avLst/>
          </a:prstGeom>
          <a:noFill/>
          <a:ln w="9525">
            <a:noFill/>
          </a:ln>
        </p:spPr>
        <p:txBody>
          <a:bodyPr wrap="square" anchor="t">
            <a:spAutoFit/>
          </a:bodyPr>
          <a:lstStyle/>
          <a:p>
            <a:pPr>
              <a:lnSpc>
                <a:spcPct val="120000"/>
              </a:lnSpc>
            </a:pPr>
            <a:r>
              <a:rPr lang="zh-CN" altLang="zh-CN" sz="2800" b="1" dirty="0">
                <a:solidFill>
                  <a:srgbClr val="000000"/>
                </a:solidFill>
                <a:latin typeface="Times New Roman" panose="02020603050405020304" pitchFamily="2" charset="0"/>
                <a:ea typeface="宋体" panose="02010600030101010101" pitchFamily="2" charset="-122"/>
              </a:rPr>
              <a:t>Q</a:t>
            </a:r>
            <a:r>
              <a:rPr lang="en-US" altLang="zh-CN" sz="2800" b="1" dirty="0">
                <a:solidFill>
                  <a:srgbClr val="000000"/>
                </a:solidFill>
                <a:latin typeface="Times New Roman" panose="02020603050405020304" pitchFamily="2" charset="0"/>
                <a:ea typeface="宋体" panose="02010600030101010101" pitchFamily="2" charset="-122"/>
              </a:rPr>
              <a:t>6</a:t>
            </a:r>
            <a:r>
              <a:rPr lang="zh-CN" altLang="zh-CN" sz="2800" b="1" dirty="0">
                <a:solidFill>
                  <a:srgbClr val="000000"/>
                </a:solidFill>
                <a:latin typeface="Times New Roman" panose="02020603050405020304" pitchFamily="2" charset="0"/>
                <a:ea typeface="宋体" panose="02010600030101010101" pitchFamily="2" charset="-122"/>
              </a:rPr>
              <a:t>:人</a:t>
            </a:r>
            <a:r>
              <a:rPr lang="zh-CN" altLang="en-US" sz="2800" b="1">
                <a:latin typeface="Arial" panose="020B0604020202020204" pitchFamily="34" charset="0"/>
                <a:ea typeface="宋体" panose="02010600030101010101" pitchFamily="2" charset="-122"/>
                <a:sym typeface="宋体" panose="02010600030101010101" pitchFamily="2" charset="-122"/>
              </a:rPr>
              <a:t>的体细胞中有几组染色体</a:t>
            </a:r>
            <a:r>
              <a:rPr lang="zh-CN" altLang="en-US" sz="2800" b="1" dirty="0">
                <a:latin typeface="Arial" panose="020B0604020202020204" pitchFamily="34" charset="0"/>
                <a:ea typeface="宋体" panose="02010600030101010101" pitchFamily="2" charset="-122"/>
                <a:sym typeface="宋体" panose="02010600030101010101" pitchFamily="2" charset="-122"/>
              </a:rPr>
              <a:t>？</a:t>
            </a:r>
            <a:endParaRPr lang="zh-CN" altLang="zh-CN" sz="2800" b="1" dirty="0">
              <a:solidFill>
                <a:srgbClr val="000000"/>
              </a:solidFill>
              <a:latin typeface="Times New Roman" panose="02020603050405020304" pitchFamily="2"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ppt_x"/>
                                          </p:val>
                                        </p:tav>
                                        <p:tav tm="100000">
                                          <p:val>
                                            <p:strVal val="#ppt_x"/>
                                          </p:val>
                                        </p:tav>
                                      </p:tavLst>
                                    </p:anim>
                                    <p:anim calcmode="lin" valueType="num">
                                      <p:cBhvr additive="base">
                                        <p:cTn id="2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17418" grpId="1" animBg="1"/>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xml><?xml version="1.0" encoding="utf-8"?>
<p:tagLst xmlns:a="http://schemas.openxmlformats.org/drawingml/2006/main" xmlns:r="http://schemas.openxmlformats.org/officeDocument/2006/relationships" xmlns:p="http://schemas.openxmlformats.org/presentationml/2006/main">
  <p:tag name="REFSHAPE" val="620482916"/>
  <p:tag name="KSO_WM_UNIT_PLACING_PICTURE_USER_VIEWPORT" val="{&quot;height&quot;:6495,&quot;width&quot;:5550}"/>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2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新建 Microsoft PowerPoint 演示文稿 (2)</Template>
  <TotalTime>0</TotalTime>
  <Words>3115</Words>
  <Application>Microsoft Office PowerPoint</Application>
  <PresentationFormat>全屏显示(4:3)</PresentationFormat>
  <Paragraphs>161</Paragraphs>
  <Slides>25</Slides>
  <Notes>24</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25</vt:i4>
      </vt:variant>
    </vt:vector>
  </HeadingPairs>
  <TitlesOfParts>
    <vt:vector size="29" baseType="lpstr">
      <vt:lpstr>2_自定义设计方案</vt:lpstr>
      <vt:lpstr>1_自定义设计方案</vt:lpstr>
      <vt:lpstr>MSPhotoEd.3</vt:lpstr>
      <vt:lpstr>Photoshop.Image.7</vt:lpstr>
      <vt:lpstr>第17课时《染色体变异（1）》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多倍体的特征</vt:lpstr>
      <vt:lpstr>PowerPoint 演示文稿</vt:lpstr>
      <vt:lpstr>人工诱导多倍体的产生</vt:lpstr>
      <vt:lpstr>PowerPoint 演示文稿</vt:lpstr>
      <vt:lpstr>PowerPoint 演示文稿</vt:lpstr>
      <vt:lpstr>染色体数目变异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白建秀</dc:creator>
  <cp:lastModifiedBy>apple</cp:lastModifiedBy>
  <cp:revision>49</cp:revision>
  <dcterms:created xsi:type="dcterms:W3CDTF">2014-09-13T02:12:11Z</dcterms:created>
  <dcterms:modified xsi:type="dcterms:W3CDTF">2020-05-12T01:30:11Z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2052-11.1.0.9584</vt:lpwstr>
  </property>
</Properties>
</file>