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319" r:id="rId5"/>
    <p:sldId id="313" r:id="rId6"/>
    <p:sldId id="311" r:id="rId7"/>
    <p:sldId id="314" r:id="rId8"/>
    <p:sldId id="317" r:id="rId9"/>
    <p:sldId id="320" r:id="rId10"/>
    <p:sldId id="321" r:id="rId11"/>
    <p:sldId id="318" r:id="rId12"/>
    <p:sldId id="322" r:id="rId13"/>
    <p:sldId id="292" r:id="rId14"/>
    <p:sldId id="271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59" autoAdjust="0"/>
  </p:normalViewPr>
  <p:slideViewPr>
    <p:cSldViewPr snapToGrid="0">
      <p:cViewPr>
        <p:scale>
          <a:sx n="90" d="100"/>
          <a:sy n="90" d="100"/>
        </p:scale>
        <p:origin x="-588" y="-90"/>
      </p:cViewPr>
      <p:guideLst>
        <p:guide orient="horz" pos="1719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-2880" y="-84"/>
      </p:cViewPr>
      <p:guideLst>
        <p:guide orient="horz" pos="3055"/>
        <p:guide pos="2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r>
              <a:rPr lang="zh-CN" altLang="en-US"/>
              <a:t>2019年，“长三角一体化”彻底火了。短短两个月时间，国家先后两次出台相关文件，全面敲定长三角一体化世界级城市群的实施规划。12月，《长江三角洲区域一体化发展规划纲要》更是正式“官宣”。至此，长三角一体化将作为中国城市化发展重要、影响最广泛的国家战略，全面刷新中国空间格局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50.xml"/><Relationship Id="rId23" Type="http://schemas.openxmlformats.org/officeDocument/2006/relationships/tags" Target="../tags/tag149.xml"/><Relationship Id="rId22" Type="http://schemas.openxmlformats.org/officeDocument/2006/relationships/tags" Target="../tags/tag148.xml"/><Relationship Id="rId21" Type="http://schemas.openxmlformats.org/officeDocument/2006/relationships/tags" Target="../tags/tag147.xml"/><Relationship Id="rId20" Type="http://schemas.openxmlformats.org/officeDocument/2006/relationships/tags" Target="../tags/tag14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45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tags" Target="../tags/tag154.xml"/><Relationship Id="rId2" Type="http://schemas.openxmlformats.org/officeDocument/2006/relationships/image" Target="../media/image20.png"/><Relationship Id="rId1" Type="http://schemas.openxmlformats.org/officeDocument/2006/relationships/tags" Target="../tags/tag1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6.xml"/><Relationship Id="rId2" Type="http://schemas.openxmlformats.org/officeDocument/2006/relationships/image" Target="../media/image24.jpeg"/><Relationship Id="rId1" Type="http://schemas.openxmlformats.org/officeDocument/2006/relationships/tags" Target="../tags/tag1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tags" Target="../tags/tag1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959100" y="2035810"/>
            <a:ext cx="6163945" cy="96266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交通运输布局对区域发展的影响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年级地理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22198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北京市朝阳外国语学校   刘明瑶</a:t>
            </a:r>
            <a:endParaRPr lang="zh-CN" altLang="en-US" sz="2000" spc="226" dirty="0" smtClean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23240" y="121285"/>
            <a:ext cx="8139430" cy="734060"/>
          </a:xfrm>
        </p:spPr>
        <p:txBody>
          <a:bodyPr>
            <a:normAutofit fontScale="90000"/>
          </a:bodyPr>
          <a:p>
            <a:r>
              <a:rPr lang="en-US" altLang="zh-CN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长三角高铁三环即覆盖 浙江嘉兴、江苏南通等城市的0.5小时交通圈（内环） ，覆盖 江苏南京、浙江杭州、浙江宁波等城市的1小时交通圈（中环） ，覆盖 江苏徐州、安徽合肥、浙江台州等城市的2小时交通圈（外环）。</a:t>
            </a:r>
            <a:endParaRPr lang="zh-CN" altLang="en-US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28925" y="1005205"/>
            <a:ext cx="6155055" cy="39211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7485" y="1034415"/>
            <a:ext cx="2700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说明嘉兴在长三角三环城市群中位置的优势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4470" y="1990725"/>
            <a:ext cx="25400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位于沪杭宁苏四大城市的中心位置 ，位于长三角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小时交通圈</a:t>
            </a:r>
            <a:r>
              <a:rPr lang="zh-CN" altLang="en-US">
                <a:solidFill>
                  <a:srgbClr val="FF0000"/>
                </a:solidFill>
              </a:rPr>
              <a:t>核心的位置，地理位置优势明显。</a:t>
            </a:r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7465" y="1955800"/>
            <a:ext cx="3477895" cy="2973070"/>
            <a:chOff x="59" y="2959"/>
            <a:chExt cx="5477" cy="4682"/>
          </a:xfrm>
        </p:grpSpPr>
        <p:grpSp>
          <p:nvGrpSpPr>
            <p:cNvPr id="10" name="组合 9"/>
            <p:cNvGrpSpPr/>
            <p:nvPr/>
          </p:nvGrpSpPr>
          <p:grpSpPr>
            <a:xfrm>
              <a:off x="104" y="3033"/>
              <a:ext cx="5432" cy="4608"/>
              <a:chOff x="104" y="3033"/>
              <a:chExt cx="5432" cy="4608"/>
            </a:xfrm>
          </p:grpSpPr>
          <p:pic>
            <p:nvPicPr>
              <p:cNvPr id="2" name="图片 1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104" y="3033"/>
                <a:ext cx="5432" cy="4609"/>
              </a:xfrm>
              <a:prstGeom prst="rect">
                <a:avLst/>
              </a:prstGeom>
            </p:spPr>
          </p:pic>
          <p:sp>
            <p:nvSpPr>
              <p:cNvPr id="9" name="文本框 8"/>
              <p:cNvSpPr txBox="1"/>
              <p:nvPr/>
            </p:nvSpPr>
            <p:spPr>
              <a:xfrm>
                <a:off x="1871" y="4741"/>
                <a:ext cx="2480" cy="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000">
                    <a:latin typeface="楷体" panose="02010609060101010101" charset="-122"/>
                    <a:ea typeface="楷体" panose="02010609060101010101" charset="-122"/>
                  </a:rPr>
                  <a:t>（今鹿泉区）</a:t>
                </a:r>
                <a:endParaRPr lang="zh-CN" altLang="en-US" sz="100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59" y="2959"/>
              <a:ext cx="238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1901</a:t>
              </a:r>
              <a:r>
                <a:rPr lang="zh-CN" altLang="en-US"/>
                <a:t>年</a:t>
              </a:r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367405" y="2010410"/>
            <a:ext cx="3272155" cy="2926080"/>
            <a:chOff x="5303" y="3034"/>
            <a:chExt cx="5153" cy="460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36" y="3034"/>
              <a:ext cx="4920" cy="4608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5303" y="3034"/>
              <a:ext cx="238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1905</a:t>
              </a:r>
              <a:r>
                <a:rPr lang="zh-CN" altLang="en-US"/>
                <a:t>年</a:t>
              </a:r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537325" y="1926590"/>
            <a:ext cx="2589530" cy="3009265"/>
            <a:chOff x="10295" y="3034"/>
            <a:chExt cx="4078" cy="473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56" y="3166"/>
              <a:ext cx="3917" cy="4607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0295" y="3034"/>
              <a:ext cx="238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1911</a:t>
              </a:r>
              <a:r>
                <a:rPr lang="zh-CN" altLang="en-US"/>
                <a:t>年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331514"/>
          </a:xfrm>
        </p:spPr>
        <p:txBody>
          <a:bodyPr>
            <a:noAutofit/>
          </a:bodyPr>
          <a:lstStyle/>
          <a:p>
            <a:pPr algn="ctr"/>
            <a:r>
              <a:rPr lang="zh-CN" altLang="en-US" sz="2800" dirty="0" smtClean="0"/>
              <a:t>小结</a:t>
            </a:r>
            <a:endParaRPr lang="zh-CN" altLang="en-US" sz="2800" dirty="0"/>
          </a:p>
        </p:txBody>
      </p:sp>
      <p:sp>
        <p:nvSpPr>
          <p:cNvPr id="2" name="文本框 1"/>
          <p:cNvSpPr txBox="1"/>
          <p:nvPr/>
        </p:nvSpPr>
        <p:spPr>
          <a:xfrm>
            <a:off x="664210" y="1743710"/>
            <a:ext cx="459740" cy="1529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p>
            <a:r>
              <a:rPr lang="zh-CN" altLang="en-US"/>
              <a:t>交通运输布局</a:t>
            </a:r>
            <a:endParaRPr lang="zh-CN" altLang="en-US"/>
          </a:p>
        </p:txBody>
      </p:sp>
      <p:cxnSp>
        <p:nvCxnSpPr>
          <p:cNvPr id="11" name="直接箭头连接符 10"/>
          <p:cNvCxnSpPr>
            <a:stCxn id="2" idx="3"/>
          </p:cNvCxnSpPr>
          <p:nvPr/>
        </p:nvCxnSpPr>
        <p:spPr>
          <a:xfrm flipV="1">
            <a:off x="1123950" y="1403350"/>
            <a:ext cx="617220" cy="1104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783080" y="1181735"/>
            <a:ext cx="158877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影响聚落发展</a:t>
            </a:r>
            <a:endParaRPr lang="zh-CN" altLang="en-US"/>
          </a:p>
        </p:txBody>
      </p:sp>
      <p:cxnSp>
        <p:nvCxnSpPr>
          <p:cNvPr id="16" name="直接连接符 15"/>
          <p:cNvCxnSpPr>
            <a:stCxn id="12" idx="3"/>
          </p:cNvCxnSpPr>
          <p:nvPr/>
        </p:nvCxnSpPr>
        <p:spPr>
          <a:xfrm flipV="1">
            <a:off x="3371850" y="962025"/>
            <a:ext cx="499745" cy="403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871595" y="785495"/>
            <a:ext cx="1101725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空间形态</a:t>
            </a:r>
            <a:endParaRPr lang="zh-CN" altLang="en-US"/>
          </a:p>
        </p:txBody>
      </p:sp>
      <p:cxnSp>
        <p:nvCxnSpPr>
          <p:cNvPr id="18" name="直接连接符 17"/>
          <p:cNvCxnSpPr>
            <a:stCxn id="12" idx="3"/>
          </p:cNvCxnSpPr>
          <p:nvPr/>
        </p:nvCxnSpPr>
        <p:spPr>
          <a:xfrm>
            <a:off x="3371850" y="1365885"/>
            <a:ext cx="446405" cy="6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851910" y="1212850"/>
            <a:ext cx="296418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延伸方向</a:t>
            </a:r>
            <a:r>
              <a:rPr lang="en-US" altLang="zh-CN"/>
              <a:t>——</a:t>
            </a:r>
            <a:r>
              <a:rPr lang="zh-CN" altLang="en-US"/>
              <a:t>沿</a:t>
            </a:r>
            <a:r>
              <a:rPr lang="zh-CN" altLang="en-US"/>
              <a:t>交通干线</a:t>
            </a:r>
            <a:endParaRPr lang="zh-CN" altLang="en-US"/>
          </a:p>
        </p:txBody>
      </p:sp>
      <p:cxnSp>
        <p:nvCxnSpPr>
          <p:cNvPr id="21" name="直接连接符 20"/>
          <p:cNvCxnSpPr>
            <a:endCxn id="24" idx="1"/>
          </p:cNvCxnSpPr>
          <p:nvPr/>
        </p:nvCxnSpPr>
        <p:spPr>
          <a:xfrm>
            <a:off x="3399790" y="1372870"/>
            <a:ext cx="473075" cy="443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872865" y="1631950"/>
            <a:ext cx="1101725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聚落兴衰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777365" y="3502025"/>
            <a:ext cx="204089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促进区域经济发展</a:t>
            </a:r>
            <a:endParaRPr lang="zh-CN" altLang="en-US"/>
          </a:p>
        </p:txBody>
      </p:sp>
      <p:cxnSp>
        <p:nvCxnSpPr>
          <p:cNvPr id="29" name="直接箭头连接符 28"/>
          <p:cNvCxnSpPr>
            <a:endCxn id="28" idx="1"/>
          </p:cNvCxnSpPr>
          <p:nvPr/>
        </p:nvCxnSpPr>
        <p:spPr>
          <a:xfrm>
            <a:off x="1132840" y="2498725"/>
            <a:ext cx="644525" cy="1187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28" idx="3"/>
            <a:endCxn id="42" idx="1"/>
          </p:cNvCxnSpPr>
          <p:nvPr/>
        </p:nvCxnSpPr>
        <p:spPr>
          <a:xfrm flipV="1">
            <a:off x="3818255" y="2692400"/>
            <a:ext cx="284480" cy="993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4102735" y="2508250"/>
            <a:ext cx="3157855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有利于各要素空间上优化配置</a:t>
            </a:r>
            <a:endParaRPr lang="zh-CN" altLang="en-US"/>
          </a:p>
        </p:txBody>
      </p:sp>
      <p:cxnSp>
        <p:nvCxnSpPr>
          <p:cNvPr id="43" name="直接连接符 42"/>
          <p:cNvCxnSpPr>
            <a:stCxn id="28" idx="3"/>
            <a:endCxn id="44" idx="1"/>
          </p:cNvCxnSpPr>
          <p:nvPr/>
        </p:nvCxnSpPr>
        <p:spPr>
          <a:xfrm flipV="1">
            <a:off x="3818255" y="3221355"/>
            <a:ext cx="284480" cy="46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4102735" y="3037205"/>
            <a:ext cx="3157855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缩短了区域间的时空距离</a:t>
            </a:r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4102735" y="3556000"/>
            <a:ext cx="3157855" cy="645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高速化、网络化的交通提高效率，提高产值。</a:t>
            </a:r>
            <a:endParaRPr lang="en-US" altLang="zh-CN"/>
          </a:p>
        </p:txBody>
      </p:sp>
      <p:cxnSp>
        <p:nvCxnSpPr>
          <p:cNvPr id="46" name="直接连接符 45"/>
          <p:cNvCxnSpPr>
            <a:stCxn id="28" idx="3"/>
            <a:endCxn id="45" idx="1"/>
          </p:cNvCxnSpPr>
          <p:nvPr/>
        </p:nvCxnSpPr>
        <p:spPr>
          <a:xfrm>
            <a:off x="3818255" y="3686175"/>
            <a:ext cx="284480" cy="192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4102735" y="4365625"/>
            <a:ext cx="3157855" cy="645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带动相关产业发展，增加就业和收入。</a:t>
            </a:r>
            <a:endParaRPr lang="zh-CN" altLang="en-US"/>
          </a:p>
        </p:txBody>
      </p:sp>
      <p:cxnSp>
        <p:nvCxnSpPr>
          <p:cNvPr id="48" name="直接连接符 47"/>
          <p:cNvCxnSpPr>
            <a:stCxn id="28" idx="3"/>
            <a:endCxn id="47" idx="1"/>
          </p:cNvCxnSpPr>
          <p:nvPr/>
        </p:nvCxnSpPr>
        <p:spPr>
          <a:xfrm>
            <a:off x="3818255" y="3686175"/>
            <a:ext cx="284480" cy="1002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右中括号 48"/>
          <p:cNvSpPr/>
          <p:nvPr/>
        </p:nvSpPr>
        <p:spPr>
          <a:xfrm>
            <a:off x="7492365" y="1243330"/>
            <a:ext cx="76200" cy="247269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575550" y="2331085"/>
            <a:ext cx="837565" cy="699770"/>
            <a:chOff x="11930" y="3671"/>
            <a:chExt cx="1319" cy="1102"/>
          </a:xfrm>
        </p:grpSpPr>
        <p:sp>
          <p:nvSpPr>
            <p:cNvPr id="50" name="右箭头 49"/>
            <p:cNvSpPr/>
            <p:nvPr/>
          </p:nvSpPr>
          <p:spPr>
            <a:xfrm>
              <a:off x="11991" y="3671"/>
              <a:ext cx="1258" cy="1102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1930" y="3908"/>
              <a:ext cx="111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影响</a:t>
              </a:r>
              <a:endParaRPr lang="zh-CN" altLang="en-US"/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8482965" y="2147570"/>
            <a:ext cx="459740" cy="11068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p>
            <a:r>
              <a:rPr lang="zh-CN" altLang="en-US"/>
              <a:t>区域发展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0" grpId="0" animBg="1"/>
      <p:bldP spid="24" grpId="0" animBg="1"/>
      <p:bldP spid="28" grpId="0" animBg="1"/>
      <p:bldP spid="42" grpId="0" animBg="1"/>
      <p:bldP spid="44" grpId="0" animBg="1"/>
      <p:bldP spid="45" grpId="0" animBg="1"/>
      <p:bldP spid="47" grpId="0" animBg="1"/>
      <p:bldP spid="49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205" y="892810"/>
            <a:ext cx="8159750" cy="42437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7205" y="-6985"/>
            <a:ext cx="81597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长三角一体化的发展，它的雏形起始于1982年，初步构想以上海为中心，包括苏州、无锡、常州、南通、杭州、嘉兴、湖州、宁波、绍兴等长江三角洲的9个城市组成。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15940" y="330835"/>
            <a:ext cx="601345" cy="35052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285" y="177165"/>
            <a:ext cx="8147050" cy="642620"/>
          </a:xfrm>
        </p:spPr>
        <p:txBody>
          <a:bodyPr>
            <a:normAutofit fontScale="90000"/>
          </a:bodyPr>
          <a:p>
            <a:r>
              <a:rPr lang="zh-CN" altLang="en-US" sz="3110" b="0">
                <a:latin typeface="微软雅黑" panose="020B0503020204020204" charset="-122"/>
                <a:cs typeface="微软雅黑" panose="020B0503020204020204" charset="-122"/>
              </a:rPr>
              <a:t>比较唐宋时期和</a:t>
            </a:r>
            <a:r>
              <a:rPr lang="en-US" altLang="zh-CN" sz="3110" b="0">
                <a:latin typeface="微软雅黑" panose="020B0503020204020204" charset="-122"/>
                <a:cs typeface="微软雅黑" panose="020B0503020204020204" charset="-122"/>
              </a:rPr>
              <a:t>1982</a:t>
            </a:r>
            <a:r>
              <a:rPr lang="zh-CN" altLang="en-US" sz="3110" b="0">
                <a:latin typeface="微软雅黑" panose="020B0503020204020204" charset="-122"/>
                <a:cs typeface="微软雅黑" panose="020B0503020204020204" charset="-122"/>
              </a:rPr>
              <a:t>年嘉兴城区分布图，描述嘉兴城区的变化。</a:t>
            </a:r>
            <a:endParaRPr lang="zh-CN" altLang="en-US" sz="3110" b="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46100" y="2135505"/>
            <a:ext cx="8583930" cy="2922270"/>
            <a:chOff x="860" y="3363"/>
            <a:chExt cx="13518" cy="4602"/>
          </a:xfrm>
        </p:grpSpPr>
        <p:grpSp>
          <p:nvGrpSpPr>
            <p:cNvPr id="8" name="组合 7"/>
            <p:cNvGrpSpPr/>
            <p:nvPr/>
          </p:nvGrpSpPr>
          <p:grpSpPr>
            <a:xfrm>
              <a:off x="860" y="3836"/>
              <a:ext cx="6690" cy="4061"/>
              <a:chOff x="860" y="3033"/>
              <a:chExt cx="6690" cy="4061"/>
            </a:xfrm>
          </p:grpSpPr>
          <p:grpSp>
            <p:nvGrpSpPr>
              <p:cNvPr id="26629" name="Group 36"/>
              <p:cNvGrpSpPr/>
              <p:nvPr/>
            </p:nvGrpSpPr>
            <p:grpSpPr>
              <a:xfrm>
                <a:off x="860" y="3033"/>
                <a:ext cx="6690" cy="3048"/>
                <a:chOff x="204" y="2432"/>
                <a:chExt cx="2586" cy="1128"/>
              </a:xfrm>
            </p:grpSpPr>
            <p:sp>
              <p:nvSpPr>
                <p:cNvPr id="26630" name="Oval 35"/>
                <p:cNvSpPr/>
                <p:nvPr/>
              </p:nvSpPr>
              <p:spPr>
                <a:xfrm rot="1397324">
                  <a:off x="1017" y="2752"/>
                  <a:ext cx="283" cy="459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>
                    <a:spcBef>
                      <a:spcPct val="50000"/>
                    </a:spcBef>
                  </a:pPr>
                  <a:endParaRPr lang="zh-CN" altLang="en-US" sz="1800" b="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pic>
              <p:nvPicPr>
                <p:cNvPr id="26631" name="Picture 34" descr="河道"/>
                <p:cNvPicPr>
                  <a:picLocks noChangeAspect="1"/>
                </p:cNvPicPr>
                <p:nvPr/>
              </p:nvPicPr>
              <p:blipFill>
                <a:blip r:embed="rId1"/>
                <a:srcRect t="26015" b="26015"/>
                <a:stretch>
                  <a:fillRect/>
                </a:stretch>
              </p:blipFill>
              <p:spPr>
                <a:xfrm>
                  <a:off x="204" y="2432"/>
                  <a:ext cx="2586" cy="1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26632" name="Text Box 37"/>
              <p:cNvSpPr txBox="1"/>
              <p:nvPr/>
            </p:nvSpPr>
            <p:spPr>
              <a:xfrm>
                <a:off x="2298" y="6278"/>
                <a:ext cx="2722" cy="8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dirty="0">
                    <a:latin typeface="Arial" panose="020B0604020202020204" pitchFamily="34" charset="0"/>
                    <a:ea typeface="宋体" panose="02010600030101010101" pitchFamily="2" charset="-122"/>
                  </a:rPr>
                  <a:t>唐宋时期</a:t>
                </a:r>
                <a:endParaRPr lang="zh-CN" altLang="en-US" sz="28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936" y="3363"/>
              <a:ext cx="7443" cy="4602"/>
              <a:chOff x="6936" y="3363"/>
              <a:chExt cx="7443" cy="4602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6936" y="3363"/>
                <a:ext cx="7258" cy="4501"/>
                <a:chOff x="6597" y="2648"/>
                <a:chExt cx="7258" cy="4501"/>
              </a:xfrm>
            </p:grpSpPr>
            <p:grpSp>
              <p:nvGrpSpPr>
                <p:cNvPr id="26626" name="Group 31"/>
                <p:cNvGrpSpPr/>
                <p:nvPr/>
              </p:nvGrpSpPr>
              <p:grpSpPr>
                <a:xfrm>
                  <a:off x="6597" y="2648"/>
                  <a:ext cx="7258" cy="4163"/>
                  <a:chOff x="0" y="2251"/>
                  <a:chExt cx="2586" cy="1392"/>
                </a:xfrm>
              </p:grpSpPr>
              <p:pic>
                <p:nvPicPr>
                  <p:cNvPr id="26627" name="Picture 32" descr="阶段2"/>
                  <p:cNvPicPr>
                    <a:picLocks noChangeAspect="1"/>
                  </p:cNvPicPr>
                  <p:nvPr/>
                </p:nvPicPr>
                <p:blipFill>
                  <a:blip r:embed="rId2"/>
                  <a:srcRect l="23622" t="26015" r="23622" b="39023"/>
                  <a:stretch>
                    <a:fillRect/>
                  </a:stretch>
                </p:blipFill>
                <p:spPr>
                  <a:xfrm>
                    <a:off x="199" y="2261"/>
                    <a:ext cx="2269" cy="138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26628" name="Picture 33" descr="河道"/>
                  <p:cNvPicPr>
                    <a:picLocks noChangeAspect="1"/>
                  </p:cNvPicPr>
                  <p:nvPr/>
                </p:nvPicPr>
                <p:blipFill>
                  <a:blip r:embed="rId1"/>
                  <a:srcRect t="20813" b="26015"/>
                  <a:stretch>
                    <a:fillRect/>
                  </a:stretch>
                </p:blipFill>
                <p:spPr>
                  <a:xfrm>
                    <a:off x="0" y="2251"/>
                    <a:ext cx="2586" cy="121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  <p:sp>
              <p:nvSpPr>
                <p:cNvPr id="26633" name="Text Box 38"/>
                <p:cNvSpPr txBox="1"/>
                <p:nvPr/>
              </p:nvSpPr>
              <p:spPr>
                <a:xfrm>
                  <a:off x="8787" y="6333"/>
                  <a:ext cx="2495" cy="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>
                      <a:latin typeface="Arial" panose="020B0604020202020204" pitchFamily="34" charset="0"/>
                      <a:ea typeface="宋体" panose="02010600030101010101" pitchFamily="2" charset="-122"/>
                    </a:rPr>
                    <a:t>1982</a:t>
                  </a:r>
                  <a:r>
                    <a:rPr lang="zh-CN" altLang="en-US" sz="2800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年</a:t>
                  </a:r>
                  <a:endParaRPr lang="zh-CN" altLang="en-US" sz="28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11847" y="6081"/>
                <a:ext cx="2533" cy="1885"/>
                <a:chOff x="11847" y="6081"/>
                <a:chExt cx="2533" cy="1885"/>
              </a:xfrm>
            </p:grpSpPr>
            <p:sp>
              <p:nvSpPr>
                <p:cNvPr id="6" name="矩形 5"/>
                <p:cNvSpPr/>
                <p:nvPr/>
              </p:nvSpPr>
              <p:spPr>
                <a:xfrm>
                  <a:off x="11944" y="6729"/>
                  <a:ext cx="419" cy="2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" name="文本框 6"/>
                <p:cNvSpPr txBox="1"/>
                <p:nvPr/>
              </p:nvSpPr>
              <p:spPr>
                <a:xfrm>
                  <a:off x="12291" y="6081"/>
                  <a:ext cx="1450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/>
                    <a:t>图例</a:t>
                  </a:r>
                  <a:endParaRPr lang="zh-CN" altLang="en-US"/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12403" y="6637"/>
                  <a:ext cx="1965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sz="1200"/>
                    <a:t>唐宋时期城区</a:t>
                  </a:r>
                  <a:endParaRPr lang="zh-CN" altLang="en-US" sz="1200"/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11946" y="7204"/>
                  <a:ext cx="419" cy="264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2" name="文本框 11"/>
                <p:cNvSpPr txBox="1"/>
                <p:nvPr/>
              </p:nvSpPr>
              <p:spPr>
                <a:xfrm>
                  <a:off x="12416" y="7101"/>
                  <a:ext cx="1965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200"/>
                    <a:t>1982</a:t>
                  </a:r>
                  <a:r>
                    <a:rPr lang="zh-CN" altLang="en-US" sz="1200"/>
                    <a:t>年</a:t>
                  </a:r>
                  <a:r>
                    <a:rPr lang="zh-CN" altLang="en-US" sz="1200"/>
                    <a:t>城区</a:t>
                  </a:r>
                  <a:endParaRPr lang="zh-CN" altLang="en-US" sz="1200"/>
                </a:p>
              </p:txBody>
            </p:sp>
            <p:sp>
              <p:nvSpPr>
                <p:cNvPr id="14" name="任意多边形 13"/>
                <p:cNvSpPr/>
                <p:nvPr/>
              </p:nvSpPr>
              <p:spPr>
                <a:xfrm>
                  <a:off x="11847" y="7697"/>
                  <a:ext cx="623" cy="150"/>
                </a:xfrm>
                <a:custGeom>
                  <a:avLst/>
                  <a:gdLst>
                    <a:gd name="connisteX0" fmla="*/ 0 w 395605"/>
                    <a:gd name="connsiteY0" fmla="*/ 79159 h 95028"/>
                    <a:gd name="connisteX1" fmla="*/ 68580 w 395605"/>
                    <a:gd name="connsiteY1" fmla="*/ 3594 h 95028"/>
                    <a:gd name="connisteX2" fmla="*/ 205740 w 395605"/>
                    <a:gd name="connsiteY2" fmla="*/ 26454 h 95028"/>
                    <a:gd name="connisteX3" fmla="*/ 304800 w 395605"/>
                    <a:gd name="connsiteY3" fmla="*/ 94399 h 95028"/>
                    <a:gd name="connisteX4" fmla="*/ 395605 w 395605"/>
                    <a:gd name="connsiteY4" fmla="*/ 56299 h 9502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395605" h="95028">
                      <a:moveTo>
                        <a:pt x="0" y="79160"/>
                      </a:moveTo>
                      <a:cubicBezTo>
                        <a:pt x="10795" y="63285"/>
                        <a:pt x="27305" y="14390"/>
                        <a:pt x="68580" y="3595"/>
                      </a:cubicBezTo>
                      <a:cubicBezTo>
                        <a:pt x="109855" y="-7200"/>
                        <a:pt x="158750" y="8040"/>
                        <a:pt x="205740" y="26455"/>
                      </a:cubicBezTo>
                      <a:cubicBezTo>
                        <a:pt x="252730" y="44870"/>
                        <a:pt x="266700" y="88685"/>
                        <a:pt x="304800" y="94400"/>
                      </a:cubicBezTo>
                      <a:cubicBezTo>
                        <a:pt x="342900" y="100115"/>
                        <a:pt x="379730" y="65190"/>
                        <a:pt x="395605" y="56300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12407" y="7532"/>
                  <a:ext cx="1965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sz="1200"/>
                    <a:t>河流</a:t>
                  </a:r>
                  <a:endParaRPr lang="zh-CN" altLang="en-US" sz="1200"/>
                </a:p>
              </p:txBody>
            </p:sp>
          </p:grpSp>
        </p:grpSp>
      </p:grpSp>
      <p:sp>
        <p:nvSpPr>
          <p:cNvPr id="22" name="Oval 31"/>
          <p:cNvSpPr/>
          <p:nvPr/>
        </p:nvSpPr>
        <p:spPr>
          <a:xfrm rot="19860000">
            <a:off x="6361430" y="2125980"/>
            <a:ext cx="1117600" cy="1638300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>
              <a:spcBef>
                <a:spcPct val="50000"/>
              </a:spcBef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30480" y="2143125"/>
            <a:ext cx="9174480" cy="2998470"/>
            <a:chOff x="-48" y="3364"/>
            <a:chExt cx="14448" cy="4722"/>
          </a:xfrm>
        </p:grpSpPr>
        <p:sp>
          <p:nvSpPr>
            <p:cNvPr id="23" name="矩形 22"/>
            <p:cNvSpPr/>
            <p:nvPr/>
          </p:nvSpPr>
          <p:spPr>
            <a:xfrm>
              <a:off x="-48" y="3364"/>
              <a:ext cx="14435" cy="4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" y="3950"/>
              <a:ext cx="14248" cy="3364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615315" y="942340"/>
            <a:ext cx="3331845" cy="132207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p>
            <a:r>
              <a:rPr lang="zh-CN" altLang="en-US" sz="2000"/>
              <a:t>图中能读出的信息：</a:t>
            </a:r>
            <a:endParaRPr lang="zh-CN" altLang="en-US" sz="2000"/>
          </a:p>
          <a:p>
            <a:r>
              <a:rPr lang="zh-CN" altLang="en-US" sz="2000"/>
              <a:t>①城区的伸展</a:t>
            </a:r>
            <a:r>
              <a:rPr lang="zh-CN" altLang="en-US" sz="2000"/>
              <a:t>方向；</a:t>
            </a:r>
            <a:endParaRPr lang="zh-CN" altLang="en-US" sz="2000"/>
          </a:p>
          <a:p>
            <a:r>
              <a:rPr lang="zh-CN" altLang="en-US" sz="2000"/>
              <a:t>②城市</a:t>
            </a:r>
            <a:r>
              <a:rPr lang="zh-CN" altLang="en-US" sz="2000">
                <a:solidFill>
                  <a:srgbClr val="FF0000"/>
                </a:solidFill>
              </a:rPr>
              <a:t>空间形态</a:t>
            </a:r>
            <a:r>
              <a:rPr lang="zh-CN" altLang="en-US" sz="2000"/>
              <a:t>变化（城市地域的</a:t>
            </a:r>
            <a:r>
              <a:rPr lang="zh-CN" altLang="en-US" sz="2000">
                <a:solidFill>
                  <a:srgbClr val="FF0000"/>
                </a:solidFill>
              </a:rPr>
              <a:t>轮廓形状</a:t>
            </a:r>
            <a:r>
              <a:rPr lang="zh-CN" altLang="en-US" sz="2000"/>
              <a:t>）；</a:t>
            </a:r>
            <a:endParaRPr lang="zh-CN" altLang="en-US" sz="2000"/>
          </a:p>
        </p:txBody>
      </p:sp>
      <p:sp>
        <p:nvSpPr>
          <p:cNvPr id="26" name="文本框 25"/>
          <p:cNvSpPr txBox="1"/>
          <p:nvPr/>
        </p:nvSpPr>
        <p:spPr>
          <a:xfrm>
            <a:off x="1552575" y="2264410"/>
            <a:ext cx="1122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条带状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118610" y="2677795"/>
            <a:ext cx="2050415" cy="17341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582795" y="2264410"/>
            <a:ext cx="1122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团块</a:t>
            </a:r>
            <a:r>
              <a:rPr lang="zh-CN" altLang="en-US" sz="2400" b="1">
                <a:solidFill>
                  <a:srgbClr val="FF0000"/>
                </a:solidFill>
              </a:rPr>
              <a:t>状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379335" y="2806700"/>
            <a:ext cx="951230" cy="5022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967220" y="3430270"/>
            <a:ext cx="951230" cy="72199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061960" y="3483610"/>
            <a:ext cx="951230" cy="6686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7236460" y="2264410"/>
            <a:ext cx="1122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组团式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87545" y="938530"/>
            <a:ext cx="4128770" cy="13220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从唐宋时期到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1982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年，嘉兴城区面积不断扩大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，其中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东北方向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城区变化最为明显。城市空间形态从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团块状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变为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星状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2" grpId="0" bldLvl="0" animBg="1"/>
      <p:bldP spid="26" grpId="0"/>
      <p:bldP spid="27" grpId="0" animBg="1"/>
      <p:bldP spid="28" grpId="0"/>
      <p:bldP spid="29" grpId="0" animBg="1"/>
      <p:bldP spid="29" grpId="1" animBg="1"/>
      <p:bldP spid="30" grpId="0" animBg="1"/>
      <p:bldP spid="31" grpId="0" animBg="1"/>
      <p:bldP spid="32" grpId="0"/>
      <p:bldP spid="26" grpId="1"/>
      <p:bldP spid="28" grpId="1"/>
      <p:bldP spid="27" grpId="1" animBg="1"/>
      <p:bldP spid="32" grpId="1"/>
      <p:bldP spid="29" grpId="2" animBg="1"/>
      <p:bldP spid="30" grpId="1" animBg="1"/>
      <p:bldP spid="31" grpId="1" animBg="1"/>
      <p:bldP spid="22" grpId="1" animBg="1"/>
      <p:bldP spid="33" grpId="0" animBg="1"/>
      <p:bldP spid="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285" y="244475"/>
            <a:ext cx="8139430" cy="482600"/>
          </a:xfrm>
        </p:spPr>
        <p:txBody>
          <a:bodyPr>
            <a:normAutofit fontScale="90000"/>
          </a:bodyPr>
          <a:p>
            <a:r>
              <a:rPr lang="zh-CN" altLang="en-US" sz="3110" b="0">
                <a:latin typeface="微软雅黑" panose="020B0503020204020204" charset="-122"/>
                <a:cs typeface="微软雅黑" panose="020B0503020204020204" charset="-122"/>
              </a:rPr>
              <a:t>说明嘉兴城区变化的原因。</a:t>
            </a:r>
            <a:br>
              <a:rPr lang="zh-CN" altLang="en-US" b="0">
                <a:latin typeface="微软雅黑" panose="020B0503020204020204" charset="-122"/>
                <a:cs typeface="微软雅黑" panose="020B0503020204020204" charset="-122"/>
              </a:rPr>
            </a:br>
            <a:endParaRPr lang="zh-CN" altLang="en-US"/>
          </a:p>
        </p:txBody>
      </p:sp>
      <p:grpSp>
        <p:nvGrpSpPr>
          <p:cNvPr id="4" name="Group 5"/>
          <p:cNvGrpSpPr/>
          <p:nvPr/>
        </p:nvGrpSpPr>
        <p:grpSpPr>
          <a:xfrm>
            <a:off x="3789045" y="1989138"/>
            <a:ext cx="4608513" cy="2643187"/>
            <a:chOff x="0" y="2251"/>
            <a:chExt cx="2586" cy="1392"/>
          </a:xfrm>
        </p:grpSpPr>
        <p:pic>
          <p:nvPicPr>
            <p:cNvPr id="5" name="Picture 6" descr="阶段2"/>
            <p:cNvPicPr>
              <a:picLocks noChangeAspect="1"/>
            </p:cNvPicPr>
            <p:nvPr/>
          </p:nvPicPr>
          <p:blipFill>
            <a:blip r:embed="rId1"/>
            <a:srcRect l="23622" t="26015" r="23622" b="39023"/>
            <a:stretch>
              <a:fillRect/>
            </a:stretch>
          </p:blipFill>
          <p:spPr>
            <a:xfrm>
              <a:off x="199" y="2261"/>
              <a:ext cx="2269" cy="1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Picture 7" descr="河道"/>
            <p:cNvPicPr>
              <a:picLocks noChangeAspect="1"/>
            </p:cNvPicPr>
            <p:nvPr/>
          </p:nvPicPr>
          <p:blipFill>
            <a:blip r:embed="rId2"/>
            <a:srcRect t="20813" b="26015"/>
            <a:stretch>
              <a:fillRect/>
            </a:stretch>
          </p:blipFill>
          <p:spPr>
            <a:xfrm>
              <a:off x="0" y="2251"/>
              <a:ext cx="2586" cy="121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" name="Group 8"/>
          <p:cNvGrpSpPr/>
          <p:nvPr/>
        </p:nvGrpSpPr>
        <p:grpSpPr>
          <a:xfrm>
            <a:off x="153670" y="2205038"/>
            <a:ext cx="4248150" cy="1935162"/>
            <a:chOff x="204" y="2432"/>
            <a:chExt cx="2586" cy="1128"/>
          </a:xfrm>
        </p:grpSpPr>
        <p:sp>
          <p:nvSpPr>
            <p:cNvPr id="8" name="Oval 9"/>
            <p:cNvSpPr/>
            <p:nvPr/>
          </p:nvSpPr>
          <p:spPr>
            <a:xfrm rot="1397324">
              <a:off x="1017" y="2752"/>
              <a:ext cx="283" cy="459"/>
            </a:xfrm>
            <a:prstGeom prst="ellipse">
              <a:avLst/>
            </a:prstGeom>
            <a:solidFill>
              <a:srgbClr val="C0C0C0"/>
            </a:solidFill>
            <a:ln w="9525" cap="flat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spcBef>
                  <a:spcPct val="50000"/>
                </a:spcBef>
              </a:pPr>
              <a:endPara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9" name="Picture 10" descr="河道"/>
            <p:cNvPicPr>
              <a:picLocks noChangeAspect="1"/>
            </p:cNvPicPr>
            <p:nvPr/>
          </p:nvPicPr>
          <p:blipFill>
            <a:blip r:embed="rId2"/>
            <a:srcRect t="26015" b="26015"/>
            <a:stretch>
              <a:fillRect/>
            </a:stretch>
          </p:blipFill>
          <p:spPr>
            <a:xfrm>
              <a:off x="204" y="2432"/>
              <a:ext cx="2586" cy="112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Text Box 11"/>
          <p:cNvSpPr txBox="1"/>
          <p:nvPr/>
        </p:nvSpPr>
        <p:spPr>
          <a:xfrm>
            <a:off x="980758" y="4294188"/>
            <a:ext cx="1728787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唐宋时期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 Box 12"/>
          <p:cNvSpPr txBox="1"/>
          <p:nvPr/>
        </p:nvSpPr>
        <p:spPr>
          <a:xfrm>
            <a:off x="5230495" y="4348480"/>
            <a:ext cx="165576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1982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Freeform 13"/>
          <p:cNvSpPr/>
          <p:nvPr/>
        </p:nvSpPr>
        <p:spPr>
          <a:xfrm>
            <a:off x="1391920" y="2781300"/>
            <a:ext cx="614363" cy="749300"/>
          </a:xfrm>
          <a:custGeom>
            <a:avLst/>
            <a:gdLst/>
            <a:ahLst/>
            <a:cxnLst>
              <a:cxn ang="0">
                <a:pos x="14" y="408"/>
              </a:cxn>
              <a:cxn ang="0">
                <a:pos x="53" y="226"/>
              </a:cxn>
              <a:cxn ang="0">
                <a:pos x="139" y="101"/>
              </a:cxn>
              <a:cxn ang="0">
                <a:pos x="218" y="15"/>
              </a:cxn>
              <a:cxn ang="0">
                <a:pos x="340" y="15"/>
              </a:cxn>
              <a:cxn ang="0">
                <a:pos x="381" y="106"/>
              </a:cxn>
              <a:cxn ang="0">
                <a:pos x="381" y="197"/>
              </a:cxn>
              <a:cxn ang="0">
                <a:pos x="340" y="288"/>
              </a:cxn>
              <a:cxn ang="0">
                <a:pos x="300" y="333"/>
              </a:cxn>
              <a:cxn ang="0">
                <a:pos x="218" y="424"/>
              </a:cxn>
              <a:cxn ang="0">
                <a:pos x="136" y="469"/>
              </a:cxn>
              <a:cxn ang="0">
                <a:pos x="14" y="408"/>
              </a:cxn>
            </a:cxnLst>
            <a:pathLst>
              <a:path w="387" h="472">
                <a:moveTo>
                  <a:pt x="14" y="408"/>
                </a:moveTo>
                <a:cubicBezTo>
                  <a:pt x="0" y="368"/>
                  <a:pt x="32" y="277"/>
                  <a:pt x="53" y="226"/>
                </a:cubicBezTo>
                <a:cubicBezTo>
                  <a:pt x="74" y="175"/>
                  <a:pt x="112" y="136"/>
                  <a:pt x="139" y="101"/>
                </a:cubicBezTo>
                <a:cubicBezTo>
                  <a:pt x="166" y="66"/>
                  <a:pt x="184" y="29"/>
                  <a:pt x="218" y="15"/>
                </a:cubicBezTo>
                <a:cubicBezTo>
                  <a:pt x="252" y="1"/>
                  <a:pt x="313" y="0"/>
                  <a:pt x="340" y="15"/>
                </a:cubicBezTo>
                <a:cubicBezTo>
                  <a:pt x="367" y="30"/>
                  <a:pt x="374" y="76"/>
                  <a:pt x="381" y="106"/>
                </a:cubicBezTo>
                <a:cubicBezTo>
                  <a:pt x="387" y="136"/>
                  <a:pt x="387" y="167"/>
                  <a:pt x="381" y="197"/>
                </a:cubicBezTo>
                <a:cubicBezTo>
                  <a:pt x="374" y="227"/>
                  <a:pt x="354" y="265"/>
                  <a:pt x="340" y="288"/>
                </a:cubicBezTo>
                <a:cubicBezTo>
                  <a:pt x="327" y="311"/>
                  <a:pt x="321" y="310"/>
                  <a:pt x="300" y="333"/>
                </a:cubicBezTo>
                <a:cubicBezTo>
                  <a:pt x="279" y="356"/>
                  <a:pt x="245" y="401"/>
                  <a:pt x="218" y="424"/>
                </a:cubicBezTo>
                <a:cubicBezTo>
                  <a:pt x="191" y="447"/>
                  <a:pt x="170" y="472"/>
                  <a:pt x="136" y="469"/>
                </a:cubicBezTo>
                <a:cubicBezTo>
                  <a:pt x="102" y="466"/>
                  <a:pt x="28" y="448"/>
                  <a:pt x="14" y="408"/>
                </a:cubicBezTo>
                <a:close/>
              </a:path>
            </a:pathLst>
          </a:custGeom>
          <a:noFill/>
          <a:ln w="762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" name="Freeform 14"/>
          <p:cNvSpPr/>
          <p:nvPr/>
        </p:nvSpPr>
        <p:spPr>
          <a:xfrm>
            <a:off x="4293870" y="1989138"/>
            <a:ext cx="1390650" cy="1681162"/>
          </a:xfrm>
          <a:custGeom>
            <a:avLst/>
            <a:gdLst/>
            <a:ahLst/>
            <a:cxnLst>
              <a:cxn ang="0">
                <a:pos x="0" y="953"/>
              </a:cxn>
              <a:cxn ang="0">
                <a:pos x="181" y="953"/>
              </a:cxn>
              <a:cxn ang="0">
                <a:pos x="317" y="1044"/>
              </a:cxn>
              <a:cxn ang="0">
                <a:pos x="408" y="1044"/>
              </a:cxn>
              <a:cxn ang="0">
                <a:pos x="453" y="998"/>
              </a:cxn>
              <a:cxn ang="0">
                <a:pos x="544" y="998"/>
              </a:cxn>
              <a:cxn ang="0">
                <a:pos x="566" y="840"/>
              </a:cxn>
              <a:cxn ang="0">
                <a:pos x="605" y="744"/>
              </a:cxn>
              <a:cxn ang="0">
                <a:pos x="672" y="667"/>
              </a:cxn>
              <a:cxn ang="0">
                <a:pos x="710" y="609"/>
              </a:cxn>
              <a:cxn ang="0">
                <a:pos x="771" y="545"/>
              </a:cxn>
              <a:cxn ang="0">
                <a:pos x="861" y="454"/>
              </a:cxn>
              <a:cxn ang="0">
                <a:pos x="861" y="318"/>
              </a:cxn>
              <a:cxn ang="0">
                <a:pos x="816" y="91"/>
              </a:cxn>
              <a:cxn ang="0">
                <a:pos x="771" y="0"/>
              </a:cxn>
            </a:cxnLst>
            <a:pathLst>
              <a:path w="876" h="1059">
                <a:moveTo>
                  <a:pt x="0" y="953"/>
                </a:moveTo>
                <a:cubicBezTo>
                  <a:pt x="64" y="945"/>
                  <a:pt x="128" y="938"/>
                  <a:pt x="181" y="953"/>
                </a:cubicBezTo>
                <a:cubicBezTo>
                  <a:pt x="234" y="968"/>
                  <a:pt x="279" y="1029"/>
                  <a:pt x="317" y="1044"/>
                </a:cubicBezTo>
                <a:cubicBezTo>
                  <a:pt x="355" y="1059"/>
                  <a:pt x="385" y="1052"/>
                  <a:pt x="408" y="1044"/>
                </a:cubicBezTo>
                <a:cubicBezTo>
                  <a:pt x="431" y="1036"/>
                  <a:pt x="430" y="1006"/>
                  <a:pt x="453" y="998"/>
                </a:cubicBezTo>
                <a:cubicBezTo>
                  <a:pt x="476" y="990"/>
                  <a:pt x="525" y="1024"/>
                  <a:pt x="544" y="998"/>
                </a:cubicBezTo>
                <a:cubicBezTo>
                  <a:pt x="563" y="972"/>
                  <a:pt x="556" y="882"/>
                  <a:pt x="566" y="840"/>
                </a:cubicBezTo>
                <a:cubicBezTo>
                  <a:pt x="576" y="798"/>
                  <a:pt x="587" y="773"/>
                  <a:pt x="605" y="744"/>
                </a:cubicBezTo>
                <a:cubicBezTo>
                  <a:pt x="623" y="715"/>
                  <a:pt x="655" y="689"/>
                  <a:pt x="672" y="667"/>
                </a:cubicBezTo>
                <a:cubicBezTo>
                  <a:pt x="689" y="645"/>
                  <a:pt x="694" y="629"/>
                  <a:pt x="710" y="609"/>
                </a:cubicBezTo>
                <a:cubicBezTo>
                  <a:pt x="726" y="589"/>
                  <a:pt x="746" y="571"/>
                  <a:pt x="771" y="545"/>
                </a:cubicBezTo>
                <a:cubicBezTo>
                  <a:pt x="796" y="519"/>
                  <a:pt x="846" y="492"/>
                  <a:pt x="861" y="454"/>
                </a:cubicBezTo>
                <a:cubicBezTo>
                  <a:pt x="876" y="416"/>
                  <a:pt x="868" y="379"/>
                  <a:pt x="861" y="318"/>
                </a:cubicBezTo>
                <a:cubicBezTo>
                  <a:pt x="854" y="257"/>
                  <a:pt x="831" y="144"/>
                  <a:pt x="816" y="91"/>
                </a:cubicBezTo>
                <a:cubicBezTo>
                  <a:pt x="801" y="38"/>
                  <a:pt x="786" y="19"/>
                  <a:pt x="771" y="0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" name="Freeform 15"/>
          <p:cNvSpPr/>
          <p:nvPr/>
        </p:nvSpPr>
        <p:spPr>
          <a:xfrm>
            <a:off x="5301933" y="2349500"/>
            <a:ext cx="1655762" cy="2016125"/>
          </a:xfrm>
          <a:custGeom>
            <a:avLst/>
            <a:gdLst/>
            <a:ahLst/>
            <a:cxnLst>
              <a:cxn ang="0">
                <a:pos x="0" y="1270"/>
              </a:cxn>
              <a:cxn ang="0">
                <a:pos x="45" y="998"/>
              </a:cxn>
              <a:cxn ang="0">
                <a:pos x="91" y="862"/>
              </a:cxn>
              <a:cxn ang="0">
                <a:pos x="210" y="709"/>
              </a:cxn>
              <a:cxn ang="0">
                <a:pos x="363" y="544"/>
              </a:cxn>
              <a:cxn ang="0">
                <a:pos x="499" y="408"/>
              </a:cxn>
              <a:cxn ang="0">
                <a:pos x="776" y="200"/>
              </a:cxn>
              <a:cxn ang="0">
                <a:pos x="1043" y="0"/>
              </a:cxn>
            </a:cxnLst>
            <a:pathLst>
              <a:path w="1043" h="1270">
                <a:moveTo>
                  <a:pt x="0" y="1270"/>
                </a:moveTo>
                <a:cubicBezTo>
                  <a:pt x="15" y="1168"/>
                  <a:pt x="30" y="1066"/>
                  <a:pt x="45" y="998"/>
                </a:cubicBezTo>
                <a:cubicBezTo>
                  <a:pt x="60" y="930"/>
                  <a:pt x="64" y="910"/>
                  <a:pt x="91" y="862"/>
                </a:cubicBezTo>
                <a:cubicBezTo>
                  <a:pt x="118" y="814"/>
                  <a:pt x="165" y="762"/>
                  <a:pt x="210" y="709"/>
                </a:cubicBezTo>
                <a:cubicBezTo>
                  <a:pt x="255" y="656"/>
                  <a:pt x="315" y="594"/>
                  <a:pt x="363" y="544"/>
                </a:cubicBezTo>
                <a:cubicBezTo>
                  <a:pt x="411" y="494"/>
                  <a:pt x="430" y="465"/>
                  <a:pt x="499" y="408"/>
                </a:cubicBezTo>
                <a:cubicBezTo>
                  <a:pt x="568" y="351"/>
                  <a:pt x="685" y="268"/>
                  <a:pt x="776" y="200"/>
                </a:cubicBezTo>
                <a:cubicBezTo>
                  <a:pt x="867" y="132"/>
                  <a:pt x="987" y="42"/>
                  <a:pt x="1043" y="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" name="Freeform 16"/>
          <p:cNvSpPr/>
          <p:nvPr/>
        </p:nvSpPr>
        <p:spPr>
          <a:xfrm>
            <a:off x="5428933" y="2476500"/>
            <a:ext cx="1655762" cy="2016125"/>
          </a:xfrm>
          <a:custGeom>
            <a:avLst/>
            <a:gdLst/>
            <a:ahLst/>
            <a:cxnLst>
              <a:cxn ang="0">
                <a:pos x="0" y="1270"/>
              </a:cxn>
              <a:cxn ang="0">
                <a:pos x="45" y="998"/>
              </a:cxn>
              <a:cxn ang="0">
                <a:pos x="91" y="862"/>
              </a:cxn>
              <a:cxn ang="0">
                <a:pos x="210" y="709"/>
              </a:cxn>
              <a:cxn ang="0">
                <a:pos x="363" y="544"/>
              </a:cxn>
              <a:cxn ang="0">
                <a:pos x="499" y="408"/>
              </a:cxn>
              <a:cxn ang="0">
                <a:pos x="776" y="200"/>
              </a:cxn>
              <a:cxn ang="0">
                <a:pos x="1043" y="0"/>
              </a:cxn>
            </a:cxnLst>
            <a:pathLst>
              <a:path w="1043" h="1270">
                <a:moveTo>
                  <a:pt x="0" y="1270"/>
                </a:moveTo>
                <a:cubicBezTo>
                  <a:pt x="15" y="1168"/>
                  <a:pt x="30" y="1066"/>
                  <a:pt x="45" y="998"/>
                </a:cubicBezTo>
                <a:cubicBezTo>
                  <a:pt x="60" y="930"/>
                  <a:pt x="64" y="910"/>
                  <a:pt x="91" y="862"/>
                </a:cubicBezTo>
                <a:cubicBezTo>
                  <a:pt x="118" y="814"/>
                  <a:pt x="165" y="762"/>
                  <a:pt x="210" y="709"/>
                </a:cubicBezTo>
                <a:cubicBezTo>
                  <a:pt x="255" y="656"/>
                  <a:pt x="315" y="594"/>
                  <a:pt x="363" y="544"/>
                </a:cubicBezTo>
                <a:cubicBezTo>
                  <a:pt x="411" y="494"/>
                  <a:pt x="430" y="465"/>
                  <a:pt x="499" y="408"/>
                </a:cubicBezTo>
                <a:cubicBezTo>
                  <a:pt x="568" y="351"/>
                  <a:pt x="685" y="268"/>
                  <a:pt x="776" y="200"/>
                </a:cubicBezTo>
                <a:cubicBezTo>
                  <a:pt x="867" y="132"/>
                  <a:pt x="987" y="42"/>
                  <a:pt x="1043" y="0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" name="Text Box 17"/>
          <p:cNvSpPr txBox="1"/>
          <p:nvPr/>
        </p:nvSpPr>
        <p:spPr>
          <a:xfrm>
            <a:off x="5949633" y="1557338"/>
            <a:ext cx="2519362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京杭大运河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Line 18"/>
          <p:cNvSpPr/>
          <p:nvPr/>
        </p:nvSpPr>
        <p:spPr>
          <a:xfrm flipV="1">
            <a:off x="5589270" y="1846263"/>
            <a:ext cx="433388" cy="14287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8" name="Text Box 19"/>
          <p:cNvSpPr txBox="1"/>
          <p:nvPr/>
        </p:nvSpPr>
        <p:spPr>
          <a:xfrm>
            <a:off x="6957695" y="2493963"/>
            <a:ext cx="190817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沪杭铁路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Line 20"/>
          <p:cNvSpPr/>
          <p:nvPr/>
        </p:nvSpPr>
        <p:spPr>
          <a:xfrm flipV="1">
            <a:off x="6454458" y="2781300"/>
            <a:ext cx="576262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0" name="Rectangle 21"/>
          <p:cNvSpPr/>
          <p:nvPr/>
        </p:nvSpPr>
        <p:spPr>
          <a:xfrm>
            <a:off x="5446395" y="2638425"/>
            <a:ext cx="360363" cy="2159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>
              <a:spcBef>
                <a:spcPct val="50000"/>
              </a:spcBef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Rectangle 22"/>
          <p:cNvSpPr/>
          <p:nvPr/>
        </p:nvSpPr>
        <p:spPr>
          <a:xfrm>
            <a:off x="5733733" y="3141663"/>
            <a:ext cx="360362" cy="2159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>
              <a:spcBef>
                <a:spcPct val="50000"/>
              </a:spcBef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Oval 31"/>
          <p:cNvSpPr/>
          <p:nvPr/>
        </p:nvSpPr>
        <p:spPr>
          <a:xfrm>
            <a:off x="5589270" y="2060575"/>
            <a:ext cx="288925" cy="863600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>
              <a:spcBef>
                <a:spcPct val="50000"/>
              </a:spcBef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Oval 32"/>
          <p:cNvSpPr/>
          <p:nvPr/>
        </p:nvSpPr>
        <p:spPr>
          <a:xfrm rot="1026163">
            <a:off x="6227445" y="3060700"/>
            <a:ext cx="1439863" cy="431800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>
              <a:spcBef>
                <a:spcPct val="50000"/>
              </a:spcBef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Oval 33"/>
          <p:cNvSpPr/>
          <p:nvPr/>
        </p:nvSpPr>
        <p:spPr>
          <a:xfrm rot="-1812679">
            <a:off x="5703570" y="2722563"/>
            <a:ext cx="863600" cy="215900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>
              <a:spcBef>
                <a:spcPct val="50000"/>
              </a:spcBef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5" name="Group 36"/>
          <p:cNvGrpSpPr/>
          <p:nvPr/>
        </p:nvGrpSpPr>
        <p:grpSpPr>
          <a:xfrm>
            <a:off x="333058" y="1844675"/>
            <a:ext cx="1296987" cy="1008063"/>
            <a:chOff x="113" y="1162"/>
            <a:chExt cx="817" cy="635"/>
          </a:xfrm>
        </p:grpSpPr>
        <p:sp>
          <p:nvSpPr>
            <p:cNvPr id="26" name="Text Box 34"/>
            <p:cNvSpPr txBox="1"/>
            <p:nvPr/>
          </p:nvSpPr>
          <p:spPr>
            <a:xfrm>
              <a:off x="113" y="1162"/>
              <a:ext cx="81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dirty="0">
                  <a:latin typeface="Arial" panose="020B0604020202020204" pitchFamily="34" charset="0"/>
                  <a:ea typeface="宋体" panose="02010600030101010101" pitchFamily="2" charset="-122"/>
                </a:rPr>
                <a:t>环城河</a:t>
              </a:r>
              <a:endParaRPr lang="zh-CN" altLang="en-US" sz="2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Line 35"/>
            <p:cNvSpPr/>
            <p:nvPr/>
          </p:nvSpPr>
          <p:spPr>
            <a:xfrm>
              <a:off x="748" y="1525"/>
              <a:ext cx="182" cy="27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grpSp>
        <p:nvGrpSpPr>
          <p:cNvPr id="27668" name="Group 23"/>
          <p:cNvGrpSpPr/>
          <p:nvPr/>
        </p:nvGrpSpPr>
        <p:grpSpPr>
          <a:xfrm>
            <a:off x="7232015" y="3789363"/>
            <a:ext cx="1835150" cy="1023937"/>
            <a:chOff x="4332" y="3067"/>
            <a:chExt cx="1156" cy="645"/>
          </a:xfrm>
        </p:grpSpPr>
        <p:sp>
          <p:nvSpPr>
            <p:cNvPr id="27669" name="Rectangle 24"/>
            <p:cNvSpPr/>
            <p:nvPr/>
          </p:nvSpPr>
          <p:spPr>
            <a:xfrm>
              <a:off x="4332" y="3203"/>
              <a:ext cx="227" cy="136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spcBef>
                  <a:spcPct val="50000"/>
                </a:spcBef>
              </a:pPr>
              <a:endPara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70" name="Rectangle 25"/>
            <p:cNvSpPr/>
            <p:nvPr/>
          </p:nvSpPr>
          <p:spPr>
            <a:xfrm>
              <a:off x="4332" y="3475"/>
              <a:ext cx="227" cy="136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spcBef>
                  <a:spcPct val="50000"/>
                </a:spcBef>
              </a:pPr>
              <a:endPara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71" name="Text Box 26"/>
            <p:cNvSpPr txBox="1"/>
            <p:nvPr/>
          </p:nvSpPr>
          <p:spPr>
            <a:xfrm>
              <a:off x="4604" y="3067"/>
              <a:ext cx="63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dirty="0">
                  <a:latin typeface="Arial" panose="020B0604020202020204" pitchFamily="34" charset="0"/>
                  <a:ea typeface="宋体" panose="02010600030101010101" pitchFamily="2" charset="-122"/>
                </a:rPr>
                <a:t>码头</a:t>
              </a:r>
              <a:endParaRPr lang="zh-CN" altLang="en-US" sz="2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72" name="Text Box 27"/>
            <p:cNvSpPr txBox="1"/>
            <p:nvPr/>
          </p:nvSpPr>
          <p:spPr>
            <a:xfrm>
              <a:off x="4604" y="3385"/>
              <a:ext cx="88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dirty="0">
                  <a:latin typeface="Arial" panose="020B0604020202020204" pitchFamily="34" charset="0"/>
                  <a:ea typeface="宋体" panose="02010600030101010101" pitchFamily="2" charset="-122"/>
                </a:rPr>
                <a:t>火车站</a:t>
              </a:r>
              <a:endParaRPr lang="zh-CN" altLang="en-US" sz="2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9420" name="Text Box 28"/>
          <p:cNvSpPr txBox="1"/>
          <p:nvPr/>
        </p:nvSpPr>
        <p:spPr>
          <a:xfrm>
            <a:off x="333375" y="671195"/>
            <a:ext cx="83394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新的站点、交通线的出现会带动城市的发展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422" name="Rectangle 30"/>
          <p:cNvSpPr/>
          <p:nvPr/>
        </p:nvSpPr>
        <p:spPr>
          <a:xfrm>
            <a:off x="407670" y="1193165"/>
            <a:ext cx="521843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城市沿交通干线发展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发展轴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59420" grpId="0"/>
      <p:bldP spid="594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220707"/>
            <a:ext cx="8139178" cy="331514"/>
          </a:xfrm>
        </p:spPr>
        <p:txBody>
          <a:bodyPr>
            <a:normAutofit fontScale="90000"/>
          </a:bodyPr>
          <a:p>
            <a:r>
              <a:rPr lang="zh-CN" altLang="en-US" sz="2665">
                <a:latin typeface="微软雅黑" panose="020B0503020204020204" charset="-122"/>
              </a:rPr>
              <a:t>交通运输网的形成，使</a:t>
            </a:r>
            <a:r>
              <a:rPr lang="zh-CN" altLang="en-US" sz="2665">
                <a:latin typeface="微软雅黑" panose="020B0503020204020204" charset="-122"/>
              </a:rPr>
              <a:t>城区进一步延新的交通线扩展。</a:t>
            </a:r>
            <a:endParaRPr lang="zh-CN" altLang="en-US" sz="2665">
              <a:latin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1440" y="659130"/>
            <a:ext cx="8963660" cy="4479925"/>
            <a:chOff x="283" y="2793"/>
            <a:chExt cx="14116" cy="7055"/>
          </a:xfrm>
        </p:grpSpPr>
        <p:grpSp>
          <p:nvGrpSpPr>
            <p:cNvPr id="28673" name="Group 32"/>
            <p:cNvGrpSpPr/>
            <p:nvPr/>
          </p:nvGrpSpPr>
          <p:grpSpPr>
            <a:xfrm>
              <a:off x="7088" y="2793"/>
              <a:ext cx="6972" cy="5670"/>
              <a:chOff x="-159" y="0"/>
              <a:chExt cx="5171" cy="4156"/>
            </a:xfrm>
          </p:grpSpPr>
          <p:grpSp>
            <p:nvGrpSpPr>
              <p:cNvPr id="28674" name="Group 33"/>
              <p:cNvGrpSpPr/>
              <p:nvPr/>
            </p:nvGrpSpPr>
            <p:grpSpPr>
              <a:xfrm>
                <a:off x="249" y="164"/>
                <a:ext cx="4763" cy="3992"/>
                <a:chOff x="2362" y="-1054"/>
                <a:chExt cx="8978" cy="7639"/>
              </a:xfrm>
            </p:grpSpPr>
            <p:pic>
              <p:nvPicPr>
                <p:cNvPr id="28675" name="Picture 7" descr="K:\1982-2011嘉兴城市轮廓变迁.jpg"/>
                <p:cNvPicPr preferRelativeResize="0">
                  <a:picLocks noChangeAspect="1"/>
                </p:cNvPicPr>
                <p:nvPr/>
              </p:nvPicPr>
              <p:blipFill>
                <a:blip r:embed="rId1"/>
                <a:srcRect t="6503"/>
                <a:stretch>
                  <a:fillRect/>
                </a:stretch>
              </p:blipFill>
              <p:spPr>
                <a:xfrm>
                  <a:off x="2362" y="-1054"/>
                  <a:ext cx="8978" cy="76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8676" name="Freeform 35"/>
                <p:cNvSpPr/>
                <p:nvPr/>
              </p:nvSpPr>
              <p:spPr>
                <a:xfrm>
                  <a:off x="2897" y="-210"/>
                  <a:ext cx="6080" cy="4621"/>
                </a:xfrm>
                <a:custGeom>
                  <a:avLst/>
                  <a:gdLst/>
                  <a:ahLst/>
                  <a:cxnLst>
                    <a:cxn ang="0">
                      <a:pos x="645" y="1725"/>
                    </a:cxn>
                    <a:cxn ang="0">
                      <a:pos x="525" y="2040"/>
                    </a:cxn>
                    <a:cxn ang="0">
                      <a:pos x="285" y="1928"/>
                    </a:cxn>
                    <a:cxn ang="0">
                      <a:pos x="743" y="2505"/>
                    </a:cxn>
                    <a:cxn ang="0">
                      <a:pos x="1035" y="3210"/>
                    </a:cxn>
                    <a:cxn ang="0">
                      <a:pos x="1148" y="2963"/>
                    </a:cxn>
                    <a:cxn ang="0">
                      <a:pos x="1388" y="2685"/>
                    </a:cxn>
                    <a:cxn ang="0">
                      <a:pos x="1695" y="2613"/>
                    </a:cxn>
                    <a:cxn ang="0">
                      <a:pos x="1800" y="3180"/>
                    </a:cxn>
                    <a:cxn ang="0">
                      <a:pos x="1800" y="3593"/>
                    </a:cxn>
                    <a:cxn ang="0">
                      <a:pos x="1643" y="4140"/>
                    </a:cxn>
                    <a:cxn ang="0">
                      <a:pos x="1988" y="3930"/>
                    </a:cxn>
                    <a:cxn ang="0">
                      <a:pos x="2063" y="3540"/>
                    </a:cxn>
                    <a:cxn ang="0">
                      <a:pos x="2363" y="3278"/>
                    </a:cxn>
                    <a:cxn ang="0">
                      <a:pos x="2730" y="3383"/>
                    </a:cxn>
                    <a:cxn ang="0">
                      <a:pos x="2828" y="3450"/>
                    </a:cxn>
                    <a:cxn ang="0">
                      <a:pos x="3353" y="3540"/>
                    </a:cxn>
                    <a:cxn ang="0">
                      <a:pos x="3398" y="3413"/>
                    </a:cxn>
                    <a:cxn ang="0">
                      <a:pos x="3803" y="3713"/>
                    </a:cxn>
                    <a:cxn ang="0">
                      <a:pos x="4133" y="3615"/>
                    </a:cxn>
                    <a:cxn ang="0">
                      <a:pos x="4590" y="3638"/>
                    </a:cxn>
                    <a:cxn ang="0">
                      <a:pos x="4785" y="3098"/>
                    </a:cxn>
                    <a:cxn ang="0">
                      <a:pos x="4755" y="2880"/>
                    </a:cxn>
                    <a:cxn ang="0">
                      <a:pos x="4950" y="3083"/>
                    </a:cxn>
                    <a:cxn ang="0">
                      <a:pos x="5408" y="3255"/>
                    </a:cxn>
                    <a:cxn ang="0">
                      <a:pos x="5220" y="2933"/>
                    </a:cxn>
                    <a:cxn ang="0">
                      <a:pos x="5213" y="2730"/>
                    </a:cxn>
                    <a:cxn ang="0">
                      <a:pos x="4590" y="2505"/>
                    </a:cxn>
                    <a:cxn ang="0">
                      <a:pos x="4980" y="2490"/>
                    </a:cxn>
                    <a:cxn ang="0">
                      <a:pos x="5265" y="2273"/>
                    </a:cxn>
                    <a:cxn ang="0">
                      <a:pos x="5333" y="2160"/>
                    </a:cxn>
                    <a:cxn ang="0">
                      <a:pos x="4913" y="1973"/>
                    </a:cxn>
                    <a:cxn ang="0">
                      <a:pos x="4725" y="1845"/>
                    </a:cxn>
                    <a:cxn ang="0">
                      <a:pos x="4425" y="1583"/>
                    </a:cxn>
                    <a:cxn ang="0">
                      <a:pos x="4215" y="1418"/>
                    </a:cxn>
                    <a:cxn ang="0">
                      <a:pos x="4088" y="1110"/>
                    </a:cxn>
                    <a:cxn ang="0">
                      <a:pos x="4343" y="818"/>
                    </a:cxn>
                    <a:cxn ang="0">
                      <a:pos x="4440" y="750"/>
                    </a:cxn>
                    <a:cxn ang="0">
                      <a:pos x="5093" y="825"/>
                    </a:cxn>
                    <a:cxn ang="0">
                      <a:pos x="5213" y="570"/>
                    </a:cxn>
                    <a:cxn ang="0">
                      <a:pos x="4553" y="270"/>
                    </a:cxn>
                    <a:cxn ang="0">
                      <a:pos x="4058" y="263"/>
                    </a:cxn>
                    <a:cxn ang="0">
                      <a:pos x="3713" y="0"/>
                    </a:cxn>
                    <a:cxn ang="0">
                      <a:pos x="2948" y="390"/>
                    </a:cxn>
                    <a:cxn ang="0">
                      <a:pos x="3105" y="750"/>
                    </a:cxn>
                    <a:cxn ang="0">
                      <a:pos x="2663" y="338"/>
                    </a:cxn>
                    <a:cxn ang="0">
                      <a:pos x="2318" y="165"/>
                    </a:cxn>
                    <a:cxn ang="0">
                      <a:pos x="1920" y="188"/>
                    </a:cxn>
                  </a:cxnLst>
                  <a:pathLst>
                    <a:path w="5625" h="4268">
                      <a:moveTo>
                        <a:pt x="1388" y="668"/>
                      </a:moveTo>
                      <a:lnTo>
                        <a:pt x="1103" y="1673"/>
                      </a:lnTo>
                      <a:lnTo>
                        <a:pt x="645" y="1725"/>
                      </a:lnTo>
                      <a:lnTo>
                        <a:pt x="653" y="2198"/>
                      </a:lnTo>
                      <a:lnTo>
                        <a:pt x="525" y="2130"/>
                      </a:lnTo>
                      <a:lnTo>
                        <a:pt x="525" y="2040"/>
                      </a:lnTo>
                      <a:lnTo>
                        <a:pt x="593" y="1920"/>
                      </a:lnTo>
                      <a:lnTo>
                        <a:pt x="473" y="1740"/>
                      </a:lnTo>
                      <a:lnTo>
                        <a:pt x="285" y="1928"/>
                      </a:lnTo>
                      <a:lnTo>
                        <a:pt x="0" y="2093"/>
                      </a:lnTo>
                      <a:lnTo>
                        <a:pt x="368" y="2768"/>
                      </a:lnTo>
                      <a:lnTo>
                        <a:pt x="743" y="2505"/>
                      </a:lnTo>
                      <a:lnTo>
                        <a:pt x="998" y="3090"/>
                      </a:lnTo>
                      <a:lnTo>
                        <a:pt x="870" y="3105"/>
                      </a:lnTo>
                      <a:lnTo>
                        <a:pt x="1035" y="3210"/>
                      </a:lnTo>
                      <a:lnTo>
                        <a:pt x="1088" y="3383"/>
                      </a:lnTo>
                      <a:lnTo>
                        <a:pt x="1223" y="3278"/>
                      </a:lnTo>
                      <a:lnTo>
                        <a:pt x="1148" y="2963"/>
                      </a:lnTo>
                      <a:lnTo>
                        <a:pt x="1643" y="2880"/>
                      </a:lnTo>
                      <a:lnTo>
                        <a:pt x="1583" y="2693"/>
                      </a:lnTo>
                      <a:lnTo>
                        <a:pt x="1388" y="2685"/>
                      </a:lnTo>
                      <a:lnTo>
                        <a:pt x="1283" y="2280"/>
                      </a:lnTo>
                      <a:lnTo>
                        <a:pt x="1838" y="2190"/>
                      </a:lnTo>
                      <a:lnTo>
                        <a:pt x="1695" y="2613"/>
                      </a:lnTo>
                      <a:lnTo>
                        <a:pt x="1935" y="2888"/>
                      </a:lnTo>
                      <a:lnTo>
                        <a:pt x="1725" y="2865"/>
                      </a:lnTo>
                      <a:lnTo>
                        <a:pt x="1800" y="3180"/>
                      </a:lnTo>
                      <a:lnTo>
                        <a:pt x="1575" y="3323"/>
                      </a:lnTo>
                      <a:lnTo>
                        <a:pt x="1613" y="3465"/>
                      </a:lnTo>
                      <a:lnTo>
                        <a:pt x="1800" y="3593"/>
                      </a:lnTo>
                      <a:lnTo>
                        <a:pt x="1710" y="3743"/>
                      </a:lnTo>
                      <a:lnTo>
                        <a:pt x="1590" y="3683"/>
                      </a:lnTo>
                      <a:lnTo>
                        <a:pt x="1643" y="4140"/>
                      </a:lnTo>
                      <a:lnTo>
                        <a:pt x="1890" y="4268"/>
                      </a:lnTo>
                      <a:lnTo>
                        <a:pt x="1905" y="3915"/>
                      </a:lnTo>
                      <a:lnTo>
                        <a:pt x="1988" y="3930"/>
                      </a:lnTo>
                      <a:lnTo>
                        <a:pt x="2025" y="3675"/>
                      </a:lnTo>
                      <a:lnTo>
                        <a:pt x="1973" y="3675"/>
                      </a:lnTo>
                      <a:lnTo>
                        <a:pt x="2063" y="3540"/>
                      </a:lnTo>
                      <a:lnTo>
                        <a:pt x="2243" y="3428"/>
                      </a:lnTo>
                      <a:lnTo>
                        <a:pt x="2213" y="3293"/>
                      </a:lnTo>
                      <a:lnTo>
                        <a:pt x="2363" y="3278"/>
                      </a:lnTo>
                      <a:lnTo>
                        <a:pt x="2445" y="3255"/>
                      </a:lnTo>
                      <a:lnTo>
                        <a:pt x="2445" y="3338"/>
                      </a:lnTo>
                      <a:lnTo>
                        <a:pt x="2730" y="3383"/>
                      </a:lnTo>
                      <a:lnTo>
                        <a:pt x="2693" y="2978"/>
                      </a:lnTo>
                      <a:lnTo>
                        <a:pt x="2880" y="2963"/>
                      </a:lnTo>
                      <a:lnTo>
                        <a:pt x="2828" y="3450"/>
                      </a:lnTo>
                      <a:lnTo>
                        <a:pt x="2895" y="3773"/>
                      </a:lnTo>
                      <a:lnTo>
                        <a:pt x="3368" y="3833"/>
                      </a:lnTo>
                      <a:lnTo>
                        <a:pt x="3353" y="3540"/>
                      </a:lnTo>
                      <a:lnTo>
                        <a:pt x="3473" y="3555"/>
                      </a:lnTo>
                      <a:lnTo>
                        <a:pt x="3503" y="3450"/>
                      </a:lnTo>
                      <a:lnTo>
                        <a:pt x="3398" y="3413"/>
                      </a:lnTo>
                      <a:lnTo>
                        <a:pt x="3398" y="3023"/>
                      </a:lnTo>
                      <a:lnTo>
                        <a:pt x="3810" y="3045"/>
                      </a:lnTo>
                      <a:lnTo>
                        <a:pt x="3803" y="3713"/>
                      </a:lnTo>
                      <a:lnTo>
                        <a:pt x="3953" y="3795"/>
                      </a:lnTo>
                      <a:lnTo>
                        <a:pt x="3975" y="3593"/>
                      </a:lnTo>
                      <a:lnTo>
                        <a:pt x="4133" y="3615"/>
                      </a:lnTo>
                      <a:lnTo>
                        <a:pt x="4200" y="3450"/>
                      </a:lnTo>
                      <a:lnTo>
                        <a:pt x="4403" y="3473"/>
                      </a:lnTo>
                      <a:lnTo>
                        <a:pt x="4590" y="3638"/>
                      </a:lnTo>
                      <a:lnTo>
                        <a:pt x="4620" y="3405"/>
                      </a:lnTo>
                      <a:lnTo>
                        <a:pt x="4830" y="3435"/>
                      </a:lnTo>
                      <a:lnTo>
                        <a:pt x="4785" y="3098"/>
                      </a:lnTo>
                      <a:lnTo>
                        <a:pt x="4875" y="3083"/>
                      </a:lnTo>
                      <a:lnTo>
                        <a:pt x="4883" y="2903"/>
                      </a:lnTo>
                      <a:lnTo>
                        <a:pt x="4755" y="2880"/>
                      </a:lnTo>
                      <a:lnTo>
                        <a:pt x="4680" y="2768"/>
                      </a:lnTo>
                      <a:lnTo>
                        <a:pt x="4973" y="2753"/>
                      </a:lnTo>
                      <a:lnTo>
                        <a:pt x="4950" y="3083"/>
                      </a:lnTo>
                      <a:lnTo>
                        <a:pt x="5190" y="3113"/>
                      </a:lnTo>
                      <a:lnTo>
                        <a:pt x="5190" y="3233"/>
                      </a:lnTo>
                      <a:lnTo>
                        <a:pt x="5408" y="3255"/>
                      </a:lnTo>
                      <a:lnTo>
                        <a:pt x="5490" y="3135"/>
                      </a:lnTo>
                      <a:lnTo>
                        <a:pt x="5468" y="2925"/>
                      </a:lnTo>
                      <a:lnTo>
                        <a:pt x="5220" y="2933"/>
                      </a:lnTo>
                      <a:lnTo>
                        <a:pt x="5078" y="2835"/>
                      </a:lnTo>
                      <a:lnTo>
                        <a:pt x="5093" y="2745"/>
                      </a:lnTo>
                      <a:lnTo>
                        <a:pt x="5213" y="2730"/>
                      </a:lnTo>
                      <a:lnTo>
                        <a:pt x="5205" y="2618"/>
                      </a:lnTo>
                      <a:lnTo>
                        <a:pt x="4793" y="2633"/>
                      </a:lnTo>
                      <a:lnTo>
                        <a:pt x="4590" y="2505"/>
                      </a:lnTo>
                      <a:lnTo>
                        <a:pt x="4590" y="2340"/>
                      </a:lnTo>
                      <a:lnTo>
                        <a:pt x="4748" y="2348"/>
                      </a:lnTo>
                      <a:lnTo>
                        <a:pt x="4980" y="2490"/>
                      </a:lnTo>
                      <a:lnTo>
                        <a:pt x="4988" y="2355"/>
                      </a:lnTo>
                      <a:lnTo>
                        <a:pt x="5213" y="2385"/>
                      </a:lnTo>
                      <a:lnTo>
                        <a:pt x="5265" y="2273"/>
                      </a:lnTo>
                      <a:lnTo>
                        <a:pt x="5565" y="2363"/>
                      </a:lnTo>
                      <a:lnTo>
                        <a:pt x="5625" y="2250"/>
                      </a:lnTo>
                      <a:lnTo>
                        <a:pt x="5333" y="2160"/>
                      </a:lnTo>
                      <a:lnTo>
                        <a:pt x="5310" y="2040"/>
                      </a:lnTo>
                      <a:lnTo>
                        <a:pt x="5055" y="2085"/>
                      </a:lnTo>
                      <a:lnTo>
                        <a:pt x="4913" y="1973"/>
                      </a:lnTo>
                      <a:lnTo>
                        <a:pt x="4973" y="1830"/>
                      </a:lnTo>
                      <a:lnTo>
                        <a:pt x="4808" y="1763"/>
                      </a:lnTo>
                      <a:lnTo>
                        <a:pt x="4725" y="1845"/>
                      </a:lnTo>
                      <a:lnTo>
                        <a:pt x="4643" y="1823"/>
                      </a:lnTo>
                      <a:lnTo>
                        <a:pt x="4628" y="1650"/>
                      </a:lnTo>
                      <a:lnTo>
                        <a:pt x="4425" y="1583"/>
                      </a:lnTo>
                      <a:lnTo>
                        <a:pt x="4358" y="1740"/>
                      </a:lnTo>
                      <a:lnTo>
                        <a:pt x="4193" y="1673"/>
                      </a:lnTo>
                      <a:lnTo>
                        <a:pt x="4215" y="1418"/>
                      </a:lnTo>
                      <a:lnTo>
                        <a:pt x="4133" y="1313"/>
                      </a:lnTo>
                      <a:lnTo>
                        <a:pt x="4208" y="1245"/>
                      </a:lnTo>
                      <a:lnTo>
                        <a:pt x="4088" y="1110"/>
                      </a:lnTo>
                      <a:lnTo>
                        <a:pt x="4193" y="1043"/>
                      </a:lnTo>
                      <a:lnTo>
                        <a:pt x="4223" y="923"/>
                      </a:lnTo>
                      <a:lnTo>
                        <a:pt x="4343" y="818"/>
                      </a:lnTo>
                      <a:lnTo>
                        <a:pt x="4328" y="743"/>
                      </a:lnTo>
                      <a:lnTo>
                        <a:pt x="4380" y="698"/>
                      </a:lnTo>
                      <a:lnTo>
                        <a:pt x="4440" y="750"/>
                      </a:lnTo>
                      <a:lnTo>
                        <a:pt x="4523" y="698"/>
                      </a:lnTo>
                      <a:lnTo>
                        <a:pt x="4665" y="1020"/>
                      </a:lnTo>
                      <a:lnTo>
                        <a:pt x="5093" y="825"/>
                      </a:lnTo>
                      <a:lnTo>
                        <a:pt x="5213" y="705"/>
                      </a:lnTo>
                      <a:lnTo>
                        <a:pt x="5115" y="638"/>
                      </a:lnTo>
                      <a:lnTo>
                        <a:pt x="5213" y="570"/>
                      </a:lnTo>
                      <a:lnTo>
                        <a:pt x="4838" y="225"/>
                      </a:lnTo>
                      <a:lnTo>
                        <a:pt x="4538" y="398"/>
                      </a:lnTo>
                      <a:lnTo>
                        <a:pt x="4553" y="270"/>
                      </a:lnTo>
                      <a:lnTo>
                        <a:pt x="4470" y="300"/>
                      </a:lnTo>
                      <a:lnTo>
                        <a:pt x="4343" y="143"/>
                      </a:lnTo>
                      <a:lnTo>
                        <a:pt x="4058" y="263"/>
                      </a:lnTo>
                      <a:lnTo>
                        <a:pt x="3975" y="75"/>
                      </a:lnTo>
                      <a:lnTo>
                        <a:pt x="3855" y="98"/>
                      </a:lnTo>
                      <a:lnTo>
                        <a:pt x="3713" y="0"/>
                      </a:lnTo>
                      <a:lnTo>
                        <a:pt x="3000" y="30"/>
                      </a:lnTo>
                      <a:lnTo>
                        <a:pt x="2768" y="128"/>
                      </a:lnTo>
                      <a:lnTo>
                        <a:pt x="2948" y="390"/>
                      </a:lnTo>
                      <a:cubicBezTo>
                        <a:pt x="2995" y="464"/>
                        <a:pt x="3027" y="528"/>
                        <a:pt x="3053" y="570"/>
                      </a:cubicBezTo>
                      <a:cubicBezTo>
                        <a:pt x="3079" y="612"/>
                        <a:pt x="3096" y="615"/>
                        <a:pt x="3105" y="645"/>
                      </a:cubicBezTo>
                      <a:lnTo>
                        <a:pt x="3105" y="750"/>
                      </a:lnTo>
                      <a:lnTo>
                        <a:pt x="2903" y="795"/>
                      </a:lnTo>
                      <a:lnTo>
                        <a:pt x="2850" y="570"/>
                      </a:lnTo>
                      <a:lnTo>
                        <a:pt x="2663" y="338"/>
                      </a:lnTo>
                      <a:lnTo>
                        <a:pt x="2528" y="0"/>
                      </a:lnTo>
                      <a:lnTo>
                        <a:pt x="2265" y="68"/>
                      </a:lnTo>
                      <a:lnTo>
                        <a:pt x="2318" y="165"/>
                      </a:lnTo>
                      <a:lnTo>
                        <a:pt x="2100" y="225"/>
                      </a:lnTo>
                      <a:lnTo>
                        <a:pt x="2025" y="135"/>
                      </a:lnTo>
                      <a:lnTo>
                        <a:pt x="1920" y="188"/>
                      </a:lnTo>
                      <a:lnTo>
                        <a:pt x="1575" y="360"/>
                      </a:lnTo>
                      <a:lnTo>
                        <a:pt x="1388" y="66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810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8677" name="Freeform 36"/>
                <p:cNvSpPr/>
                <p:nvPr/>
              </p:nvSpPr>
              <p:spPr>
                <a:xfrm>
                  <a:off x="3343" y="466"/>
                  <a:ext cx="827" cy="84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345" y="321"/>
                    </a:cxn>
                    <a:cxn ang="0">
                      <a:pos x="172" y="468"/>
                    </a:cxn>
                    <a:cxn ang="0">
                      <a:pos x="150" y="659"/>
                    </a:cxn>
                    <a:cxn ang="0">
                      <a:pos x="352" y="780"/>
                    </a:cxn>
                    <a:cxn ang="0">
                      <a:pos x="532" y="624"/>
                    </a:cxn>
                    <a:cxn ang="0">
                      <a:pos x="765" y="336"/>
                    </a:cxn>
                    <a:cxn ang="0">
                      <a:pos x="532" y="156"/>
                    </a:cxn>
                    <a:cxn ang="0">
                      <a:pos x="352" y="156"/>
                    </a:cxn>
                    <a:cxn ang="0">
                      <a:pos x="172" y="0"/>
                    </a:cxn>
                    <a:cxn ang="0">
                      <a:pos x="0" y="14"/>
                    </a:cxn>
                  </a:cxnLst>
                  <a:pathLst>
                    <a:path w="765" h="780">
                      <a:moveTo>
                        <a:pt x="0" y="14"/>
                      </a:moveTo>
                      <a:lnTo>
                        <a:pt x="345" y="321"/>
                      </a:lnTo>
                      <a:lnTo>
                        <a:pt x="172" y="468"/>
                      </a:lnTo>
                      <a:lnTo>
                        <a:pt x="150" y="659"/>
                      </a:lnTo>
                      <a:lnTo>
                        <a:pt x="352" y="780"/>
                      </a:lnTo>
                      <a:lnTo>
                        <a:pt x="532" y="624"/>
                      </a:lnTo>
                      <a:lnTo>
                        <a:pt x="765" y="336"/>
                      </a:lnTo>
                      <a:lnTo>
                        <a:pt x="532" y="156"/>
                      </a:lnTo>
                      <a:lnTo>
                        <a:pt x="352" y="156"/>
                      </a:lnTo>
                      <a:lnTo>
                        <a:pt x="172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810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8678" name="Freeform 37"/>
                <p:cNvSpPr/>
                <p:nvPr/>
              </p:nvSpPr>
              <p:spPr>
                <a:xfrm>
                  <a:off x="9058" y="2771"/>
                  <a:ext cx="1184" cy="706"/>
                </a:xfrm>
                <a:custGeom>
                  <a:avLst/>
                  <a:gdLst/>
                  <a:ahLst/>
                  <a:cxnLst>
                    <a:cxn ang="0">
                      <a:pos x="0" y="232"/>
                    </a:cxn>
                    <a:cxn ang="0">
                      <a:pos x="23" y="637"/>
                    </a:cxn>
                    <a:cxn ang="0">
                      <a:pos x="375" y="652"/>
                    </a:cxn>
                    <a:cxn ang="0">
                      <a:pos x="353" y="345"/>
                    </a:cxn>
                    <a:cxn ang="0">
                      <a:pos x="158" y="375"/>
                    </a:cxn>
                    <a:cxn ang="0">
                      <a:pos x="195" y="240"/>
                    </a:cxn>
                    <a:cxn ang="0">
                      <a:pos x="345" y="232"/>
                    </a:cxn>
                    <a:cxn ang="0">
                      <a:pos x="375" y="330"/>
                    </a:cxn>
                    <a:cxn ang="0">
                      <a:pos x="570" y="330"/>
                    </a:cxn>
                    <a:cxn ang="0">
                      <a:pos x="570" y="240"/>
                    </a:cxn>
                    <a:cxn ang="0">
                      <a:pos x="900" y="285"/>
                    </a:cxn>
                    <a:cxn ang="0">
                      <a:pos x="915" y="450"/>
                    </a:cxn>
                    <a:cxn ang="0">
                      <a:pos x="1095" y="480"/>
                    </a:cxn>
                    <a:cxn ang="0">
                      <a:pos x="1088" y="285"/>
                    </a:cxn>
                    <a:cxn ang="0">
                      <a:pos x="960" y="240"/>
                    </a:cxn>
                    <a:cxn ang="0">
                      <a:pos x="998" y="180"/>
                    </a:cxn>
                    <a:cxn ang="0">
                      <a:pos x="735" y="15"/>
                    </a:cxn>
                    <a:cxn ang="0">
                      <a:pos x="750" y="135"/>
                    </a:cxn>
                    <a:cxn ang="0">
                      <a:pos x="465" y="190"/>
                    </a:cxn>
                    <a:cxn ang="0">
                      <a:pos x="450" y="55"/>
                    </a:cxn>
                    <a:cxn ang="0">
                      <a:pos x="248" y="0"/>
                    </a:cxn>
                    <a:cxn ang="0">
                      <a:pos x="165" y="225"/>
                    </a:cxn>
                    <a:cxn ang="0">
                      <a:pos x="0" y="232"/>
                    </a:cxn>
                  </a:cxnLst>
                  <a:pathLst>
                    <a:path w="1095" h="652">
                      <a:moveTo>
                        <a:pt x="0" y="232"/>
                      </a:moveTo>
                      <a:lnTo>
                        <a:pt x="23" y="637"/>
                      </a:lnTo>
                      <a:lnTo>
                        <a:pt x="375" y="652"/>
                      </a:lnTo>
                      <a:lnTo>
                        <a:pt x="353" y="345"/>
                      </a:lnTo>
                      <a:lnTo>
                        <a:pt x="158" y="375"/>
                      </a:lnTo>
                      <a:lnTo>
                        <a:pt x="195" y="240"/>
                      </a:lnTo>
                      <a:lnTo>
                        <a:pt x="345" y="232"/>
                      </a:lnTo>
                      <a:lnTo>
                        <a:pt x="375" y="330"/>
                      </a:lnTo>
                      <a:lnTo>
                        <a:pt x="570" y="330"/>
                      </a:lnTo>
                      <a:lnTo>
                        <a:pt x="570" y="240"/>
                      </a:lnTo>
                      <a:lnTo>
                        <a:pt x="900" y="285"/>
                      </a:lnTo>
                      <a:lnTo>
                        <a:pt x="915" y="450"/>
                      </a:lnTo>
                      <a:lnTo>
                        <a:pt x="1095" y="480"/>
                      </a:lnTo>
                      <a:lnTo>
                        <a:pt x="1088" y="285"/>
                      </a:lnTo>
                      <a:lnTo>
                        <a:pt x="960" y="240"/>
                      </a:lnTo>
                      <a:lnTo>
                        <a:pt x="998" y="180"/>
                      </a:lnTo>
                      <a:lnTo>
                        <a:pt x="735" y="15"/>
                      </a:lnTo>
                      <a:lnTo>
                        <a:pt x="750" y="135"/>
                      </a:lnTo>
                      <a:lnTo>
                        <a:pt x="465" y="190"/>
                      </a:lnTo>
                      <a:lnTo>
                        <a:pt x="450" y="55"/>
                      </a:lnTo>
                      <a:lnTo>
                        <a:pt x="248" y="0"/>
                      </a:lnTo>
                      <a:lnTo>
                        <a:pt x="165" y="225"/>
                      </a:lnTo>
                      <a:lnTo>
                        <a:pt x="0" y="23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810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8679" name="Freeform 38"/>
                <p:cNvSpPr/>
                <p:nvPr/>
              </p:nvSpPr>
              <p:spPr>
                <a:xfrm>
                  <a:off x="9691" y="3518"/>
                  <a:ext cx="194" cy="3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277"/>
                    </a:cxn>
                    <a:cxn ang="0">
                      <a:pos x="180" y="187"/>
                    </a:cxn>
                    <a:cxn ang="0">
                      <a:pos x="143" y="15"/>
                    </a:cxn>
                    <a:cxn ang="0">
                      <a:pos x="0" y="0"/>
                    </a:cxn>
                  </a:cxnLst>
                  <a:pathLst>
                    <a:path w="180" h="277">
                      <a:moveTo>
                        <a:pt x="0" y="0"/>
                      </a:moveTo>
                      <a:lnTo>
                        <a:pt x="8" y="277"/>
                      </a:lnTo>
                      <a:lnTo>
                        <a:pt x="180" y="187"/>
                      </a:lnTo>
                      <a:lnTo>
                        <a:pt x="143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810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8680" name="Freeform 39"/>
                <p:cNvSpPr/>
                <p:nvPr/>
              </p:nvSpPr>
              <p:spPr>
                <a:xfrm>
                  <a:off x="8799" y="2584"/>
                  <a:ext cx="154" cy="178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143" y="165"/>
                    </a:cxn>
                    <a:cxn ang="0">
                      <a:pos x="128" y="23"/>
                    </a:cxn>
                    <a:cxn ang="0">
                      <a:pos x="0" y="0"/>
                    </a:cxn>
                    <a:cxn ang="0">
                      <a:pos x="0" y="150"/>
                    </a:cxn>
                  </a:cxnLst>
                  <a:pathLst>
                    <a:path w="143" h="165">
                      <a:moveTo>
                        <a:pt x="0" y="150"/>
                      </a:moveTo>
                      <a:lnTo>
                        <a:pt x="143" y="165"/>
                      </a:lnTo>
                      <a:lnTo>
                        <a:pt x="128" y="23"/>
                      </a:lnTo>
                      <a:lnTo>
                        <a:pt x="0" y="0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810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28681" name="Group 40"/>
              <p:cNvGrpSpPr/>
              <p:nvPr/>
            </p:nvGrpSpPr>
            <p:grpSpPr>
              <a:xfrm>
                <a:off x="-159" y="0"/>
                <a:ext cx="4854" cy="3946"/>
                <a:chOff x="476" y="565"/>
                <a:chExt cx="3222" cy="2497"/>
              </a:xfrm>
            </p:grpSpPr>
            <p:grpSp>
              <p:nvGrpSpPr>
                <p:cNvPr id="28682" name="Group 41"/>
                <p:cNvGrpSpPr/>
                <p:nvPr/>
              </p:nvGrpSpPr>
              <p:grpSpPr>
                <a:xfrm>
                  <a:off x="499" y="565"/>
                  <a:ext cx="3199" cy="2474"/>
                  <a:chOff x="1947" y="1752"/>
                  <a:chExt cx="7998" cy="6186"/>
                </a:xfrm>
              </p:grpSpPr>
              <p:sp>
                <p:nvSpPr>
                  <p:cNvPr id="28683" name="Freeform 42"/>
                  <p:cNvSpPr/>
                  <p:nvPr/>
                </p:nvSpPr>
                <p:spPr>
                  <a:xfrm>
                    <a:off x="1947" y="4183"/>
                    <a:ext cx="5610" cy="932"/>
                  </a:xfrm>
                  <a:custGeom>
                    <a:avLst/>
                    <a:gdLst/>
                    <a:ahLst/>
                    <a:cxnLst>
                      <a:cxn ang="0">
                        <a:pos x="0" y="932"/>
                      </a:cxn>
                      <a:cxn ang="0">
                        <a:pos x="1575" y="272"/>
                      </a:cxn>
                      <a:cxn ang="0">
                        <a:pos x="2093" y="250"/>
                      </a:cxn>
                      <a:cxn ang="0">
                        <a:pos x="2453" y="197"/>
                      </a:cxn>
                      <a:cxn ang="0">
                        <a:pos x="2888" y="190"/>
                      </a:cxn>
                      <a:cxn ang="0">
                        <a:pos x="3908" y="25"/>
                      </a:cxn>
                      <a:cxn ang="0">
                        <a:pos x="4170" y="40"/>
                      </a:cxn>
                      <a:cxn ang="0">
                        <a:pos x="4410" y="40"/>
                      </a:cxn>
                      <a:cxn ang="0">
                        <a:pos x="4973" y="62"/>
                      </a:cxn>
                      <a:cxn ang="0">
                        <a:pos x="5190" y="137"/>
                      </a:cxn>
                      <a:cxn ang="0">
                        <a:pos x="5423" y="227"/>
                      </a:cxn>
                      <a:cxn ang="0">
                        <a:pos x="5610" y="221"/>
                      </a:cxn>
                    </a:cxnLst>
                    <a:pathLst>
                      <a:path w="5610" h="932">
                        <a:moveTo>
                          <a:pt x="0" y="932"/>
                        </a:moveTo>
                        <a:cubicBezTo>
                          <a:pt x="263" y="824"/>
                          <a:pt x="1226" y="386"/>
                          <a:pt x="1575" y="272"/>
                        </a:cubicBezTo>
                        <a:lnTo>
                          <a:pt x="2093" y="250"/>
                        </a:lnTo>
                        <a:cubicBezTo>
                          <a:pt x="2239" y="238"/>
                          <a:pt x="2321" y="207"/>
                          <a:pt x="2453" y="197"/>
                        </a:cubicBezTo>
                        <a:cubicBezTo>
                          <a:pt x="2585" y="187"/>
                          <a:pt x="2646" y="219"/>
                          <a:pt x="2888" y="190"/>
                        </a:cubicBezTo>
                        <a:cubicBezTo>
                          <a:pt x="3130" y="161"/>
                          <a:pt x="3694" y="50"/>
                          <a:pt x="3908" y="25"/>
                        </a:cubicBezTo>
                        <a:cubicBezTo>
                          <a:pt x="4122" y="0"/>
                          <a:pt x="4086" y="37"/>
                          <a:pt x="4170" y="40"/>
                        </a:cubicBezTo>
                        <a:cubicBezTo>
                          <a:pt x="4254" y="43"/>
                          <a:pt x="4276" y="36"/>
                          <a:pt x="4410" y="40"/>
                        </a:cubicBezTo>
                        <a:lnTo>
                          <a:pt x="4973" y="62"/>
                        </a:lnTo>
                        <a:lnTo>
                          <a:pt x="5190" y="137"/>
                        </a:lnTo>
                        <a:lnTo>
                          <a:pt x="5423" y="227"/>
                        </a:lnTo>
                        <a:cubicBezTo>
                          <a:pt x="5493" y="241"/>
                          <a:pt x="5571" y="222"/>
                          <a:pt x="5610" y="221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8684" name="Freeform 43"/>
                  <p:cNvSpPr/>
                  <p:nvPr/>
                </p:nvSpPr>
                <p:spPr>
                  <a:xfrm>
                    <a:off x="2430" y="4912"/>
                    <a:ext cx="7515" cy="1178"/>
                  </a:xfrm>
                  <a:custGeom>
                    <a:avLst/>
                    <a:gdLst/>
                    <a:ahLst/>
                    <a:cxnLst>
                      <a:cxn ang="0">
                        <a:pos x="0" y="1178"/>
                      </a:cxn>
                      <a:cxn ang="0">
                        <a:pos x="1725" y="181"/>
                      </a:cxn>
                      <a:cxn ang="0">
                        <a:pos x="2640" y="91"/>
                      </a:cxn>
                      <a:cxn ang="0">
                        <a:pos x="2835" y="136"/>
                      </a:cxn>
                      <a:cxn ang="0">
                        <a:pos x="4733" y="271"/>
                      </a:cxn>
                      <a:cxn ang="0">
                        <a:pos x="5685" y="263"/>
                      </a:cxn>
                      <a:cxn ang="0">
                        <a:pos x="6345" y="331"/>
                      </a:cxn>
                      <a:cxn ang="0">
                        <a:pos x="7515" y="998"/>
                      </a:cxn>
                    </a:cxnLst>
                    <a:pathLst>
                      <a:path w="7515" h="1178">
                        <a:moveTo>
                          <a:pt x="0" y="1178"/>
                        </a:moveTo>
                        <a:cubicBezTo>
                          <a:pt x="285" y="1012"/>
                          <a:pt x="1285" y="362"/>
                          <a:pt x="1725" y="181"/>
                        </a:cubicBezTo>
                        <a:cubicBezTo>
                          <a:pt x="2165" y="0"/>
                          <a:pt x="2455" y="98"/>
                          <a:pt x="2640" y="91"/>
                        </a:cubicBezTo>
                        <a:lnTo>
                          <a:pt x="2835" y="136"/>
                        </a:lnTo>
                        <a:cubicBezTo>
                          <a:pt x="3184" y="166"/>
                          <a:pt x="4258" y="250"/>
                          <a:pt x="4733" y="271"/>
                        </a:cubicBezTo>
                        <a:lnTo>
                          <a:pt x="5685" y="263"/>
                        </a:lnTo>
                        <a:lnTo>
                          <a:pt x="6345" y="331"/>
                        </a:lnTo>
                        <a:lnTo>
                          <a:pt x="7515" y="998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8685" name="Freeform 44"/>
                  <p:cNvSpPr/>
                  <p:nvPr/>
                </p:nvSpPr>
                <p:spPr>
                  <a:xfrm>
                    <a:off x="4455" y="2982"/>
                    <a:ext cx="2303" cy="2550"/>
                  </a:xfrm>
                  <a:custGeom>
                    <a:avLst/>
                    <a:gdLst/>
                    <a:ahLst/>
                    <a:cxnLst>
                      <a:cxn ang="0">
                        <a:pos x="2303" y="293"/>
                      </a:cxn>
                      <a:cxn ang="0">
                        <a:pos x="2190" y="195"/>
                      </a:cxn>
                      <a:cxn ang="0">
                        <a:pos x="2010" y="30"/>
                      </a:cxn>
                      <a:cxn ang="0">
                        <a:pos x="1305" y="15"/>
                      </a:cxn>
                      <a:cxn ang="0">
                        <a:pos x="968" y="120"/>
                      </a:cxn>
                      <a:cxn ang="0">
                        <a:pos x="585" y="203"/>
                      </a:cxn>
                      <a:cxn ang="0">
                        <a:pos x="75" y="435"/>
                      </a:cxn>
                      <a:cxn ang="0">
                        <a:pos x="15" y="525"/>
                      </a:cxn>
                      <a:cxn ang="0">
                        <a:pos x="15" y="1163"/>
                      </a:cxn>
                      <a:cxn ang="0">
                        <a:pos x="15" y="1950"/>
                      </a:cxn>
                      <a:cxn ang="0">
                        <a:pos x="105" y="2408"/>
                      </a:cxn>
                      <a:cxn ang="0">
                        <a:pos x="143" y="2490"/>
                      </a:cxn>
                      <a:cxn ang="0">
                        <a:pos x="270" y="2520"/>
                      </a:cxn>
                      <a:cxn ang="0">
                        <a:pos x="1043" y="2543"/>
                      </a:cxn>
                      <a:cxn ang="0">
                        <a:pos x="1808" y="2550"/>
                      </a:cxn>
                      <a:cxn ang="0">
                        <a:pos x="1868" y="2340"/>
                      </a:cxn>
                      <a:cxn ang="0">
                        <a:pos x="1860" y="2040"/>
                      </a:cxn>
                      <a:cxn ang="0">
                        <a:pos x="1688" y="1233"/>
                      </a:cxn>
                    </a:cxnLst>
                    <a:pathLst>
                      <a:path w="2303" h="2550">
                        <a:moveTo>
                          <a:pt x="2303" y="293"/>
                        </a:moveTo>
                        <a:lnTo>
                          <a:pt x="2190" y="195"/>
                        </a:lnTo>
                        <a:lnTo>
                          <a:pt x="2010" y="30"/>
                        </a:lnTo>
                        <a:cubicBezTo>
                          <a:pt x="1863" y="0"/>
                          <a:pt x="1479" y="0"/>
                          <a:pt x="1305" y="15"/>
                        </a:cubicBezTo>
                        <a:lnTo>
                          <a:pt x="968" y="120"/>
                        </a:lnTo>
                        <a:cubicBezTo>
                          <a:pt x="848" y="151"/>
                          <a:pt x="734" y="151"/>
                          <a:pt x="585" y="203"/>
                        </a:cubicBezTo>
                        <a:lnTo>
                          <a:pt x="75" y="435"/>
                        </a:lnTo>
                        <a:lnTo>
                          <a:pt x="15" y="525"/>
                        </a:lnTo>
                        <a:cubicBezTo>
                          <a:pt x="5" y="646"/>
                          <a:pt x="15" y="926"/>
                          <a:pt x="15" y="1163"/>
                        </a:cubicBezTo>
                        <a:cubicBezTo>
                          <a:pt x="15" y="1400"/>
                          <a:pt x="0" y="1743"/>
                          <a:pt x="15" y="1950"/>
                        </a:cubicBezTo>
                        <a:lnTo>
                          <a:pt x="105" y="2408"/>
                        </a:lnTo>
                        <a:lnTo>
                          <a:pt x="143" y="2490"/>
                        </a:lnTo>
                        <a:lnTo>
                          <a:pt x="270" y="2520"/>
                        </a:lnTo>
                        <a:cubicBezTo>
                          <a:pt x="420" y="2529"/>
                          <a:pt x="787" y="2538"/>
                          <a:pt x="1043" y="2543"/>
                        </a:cubicBezTo>
                        <a:lnTo>
                          <a:pt x="1808" y="2550"/>
                        </a:lnTo>
                        <a:lnTo>
                          <a:pt x="1868" y="2340"/>
                        </a:lnTo>
                        <a:cubicBezTo>
                          <a:pt x="1877" y="2255"/>
                          <a:pt x="1890" y="2224"/>
                          <a:pt x="1860" y="2040"/>
                        </a:cubicBezTo>
                        <a:cubicBezTo>
                          <a:pt x="1830" y="1856"/>
                          <a:pt x="1724" y="1401"/>
                          <a:pt x="1688" y="1233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8686" name="Freeform 45"/>
                  <p:cNvSpPr/>
                  <p:nvPr/>
                </p:nvSpPr>
                <p:spPr>
                  <a:xfrm>
                    <a:off x="4253" y="3038"/>
                    <a:ext cx="2820" cy="847"/>
                  </a:xfrm>
                  <a:custGeom>
                    <a:avLst/>
                    <a:gdLst/>
                    <a:ahLst/>
                    <a:cxnLst>
                      <a:cxn ang="0">
                        <a:pos x="0" y="622"/>
                      </a:cxn>
                      <a:cxn ang="0">
                        <a:pos x="690" y="682"/>
                      </a:cxn>
                      <a:cxn ang="0">
                        <a:pos x="784" y="742"/>
                      </a:cxn>
                      <a:cxn ang="0">
                        <a:pos x="967" y="832"/>
                      </a:cxn>
                      <a:cxn ang="0">
                        <a:pos x="1080" y="832"/>
                      </a:cxn>
                      <a:cxn ang="0">
                        <a:pos x="1200" y="795"/>
                      </a:cxn>
                      <a:cxn ang="0">
                        <a:pos x="1410" y="727"/>
                      </a:cxn>
                      <a:cxn ang="0">
                        <a:pos x="1560" y="735"/>
                      </a:cxn>
                      <a:cxn ang="0">
                        <a:pos x="1725" y="757"/>
                      </a:cxn>
                      <a:cxn ang="0">
                        <a:pos x="2092" y="607"/>
                      </a:cxn>
                      <a:cxn ang="0">
                        <a:pos x="2820" y="0"/>
                      </a:cxn>
                    </a:cxnLst>
                    <a:pathLst>
                      <a:path w="2820" h="847">
                        <a:moveTo>
                          <a:pt x="0" y="622"/>
                        </a:moveTo>
                        <a:cubicBezTo>
                          <a:pt x="114" y="632"/>
                          <a:pt x="559" y="662"/>
                          <a:pt x="690" y="682"/>
                        </a:cubicBezTo>
                        <a:cubicBezTo>
                          <a:pt x="821" y="702"/>
                          <a:pt x="738" y="717"/>
                          <a:pt x="784" y="742"/>
                        </a:cubicBezTo>
                        <a:cubicBezTo>
                          <a:pt x="830" y="767"/>
                          <a:pt x="918" y="817"/>
                          <a:pt x="967" y="832"/>
                        </a:cubicBezTo>
                        <a:cubicBezTo>
                          <a:pt x="1016" y="847"/>
                          <a:pt x="1041" y="838"/>
                          <a:pt x="1080" y="832"/>
                        </a:cubicBezTo>
                        <a:cubicBezTo>
                          <a:pt x="1119" y="826"/>
                          <a:pt x="1145" y="812"/>
                          <a:pt x="1200" y="795"/>
                        </a:cubicBezTo>
                        <a:cubicBezTo>
                          <a:pt x="1255" y="778"/>
                          <a:pt x="1350" y="737"/>
                          <a:pt x="1410" y="727"/>
                        </a:cubicBezTo>
                        <a:cubicBezTo>
                          <a:pt x="1470" y="717"/>
                          <a:pt x="1508" y="730"/>
                          <a:pt x="1560" y="735"/>
                        </a:cubicBezTo>
                        <a:cubicBezTo>
                          <a:pt x="1612" y="740"/>
                          <a:pt x="1636" y="778"/>
                          <a:pt x="1725" y="757"/>
                        </a:cubicBezTo>
                        <a:cubicBezTo>
                          <a:pt x="1814" y="736"/>
                          <a:pt x="1910" y="733"/>
                          <a:pt x="2092" y="607"/>
                        </a:cubicBezTo>
                        <a:cubicBezTo>
                          <a:pt x="2274" y="481"/>
                          <a:pt x="2668" y="126"/>
                          <a:pt x="2820" y="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8687" name="Freeform 46"/>
                  <p:cNvSpPr/>
                  <p:nvPr/>
                </p:nvSpPr>
                <p:spPr>
                  <a:xfrm>
                    <a:off x="4575" y="3266"/>
                    <a:ext cx="2963" cy="4672"/>
                  </a:xfrm>
                  <a:custGeom>
                    <a:avLst/>
                    <a:gdLst/>
                    <a:ahLst/>
                    <a:cxnLst>
                      <a:cxn ang="0">
                        <a:pos x="0" y="2452"/>
                      </a:cxn>
                      <a:cxn ang="0">
                        <a:pos x="233" y="2002"/>
                      </a:cxn>
                      <a:cxn ang="0">
                        <a:pos x="240" y="930"/>
                      </a:cxn>
                      <a:cxn ang="0">
                        <a:pos x="345" y="247"/>
                      </a:cxn>
                      <a:cxn ang="0">
                        <a:pos x="1193" y="67"/>
                      </a:cxn>
                      <a:cxn ang="0">
                        <a:pos x="1560" y="0"/>
                      </a:cxn>
                      <a:cxn ang="0">
                        <a:pos x="1845" y="210"/>
                      </a:cxn>
                      <a:cxn ang="0">
                        <a:pos x="2093" y="637"/>
                      </a:cxn>
                      <a:cxn ang="0">
                        <a:pos x="2085" y="1867"/>
                      </a:cxn>
                      <a:cxn ang="0">
                        <a:pos x="2100" y="2235"/>
                      </a:cxn>
                      <a:cxn ang="0">
                        <a:pos x="2505" y="3555"/>
                      </a:cxn>
                      <a:cxn ang="0">
                        <a:pos x="2963" y="4672"/>
                      </a:cxn>
                    </a:cxnLst>
                    <a:pathLst>
                      <a:path w="2963" h="4672">
                        <a:moveTo>
                          <a:pt x="0" y="2452"/>
                        </a:moveTo>
                        <a:cubicBezTo>
                          <a:pt x="39" y="2377"/>
                          <a:pt x="193" y="2255"/>
                          <a:pt x="233" y="2002"/>
                        </a:cubicBezTo>
                        <a:cubicBezTo>
                          <a:pt x="273" y="1749"/>
                          <a:pt x="221" y="1222"/>
                          <a:pt x="240" y="930"/>
                        </a:cubicBezTo>
                        <a:cubicBezTo>
                          <a:pt x="259" y="638"/>
                          <a:pt x="186" y="391"/>
                          <a:pt x="345" y="247"/>
                        </a:cubicBezTo>
                        <a:cubicBezTo>
                          <a:pt x="504" y="103"/>
                          <a:pt x="991" y="108"/>
                          <a:pt x="1193" y="67"/>
                        </a:cubicBezTo>
                        <a:lnTo>
                          <a:pt x="1560" y="0"/>
                        </a:lnTo>
                        <a:cubicBezTo>
                          <a:pt x="1669" y="24"/>
                          <a:pt x="1756" y="104"/>
                          <a:pt x="1845" y="210"/>
                        </a:cubicBezTo>
                        <a:lnTo>
                          <a:pt x="2093" y="637"/>
                        </a:lnTo>
                        <a:cubicBezTo>
                          <a:pt x="2133" y="913"/>
                          <a:pt x="2084" y="1601"/>
                          <a:pt x="2085" y="1867"/>
                        </a:cubicBezTo>
                        <a:lnTo>
                          <a:pt x="2100" y="2235"/>
                        </a:lnTo>
                        <a:cubicBezTo>
                          <a:pt x="2170" y="2516"/>
                          <a:pt x="2361" y="3149"/>
                          <a:pt x="2505" y="3555"/>
                        </a:cubicBezTo>
                        <a:cubicBezTo>
                          <a:pt x="2649" y="3961"/>
                          <a:pt x="2868" y="4439"/>
                          <a:pt x="2963" y="4672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8688" name="Freeform 47"/>
                  <p:cNvSpPr/>
                  <p:nvPr/>
                </p:nvSpPr>
                <p:spPr>
                  <a:xfrm>
                    <a:off x="4680" y="3000"/>
                    <a:ext cx="360" cy="468"/>
                  </a:xfrm>
                  <a:custGeom>
                    <a:avLst/>
                    <a:gdLst/>
                    <a:ahLst/>
                    <a:cxnLst>
                      <a:cxn ang="0">
                        <a:pos x="360" y="468"/>
                      </a:cxn>
                      <a:cxn ang="0">
                        <a:pos x="128" y="255"/>
                      </a:cxn>
                      <a:cxn ang="0">
                        <a:pos x="0" y="0"/>
                      </a:cxn>
                    </a:cxnLst>
                    <a:pathLst>
                      <a:path w="360" h="468">
                        <a:moveTo>
                          <a:pt x="360" y="468"/>
                        </a:moveTo>
                        <a:cubicBezTo>
                          <a:pt x="321" y="433"/>
                          <a:pt x="188" y="333"/>
                          <a:pt x="128" y="255"/>
                        </a:cubicBezTo>
                        <a:cubicBezTo>
                          <a:pt x="68" y="177"/>
                          <a:pt x="27" y="53"/>
                          <a:pt x="0" y="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8689" name="Freeform 48"/>
                  <p:cNvSpPr/>
                  <p:nvPr/>
                </p:nvSpPr>
                <p:spPr>
                  <a:xfrm>
                    <a:off x="5265" y="2820"/>
                    <a:ext cx="494" cy="345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00" y="1238"/>
                      </a:cxn>
                      <a:cxn ang="0">
                        <a:pos x="338" y="1575"/>
                      </a:cxn>
                      <a:cxn ang="0">
                        <a:pos x="315" y="1896"/>
                      </a:cxn>
                      <a:cxn ang="0">
                        <a:pos x="473" y="1920"/>
                      </a:cxn>
                      <a:cxn ang="0">
                        <a:pos x="443" y="2565"/>
                      </a:cxn>
                      <a:cxn ang="0">
                        <a:pos x="473" y="3458"/>
                      </a:cxn>
                    </a:cxnLst>
                    <a:pathLst>
                      <a:path w="494" h="3458">
                        <a:moveTo>
                          <a:pt x="0" y="0"/>
                        </a:moveTo>
                        <a:cubicBezTo>
                          <a:pt x="50" y="206"/>
                          <a:pt x="244" y="976"/>
                          <a:pt x="300" y="1238"/>
                        </a:cubicBezTo>
                        <a:lnTo>
                          <a:pt x="338" y="1575"/>
                        </a:lnTo>
                        <a:lnTo>
                          <a:pt x="315" y="1896"/>
                        </a:lnTo>
                        <a:lnTo>
                          <a:pt x="473" y="1920"/>
                        </a:lnTo>
                        <a:cubicBezTo>
                          <a:pt x="494" y="2031"/>
                          <a:pt x="443" y="2309"/>
                          <a:pt x="443" y="2565"/>
                        </a:cubicBezTo>
                        <a:cubicBezTo>
                          <a:pt x="443" y="2821"/>
                          <a:pt x="467" y="3272"/>
                          <a:pt x="473" y="3458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8690" name="Freeform 49"/>
                  <p:cNvSpPr/>
                  <p:nvPr/>
                </p:nvSpPr>
                <p:spPr>
                  <a:xfrm>
                    <a:off x="5580" y="1752"/>
                    <a:ext cx="609" cy="2231"/>
                  </a:xfrm>
                  <a:custGeom>
                    <a:avLst/>
                    <a:gdLst/>
                    <a:ahLst/>
                    <a:cxnLst>
                      <a:cxn ang="0">
                        <a:pos x="593" y="2231"/>
                      </a:cxn>
                      <a:cxn ang="0">
                        <a:pos x="540" y="2028"/>
                      </a:cxn>
                      <a:cxn ang="0">
                        <a:pos x="180" y="1092"/>
                      </a:cxn>
                      <a:cxn ang="0">
                        <a:pos x="120" y="798"/>
                      </a:cxn>
                      <a:cxn ang="0">
                        <a:pos x="135" y="326"/>
                      </a:cxn>
                      <a:cxn ang="0">
                        <a:pos x="0" y="0"/>
                      </a:cxn>
                    </a:cxnLst>
                    <a:pathLst>
                      <a:path w="609" h="2231">
                        <a:moveTo>
                          <a:pt x="593" y="2231"/>
                        </a:moveTo>
                        <a:cubicBezTo>
                          <a:pt x="584" y="2199"/>
                          <a:pt x="609" y="2218"/>
                          <a:pt x="540" y="2028"/>
                        </a:cubicBezTo>
                        <a:cubicBezTo>
                          <a:pt x="471" y="1838"/>
                          <a:pt x="250" y="1297"/>
                          <a:pt x="180" y="1092"/>
                        </a:cubicBezTo>
                        <a:cubicBezTo>
                          <a:pt x="110" y="887"/>
                          <a:pt x="127" y="926"/>
                          <a:pt x="120" y="798"/>
                        </a:cubicBezTo>
                        <a:cubicBezTo>
                          <a:pt x="113" y="670"/>
                          <a:pt x="155" y="459"/>
                          <a:pt x="135" y="326"/>
                        </a:cubicBezTo>
                        <a:cubicBezTo>
                          <a:pt x="115" y="193"/>
                          <a:pt x="28" y="68"/>
                          <a:pt x="0" y="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8691" name="Freeform 50"/>
                  <p:cNvSpPr/>
                  <p:nvPr/>
                </p:nvSpPr>
                <p:spPr>
                  <a:xfrm>
                    <a:off x="5760" y="4552"/>
                    <a:ext cx="2558" cy="1412"/>
                  </a:xfrm>
                  <a:custGeom>
                    <a:avLst/>
                    <a:gdLst/>
                    <a:ahLst/>
                    <a:cxnLst>
                      <a:cxn ang="0">
                        <a:pos x="0" y="164"/>
                      </a:cxn>
                      <a:cxn ang="0">
                        <a:pos x="255" y="166"/>
                      </a:cxn>
                      <a:cxn ang="0">
                        <a:pos x="548" y="91"/>
                      </a:cxn>
                      <a:cxn ang="0">
                        <a:pos x="1275" y="1"/>
                      </a:cxn>
                      <a:cxn ang="0">
                        <a:pos x="1943" y="98"/>
                      </a:cxn>
                      <a:cxn ang="0">
                        <a:pos x="2520" y="320"/>
                      </a:cxn>
                      <a:cxn ang="0">
                        <a:pos x="2558" y="428"/>
                      </a:cxn>
                      <a:cxn ang="0">
                        <a:pos x="2558" y="983"/>
                      </a:cxn>
                      <a:cxn ang="0">
                        <a:pos x="2483" y="1058"/>
                      </a:cxn>
                      <a:cxn ang="0">
                        <a:pos x="2400" y="1073"/>
                      </a:cxn>
                      <a:cxn ang="0">
                        <a:pos x="1613" y="1088"/>
                      </a:cxn>
                      <a:cxn ang="0">
                        <a:pos x="510" y="1366"/>
                      </a:cxn>
                      <a:cxn ang="0">
                        <a:pos x="30" y="1366"/>
                      </a:cxn>
                    </a:cxnLst>
                    <a:pathLst>
                      <a:path w="2558" h="1412">
                        <a:moveTo>
                          <a:pt x="0" y="164"/>
                        </a:moveTo>
                        <a:cubicBezTo>
                          <a:pt x="42" y="164"/>
                          <a:pt x="164" y="178"/>
                          <a:pt x="255" y="166"/>
                        </a:cubicBezTo>
                        <a:cubicBezTo>
                          <a:pt x="346" y="154"/>
                          <a:pt x="378" y="118"/>
                          <a:pt x="548" y="91"/>
                        </a:cubicBezTo>
                        <a:cubicBezTo>
                          <a:pt x="718" y="64"/>
                          <a:pt x="1043" y="0"/>
                          <a:pt x="1275" y="1"/>
                        </a:cubicBezTo>
                        <a:cubicBezTo>
                          <a:pt x="1507" y="2"/>
                          <a:pt x="1736" y="45"/>
                          <a:pt x="1943" y="98"/>
                        </a:cubicBezTo>
                        <a:cubicBezTo>
                          <a:pt x="2150" y="151"/>
                          <a:pt x="2418" y="265"/>
                          <a:pt x="2520" y="320"/>
                        </a:cubicBezTo>
                        <a:lnTo>
                          <a:pt x="2558" y="428"/>
                        </a:lnTo>
                        <a:lnTo>
                          <a:pt x="2558" y="983"/>
                        </a:lnTo>
                        <a:lnTo>
                          <a:pt x="2483" y="1058"/>
                        </a:lnTo>
                        <a:lnTo>
                          <a:pt x="2400" y="1073"/>
                        </a:lnTo>
                        <a:cubicBezTo>
                          <a:pt x="2255" y="1078"/>
                          <a:pt x="1928" y="1039"/>
                          <a:pt x="1613" y="1088"/>
                        </a:cubicBezTo>
                        <a:cubicBezTo>
                          <a:pt x="1298" y="1137"/>
                          <a:pt x="774" y="1320"/>
                          <a:pt x="510" y="1366"/>
                        </a:cubicBezTo>
                        <a:cubicBezTo>
                          <a:pt x="246" y="1412"/>
                          <a:pt x="130" y="1366"/>
                          <a:pt x="30" y="1366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8692" name="Freeform 51"/>
                  <p:cNvSpPr/>
                  <p:nvPr/>
                </p:nvSpPr>
                <p:spPr>
                  <a:xfrm>
                    <a:off x="4568" y="4470"/>
                    <a:ext cx="3053" cy="1800"/>
                  </a:xfrm>
                  <a:custGeom>
                    <a:avLst/>
                    <a:gdLst/>
                    <a:ahLst/>
                    <a:cxnLst>
                      <a:cxn ang="0">
                        <a:pos x="0" y="1290"/>
                      </a:cxn>
                      <a:cxn ang="0">
                        <a:pos x="405" y="1590"/>
                      </a:cxn>
                      <a:cxn ang="0">
                        <a:pos x="892" y="1748"/>
                      </a:cxn>
                      <a:cxn ang="0">
                        <a:pos x="1245" y="1800"/>
                      </a:cxn>
                      <a:cxn ang="0">
                        <a:pos x="1575" y="1793"/>
                      </a:cxn>
                      <a:cxn ang="0">
                        <a:pos x="2925" y="1365"/>
                      </a:cxn>
                      <a:cxn ang="0">
                        <a:pos x="3037" y="1223"/>
                      </a:cxn>
                      <a:cxn ang="0">
                        <a:pos x="3022" y="0"/>
                      </a:cxn>
                    </a:cxnLst>
                    <a:pathLst>
                      <a:path w="3053" h="1800">
                        <a:moveTo>
                          <a:pt x="0" y="1290"/>
                        </a:moveTo>
                        <a:cubicBezTo>
                          <a:pt x="67" y="1340"/>
                          <a:pt x="256" y="1514"/>
                          <a:pt x="405" y="1590"/>
                        </a:cubicBezTo>
                        <a:cubicBezTo>
                          <a:pt x="554" y="1666"/>
                          <a:pt x="752" y="1713"/>
                          <a:pt x="892" y="1748"/>
                        </a:cubicBezTo>
                        <a:lnTo>
                          <a:pt x="1245" y="1800"/>
                        </a:lnTo>
                        <a:lnTo>
                          <a:pt x="1575" y="1793"/>
                        </a:lnTo>
                        <a:lnTo>
                          <a:pt x="2925" y="1365"/>
                        </a:lnTo>
                        <a:lnTo>
                          <a:pt x="3037" y="1223"/>
                        </a:lnTo>
                        <a:cubicBezTo>
                          <a:pt x="3053" y="996"/>
                          <a:pt x="3025" y="255"/>
                          <a:pt x="3022" y="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8693" name="Freeform 52"/>
                  <p:cNvSpPr/>
                  <p:nvPr/>
                </p:nvSpPr>
                <p:spPr>
                  <a:xfrm>
                    <a:off x="5880" y="5100"/>
                    <a:ext cx="75" cy="2085"/>
                  </a:xfrm>
                  <a:custGeom>
                    <a:avLst/>
                    <a:gdLst/>
                    <a:ahLst/>
                    <a:cxnLst>
                      <a:cxn ang="0">
                        <a:pos x="75" y="0"/>
                      </a:cxn>
                      <a:cxn ang="0">
                        <a:pos x="60" y="1956"/>
                      </a:cxn>
                      <a:cxn ang="0">
                        <a:pos x="0" y="2085"/>
                      </a:cxn>
                    </a:cxnLst>
                    <a:pathLst>
                      <a:path w="75" h="2085">
                        <a:moveTo>
                          <a:pt x="75" y="0"/>
                        </a:moveTo>
                        <a:cubicBezTo>
                          <a:pt x="73" y="323"/>
                          <a:pt x="72" y="1609"/>
                          <a:pt x="60" y="1956"/>
                        </a:cubicBezTo>
                        <a:lnTo>
                          <a:pt x="0" y="2085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8694" name="Freeform 53"/>
                  <p:cNvSpPr/>
                  <p:nvPr/>
                </p:nvSpPr>
                <p:spPr>
                  <a:xfrm>
                    <a:off x="6218" y="4320"/>
                    <a:ext cx="1259" cy="2385"/>
                  </a:xfrm>
                  <a:custGeom>
                    <a:avLst/>
                    <a:gdLst/>
                    <a:ahLst/>
                    <a:cxnLst>
                      <a:cxn ang="0">
                        <a:pos x="0" y="1253"/>
                      </a:cxn>
                      <a:cxn ang="0">
                        <a:pos x="345" y="2348"/>
                      </a:cxn>
                      <a:cxn ang="0">
                        <a:pos x="480" y="2385"/>
                      </a:cxn>
                      <a:cxn ang="0">
                        <a:pos x="1147" y="2168"/>
                      </a:cxn>
                      <a:cxn ang="0">
                        <a:pos x="1155" y="1868"/>
                      </a:cxn>
                      <a:cxn ang="0">
                        <a:pos x="922" y="1095"/>
                      </a:cxn>
                      <a:cxn ang="0">
                        <a:pos x="915" y="0"/>
                      </a:cxn>
                    </a:cxnLst>
                    <a:pathLst>
                      <a:path w="1259" h="2385">
                        <a:moveTo>
                          <a:pt x="0" y="1253"/>
                        </a:moveTo>
                        <a:cubicBezTo>
                          <a:pt x="58" y="1436"/>
                          <a:pt x="265" y="2159"/>
                          <a:pt x="345" y="2348"/>
                        </a:cubicBezTo>
                        <a:lnTo>
                          <a:pt x="480" y="2385"/>
                        </a:lnTo>
                        <a:lnTo>
                          <a:pt x="1147" y="2168"/>
                        </a:lnTo>
                        <a:cubicBezTo>
                          <a:pt x="1259" y="2082"/>
                          <a:pt x="1192" y="2047"/>
                          <a:pt x="1155" y="1868"/>
                        </a:cubicBezTo>
                        <a:cubicBezTo>
                          <a:pt x="1118" y="1689"/>
                          <a:pt x="962" y="1406"/>
                          <a:pt x="922" y="1095"/>
                        </a:cubicBezTo>
                        <a:cubicBezTo>
                          <a:pt x="882" y="784"/>
                          <a:pt x="916" y="228"/>
                          <a:pt x="915" y="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28695" name="Group 54"/>
                <p:cNvGrpSpPr/>
                <p:nvPr/>
              </p:nvGrpSpPr>
              <p:grpSpPr>
                <a:xfrm>
                  <a:off x="476" y="572"/>
                  <a:ext cx="3220" cy="2490"/>
                  <a:chOff x="1890" y="1770"/>
                  <a:chExt cx="8049" cy="6225"/>
                </a:xfrm>
              </p:grpSpPr>
              <p:sp>
                <p:nvSpPr>
                  <p:cNvPr id="28696" name="Freeform 55"/>
                  <p:cNvSpPr/>
                  <p:nvPr/>
                </p:nvSpPr>
                <p:spPr>
                  <a:xfrm>
                    <a:off x="3075" y="2671"/>
                    <a:ext cx="6849" cy="4469"/>
                  </a:xfrm>
                  <a:custGeom>
                    <a:avLst/>
                    <a:gdLst/>
                    <a:ahLst/>
                    <a:cxnLst>
                      <a:cxn ang="0">
                        <a:pos x="0" y="4469"/>
                      </a:cxn>
                      <a:cxn ang="0">
                        <a:pos x="1305" y="3284"/>
                      </a:cxn>
                      <a:cxn ang="0">
                        <a:pos x="1455" y="3119"/>
                      </a:cxn>
                      <a:cxn ang="0">
                        <a:pos x="1395" y="3059"/>
                      </a:cxn>
                      <a:cxn ang="0">
                        <a:pos x="1283" y="2962"/>
                      </a:cxn>
                      <a:cxn ang="0">
                        <a:pos x="1118" y="2669"/>
                      </a:cxn>
                      <a:cxn ang="0">
                        <a:pos x="1005" y="1912"/>
                      </a:cxn>
                      <a:cxn ang="0">
                        <a:pos x="1095" y="1117"/>
                      </a:cxn>
                      <a:cxn ang="0">
                        <a:pos x="1298" y="539"/>
                      </a:cxn>
                      <a:cxn ang="0">
                        <a:pos x="1403" y="367"/>
                      </a:cxn>
                      <a:cxn ang="0">
                        <a:pos x="1838" y="187"/>
                      </a:cxn>
                      <a:cxn ang="0">
                        <a:pos x="2079" y="95"/>
                      </a:cxn>
                      <a:cxn ang="0">
                        <a:pos x="2241" y="47"/>
                      </a:cxn>
                      <a:cxn ang="0">
                        <a:pos x="2298" y="44"/>
                      </a:cxn>
                      <a:cxn ang="0">
                        <a:pos x="2475" y="38"/>
                      </a:cxn>
                      <a:cxn ang="0">
                        <a:pos x="3474" y="53"/>
                      </a:cxn>
                      <a:cxn ang="0">
                        <a:pos x="4011" y="356"/>
                      </a:cxn>
                      <a:cxn ang="0">
                        <a:pos x="4146" y="494"/>
                      </a:cxn>
                      <a:cxn ang="0">
                        <a:pos x="4341" y="725"/>
                      </a:cxn>
                      <a:cxn ang="0">
                        <a:pos x="4437" y="872"/>
                      </a:cxn>
                      <a:cxn ang="0">
                        <a:pos x="4503" y="1079"/>
                      </a:cxn>
                      <a:cxn ang="0">
                        <a:pos x="4515" y="1256"/>
                      </a:cxn>
                      <a:cxn ang="0">
                        <a:pos x="4512" y="1463"/>
                      </a:cxn>
                      <a:cxn ang="0">
                        <a:pos x="4539" y="1763"/>
                      </a:cxn>
                      <a:cxn ang="0">
                        <a:pos x="4857" y="1778"/>
                      </a:cxn>
                      <a:cxn ang="0">
                        <a:pos x="5031" y="1769"/>
                      </a:cxn>
                      <a:cxn ang="0">
                        <a:pos x="5223" y="1772"/>
                      </a:cxn>
                      <a:cxn ang="0">
                        <a:pos x="5604" y="1889"/>
                      </a:cxn>
                      <a:cxn ang="0">
                        <a:pos x="5991" y="2057"/>
                      </a:cxn>
                      <a:cxn ang="0">
                        <a:pos x="6381" y="2429"/>
                      </a:cxn>
                      <a:cxn ang="0">
                        <a:pos x="6849" y="2768"/>
                      </a:cxn>
                    </a:cxnLst>
                    <a:pathLst>
                      <a:path w="6849" h="4469">
                        <a:moveTo>
                          <a:pt x="0" y="4469"/>
                        </a:moveTo>
                        <a:cubicBezTo>
                          <a:pt x="217" y="4267"/>
                          <a:pt x="1063" y="3509"/>
                          <a:pt x="1305" y="3284"/>
                        </a:cubicBezTo>
                        <a:cubicBezTo>
                          <a:pt x="1547" y="3059"/>
                          <a:pt x="1440" y="3156"/>
                          <a:pt x="1455" y="3119"/>
                        </a:cubicBezTo>
                        <a:cubicBezTo>
                          <a:pt x="1470" y="3082"/>
                          <a:pt x="1424" y="3085"/>
                          <a:pt x="1395" y="3059"/>
                        </a:cubicBezTo>
                        <a:lnTo>
                          <a:pt x="1283" y="2962"/>
                        </a:lnTo>
                        <a:cubicBezTo>
                          <a:pt x="1237" y="2897"/>
                          <a:pt x="1164" y="2844"/>
                          <a:pt x="1118" y="2669"/>
                        </a:cubicBezTo>
                        <a:cubicBezTo>
                          <a:pt x="1072" y="2494"/>
                          <a:pt x="1009" y="2171"/>
                          <a:pt x="1005" y="1912"/>
                        </a:cubicBezTo>
                        <a:cubicBezTo>
                          <a:pt x="1001" y="1653"/>
                          <a:pt x="1046" y="1346"/>
                          <a:pt x="1095" y="1117"/>
                        </a:cubicBezTo>
                        <a:cubicBezTo>
                          <a:pt x="1144" y="888"/>
                          <a:pt x="1247" y="664"/>
                          <a:pt x="1298" y="539"/>
                        </a:cubicBezTo>
                        <a:lnTo>
                          <a:pt x="1403" y="367"/>
                        </a:lnTo>
                        <a:lnTo>
                          <a:pt x="1838" y="187"/>
                        </a:lnTo>
                        <a:lnTo>
                          <a:pt x="2079" y="95"/>
                        </a:lnTo>
                        <a:cubicBezTo>
                          <a:pt x="2146" y="72"/>
                          <a:pt x="2205" y="55"/>
                          <a:pt x="2241" y="47"/>
                        </a:cubicBezTo>
                        <a:cubicBezTo>
                          <a:pt x="2277" y="39"/>
                          <a:pt x="2259" y="45"/>
                          <a:pt x="2298" y="44"/>
                        </a:cubicBezTo>
                        <a:cubicBezTo>
                          <a:pt x="2337" y="43"/>
                          <a:pt x="2279" y="37"/>
                          <a:pt x="2475" y="38"/>
                        </a:cubicBezTo>
                        <a:cubicBezTo>
                          <a:pt x="2671" y="39"/>
                          <a:pt x="3218" y="0"/>
                          <a:pt x="3474" y="53"/>
                        </a:cubicBezTo>
                        <a:cubicBezTo>
                          <a:pt x="3730" y="106"/>
                          <a:pt x="3899" y="283"/>
                          <a:pt x="4011" y="356"/>
                        </a:cubicBezTo>
                        <a:lnTo>
                          <a:pt x="4146" y="494"/>
                        </a:lnTo>
                        <a:cubicBezTo>
                          <a:pt x="4201" y="555"/>
                          <a:pt x="4293" y="662"/>
                          <a:pt x="4341" y="725"/>
                        </a:cubicBezTo>
                        <a:cubicBezTo>
                          <a:pt x="4389" y="788"/>
                          <a:pt x="4410" y="813"/>
                          <a:pt x="4437" y="872"/>
                        </a:cubicBezTo>
                        <a:cubicBezTo>
                          <a:pt x="4464" y="931"/>
                          <a:pt x="4490" y="1015"/>
                          <a:pt x="4503" y="1079"/>
                        </a:cubicBezTo>
                        <a:cubicBezTo>
                          <a:pt x="4516" y="1143"/>
                          <a:pt x="4513" y="1192"/>
                          <a:pt x="4515" y="1256"/>
                        </a:cubicBezTo>
                        <a:cubicBezTo>
                          <a:pt x="4517" y="1320"/>
                          <a:pt x="4508" y="1379"/>
                          <a:pt x="4512" y="1463"/>
                        </a:cubicBezTo>
                        <a:cubicBezTo>
                          <a:pt x="4516" y="1547"/>
                          <a:pt x="4481" y="1711"/>
                          <a:pt x="4539" y="1763"/>
                        </a:cubicBezTo>
                        <a:lnTo>
                          <a:pt x="4857" y="1778"/>
                        </a:lnTo>
                        <a:cubicBezTo>
                          <a:pt x="4939" y="1779"/>
                          <a:pt x="4970" y="1770"/>
                          <a:pt x="5031" y="1769"/>
                        </a:cubicBezTo>
                        <a:lnTo>
                          <a:pt x="5223" y="1772"/>
                        </a:lnTo>
                        <a:lnTo>
                          <a:pt x="5604" y="1889"/>
                        </a:lnTo>
                        <a:lnTo>
                          <a:pt x="5991" y="2057"/>
                        </a:lnTo>
                        <a:cubicBezTo>
                          <a:pt x="6120" y="2147"/>
                          <a:pt x="6238" y="2311"/>
                          <a:pt x="6381" y="2429"/>
                        </a:cubicBezTo>
                        <a:cubicBezTo>
                          <a:pt x="6524" y="2547"/>
                          <a:pt x="6752" y="2698"/>
                          <a:pt x="6849" y="276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8697" name="Freeform 56"/>
                  <p:cNvSpPr/>
                  <p:nvPr/>
                </p:nvSpPr>
                <p:spPr>
                  <a:xfrm>
                    <a:off x="2916" y="1770"/>
                    <a:ext cx="3741" cy="622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" y="219"/>
                      </a:cxn>
                      <a:cxn ang="0">
                        <a:pos x="18" y="462"/>
                      </a:cxn>
                      <a:cxn ang="0">
                        <a:pos x="54" y="900"/>
                      </a:cxn>
                      <a:cxn ang="0">
                        <a:pos x="66" y="972"/>
                      </a:cxn>
                      <a:cxn ang="0">
                        <a:pos x="78" y="1086"/>
                      </a:cxn>
                      <a:cxn ang="0">
                        <a:pos x="90" y="1209"/>
                      </a:cxn>
                      <a:cxn ang="0">
                        <a:pos x="108" y="1443"/>
                      </a:cxn>
                      <a:cxn ang="0">
                        <a:pos x="135" y="1740"/>
                      </a:cxn>
                      <a:cxn ang="0">
                        <a:pos x="144" y="1836"/>
                      </a:cxn>
                      <a:cxn ang="0">
                        <a:pos x="162" y="1947"/>
                      </a:cxn>
                      <a:cxn ang="0">
                        <a:pos x="177" y="2088"/>
                      </a:cxn>
                      <a:cxn ang="0">
                        <a:pos x="204" y="2226"/>
                      </a:cxn>
                      <a:cxn ang="0">
                        <a:pos x="237" y="2433"/>
                      </a:cxn>
                      <a:cxn ang="0">
                        <a:pos x="339" y="2730"/>
                      </a:cxn>
                      <a:cxn ang="0">
                        <a:pos x="456" y="2976"/>
                      </a:cxn>
                      <a:cxn ang="0">
                        <a:pos x="594" y="3204"/>
                      </a:cxn>
                      <a:cxn ang="0">
                        <a:pos x="759" y="3435"/>
                      </a:cxn>
                      <a:cxn ang="0">
                        <a:pos x="969" y="3714"/>
                      </a:cxn>
                      <a:cxn ang="0">
                        <a:pos x="1122" y="3837"/>
                      </a:cxn>
                      <a:cxn ang="0">
                        <a:pos x="1323" y="4032"/>
                      </a:cxn>
                      <a:cxn ang="0">
                        <a:pos x="2238" y="4878"/>
                      </a:cxn>
                      <a:cxn ang="0">
                        <a:pos x="3741" y="6222"/>
                      </a:cxn>
                    </a:cxnLst>
                    <a:pathLst>
                      <a:path w="3741" h="6222">
                        <a:moveTo>
                          <a:pt x="0" y="0"/>
                        </a:moveTo>
                        <a:cubicBezTo>
                          <a:pt x="1" y="36"/>
                          <a:pt x="6" y="142"/>
                          <a:pt x="9" y="219"/>
                        </a:cubicBezTo>
                        <a:cubicBezTo>
                          <a:pt x="12" y="296"/>
                          <a:pt x="11" y="349"/>
                          <a:pt x="18" y="462"/>
                        </a:cubicBezTo>
                        <a:cubicBezTo>
                          <a:pt x="25" y="575"/>
                          <a:pt x="46" y="815"/>
                          <a:pt x="54" y="900"/>
                        </a:cubicBezTo>
                        <a:lnTo>
                          <a:pt x="66" y="972"/>
                        </a:lnTo>
                        <a:cubicBezTo>
                          <a:pt x="70" y="1003"/>
                          <a:pt x="74" y="1047"/>
                          <a:pt x="78" y="1086"/>
                        </a:cubicBezTo>
                        <a:cubicBezTo>
                          <a:pt x="82" y="1125"/>
                          <a:pt x="85" y="1150"/>
                          <a:pt x="90" y="1209"/>
                        </a:cubicBezTo>
                        <a:lnTo>
                          <a:pt x="108" y="1443"/>
                        </a:lnTo>
                        <a:cubicBezTo>
                          <a:pt x="115" y="1531"/>
                          <a:pt x="129" y="1675"/>
                          <a:pt x="135" y="1740"/>
                        </a:cubicBezTo>
                        <a:cubicBezTo>
                          <a:pt x="141" y="1805"/>
                          <a:pt x="140" y="1802"/>
                          <a:pt x="144" y="1836"/>
                        </a:cubicBezTo>
                        <a:lnTo>
                          <a:pt x="162" y="1947"/>
                        </a:lnTo>
                        <a:lnTo>
                          <a:pt x="177" y="2088"/>
                        </a:lnTo>
                        <a:lnTo>
                          <a:pt x="204" y="2226"/>
                        </a:lnTo>
                        <a:lnTo>
                          <a:pt x="237" y="2433"/>
                        </a:lnTo>
                        <a:cubicBezTo>
                          <a:pt x="259" y="2517"/>
                          <a:pt x="302" y="2640"/>
                          <a:pt x="339" y="2730"/>
                        </a:cubicBezTo>
                        <a:cubicBezTo>
                          <a:pt x="376" y="2820"/>
                          <a:pt x="414" y="2897"/>
                          <a:pt x="456" y="2976"/>
                        </a:cubicBezTo>
                        <a:cubicBezTo>
                          <a:pt x="498" y="3055"/>
                          <a:pt x="544" y="3128"/>
                          <a:pt x="594" y="3204"/>
                        </a:cubicBezTo>
                        <a:lnTo>
                          <a:pt x="759" y="3435"/>
                        </a:lnTo>
                        <a:lnTo>
                          <a:pt x="969" y="3714"/>
                        </a:lnTo>
                        <a:lnTo>
                          <a:pt x="1122" y="3837"/>
                        </a:lnTo>
                        <a:lnTo>
                          <a:pt x="1323" y="4032"/>
                        </a:lnTo>
                        <a:cubicBezTo>
                          <a:pt x="1509" y="4206"/>
                          <a:pt x="1835" y="4513"/>
                          <a:pt x="2238" y="4878"/>
                        </a:cubicBezTo>
                        <a:cubicBezTo>
                          <a:pt x="2641" y="5243"/>
                          <a:pt x="3428" y="5942"/>
                          <a:pt x="3741" y="6222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FF66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8698" name="Freeform 57"/>
                  <p:cNvSpPr/>
                  <p:nvPr/>
                </p:nvSpPr>
                <p:spPr>
                  <a:xfrm>
                    <a:off x="5880" y="4827"/>
                    <a:ext cx="4050" cy="3144"/>
                  </a:xfrm>
                  <a:custGeom>
                    <a:avLst/>
                    <a:gdLst/>
                    <a:ahLst/>
                    <a:cxnLst>
                      <a:cxn ang="0">
                        <a:pos x="4050" y="0"/>
                      </a:cxn>
                      <a:cxn ang="0">
                        <a:pos x="3498" y="393"/>
                      </a:cxn>
                      <a:cxn ang="0">
                        <a:pos x="3120" y="845"/>
                      </a:cxn>
                      <a:cxn ang="0">
                        <a:pos x="2868" y="1194"/>
                      </a:cxn>
                      <a:cxn ang="0">
                        <a:pos x="2508" y="1548"/>
                      </a:cxn>
                      <a:cxn ang="0">
                        <a:pos x="1974" y="2046"/>
                      </a:cxn>
                      <a:cxn ang="0">
                        <a:pos x="1206" y="2643"/>
                      </a:cxn>
                      <a:cxn ang="0">
                        <a:pos x="378" y="2958"/>
                      </a:cxn>
                      <a:cxn ang="0">
                        <a:pos x="0" y="3144"/>
                      </a:cxn>
                    </a:cxnLst>
                    <a:pathLst>
                      <a:path w="4050" h="3144">
                        <a:moveTo>
                          <a:pt x="4050" y="0"/>
                        </a:moveTo>
                        <a:cubicBezTo>
                          <a:pt x="3958" y="65"/>
                          <a:pt x="3653" y="252"/>
                          <a:pt x="3498" y="393"/>
                        </a:cubicBezTo>
                        <a:cubicBezTo>
                          <a:pt x="3343" y="534"/>
                          <a:pt x="3225" y="711"/>
                          <a:pt x="3120" y="845"/>
                        </a:cubicBezTo>
                        <a:cubicBezTo>
                          <a:pt x="3015" y="979"/>
                          <a:pt x="2970" y="1077"/>
                          <a:pt x="2868" y="1194"/>
                        </a:cubicBezTo>
                        <a:cubicBezTo>
                          <a:pt x="2766" y="1311"/>
                          <a:pt x="2657" y="1406"/>
                          <a:pt x="2508" y="1548"/>
                        </a:cubicBezTo>
                        <a:cubicBezTo>
                          <a:pt x="2359" y="1690"/>
                          <a:pt x="2191" y="1863"/>
                          <a:pt x="1974" y="2046"/>
                        </a:cubicBezTo>
                        <a:cubicBezTo>
                          <a:pt x="1757" y="2229"/>
                          <a:pt x="1472" y="2491"/>
                          <a:pt x="1206" y="2643"/>
                        </a:cubicBezTo>
                        <a:cubicBezTo>
                          <a:pt x="940" y="2795"/>
                          <a:pt x="579" y="2874"/>
                          <a:pt x="378" y="2958"/>
                        </a:cubicBezTo>
                        <a:cubicBezTo>
                          <a:pt x="177" y="3042"/>
                          <a:pt x="79" y="3105"/>
                          <a:pt x="0" y="3144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FF66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8699" name="Freeform 58"/>
                  <p:cNvSpPr/>
                  <p:nvPr/>
                </p:nvSpPr>
                <p:spPr>
                  <a:xfrm>
                    <a:off x="5400" y="4407"/>
                    <a:ext cx="4539" cy="3570"/>
                  </a:xfrm>
                  <a:custGeom>
                    <a:avLst/>
                    <a:gdLst/>
                    <a:ahLst/>
                    <a:cxnLst>
                      <a:cxn ang="0">
                        <a:pos x="0" y="3570"/>
                      </a:cxn>
                      <a:cxn ang="0">
                        <a:pos x="720" y="3195"/>
                      </a:cxn>
                      <a:cxn ang="0">
                        <a:pos x="2160" y="2259"/>
                      </a:cxn>
                      <a:cxn ang="0">
                        <a:pos x="3420" y="1011"/>
                      </a:cxn>
                      <a:cxn ang="0">
                        <a:pos x="4539" y="0"/>
                      </a:cxn>
                    </a:cxnLst>
                    <a:pathLst>
                      <a:path w="4539" h="3570">
                        <a:moveTo>
                          <a:pt x="0" y="3570"/>
                        </a:moveTo>
                        <a:cubicBezTo>
                          <a:pt x="120" y="3509"/>
                          <a:pt x="360" y="3414"/>
                          <a:pt x="720" y="3195"/>
                        </a:cubicBezTo>
                        <a:cubicBezTo>
                          <a:pt x="1080" y="2976"/>
                          <a:pt x="1710" y="2623"/>
                          <a:pt x="2160" y="2259"/>
                        </a:cubicBezTo>
                        <a:cubicBezTo>
                          <a:pt x="2610" y="1895"/>
                          <a:pt x="3024" y="1387"/>
                          <a:pt x="3420" y="1011"/>
                        </a:cubicBezTo>
                        <a:cubicBezTo>
                          <a:pt x="3816" y="635"/>
                          <a:pt x="4306" y="211"/>
                          <a:pt x="4539" y="0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8700" name="Freeform 59"/>
                  <p:cNvSpPr/>
                  <p:nvPr/>
                </p:nvSpPr>
                <p:spPr>
                  <a:xfrm>
                    <a:off x="5400" y="4551"/>
                    <a:ext cx="4358" cy="3423"/>
                  </a:xfrm>
                  <a:custGeom>
                    <a:avLst/>
                    <a:gdLst/>
                    <a:ahLst/>
                    <a:cxnLst>
                      <a:cxn ang="0">
                        <a:pos x="0" y="3423"/>
                      </a:cxn>
                      <a:cxn ang="0">
                        <a:pos x="685" y="3064"/>
                      </a:cxn>
                      <a:cxn ang="0">
                        <a:pos x="1485" y="2582"/>
                      </a:cxn>
                      <a:cxn ang="0">
                        <a:pos x="2055" y="2184"/>
                      </a:cxn>
                      <a:cxn ang="0">
                        <a:pos x="2850" y="1442"/>
                      </a:cxn>
                      <a:cxn ang="0">
                        <a:pos x="3233" y="1044"/>
                      </a:cxn>
                      <a:cxn ang="0">
                        <a:pos x="4170" y="167"/>
                      </a:cxn>
                      <a:cxn ang="0">
                        <a:pos x="4358" y="39"/>
                      </a:cxn>
                    </a:cxnLst>
                    <a:pathLst>
                      <a:path w="4358" h="3423">
                        <a:moveTo>
                          <a:pt x="0" y="3423"/>
                        </a:moveTo>
                        <a:cubicBezTo>
                          <a:pt x="114" y="3365"/>
                          <a:pt x="438" y="3204"/>
                          <a:pt x="685" y="3064"/>
                        </a:cubicBezTo>
                        <a:cubicBezTo>
                          <a:pt x="932" y="2924"/>
                          <a:pt x="1257" y="2729"/>
                          <a:pt x="1485" y="2582"/>
                        </a:cubicBezTo>
                        <a:cubicBezTo>
                          <a:pt x="1713" y="2435"/>
                          <a:pt x="1828" y="2374"/>
                          <a:pt x="2055" y="2184"/>
                        </a:cubicBezTo>
                        <a:cubicBezTo>
                          <a:pt x="2282" y="1994"/>
                          <a:pt x="2654" y="1632"/>
                          <a:pt x="2850" y="1442"/>
                        </a:cubicBezTo>
                        <a:cubicBezTo>
                          <a:pt x="3046" y="1252"/>
                          <a:pt x="3013" y="1257"/>
                          <a:pt x="3233" y="1044"/>
                        </a:cubicBezTo>
                        <a:cubicBezTo>
                          <a:pt x="3453" y="831"/>
                          <a:pt x="3983" y="334"/>
                          <a:pt x="4170" y="167"/>
                        </a:cubicBezTo>
                        <a:cubicBezTo>
                          <a:pt x="4357" y="0"/>
                          <a:pt x="4319" y="66"/>
                          <a:pt x="4358" y="39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FFFFFF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8701" name="Freeform 60"/>
                  <p:cNvSpPr/>
                  <p:nvPr/>
                </p:nvSpPr>
                <p:spPr>
                  <a:xfrm>
                    <a:off x="5181" y="2808"/>
                    <a:ext cx="3282" cy="5160"/>
                  </a:xfrm>
                  <a:custGeom>
                    <a:avLst/>
                    <a:gdLst/>
                    <a:ahLst/>
                    <a:cxnLst>
                      <a:cxn ang="0">
                        <a:pos x="0" y="5160"/>
                      </a:cxn>
                      <a:cxn ang="0">
                        <a:pos x="369" y="4146"/>
                      </a:cxn>
                      <a:cxn ang="0">
                        <a:pos x="444" y="4065"/>
                      </a:cxn>
                      <a:cxn ang="0">
                        <a:pos x="510" y="3960"/>
                      </a:cxn>
                      <a:cxn ang="0">
                        <a:pos x="522" y="3903"/>
                      </a:cxn>
                      <a:cxn ang="0">
                        <a:pos x="522" y="3846"/>
                      </a:cxn>
                      <a:cxn ang="0">
                        <a:pos x="357" y="2745"/>
                      </a:cxn>
                      <a:cxn ang="0">
                        <a:pos x="357" y="2451"/>
                      </a:cxn>
                      <a:cxn ang="0">
                        <a:pos x="396" y="2298"/>
                      </a:cxn>
                      <a:cxn ang="0">
                        <a:pos x="444" y="2049"/>
                      </a:cxn>
                      <a:cxn ang="0">
                        <a:pos x="504" y="1773"/>
                      </a:cxn>
                      <a:cxn ang="0">
                        <a:pos x="561" y="1683"/>
                      </a:cxn>
                      <a:cxn ang="0">
                        <a:pos x="666" y="1560"/>
                      </a:cxn>
                      <a:cxn ang="0">
                        <a:pos x="1479" y="909"/>
                      </a:cxn>
                      <a:cxn ang="0">
                        <a:pos x="3282" y="0"/>
                      </a:cxn>
                    </a:cxnLst>
                    <a:pathLst>
                      <a:path w="3282" h="5160">
                        <a:moveTo>
                          <a:pt x="0" y="5160"/>
                        </a:moveTo>
                        <a:cubicBezTo>
                          <a:pt x="61" y="4991"/>
                          <a:pt x="295" y="4328"/>
                          <a:pt x="369" y="4146"/>
                        </a:cubicBezTo>
                        <a:lnTo>
                          <a:pt x="444" y="4065"/>
                        </a:lnTo>
                        <a:lnTo>
                          <a:pt x="510" y="3960"/>
                        </a:lnTo>
                        <a:lnTo>
                          <a:pt x="522" y="3903"/>
                        </a:lnTo>
                        <a:lnTo>
                          <a:pt x="522" y="3846"/>
                        </a:lnTo>
                        <a:cubicBezTo>
                          <a:pt x="495" y="3653"/>
                          <a:pt x="385" y="2978"/>
                          <a:pt x="357" y="2745"/>
                        </a:cubicBezTo>
                        <a:cubicBezTo>
                          <a:pt x="329" y="2512"/>
                          <a:pt x="351" y="2525"/>
                          <a:pt x="357" y="2451"/>
                        </a:cubicBezTo>
                        <a:lnTo>
                          <a:pt x="396" y="2298"/>
                        </a:lnTo>
                        <a:cubicBezTo>
                          <a:pt x="410" y="2231"/>
                          <a:pt x="426" y="2136"/>
                          <a:pt x="444" y="2049"/>
                        </a:cubicBezTo>
                        <a:cubicBezTo>
                          <a:pt x="462" y="1962"/>
                          <a:pt x="484" y="1834"/>
                          <a:pt x="504" y="1773"/>
                        </a:cubicBezTo>
                        <a:cubicBezTo>
                          <a:pt x="524" y="1712"/>
                          <a:pt x="534" y="1718"/>
                          <a:pt x="561" y="1683"/>
                        </a:cubicBezTo>
                        <a:lnTo>
                          <a:pt x="666" y="1560"/>
                        </a:lnTo>
                        <a:cubicBezTo>
                          <a:pt x="819" y="1431"/>
                          <a:pt x="1043" y="1169"/>
                          <a:pt x="1479" y="909"/>
                        </a:cubicBezTo>
                        <a:cubicBezTo>
                          <a:pt x="1915" y="649"/>
                          <a:pt x="2907" y="189"/>
                          <a:pt x="3282" y="0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8702" name="Freeform 61"/>
                  <p:cNvSpPr/>
                  <p:nvPr/>
                </p:nvSpPr>
                <p:spPr>
                  <a:xfrm>
                    <a:off x="5169" y="2940"/>
                    <a:ext cx="2999" cy="5055"/>
                  </a:xfrm>
                  <a:custGeom>
                    <a:avLst/>
                    <a:gdLst/>
                    <a:ahLst/>
                    <a:cxnLst>
                      <a:cxn ang="0">
                        <a:pos x="0" y="5055"/>
                      </a:cxn>
                      <a:cxn ang="0">
                        <a:pos x="363" y="4041"/>
                      </a:cxn>
                      <a:cxn ang="0">
                        <a:pos x="429" y="3969"/>
                      </a:cxn>
                      <a:cxn ang="0">
                        <a:pos x="501" y="3873"/>
                      </a:cxn>
                      <a:cxn ang="0">
                        <a:pos x="531" y="3825"/>
                      </a:cxn>
                      <a:cxn ang="0">
                        <a:pos x="537" y="3753"/>
                      </a:cxn>
                      <a:cxn ang="0">
                        <a:pos x="375" y="2649"/>
                      </a:cxn>
                      <a:cxn ang="0">
                        <a:pos x="372" y="2361"/>
                      </a:cxn>
                      <a:cxn ang="0">
                        <a:pos x="402" y="2196"/>
                      </a:cxn>
                      <a:cxn ang="0">
                        <a:pos x="462" y="1941"/>
                      </a:cxn>
                      <a:cxn ang="0">
                        <a:pos x="513" y="1683"/>
                      </a:cxn>
                      <a:cxn ang="0">
                        <a:pos x="570" y="1554"/>
                      </a:cxn>
                      <a:cxn ang="0">
                        <a:pos x="684" y="1428"/>
                      </a:cxn>
                      <a:cxn ang="0">
                        <a:pos x="1494" y="771"/>
                      </a:cxn>
                      <a:cxn ang="0">
                        <a:pos x="2999" y="0"/>
                      </a:cxn>
                    </a:cxnLst>
                    <a:pathLst>
                      <a:path w="2999" h="5055">
                        <a:moveTo>
                          <a:pt x="0" y="5055"/>
                        </a:moveTo>
                        <a:cubicBezTo>
                          <a:pt x="61" y="4886"/>
                          <a:pt x="291" y="4222"/>
                          <a:pt x="363" y="4041"/>
                        </a:cubicBezTo>
                        <a:lnTo>
                          <a:pt x="429" y="3969"/>
                        </a:lnTo>
                        <a:lnTo>
                          <a:pt x="501" y="3873"/>
                        </a:lnTo>
                        <a:lnTo>
                          <a:pt x="531" y="3825"/>
                        </a:lnTo>
                        <a:lnTo>
                          <a:pt x="537" y="3753"/>
                        </a:lnTo>
                        <a:cubicBezTo>
                          <a:pt x="511" y="3557"/>
                          <a:pt x="403" y="2881"/>
                          <a:pt x="375" y="2649"/>
                        </a:cubicBezTo>
                        <a:cubicBezTo>
                          <a:pt x="347" y="2417"/>
                          <a:pt x="367" y="2436"/>
                          <a:pt x="372" y="2361"/>
                        </a:cubicBezTo>
                        <a:lnTo>
                          <a:pt x="402" y="2196"/>
                        </a:lnTo>
                        <a:cubicBezTo>
                          <a:pt x="417" y="2126"/>
                          <a:pt x="444" y="2026"/>
                          <a:pt x="462" y="1941"/>
                        </a:cubicBezTo>
                        <a:cubicBezTo>
                          <a:pt x="480" y="1856"/>
                          <a:pt x="495" y="1747"/>
                          <a:pt x="513" y="1683"/>
                        </a:cubicBezTo>
                        <a:cubicBezTo>
                          <a:pt x="531" y="1619"/>
                          <a:pt x="542" y="1596"/>
                          <a:pt x="570" y="1554"/>
                        </a:cubicBezTo>
                        <a:lnTo>
                          <a:pt x="684" y="1428"/>
                        </a:lnTo>
                        <a:cubicBezTo>
                          <a:pt x="838" y="1297"/>
                          <a:pt x="1108" y="1009"/>
                          <a:pt x="1494" y="771"/>
                        </a:cubicBezTo>
                        <a:cubicBezTo>
                          <a:pt x="1880" y="533"/>
                          <a:pt x="2686" y="161"/>
                          <a:pt x="2999" y="0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FFFFFF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8703" name="Freeform 62"/>
                  <p:cNvSpPr/>
                  <p:nvPr/>
                </p:nvSpPr>
                <p:spPr>
                  <a:xfrm>
                    <a:off x="1890" y="2663"/>
                    <a:ext cx="2700" cy="540"/>
                  </a:xfrm>
                  <a:custGeom>
                    <a:avLst/>
                    <a:gdLst/>
                    <a:ahLst/>
                    <a:cxnLst>
                      <a:cxn ang="0">
                        <a:pos x="0" y="540"/>
                      </a:cxn>
                      <a:cxn ang="0">
                        <a:pos x="2700" y="0"/>
                      </a:cxn>
                    </a:cxnLst>
                    <a:pathLst>
                      <a:path w="2700" h="540">
                        <a:moveTo>
                          <a:pt x="0" y="540"/>
                        </a:moveTo>
                        <a:cubicBezTo>
                          <a:pt x="450" y="450"/>
                          <a:pt x="2138" y="112"/>
                          <a:pt x="2700" y="0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8704" name="Freeform 63"/>
                  <p:cNvSpPr/>
                  <p:nvPr/>
                </p:nvSpPr>
                <p:spPr>
                  <a:xfrm>
                    <a:off x="4455" y="1793"/>
                    <a:ext cx="225" cy="114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25" y="1140"/>
                      </a:cxn>
                    </a:cxnLst>
                    <a:pathLst>
                      <a:path w="225" h="1140">
                        <a:moveTo>
                          <a:pt x="0" y="0"/>
                        </a:moveTo>
                        <a:cubicBezTo>
                          <a:pt x="36" y="190"/>
                          <a:pt x="178" y="903"/>
                          <a:pt x="225" y="1140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8705" name="Freeform 64"/>
                  <p:cNvSpPr/>
                  <p:nvPr/>
                </p:nvSpPr>
                <p:spPr>
                  <a:xfrm>
                    <a:off x="7095" y="2220"/>
                    <a:ext cx="825" cy="795"/>
                  </a:xfrm>
                  <a:custGeom>
                    <a:avLst/>
                    <a:gdLst/>
                    <a:ahLst/>
                    <a:cxnLst>
                      <a:cxn ang="0">
                        <a:pos x="0" y="795"/>
                      </a:cxn>
                      <a:cxn ang="0">
                        <a:pos x="825" y="0"/>
                      </a:cxn>
                    </a:cxnLst>
                    <a:pathLst>
                      <a:path w="825" h="795">
                        <a:moveTo>
                          <a:pt x="0" y="795"/>
                        </a:moveTo>
                        <a:cubicBezTo>
                          <a:pt x="139" y="663"/>
                          <a:pt x="653" y="166"/>
                          <a:pt x="825" y="0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8706" name="Freeform 65"/>
                  <p:cNvSpPr/>
                  <p:nvPr/>
                </p:nvSpPr>
                <p:spPr>
                  <a:xfrm>
                    <a:off x="5336" y="3942"/>
                    <a:ext cx="554" cy="573"/>
                  </a:xfrm>
                  <a:custGeom>
                    <a:avLst/>
                    <a:gdLst/>
                    <a:ahLst/>
                    <a:cxnLst>
                      <a:cxn ang="0">
                        <a:pos x="417" y="7"/>
                      </a:cxn>
                      <a:cxn ang="0">
                        <a:pos x="313" y="0"/>
                      </a:cxn>
                      <a:cxn ang="0">
                        <a:pos x="64" y="225"/>
                      </a:cxn>
                      <a:cxn ang="0">
                        <a:pos x="33" y="371"/>
                      </a:cxn>
                      <a:cxn ang="0">
                        <a:pos x="0" y="450"/>
                      </a:cxn>
                      <a:cxn ang="0">
                        <a:pos x="137" y="573"/>
                      </a:cxn>
                      <a:cxn ang="0">
                        <a:pos x="248" y="567"/>
                      </a:cxn>
                      <a:cxn ang="0">
                        <a:pos x="385" y="450"/>
                      </a:cxn>
                      <a:cxn ang="0">
                        <a:pos x="476" y="358"/>
                      </a:cxn>
                      <a:cxn ang="0">
                        <a:pos x="554" y="137"/>
                      </a:cxn>
                      <a:cxn ang="0">
                        <a:pos x="522" y="7"/>
                      </a:cxn>
                      <a:cxn ang="0">
                        <a:pos x="417" y="7"/>
                      </a:cxn>
                    </a:cxnLst>
                    <a:pathLst>
                      <a:path w="554" h="573">
                        <a:moveTo>
                          <a:pt x="417" y="7"/>
                        </a:moveTo>
                        <a:lnTo>
                          <a:pt x="313" y="0"/>
                        </a:lnTo>
                        <a:lnTo>
                          <a:pt x="64" y="225"/>
                        </a:lnTo>
                        <a:lnTo>
                          <a:pt x="33" y="371"/>
                        </a:lnTo>
                        <a:lnTo>
                          <a:pt x="0" y="450"/>
                        </a:lnTo>
                        <a:lnTo>
                          <a:pt x="137" y="573"/>
                        </a:lnTo>
                        <a:lnTo>
                          <a:pt x="248" y="567"/>
                        </a:lnTo>
                        <a:lnTo>
                          <a:pt x="385" y="450"/>
                        </a:lnTo>
                        <a:lnTo>
                          <a:pt x="476" y="358"/>
                        </a:lnTo>
                        <a:lnTo>
                          <a:pt x="554" y="137"/>
                        </a:lnTo>
                        <a:lnTo>
                          <a:pt x="522" y="7"/>
                        </a:lnTo>
                        <a:lnTo>
                          <a:pt x="417" y="7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28709" name="Text Box 89"/>
            <p:cNvSpPr txBox="1"/>
            <p:nvPr/>
          </p:nvSpPr>
          <p:spPr>
            <a:xfrm>
              <a:off x="2665" y="8123"/>
              <a:ext cx="2720" cy="81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2007</a:t>
              </a:r>
              <a:r>
                <a:rPr lang="zh-CN" altLang="en-US" sz="2800" dirty="0">
                  <a:latin typeface="Arial" panose="020B0604020202020204" pitchFamily="34" charset="0"/>
                  <a:ea typeface="宋体" panose="02010600030101010101" pitchFamily="2" charset="-122"/>
                </a:rPr>
                <a:t>年</a:t>
              </a:r>
              <a:endParaRPr lang="zh-CN" altLang="en-US" sz="2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710" name="Text Box 90"/>
            <p:cNvSpPr txBox="1"/>
            <p:nvPr/>
          </p:nvSpPr>
          <p:spPr>
            <a:xfrm>
              <a:off x="9468" y="8235"/>
              <a:ext cx="2720" cy="8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2011</a:t>
              </a:r>
              <a:r>
                <a:rPr lang="zh-CN" altLang="en-US" sz="2800" dirty="0">
                  <a:latin typeface="Arial" panose="020B0604020202020204" pitchFamily="34" charset="0"/>
                  <a:ea typeface="宋体" panose="02010600030101010101" pitchFamily="2" charset="-122"/>
                </a:rPr>
                <a:t>年</a:t>
              </a:r>
              <a:endParaRPr lang="zh-CN" altLang="en-US" sz="2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8711" name="Group 100"/>
            <p:cNvGrpSpPr/>
            <p:nvPr/>
          </p:nvGrpSpPr>
          <p:grpSpPr>
            <a:xfrm>
              <a:off x="283" y="9030"/>
              <a:ext cx="14117" cy="818"/>
              <a:chOff x="113" y="3612"/>
              <a:chExt cx="5647" cy="327"/>
            </a:xfrm>
          </p:grpSpPr>
          <p:sp>
            <p:nvSpPr>
              <p:cNvPr id="28712" name="Line 91"/>
              <p:cNvSpPr/>
              <p:nvPr/>
            </p:nvSpPr>
            <p:spPr>
              <a:xfrm>
                <a:off x="113" y="3793"/>
                <a:ext cx="363" cy="0"/>
              </a:xfrm>
              <a:prstGeom prst="line">
                <a:avLst/>
              </a:prstGeom>
              <a:ln w="38100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28713" name="Line 92"/>
              <p:cNvSpPr/>
              <p:nvPr/>
            </p:nvSpPr>
            <p:spPr>
              <a:xfrm>
                <a:off x="1474" y="3793"/>
                <a:ext cx="36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28714" name="Line 93"/>
              <p:cNvSpPr/>
              <p:nvPr/>
            </p:nvSpPr>
            <p:spPr>
              <a:xfrm>
                <a:off x="3016" y="3793"/>
                <a:ext cx="317" cy="0"/>
              </a:xfrm>
              <a:prstGeom prst="line">
                <a:avLst/>
              </a:prstGeom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28715" name="Line 94"/>
              <p:cNvSpPr/>
              <p:nvPr/>
            </p:nvSpPr>
            <p:spPr>
              <a:xfrm>
                <a:off x="4513" y="3793"/>
                <a:ext cx="36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28716" name="Text Box 95"/>
              <p:cNvSpPr txBox="1"/>
              <p:nvPr/>
            </p:nvSpPr>
            <p:spPr>
              <a:xfrm>
                <a:off x="567" y="3612"/>
                <a:ext cx="907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dirty="0">
                    <a:latin typeface="Arial" panose="020B0604020202020204" pitchFamily="34" charset="0"/>
                    <a:ea typeface="宋体" panose="02010600030101010101" pitchFamily="2" charset="-122"/>
                  </a:rPr>
                  <a:t>主干路</a:t>
                </a:r>
                <a:endParaRPr lang="zh-CN" altLang="en-US" sz="28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717" name="Text Box 96"/>
              <p:cNvSpPr txBox="1"/>
              <p:nvPr/>
            </p:nvSpPr>
            <p:spPr>
              <a:xfrm>
                <a:off x="1882" y="3612"/>
                <a:ext cx="1043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dirty="0">
                    <a:latin typeface="Arial" panose="020B0604020202020204" pitchFamily="34" charset="0"/>
                    <a:ea typeface="宋体" panose="02010600030101010101" pitchFamily="2" charset="-122"/>
                  </a:rPr>
                  <a:t>环城高速</a:t>
                </a:r>
                <a:endParaRPr lang="zh-CN" altLang="en-US" sz="28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718" name="Text Box 97"/>
              <p:cNvSpPr txBox="1"/>
              <p:nvPr/>
            </p:nvSpPr>
            <p:spPr>
              <a:xfrm>
                <a:off x="3379" y="3612"/>
                <a:ext cx="1043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dirty="0">
                    <a:latin typeface="Arial" panose="020B0604020202020204" pitchFamily="34" charset="0"/>
                    <a:ea typeface="宋体" panose="02010600030101010101" pitchFamily="2" charset="-122"/>
                  </a:rPr>
                  <a:t>过境高速</a:t>
                </a:r>
                <a:endParaRPr lang="zh-CN" altLang="en-US" sz="28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719" name="Line 98"/>
              <p:cNvSpPr/>
              <p:nvPr/>
            </p:nvSpPr>
            <p:spPr>
              <a:xfrm>
                <a:off x="4558" y="3793"/>
                <a:ext cx="363" cy="0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28720" name="Text Box 99"/>
              <p:cNvSpPr txBox="1"/>
              <p:nvPr/>
            </p:nvSpPr>
            <p:spPr>
              <a:xfrm>
                <a:off x="5012" y="3612"/>
                <a:ext cx="74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dirty="0">
                    <a:latin typeface="Arial" panose="020B0604020202020204" pitchFamily="34" charset="0"/>
                    <a:ea typeface="宋体" panose="02010600030101010101" pitchFamily="2" charset="-122"/>
                  </a:rPr>
                  <a:t>铁路</a:t>
                </a:r>
                <a:endParaRPr lang="zh-CN" altLang="en-US" sz="28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8721" name="Group 105"/>
            <p:cNvGrpSpPr/>
            <p:nvPr/>
          </p:nvGrpSpPr>
          <p:grpSpPr>
            <a:xfrm>
              <a:off x="510" y="3133"/>
              <a:ext cx="6123" cy="4835"/>
              <a:chOff x="204" y="1253"/>
              <a:chExt cx="2449" cy="1934"/>
            </a:xfrm>
          </p:grpSpPr>
          <p:grpSp>
            <p:nvGrpSpPr>
              <p:cNvPr id="28722" name="Group 102"/>
              <p:cNvGrpSpPr/>
              <p:nvPr/>
            </p:nvGrpSpPr>
            <p:grpSpPr>
              <a:xfrm>
                <a:off x="204" y="1253"/>
                <a:ext cx="2449" cy="1934"/>
                <a:chOff x="204" y="1253"/>
                <a:chExt cx="2449" cy="1934"/>
              </a:xfrm>
            </p:grpSpPr>
            <p:grpSp>
              <p:nvGrpSpPr>
                <p:cNvPr id="28723" name="Group 88"/>
                <p:cNvGrpSpPr/>
                <p:nvPr/>
              </p:nvGrpSpPr>
              <p:grpSpPr>
                <a:xfrm>
                  <a:off x="204" y="1253"/>
                  <a:ext cx="2449" cy="1934"/>
                  <a:chOff x="431" y="1253"/>
                  <a:chExt cx="2449" cy="1934"/>
                </a:xfrm>
              </p:grpSpPr>
              <p:grpSp>
                <p:nvGrpSpPr>
                  <p:cNvPr id="28724" name="Group 74"/>
                  <p:cNvGrpSpPr/>
                  <p:nvPr/>
                </p:nvGrpSpPr>
                <p:grpSpPr>
                  <a:xfrm>
                    <a:off x="431" y="1253"/>
                    <a:ext cx="2449" cy="1934"/>
                    <a:chOff x="260" y="1329"/>
                    <a:chExt cx="2250" cy="1707"/>
                  </a:xfrm>
                </p:grpSpPr>
                <p:sp>
                  <p:nvSpPr>
                    <p:cNvPr id="28725" name="Freeform 71"/>
                    <p:cNvSpPr/>
                    <p:nvPr/>
                  </p:nvSpPr>
                  <p:spPr>
                    <a:xfrm>
                      <a:off x="260" y="1329"/>
                      <a:ext cx="2250" cy="1707"/>
                    </a:xfrm>
                    <a:custGeom>
                      <a:avLst/>
                      <a:gdLst/>
                      <a:ahLst/>
                      <a:cxnLst>
                        <a:cxn ang="0">
                          <a:pos x="645" y="1725"/>
                        </a:cxn>
                        <a:cxn ang="0">
                          <a:pos x="525" y="2040"/>
                        </a:cxn>
                        <a:cxn ang="0">
                          <a:pos x="285" y="1928"/>
                        </a:cxn>
                        <a:cxn ang="0">
                          <a:pos x="743" y="2505"/>
                        </a:cxn>
                        <a:cxn ang="0">
                          <a:pos x="1035" y="3210"/>
                        </a:cxn>
                        <a:cxn ang="0">
                          <a:pos x="1148" y="2963"/>
                        </a:cxn>
                        <a:cxn ang="0">
                          <a:pos x="1388" y="2685"/>
                        </a:cxn>
                        <a:cxn ang="0">
                          <a:pos x="1695" y="2613"/>
                        </a:cxn>
                        <a:cxn ang="0">
                          <a:pos x="1800" y="3180"/>
                        </a:cxn>
                        <a:cxn ang="0">
                          <a:pos x="1800" y="3593"/>
                        </a:cxn>
                        <a:cxn ang="0">
                          <a:pos x="1643" y="4140"/>
                        </a:cxn>
                        <a:cxn ang="0">
                          <a:pos x="1988" y="3930"/>
                        </a:cxn>
                        <a:cxn ang="0">
                          <a:pos x="2063" y="3540"/>
                        </a:cxn>
                        <a:cxn ang="0">
                          <a:pos x="2363" y="3278"/>
                        </a:cxn>
                        <a:cxn ang="0">
                          <a:pos x="2730" y="3383"/>
                        </a:cxn>
                        <a:cxn ang="0">
                          <a:pos x="2828" y="3450"/>
                        </a:cxn>
                        <a:cxn ang="0">
                          <a:pos x="3353" y="3540"/>
                        </a:cxn>
                        <a:cxn ang="0">
                          <a:pos x="3398" y="3413"/>
                        </a:cxn>
                        <a:cxn ang="0">
                          <a:pos x="3803" y="3713"/>
                        </a:cxn>
                        <a:cxn ang="0">
                          <a:pos x="4133" y="3615"/>
                        </a:cxn>
                        <a:cxn ang="0">
                          <a:pos x="4590" y="3638"/>
                        </a:cxn>
                        <a:cxn ang="0">
                          <a:pos x="4785" y="3098"/>
                        </a:cxn>
                        <a:cxn ang="0">
                          <a:pos x="4755" y="2880"/>
                        </a:cxn>
                        <a:cxn ang="0">
                          <a:pos x="4950" y="3083"/>
                        </a:cxn>
                        <a:cxn ang="0">
                          <a:pos x="5408" y="3255"/>
                        </a:cxn>
                        <a:cxn ang="0">
                          <a:pos x="5220" y="2933"/>
                        </a:cxn>
                        <a:cxn ang="0">
                          <a:pos x="5213" y="2730"/>
                        </a:cxn>
                        <a:cxn ang="0">
                          <a:pos x="4590" y="2505"/>
                        </a:cxn>
                        <a:cxn ang="0">
                          <a:pos x="4980" y="2490"/>
                        </a:cxn>
                        <a:cxn ang="0">
                          <a:pos x="5265" y="2273"/>
                        </a:cxn>
                        <a:cxn ang="0">
                          <a:pos x="5333" y="2160"/>
                        </a:cxn>
                        <a:cxn ang="0">
                          <a:pos x="4913" y="1973"/>
                        </a:cxn>
                        <a:cxn ang="0">
                          <a:pos x="4725" y="1845"/>
                        </a:cxn>
                        <a:cxn ang="0">
                          <a:pos x="4425" y="1583"/>
                        </a:cxn>
                        <a:cxn ang="0">
                          <a:pos x="4215" y="1418"/>
                        </a:cxn>
                        <a:cxn ang="0">
                          <a:pos x="4088" y="1110"/>
                        </a:cxn>
                        <a:cxn ang="0">
                          <a:pos x="4343" y="818"/>
                        </a:cxn>
                        <a:cxn ang="0">
                          <a:pos x="4440" y="750"/>
                        </a:cxn>
                        <a:cxn ang="0">
                          <a:pos x="5093" y="825"/>
                        </a:cxn>
                        <a:cxn ang="0">
                          <a:pos x="5213" y="570"/>
                        </a:cxn>
                        <a:cxn ang="0">
                          <a:pos x="4553" y="270"/>
                        </a:cxn>
                        <a:cxn ang="0">
                          <a:pos x="4058" y="263"/>
                        </a:cxn>
                        <a:cxn ang="0">
                          <a:pos x="3713" y="0"/>
                        </a:cxn>
                        <a:cxn ang="0">
                          <a:pos x="2948" y="390"/>
                        </a:cxn>
                        <a:cxn ang="0">
                          <a:pos x="3105" y="750"/>
                        </a:cxn>
                        <a:cxn ang="0">
                          <a:pos x="2663" y="338"/>
                        </a:cxn>
                        <a:cxn ang="0">
                          <a:pos x="2318" y="165"/>
                        </a:cxn>
                        <a:cxn ang="0">
                          <a:pos x="1920" y="188"/>
                        </a:cxn>
                      </a:cxnLst>
                      <a:pathLst>
                        <a:path w="5625" h="4268">
                          <a:moveTo>
                            <a:pt x="1388" y="668"/>
                          </a:moveTo>
                          <a:lnTo>
                            <a:pt x="1103" y="1673"/>
                          </a:lnTo>
                          <a:lnTo>
                            <a:pt x="645" y="1725"/>
                          </a:lnTo>
                          <a:lnTo>
                            <a:pt x="653" y="2198"/>
                          </a:lnTo>
                          <a:lnTo>
                            <a:pt x="525" y="2130"/>
                          </a:lnTo>
                          <a:lnTo>
                            <a:pt x="525" y="2040"/>
                          </a:lnTo>
                          <a:lnTo>
                            <a:pt x="593" y="1920"/>
                          </a:lnTo>
                          <a:lnTo>
                            <a:pt x="473" y="1740"/>
                          </a:lnTo>
                          <a:lnTo>
                            <a:pt x="285" y="1928"/>
                          </a:lnTo>
                          <a:lnTo>
                            <a:pt x="0" y="2093"/>
                          </a:lnTo>
                          <a:lnTo>
                            <a:pt x="368" y="2768"/>
                          </a:lnTo>
                          <a:lnTo>
                            <a:pt x="743" y="2505"/>
                          </a:lnTo>
                          <a:lnTo>
                            <a:pt x="998" y="3090"/>
                          </a:lnTo>
                          <a:lnTo>
                            <a:pt x="870" y="3105"/>
                          </a:lnTo>
                          <a:lnTo>
                            <a:pt x="1035" y="3210"/>
                          </a:lnTo>
                          <a:lnTo>
                            <a:pt x="1088" y="3383"/>
                          </a:lnTo>
                          <a:lnTo>
                            <a:pt x="1223" y="3278"/>
                          </a:lnTo>
                          <a:lnTo>
                            <a:pt x="1148" y="2963"/>
                          </a:lnTo>
                          <a:lnTo>
                            <a:pt x="1643" y="2880"/>
                          </a:lnTo>
                          <a:lnTo>
                            <a:pt x="1583" y="2693"/>
                          </a:lnTo>
                          <a:lnTo>
                            <a:pt x="1388" y="2685"/>
                          </a:lnTo>
                          <a:lnTo>
                            <a:pt x="1283" y="2280"/>
                          </a:lnTo>
                          <a:lnTo>
                            <a:pt x="1838" y="2190"/>
                          </a:lnTo>
                          <a:lnTo>
                            <a:pt x="1695" y="2613"/>
                          </a:lnTo>
                          <a:lnTo>
                            <a:pt x="1935" y="2888"/>
                          </a:lnTo>
                          <a:lnTo>
                            <a:pt x="1725" y="2865"/>
                          </a:lnTo>
                          <a:lnTo>
                            <a:pt x="1800" y="3180"/>
                          </a:lnTo>
                          <a:lnTo>
                            <a:pt x="1575" y="3323"/>
                          </a:lnTo>
                          <a:lnTo>
                            <a:pt x="1613" y="3465"/>
                          </a:lnTo>
                          <a:lnTo>
                            <a:pt x="1800" y="3593"/>
                          </a:lnTo>
                          <a:lnTo>
                            <a:pt x="1710" y="3743"/>
                          </a:lnTo>
                          <a:lnTo>
                            <a:pt x="1590" y="3683"/>
                          </a:lnTo>
                          <a:lnTo>
                            <a:pt x="1643" y="4140"/>
                          </a:lnTo>
                          <a:lnTo>
                            <a:pt x="1890" y="4268"/>
                          </a:lnTo>
                          <a:lnTo>
                            <a:pt x="1905" y="3915"/>
                          </a:lnTo>
                          <a:lnTo>
                            <a:pt x="1988" y="3930"/>
                          </a:lnTo>
                          <a:lnTo>
                            <a:pt x="2025" y="3675"/>
                          </a:lnTo>
                          <a:lnTo>
                            <a:pt x="1973" y="3675"/>
                          </a:lnTo>
                          <a:lnTo>
                            <a:pt x="2063" y="3540"/>
                          </a:lnTo>
                          <a:lnTo>
                            <a:pt x="2243" y="3428"/>
                          </a:lnTo>
                          <a:lnTo>
                            <a:pt x="2213" y="3293"/>
                          </a:lnTo>
                          <a:lnTo>
                            <a:pt x="2363" y="3278"/>
                          </a:lnTo>
                          <a:lnTo>
                            <a:pt x="2445" y="3255"/>
                          </a:lnTo>
                          <a:lnTo>
                            <a:pt x="2445" y="3338"/>
                          </a:lnTo>
                          <a:lnTo>
                            <a:pt x="2730" y="3383"/>
                          </a:lnTo>
                          <a:lnTo>
                            <a:pt x="2693" y="2978"/>
                          </a:lnTo>
                          <a:lnTo>
                            <a:pt x="2880" y="2963"/>
                          </a:lnTo>
                          <a:lnTo>
                            <a:pt x="2828" y="3450"/>
                          </a:lnTo>
                          <a:lnTo>
                            <a:pt x="2895" y="3773"/>
                          </a:lnTo>
                          <a:lnTo>
                            <a:pt x="3368" y="3833"/>
                          </a:lnTo>
                          <a:lnTo>
                            <a:pt x="3353" y="3540"/>
                          </a:lnTo>
                          <a:lnTo>
                            <a:pt x="3473" y="3555"/>
                          </a:lnTo>
                          <a:lnTo>
                            <a:pt x="3503" y="3450"/>
                          </a:lnTo>
                          <a:lnTo>
                            <a:pt x="3398" y="3413"/>
                          </a:lnTo>
                          <a:lnTo>
                            <a:pt x="3398" y="3023"/>
                          </a:lnTo>
                          <a:lnTo>
                            <a:pt x="3810" y="3045"/>
                          </a:lnTo>
                          <a:lnTo>
                            <a:pt x="3803" y="3713"/>
                          </a:lnTo>
                          <a:lnTo>
                            <a:pt x="3953" y="3795"/>
                          </a:lnTo>
                          <a:lnTo>
                            <a:pt x="3975" y="3593"/>
                          </a:lnTo>
                          <a:lnTo>
                            <a:pt x="4133" y="3615"/>
                          </a:lnTo>
                          <a:lnTo>
                            <a:pt x="4200" y="3450"/>
                          </a:lnTo>
                          <a:lnTo>
                            <a:pt x="4403" y="3473"/>
                          </a:lnTo>
                          <a:lnTo>
                            <a:pt x="4590" y="3638"/>
                          </a:lnTo>
                          <a:lnTo>
                            <a:pt x="4620" y="3405"/>
                          </a:lnTo>
                          <a:lnTo>
                            <a:pt x="4830" y="3435"/>
                          </a:lnTo>
                          <a:lnTo>
                            <a:pt x="4785" y="3098"/>
                          </a:lnTo>
                          <a:lnTo>
                            <a:pt x="4875" y="3083"/>
                          </a:lnTo>
                          <a:lnTo>
                            <a:pt x="4883" y="2903"/>
                          </a:lnTo>
                          <a:lnTo>
                            <a:pt x="4755" y="2880"/>
                          </a:lnTo>
                          <a:lnTo>
                            <a:pt x="4680" y="2768"/>
                          </a:lnTo>
                          <a:lnTo>
                            <a:pt x="4973" y="2753"/>
                          </a:lnTo>
                          <a:lnTo>
                            <a:pt x="4950" y="3083"/>
                          </a:lnTo>
                          <a:lnTo>
                            <a:pt x="5190" y="3113"/>
                          </a:lnTo>
                          <a:lnTo>
                            <a:pt x="5190" y="3233"/>
                          </a:lnTo>
                          <a:lnTo>
                            <a:pt x="5408" y="3255"/>
                          </a:lnTo>
                          <a:lnTo>
                            <a:pt x="5490" y="3135"/>
                          </a:lnTo>
                          <a:lnTo>
                            <a:pt x="5468" y="2925"/>
                          </a:lnTo>
                          <a:lnTo>
                            <a:pt x="5220" y="2933"/>
                          </a:lnTo>
                          <a:lnTo>
                            <a:pt x="5078" y="2835"/>
                          </a:lnTo>
                          <a:lnTo>
                            <a:pt x="5093" y="2745"/>
                          </a:lnTo>
                          <a:lnTo>
                            <a:pt x="5213" y="2730"/>
                          </a:lnTo>
                          <a:lnTo>
                            <a:pt x="5205" y="2618"/>
                          </a:lnTo>
                          <a:lnTo>
                            <a:pt x="4793" y="2633"/>
                          </a:lnTo>
                          <a:lnTo>
                            <a:pt x="4590" y="2505"/>
                          </a:lnTo>
                          <a:lnTo>
                            <a:pt x="4590" y="2340"/>
                          </a:lnTo>
                          <a:lnTo>
                            <a:pt x="4748" y="2348"/>
                          </a:lnTo>
                          <a:lnTo>
                            <a:pt x="4980" y="2490"/>
                          </a:lnTo>
                          <a:lnTo>
                            <a:pt x="4988" y="2355"/>
                          </a:lnTo>
                          <a:lnTo>
                            <a:pt x="5213" y="2385"/>
                          </a:lnTo>
                          <a:lnTo>
                            <a:pt x="5265" y="2273"/>
                          </a:lnTo>
                          <a:lnTo>
                            <a:pt x="5565" y="2363"/>
                          </a:lnTo>
                          <a:lnTo>
                            <a:pt x="5625" y="2250"/>
                          </a:lnTo>
                          <a:lnTo>
                            <a:pt x="5333" y="2160"/>
                          </a:lnTo>
                          <a:lnTo>
                            <a:pt x="5310" y="2040"/>
                          </a:lnTo>
                          <a:lnTo>
                            <a:pt x="5055" y="2085"/>
                          </a:lnTo>
                          <a:lnTo>
                            <a:pt x="4913" y="1973"/>
                          </a:lnTo>
                          <a:lnTo>
                            <a:pt x="4973" y="1830"/>
                          </a:lnTo>
                          <a:lnTo>
                            <a:pt x="4808" y="1763"/>
                          </a:lnTo>
                          <a:lnTo>
                            <a:pt x="4725" y="1845"/>
                          </a:lnTo>
                          <a:lnTo>
                            <a:pt x="4643" y="1823"/>
                          </a:lnTo>
                          <a:lnTo>
                            <a:pt x="4628" y="1650"/>
                          </a:lnTo>
                          <a:lnTo>
                            <a:pt x="4425" y="1583"/>
                          </a:lnTo>
                          <a:lnTo>
                            <a:pt x="4358" y="1740"/>
                          </a:lnTo>
                          <a:lnTo>
                            <a:pt x="4193" y="1673"/>
                          </a:lnTo>
                          <a:lnTo>
                            <a:pt x="4215" y="1418"/>
                          </a:lnTo>
                          <a:lnTo>
                            <a:pt x="4133" y="1313"/>
                          </a:lnTo>
                          <a:lnTo>
                            <a:pt x="4208" y="1245"/>
                          </a:lnTo>
                          <a:lnTo>
                            <a:pt x="4088" y="1110"/>
                          </a:lnTo>
                          <a:lnTo>
                            <a:pt x="4193" y="1043"/>
                          </a:lnTo>
                          <a:lnTo>
                            <a:pt x="4223" y="923"/>
                          </a:lnTo>
                          <a:lnTo>
                            <a:pt x="4343" y="818"/>
                          </a:lnTo>
                          <a:lnTo>
                            <a:pt x="4328" y="743"/>
                          </a:lnTo>
                          <a:lnTo>
                            <a:pt x="4380" y="698"/>
                          </a:lnTo>
                          <a:lnTo>
                            <a:pt x="4440" y="750"/>
                          </a:lnTo>
                          <a:lnTo>
                            <a:pt x="4523" y="698"/>
                          </a:lnTo>
                          <a:lnTo>
                            <a:pt x="4665" y="1020"/>
                          </a:lnTo>
                          <a:lnTo>
                            <a:pt x="5093" y="825"/>
                          </a:lnTo>
                          <a:lnTo>
                            <a:pt x="5213" y="705"/>
                          </a:lnTo>
                          <a:lnTo>
                            <a:pt x="5115" y="638"/>
                          </a:lnTo>
                          <a:lnTo>
                            <a:pt x="5213" y="570"/>
                          </a:lnTo>
                          <a:lnTo>
                            <a:pt x="4838" y="225"/>
                          </a:lnTo>
                          <a:lnTo>
                            <a:pt x="4538" y="398"/>
                          </a:lnTo>
                          <a:lnTo>
                            <a:pt x="4553" y="270"/>
                          </a:lnTo>
                          <a:lnTo>
                            <a:pt x="4470" y="300"/>
                          </a:lnTo>
                          <a:lnTo>
                            <a:pt x="4343" y="143"/>
                          </a:lnTo>
                          <a:lnTo>
                            <a:pt x="4058" y="263"/>
                          </a:lnTo>
                          <a:lnTo>
                            <a:pt x="3975" y="75"/>
                          </a:lnTo>
                          <a:lnTo>
                            <a:pt x="3855" y="98"/>
                          </a:lnTo>
                          <a:lnTo>
                            <a:pt x="3713" y="0"/>
                          </a:lnTo>
                          <a:lnTo>
                            <a:pt x="3000" y="30"/>
                          </a:lnTo>
                          <a:lnTo>
                            <a:pt x="2768" y="128"/>
                          </a:lnTo>
                          <a:lnTo>
                            <a:pt x="2948" y="390"/>
                          </a:lnTo>
                          <a:cubicBezTo>
                            <a:pt x="2995" y="464"/>
                            <a:pt x="3027" y="528"/>
                            <a:pt x="3053" y="570"/>
                          </a:cubicBezTo>
                          <a:cubicBezTo>
                            <a:pt x="3079" y="612"/>
                            <a:pt x="3096" y="615"/>
                            <a:pt x="3105" y="645"/>
                          </a:cubicBezTo>
                          <a:lnTo>
                            <a:pt x="3105" y="750"/>
                          </a:lnTo>
                          <a:lnTo>
                            <a:pt x="2903" y="795"/>
                          </a:lnTo>
                          <a:lnTo>
                            <a:pt x="2850" y="570"/>
                          </a:lnTo>
                          <a:lnTo>
                            <a:pt x="2663" y="338"/>
                          </a:lnTo>
                          <a:lnTo>
                            <a:pt x="2528" y="0"/>
                          </a:lnTo>
                          <a:lnTo>
                            <a:pt x="2265" y="68"/>
                          </a:lnTo>
                          <a:lnTo>
                            <a:pt x="2318" y="165"/>
                          </a:lnTo>
                          <a:lnTo>
                            <a:pt x="2100" y="225"/>
                          </a:lnTo>
                          <a:lnTo>
                            <a:pt x="2025" y="135"/>
                          </a:lnTo>
                          <a:lnTo>
                            <a:pt x="1920" y="188"/>
                          </a:lnTo>
                          <a:lnTo>
                            <a:pt x="1575" y="360"/>
                          </a:lnTo>
                          <a:lnTo>
                            <a:pt x="1388" y="668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38100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28726" name="Freeform 72"/>
                    <p:cNvSpPr/>
                    <p:nvPr/>
                  </p:nvSpPr>
                  <p:spPr>
                    <a:xfrm>
                      <a:off x="1088" y="1641"/>
                      <a:ext cx="1254" cy="87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3"/>
                        </a:cxn>
                        <a:cxn ang="0">
                          <a:pos x="225" y="423"/>
                        </a:cxn>
                        <a:cxn ang="0">
                          <a:pos x="435" y="573"/>
                        </a:cxn>
                        <a:cxn ang="0">
                          <a:pos x="353" y="753"/>
                        </a:cxn>
                        <a:cxn ang="0">
                          <a:pos x="540" y="948"/>
                        </a:cxn>
                        <a:cxn ang="0">
                          <a:pos x="248" y="1113"/>
                        </a:cxn>
                        <a:cxn ang="0">
                          <a:pos x="420" y="1166"/>
                        </a:cxn>
                        <a:cxn ang="0">
                          <a:pos x="345" y="1533"/>
                        </a:cxn>
                        <a:cxn ang="0">
                          <a:pos x="210" y="1638"/>
                        </a:cxn>
                        <a:cxn ang="0">
                          <a:pos x="338" y="1811"/>
                        </a:cxn>
                        <a:cxn ang="0">
                          <a:pos x="203" y="1991"/>
                        </a:cxn>
                        <a:cxn ang="0">
                          <a:pos x="330" y="2186"/>
                        </a:cxn>
                        <a:cxn ang="0">
                          <a:pos x="593" y="1901"/>
                        </a:cxn>
                        <a:cxn ang="0">
                          <a:pos x="788" y="1811"/>
                        </a:cxn>
                        <a:cxn ang="0">
                          <a:pos x="1088" y="1413"/>
                        </a:cxn>
                        <a:cxn ang="0">
                          <a:pos x="1643" y="1908"/>
                        </a:cxn>
                        <a:cxn ang="0">
                          <a:pos x="1725" y="1976"/>
                        </a:cxn>
                        <a:cxn ang="0">
                          <a:pos x="1875" y="1781"/>
                        </a:cxn>
                        <a:cxn ang="0">
                          <a:pos x="1755" y="1676"/>
                        </a:cxn>
                        <a:cxn ang="0">
                          <a:pos x="1500" y="1346"/>
                        </a:cxn>
                        <a:cxn ang="0">
                          <a:pos x="1815" y="1233"/>
                        </a:cxn>
                        <a:cxn ang="0">
                          <a:pos x="2063" y="1226"/>
                        </a:cxn>
                        <a:cxn ang="0">
                          <a:pos x="2460" y="1338"/>
                        </a:cxn>
                        <a:cxn ang="0">
                          <a:pos x="2888" y="1406"/>
                        </a:cxn>
                        <a:cxn ang="0">
                          <a:pos x="3128" y="1436"/>
                        </a:cxn>
                        <a:cxn ang="0">
                          <a:pos x="2775" y="1158"/>
                        </a:cxn>
                        <a:cxn ang="0">
                          <a:pos x="2483" y="1173"/>
                        </a:cxn>
                        <a:cxn ang="0">
                          <a:pos x="2393" y="1106"/>
                        </a:cxn>
                        <a:cxn ang="0">
                          <a:pos x="1748" y="641"/>
                        </a:cxn>
                        <a:cxn ang="0">
                          <a:pos x="1943" y="581"/>
                        </a:cxn>
                        <a:cxn ang="0">
                          <a:pos x="1643" y="476"/>
                        </a:cxn>
                        <a:cxn ang="0">
                          <a:pos x="1703" y="116"/>
                        </a:cxn>
                        <a:cxn ang="0">
                          <a:pos x="1395" y="312"/>
                        </a:cxn>
                        <a:cxn ang="0">
                          <a:pos x="1088" y="56"/>
                        </a:cxn>
                        <a:cxn ang="0">
                          <a:pos x="1005" y="521"/>
                        </a:cxn>
                        <a:cxn ang="0">
                          <a:pos x="413" y="191"/>
                        </a:cxn>
                        <a:cxn ang="0">
                          <a:pos x="240" y="168"/>
                        </a:cxn>
                        <a:cxn ang="0">
                          <a:pos x="135" y="0"/>
                        </a:cxn>
                      </a:cxnLst>
                      <a:pathLst>
                        <a:path w="3135" h="2186">
                          <a:moveTo>
                            <a:pt x="135" y="0"/>
                          </a:moveTo>
                          <a:lnTo>
                            <a:pt x="0" y="63"/>
                          </a:lnTo>
                          <a:lnTo>
                            <a:pt x="338" y="333"/>
                          </a:lnTo>
                          <a:lnTo>
                            <a:pt x="225" y="423"/>
                          </a:lnTo>
                          <a:lnTo>
                            <a:pt x="428" y="416"/>
                          </a:lnTo>
                          <a:lnTo>
                            <a:pt x="435" y="573"/>
                          </a:lnTo>
                          <a:lnTo>
                            <a:pt x="353" y="641"/>
                          </a:lnTo>
                          <a:lnTo>
                            <a:pt x="353" y="753"/>
                          </a:lnTo>
                          <a:lnTo>
                            <a:pt x="443" y="836"/>
                          </a:lnTo>
                          <a:lnTo>
                            <a:pt x="540" y="948"/>
                          </a:lnTo>
                          <a:lnTo>
                            <a:pt x="428" y="1098"/>
                          </a:lnTo>
                          <a:lnTo>
                            <a:pt x="248" y="1113"/>
                          </a:lnTo>
                          <a:lnTo>
                            <a:pt x="135" y="1188"/>
                          </a:lnTo>
                          <a:lnTo>
                            <a:pt x="420" y="1166"/>
                          </a:lnTo>
                          <a:lnTo>
                            <a:pt x="360" y="1391"/>
                          </a:lnTo>
                          <a:lnTo>
                            <a:pt x="345" y="1533"/>
                          </a:lnTo>
                          <a:lnTo>
                            <a:pt x="158" y="1578"/>
                          </a:lnTo>
                          <a:lnTo>
                            <a:pt x="210" y="1638"/>
                          </a:lnTo>
                          <a:lnTo>
                            <a:pt x="383" y="1646"/>
                          </a:lnTo>
                          <a:lnTo>
                            <a:pt x="338" y="1811"/>
                          </a:lnTo>
                          <a:lnTo>
                            <a:pt x="150" y="1871"/>
                          </a:lnTo>
                          <a:lnTo>
                            <a:pt x="203" y="1991"/>
                          </a:lnTo>
                          <a:lnTo>
                            <a:pt x="158" y="2111"/>
                          </a:lnTo>
                          <a:lnTo>
                            <a:pt x="330" y="2186"/>
                          </a:lnTo>
                          <a:lnTo>
                            <a:pt x="503" y="1811"/>
                          </a:lnTo>
                          <a:lnTo>
                            <a:pt x="593" y="1901"/>
                          </a:lnTo>
                          <a:lnTo>
                            <a:pt x="675" y="1758"/>
                          </a:lnTo>
                          <a:lnTo>
                            <a:pt x="788" y="1811"/>
                          </a:lnTo>
                          <a:lnTo>
                            <a:pt x="1185" y="1533"/>
                          </a:lnTo>
                          <a:lnTo>
                            <a:pt x="1088" y="1413"/>
                          </a:lnTo>
                          <a:lnTo>
                            <a:pt x="1268" y="1316"/>
                          </a:lnTo>
                          <a:lnTo>
                            <a:pt x="1643" y="1908"/>
                          </a:lnTo>
                          <a:lnTo>
                            <a:pt x="1658" y="2171"/>
                          </a:lnTo>
                          <a:lnTo>
                            <a:pt x="1725" y="1976"/>
                          </a:lnTo>
                          <a:lnTo>
                            <a:pt x="1898" y="2021"/>
                          </a:lnTo>
                          <a:lnTo>
                            <a:pt x="1875" y="1781"/>
                          </a:lnTo>
                          <a:lnTo>
                            <a:pt x="1695" y="1773"/>
                          </a:lnTo>
                          <a:lnTo>
                            <a:pt x="1755" y="1676"/>
                          </a:lnTo>
                          <a:lnTo>
                            <a:pt x="1673" y="1398"/>
                          </a:lnTo>
                          <a:lnTo>
                            <a:pt x="1500" y="1346"/>
                          </a:lnTo>
                          <a:lnTo>
                            <a:pt x="1755" y="1316"/>
                          </a:lnTo>
                          <a:lnTo>
                            <a:pt x="1815" y="1233"/>
                          </a:lnTo>
                          <a:lnTo>
                            <a:pt x="1935" y="1293"/>
                          </a:lnTo>
                          <a:lnTo>
                            <a:pt x="2063" y="1226"/>
                          </a:lnTo>
                          <a:lnTo>
                            <a:pt x="2408" y="1233"/>
                          </a:lnTo>
                          <a:lnTo>
                            <a:pt x="2460" y="1338"/>
                          </a:lnTo>
                          <a:lnTo>
                            <a:pt x="2670" y="1308"/>
                          </a:lnTo>
                          <a:lnTo>
                            <a:pt x="2888" y="1406"/>
                          </a:lnTo>
                          <a:lnTo>
                            <a:pt x="2895" y="1353"/>
                          </a:lnTo>
                          <a:lnTo>
                            <a:pt x="3128" y="1436"/>
                          </a:lnTo>
                          <a:lnTo>
                            <a:pt x="3135" y="1338"/>
                          </a:lnTo>
                          <a:lnTo>
                            <a:pt x="2775" y="1158"/>
                          </a:lnTo>
                          <a:lnTo>
                            <a:pt x="2648" y="1128"/>
                          </a:lnTo>
                          <a:lnTo>
                            <a:pt x="2483" y="1173"/>
                          </a:lnTo>
                          <a:lnTo>
                            <a:pt x="2550" y="993"/>
                          </a:lnTo>
                          <a:lnTo>
                            <a:pt x="2393" y="1106"/>
                          </a:lnTo>
                          <a:lnTo>
                            <a:pt x="1755" y="780"/>
                          </a:lnTo>
                          <a:lnTo>
                            <a:pt x="1748" y="641"/>
                          </a:lnTo>
                          <a:lnTo>
                            <a:pt x="1913" y="648"/>
                          </a:lnTo>
                          <a:lnTo>
                            <a:pt x="1943" y="581"/>
                          </a:lnTo>
                          <a:lnTo>
                            <a:pt x="1650" y="581"/>
                          </a:lnTo>
                          <a:lnTo>
                            <a:pt x="1643" y="476"/>
                          </a:lnTo>
                          <a:lnTo>
                            <a:pt x="1508" y="341"/>
                          </a:lnTo>
                          <a:lnTo>
                            <a:pt x="1703" y="116"/>
                          </a:lnTo>
                          <a:lnTo>
                            <a:pt x="1605" y="71"/>
                          </a:lnTo>
                          <a:lnTo>
                            <a:pt x="1395" y="312"/>
                          </a:lnTo>
                          <a:lnTo>
                            <a:pt x="1215" y="156"/>
                          </a:lnTo>
                          <a:lnTo>
                            <a:pt x="1088" y="56"/>
                          </a:lnTo>
                          <a:lnTo>
                            <a:pt x="930" y="266"/>
                          </a:lnTo>
                          <a:lnTo>
                            <a:pt x="1005" y="521"/>
                          </a:lnTo>
                          <a:lnTo>
                            <a:pt x="638" y="671"/>
                          </a:lnTo>
                          <a:lnTo>
                            <a:pt x="413" y="191"/>
                          </a:lnTo>
                          <a:lnTo>
                            <a:pt x="345" y="273"/>
                          </a:lnTo>
                          <a:lnTo>
                            <a:pt x="240" y="168"/>
                          </a:lnTo>
                          <a:lnTo>
                            <a:pt x="263" y="3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28727" name="Freeform 73"/>
                    <p:cNvSpPr/>
                    <p:nvPr/>
                  </p:nvSpPr>
                  <p:spPr>
                    <a:xfrm>
                      <a:off x="1292" y="1933"/>
                      <a:ext cx="276" cy="351"/>
                    </a:xfrm>
                    <a:custGeom>
                      <a:avLst/>
                      <a:gdLst/>
                      <a:ahLst/>
                      <a:cxnLst>
                        <a:cxn ang="0">
                          <a:pos x="173" y="180"/>
                        </a:cxn>
                        <a:cxn ang="0">
                          <a:pos x="30" y="405"/>
                        </a:cxn>
                        <a:cxn ang="0">
                          <a:pos x="0" y="630"/>
                        </a:cxn>
                        <a:cxn ang="0">
                          <a:pos x="105" y="810"/>
                        </a:cxn>
                        <a:cxn ang="0">
                          <a:pos x="203" y="877"/>
                        </a:cxn>
                        <a:cxn ang="0">
                          <a:pos x="278" y="847"/>
                        </a:cxn>
                        <a:cxn ang="0">
                          <a:pos x="383" y="757"/>
                        </a:cxn>
                        <a:cxn ang="0">
                          <a:pos x="630" y="517"/>
                        </a:cxn>
                        <a:cxn ang="0">
                          <a:pos x="690" y="277"/>
                        </a:cxn>
                        <a:cxn ang="0">
                          <a:pos x="608" y="67"/>
                        </a:cxn>
                        <a:cxn ang="0">
                          <a:pos x="525" y="60"/>
                        </a:cxn>
                        <a:cxn ang="0">
                          <a:pos x="450" y="0"/>
                        </a:cxn>
                        <a:cxn ang="0">
                          <a:pos x="173" y="180"/>
                        </a:cxn>
                      </a:cxnLst>
                      <a:pathLst>
                        <a:path w="690" h="877">
                          <a:moveTo>
                            <a:pt x="173" y="180"/>
                          </a:moveTo>
                          <a:lnTo>
                            <a:pt x="30" y="405"/>
                          </a:lnTo>
                          <a:lnTo>
                            <a:pt x="0" y="630"/>
                          </a:lnTo>
                          <a:lnTo>
                            <a:pt x="105" y="810"/>
                          </a:lnTo>
                          <a:lnTo>
                            <a:pt x="203" y="877"/>
                          </a:lnTo>
                          <a:lnTo>
                            <a:pt x="278" y="847"/>
                          </a:lnTo>
                          <a:lnTo>
                            <a:pt x="383" y="757"/>
                          </a:lnTo>
                          <a:lnTo>
                            <a:pt x="630" y="517"/>
                          </a:lnTo>
                          <a:lnTo>
                            <a:pt x="690" y="277"/>
                          </a:lnTo>
                          <a:lnTo>
                            <a:pt x="608" y="67"/>
                          </a:lnTo>
                          <a:lnTo>
                            <a:pt x="525" y="60"/>
                          </a:lnTo>
                          <a:lnTo>
                            <a:pt x="450" y="0"/>
                          </a:lnTo>
                          <a:lnTo>
                            <a:pt x="173" y="18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8728" name="Group 75"/>
                  <p:cNvGrpSpPr/>
                  <p:nvPr/>
                </p:nvGrpSpPr>
                <p:grpSpPr>
                  <a:xfrm>
                    <a:off x="839" y="1434"/>
                    <a:ext cx="1678" cy="1451"/>
                    <a:chOff x="1800" y="8390"/>
                    <a:chExt cx="6060" cy="5503"/>
                  </a:xfrm>
                </p:grpSpPr>
                <p:grpSp>
                  <p:nvGrpSpPr>
                    <p:cNvPr id="28729" name="Group 76"/>
                    <p:cNvGrpSpPr/>
                    <p:nvPr/>
                  </p:nvGrpSpPr>
                  <p:grpSpPr>
                    <a:xfrm>
                      <a:off x="1800" y="8390"/>
                      <a:ext cx="6060" cy="5503"/>
                      <a:chOff x="1800" y="8390"/>
                      <a:chExt cx="6060" cy="5503"/>
                    </a:xfrm>
                  </p:grpSpPr>
                  <p:sp>
                    <p:nvSpPr>
                      <p:cNvPr id="28730" name="Freeform 77"/>
                      <p:cNvSpPr/>
                      <p:nvPr/>
                    </p:nvSpPr>
                    <p:spPr>
                      <a:xfrm>
                        <a:off x="4650" y="9552"/>
                        <a:ext cx="3120" cy="433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120" y="0"/>
                          </a:cxn>
                          <a:cxn ang="0">
                            <a:pos x="1740" y="888"/>
                          </a:cxn>
                          <a:cxn ang="0">
                            <a:pos x="600" y="2013"/>
                          </a:cxn>
                          <a:cxn ang="0">
                            <a:pos x="390" y="2373"/>
                          </a:cxn>
                          <a:cxn ang="0">
                            <a:pos x="150" y="3198"/>
                          </a:cxn>
                          <a:cxn ang="0">
                            <a:pos x="0" y="4338"/>
                          </a:cxn>
                        </a:cxnLst>
                        <a:pathLst>
                          <a:path w="3120" h="4338">
                            <a:moveTo>
                              <a:pt x="3120" y="0"/>
                            </a:moveTo>
                            <a:cubicBezTo>
                              <a:pt x="2890" y="148"/>
                              <a:pt x="2160" y="553"/>
                              <a:pt x="1740" y="888"/>
                            </a:cubicBezTo>
                            <a:cubicBezTo>
                              <a:pt x="1320" y="1223"/>
                              <a:pt x="825" y="1766"/>
                              <a:pt x="600" y="2013"/>
                            </a:cubicBezTo>
                            <a:cubicBezTo>
                              <a:pt x="375" y="2260"/>
                              <a:pt x="465" y="2176"/>
                              <a:pt x="390" y="2373"/>
                            </a:cubicBezTo>
                            <a:lnTo>
                              <a:pt x="150" y="3198"/>
                            </a:lnTo>
                            <a:lnTo>
                              <a:pt x="0" y="4338"/>
                            </a:ln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8731" name="Freeform 78"/>
                      <p:cNvSpPr/>
                      <p:nvPr/>
                    </p:nvSpPr>
                    <p:spPr>
                      <a:xfrm>
                        <a:off x="4680" y="9552"/>
                        <a:ext cx="3120" cy="433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120" y="0"/>
                          </a:cxn>
                          <a:cxn ang="0">
                            <a:pos x="1740" y="888"/>
                          </a:cxn>
                          <a:cxn ang="0">
                            <a:pos x="600" y="2013"/>
                          </a:cxn>
                          <a:cxn ang="0">
                            <a:pos x="390" y="2373"/>
                          </a:cxn>
                          <a:cxn ang="0">
                            <a:pos x="150" y="3198"/>
                          </a:cxn>
                          <a:cxn ang="0">
                            <a:pos x="0" y="4338"/>
                          </a:cxn>
                        </a:cxnLst>
                        <a:pathLst>
                          <a:path w="3120" h="4338">
                            <a:moveTo>
                              <a:pt x="3120" y="0"/>
                            </a:moveTo>
                            <a:cubicBezTo>
                              <a:pt x="2890" y="148"/>
                              <a:pt x="2160" y="553"/>
                              <a:pt x="1740" y="888"/>
                            </a:cubicBezTo>
                            <a:cubicBezTo>
                              <a:pt x="1320" y="1223"/>
                              <a:pt x="825" y="1766"/>
                              <a:pt x="600" y="2013"/>
                            </a:cubicBezTo>
                            <a:cubicBezTo>
                              <a:pt x="375" y="2260"/>
                              <a:pt x="465" y="2176"/>
                              <a:pt x="390" y="2373"/>
                            </a:cubicBezTo>
                            <a:lnTo>
                              <a:pt x="150" y="3198"/>
                            </a:lnTo>
                            <a:lnTo>
                              <a:pt x="0" y="4338"/>
                            </a:ln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FFFFFF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8732" name="Freeform 79"/>
                      <p:cNvSpPr/>
                      <p:nvPr/>
                    </p:nvSpPr>
                    <p:spPr>
                      <a:xfrm>
                        <a:off x="4240" y="10237"/>
                        <a:ext cx="1332" cy="149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75" y="518"/>
                          </a:cxn>
                          <a:cxn ang="0">
                            <a:pos x="110" y="713"/>
                          </a:cxn>
                          <a:cxn ang="0">
                            <a:pos x="80" y="938"/>
                          </a:cxn>
                          <a:cxn ang="0">
                            <a:pos x="50" y="1133"/>
                          </a:cxn>
                          <a:cxn ang="0">
                            <a:pos x="380" y="1463"/>
                          </a:cxn>
                          <a:cxn ang="0">
                            <a:pos x="905" y="1313"/>
                          </a:cxn>
                          <a:cxn ang="0">
                            <a:pos x="1085" y="1028"/>
                          </a:cxn>
                          <a:cxn ang="0">
                            <a:pos x="1310" y="818"/>
                          </a:cxn>
                          <a:cxn ang="0">
                            <a:pos x="1220" y="338"/>
                          </a:cxn>
                          <a:cxn ang="0">
                            <a:pos x="1190" y="83"/>
                          </a:cxn>
                          <a:cxn ang="0">
                            <a:pos x="1025" y="53"/>
                          </a:cxn>
                          <a:cxn ang="0">
                            <a:pos x="875" y="38"/>
                          </a:cxn>
                          <a:cxn ang="0">
                            <a:pos x="466" y="280"/>
                          </a:cxn>
                          <a:cxn ang="0">
                            <a:pos x="275" y="518"/>
                          </a:cxn>
                        </a:cxnLst>
                        <a:pathLst>
                          <a:path w="1332" h="1493">
                            <a:moveTo>
                              <a:pt x="275" y="518"/>
                            </a:moveTo>
                            <a:cubicBezTo>
                              <a:pt x="216" y="590"/>
                              <a:pt x="142" y="643"/>
                              <a:pt x="110" y="713"/>
                            </a:cubicBezTo>
                            <a:cubicBezTo>
                              <a:pt x="78" y="783"/>
                              <a:pt x="90" y="868"/>
                              <a:pt x="80" y="938"/>
                            </a:cubicBezTo>
                            <a:cubicBezTo>
                              <a:pt x="70" y="1008"/>
                              <a:pt x="0" y="1045"/>
                              <a:pt x="50" y="1133"/>
                            </a:cubicBezTo>
                            <a:cubicBezTo>
                              <a:pt x="100" y="1221"/>
                              <a:pt x="238" y="1433"/>
                              <a:pt x="380" y="1463"/>
                            </a:cubicBezTo>
                            <a:cubicBezTo>
                              <a:pt x="522" y="1493"/>
                              <a:pt x="788" y="1385"/>
                              <a:pt x="905" y="1313"/>
                            </a:cubicBezTo>
                            <a:cubicBezTo>
                              <a:pt x="1022" y="1241"/>
                              <a:pt x="1018" y="1110"/>
                              <a:pt x="1085" y="1028"/>
                            </a:cubicBezTo>
                            <a:cubicBezTo>
                              <a:pt x="1152" y="946"/>
                              <a:pt x="1288" y="933"/>
                              <a:pt x="1310" y="818"/>
                            </a:cubicBezTo>
                            <a:cubicBezTo>
                              <a:pt x="1332" y="703"/>
                              <a:pt x="1240" y="461"/>
                              <a:pt x="1220" y="338"/>
                            </a:cubicBezTo>
                            <a:cubicBezTo>
                              <a:pt x="1200" y="215"/>
                              <a:pt x="1222" y="131"/>
                              <a:pt x="1190" y="83"/>
                            </a:cubicBezTo>
                            <a:cubicBezTo>
                              <a:pt x="1158" y="35"/>
                              <a:pt x="1077" y="60"/>
                              <a:pt x="1025" y="53"/>
                            </a:cubicBezTo>
                            <a:cubicBezTo>
                              <a:pt x="973" y="46"/>
                              <a:pt x="968" y="0"/>
                              <a:pt x="875" y="38"/>
                            </a:cubicBezTo>
                            <a:cubicBezTo>
                              <a:pt x="782" y="76"/>
                              <a:pt x="566" y="200"/>
                              <a:pt x="466" y="280"/>
                            </a:cubicBezTo>
                            <a:cubicBezTo>
                              <a:pt x="366" y="360"/>
                              <a:pt x="327" y="440"/>
                              <a:pt x="275" y="518"/>
                            </a:cubicBezTo>
                            <a:close/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00008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8733" name="Freeform 80"/>
                      <p:cNvSpPr/>
                      <p:nvPr/>
                    </p:nvSpPr>
                    <p:spPr>
                      <a:xfrm>
                        <a:off x="1800" y="10895"/>
                        <a:ext cx="6060" cy="52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26"/>
                          </a:cxn>
                          <a:cxn ang="0">
                            <a:pos x="1980" y="337"/>
                          </a:cxn>
                          <a:cxn ang="0">
                            <a:pos x="2715" y="217"/>
                          </a:cxn>
                          <a:cxn ang="0">
                            <a:pos x="3300" y="97"/>
                          </a:cxn>
                          <a:cxn ang="0">
                            <a:pos x="3870" y="7"/>
                          </a:cxn>
                          <a:cxn ang="0">
                            <a:pos x="4125" y="142"/>
                          </a:cxn>
                          <a:cxn ang="0">
                            <a:pos x="5565" y="127"/>
                          </a:cxn>
                          <a:cxn ang="0">
                            <a:pos x="6060" y="142"/>
                          </a:cxn>
                        </a:cxnLst>
                        <a:pathLst>
                          <a:path w="6060" h="526">
                            <a:moveTo>
                              <a:pt x="0" y="526"/>
                            </a:moveTo>
                            <a:cubicBezTo>
                              <a:pt x="330" y="495"/>
                              <a:pt x="1528" y="388"/>
                              <a:pt x="1980" y="337"/>
                            </a:cubicBezTo>
                            <a:cubicBezTo>
                              <a:pt x="2432" y="286"/>
                              <a:pt x="2495" y="257"/>
                              <a:pt x="2715" y="217"/>
                            </a:cubicBezTo>
                            <a:cubicBezTo>
                              <a:pt x="2935" y="177"/>
                              <a:pt x="3108" y="132"/>
                              <a:pt x="3300" y="97"/>
                            </a:cubicBezTo>
                            <a:cubicBezTo>
                              <a:pt x="3492" y="62"/>
                              <a:pt x="3733" y="0"/>
                              <a:pt x="3870" y="7"/>
                            </a:cubicBezTo>
                            <a:cubicBezTo>
                              <a:pt x="4007" y="14"/>
                              <a:pt x="3843" y="122"/>
                              <a:pt x="4125" y="142"/>
                            </a:cubicBezTo>
                            <a:cubicBezTo>
                              <a:pt x="4407" y="162"/>
                              <a:pt x="5243" y="127"/>
                              <a:pt x="5565" y="127"/>
                            </a:cubicBezTo>
                            <a:cubicBezTo>
                              <a:pt x="5887" y="127"/>
                              <a:pt x="5957" y="139"/>
                              <a:pt x="6060" y="14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8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8734" name="Freeform 81"/>
                      <p:cNvSpPr/>
                      <p:nvPr/>
                    </p:nvSpPr>
                    <p:spPr>
                      <a:xfrm>
                        <a:off x="4290" y="8463"/>
                        <a:ext cx="3510" cy="38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255" y="1125"/>
                          </a:cxn>
                          <a:cxn ang="0">
                            <a:pos x="540" y="2430"/>
                          </a:cxn>
                          <a:cxn ang="0">
                            <a:pos x="615" y="3615"/>
                          </a:cxn>
                          <a:cxn ang="0">
                            <a:pos x="1575" y="3705"/>
                          </a:cxn>
                          <a:cxn ang="0">
                            <a:pos x="2340" y="3447"/>
                          </a:cxn>
                          <a:cxn ang="0">
                            <a:pos x="3510" y="3357"/>
                          </a:cxn>
                        </a:cxnLst>
                        <a:pathLst>
                          <a:path w="3510" h="3828">
                            <a:moveTo>
                              <a:pt x="0" y="0"/>
                            </a:moveTo>
                            <a:cubicBezTo>
                              <a:pt x="42" y="188"/>
                              <a:pt x="165" y="720"/>
                              <a:pt x="255" y="1125"/>
                            </a:cubicBezTo>
                            <a:cubicBezTo>
                              <a:pt x="345" y="1530"/>
                              <a:pt x="480" y="2015"/>
                              <a:pt x="540" y="2430"/>
                            </a:cubicBezTo>
                            <a:cubicBezTo>
                              <a:pt x="600" y="2845"/>
                              <a:pt x="442" y="3402"/>
                              <a:pt x="615" y="3615"/>
                            </a:cubicBezTo>
                            <a:cubicBezTo>
                              <a:pt x="788" y="3828"/>
                              <a:pt x="1288" y="3733"/>
                              <a:pt x="1575" y="3705"/>
                            </a:cubicBezTo>
                            <a:cubicBezTo>
                              <a:pt x="1862" y="3677"/>
                              <a:pt x="2018" y="3505"/>
                              <a:pt x="2340" y="3447"/>
                            </a:cubicBezTo>
                            <a:cubicBezTo>
                              <a:pt x="2662" y="3389"/>
                              <a:pt x="3266" y="3376"/>
                              <a:pt x="3510" y="3357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8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8735" name="Freeform 82"/>
                      <p:cNvSpPr/>
                      <p:nvPr/>
                    </p:nvSpPr>
                    <p:spPr>
                      <a:xfrm>
                        <a:off x="2925" y="8673"/>
                        <a:ext cx="4477" cy="5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220"/>
                          </a:cxn>
                          <a:cxn ang="0">
                            <a:pos x="30" y="2520"/>
                          </a:cxn>
                          <a:cxn ang="0">
                            <a:pos x="30" y="1695"/>
                          </a:cxn>
                          <a:cxn ang="0">
                            <a:pos x="45" y="945"/>
                          </a:cxn>
                          <a:cxn ang="0">
                            <a:pos x="255" y="660"/>
                          </a:cxn>
                          <a:cxn ang="0">
                            <a:pos x="885" y="375"/>
                          </a:cxn>
                          <a:cxn ang="0">
                            <a:pos x="2025" y="210"/>
                          </a:cxn>
                          <a:cxn ang="0">
                            <a:pos x="2745" y="90"/>
                          </a:cxn>
                          <a:cxn ang="0">
                            <a:pos x="3225" y="0"/>
                          </a:cxn>
                          <a:cxn ang="0">
                            <a:pos x="4110" y="675"/>
                          </a:cxn>
                          <a:cxn ang="0">
                            <a:pos x="4200" y="1020"/>
                          </a:cxn>
                          <a:cxn ang="0">
                            <a:pos x="4275" y="1305"/>
                          </a:cxn>
                          <a:cxn ang="0">
                            <a:pos x="4395" y="1365"/>
                          </a:cxn>
                          <a:cxn ang="0">
                            <a:pos x="4470" y="1560"/>
                          </a:cxn>
                          <a:cxn ang="0">
                            <a:pos x="4440" y="5130"/>
                          </a:cxn>
                        </a:cxnLst>
                        <a:pathLst>
                          <a:path w="4477" h="5220">
                            <a:moveTo>
                              <a:pt x="0" y="5220"/>
                            </a:moveTo>
                            <a:cubicBezTo>
                              <a:pt x="5" y="4770"/>
                              <a:pt x="25" y="3107"/>
                              <a:pt x="30" y="2520"/>
                            </a:cubicBezTo>
                            <a:cubicBezTo>
                              <a:pt x="35" y="1933"/>
                              <a:pt x="28" y="1957"/>
                              <a:pt x="30" y="1695"/>
                            </a:cubicBezTo>
                            <a:cubicBezTo>
                              <a:pt x="32" y="1433"/>
                              <a:pt x="7" y="1118"/>
                              <a:pt x="45" y="945"/>
                            </a:cubicBezTo>
                            <a:cubicBezTo>
                              <a:pt x="83" y="772"/>
                              <a:pt x="115" y="755"/>
                              <a:pt x="255" y="660"/>
                            </a:cubicBezTo>
                            <a:cubicBezTo>
                              <a:pt x="395" y="565"/>
                              <a:pt x="590" y="450"/>
                              <a:pt x="885" y="375"/>
                            </a:cubicBezTo>
                            <a:cubicBezTo>
                              <a:pt x="1180" y="300"/>
                              <a:pt x="1715" y="258"/>
                              <a:pt x="2025" y="210"/>
                            </a:cubicBezTo>
                            <a:cubicBezTo>
                              <a:pt x="2335" y="162"/>
                              <a:pt x="2545" y="125"/>
                              <a:pt x="2745" y="90"/>
                            </a:cubicBezTo>
                            <a:lnTo>
                              <a:pt x="3225" y="0"/>
                            </a:lnTo>
                            <a:cubicBezTo>
                              <a:pt x="3452" y="97"/>
                              <a:pt x="3947" y="505"/>
                              <a:pt x="4110" y="675"/>
                            </a:cubicBezTo>
                            <a:lnTo>
                              <a:pt x="4200" y="1020"/>
                            </a:lnTo>
                            <a:cubicBezTo>
                              <a:pt x="4227" y="1125"/>
                              <a:pt x="4243" y="1248"/>
                              <a:pt x="4275" y="1305"/>
                            </a:cubicBezTo>
                            <a:lnTo>
                              <a:pt x="4395" y="1365"/>
                            </a:lnTo>
                            <a:lnTo>
                              <a:pt x="4470" y="1560"/>
                            </a:lnTo>
                            <a:cubicBezTo>
                              <a:pt x="4477" y="2187"/>
                              <a:pt x="4446" y="4386"/>
                              <a:pt x="4440" y="5130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8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8736" name="Freeform 83"/>
                      <p:cNvSpPr/>
                      <p:nvPr/>
                    </p:nvSpPr>
                    <p:spPr>
                      <a:xfrm>
                        <a:off x="1800" y="12840"/>
                        <a:ext cx="6015" cy="34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44"/>
                          </a:cxn>
                          <a:cxn ang="0">
                            <a:pos x="1740" y="0"/>
                          </a:cxn>
                          <a:cxn ang="0">
                            <a:pos x="2310" y="135"/>
                          </a:cxn>
                          <a:cxn ang="0">
                            <a:pos x="3960" y="300"/>
                          </a:cxn>
                          <a:cxn ang="0">
                            <a:pos x="6015" y="345"/>
                          </a:cxn>
                        </a:cxnLst>
                        <a:pathLst>
                          <a:path w="6015" h="345">
                            <a:moveTo>
                              <a:pt x="0" y="144"/>
                            </a:moveTo>
                            <a:cubicBezTo>
                              <a:pt x="290" y="120"/>
                              <a:pt x="1355" y="2"/>
                              <a:pt x="1740" y="0"/>
                            </a:cubicBezTo>
                            <a:lnTo>
                              <a:pt x="2310" y="135"/>
                            </a:lnTo>
                            <a:cubicBezTo>
                              <a:pt x="2680" y="185"/>
                              <a:pt x="3343" y="265"/>
                              <a:pt x="3960" y="300"/>
                            </a:cubicBezTo>
                            <a:cubicBezTo>
                              <a:pt x="4577" y="335"/>
                              <a:pt x="5587" y="336"/>
                              <a:pt x="6015" y="345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8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8737" name="Freeform 84"/>
                      <p:cNvSpPr/>
                      <p:nvPr/>
                    </p:nvSpPr>
                    <p:spPr>
                      <a:xfrm>
                        <a:off x="1800" y="8580"/>
                        <a:ext cx="6030" cy="156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030" y="0"/>
                          </a:cxn>
                          <a:cxn ang="0">
                            <a:pos x="5340" y="555"/>
                          </a:cxn>
                          <a:cxn ang="0">
                            <a:pos x="4875" y="930"/>
                          </a:cxn>
                          <a:cxn ang="0">
                            <a:pos x="4275" y="1245"/>
                          </a:cxn>
                          <a:cxn ang="0">
                            <a:pos x="4020" y="1335"/>
                          </a:cxn>
                          <a:cxn ang="0">
                            <a:pos x="3690" y="1305"/>
                          </a:cxn>
                          <a:cxn ang="0">
                            <a:pos x="3375" y="1275"/>
                          </a:cxn>
                          <a:cxn ang="0">
                            <a:pos x="2760" y="1380"/>
                          </a:cxn>
                          <a:cxn ang="0">
                            <a:pos x="2010" y="1530"/>
                          </a:cxn>
                          <a:cxn ang="0">
                            <a:pos x="1485" y="1170"/>
                          </a:cxn>
                          <a:cxn ang="0">
                            <a:pos x="0" y="1128"/>
                          </a:cxn>
                        </a:cxnLst>
                        <a:pathLst>
                          <a:path w="6030" h="1565">
                            <a:moveTo>
                              <a:pt x="6030" y="0"/>
                            </a:moveTo>
                            <a:cubicBezTo>
                              <a:pt x="5915" y="92"/>
                              <a:pt x="5532" y="400"/>
                              <a:pt x="5340" y="555"/>
                            </a:cubicBezTo>
                            <a:lnTo>
                              <a:pt x="4875" y="930"/>
                            </a:lnTo>
                            <a:cubicBezTo>
                              <a:pt x="4698" y="1045"/>
                              <a:pt x="4418" y="1177"/>
                              <a:pt x="4275" y="1245"/>
                            </a:cubicBezTo>
                            <a:cubicBezTo>
                              <a:pt x="4132" y="1313"/>
                              <a:pt x="4117" y="1325"/>
                              <a:pt x="4020" y="1335"/>
                            </a:cubicBezTo>
                            <a:cubicBezTo>
                              <a:pt x="3923" y="1345"/>
                              <a:pt x="3798" y="1315"/>
                              <a:pt x="3690" y="1305"/>
                            </a:cubicBezTo>
                            <a:cubicBezTo>
                              <a:pt x="3582" y="1295"/>
                              <a:pt x="3530" y="1263"/>
                              <a:pt x="3375" y="1275"/>
                            </a:cubicBezTo>
                            <a:cubicBezTo>
                              <a:pt x="3220" y="1287"/>
                              <a:pt x="2987" y="1338"/>
                              <a:pt x="2760" y="1380"/>
                            </a:cubicBezTo>
                            <a:cubicBezTo>
                              <a:pt x="2533" y="1422"/>
                              <a:pt x="2222" y="1565"/>
                              <a:pt x="2010" y="1530"/>
                            </a:cubicBezTo>
                            <a:cubicBezTo>
                              <a:pt x="1798" y="1495"/>
                              <a:pt x="1820" y="1237"/>
                              <a:pt x="1485" y="1170"/>
                            </a:cubicBezTo>
                            <a:cubicBezTo>
                              <a:pt x="1150" y="1103"/>
                              <a:pt x="310" y="1137"/>
                              <a:pt x="0" y="1128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8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8738" name="Freeform 85"/>
                      <p:cNvSpPr/>
                      <p:nvPr/>
                    </p:nvSpPr>
                    <p:spPr>
                      <a:xfrm>
                        <a:off x="2110" y="8390"/>
                        <a:ext cx="1910" cy="541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60" y="5400"/>
                          </a:cxn>
                          <a:cxn ang="0">
                            <a:pos x="170" y="5185"/>
                          </a:cxn>
                          <a:cxn ang="0">
                            <a:pos x="20" y="4030"/>
                          </a:cxn>
                          <a:cxn ang="0">
                            <a:pos x="50" y="2680"/>
                          </a:cxn>
                          <a:cxn ang="0">
                            <a:pos x="5" y="1360"/>
                          </a:cxn>
                          <a:cxn ang="0">
                            <a:pos x="5" y="895"/>
                          </a:cxn>
                          <a:cxn ang="0">
                            <a:pos x="110" y="715"/>
                          </a:cxn>
                          <a:cxn ang="0">
                            <a:pos x="1325" y="115"/>
                          </a:cxn>
                          <a:cxn ang="0">
                            <a:pos x="1910" y="25"/>
                          </a:cxn>
                        </a:cxnLst>
                        <a:pathLst>
                          <a:path w="1910" h="5413">
                            <a:moveTo>
                              <a:pt x="260" y="5400"/>
                            </a:moveTo>
                            <a:cubicBezTo>
                              <a:pt x="245" y="5364"/>
                              <a:pt x="210" y="5413"/>
                              <a:pt x="170" y="5185"/>
                            </a:cubicBezTo>
                            <a:cubicBezTo>
                              <a:pt x="130" y="4957"/>
                              <a:pt x="40" y="4448"/>
                              <a:pt x="20" y="4030"/>
                            </a:cubicBezTo>
                            <a:cubicBezTo>
                              <a:pt x="0" y="3612"/>
                              <a:pt x="52" y="3125"/>
                              <a:pt x="50" y="2680"/>
                            </a:cubicBezTo>
                            <a:cubicBezTo>
                              <a:pt x="48" y="2235"/>
                              <a:pt x="12" y="1657"/>
                              <a:pt x="5" y="1360"/>
                            </a:cubicBezTo>
                            <a:lnTo>
                              <a:pt x="5" y="895"/>
                            </a:lnTo>
                            <a:lnTo>
                              <a:pt x="110" y="715"/>
                            </a:lnTo>
                            <a:cubicBezTo>
                              <a:pt x="330" y="585"/>
                              <a:pt x="1025" y="230"/>
                              <a:pt x="1325" y="115"/>
                            </a:cubicBezTo>
                            <a:cubicBezTo>
                              <a:pt x="1625" y="0"/>
                              <a:pt x="1788" y="44"/>
                              <a:pt x="1910" y="25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8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8739" name="Freeform 86"/>
                      <p:cNvSpPr/>
                      <p:nvPr/>
                    </p:nvSpPr>
                    <p:spPr>
                      <a:xfrm>
                        <a:off x="5580" y="8463"/>
                        <a:ext cx="1075" cy="53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570" y="1710"/>
                          </a:cxn>
                          <a:cxn ang="0">
                            <a:pos x="645" y="2790"/>
                          </a:cxn>
                          <a:cxn ang="0">
                            <a:pos x="915" y="4095"/>
                          </a:cxn>
                          <a:cxn ang="0">
                            <a:pos x="1065" y="4725"/>
                          </a:cxn>
                          <a:cxn ang="0">
                            <a:pos x="975" y="5355"/>
                          </a:cxn>
                        </a:cxnLst>
                        <a:pathLst>
                          <a:path w="1075" h="5355">
                            <a:moveTo>
                              <a:pt x="0" y="0"/>
                            </a:moveTo>
                            <a:cubicBezTo>
                              <a:pt x="95" y="285"/>
                              <a:pt x="462" y="1245"/>
                              <a:pt x="570" y="1710"/>
                            </a:cubicBezTo>
                            <a:cubicBezTo>
                              <a:pt x="678" y="2175"/>
                              <a:pt x="588" y="2393"/>
                              <a:pt x="645" y="2790"/>
                            </a:cubicBezTo>
                            <a:lnTo>
                              <a:pt x="915" y="4095"/>
                            </a:lnTo>
                            <a:cubicBezTo>
                              <a:pt x="985" y="4417"/>
                              <a:pt x="1055" y="4515"/>
                              <a:pt x="1065" y="4725"/>
                            </a:cubicBezTo>
                            <a:cubicBezTo>
                              <a:pt x="1075" y="4935"/>
                              <a:pt x="994" y="5224"/>
                              <a:pt x="975" y="5355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8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28740" name="Freeform 87"/>
                    <p:cNvSpPr/>
                    <p:nvPr/>
                  </p:nvSpPr>
                  <p:spPr>
                    <a:xfrm>
                      <a:off x="5085" y="12204"/>
                      <a:ext cx="135" cy="1566"/>
                    </a:xfrm>
                    <a:custGeom>
                      <a:avLst/>
                      <a:gdLst/>
                      <a:ahLst/>
                      <a:cxnLst>
                        <a:cxn ang="0">
                          <a:pos x="135" y="0"/>
                        </a:cxn>
                        <a:cxn ang="0">
                          <a:pos x="30" y="1116"/>
                        </a:cxn>
                        <a:cxn ang="0">
                          <a:pos x="0" y="1566"/>
                        </a:cxn>
                      </a:cxnLst>
                      <a:pathLst>
                        <a:path w="135" h="1566">
                          <a:moveTo>
                            <a:pt x="135" y="0"/>
                          </a:moveTo>
                          <a:cubicBezTo>
                            <a:pt x="118" y="186"/>
                            <a:pt x="53" y="855"/>
                            <a:pt x="30" y="1116"/>
                          </a:cubicBezTo>
                          <a:cubicBezTo>
                            <a:pt x="7" y="1377"/>
                            <a:pt x="6" y="1472"/>
                            <a:pt x="0" y="156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28741" name="Freeform 101"/>
                <p:cNvSpPr/>
                <p:nvPr/>
              </p:nvSpPr>
              <p:spPr>
                <a:xfrm>
                  <a:off x="1190" y="1314"/>
                  <a:ext cx="1010" cy="211"/>
                </a:xfrm>
                <a:custGeom>
                  <a:avLst/>
                  <a:gdLst/>
                  <a:ahLst/>
                  <a:cxnLst>
                    <a:cxn ang="0">
                      <a:pos x="0" y="136"/>
                    </a:cxn>
                    <a:cxn ang="0">
                      <a:pos x="647" y="30"/>
                    </a:cxn>
                    <a:cxn ang="0">
                      <a:pos x="783" y="30"/>
                    </a:cxn>
                    <a:cxn ang="0">
                      <a:pos x="1010" y="211"/>
                    </a:cxn>
                  </a:cxnLst>
                  <a:pathLst>
                    <a:path w="1010" h="211">
                      <a:moveTo>
                        <a:pt x="0" y="136"/>
                      </a:moveTo>
                      <a:cubicBezTo>
                        <a:pt x="108" y="118"/>
                        <a:pt x="517" y="48"/>
                        <a:pt x="647" y="30"/>
                      </a:cubicBezTo>
                      <a:cubicBezTo>
                        <a:pt x="777" y="12"/>
                        <a:pt x="723" y="0"/>
                        <a:pt x="783" y="30"/>
                      </a:cubicBezTo>
                      <a:cubicBezTo>
                        <a:pt x="843" y="60"/>
                        <a:pt x="926" y="135"/>
                        <a:pt x="1010" y="211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28742" name="Line 103"/>
              <p:cNvSpPr/>
              <p:nvPr/>
            </p:nvSpPr>
            <p:spPr>
              <a:xfrm>
                <a:off x="1610" y="1298"/>
                <a:ext cx="91" cy="227"/>
              </a:xfrm>
              <a:prstGeom prst="line">
                <a:avLst/>
              </a:prstGeom>
              <a:ln w="76200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</p:grpSp>
        <p:sp>
          <p:nvSpPr>
            <p:cNvPr id="28743" name="Freeform 106"/>
            <p:cNvSpPr/>
            <p:nvPr/>
          </p:nvSpPr>
          <p:spPr>
            <a:xfrm>
              <a:off x="850" y="4040"/>
              <a:ext cx="538" cy="66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45" y="321"/>
                </a:cxn>
                <a:cxn ang="0">
                  <a:pos x="172" y="468"/>
                </a:cxn>
                <a:cxn ang="0">
                  <a:pos x="150" y="659"/>
                </a:cxn>
                <a:cxn ang="0">
                  <a:pos x="352" y="780"/>
                </a:cxn>
                <a:cxn ang="0">
                  <a:pos x="532" y="624"/>
                </a:cxn>
                <a:cxn ang="0">
                  <a:pos x="765" y="336"/>
                </a:cxn>
                <a:cxn ang="0">
                  <a:pos x="532" y="156"/>
                </a:cxn>
                <a:cxn ang="0">
                  <a:pos x="352" y="156"/>
                </a:cxn>
                <a:cxn ang="0">
                  <a:pos x="172" y="0"/>
                </a:cxn>
                <a:cxn ang="0">
                  <a:pos x="0" y="14"/>
                </a:cxn>
              </a:cxnLst>
              <a:pathLst>
                <a:path w="765" h="780">
                  <a:moveTo>
                    <a:pt x="0" y="14"/>
                  </a:moveTo>
                  <a:lnTo>
                    <a:pt x="345" y="321"/>
                  </a:lnTo>
                  <a:lnTo>
                    <a:pt x="172" y="468"/>
                  </a:lnTo>
                  <a:lnTo>
                    <a:pt x="150" y="659"/>
                  </a:lnTo>
                  <a:lnTo>
                    <a:pt x="352" y="780"/>
                  </a:lnTo>
                  <a:lnTo>
                    <a:pt x="532" y="624"/>
                  </a:lnTo>
                  <a:lnTo>
                    <a:pt x="765" y="336"/>
                  </a:lnTo>
                  <a:lnTo>
                    <a:pt x="532" y="156"/>
                  </a:lnTo>
                  <a:lnTo>
                    <a:pt x="352" y="156"/>
                  </a:lnTo>
                  <a:lnTo>
                    <a:pt x="17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11125" y="37465"/>
            <a:ext cx="482727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构建一体化的城市群体，要依托发达的高铁交通网络，长三角城市群是中国高铁网络最发达的区域，另外，尚有12条高铁线路在建，14条高铁线路在规划中。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3470" y="0"/>
            <a:ext cx="4102735" cy="5133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" y="1359535"/>
            <a:ext cx="4685665" cy="37318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440" y="4761230"/>
            <a:ext cx="1954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长三角高铁三环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7155" y="64135"/>
            <a:ext cx="4685665" cy="16300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r>
              <a:rPr lang="zh-CN" altLang="en-US" sz="3200">
                <a:solidFill>
                  <a:srgbClr val="FF0000"/>
                </a:solidFill>
              </a:rPr>
              <a:t>交通运输布局</a:t>
            </a:r>
            <a:r>
              <a:rPr lang="zh-CN" altLang="en-US" sz="3200">
                <a:solidFill>
                  <a:srgbClr val="FF0000"/>
                </a:solidFill>
              </a:rPr>
              <a:t>如何促进区域发展？</a:t>
            </a:r>
            <a:endParaRPr lang="zh-CN" altLang="en-US" sz="3200">
              <a:solidFill>
                <a:srgbClr val="FF0000"/>
              </a:solidFill>
            </a:endParaRPr>
          </a:p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 sz="2665"/>
              <a:t>高铁产业链</a:t>
            </a:r>
            <a:endParaRPr lang="zh-CN" altLang="en-US" sz="2665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5" y="1028700"/>
            <a:ext cx="4025900" cy="300863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rcRect b="5914"/>
          <a:stretch>
            <a:fillRect/>
          </a:stretch>
        </p:blipFill>
        <p:spPr>
          <a:xfrm>
            <a:off x="4284345" y="643255"/>
            <a:ext cx="4658360" cy="339407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229235" y="4335780"/>
            <a:ext cx="8893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带动相关产业发展，增加就业，增加收入。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02412" y="150854"/>
            <a:ext cx="8139178" cy="331514"/>
          </a:xfrm>
        </p:spPr>
        <p:txBody>
          <a:bodyPr>
            <a:normAutofit fontScale="90000"/>
          </a:bodyPr>
          <a:p>
            <a:r>
              <a:rPr lang="zh-CN" altLang="en-US" sz="2665">
                <a:latin typeface="微软雅黑" panose="020B0503020204020204" charset="-122"/>
              </a:rPr>
              <a:t>长三角计算机硬件产业链的区域</a:t>
            </a:r>
            <a:r>
              <a:rPr lang="zh-CN" altLang="en-US" sz="2665">
                <a:latin typeface="微软雅黑" panose="020B0503020204020204" charset="-122"/>
              </a:rPr>
              <a:t>分工与协作</a:t>
            </a:r>
            <a:endParaRPr lang="zh-CN" altLang="en-US" sz="2665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01155" y="809625"/>
            <a:ext cx="2115185" cy="38817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交通运输使</a:t>
            </a:r>
            <a:r>
              <a:rPr lang="zh-CN" altLang="en-US" sz="2800">
                <a:solidFill>
                  <a:srgbClr val="FF0000"/>
                </a:solidFill>
              </a:rPr>
              <a:t>区域内的资源、产品、设备、劳动力等要素合理流动，实现空间上的优化配置。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645" y="809625"/>
            <a:ext cx="6026150" cy="3882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318135" y="1060450"/>
          <a:ext cx="854392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3775"/>
                <a:gridCol w="3073400"/>
                <a:gridCol w="3206750"/>
              </a:tblGrid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列车类型</a:t>
                      </a:r>
                      <a:endParaRPr lang="en-US" altLang="en-US" sz="20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0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嘉兴</a:t>
                      </a:r>
                      <a:r>
                        <a:rPr lang="en-US" sz="20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——上海</a:t>
                      </a:r>
                      <a:endParaRPr lang="en-US" altLang="en-US" sz="20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杭州——上海</a:t>
                      </a:r>
                      <a:endParaRPr lang="en-US" altLang="en-US" sz="20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高铁（G）</a:t>
                      </a:r>
                      <a:endParaRPr lang="en-US" altLang="en-US" sz="20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30分钟左右</a:t>
                      </a:r>
                      <a:endParaRPr lang="en-US" altLang="en-US" sz="20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1小时左右</a:t>
                      </a:r>
                      <a:endParaRPr lang="en-US" altLang="en-US" sz="20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普快（K)</a:t>
                      </a:r>
                      <a:endParaRPr lang="en-US" altLang="en-US" sz="20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1.5小时左右</a:t>
                      </a:r>
                      <a:endParaRPr lang="en-US" altLang="en-US" sz="20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2.5小时左右</a:t>
                      </a:r>
                      <a:endParaRPr lang="en-US" altLang="en-US" sz="20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19498"/>
          <a:stretch>
            <a:fillRect/>
          </a:stretch>
        </p:blipFill>
        <p:spPr>
          <a:xfrm>
            <a:off x="321310" y="2021205"/>
            <a:ext cx="4495165" cy="29317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t="31242" b="1529"/>
          <a:stretch>
            <a:fillRect/>
          </a:stretch>
        </p:blipFill>
        <p:spPr>
          <a:xfrm>
            <a:off x="4885055" y="2021205"/>
            <a:ext cx="4045585" cy="29317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4" name="文本框 33"/>
          <p:cNvSpPr txBox="1"/>
          <p:nvPr/>
        </p:nvSpPr>
        <p:spPr>
          <a:xfrm>
            <a:off x="143510" y="159385"/>
            <a:ext cx="8893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交通缩短了区域间的时空距离，速度提高，效率提高。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4325" y="662940"/>
            <a:ext cx="8923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目前，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多万嘉兴人活跃在上海各行各业。有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万多人从上海到嘉兴置业。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UNIT_TABLE_BEAUTIFY" val="smartTable{3a4108be-47df-44f0-873e-eded02a6f5d1}"/>
</p:tagLst>
</file>

<file path=ppt/tags/tag153.xml><?xml version="1.0" encoding="utf-8"?>
<p:tagLst xmlns:p="http://schemas.openxmlformats.org/presentationml/2006/main">
  <p:tag name="KSO_WM_UNIT_PLACING_PICTURE_USER_VIEWPORT" val="{&quot;height&quot;:6175,&quot;width&quot;:9693}"/>
</p:tagLst>
</file>

<file path=ppt/tags/tag154.xml><?xml version="1.0" encoding="utf-8"?>
<p:tagLst xmlns:p="http://schemas.openxmlformats.org/presentationml/2006/main">
  <p:tag name="REFSHAPE" val="619804540"/>
  <p:tag name="KSO_WM_UNIT_PLACING_PICTURE_USER_VIEWPORT" val="{&quot;height&quot;:2832,&quot;width&quot;:3492}"/>
</p:tagLst>
</file>

<file path=ppt/tags/tag155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1016</Words>
  <Application>WPS 演示</Application>
  <PresentationFormat>全屏显示(16:9)</PresentationFormat>
  <Paragraphs>151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微软雅黑</vt:lpstr>
      <vt:lpstr>汉仪旗黑-85S</vt:lpstr>
      <vt:lpstr>黑体</vt:lpstr>
      <vt:lpstr>楷体</vt:lpstr>
      <vt:lpstr>楷体_GB2312</vt:lpstr>
      <vt:lpstr>Arial Unicode MS</vt:lpstr>
      <vt:lpstr>Calibri Light</vt:lpstr>
      <vt:lpstr>新宋体</vt:lpstr>
      <vt:lpstr>Calibri</vt:lpstr>
      <vt:lpstr>1_Office 主题​​</vt:lpstr>
      <vt:lpstr>交通运输布局对区域发展的影响</vt:lpstr>
      <vt:lpstr>PowerPoint 演示文稿</vt:lpstr>
      <vt:lpstr>比较唐宋时期和1982年嘉兴城区分布图，描述嘉兴城区的变化。</vt:lpstr>
      <vt:lpstr>说明嘉兴城区变化的原因。 </vt:lpstr>
      <vt:lpstr>交通运输网的形成，使城区进一步延新的交通线扩展。</vt:lpstr>
      <vt:lpstr>PowerPoint 演示文稿</vt:lpstr>
      <vt:lpstr>高铁产业链</vt:lpstr>
      <vt:lpstr>长三角计算机硬件产业链的区域分工与协作</vt:lpstr>
      <vt:lpstr>PowerPoint 演示文稿</vt:lpstr>
      <vt:lpstr>     长三角高铁三环即覆盖 浙江嘉兴、江苏南通等城市的0.5小时交通圈（内环） ，覆盖 江苏南京、浙江杭州、浙江宁波等城市的1小时交通圈（中环） ，覆盖 江苏徐州、安徽合肥、浙江台州等城市的2小时交通圈（外环）。</vt:lpstr>
      <vt:lpstr>小结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86133</cp:lastModifiedBy>
  <cp:revision>196</cp:revision>
  <dcterms:created xsi:type="dcterms:W3CDTF">2020-02-01T11:21:00Z</dcterms:created>
  <dcterms:modified xsi:type="dcterms:W3CDTF">2020-04-08T16:10:47Z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