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heme/theme3.xml" ContentType="application/vnd.openxmlformats-officedocument.theme+xml"/>
  <Override PartName="/ppt/tags/tag15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3" r:id="rId2"/>
  </p:sldMasterIdLst>
  <p:notesMasterIdLst>
    <p:notesMasterId r:id="rId24"/>
  </p:notesMasterIdLst>
  <p:sldIdLst>
    <p:sldId id="437" r:id="rId3"/>
    <p:sldId id="586" r:id="rId4"/>
    <p:sldId id="587" r:id="rId5"/>
    <p:sldId id="579" r:id="rId6"/>
    <p:sldId id="588" r:id="rId7"/>
    <p:sldId id="580" r:id="rId8"/>
    <p:sldId id="590" r:id="rId9"/>
    <p:sldId id="589" r:id="rId10"/>
    <p:sldId id="592" r:id="rId11"/>
    <p:sldId id="581" r:id="rId12"/>
    <p:sldId id="593" r:id="rId13"/>
    <p:sldId id="595" r:id="rId14"/>
    <p:sldId id="582" r:id="rId15"/>
    <p:sldId id="576" r:id="rId16"/>
    <p:sldId id="577" r:id="rId17"/>
    <p:sldId id="596" r:id="rId18"/>
    <p:sldId id="583" r:id="rId19"/>
    <p:sldId id="585" r:id="rId20"/>
    <p:sldId id="597" r:id="rId21"/>
    <p:sldId id="598" r:id="rId22"/>
    <p:sldId id="439" r:id="rId23"/>
  </p:sldIdLst>
  <p:sldSz cx="9144000" cy="5143500" type="screen16x9"/>
  <p:notesSz cx="6858000" cy="9144000"/>
  <p:embeddedFontLst>
    <p:embeddedFont>
      <p:font typeface="华文楷体" panose="02010600040101010101" pitchFamily="2" charset="-122"/>
      <p:regular r:id="rId25"/>
    </p:embeddedFont>
    <p:embeddedFont>
      <p:font typeface="楷体" panose="02010609060101010101" pitchFamily="49" charset="-122"/>
      <p:regular r:id="rId26"/>
    </p:embeddedFont>
    <p:embeddedFont>
      <p:font typeface="黑体" panose="02010609060101010101" pitchFamily="49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隶书" panose="02010509060101010101" pitchFamily="49" charset="-122"/>
      <p:regular r:id="rId32"/>
    </p:embeddedFont>
    <p:embeddedFont>
      <p:font typeface="微软雅黑" panose="020B0503020204020204" pitchFamily="34" charset="-122"/>
      <p:regular r:id="rId33"/>
      <p:bold r:id="rId34"/>
    </p:embeddedFont>
    <p:embeddedFont>
      <p:font typeface="华文新魏" panose="02010800040101010101" pitchFamily="2" charset="-122"/>
      <p:regular r:id="rId35"/>
    </p:embeddedFont>
  </p:embeddedFontLst>
  <p:custDataLst>
    <p:tags r:id="rId3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1A3F6C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1" autoAdjust="0"/>
    <p:restoredTop sz="94868" autoAdjust="0"/>
  </p:normalViewPr>
  <p:slideViewPr>
    <p:cSldViewPr snapToGrid="0" showGuides="1">
      <p:cViewPr varScale="1">
        <p:scale>
          <a:sx n="108" d="100"/>
          <a:sy n="108" d="100"/>
        </p:scale>
        <p:origin x="648" y="72"/>
      </p:cViewPr>
      <p:guideLst>
        <p:guide orient="horz" pos="1701"/>
        <p:guide pos="3072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BF09FA-C98B-4348-8B7F-EA90CA43A3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32856060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r>
              <a:rPr lang="zh-CN" altLang="en-US" dirty="0"/>
              <a:t>同学们好，今天</a:t>
            </a:r>
            <a:r>
              <a:rPr lang="zh-CN" altLang="en-US" dirty="0" smtClean="0"/>
              <a:t>我们继续学习基因突变和另外一种可遗传变异</a:t>
            </a:r>
            <a:r>
              <a:rPr lang="en-US" altLang="zh-CN" dirty="0" smtClean="0"/>
              <a:t>-</a:t>
            </a:r>
            <a:r>
              <a:rPr lang="zh-CN" altLang="en-US" dirty="0" smtClean="0"/>
              <a:t>基因重组。</a:t>
            </a:r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0389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F2</a:t>
            </a:r>
            <a:r>
              <a:rPr lang="zh-CN" altLang="en-US" dirty="0" smtClean="0"/>
              <a:t>中出现抗病抗倒伏的个体就是因为</a:t>
            </a:r>
            <a:r>
              <a:rPr lang="en-US" altLang="zh-CN" dirty="0" smtClean="0"/>
              <a:t>F1</a:t>
            </a:r>
            <a:r>
              <a:rPr lang="zh-CN" altLang="en-US" dirty="0" smtClean="0"/>
              <a:t>自交产生</a:t>
            </a:r>
            <a:r>
              <a:rPr lang="en-US" altLang="zh-CN" dirty="0" smtClean="0"/>
              <a:t>F2</a:t>
            </a:r>
            <a:r>
              <a:rPr lang="zh-CN" altLang="en-US" dirty="0" smtClean="0"/>
              <a:t>的过程中出现了基因重组。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836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386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有哪些因素可能诱发基因突变呢？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6551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诱发基因突变的外在因素。课下收集生活中可能接触到的致癌因素，并向身边的人讲解如何远离这些因素，指导人们的健康生活。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343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自发突变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24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="" xmlns:a16="http://schemas.microsoft.com/office/drawing/2014/main" id="{E5906DD5-EFBF-4FBD-9779-8816ACD015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="" xmlns:a16="http://schemas.microsoft.com/office/drawing/2014/main" id="{E2D0628C-F6FB-4491-8C84-75BACA1945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/>
              <a:t>尤其注意强调：基因突变产生了其等位基因。</a:t>
            </a:r>
          </a:p>
        </p:txBody>
      </p:sp>
      <p:sp>
        <p:nvSpPr>
          <p:cNvPr id="28676" name="灯片编号占位符 3">
            <a:extLst>
              <a:ext uri="{FF2B5EF4-FFF2-40B4-BE49-F238E27FC236}">
                <a16:creationId xmlns="" xmlns:a16="http://schemas.microsoft.com/office/drawing/2014/main" id="{D2F407F1-5437-4DC5-8D5F-05718466F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0DDFC6D-95F6-4A30-B353-79C754E010B8}" type="slidenum">
              <a:rPr lang="zh-CN" altLang="en-US"/>
              <a:pPr eaLnBrk="1" hangingPunct="1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941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="" xmlns:a16="http://schemas.microsoft.com/office/drawing/2014/main" id="{E5906DD5-EFBF-4FBD-9779-8816ACD015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="" xmlns:a16="http://schemas.microsoft.com/office/drawing/2014/main" id="{E2D0628C-F6FB-4491-8C84-75BACA1945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dirty="0"/>
              <a:t>尤其注意强调</a:t>
            </a:r>
            <a:r>
              <a:rPr lang="zh-CN" altLang="en-US" dirty="0" smtClean="0"/>
              <a:t>：随机性与不定向性的区别。</a:t>
            </a:r>
            <a:endParaRPr lang="zh-CN" altLang="en-US" dirty="0"/>
          </a:p>
        </p:txBody>
      </p:sp>
      <p:sp>
        <p:nvSpPr>
          <p:cNvPr id="28676" name="灯片编号占位符 3">
            <a:extLst>
              <a:ext uri="{FF2B5EF4-FFF2-40B4-BE49-F238E27FC236}">
                <a16:creationId xmlns="" xmlns:a16="http://schemas.microsoft.com/office/drawing/2014/main" id="{D2F407F1-5437-4DC5-8D5F-05718466F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0DDFC6D-95F6-4A30-B353-79C754E010B8}" type="slidenum">
              <a:rPr lang="zh-CN" altLang="en-US"/>
              <a:pPr eaLnBrk="1" hangingPunct="1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492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="" xmlns:a16="http://schemas.microsoft.com/office/drawing/2014/main" id="{E5906DD5-EFBF-4FBD-9779-8816ACD015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="" xmlns:a16="http://schemas.microsoft.com/office/drawing/2014/main" id="{E2D0628C-F6FB-4491-8C84-75BACA1945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8676" name="灯片编号占位符 3">
            <a:extLst>
              <a:ext uri="{FF2B5EF4-FFF2-40B4-BE49-F238E27FC236}">
                <a16:creationId xmlns="" xmlns:a16="http://schemas.microsoft.com/office/drawing/2014/main" id="{D2F407F1-5437-4DC5-8D5F-05718466F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0DDFC6D-95F6-4A30-B353-79C754E010B8}" type="slidenum">
              <a:rPr lang="zh-CN" altLang="en-US"/>
              <a:pPr eaLnBrk="1" hangingPunct="1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084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即基因重组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8766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FB46A-8539-4D35-8889-21A74226AD5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35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9.xml"/><Relationship Id="rId10" Type="http://schemas.openxmlformats.org/officeDocument/2006/relationships/image" Target="../media/image5.png"/><Relationship Id="rId4" Type="http://schemas.openxmlformats.org/officeDocument/2006/relationships/tags" Target="../tags/tag18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5.xml"/><Relationship Id="rId7" Type="http://schemas.openxmlformats.org/officeDocument/2006/relationships/image" Target="../media/image7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6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5.png"/><Relationship Id="rId5" Type="http://schemas.openxmlformats.org/officeDocument/2006/relationships/tags" Target="../tags/tag3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5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image" Target="../media/image6.png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2.xml"/><Relationship Id="rId10" Type="http://schemas.openxmlformats.org/officeDocument/2006/relationships/image" Target="../media/image6.png"/><Relationship Id="rId4" Type="http://schemas.openxmlformats.org/officeDocument/2006/relationships/tags" Target="../tags/tag51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6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5.png"/><Relationship Id="rId5" Type="http://schemas.openxmlformats.org/officeDocument/2006/relationships/tags" Target="../tags/tag6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6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0.xml"/><Relationship Id="rId10" Type="http://schemas.openxmlformats.org/officeDocument/2006/relationships/image" Target="../media/image5.png"/><Relationship Id="rId4" Type="http://schemas.openxmlformats.org/officeDocument/2006/relationships/tags" Target="../tags/tag69.xml"/><Relationship Id="rId9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6.png"/><Relationship Id="rId5" Type="http://schemas.openxmlformats.org/officeDocument/2006/relationships/tags" Target="../tags/tag7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7.xml"/><Relationship Id="rId9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8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6.png"/><Relationship Id="rId5" Type="http://schemas.openxmlformats.org/officeDocument/2006/relationships/tags" Target="../tags/tag91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0.xml"/><Relationship Id="rId9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6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5.png"/><Relationship Id="rId5" Type="http://schemas.openxmlformats.org/officeDocument/2006/relationships/tags" Target="../tags/tag9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7.xml"/><Relationship Id="rId10" Type="http://schemas.openxmlformats.org/officeDocument/2006/relationships/image" Target="../media/image5.pn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image" Target="../media/image5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1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../media/image5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0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2.xml"/><Relationship Id="rId16" Type="http://schemas.openxmlformats.org/officeDocument/2006/relationships/image" Target="../media/image6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0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image" Target="../media/image10.png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image" Target="../media/image5.png"/><Relationship Id="rId5" Type="http://schemas.openxmlformats.org/officeDocument/2006/relationships/tags" Target="../tags/tag14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829920-989C-4E42-944A-9A0116A21BB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6D7905-3A5B-4CF5-9685-21FB5F4070F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0205D2-2166-48CF-9233-B32932F7FE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388" y="-20637"/>
            <a:ext cx="170497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生物内页（大）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" y="-1786"/>
            <a:ext cx="9163049" cy="518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" y="619"/>
            <a:ext cx="9139912" cy="514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3196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2020/5/1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2020/5/1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2020/5/1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2020/5/1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2020/5/1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DF1828-B596-4A80-84CF-2D2B880BA7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2020/5/1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2020/5/1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2020/5/1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2020/5/1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2020/5/1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2020/5/1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2020/5/1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2020/5/1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2020/5/1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2020/5/1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50619-5858-4FA7-AE10-CB37047D04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2020/5/1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2020/5/1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2020/5/1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2020/5/1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F5B291-FAE0-4F15-945F-F24D3F8C59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792A42-3F65-44FF-A12F-204BD627069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5D6A0C-9037-4B97-A585-AC8345BC9F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ADC2E9-E4C2-43CF-9D26-933B2F3977D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06E7A2-0263-47E8-A1EF-CE6CFA3226A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D9FD48-3302-44AE-A47B-32D968FDF26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17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83" r:id="rId14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t>2020/5/1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3"/>
          <p:cNvPicPr>
            <a:picLocks noChangeAspect="1"/>
          </p:cNvPicPr>
          <p:nvPr/>
        </p:nvPicPr>
        <p:blipFill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标题 14"/>
          <p:cNvSpPr>
            <a:spLocks noGrp="1"/>
          </p:cNvSpPr>
          <p:nvPr>
            <p:ph type="ctrTitle"/>
          </p:nvPr>
        </p:nvSpPr>
        <p:spPr>
          <a:xfrm>
            <a:off x="2954655" y="1927225"/>
            <a:ext cx="6352540" cy="1533525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lvl="0">
              <a:defRPr/>
            </a:pPr>
            <a:r>
              <a:rPr lang="zh-CN" altLang="en-US" sz="3200" b="1" spc="3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基因突变与基因重组</a:t>
            </a:r>
            <a:endParaRPr kumimoji="0" lang="zh-CN" altLang="en-US" sz="3200" b="1" i="0" u="none" strike="noStrike" kern="1200" cap="none" spc="30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0450" y="3635375"/>
            <a:ext cx="3602038" cy="55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226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kumimoji="0" lang="en-US" altLang="zh-CN" sz="2000" b="0" i="0" u="none" strike="noStrike" kern="1200" cap="none" spc="226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7175" y="1193800"/>
            <a:ext cx="4766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朝阳区线上课堂</a:t>
            </a:r>
            <a:r>
              <a:rPr kumimoji="0" lang="en-US" altLang="zh-CN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·</a:t>
            </a: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高一年级</a:t>
            </a:r>
            <a:r>
              <a:rPr kumimoji="0" lang="zh-CN" altLang="en-US" sz="2000" b="1" kern="1200" cap="none" spc="226" normalizeH="0" baseline="0" noProof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生物学</a:t>
            </a:r>
            <a:r>
              <a:rPr kumimoji="0" lang="zh-CN" altLang="en-US" sz="2400" b="1" kern="1200" cap="none" spc="226" normalizeH="0" baseline="0" noProof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 </a:t>
            </a:r>
            <a:endParaRPr kumimoji="0" lang="zh-CN" altLang="en-US" sz="2400" b="1" kern="1200" cap="none" spc="226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19145" y="3811270"/>
            <a:ext cx="582485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000" kern="1200" cap="none" spc="226" normalizeH="0" baseline="0" noProof="1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北京市和平街第一中学     高鸿健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Text Box 17">
            <a:extLst>
              <a:ext uri="{FF2B5EF4-FFF2-40B4-BE49-F238E27FC236}">
                <a16:creationId xmlns="" xmlns:a16="http://schemas.microsoft.com/office/drawing/2014/main" id="{84423F07-9E74-4A77-A580-77DB8A1EE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00" y="831891"/>
            <a:ext cx="748065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思考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）假设某生物细胞内含有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对基因</a:t>
            </a:r>
            <a:r>
              <a:rPr lang="en-US" altLang="zh-CN" sz="24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AaBb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，这两对基因在染色体上的位置有几种可能？请在笔记本上画出来。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）每种可能的位置经过减数分裂后会产生什么样的配子呢？对应每种可能画出其产生的配子。 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93CE0CCF-1362-4D7A-9A6E-4458A464E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00" y="214733"/>
            <a:ext cx="437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2.</a:t>
            </a:r>
            <a:r>
              <a:rPr lang="zh-CN" altLang="en-US" sz="24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 可遗传变异</a:t>
            </a:r>
            <a:r>
              <a:rPr lang="zh-CN" altLang="en-US" sz="24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之：</a:t>
            </a:r>
            <a:r>
              <a:rPr lang="zh-CN" altLang="en-US" sz="24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基因重组</a:t>
            </a:r>
            <a:endParaRPr lang="zh-CN" altLang="en-US" sz="2400" b="1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5"/>
          <p:cNvSpPr/>
          <p:nvPr/>
        </p:nvSpPr>
        <p:spPr>
          <a:xfrm>
            <a:off x="5100085" y="58420"/>
            <a:ext cx="4572000" cy="1153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暂停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，思考并画图</a:t>
            </a:r>
            <a:endParaRPr lang="en-US" altLang="zh-CN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5408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45968" y="787975"/>
            <a:ext cx="1801092" cy="1035629"/>
            <a:chOff x="2317173" y="290945"/>
            <a:chExt cx="1801092" cy="1035629"/>
          </a:xfrm>
        </p:grpSpPr>
        <p:grpSp>
          <p:nvGrpSpPr>
            <p:cNvPr id="4" name="组合 3"/>
            <p:cNvGrpSpPr/>
            <p:nvPr/>
          </p:nvGrpSpPr>
          <p:grpSpPr>
            <a:xfrm>
              <a:off x="2317173" y="290945"/>
              <a:ext cx="1143000" cy="1035629"/>
              <a:chOff x="2317173" y="290945"/>
              <a:chExt cx="1143000" cy="1035629"/>
            </a:xfrm>
          </p:grpSpPr>
          <p:cxnSp>
            <p:nvCxnSpPr>
              <p:cNvPr id="9" name="直接连接符 8"/>
              <p:cNvCxnSpPr/>
              <p:nvPr/>
            </p:nvCxnSpPr>
            <p:spPr>
              <a:xfrm flipH="1" flipV="1">
                <a:off x="2732809" y="290945"/>
                <a:ext cx="10391" cy="1035629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 flipV="1">
                <a:off x="2895600" y="290945"/>
                <a:ext cx="13855" cy="103562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10"/>
              <p:cNvSpPr txBox="1"/>
              <p:nvPr/>
            </p:nvSpPr>
            <p:spPr>
              <a:xfrm>
                <a:off x="2317173" y="290945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/>
                  <a:t>A      </a:t>
                </a:r>
                <a:r>
                  <a:rPr lang="en-US" altLang="zh-CN" sz="2400" b="1" dirty="0" err="1" smtClean="0"/>
                  <a:t>a</a:t>
                </a:r>
                <a:endParaRPr lang="zh-CN" altLang="en-US" sz="2400" b="1" dirty="0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2975265" y="539326"/>
              <a:ext cx="1143000" cy="787248"/>
              <a:chOff x="3564082" y="2721417"/>
              <a:chExt cx="1143000" cy="787248"/>
            </a:xfrm>
          </p:grpSpPr>
          <p:cxnSp>
            <p:nvCxnSpPr>
              <p:cNvPr id="6" name="直接连接符 5"/>
              <p:cNvCxnSpPr/>
              <p:nvPr/>
            </p:nvCxnSpPr>
            <p:spPr>
              <a:xfrm flipH="1" flipV="1">
                <a:off x="4135582" y="2857500"/>
                <a:ext cx="3464" cy="65116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V="1">
                <a:off x="3986645" y="2857500"/>
                <a:ext cx="3464" cy="651165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文本框 7"/>
              <p:cNvSpPr txBox="1"/>
              <p:nvPr/>
            </p:nvSpPr>
            <p:spPr>
              <a:xfrm>
                <a:off x="3564082" y="2721417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/>
                  <a:t>B      </a:t>
                </a:r>
                <a:r>
                  <a:rPr lang="en-US" altLang="zh-CN" sz="2400" b="1" dirty="0" err="1" smtClean="0"/>
                  <a:t>b</a:t>
                </a:r>
                <a:endParaRPr lang="zh-CN" altLang="en-US" sz="2400" b="1" dirty="0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888424" y="2228867"/>
            <a:ext cx="1156860" cy="1148196"/>
            <a:chOff x="5753099" y="443347"/>
            <a:chExt cx="1156860" cy="1645226"/>
          </a:xfrm>
        </p:grpSpPr>
        <p:cxnSp>
          <p:nvCxnSpPr>
            <p:cNvPr id="13" name="直接连接符 12"/>
            <p:cNvCxnSpPr/>
            <p:nvPr/>
          </p:nvCxnSpPr>
          <p:spPr>
            <a:xfrm flipH="1" flipV="1">
              <a:off x="6168736" y="443347"/>
              <a:ext cx="3464" cy="1645226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 flipV="1">
              <a:off x="6331527" y="443347"/>
              <a:ext cx="3464" cy="16452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5766959" y="1481436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B      </a:t>
              </a:r>
              <a:r>
                <a:rPr lang="en-US" altLang="zh-CN" sz="2400" b="1" dirty="0" err="1" smtClean="0"/>
                <a:t>b</a:t>
              </a:r>
              <a:endParaRPr lang="zh-CN" altLang="en-US" sz="2400" b="1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753099" y="453736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      </a:t>
              </a:r>
              <a:r>
                <a:rPr lang="en-US" altLang="zh-CN" sz="2400" b="1" dirty="0" err="1" smtClean="0"/>
                <a:t>a</a:t>
              </a:r>
              <a:endParaRPr lang="zh-CN" altLang="en-US" sz="2400" b="1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8424" y="3714012"/>
            <a:ext cx="1143000" cy="1155124"/>
            <a:chOff x="7626931" y="453735"/>
            <a:chExt cx="1143000" cy="1652155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8035640" y="460664"/>
              <a:ext cx="3464" cy="1645226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 flipV="1">
              <a:off x="8198431" y="460664"/>
              <a:ext cx="3464" cy="16452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7626931" y="453735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      </a:t>
              </a:r>
              <a:r>
                <a:rPr lang="en-US" altLang="zh-CN" sz="2400" b="1" dirty="0" err="1" smtClean="0"/>
                <a:t>a</a:t>
              </a:r>
              <a:endParaRPr lang="zh-CN" altLang="en-US" sz="2400" b="1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626931" y="1481436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b</a:t>
              </a:r>
              <a:r>
                <a:rPr lang="en-US" altLang="zh-CN" sz="2400" b="1" dirty="0"/>
                <a:t> </a:t>
              </a:r>
              <a:r>
                <a:rPr lang="en-US" altLang="zh-CN" sz="2400" b="1" dirty="0" smtClean="0"/>
                <a:t>      </a:t>
              </a:r>
              <a:r>
                <a:rPr lang="en-US" altLang="zh-CN" sz="2400" b="1" dirty="0" err="1" smtClean="0"/>
                <a:t>B</a:t>
              </a:r>
              <a:endParaRPr lang="zh-CN" altLang="en-US" sz="2400" b="1" dirty="0"/>
            </a:p>
          </p:txBody>
        </p:sp>
      </p:grpSp>
      <p:sp>
        <p:nvSpPr>
          <p:cNvPr id="22" name="矩形 21"/>
          <p:cNvSpPr/>
          <p:nvPr/>
        </p:nvSpPr>
        <p:spPr>
          <a:xfrm>
            <a:off x="3106011" y="125839"/>
            <a:ext cx="5136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）减数分裂后产生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什么样的配子？ </a:t>
            </a:r>
          </a:p>
        </p:txBody>
      </p:sp>
      <p:sp>
        <p:nvSpPr>
          <p:cNvPr id="23" name="右箭头 22"/>
          <p:cNvSpPr/>
          <p:nvPr/>
        </p:nvSpPr>
        <p:spPr>
          <a:xfrm>
            <a:off x="2297264" y="1294138"/>
            <a:ext cx="327313" cy="158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>
            <a:off x="2297264" y="4298162"/>
            <a:ext cx="327313" cy="158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2297264" y="2870243"/>
            <a:ext cx="327313" cy="158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2737571" y="801640"/>
            <a:ext cx="1143000" cy="1095509"/>
            <a:chOff x="4473286" y="231065"/>
            <a:chExt cx="1143000" cy="1095509"/>
          </a:xfrm>
        </p:grpSpPr>
        <p:cxnSp>
          <p:nvCxnSpPr>
            <p:cNvPr id="27" name="直接连接符 26"/>
            <p:cNvCxnSpPr/>
            <p:nvPr/>
          </p:nvCxnSpPr>
          <p:spPr>
            <a:xfrm flipV="1">
              <a:off x="4828309" y="290945"/>
              <a:ext cx="6927" cy="1035629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4984171" y="671947"/>
              <a:ext cx="6927" cy="65462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4473286" y="231065"/>
              <a:ext cx="114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     </a:t>
              </a:r>
            </a:p>
            <a:p>
              <a:r>
                <a:rPr lang="en-US" altLang="zh-CN" sz="2400" b="1" dirty="0"/>
                <a:t> </a:t>
              </a:r>
              <a:r>
                <a:rPr lang="en-US" altLang="zh-CN" sz="2400" b="1" dirty="0" smtClean="0"/>
                <a:t>      B</a:t>
              </a:r>
              <a:endParaRPr lang="zh-CN" altLang="en-US" sz="2400" b="1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81179" y="816085"/>
            <a:ext cx="1143000" cy="1090909"/>
            <a:chOff x="7200900" y="256448"/>
            <a:chExt cx="1143000" cy="1090909"/>
          </a:xfrm>
        </p:grpSpPr>
        <p:cxnSp>
          <p:nvCxnSpPr>
            <p:cNvPr id="31" name="直接连接符 30"/>
            <p:cNvCxnSpPr/>
            <p:nvPr/>
          </p:nvCxnSpPr>
          <p:spPr>
            <a:xfrm flipV="1">
              <a:off x="7540336" y="311728"/>
              <a:ext cx="6927" cy="1035629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7696198" y="692730"/>
              <a:ext cx="6927" cy="65462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7200900" y="256448"/>
              <a:ext cx="114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     </a:t>
              </a:r>
            </a:p>
            <a:p>
              <a:r>
                <a:rPr lang="en-US" altLang="zh-CN" sz="2400" b="1" dirty="0"/>
                <a:t> </a:t>
              </a:r>
              <a:r>
                <a:rPr lang="en-US" altLang="zh-CN" sz="2400" b="1" dirty="0" smtClean="0"/>
                <a:t>      b</a:t>
              </a:r>
              <a:endParaRPr lang="zh-CN" altLang="en-US" sz="2400" b="1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89815" y="748683"/>
            <a:ext cx="1143000" cy="1158311"/>
            <a:chOff x="4663786" y="1841203"/>
            <a:chExt cx="1143000" cy="1158311"/>
          </a:xfrm>
        </p:grpSpPr>
        <p:cxnSp>
          <p:nvCxnSpPr>
            <p:cNvPr id="35" name="直接连接符 34"/>
            <p:cNvCxnSpPr/>
            <p:nvPr/>
          </p:nvCxnSpPr>
          <p:spPr>
            <a:xfrm flipV="1">
              <a:off x="5150424" y="2344886"/>
              <a:ext cx="0" cy="65462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 flipV="1">
              <a:off x="5015344" y="1981201"/>
              <a:ext cx="1" cy="10183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4663786" y="1841203"/>
              <a:ext cx="114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     </a:t>
              </a:r>
            </a:p>
            <a:p>
              <a:r>
                <a:rPr lang="en-US" altLang="zh-CN" sz="2400" b="1" dirty="0"/>
                <a:t> </a:t>
              </a:r>
              <a:r>
                <a:rPr lang="en-US" altLang="zh-CN" sz="2400" b="1" dirty="0" smtClean="0"/>
                <a:t>      B</a:t>
              </a:r>
              <a:endParaRPr lang="zh-CN" altLang="en-US" sz="2400" b="1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682935" y="791261"/>
            <a:ext cx="1143000" cy="1109677"/>
            <a:chOff x="7424304" y="2160000"/>
            <a:chExt cx="1143000" cy="1109677"/>
          </a:xfrm>
        </p:grpSpPr>
        <p:cxnSp>
          <p:nvCxnSpPr>
            <p:cNvPr id="39" name="直接连接符 38"/>
            <p:cNvCxnSpPr/>
            <p:nvPr/>
          </p:nvCxnSpPr>
          <p:spPr>
            <a:xfrm flipH="1" flipV="1">
              <a:off x="7907480" y="2602928"/>
              <a:ext cx="15588" cy="65462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 flipV="1">
              <a:off x="7772400" y="2234045"/>
              <a:ext cx="13853" cy="10356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7424304" y="2160000"/>
              <a:ext cx="114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     </a:t>
              </a:r>
            </a:p>
            <a:p>
              <a:r>
                <a:rPr lang="en-US" altLang="zh-CN" sz="2400" b="1" dirty="0"/>
                <a:t> </a:t>
              </a:r>
              <a:r>
                <a:rPr lang="en-US" altLang="zh-CN" sz="2400" b="1" dirty="0" smtClean="0"/>
                <a:t>      b</a:t>
              </a:r>
              <a:endParaRPr lang="zh-CN" altLang="en-US" sz="2400" b="1" dirty="0"/>
            </a:p>
          </p:txBody>
        </p:sp>
      </p:grpSp>
      <p:sp>
        <p:nvSpPr>
          <p:cNvPr id="43" name="矩形 42"/>
          <p:cNvSpPr/>
          <p:nvPr/>
        </p:nvSpPr>
        <p:spPr>
          <a:xfrm>
            <a:off x="315426" y="120844"/>
            <a:ext cx="2042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）有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种可能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55903" y="2342799"/>
            <a:ext cx="651591" cy="1200329"/>
            <a:chOff x="3855903" y="2352751"/>
            <a:chExt cx="651591" cy="1200329"/>
          </a:xfrm>
        </p:grpSpPr>
        <p:cxnSp>
          <p:nvCxnSpPr>
            <p:cNvPr id="42" name="直接连接符 41"/>
            <p:cNvCxnSpPr/>
            <p:nvPr/>
          </p:nvCxnSpPr>
          <p:spPr>
            <a:xfrm flipH="1" flipV="1">
              <a:off x="4174967" y="2365448"/>
              <a:ext cx="3464" cy="11481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3855903" y="2352751"/>
              <a:ext cx="6515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      </a:t>
              </a:r>
            </a:p>
            <a:p>
              <a:endParaRPr lang="en-US" altLang="zh-CN" sz="2400" b="1" dirty="0"/>
            </a:p>
            <a:p>
              <a:r>
                <a:rPr lang="en-US" altLang="zh-CN" sz="2400" b="1" dirty="0" smtClean="0"/>
                <a:t>b</a:t>
              </a:r>
              <a:endParaRPr lang="zh-CN" altLang="en-US" sz="2400" b="1" dirty="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710084" y="3856345"/>
            <a:ext cx="651591" cy="1200329"/>
            <a:chOff x="2710084" y="2318743"/>
            <a:chExt cx="651591" cy="1200329"/>
          </a:xfrm>
        </p:grpSpPr>
        <p:cxnSp>
          <p:nvCxnSpPr>
            <p:cNvPr id="47" name="直接连接符 46"/>
            <p:cNvCxnSpPr/>
            <p:nvPr/>
          </p:nvCxnSpPr>
          <p:spPr>
            <a:xfrm flipH="1" flipV="1">
              <a:off x="3035880" y="2370876"/>
              <a:ext cx="3464" cy="1148196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2710084" y="2318743"/>
              <a:ext cx="6515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      </a:t>
              </a:r>
            </a:p>
            <a:p>
              <a:endParaRPr lang="en-US" altLang="zh-CN" sz="2400" b="1" dirty="0"/>
            </a:p>
            <a:p>
              <a:r>
                <a:rPr lang="en-US" altLang="zh-CN" sz="2400" b="1" dirty="0" smtClean="0"/>
                <a:t>b</a:t>
              </a:r>
              <a:endParaRPr lang="zh-CN" altLang="en-US" sz="2400" b="1" dirty="0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865382" y="3857615"/>
            <a:ext cx="651591" cy="1200329"/>
            <a:chOff x="3865382" y="3857615"/>
            <a:chExt cx="651591" cy="1200329"/>
          </a:xfrm>
        </p:grpSpPr>
        <p:cxnSp>
          <p:nvCxnSpPr>
            <p:cNvPr id="50" name="直接连接符 49"/>
            <p:cNvCxnSpPr/>
            <p:nvPr/>
          </p:nvCxnSpPr>
          <p:spPr>
            <a:xfrm flipH="1" flipV="1">
              <a:off x="4191178" y="3884509"/>
              <a:ext cx="3464" cy="11481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3865382" y="3857615"/>
              <a:ext cx="6515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      </a:t>
              </a:r>
            </a:p>
            <a:p>
              <a:endParaRPr lang="en-US" altLang="zh-CN" sz="2400" b="1" dirty="0"/>
            </a:p>
            <a:p>
              <a:r>
                <a:rPr lang="en-US" altLang="zh-CN" sz="2400" b="1" dirty="0" smtClean="0"/>
                <a:t>B</a:t>
              </a:r>
              <a:endParaRPr lang="zh-CN" altLang="en-US" sz="2400" b="1" dirty="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710084" y="2318743"/>
            <a:ext cx="651591" cy="1200329"/>
            <a:chOff x="2710084" y="2318743"/>
            <a:chExt cx="651591" cy="1200329"/>
          </a:xfrm>
        </p:grpSpPr>
        <p:cxnSp>
          <p:nvCxnSpPr>
            <p:cNvPr id="53" name="直接连接符 52"/>
            <p:cNvCxnSpPr/>
            <p:nvPr/>
          </p:nvCxnSpPr>
          <p:spPr>
            <a:xfrm flipH="1" flipV="1">
              <a:off x="3035880" y="2370876"/>
              <a:ext cx="3464" cy="1148196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/>
          </p:nvSpPr>
          <p:spPr>
            <a:xfrm>
              <a:off x="2710084" y="2318743"/>
              <a:ext cx="6515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      </a:t>
              </a:r>
            </a:p>
            <a:p>
              <a:endParaRPr lang="en-US" altLang="zh-CN" sz="2400" b="1" dirty="0"/>
            </a:p>
            <a:p>
              <a:r>
                <a:rPr lang="en-US" altLang="zh-CN" sz="2400" b="1" dirty="0" smtClean="0"/>
                <a:t>B</a:t>
              </a:r>
              <a:endParaRPr lang="zh-CN" altLang="en-US" sz="2400" b="1" dirty="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305278" y="2275643"/>
            <a:ext cx="1170507" cy="2618511"/>
            <a:chOff x="2348345" y="1745670"/>
            <a:chExt cx="1170507" cy="2618511"/>
          </a:xfrm>
        </p:grpSpPr>
        <p:grpSp>
          <p:nvGrpSpPr>
            <p:cNvPr id="56" name="组合 55"/>
            <p:cNvGrpSpPr/>
            <p:nvPr/>
          </p:nvGrpSpPr>
          <p:grpSpPr>
            <a:xfrm>
              <a:off x="2898423" y="1745670"/>
              <a:ext cx="620429" cy="2618509"/>
              <a:chOff x="4194462" y="914400"/>
              <a:chExt cx="498766" cy="3127664"/>
            </a:xfrm>
          </p:grpSpPr>
          <p:sp>
            <p:nvSpPr>
              <p:cNvPr id="60" name="乘号 59"/>
              <p:cNvSpPr/>
              <p:nvPr/>
            </p:nvSpPr>
            <p:spPr>
              <a:xfrm>
                <a:off x="4194462" y="914400"/>
                <a:ext cx="498766" cy="3127664"/>
              </a:xfrm>
              <a:prstGeom prst="mathMultiply">
                <a:avLst>
                  <a:gd name="adj1" fmla="val 767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1" name="直接连接符 60"/>
              <p:cNvCxnSpPr>
                <a:stCxn id="60" idx="3"/>
              </p:cNvCxnSpPr>
              <p:nvPr/>
            </p:nvCxnSpPr>
            <p:spPr>
              <a:xfrm flipV="1">
                <a:off x="4314253" y="3002976"/>
                <a:ext cx="39535" cy="287902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56"/>
            <p:cNvGrpSpPr/>
            <p:nvPr/>
          </p:nvGrpSpPr>
          <p:grpSpPr>
            <a:xfrm>
              <a:off x="2348345" y="1745673"/>
              <a:ext cx="699222" cy="2618508"/>
              <a:chOff x="2348345" y="1236518"/>
              <a:chExt cx="498766" cy="3127664"/>
            </a:xfrm>
          </p:grpSpPr>
          <p:sp>
            <p:nvSpPr>
              <p:cNvPr id="58" name="乘号 57"/>
              <p:cNvSpPr/>
              <p:nvPr/>
            </p:nvSpPr>
            <p:spPr>
              <a:xfrm>
                <a:off x="2348345" y="1236518"/>
                <a:ext cx="498766" cy="3127664"/>
              </a:xfrm>
              <a:prstGeom prst="mathMultiply">
                <a:avLst>
                  <a:gd name="adj1" fmla="val 804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 flipH="1" flipV="1">
                <a:off x="2670464" y="3283527"/>
                <a:ext cx="54984" cy="32466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矩形 91"/>
          <p:cNvSpPr/>
          <p:nvPr/>
        </p:nvSpPr>
        <p:spPr>
          <a:xfrm>
            <a:off x="5178723" y="4296759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交叉互换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878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45968" y="787975"/>
            <a:ext cx="1801092" cy="1035629"/>
            <a:chOff x="2317173" y="290945"/>
            <a:chExt cx="1801092" cy="1035629"/>
          </a:xfrm>
        </p:grpSpPr>
        <p:grpSp>
          <p:nvGrpSpPr>
            <p:cNvPr id="4" name="组合 3"/>
            <p:cNvGrpSpPr/>
            <p:nvPr/>
          </p:nvGrpSpPr>
          <p:grpSpPr>
            <a:xfrm>
              <a:off x="2317173" y="290945"/>
              <a:ext cx="1143000" cy="1035629"/>
              <a:chOff x="2317173" y="290945"/>
              <a:chExt cx="1143000" cy="1035629"/>
            </a:xfrm>
          </p:grpSpPr>
          <p:cxnSp>
            <p:nvCxnSpPr>
              <p:cNvPr id="9" name="直接连接符 8"/>
              <p:cNvCxnSpPr/>
              <p:nvPr/>
            </p:nvCxnSpPr>
            <p:spPr>
              <a:xfrm flipH="1" flipV="1">
                <a:off x="2732809" y="290945"/>
                <a:ext cx="10391" cy="1035629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 flipV="1">
                <a:off x="2895600" y="290945"/>
                <a:ext cx="13855" cy="103562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10"/>
              <p:cNvSpPr txBox="1"/>
              <p:nvPr/>
            </p:nvSpPr>
            <p:spPr>
              <a:xfrm>
                <a:off x="2317173" y="290945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/>
                  <a:t>A      </a:t>
                </a:r>
                <a:r>
                  <a:rPr lang="en-US" altLang="zh-CN" sz="2400" b="1" dirty="0" err="1" smtClean="0"/>
                  <a:t>a</a:t>
                </a:r>
                <a:endParaRPr lang="zh-CN" altLang="en-US" sz="2400" b="1" dirty="0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2975265" y="539326"/>
              <a:ext cx="1143000" cy="787248"/>
              <a:chOff x="3564082" y="2721417"/>
              <a:chExt cx="1143000" cy="787248"/>
            </a:xfrm>
          </p:grpSpPr>
          <p:cxnSp>
            <p:nvCxnSpPr>
              <p:cNvPr id="6" name="直接连接符 5"/>
              <p:cNvCxnSpPr/>
              <p:nvPr/>
            </p:nvCxnSpPr>
            <p:spPr>
              <a:xfrm flipH="1" flipV="1">
                <a:off x="4135582" y="2857500"/>
                <a:ext cx="3464" cy="65116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V="1">
                <a:off x="3986645" y="2857500"/>
                <a:ext cx="3464" cy="651165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文本框 7"/>
              <p:cNvSpPr txBox="1"/>
              <p:nvPr/>
            </p:nvSpPr>
            <p:spPr>
              <a:xfrm>
                <a:off x="3564082" y="2721417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/>
                  <a:t>B      </a:t>
                </a:r>
                <a:r>
                  <a:rPr lang="en-US" altLang="zh-CN" sz="2400" b="1" dirty="0" err="1" smtClean="0"/>
                  <a:t>b</a:t>
                </a:r>
                <a:endParaRPr lang="zh-CN" altLang="en-US" sz="2400" b="1" dirty="0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888424" y="2228867"/>
            <a:ext cx="1156860" cy="1148196"/>
            <a:chOff x="5753099" y="443347"/>
            <a:chExt cx="1156860" cy="1645226"/>
          </a:xfrm>
        </p:grpSpPr>
        <p:cxnSp>
          <p:nvCxnSpPr>
            <p:cNvPr id="13" name="直接连接符 12"/>
            <p:cNvCxnSpPr/>
            <p:nvPr/>
          </p:nvCxnSpPr>
          <p:spPr>
            <a:xfrm flipH="1" flipV="1">
              <a:off x="6168736" y="443347"/>
              <a:ext cx="3464" cy="1645226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 flipV="1">
              <a:off x="6331527" y="443347"/>
              <a:ext cx="3464" cy="16452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5766959" y="1481436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B      </a:t>
              </a:r>
              <a:r>
                <a:rPr lang="en-US" altLang="zh-CN" sz="2400" b="1" dirty="0" err="1" smtClean="0"/>
                <a:t>b</a:t>
              </a:r>
              <a:endParaRPr lang="zh-CN" altLang="en-US" sz="2400" b="1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753099" y="453736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      </a:t>
              </a:r>
              <a:r>
                <a:rPr lang="en-US" altLang="zh-CN" sz="2400" b="1" dirty="0" err="1" smtClean="0"/>
                <a:t>a</a:t>
              </a:r>
              <a:endParaRPr lang="zh-CN" altLang="en-US" sz="2400" b="1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8424" y="3714012"/>
            <a:ext cx="1143000" cy="1155124"/>
            <a:chOff x="7626931" y="453735"/>
            <a:chExt cx="1143000" cy="1652155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8035640" y="460664"/>
              <a:ext cx="3464" cy="1645226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 flipV="1">
              <a:off x="8198431" y="460664"/>
              <a:ext cx="3464" cy="16452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7626931" y="453735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      </a:t>
              </a:r>
              <a:r>
                <a:rPr lang="en-US" altLang="zh-CN" sz="2400" b="1" dirty="0" err="1" smtClean="0"/>
                <a:t>a</a:t>
              </a:r>
              <a:endParaRPr lang="zh-CN" altLang="en-US" sz="2400" b="1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626931" y="1481436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b</a:t>
              </a:r>
              <a:r>
                <a:rPr lang="en-US" altLang="zh-CN" sz="2400" b="1" dirty="0"/>
                <a:t> </a:t>
              </a:r>
              <a:r>
                <a:rPr lang="en-US" altLang="zh-CN" sz="2400" b="1" dirty="0" smtClean="0"/>
                <a:t>      </a:t>
              </a:r>
              <a:r>
                <a:rPr lang="en-US" altLang="zh-CN" sz="2400" b="1" dirty="0" err="1" smtClean="0"/>
                <a:t>B</a:t>
              </a:r>
              <a:endParaRPr lang="zh-CN" altLang="en-US" sz="2400" b="1" dirty="0"/>
            </a:p>
          </p:txBody>
        </p:sp>
      </p:grpSp>
      <p:sp>
        <p:nvSpPr>
          <p:cNvPr id="22" name="矩形 21"/>
          <p:cNvSpPr/>
          <p:nvPr/>
        </p:nvSpPr>
        <p:spPr>
          <a:xfrm>
            <a:off x="3106011" y="125839"/>
            <a:ext cx="5136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）减数分裂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后产生什么样的配子？ </a:t>
            </a:r>
          </a:p>
        </p:txBody>
      </p:sp>
      <p:sp>
        <p:nvSpPr>
          <p:cNvPr id="23" name="右箭头 22"/>
          <p:cNvSpPr/>
          <p:nvPr/>
        </p:nvSpPr>
        <p:spPr>
          <a:xfrm>
            <a:off x="2297264" y="1294138"/>
            <a:ext cx="327313" cy="158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>
            <a:off x="2297264" y="4298162"/>
            <a:ext cx="327313" cy="158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2297264" y="2870243"/>
            <a:ext cx="327313" cy="158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2737571" y="801640"/>
            <a:ext cx="1143000" cy="1095509"/>
            <a:chOff x="4473286" y="231065"/>
            <a:chExt cx="1143000" cy="1095509"/>
          </a:xfrm>
        </p:grpSpPr>
        <p:cxnSp>
          <p:nvCxnSpPr>
            <p:cNvPr id="27" name="直接连接符 26"/>
            <p:cNvCxnSpPr/>
            <p:nvPr/>
          </p:nvCxnSpPr>
          <p:spPr>
            <a:xfrm flipV="1">
              <a:off x="4828309" y="290945"/>
              <a:ext cx="6927" cy="1035629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4984171" y="671947"/>
              <a:ext cx="6927" cy="65462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4473286" y="231065"/>
              <a:ext cx="114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     </a:t>
              </a:r>
            </a:p>
            <a:p>
              <a:r>
                <a:rPr lang="en-US" altLang="zh-CN" sz="2400" b="1" dirty="0"/>
                <a:t> </a:t>
              </a:r>
              <a:r>
                <a:rPr lang="en-US" altLang="zh-CN" sz="2400" b="1" dirty="0" smtClean="0"/>
                <a:t>      B</a:t>
              </a:r>
              <a:endParaRPr lang="zh-CN" altLang="en-US" sz="2400" b="1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81179" y="816085"/>
            <a:ext cx="1143000" cy="1090909"/>
            <a:chOff x="7200900" y="256448"/>
            <a:chExt cx="1143000" cy="1090909"/>
          </a:xfrm>
        </p:grpSpPr>
        <p:cxnSp>
          <p:nvCxnSpPr>
            <p:cNvPr id="31" name="直接连接符 30"/>
            <p:cNvCxnSpPr/>
            <p:nvPr/>
          </p:nvCxnSpPr>
          <p:spPr>
            <a:xfrm flipV="1">
              <a:off x="7540336" y="311728"/>
              <a:ext cx="6927" cy="1035629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7696198" y="692730"/>
              <a:ext cx="6927" cy="65462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7200900" y="256448"/>
              <a:ext cx="114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     </a:t>
              </a:r>
            </a:p>
            <a:p>
              <a:r>
                <a:rPr lang="en-US" altLang="zh-CN" sz="2400" b="1" dirty="0"/>
                <a:t> </a:t>
              </a:r>
              <a:r>
                <a:rPr lang="en-US" altLang="zh-CN" sz="2400" b="1" dirty="0" smtClean="0"/>
                <a:t>      b</a:t>
              </a:r>
              <a:endParaRPr lang="zh-CN" altLang="en-US" sz="2400" b="1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89815" y="748683"/>
            <a:ext cx="1143000" cy="1158311"/>
            <a:chOff x="4663786" y="1841203"/>
            <a:chExt cx="1143000" cy="1158311"/>
          </a:xfrm>
        </p:grpSpPr>
        <p:cxnSp>
          <p:nvCxnSpPr>
            <p:cNvPr id="35" name="直接连接符 34"/>
            <p:cNvCxnSpPr/>
            <p:nvPr/>
          </p:nvCxnSpPr>
          <p:spPr>
            <a:xfrm flipV="1">
              <a:off x="5150424" y="2344886"/>
              <a:ext cx="0" cy="65462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 flipV="1">
              <a:off x="5015344" y="1981201"/>
              <a:ext cx="1" cy="10183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4663786" y="1841203"/>
              <a:ext cx="114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     </a:t>
              </a:r>
            </a:p>
            <a:p>
              <a:r>
                <a:rPr lang="en-US" altLang="zh-CN" sz="2400" b="1" dirty="0"/>
                <a:t> </a:t>
              </a:r>
              <a:r>
                <a:rPr lang="en-US" altLang="zh-CN" sz="2400" b="1" dirty="0" smtClean="0"/>
                <a:t>      B</a:t>
              </a:r>
              <a:endParaRPr lang="zh-CN" altLang="en-US" sz="2400" b="1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682935" y="791261"/>
            <a:ext cx="1143000" cy="1109677"/>
            <a:chOff x="7424304" y="2160000"/>
            <a:chExt cx="1143000" cy="1109677"/>
          </a:xfrm>
        </p:grpSpPr>
        <p:cxnSp>
          <p:nvCxnSpPr>
            <p:cNvPr id="39" name="直接连接符 38"/>
            <p:cNvCxnSpPr/>
            <p:nvPr/>
          </p:nvCxnSpPr>
          <p:spPr>
            <a:xfrm flipH="1" flipV="1">
              <a:off x="7907480" y="2602928"/>
              <a:ext cx="15588" cy="65462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 flipV="1">
              <a:off x="7772400" y="2234045"/>
              <a:ext cx="13853" cy="10356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7424304" y="2160000"/>
              <a:ext cx="114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     </a:t>
              </a:r>
            </a:p>
            <a:p>
              <a:r>
                <a:rPr lang="en-US" altLang="zh-CN" sz="2400" b="1" dirty="0"/>
                <a:t> </a:t>
              </a:r>
              <a:r>
                <a:rPr lang="en-US" altLang="zh-CN" sz="2400" b="1" dirty="0" smtClean="0"/>
                <a:t>      b</a:t>
              </a:r>
              <a:endParaRPr lang="zh-CN" altLang="en-US" sz="2400" b="1" dirty="0"/>
            </a:p>
          </p:txBody>
        </p:sp>
      </p:grpSp>
      <p:sp>
        <p:nvSpPr>
          <p:cNvPr id="43" name="矩形 42"/>
          <p:cNvSpPr/>
          <p:nvPr/>
        </p:nvSpPr>
        <p:spPr>
          <a:xfrm>
            <a:off x="315426" y="120844"/>
            <a:ext cx="2042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）有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种可能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55903" y="2342799"/>
            <a:ext cx="651591" cy="1200329"/>
            <a:chOff x="3855903" y="2352751"/>
            <a:chExt cx="651591" cy="1200329"/>
          </a:xfrm>
        </p:grpSpPr>
        <p:cxnSp>
          <p:nvCxnSpPr>
            <p:cNvPr id="42" name="直接连接符 41"/>
            <p:cNvCxnSpPr/>
            <p:nvPr/>
          </p:nvCxnSpPr>
          <p:spPr>
            <a:xfrm flipH="1" flipV="1">
              <a:off x="4174967" y="2365448"/>
              <a:ext cx="3464" cy="11481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3855903" y="2352751"/>
              <a:ext cx="6515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      </a:t>
              </a:r>
            </a:p>
            <a:p>
              <a:endParaRPr lang="en-US" altLang="zh-CN" sz="2400" b="1" dirty="0"/>
            </a:p>
            <a:p>
              <a:r>
                <a:rPr lang="en-US" altLang="zh-CN" sz="2400" b="1" dirty="0" smtClean="0"/>
                <a:t>b</a:t>
              </a:r>
              <a:endParaRPr lang="zh-CN" altLang="en-US" sz="2400" b="1" dirty="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710084" y="3856345"/>
            <a:ext cx="651591" cy="1200329"/>
            <a:chOff x="2710084" y="2318743"/>
            <a:chExt cx="651591" cy="1200329"/>
          </a:xfrm>
        </p:grpSpPr>
        <p:cxnSp>
          <p:nvCxnSpPr>
            <p:cNvPr id="47" name="直接连接符 46"/>
            <p:cNvCxnSpPr/>
            <p:nvPr/>
          </p:nvCxnSpPr>
          <p:spPr>
            <a:xfrm flipH="1" flipV="1">
              <a:off x="3035880" y="2370876"/>
              <a:ext cx="3464" cy="1148196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2710084" y="2318743"/>
              <a:ext cx="6515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      </a:t>
              </a:r>
            </a:p>
            <a:p>
              <a:endParaRPr lang="en-US" altLang="zh-CN" sz="2400" b="1" dirty="0"/>
            </a:p>
            <a:p>
              <a:r>
                <a:rPr lang="en-US" altLang="zh-CN" sz="2400" b="1" dirty="0" smtClean="0"/>
                <a:t>b</a:t>
              </a:r>
              <a:endParaRPr lang="zh-CN" altLang="en-US" sz="2400" b="1" dirty="0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865382" y="3857615"/>
            <a:ext cx="651591" cy="1200329"/>
            <a:chOff x="3865382" y="3857615"/>
            <a:chExt cx="651591" cy="1200329"/>
          </a:xfrm>
        </p:grpSpPr>
        <p:cxnSp>
          <p:nvCxnSpPr>
            <p:cNvPr id="50" name="直接连接符 49"/>
            <p:cNvCxnSpPr/>
            <p:nvPr/>
          </p:nvCxnSpPr>
          <p:spPr>
            <a:xfrm flipH="1" flipV="1">
              <a:off x="4191178" y="3884509"/>
              <a:ext cx="3464" cy="11481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3865382" y="3857615"/>
              <a:ext cx="6515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      </a:t>
              </a:r>
            </a:p>
            <a:p>
              <a:endParaRPr lang="en-US" altLang="zh-CN" sz="2400" b="1" dirty="0"/>
            </a:p>
            <a:p>
              <a:r>
                <a:rPr lang="en-US" altLang="zh-CN" sz="2400" b="1" dirty="0" smtClean="0"/>
                <a:t>B</a:t>
              </a:r>
              <a:endParaRPr lang="zh-CN" altLang="en-US" sz="2400" b="1" dirty="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710084" y="2318743"/>
            <a:ext cx="651591" cy="1200329"/>
            <a:chOff x="2710084" y="2318743"/>
            <a:chExt cx="651591" cy="1200329"/>
          </a:xfrm>
        </p:grpSpPr>
        <p:cxnSp>
          <p:nvCxnSpPr>
            <p:cNvPr id="53" name="直接连接符 52"/>
            <p:cNvCxnSpPr/>
            <p:nvPr/>
          </p:nvCxnSpPr>
          <p:spPr>
            <a:xfrm flipH="1" flipV="1">
              <a:off x="3035880" y="2370876"/>
              <a:ext cx="3464" cy="1148196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/>
          </p:nvSpPr>
          <p:spPr>
            <a:xfrm>
              <a:off x="2710084" y="2318743"/>
              <a:ext cx="6515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      </a:t>
              </a:r>
            </a:p>
            <a:p>
              <a:endParaRPr lang="en-US" altLang="zh-CN" sz="2400" b="1" dirty="0"/>
            </a:p>
            <a:p>
              <a:r>
                <a:rPr lang="en-US" altLang="zh-CN" sz="2400" b="1" dirty="0" smtClean="0"/>
                <a:t>B</a:t>
              </a:r>
              <a:endParaRPr lang="zh-CN" altLang="en-US" sz="2400" b="1" dirty="0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913057" y="2366098"/>
            <a:ext cx="651591" cy="1209548"/>
            <a:chOff x="8084759" y="2366098"/>
            <a:chExt cx="651591" cy="1209548"/>
          </a:xfrm>
        </p:grpSpPr>
        <p:grpSp>
          <p:nvGrpSpPr>
            <p:cNvPr id="79" name="组合 78"/>
            <p:cNvGrpSpPr/>
            <p:nvPr/>
          </p:nvGrpSpPr>
          <p:grpSpPr>
            <a:xfrm>
              <a:off x="8401853" y="2366098"/>
              <a:ext cx="12116" cy="1162611"/>
              <a:chOff x="8401853" y="2366098"/>
              <a:chExt cx="12116" cy="1162611"/>
            </a:xfrm>
          </p:grpSpPr>
          <p:cxnSp>
            <p:nvCxnSpPr>
              <p:cNvPr id="63" name="直接连接符 62"/>
              <p:cNvCxnSpPr/>
              <p:nvPr/>
            </p:nvCxnSpPr>
            <p:spPr>
              <a:xfrm flipV="1">
                <a:off x="8407142" y="2366098"/>
                <a:ext cx="6827" cy="115297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V="1">
                <a:off x="8401853" y="3204634"/>
                <a:ext cx="5280" cy="324075"/>
              </a:xfrm>
              <a:prstGeom prst="line">
                <a:avLst/>
              </a:prstGeom>
              <a:ln w="57150">
                <a:solidFill>
                  <a:srgbClr val="1A3F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文本框 73"/>
            <p:cNvSpPr txBox="1"/>
            <p:nvPr/>
          </p:nvSpPr>
          <p:spPr>
            <a:xfrm>
              <a:off x="8084759" y="2375317"/>
              <a:ext cx="6515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      </a:t>
              </a:r>
            </a:p>
            <a:p>
              <a:endParaRPr lang="en-US" altLang="zh-CN" sz="2400" b="1" dirty="0"/>
            </a:p>
            <a:p>
              <a:r>
                <a:rPr lang="en-US" altLang="zh-CN" sz="2400" b="1" dirty="0" smtClean="0"/>
                <a:t>B</a:t>
              </a:r>
              <a:endParaRPr lang="zh-CN" altLang="en-US" sz="2400" b="1" dirty="0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894471" y="2353107"/>
            <a:ext cx="651591" cy="1205798"/>
            <a:chOff x="7066173" y="2353107"/>
            <a:chExt cx="651591" cy="1205798"/>
          </a:xfrm>
        </p:grpSpPr>
        <p:grpSp>
          <p:nvGrpSpPr>
            <p:cNvPr id="78" name="组合 77"/>
            <p:cNvGrpSpPr/>
            <p:nvPr/>
          </p:nvGrpSpPr>
          <p:grpSpPr>
            <a:xfrm>
              <a:off x="7385142" y="2353107"/>
              <a:ext cx="9394" cy="1152974"/>
              <a:chOff x="7385142" y="2353107"/>
              <a:chExt cx="9394" cy="1152974"/>
            </a:xfrm>
          </p:grpSpPr>
          <p:cxnSp>
            <p:nvCxnSpPr>
              <p:cNvPr id="66" name="直接连接符 65"/>
              <p:cNvCxnSpPr/>
              <p:nvPr/>
            </p:nvCxnSpPr>
            <p:spPr>
              <a:xfrm flipV="1">
                <a:off x="7385142" y="2353107"/>
                <a:ext cx="6827" cy="1152974"/>
              </a:xfrm>
              <a:prstGeom prst="line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V="1">
                <a:off x="7387709" y="3232220"/>
                <a:ext cx="6827" cy="261343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文本框 74"/>
            <p:cNvSpPr txBox="1"/>
            <p:nvPr/>
          </p:nvSpPr>
          <p:spPr>
            <a:xfrm>
              <a:off x="7066173" y="2358576"/>
              <a:ext cx="6515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      </a:t>
              </a:r>
            </a:p>
            <a:p>
              <a:endParaRPr lang="en-US" altLang="zh-CN" sz="2400" b="1" dirty="0"/>
            </a:p>
            <a:p>
              <a:r>
                <a:rPr lang="en-US" altLang="zh-CN" sz="2400" b="1" dirty="0" smtClean="0"/>
                <a:t>b</a:t>
              </a:r>
              <a:endParaRPr lang="zh-CN" altLang="en-US" sz="2400" b="1" dirty="0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4891008" y="3835541"/>
            <a:ext cx="651591" cy="1205798"/>
            <a:chOff x="7066173" y="2353107"/>
            <a:chExt cx="651591" cy="1205798"/>
          </a:xfrm>
        </p:grpSpPr>
        <p:grpSp>
          <p:nvGrpSpPr>
            <p:cNvPr id="83" name="组合 82"/>
            <p:cNvGrpSpPr/>
            <p:nvPr/>
          </p:nvGrpSpPr>
          <p:grpSpPr>
            <a:xfrm>
              <a:off x="7385142" y="2353107"/>
              <a:ext cx="9394" cy="1152974"/>
              <a:chOff x="7385142" y="2353107"/>
              <a:chExt cx="9394" cy="1152974"/>
            </a:xfrm>
          </p:grpSpPr>
          <p:cxnSp>
            <p:nvCxnSpPr>
              <p:cNvPr id="85" name="直接连接符 84"/>
              <p:cNvCxnSpPr/>
              <p:nvPr/>
            </p:nvCxnSpPr>
            <p:spPr>
              <a:xfrm flipV="1">
                <a:off x="7385142" y="2353107"/>
                <a:ext cx="6827" cy="1152974"/>
              </a:xfrm>
              <a:prstGeom prst="line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flipV="1">
                <a:off x="7387709" y="3232220"/>
                <a:ext cx="6827" cy="261343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文本框 83"/>
            <p:cNvSpPr txBox="1"/>
            <p:nvPr/>
          </p:nvSpPr>
          <p:spPr>
            <a:xfrm>
              <a:off x="7066173" y="2358576"/>
              <a:ext cx="6515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      </a:t>
              </a:r>
            </a:p>
            <a:p>
              <a:endParaRPr lang="en-US" altLang="zh-CN" sz="2400" b="1" dirty="0"/>
            </a:p>
            <a:p>
              <a:r>
                <a:rPr lang="en-US" altLang="zh-CN" sz="2400" b="1" dirty="0" smtClean="0"/>
                <a:t>b</a:t>
              </a:r>
              <a:endParaRPr lang="zh-CN" altLang="en-US" sz="2400" b="1" dirty="0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5890955" y="3827767"/>
            <a:ext cx="651591" cy="1209548"/>
            <a:chOff x="8084759" y="2366098"/>
            <a:chExt cx="651591" cy="1209548"/>
          </a:xfrm>
        </p:grpSpPr>
        <p:grpSp>
          <p:nvGrpSpPr>
            <p:cNvPr id="88" name="组合 87"/>
            <p:cNvGrpSpPr/>
            <p:nvPr/>
          </p:nvGrpSpPr>
          <p:grpSpPr>
            <a:xfrm>
              <a:off x="8401853" y="2366098"/>
              <a:ext cx="12116" cy="1162611"/>
              <a:chOff x="8401853" y="2366098"/>
              <a:chExt cx="12116" cy="1162611"/>
            </a:xfrm>
          </p:grpSpPr>
          <p:cxnSp>
            <p:nvCxnSpPr>
              <p:cNvPr id="90" name="直接连接符 89"/>
              <p:cNvCxnSpPr/>
              <p:nvPr/>
            </p:nvCxnSpPr>
            <p:spPr>
              <a:xfrm flipV="1">
                <a:off x="8407142" y="2366098"/>
                <a:ext cx="6827" cy="115297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V="1">
                <a:off x="8401853" y="3204634"/>
                <a:ext cx="5280" cy="324075"/>
              </a:xfrm>
              <a:prstGeom prst="line">
                <a:avLst/>
              </a:prstGeom>
              <a:ln w="57150">
                <a:solidFill>
                  <a:srgbClr val="1A3F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文本框 88"/>
            <p:cNvSpPr txBox="1"/>
            <p:nvPr/>
          </p:nvSpPr>
          <p:spPr>
            <a:xfrm>
              <a:off x="8084759" y="2375317"/>
              <a:ext cx="6515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      </a:t>
              </a:r>
            </a:p>
            <a:p>
              <a:endParaRPr lang="en-US" altLang="zh-CN" sz="2400" b="1" dirty="0"/>
            </a:p>
            <a:p>
              <a:r>
                <a:rPr lang="en-US" altLang="zh-CN" sz="2400" b="1" dirty="0" smtClean="0"/>
                <a:t>b</a:t>
              </a:r>
              <a:endParaRPr lang="zh-CN" altLang="en-US" sz="2400" b="1" dirty="0"/>
            </a:p>
          </p:txBody>
        </p:sp>
      </p:grpSp>
      <p:sp>
        <p:nvSpPr>
          <p:cNvPr id="92" name="矩形 91"/>
          <p:cNvSpPr/>
          <p:nvPr/>
        </p:nvSpPr>
        <p:spPr>
          <a:xfrm>
            <a:off x="6781953" y="1181233"/>
            <a:ext cx="236204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减数分裂过程中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）与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）通过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重新组合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产生了多种不同的配子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多种配子结合产生的后代就可能与亲代不同，也就是产生变异 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124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>
            <a:extLst>
              <a:ext uri="{FF2B5EF4-FFF2-40B4-BE49-F238E27FC236}">
                <a16:creationId xmlns="" xmlns:a16="http://schemas.microsoft.com/office/drawing/2014/main" id="{560A9D48-4662-4EE2-B8FA-9A0FE8220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29" y="3539057"/>
            <a:ext cx="85415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</a:t>
            </a:r>
            <a:r>
              <a:rPr lang="zh-CN" altLang="en-US" sz="2400" b="1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基因重组的概念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：在生物体进行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有性生殖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过程中，控制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不同性状的</a:t>
            </a: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基因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重新组合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2" name="Text Box 6">
            <a:extLst>
              <a:ext uri="{FF2B5EF4-FFF2-40B4-BE49-F238E27FC236}">
                <a16:creationId xmlns="" xmlns:a16="http://schemas.microsoft.com/office/drawing/2014/main" id="{C365DA04-EE68-4237-BBDB-B3D22978C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464" y="1270266"/>
            <a:ext cx="21610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1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基因重组的类型</a:t>
            </a:r>
            <a:r>
              <a:rPr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</p:txBody>
      </p:sp>
      <p:sp>
        <p:nvSpPr>
          <p:cNvPr id="19465" name="Rectangle 9">
            <a:hlinkClick r:id="" action="ppaction://noaction"/>
            <a:extLst>
              <a:ext uri="{FF2B5EF4-FFF2-40B4-BE49-F238E27FC236}">
                <a16:creationId xmlns="" xmlns:a16="http://schemas.microsoft.com/office/drawing/2014/main" id="{2A238AE5-9BB2-4358-82F4-9F7DDA979DA1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554264" y="1071019"/>
            <a:ext cx="3456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非等位基因自由组合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6" name="Rectangle 10">
            <a:extLst>
              <a:ext uri="{FF2B5EF4-FFF2-40B4-BE49-F238E27FC236}">
                <a16:creationId xmlns="" xmlns:a16="http://schemas.microsoft.com/office/drawing/2014/main" id="{18B2B049-551B-49A8-A11A-69FC33617354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554264" y="1532684"/>
            <a:ext cx="44825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非姐妹染色单体的交叉互换</a:t>
            </a:r>
          </a:p>
        </p:txBody>
      </p:sp>
      <p:sp>
        <p:nvSpPr>
          <p:cNvPr id="12" name="矩形 11"/>
          <p:cNvSpPr/>
          <p:nvPr/>
        </p:nvSpPr>
        <p:spPr>
          <a:xfrm>
            <a:off x="136483" y="191210"/>
            <a:ext cx="4052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什么样的基因发生了重组？ 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92215" y="224101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非等位基因</a:t>
            </a:r>
            <a:endParaRPr lang="zh-CN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136483" y="700603"/>
            <a:ext cx="3743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怎样的实现了基因重组？ 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015" y="2119830"/>
            <a:ext cx="4052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什么时间发生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了基因重组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？ 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52796" y="2722384"/>
            <a:ext cx="4825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时间：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减第一次分裂的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前期和后期</a:t>
            </a:r>
          </a:p>
        </p:txBody>
      </p:sp>
    </p:spTree>
    <p:extLst>
      <p:ext uri="{BB962C8B-B14F-4D97-AF65-F5344CB8AC3E}">
        <p14:creationId xmlns:p14="http://schemas.microsoft.com/office/powerpoint/2010/main" val="12506850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utoUpdateAnimBg="0"/>
      <p:bldP spid="19462" grpId="0" autoUpdateAnimBg="0"/>
      <p:bldP spid="19465" grpId="0" autoUpdateAnimBg="0"/>
      <p:bldP spid="19466" grpId="0" autoUpdateAnimBg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8831" y="1253555"/>
            <a:ext cx="7587349" cy="994878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</a:rPr>
              <a:t>有目的地将具有不同优良性状的两亲本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杂交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</a:rPr>
              <a:t>，使其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优良性状组合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</a:rPr>
              <a:t>在一起，再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筛选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</a:rPr>
              <a:t>出所需的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优良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品种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3315" y="2587220"/>
            <a:ext cx="7883352" cy="2355250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charset="-122"/>
              </a:rPr>
              <a:t>例 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charset="-122"/>
              </a:rPr>
              <a:t>小麦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</a:rPr>
              <a:t>的抗倒伏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charset="-122"/>
              </a:rPr>
              <a:t>(D)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</a:rPr>
              <a:t>对易倒伏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charset="-122"/>
              </a:rPr>
              <a:t>(d)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</a:rPr>
              <a:t>为显性，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charset="-122"/>
              </a:rPr>
              <a:t>易感病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charset="-122"/>
              </a:rPr>
              <a:t>(T)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</a:rPr>
              <a:t>对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charset="-122"/>
              </a:rPr>
              <a:t>抗病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charset="-122"/>
              </a:rPr>
              <a:t>(t)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</a:rPr>
              <a:t>为显性。现有两个不同品种的小麦，一个品种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抗倒伏，但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易感病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charset="-122"/>
              </a:rPr>
              <a:t>(DDTT)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</a:rPr>
              <a:t>；另一个品种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易倒伏，但能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抗病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charset="-122"/>
              </a:rPr>
              <a:t>ddtt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en-US" altLang="zh-CN" sz="2400" dirty="0" smtClean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charset="-122"/>
              </a:rPr>
              <a:t>         如何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</a:rPr>
              <a:t>培育出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既抗倒伏又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抗病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</a:rPr>
              <a:t>的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纯种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charset="-122"/>
              </a:rPr>
              <a:t>DDtt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</a:rPr>
              <a:t>？</a:t>
            </a:r>
            <a:endParaRPr lang="zh-CN" altLang="en-US" sz="2400" dirty="0"/>
          </a:p>
          <a:p>
            <a:pPr algn="just">
              <a:lnSpc>
                <a:spcPct val="130000"/>
              </a:lnSpc>
            </a:pPr>
            <a:endParaRPr lang="zh-CN" altLang="en-US" sz="2000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93CE0CCF-1362-4D7A-9A6E-4458A464E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00" y="214733"/>
            <a:ext cx="437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2.2</a:t>
            </a:r>
            <a:r>
              <a:rPr lang="zh-CN" altLang="en-US" sz="24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 基因重组的应用</a:t>
            </a:r>
            <a:endParaRPr lang="zh-CN" altLang="en-US" sz="2400" b="1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0017" y="79189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charset="-122"/>
              </a:rPr>
              <a:t>杂交育种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558952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01653" y="306087"/>
            <a:ext cx="5610365" cy="8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81" tIns="17140" rIns="34281" bIns="1714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charset="-122"/>
              </a:rPr>
              <a:t>亲本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charset="-122"/>
              </a:rPr>
              <a:t>：      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</a:rPr>
              <a:t>抗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倒伏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</a:rPr>
              <a:t>易感病                易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倒伏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</a:rPr>
              <a:t>抗病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                 　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charset="-122"/>
              </a:rPr>
              <a:t>DDTT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charset="-122"/>
              </a:rPr>
              <a:t>　　　　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charset="-122"/>
              </a:rPr>
              <a:t>　　　　</a:t>
            </a:r>
            <a:r>
              <a:rPr lang="en-US" altLang="zh-CN" sz="2000" b="1" dirty="0" err="1">
                <a:latin typeface="Times New Roman" panose="02020603050405020304" pitchFamily="18" charset="0"/>
                <a:ea typeface="黑体" panose="02010609060101010101" charset="-122"/>
              </a:rPr>
              <a:t>ddtt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31120" y="2220599"/>
            <a:ext cx="1993568" cy="311614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</a:rPr>
              <a:t>抗倒伏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charset="-122"/>
              </a:rPr>
              <a:t>易感病 </a:t>
            </a:r>
            <a:endParaRPr lang="zh-CN" altLang="en-US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5152636" y="2475016"/>
            <a:ext cx="161642" cy="14285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4281" tIns="17140" rIns="34281" bIns="17140" anchor="ctr"/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ea typeface="黑体" panose="02010609060101010101" charset="-122"/>
              </a:rPr>
              <a:t>×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901803" y="2644060"/>
            <a:ext cx="5849437" cy="4039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34281" tIns="17140" rIns="34281" bIns="1714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2400" b="1" dirty="0">
                <a:latin typeface="Times New Roman" panose="02020603050405020304" pitchFamily="18" charset="0"/>
                <a:ea typeface="黑体" panose="02010609060101010101" charset="-122"/>
              </a:rPr>
              <a:t>F</a:t>
            </a:r>
            <a:r>
              <a:rPr kumimoji="1" lang="en-US" altLang="zh-CN" sz="2400" b="1" baseline="-25000" dirty="0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kumimoji="1" lang="en-US" altLang="zh-CN" sz="2400" b="1" dirty="0">
                <a:latin typeface="Times New Roman" panose="02020603050405020304" pitchFamily="18" charset="0"/>
                <a:ea typeface="黑体" panose="02010609060101010101" charset="-122"/>
              </a:rPr>
              <a:t>:     D__T__</a:t>
            </a:r>
            <a:r>
              <a:rPr kumimoji="1" lang="zh-CN" altLang="en-US" sz="2400" b="1" dirty="0" smtClean="0"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kumimoji="1" lang="en-US" altLang="zh-CN" sz="2400" b="1" dirty="0" smtClean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kumimoji="1" lang="en-US" altLang="zh-CN" sz="2400" b="1" dirty="0" err="1">
                <a:latin typeface="Times New Roman" panose="02020603050405020304" pitchFamily="18" charset="0"/>
                <a:ea typeface="黑体" panose="02010609060101010101" charset="-122"/>
              </a:rPr>
              <a:t>ddT</a:t>
            </a:r>
            <a:r>
              <a:rPr kumimoji="1" lang="en-US" altLang="zh-CN" sz="2400" b="1" dirty="0">
                <a:latin typeface="Times New Roman" panose="02020603050405020304" pitchFamily="18" charset="0"/>
                <a:ea typeface="黑体" panose="02010609060101010101" charset="-122"/>
              </a:rPr>
              <a:t>__</a:t>
            </a:r>
            <a:r>
              <a:rPr kumimoji="1" lang="zh-CN" altLang="en-US" sz="2400" b="1" dirty="0">
                <a:solidFill>
                  <a:srgbClr val="0E223A"/>
                </a:solidFill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kumimoji="1" lang="en-US" altLang="zh-CN" sz="2400" b="1" dirty="0">
                <a:solidFill>
                  <a:srgbClr val="0E223A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kumimoji="1" lang="en-US" altLang="zh-CN" sz="2400" b="1" dirty="0" smtClean="0">
                <a:solidFill>
                  <a:srgbClr val="0E223A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kumimoji="1" lang="en-US" altLang="zh-CN" sz="2400" b="1" dirty="0">
                <a:solidFill>
                  <a:srgbClr val="0E223A"/>
                </a:solidFill>
                <a:latin typeface="Times New Roman" panose="02020603050405020304" pitchFamily="18" charset="0"/>
                <a:ea typeface="黑体" panose="02010609060101010101" charset="-122"/>
              </a:rPr>
              <a:t>D__</a:t>
            </a:r>
            <a:r>
              <a:rPr kumimoji="1" lang="en-US" altLang="zh-CN" sz="2400" b="1" dirty="0" err="1">
                <a:solidFill>
                  <a:srgbClr val="0E223A"/>
                </a:solidFill>
                <a:latin typeface="Times New Roman" panose="02020603050405020304" pitchFamily="18" charset="0"/>
                <a:ea typeface="黑体" panose="02010609060101010101" charset="-122"/>
              </a:rPr>
              <a:t>tt</a:t>
            </a:r>
            <a:r>
              <a:rPr kumimoji="1" lang="zh-CN" altLang="en-US" sz="2400" b="1" dirty="0" smtClean="0">
                <a:solidFill>
                  <a:srgbClr val="0E223A"/>
                </a:solidFill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kumimoji="1" lang="en-US" altLang="zh-CN" sz="2400" b="1" dirty="0" smtClean="0">
                <a:solidFill>
                  <a:srgbClr val="0E223A"/>
                </a:solidFill>
                <a:latin typeface="Times New Roman" panose="02020603050405020304" pitchFamily="18" charset="0"/>
                <a:ea typeface="黑体" panose="02010609060101010101" charset="-122"/>
              </a:rPr>
              <a:t>  </a:t>
            </a:r>
            <a:r>
              <a:rPr kumimoji="1" lang="en-US" altLang="zh-CN" sz="2400" b="1" dirty="0" err="1">
                <a:latin typeface="Times New Roman" panose="02020603050405020304" pitchFamily="18" charset="0"/>
                <a:ea typeface="黑体" panose="02010609060101010101" charset="-122"/>
              </a:rPr>
              <a:t>ddtt</a:t>
            </a:r>
            <a:endParaRPr kumimoji="1" lang="en-US" altLang="zh-CN" sz="24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68982" y="2998089"/>
            <a:ext cx="1006930" cy="711723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0E223A"/>
                </a:solidFill>
                <a:latin typeface="Times New Roman" panose="02020603050405020304" pitchFamily="18" charset="0"/>
                <a:ea typeface="黑体" panose="02010609060101010101" charset="-122"/>
              </a:rPr>
              <a:t>抗倒伏</a:t>
            </a:r>
            <a:endParaRPr lang="en-US" altLang="zh-CN" sz="2000" b="1" dirty="0">
              <a:solidFill>
                <a:srgbClr val="0E223A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000" b="1" dirty="0" smtClean="0">
                <a:solidFill>
                  <a:srgbClr val="0E223A"/>
                </a:solidFill>
                <a:latin typeface="Times New Roman" panose="02020603050405020304" pitchFamily="18" charset="0"/>
                <a:ea typeface="黑体" panose="02010609060101010101" charset="-122"/>
              </a:rPr>
              <a:t>抗病</a:t>
            </a:r>
            <a:endParaRPr lang="zh-CN" altLang="en-US" sz="2000" b="1" dirty="0">
              <a:solidFill>
                <a:srgbClr val="0E223A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3608183" y="1084702"/>
            <a:ext cx="4957" cy="2853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>
            <a:off x="6375912" y="1084072"/>
            <a:ext cx="3373" cy="28601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3608183" y="1704565"/>
            <a:ext cx="1271247" cy="40456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>
            <a:off x="5314278" y="1655434"/>
            <a:ext cx="1041470" cy="45569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4839332" y="4112471"/>
            <a:ext cx="19039" cy="5172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129166" y="4629685"/>
            <a:ext cx="1743281" cy="403947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pPr>
              <a:spcBef>
                <a:spcPts val="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纯种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DDtt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35605" y="2166390"/>
            <a:ext cx="3090840" cy="342391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charset="-122"/>
              </a:rPr>
              <a:t>F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charset="-122"/>
              </a:rPr>
              <a:t>：                           </a:t>
            </a:r>
            <a:r>
              <a:rPr lang="en-US" altLang="zh-CN" sz="2000" b="1" dirty="0" err="1">
                <a:latin typeface="Times New Roman" panose="02020603050405020304" pitchFamily="18" charset="0"/>
                <a:ea typeface="黑体" panose="02010609060101010101" charset="-122"/>
              </a:rPr>
              <a:t>DdTt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43097" y="1313043"/>
            <a:ext cx="4752554" cy="342391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charset="-122"/>
              </a:rPr>
              <a:t>配子：    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charset="-122"/>
              </a:rPr>
              <a:t>DT                     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charset="-122"/>
              </a:rPr>
              <a:t>　　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charset="-122"/>
              </a:rPr>
              <a:t>       </a:t>
            </a:r>
            <a:r>
              <a:rPr lang="en-US" altLang="zh-CN" sz="2000" b="1" dirty="0" err="1" smtClean="0">
                <a:latin typeface="Times New Roman" panose="02020603050405020304" pitchFamily="18" charset="0"/>
                <a:ea typeface="黑体" panose="02010609060101010101" charset="-122"/>
              </a:rPr>
              <a:t>dt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charset="-122"/>
              </a:rPr>
              <a:t>   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065686" y="4043962"/>
            <a:ext cx="2066633" cy="650168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4281" tIns="17140" rIns="34281" bIns="1714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连续自交直到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algn="ctr"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不出现性状分离</a:t>
            </a:r>
          </a:p>
        </p:txBody>
      </p:sp>
      <p:sp>
        <p:nvSpPr>
          <p:cNvPr id="22" name="右大括号 21"/>
          <p:cNvSpPr/>
          <p:nvPr/>
        </p:nvSpPr>
        <p:spPr>
          <a:xfrm rot="16200000">
            <a:off x="4658001" y="2762636"/>
            <a:ext cx="345989" cy="1174378"/>
          </a:xfrm>
          <a:prstGeom prst="rightBrace">
            <a:avLst>
              <a:gd name="adj1" fmla="val 8333"/>
              <a:gd name="adj2" fmla="val 967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4" name="矩形 23"/>
          <p:cNvSpPr/>
          <p:nvPr/>
        </p:nvSpPr>
        <p:spPr>
          <a:xfrm>
            <a:off x="3650375" y="3477289"/>
            <a:ext cx="1072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solidFill>
                  <a:srgbClr val="0E223A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DDtt</a:t>
            </a:r>
            <a:endParaRPr lang="zh-CN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4742680" y="3477113"/>
            <a:ext cx="988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solidFill>
                  <a:srgbClr val="0E223A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Ddtt</a:t>
            </a:r>
            <a:endParaRPr lang="zh-CN" altLang="en-US" sz="2400" dirty="0"/>
          </a:p>
        </p:txBody>
      </p:sp>
      <p:sp>
        <p:nvSpPr>
          <p:cNvPr id="33" name="右大括号 32"/>
          <p:cNvSpPr/>
          <p:nvPr/>
        </p:nvSpPr>
        <p:spPr>
          <a:xfrm rot="5400000">
            <a:off x="4653528" y="3409085"/>
            <a:ext cx="345989" cy="11743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7" name="TextBox 26"/>
          <p:cNvSpPr txBox="1"/>
          <p:nvPr/>
        </p:nvSpPr>
        <p:spPr>
          <a:xfrm>
            <a:off x="5209107" y="2654716"/>
            <a:ext cx="1174379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2000" dirty="0"/>
          </a:p>
        </p:txBody>
      </p:sp>
      <p:cxnSp>
        <p:nvCxnSpPr>
          <p:cNvPr id="38" name="直接箭头连接符 37"/>
          <p:cNvCxnSpPr/>
          <p:nvPr/>
        </p:nvCxnSpPr>
        <p:spPr>
          <a:xfrm>
            <a:off x="5060953" y="2440393"/>
            <a:ext cx="4734" cy="32376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8144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9" grpId="0" animBg="1"/>
      <p:bldP spid="22" grpId="0" animBg="1"/>
      <p:bldP spid="24" grpId="0"/>
      <p:bldP spid="26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>
            <a:extLst>
              <a:ext uri="{FF2B5EF4-FFF2-40B4-BE49-F238E27FC236}">
                <a16:creationId xmlns="" xmlns:a16="http://schemas.microsoft.com/office/drawing/2014/main" id="{A5862466-307E-425C-B1BB-2FA52167E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12" y="830916"/>
            <a:ext cx="71708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基因重组也是生物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变异的来源之一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，对生物的进化具有重要意义。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93CE0CCF-1362-4D7A-9A6E-4458A464E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00" y="214733"/>
            <a:ext cx="437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2.3</a:t>
            </a:r>
            <a:r>
              <a:rPr lang="zh-CN" altLang="en-US" sz="24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 </a:t>
            </a:r>
            <a:r>
              <a:rPr lang="zh-CN" altLang="en-US" sz="24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基因重组的意义</a:t>
            </a:r>
            <a:endParaRPr lang="zh-CN" altLang="en-US" sz="2400" b="1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58267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06" name="Group 50">
            <a:extLst>
              <a:ext uri="{FF2B5EF4-FFF2-40B4-BE49-F238E27FC236}">
                <a16:creationId xmlns="" xmlns:a16="http://schemas.microsoft.com/office/drawing/2014/main" id="{19E4C286-ADB9-4F0D-81F2-ECB35B6E8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542484"/>
              </p:ext>
            </p:extLst>
          </p:nvPr>
        </p:nvGraphicFramePr>
        <p:xfrm>
          <a:off x="1547812" y="844154"/>
          <a:ext cx="6473428" cy="4000409"/>
        </p:xfrm>
        <a:graphic>
          <a:graphicData uri="http://schemas.openxmlformats.org/drawingml/2006/table">
            <a:tbl>
              <a:tblPr/>
              <a:tblGrid>
                <a:gridCol w="10887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32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813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1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     </a:t>
                      </a:r>
                      <a:r>
                        <a:rPr kumimoji="0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基因突变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    </a:t>
                      </a:r>
                      <a:r>
                        <a:rPr kumimoji="0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基因重组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本质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6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原因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8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时间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94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意义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8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可能性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5090" name="Text Box 34">
            <a:extLst>
              <a:ext uri="{FF2B5EF4-FFF2-40B4-BE49-F238E27FC236}">
                <a16:creationId xmlns="" xmlns:a16="http://schemas.microsoft.com/office/drawing/2014/main" id="{E5A4E36E-E4EA-43AE-A728-428391D61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635" y="1232297"/>
            <a:ext cx="22145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100" b="1">
                <a:latin typeface="黑体" panose="02010609060101010101" pitchFamily="49" charset="-122"/>
                <a:ea typeface="黑体" panose="02010609060101010101" pitchFamily="49" charset="-122"/>
              </a:rPr>
              <a:t>产生新的</a:t>
            </a:r>
            <a:r>
              <a:rPr kumimoji="1" lang="zh-CN" altLang="en-US" sz="21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基因</a:t>
            </a:r>
          </a:p>
        </p:txBody>
      </p:sp>
      <p:sp>
        <p:nvSpPr>
          <p:cNvPr id="45091" name="Text Box 35">
            <a:extLst>
              <a:ext uri="{FF2B5EF4-FFF2-40B4-BE49-F238E27FC236}">
                <a16:creationId xmlns="" xmlns:a16="http://schemas.microsoft.com/office/drawing/2014/main" id="{C7AA26FA-1E32-4FA3-91EA-3E2DD1DC9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123" y="1221924"/>
            <a:ext cx="23217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100" b="1">
                <a:latin typeface="黑体" panose="02010609060101010101" pitchFamily="49" charset="-122"/>
                <a:ea typeface="黑体" panose="02010609060101010101" pitchFamily="49" charset="-122"/>
              </a:rPr>
              <a:t>产生新的</a:t>
            </a:r>
            <a:r>
              <a:rPr kumimoji="1" lang="zh-CN" altLang="en-US" sz="21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基因型</a:t>
            </a:r>
          </a:p>
        </p:txBody>
      </p:sp>
      <p:sp>
        <p:nvSpPr>
          <p:cNvPr id="45092" name="Text Box 36">
            <a:extLst>
              <a:ext uri="{FF2B5EF4-FFF2-40B4-BE49-F238E27FC236}">
                <a16:creationId xmlns="" xmlns:a16="http://schemas.microsoft.com/office/drawing/2014/main" id="{8736B32D-8BD6-4B88-B78F-9E6BACE1B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635" y="1767229"/>
            <a:ext cx="22538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碱基对的</a:t>
            </a:r>
            <a:r>
              <a:rPr kumimoji="1"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增添、</a:t>
            </a:r>
          </a:p>
          <a:p>
            <a:pPr eaLnBrk="1" hangingPunct="1"/>
            <a:r>
              <a:rPr kumimoji="1"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缺失</a:t>
            </a:r>
            <a:r>
              <a:rPr kumimoji="1" lang="zh-CN" altLang="en-US" sz="21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、替换</a:t>
            </a:r>
            <a:endParaRPr kumimoji="1" lang="zh-CN" altLang="en-US" sz="2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93" name="Text Box 37">
            <a:extLst>
              <a:ext uri="{FF2B5EF4-FFF2-40B4-BE49-F238E27FC236}">
                <a16:creationId xmlns="" xmlns:a16="http://schemas.microsoft.com/office/drawing/2014/main" id="{D8AAE0D8-3E61-41B7-BB02-1D91D5063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0681" y="1768671"/>
            <a:ext cx="23038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1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自由组合；</a:t>
            </a:r>
            <a:endParaRPr kumimoji="1" lang="zh-CN" altLang="en-US" sz="21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kumimoji="1" lang="zh-CN" altLang="en-US" sz="21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交叉互换</a:t>
            </a:r>
            <a:endParaRPr kumimoji="1" lang="zh-CN" altLang="en-US" sz="21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94" name="Text Box 38">
            <a:extLst>
              <a:ext uri="{FF2B5EF4-FFF2-40B4-BE49-F238E27FC236}">
                <a16:creationId xmlns="" xmlns:a16="http://schemas.microsoft.com/office/drawing/2014/main" id="{B6D5B97D-1D9D-43CD-9EE6-367D21D99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635" y="2625328"/>
            <a:ext cx="23217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100" b="1">
                <a:latin typeface="黑体" panose="02010609060101010101" pitchFamily="49" charset="-122"/>
                <a:ea typeface="黑体" panose="02010609060101010101" pitchFamily="49" charset="-122"/>
              </a:rPr>
              <a:t>间期</a:t>
            </a:r>
            <a:r>
              <a:rPr kumimoji="1" lang="en-US" altLang="zh-CN" sz="21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kumimoji="1" lang="zh-CN" altLang="en-US" sz="21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复制</a:t>
            </a:r>
            <a:r>
              <a:rPr kumimoji="1" lang="zh-CN" altLang="en-US" sz="2100" b="1">
                <a:latin typeface="黑体" panose="02010609060101010101" pitchFamily="49" charset="-122"/>
                <a:ea typeface="黑体" panose="02010609060101010101" pitchFamily="49" charset="-122"/>
              </a:rPr>
              <a:t>时</a:t>
            </a:r>
          </a:p>
        </p:txBody>
      </p:sp>
      <p:sp>
        <p:nvSpPr>
          <p:cNvPr id="45095" name="Text Box 39">
            <a:extLst>
              <a:ext uri="{FF2B5EF4-FFF2-40B4-BE49-F238E27FC236}">
                <a16:creationId xmlns="" xmlns:a16="http://schemas.microsoft.com/office/drawing/2014/main" id="{7BADF75B-A319-4E56-A336-F8EABC611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891" y="2582894"/>
            <a:ext cx="26181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减数第一次</a:t>
            </a:r>
            <a:r>
              <a:rPr kumimoji="1" lang="zh-CN" altLang="en-US" sz="21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分裂前和后期</a:t>
            </a:r>
            <a:endParaRPr kumimoji="1" lang="zh-CN" altLang="en-US" sz="2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96" name="Text Box 40">
            <a:extLst>
              <a:ext uri="{FF2B5EF4-FFF2-40B4-BE49-F238E27FC236}">
                <a16:creationId xmlns="" xmlns:a16="http://schemas.microsoft.com/office/drawing/2014/main" id="{348B4122-CBF0-4B2A-909D-BE8A9DD8E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214" y="3219450"/>
            <a:ext cx="24122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变异的根本来源</a:t>
            </a:r>
            <a:r>
              <a:rPr kumimoji="1" lang="zh-CN" altLang="en-US" sz="21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；提供进化</a:t>
            </a:r>
            <a:r>
              <a:rPr kumimoji="1"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的原材料</a:t>
            </a:r>
          </a:p>
        </p:txBody>
      </p:sp>
      <p:sp>
        <p:nvSpPr>
          <p:cNvPr id="45097" name="Text Box 41">
            <a:extLst>
              <a:ext uri="{FF2B5EF4-FFF2-40B4-BE49-F238E27FC236}">
                <a16:creationId xmlns="" xmlns:a16="http://schemas.microsoft.com/office/drawing/2014/main" id="{6B518D5A-2C7C-41B6-8D05-E61C2E3E4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631" y="3326617"/>
            <a:ext cx="27539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生物变异来源</a:t>
            </a:r>
            <a:r>
              <a:rPr kumimoji="1" lang="zh-CN" altLang="en-US" sz="21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之一，对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进化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具有重要意义</a:t>
            </a:r>
            <a:endParaRPr kumimoji="1" lang="zh-CN" altLang="en-US" sz="21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98" name="Text Box 42">
            <a:extLst>
              <a:ext uri="{FF2B5EF4-FFF2-40B4-BE49-F238E27FC236}">
                <a16:creationId xmlns="" xmlns:a16="http://schemas.microsoft.com/office/drawing/2014/main" id="{4CE455F6-468A-405F-911E-E9C1AABB5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329" y="4331940"/>
            <a:ext cx="199786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低频但普遍</a:t>
            </a:r>
          </a:p>
        </p:txBody>
      </p:sp>
      <p:sp>
        <p:nvSpPr>
          <p:cNvPr id="45099" name="Text Box 43">
            <a:extLst>
              <a:ext uri="{FF2B5EF4-FFF2-40B4-BE49-F238E27FC236}">
                <a16:creationId xmlns="" xmlns:a16="http://schemas.microsoft.com/office/drawing/2014/main" id="{3BA2A379-9665-46D7-B88F-DFFDA2C4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208" y="4345171"/>
            <a:ext cx="27003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有性生殖中普遍</a:t>
            </a:r>
          </a:p>
        </p:txBody>
      </p:sp>
      <p:sp>
        <p:nvSpPr>
          <p:cNvPr id="14378" name="Rectangle 44">
            <a:extLst>
              <a:ext uri="{FF2B5EF4-FFF2-40B4-BE49-F238E27FC236}">
                <a16:creationId xmlns="" xmlns:a16="http://schemas.microsoft.com/office/drawing/2014/main" id="{28E709D8-A74E-45D7-AB2A-F2CB53F31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571" y="192554"/>
            <a:ext cx="575979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7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基因突变和基因重组</a:t>
            </a:r>
            <a:r>
              <a:rPr kumimoji="1" lang="zh-CN" altLang="en-US" sz="27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的总结比较</a:t>
            </a:r>
            <a:endParaRPr kumimoji="1" lang="zh-CN" altLang="en-US" sz="2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23285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0" grpId="0" autoUpdateAnimBg="0"/>
      <p:bldP spid="45091" grpId="0" autoUpdateAnimBg="0"/>
      <p:bldP spid="45092" grpId="0" autoUpdateAnimBg="0"/>
      <p:bldP spid="45093" grpId="0" autoUpdateAnimBg="0"/>
      <p:bldP spid="45094" grpId="0" autoUpdateAnimBg="0"/>
      <p:bldP spid="45095" grpId="0" autoUpdateAnimBg="0"/>
      <p:bldP spid="45096" grpId="0" autoUpdateAnimBg="0"/>
      <p:bldP spid="45097" grpId="0" autoUpdateAnimBg="0"/>
      <p:bldP spid="45098" grpId="0" autoUpdateAnimBg="0"/>
      <p:bldP spid="4509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="" xmlns:a16="http://schemas.microsoft.com/office/drawing/2014/main" id="{0CD71465-A092-4714-8C14-94FD1C24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10" y="756231"/>
            <a:ext cx="860259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100" b="1" dirty="0" smtClean="0">
                <a:latin typeface="宋体" panose="02010600030101010101" pitchFamily="2" charset="-122"/>
              </a:rPr>
              <a:t>1</a:t>
            </a:r>
            <a:r>
              <a:rPr kumimoji="1" lang="en-US" altLang="zh-CN" sz="2100" b="1" dirty="0">
                <a:latin typeface="宋体" panose="02010600030101010101" pitchFamily="2" charset="-122"/>
              </a:rPr>
              <a:t>.</a:t>
            </a:r>
            <a:r>
              <a:rPr kumimoji="1" lang="zh-CN" altLang="en-US" sz="2100" b="1" dirty="0" smtClean="0">
                <a:latin typeface="宋体" panose="02010600030101010101" pitchFamily="2" charset="-122"/>
              </a:rPr>
              <a:t>若</a:t>
            </a:r>
            <a:r>
              <a:rPr kumimoji="1" lang="zh-CN" altLang="en-US" sz="2100" b="1" dirty="0">
                <a:latin typeface="宋体" panose="02010600030101010101" pitchFamily="2" charset="-122"/>
              </a:rPr>
              <a:t>某基因原为</a:t>
            </a:r>
            <a:r>
              <a:rPr kumimoji="1" lang="en-US" altLang="zh-CN" sz="2100" b="1" dirty="0">
                <a:latin typeface="宋体" panose="02010600030101010101" pitchFamily="2" charset="-122"/>
              </a:rPr>
              <a:t>303</a:t>
            </a:r>
            <a:r>
              <a:rPr kumimoji="1" lang="zh-CN" altLang="en-US" sz="2100" b="1" dirty="0">
                <a:latin typeface="宋体" panose="02010600030101010101" pitchFamily="2" charset="-122"/>
              </a:rPr>
              <a:t>对碱基，现经过突变，相邻</a:t>
            </a:r>
            <a:r>
              <a:rPr kumimoji="1" lang="en-US" altLang="zh-CN" sz="2100" b="1" dirty="0">
                <a:latin typeface="宋体" panose="02010600030101010101" pitchFamily="2" charset="-122"/>
              </a:rPr>
              <a:t>3</a:t>
            </a:r>
            <a:r>
              <a:rPr kumimoji="1" lang="zh-CN" altLang="en-US" sz="2100" b="1" dirty="0" smtClean="0">
                <a:latin typeface="宋体" panose="02010600030101010101" pitchFamily="2" charset="-122"/>
              </a:rPr>
              <a:t>个碱基对</a:t>
            </a:r>
            <a:r>
              <a:rPr kumimoji="1" lang="zh-CN" altLang="en-US" sz="2100" b="1" dirty="0">
                <a:latin typeface="宋体" panose="02010600030101010101" pitchFamily="2" charset="-122"/>
              </a:rPr>
              <a:t>缺失，它合成的蛋白质分子与原来基因</a:t>
            </a:r>
            <a:r>
              <a:rPr kumimoji="1" lang="zh-CN" altLang="en-US" sz="2100" b="1" dirty="0" smtClean="0">
                <a:latin typeface="宋体" panose="02010600030101010101" pitchFamily="2" charset="-122"/>
              </a:rPr>
              <a:t>合成的</a:t>
            </a:r>
            <a:r>
              <a:rPr kumimoji="1" lang="zh-CN" altLang="en-US" sz="2100" b="1" dirty="0">
                <a:latin typeface="宋体" panose="02010600030101010101" pitchFamily="2" charset="-122"/>
              </a:rPr>
              <a:t>蛋白质分子相比较，差异可能为　　　　　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100" b="1" dirty="0">
                <a:latin typeface="宋体" panose="02010600030101010101" pitchFamily="2" charset="-122"/>
              </a:rPr>
              <a:t>　</a:t>
            </a:r>
            <a:r>
              <a:rPr kumimoji="1" lang="en-US" altLang="zh-CN" sz="2100" b="1" dirty="0">
                <a:latin typeface="宋体" panose="02010600030101010101" pitchFamily="2" charset="-122"/>
              </a:rPr>
              <a:t>A</a:t>
            </a:r>
            <a:r>
              <a:rPr kumimoji="1" lang="zh-CN" altLang="en-US" sz="2100" b="1" dirty="0">
                <a:latin typeface="宋体" panose="02010600030101010101" pitchFamily="2" charset="-122"/>
              </a:rPr>
              <a:t>．只相差一个氨基酸，其他顺序不变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100" b="1" dirty="0">
                <a:latin typeface="宋体" panose="02010600030101010101" pitchFamily="2" charset="-122"/>
              </a:rPr>
              <a:t>　</a:t>
            </a:r>
            <a:r>
              <a:rPr kumimoji="1" lang="en-US" altLang="zh-CN" sz="2100" b="1" dirty="0">
                <a:latin typeface="宋体" panose="02010600030101010101" pitchFamily="2" charset="-122"/>
              </a:rPr>
              <a:t>B</a:t>
            </a:r>
            <a:r>
              <a:rPr kumimoji="1" lang="zh-CN" altLang="en-US" sz="2100" b="1" dirty="0">
                <a:latin typeface="宋体" panose="02010600030101010101" pitchFamily="2" charset="-122"/>
              </a:rPr>
              <a:t>．长度相差一个氨基酸外，氨基酸顺序有改变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100" b="1" dirty="0">
                <a:latin typeface="宋体" panose="02010600030101010101" pitchFamily="2" charset="-122"/>
              </a:rPr>
              <a:t>　</a:t>
            </a:r>
            <a:r>
              <a:rPr kumimoji="1" lang="en-US" altLang="zh-CN" sz="2100" b="1" dirty="0">
                <a:latin typeface="宋体" panose="02010600030101010101" pitchFamily="2" charset="-122"/>
              </a:rPr>
              <a:t>C</a:t>
            </a:r>
            <a:r>
              <a:rPr kumimoji="1" lang="zh-CN" altLang="en-US" sz="2100" b="1" dirty="0">
                <a:latin typeface="宋体" panose="02010600030101010101" pitchFamily="2" charset="-122"/>
              </a:rPr>
              <a:t>．长度不变，但顺序改变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100" b="1" dirty="0">
                <a:latin typeface="宋体" panose="02010600030101010101" pitchFamily="2" charset="-122"/>
              </a:rPr>
              <a:t>　</a:t>
            </a:r>
            <a:r>
              <a:rPr kumimoji="1" lang="en-US" altLang="zh-CN" sz="2100" b="1" dirty="0">
                <a:latin typeface="宋体" panose="02010600030101010101" pitchFamily="2" charset="-122"/>
              </a:rPr>
              <a:t>D</a:t>
            </a:r>
            <a:r>
              <a:rPr kumimoji="1" lang="zh-CN" altLang="en-US" sz="2100" b="1" dirty="0">
                <a:latin typeface="宋体" panose="02010600030101010101" pitchFamily="2" charset="-122"/>
              </a:rPr>
              <a:t>．</a:t>
            </a:r>
            <a:r>
              <a:rPr kumimoji="1" lang="en-US" altLang="zh-CN" sz="2100" b="1" dirty="0">
                <a:latin typeface="宋体" panose="02010600030101010101" pitchFamily="2" charset="-122"/>
              </a:rPr>
              <a:t>A</a:t>
            </a:r>
            <a:r>
              <a:rPr kumimoji="1" lang="zh-CN" altLang="en-US" sz="2100" b="1" dirty="0">
                <a:latin typeface="宋体" panose="02010600030101010101" pitchFamily="2" charset="-122"/>
              </a:rPr>
              <a:t>、</a:t>
            </a:r>
            <a:r>
              <a:rPr kumimoji="1" lang="en-US" altLang="zh-CN" sz="2100" b="1" dirty="0">
                <a:latin typeface="宋体" panose="02010600030101010101" pitchFamily="2" charset="-122"/>
              </a:rPr>
              <a:t>B</a:t>
            </a:r>
            <a:r>
              <a:rPr kumimoji="1" lang="zh-CN" altLang="en-US" sz="2100" b="1" dirty="0">
                <a:latin typeface="宋体" panose="02010600030101010101" pitchFamily="2" charset="-122"/>
              </a:rPr>
              <a:t>都有可能</a:t>
            </a:r>
            <a:endParaRPr lang="zh-CN" altLang="en-US" sz="2100" b="1" dirty="0">
              <a:latin typeface="宋体" panose="02010600030101010101" pitchFamily="2" charset="-122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="" xmlns:a16="http://schemas.microsoft.com/office/drawing/2014/main" id="{288884BD-1263-4358-BAB8-D4CB2CDE0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10" y="120903"/>
            <a:ext cx="1296591" cy="461665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华文新魏" panose="02010800040101010101" pitchFamily="2" charset="-122"/>
              </a:rPr>
              <a:t>练一练</a:t>
            </a:r>
          </a:p>
        </p:txBody>
      </p:sp>
      <p:sp>
        <p:nvSpPr>
          <p:cNvPr id="2" name="矩形 1"/>
          <p:cNvSpPr/>
          <p:nvPr/>
        </p:nvSpPr>
        <p:spPr>
          <a:xfrm>
            <a:off x="140419" y="3538492"/>
            <a:ext cx="8718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b="1" dirty="0" smtClean="0">
                <a:latin typeface="+mn-ea"/>
                <a:ea typeface="+mn-ea"/>
              </a:rPr>
              <a:t>分析：基因</a:t>
            </a:r>
            <a:r>
              <a:rPr kumimoji="1" lang="zh-CN" altLang="en-US" b="1" dirty="0">
                <a:latin typeface="+mn-ea"/>
                <a:ea typeface="+mn-ea"/>
              </a:rPr>
              <a:t>中</a:t>
            </a:r>
            <a:r>
              <a:rPr kumimoji="1" lang="zh-CN" altLang="en-US" b="1" dirty="0" smtClean="0">
                <a:latin typeface="+mn-ea"/>
                <a:ea typeface="+mn-ea"/>
              </a:rPr>
              <a:t>相邻</a:t>
            </a:r>
            <a:r>
              <a:rPr kumimoji="1" lang="en-US" altLang="zh-CN" b="1" dirty="0">
                <a:latin typeface="+mn-ea"/>
                <a:ea typeface="+mn-ea"/>
              </a:rPr>
              <a:t>3</a:t>
            </a:r>
            <a:r>
              <a:rPr kumimoji="1" lang="zh-CN" altLang="en-US" b="1" dirty="0">
                <a:latin typeface="+mn-ea"/>
                <a:ea typeface="+mn-ea"/>
              </a:rPr>
              <a:t>个</a:t>
            </a:r>
            <a:r>
              <a:rPr kumimoji="1" lang="zh-CN" altLang="en-US" b="1" dirty="0" smtClean="0">
                <a:latin typeface="+mn-ea"/>
                <a:ea typeface="+mn-ea"/>
              </a:rPr>
              <a:t>碱基对丢失，对应</a:t>
            </a:r>
            <a:r>
              <a:rPr kumimoji="1" lang="en-US" altLang="zh-CN" b="1" dirty="0" smtClean="0">
                <a:latin typeface="+mn-ea"/>
                <a:ea typeface="+mn-ea"/>
              </a:rPr>
              <a:t>mRNA</a:t>
            </a:r>
            <a:r>
              <a:rPr kumimoji="1" lang="zh-CN" altLang="en-US" b="1" dirty="0" smtClean="0">
                <a:latin typeface="+mn-ea"/>
                <a:ea typeface="+mn-ea"/>
              </a:rPr>
              <a:t>中相邻的</a:t>
            </a:r>
            <a:r>
              <a:rPr kumimoji="1" lang="en-US" altLang="zh-CN" b="1" dirty="0" smtClean="0">
                <a:latin typeface="+mn-ea"/>
                <a:ea typeface="+mn-ea"/>
              </a:rPr>
              <a:t>3</a:t>
            </a:r>
            <a:r>
              <a:rPr kumimoji="1" lang="zh-CN" altLang="en-US" b="1" dirty="0" smtClean="0">
                <a:latin typeface="+mn-ea"/>
                <a:ea typeface="+mn-ea"/>
              </a:rPr>
              <a:t>个碱基丢失。若恰好</a:t>
            </a:r>
            <a:r>
              <a:rPr kumimoji="1" lang="zh-CN" altLang="en-US" b="1" dirty="0" smtClean="0">
                <a:latin typeface="+mn-ea"/>
                <a:ea typeface="+mn-ea"/>
              </a:rPr>
              <a:t>对应</a:t>
            </a:r>
            <a:r>
              <a:rPr kumimoji="1" lang="en-US" altLang="zh-CN" b="1" dirty="0">
                <a:latin typeface="+mn-ea"/>
              </a:rPr>
              <a:t>mRNA</a:t>
            </a:r>
            <a:r>
              <a:rPr kumimoji="1" lang="zh-CN" altLang="en-US" b="1" dirty="0" smtClean="0">
                <a:latin typeface="+mn-ea"/>
                <a:ea typeface="+mn-ea"/>
              </a:rPr>
              <a:t>居中</a:t>
            </a:r>
            <a:r>
              <a:rPr kumimoji="1" lang="zh-CN" altLang="en-US" b="1" dirty="0" smtClean="0">
                <a:latin typeface="+mn-ea"/>
                <a:ea typeface="+mn-ea"/>
              </a:rPr>
              <a:t>的</a:t>
            </a:r>
            <a:r>
              <a:rPr kumimoji="1" lang="en-US" altLang="zh-CN" b="1" dirty="0" smtClean="0">
                <a:latin typeface="+mn-ea"/>
                <a:ea typeface="+mn-ea"/>
              </a:rPr>
              <a:t>1</a:t>
            </a:r>
            <a:r>
              <a:rPr kumimoji="1" lang="zh-CN" altLang="en-US" b="1" dirty="0" smtClean="0">
                <a:latin typeface="+mn-ea"/>
                <a:ea typeface="+mn-ea"/>
              </a:rPr>
              <a:t>个密码子，</a:t>
            </a:r>
            <a:r>
              <a:rPr kumimoji="1" lang="en-US" altLang="zh-CN" b="1" dirty="0" smtClean="0">
                <a:latin typeface="+mn-ea"/>
                <a:ea typeface="+mn-ea"/>
              </a:rPr>
              <a:t>A</a:t>
            </a:r>
            <a:r>
              <a:rPr kumimoji="1" lang="zh-CN" altLang="en-US" b="1" dirty="0" smtClean="0">
                <a:latin typeface="+mn-ea"/>
                <a:ea typeface="+mn-ea"/>
              </a:rPr>
              <a:t>正确；</a:t>
            </a:r>
            <a:r>
              <a:rPr kumimoji="1" lang="zh-CN" altLang="en-US" b="1" dirty="0" smtClean="0">
                <a:latin typeface="+mn-ea"/>
                <a:ea typeface="+mn-ea"/>
              </a:rPr>
              <a:t>若是</a:t>
            </a:r>
            <a:r>
              <a:rPr kumimoji="1" lang="en-US" altLang="zh-CN" b="1" dirty="0">
                <a:latin typeface="+mn-ea"/>
              </a:rPr>
              <a:t>mRNA</a:t>
            </a:r>
            <a:r>
              <a:rPr kumimoji="1" lang="zh-CN" altLang="en-US" b="1" dirty="0" smtClean="0">
                <a:latin typeface="+mn-ea"/>
                <a:ea typeface="+mn-ea"/>
              </a:rPr>
              <a:t>居中</a:t>
            </a:r>
            <a:r>
              <a:rPr kumimoji="1" lang="zh-CN" altLang="en-US" b="1" dirty="0" smtClean="0">
                <a:latin typeface="+mn-ea"/>
                <a:ea typeface="+mn-ea"/>
              </a:rPr>
              <a:t>的</a:t>
            </a:r>
            <a:r>
              <a:rPr kumimoji="1" lang="en-US" altLang="zh-CN" b="1" dirty="0" smtClean="0">
                <a:latin typeface="+mn-ea"/>
                <a:ea typeface="+mn-ea"/>
              </a:rPr>
              <a:t>2</a:t>
            </a:r>
            <a:r>
              <a:rPr kumimoji="1" lang="zh-CN" altLang="en-US" b="1" dirty="0" smtClean="0">
                <a:latin typeface="+mn-ea"/>
                <a:ea typeface="+mn-ea"/>
              </a:rPr>
              <a:t>个密码子各缺少</a:t>
            </a:r>
            <a:r>
              <a:rPr kumimoji="1" lang="en-US" altLang="zh-CN" b="1" dirty="0" smtClean="0">
                <a:latin typeface="+mn-ea"/>
                <a:ea typeface="+mn-ea"/>
              </a:rPr>
              <a:t>1</a:t>
            </a:r>
            <a:r>
              <a:rPr kumimoji="1" lang="zh-CN" altLang="en-US" b="1" dirty="0" smtClean="0">
                <a:latin typeface="+mn-ea"/>
                <a:ea typeface="+mn-ea"/>
              </a:rPr>
              <a:t>或</a:t>
            </a:r>
            <a:r>
              <a:rPr kumimoji="1" lang="en-US" altLang="zh-CN" b="1" dirty="0" smtClean="0">
                <a:latin typeface="+mn-ea"/>
                <a:ea typeface="+mn-ea"/>
              </a:rPr>
              <a:t>2</a:t>
            </a:r>
            <a:r>
              <a:rPr kumimoji="1" lang="zh-CN" altLang="en-US" b="1" dirty="0" smtClean="0">
                <a:latin typeface="+mn-ea"/>
                <a:ea typeface="+mn-ea"/>
              </a:rPr>
              <a:t>个碱基共同组成丢失的</a:t>
            </a:r>
            <a:r>
              <a:rPr kumimoji="1" lang="en-US" altLang="zh-CN" b="1" dirty="0">
                <a:latin typeface="+mn-ea"/>
              </a:rPr>
              <a:t>3</a:t>
            </a:r>
            <a:r>
              <a:rPr kumimoji="1" lang="zh-CN" altLang="en-US" b="1" dirty="0">
                <a:latin typeface="+mn-ea"/>
              </a:rPr>
              <a:t>个碱</a:t>
            </a:r>
            <a:r>
              <a:rPr kumimoji="1" lang="zh-CN" altLang="en-US" b="1" dirty="0" smtClean="0">
                <a:latin typeface="+mn-ea"/>
              </a:rPr>
              <a:t>基</a:t>
            </a:r>
            <a:r>
              <a:rPr kumimoji="1" lang="zh-CN" altLang="en-US" b="1" dirty="0" smtClean="0">
                <a:latin typeface="+mn-ea"/>
                <a:ea typeface="+mn-ea"/>
              </a:rPr>
              <a:t>，则</a:t>
            </a:r>
            <a:r>
              <a:rPr kumimoji="1" lang="en-US" altLang="zh-CN" b="1" dirty="0" smtClean="0">
                <a:latin typeface="+mn-ea"/>
                <a:ea typeface="+mn-ea"/>
              </a:rPr>
              <a:t>B</a:t>
            </a:r>
            <a:r>
              <a:rPr kumimoji="1" lang="zh-CN" altLang="en-US" b="1" dirty="0" smtClean="0">
                <a:latin typeface="+mn-ea"/>
                <a:ea typeface="+mn-ea"/>
              </a:rPr>
              <a:t>正确；</a:t>
            </a:r>
            <a:r>
              <a:rPr kumimoji="1" lang="zh-CN" altLang="en-US" b="1" dirty="0" smtClean="0">
                <a:latin typeface="+mn-ea"/>
                <a:ea typeface="+mn-ea"/>
              </a:rPr>
              <a:t>因为有</a:t>
            </a:r>
            <a:r>
              <a:rPr kumimoji="1" lang="en-US" altLang="zh-CN" b="1" dirty="0" smtClean="0">
                <a:latin typeface="+mn-ea"/>
              </a:rPr>
              <a:t>3</a:t>
            </a:r>
            <a:r>
              <a:rPr kumimoji="1" lang="zh-CN" altLang="en-US" b="1" dirty="0">
                <a:latin typeface="+mn-ea"/>
              </a:rPr>
              <a:t>个碱基</a:t>
            </a:r>
            <a:r>
              <a:rPr kumimoji="1" lang="zh-CN" altLang="en-US" b="1" dirty="0" smtClean="0">
                <a:latin typeface="+mn-ea"/>
              </a:rPr>
              <a:t>丢失，</a:t>
            </a:r>
            <a:r>
              <a:rPr kumimoji="1" lang="zh-CN" altLang="en-US" b="1" dirty="0" smtClean="0">
                <a:latin typeface="+mn-ea"/>
              </a:rPr>
              <a:t>所以多肽链长度</a:t>
            </a:r>
            <a:r>
              <a:rPr kumimoji="1" lang="zh-CN" altLang="en-US" b="1" dirty="0" smtClean="0">
                <a:latin typeface="+mn-ea"/>
              </a:rPr>
              <a:t>不可能不变。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635870" y="46220"/>
            <a:ext cx="3281412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暂停，阅读并思考</a:t>
            </a:r>
            <a:r>
              <a:rPr lang="en-US" altLang="zh-CN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</a:t>
            </a:r>
            <a:endParaRPr lang="en-US" altLang="zh-CN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29485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0482" y="415552"/>
            <a:ext cx="716573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.下列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关于基因突变的叙述,正确的是</a:t>
            </a:r>
            <a:r>
              <a:rPr lang="zh-CN" altLang="en-US" sz="2000" b="1" kern="0" spc="438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　　)</a:t>
            </a:r>
            <a:endParaRPr lang="zh-CN" altLang="en-US" sz="2000" b="1" dirty="0"/>
          </a:p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A.基因突变在自然发生时是不定向的,但人工诱发时是定向的</a:t>
            </a:r>
            <a:endParaRPr lang="zh-CN" altLang="en-US" sz="2000" b="1" dirty="0"/>
          </a:p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B.基因突变一定能改变生物的基因型,但不一定能改变表现型</a:t>
            </a:r>
            <a:endParaRPr lang="zh-CN" altLang="en-US" sz="2000" b="1" dirty="0"/>
          </a:p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C.基因突变只发生在减数分裂时,而不会发生于有丝分裂时</a:t>
            </a:r>
            <a:endParaRPr lang="zh-CN" altLang="en-US" sz="2000" b="1" dirty="0"/>
          </a:p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D.基因突变指的是基因的种类、数目和排列顺序发生了改变</a:t>
            </a:r>
            <a:endParaRPr lang="zh-CN" altLang="en-US" sz="2000" b="1" dirty="0"/>
          </a:p>
        </p:txBody>
      </p:sp>
      <p:sp>
        <p:nvSpPr>
          <p:cNvPr id="3" name="矩形 2"/>
          <p:cNvSpPr/>
          <p:nvPr/>
        </p:nvSpPr>
        <p:spPr>
          <a:xfrm>
            <a:off x="5635870" y="46220"/>
            <a:ext cx="3281412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暂停，阅读并思考</a:t>
            </a:r>
            <a:r>
              <a:rPr lang="en-US" altLang="zh-CN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</a:t>
            </a:r>
            <a:endParaRPr lang="en-US" altLang="zh-CN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8510" y="3384584"/>
            <a:ext cx="87187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b="1" dirty="0" smtClean="0">
                <a:latin typeface="+mn-ea"/>
                <a:ea typeface="+mn-ea"/>
              </a:rPr>
              <a:t>分析：基因突变都是不定向的；</a:t>
            </a:r>
            <a:r>
              <a:rPr lang="zh-CN" altLang="en-US" b="1" dirty="0" smtClean="0"/>
              <a:t>基因突变会</a:t>
            </a:r>
            <a:r>
              <a:rPr lang="zh-CN" altLang="en-US" b="1" dirty="0"/>
              <a:t>导致转录形成的密码子发生</a:t>
            </a:r>
            <a:r>
              <a:rPr lang="zh-CN" altLang="en-US" b="1" dirty="0" smtClean="0"/>
              <a:t>变化，但由于</a:t>
            </a:r>
            <a:r>
              <a:rPr lang="zh-CN" altLang="en-US" b="1" dirty="0"/>
              <a:t>密码子具有简并性</a:t>
            </a:r>
            <a:r>
              <a:rPr lang="zh-CN" altLang="en-US" b="1" dirty="0" smtClean="0"/>
              <a:t>，因此</a:t>
            </a:r>
            <a:r>
              <a:rPr lang="zh-CN" altLang="en-US" b="1" dirty="0"/>
              <a:t>基因突变不一定能改变生物的表现型；同时若是显性纯合子一个基因突变成隐性基因，生物的表现型为不发生</a:t>
            </a:r>
            <a:r>
              <a:rPr lang="zh-CN" altLang="en-US" b="1" dirty="0" smtClean="0"/>
              <a:t>改变；有丝分裂和减数分裂前都会进行</a:t>
            </a:r>
            <a:r>
              <a:rPr lang="en-US" altLang="zh-CN" b="1" dirty="0" smtClean="0"/>
              <a:t>DNA</a:t>
            </a:r>
            <a:r>
              <a:rPr lang="zh-CN" altLang="en-US" b="1" dirty="0" smtClean="0"/>
              <a:t>复制，都有可能发生基因突变；</a:t>
            </a:r>
            <a:r>
              <a:rPr lang="zh-CN" altLang="en-US" b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基因突变指的</a:t>
            </a:r>
            <a:r>
              <a:rPr lang="zh-CN" altLang="en-US" b="1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是基因中碱基对</a:t>
            </a:r>
            <a:r>
              <a:rPr lang="zh-CN" altLang="en-US" b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的变化而非基因种类等变化。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5041084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思考与回顾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02492"/>
            <a:ext cx="8229600" cy="3394075"/>
          </a:xfrm>
        </p:spPr>
        <p:txBody>
          <a:bodyPr/>
          <a:lstStyle/>
          <a:p>
            <a:r>
              <a:rPr lang="zh-CN" altLang="en-US" dirty="0" smtClean="0"/>
              <a:t>镰状细胞贫血症和细胞癌变的根本原因是什么？</a:t>
            </a:r>
            <a:endParaRPr lang="en-US" altLang="zh-CN" dirty="0" smtClean="0"/>
          </a:p>
          <a:p>
            <a:r>
              <a:rPr lang="zh-CN" altLang="en-US" dirty="0" smtClean="0"/>
              <a:t>基因突变的含义是什么？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b="1" dirty="0" smtClean="0">
                <a:solidFill>
                  <a:srgbClr val="990033"/>
                </a:solidFill>
                <a:latin typeface="+mn-ea"/>
              </a:rPr>
              <a:t>DNA</a:t>
            </a:r>
            <a:r>
              <a:rPr lang="zh-CN" altLang="en-US" b="1" dirty="0">
                <a:solidFill>
                  <a:srgbClr val="990033"/>
                </a:solidFill>
                <a:latin typeface="+mn-ea"/>
              </a:rPr>
              <a:t>中发生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碱基</a:t>
            </a:r>
            <a:r>
              <a:rPr lang="zh-CN" altLang="en-US" b="1" dirty="0">
                <a:solidFill>
                  <a:srgbClr val="990033"/>
                </a:solidFill>
                <a:latin typeface="+mn-ea"/>
              </a:rPr>
              <a:t>的替换、增添或缺失，而引起的基因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碱基序列</a:t>
            </a:r>
            <a:r>
              <a:rPr lang="zh-CN" altLang="en-US" b="1" dirty="0">
                <a:solidFill>
                  <a:srgbClr val="990033"/>
                </a:solidFill>
                <a:latin typeface="+mn-ea"/>
              </a:rPr>
              <a:t>的改变</a:t>
            </a:r>
            <a:endParaRPr lang="en-US" altLang="zh-CN" b="1" dirty="0" smtClean="0">
              <a:latin typeface="+mn-ea"/>
            </a:endParaRPr>
          </a:p>
          <a:p>
            <a:r>
              <a:rPr lang="zh-CN" altLang="en-US" b="1" dirty="0" smtClean="0"/>
              <a:t>什么原因引起</a:t>
            </a:r>
            <a:r>
              <a:rPr lang="zh-CN" altLang="en-US" b="1" dirty="0"/>
              <a:t>了基因突变呢？</a:t>
            </a:r>
            <a:endParaRPr lang="en-US" altLang="zh-CN" b="1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14884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07843"/>
            <a:ext cx="89810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图为基因型为</a:t>
            </a:r>
            <a:r>
              <a:rPr kumimoji="0" lang="en-US" altLang="zh-CN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AaBb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的某雄性动物细胞进行分裂的某一时期图。下列有关叙述正确的是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) 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17abj3sw980.jpg" descr="id:2147495285;Founder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268" y="1133874"/>
            <a:ext cx="1865014" cy="188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40938" y="1446507"/>
            <a:ext cx="659484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该时期发生在体细胞增殖过程中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该分裂过程中一定发生过基因突变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该分裂过程中一个精原细胞可能产生三种或四种精子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该分裂过程中没有基因重组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35870" y="46220"/>
            <a:ext cx="3281412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暂停，阅读并思考</a:t>
            </a:r>
            <a:r>
              <a:rPr lang="en-US" altLang="zh-CN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</a:t>
            </a:r>
            <a:endParaRPr lang="en-US" altLang="zh-CN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3208738"/>
            <a:ext cx="87187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b="1" dirty="0" smtClean="0">
                <a:latin typeface="+mn-ea"/>
                <a:ea typeface="+mn-ea"/>
              </a:rPr>
              <a:t>分析：</a:t>
            </a:r>
            <a:r>
              <a:rPr lang="zh-CN" altLang="en-US" b="1" dirty="0">
                <a:latin typeface="+mn-ea"/>
                <a:ea typeface="+mn-ea"/>
              </a:rPr>
              <a:t>由图可知</a:t>
            </a:r>
            <a:r>
              <a:rPr lang="zh-CN" altLang="en-US" b="1" dirty="0" smtClean="0">
                <a:latin typeface="+mn-ea"/>
                <a:ea typeface="+mn-ea"/>
              </a:rPr>
              <a:t>，细胞内无同源染色体即为</a:t>
            </a:r>
            <a:r>
              <a:rPr lang="zh-CN" altLang="en-US" b="1" dirty="0">
                <a:latin typeface="+mn-ea"/>
                <a:ea typeface="+mn-ea"/>
              </a:rPr>
              <a:t>减数第二次</a:t>
            </a:r>
            <a:r>
              <a:rPr lang="zh-CN" altLang="en-US" b="1" dirty="0" smtClean="0">
                <a:latin typeface="+mn-ea"/>
                <a:ea typeface="+mn-ea"/>
              </a:rPr>
              <a:t>分裂，</a:t>
            </a:r>
            <a:r>
              <a:rPr lang="zh-CN" altLang="en-US" b="1" dirty="0" smtClean="0">
                <a:latin typeface="+mn-ea"/>
                <a:ea typeface="+mn-ea"/>
              </a:rPr>
              <a:t>只能发生</a:t>
            </a:r>
            <a:r>
              <a:rPr lang="zh-CN" altLang="en-US" b="1" dirty="0">
                <a:latin typeface="+mn-ea"/>
                <a:ea typeface="+mn-ea"/>
              </a:rPr>
              <a:t>在生殖细胞形成过程中，</a:t>
            </a:r>
            <a:r>
              <a:rPr lang="zh-CN" altLang="en-US" b="1" dirty="0" smtClean="0">
                <a:latin typeface="+mn-ea"/>
                <a:ea typeface="+mn-ea"/>
              </a:rPr>
              <a:t>体细胞进行的是</a:t>
            </a:r>
            <a:r>
              <a:rPr lang="zh-CN" altLang="en-US" b="1" dirty="0" smtClean="0">
                <a:latin typeface="+mn-ea"/>
                <a:ea typeface="+mn-ea"/>
              </a:rPr>
              <a:t>有丝分裂；若另一个次级精母细胞中只含有</a:t>
            </a:r>
            <a:r>
              <a:rPr lang="en-US" altLang="zh-CN" b="1" dirty="0" err="1" smtClean="0">
                <a:latin typeface="+mn-ea"/>
                <a:ea typeface="+mn-ea"/>
              </a:rPr>
              <a:t>ab</a:t>
            </a:r>
            <a:r>
              <a:rPr lang="zh-CN" altLang="en-US" b="1" dirty="0" smtClean="0">
                <a:latin typeface="+mn-ea"/>
                <a:ea typeface="+mn-ea"/>
              </a:rPr>
              <a:t>基因，则该</a:t>
            </a:r>
            <a:r>
              <a:rPr lang="zh-CN" altLang="en-US" b="1" dirty="0">
                <a:latin typeface="+mn-ea"/>
                <a:ea typeface="+mn-ea"/>
              </a:rPr>
              <a:t>分裂过程</a:t>
            </a:r>
            <a:r>
              <a:rPr lang="zh-CN" altLang="en-US" b="1" dirty="0" smtClean="0">
                <a:latin typeface="+mn-ea"/>
                <a:ea typeface="+mn-ea"/>
              </a:rPr>
              <a:t>中发生</a:t>
            </a:r>
            <a:r>
              <a:rPr lang="zh-CN" altLang="en-US" b="1" dirty="0">
                <a:latin typeface="+mn-ea"/>
                <a:ea typeface="+mn-ea"/>
              </a:rPr>
              <a:t>过基因突变</a:t>
            </a:r>
            <a:r>
              <a:rPr lang="zh-CN" altLang="en-US" b="1" dirty="0" smtClean="0">
                <a:latin typeface="+mn-ea"/>
                <a:ea typeface="+mn-ea"/>
              </a:rPr>
              <a:t>，</a:t>
            </a:r>
            <a:r>
              <a:rPr lang="zh-CN" altLang="en-US" b="1" dirty="0">
                <a:latin typeface="+mn-ea"/>
              </a:rPr>
              <a:t>若另一个次级精母细胞</a:t>
            </a:r>
            <a:r>
              <a:rPr lang="zh-CN" altLang="en-US" b="1" dirty="0" smtClean="0">
                <a:latin typeface="+mn-ea"/>
              </a:rPr>
              <a:t>中含有</a:t>
            </a:r>
            <a:r>
              <a:rPr lang="en-US" altLang="zh-CN" b="1" dirty="0" err="1" smtClean="0">
                <a:latin typeface="+mn-ea"/>
              </a:rPr>
              <a:t>Aab</a:t>
            </a:r>
            <a:r>
              <a:rPr lang="zh-CN" altLang="en-US" b="1" dirty="0">
                <a:latin typeface="+mn-ea"/>
              </a:rPr>
              <a:t>基因</a:t>
            </a:r>
            <a:r>
              <a:rPr lang="zh-CN" altLang="en-US" b="1" dirty="0" smtClean="0">
                <a:latin typeface="+mn-ea"/>
              </a:rPr>
              <a:t>，则</a:t>
            </a:r>
            <a:r>
              <a:rPr lang="zh-CN" altLang="en-US" b="1" dirty="0" smtClean="0">
                <a:latin typeface="+mn-ea"/>
                <a:ea typeface="+mn-ea"/>
              </a:rPr>
              <a:t>发生</a:t>
            </a:r>
            <a:r>
              <a:rPr lang="zh-CN" altLang="en-US" b="1" dirty="0">
                <a:latin typeface="+mn-ea"/>
                <a:ea typeface="+mn-ea"/>
              </a:rPr>
              <a:t>了交叉</a:t>
            </a:r>
            <a:r>
              <a:rPr lang="zh-CN" altLang="en-US" b="1" dirty="0" smtClean="0">
                <a:latin typeface="+mn-ea"/>
                <a:ea typeface="+mn-ea"/>
              </a:rPr>
              <a:t>互换；若</a:t>
            </a:r>
            <a:r>
              <a:rPr lang="zh-CN" altLang="en-US" b="1" dirty="0">
                <a:latin typeface="+mn-ea"/>
              </a:rPr>
              <a:t>发生过</a:t>
            </a:r>
            <a:r>
              <a:rPr lang="zh-CN" altLang="en-US" b="1" dirty="0" smtClean="0">
                <a:latin typeface="+mn-ea"/>
              </a:rPr>
              <a:t>基因突变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一个精原细胞</a:t>
            </a:r>
            <a:r>
              <a:rPr lang="zh-CN" altLang="en-US" b="1" dirty="0" smtClean="0">
                <a:latin typeface="+mn-ea"/>
              </a:rPr>
              <a:t>经</a:t>
            </a:r>
            <a:r>
              <a:rPr lang="zh-CN" altLang="en-US" b="1" dirty="0" smtClean="0">
                <a:latin typeface="+mn-ea"/>
                <a:ea typeface="+mn-ea"/>
              </a:rPr>
              <a:t>减数分裂</a:t>
            </a:r>
            <a:r>
              <a:rPr lang="zh-CN" altLang="en-US" b="1" dirty="0">
                <a:latin typeface="+mn-ea"/>
                <a:ea typeface="+mn-ea"/>
              </a:rPr>
              <a:t>可以</a:t>
            </a:r>
            <a:r>
              <a:rPr lang="zh-CN" altLang="en-US" b="1" dirty="0" smtClean="0">
                <a:latin typeface="+mn-ea"/>
                <a:ea typeface="+mn-ea"/>
              </a:rPr>
              <a:t>产生</a:t>
            </a:r>
            <a:r>
              <a:rPr lang="en-US" altLang="zh-CN" b="1" dirty="0" smtClean="0">
                <a:latin typeface="+mn-ea"/>
                <a:ea typeface="+mn-ea"/>
              </a:rPr>
              <a:t>3</a:t>
            </a:r>
            <a:r>
              <a:rPr lang="zh-CN" altLang="en-US" b="1" dirty="0" smtClean="0">
                <a:latin typeface="+mn-ea"/>
                <a:ea typeface="+mn-ea"/>
              </a:rPr>
              <a:t>种精子，即</a:t>
            </a:r>
            <a:r>
              <a:rPr lang="en-US" altLang="zh-CN" b="1" dirty="0" err="1" smtClean="0">
                <a:latin typeface="+mn-ea"/>
                <a:ea typeface="+mn-ea"/>
              </a:rPr>
              <a:t>AB,aB,ab</a:t>
            </a:r>
            <a:r>
              <a:rPr lang="en-US" altLang="zh-CN" b="1" dirty="0" smtClean="0">
                <a:latin typeface="+mn-ea"/>
                <a:ea typeface="+mn-ea"/>
              </a:rPr>
              <a:t>,</a:t>
            </a:r>
            <a:r>
              <a:rPr lang="zh-CN" altLang="en-US" b="1" dirty="0" smtClean="0">
                <a:latin typeface="+mn-ea"/>
                <a:ea typeface="+mn-ea"/>
              </a:rPr>
              <a:t>若</a:t>
            </a:r>
            <a:r>
              <a:rPr lang="zh-CN" altLang="en-US" b="1" dirty="0">
                <a:latin typeface="+mn-ea"/>
              </a:rPr>
              <a:t>发生过</a:t>
            </a:r>
            <a:r>
              <a:rPr lang="zh-CN" altLang="en-US" b="1" dirty="0" smtClean="0">
                <a:latin typeface="+mn-ea"/>
              </a:rPr>
              <a:t>基因重组经</a:t>
            </a:r>
            <a:r>
              <a:rPr lang="zh-CN" altLang="en-US" b="1" dirty="0">
                <a:latin typeface="+mn-ea"/>
              </a:rPr>
              <a:t>减数分裂可以</a:t>
            </a:r>
            <a:r>
              <a:rPr lang="zh-CN" altLang="en-US" b="1" dirty="0" smtClean="0">
                <a:latin typeface="+mn-ea"/>
              </a:rPr>
              <a:t>产生</a:t>
            </a:r>
            <a:r>
              <a:rPr lang="en-US" altLang="zh-CN" b="1" dirty="0" smtClean="0">
                <a:latin typeface="+mn-ea"/>
              </a:rPr>
              <a:t>4</a:t>
            </a:r>
            <a:r>
              <a:rPr lang="zh-CN" altLang="en-US" b="1" dirty="0" smtClean="0">
                <a:latin typeface="+mn-ea"/>
              </a:rPr>
              <a:t>种</a:t>
            </a:r>
            <a:r>
              <a:rPr lang="zh-CN" altLang="en-US" b="1" dirty="0">
                <a:latin typeface="+mn-ea"/>
              </a:rPr>
              <a:t>精子，即</a:t>
            </a:r>
            <a:r>
              <a:rPr lang="en-US" altLang="zh-CN" b="1" dirty="0" err="1" smtClean="0">
                <a:latin typeface="+mn-ea"/>
              </a:rPr>
              <a:t>AB,aB,Ab,ab</a:t>
            </a:r>
            <a:r>
              <a:rPr lang="zh-CN" altLang="en-US" b="1" dirty="0" smtClean="0">
                <a:latin typeface="+mn-ea"/>
              </a:rPr>
              <a:t>，</a:t>
            </a:r>
            <a:r>
              <a:rPr lang="en-US" altLang="zh-CN" b="1" dirty="0" smtClean="0">
                <a:latin typeface="+mn-ea"/>
                <a:ea typeface="+mn-ea"/>
              </a:rPr>
              <a:t>C</a:t>
            </a:r>
            <a:r>
              <a:rPr lang="zh-CN" altLang="en-US" b="1" dirty="0">
                <a:latin typeface="+mn-ea"/>
                <a:ea typeface="+mn-ea"/>
              </a:rPr>
              <a:t>正确</a:t>
            </a:r>
            <a:r>
              <a:rPr lang="zh-CN" altLang="en-US" b="1" dirty="0" smtClean="0">
                <a:latin typeface="+mn-ea"/>
                <a:ea typeface="+mn-ea"/>
              </a:rPr>
              <a:t>；减数分裂</a:t>
            </a:r>
            <a:r>
              <a:rPr lang="zh-CN" altLang="en-US" b="1" dirty="0">
                <a:latin typeface="+mn-ea"/>
                <a:ea typeface="+mn-ea"/>
              </a:rPr>
              <a:t>过程</a:t>
            </a:r>
            <a:r>
              <a:rPr lang="zh-CN" altLang="en-US" b="1" dirty="0" smtClean="0">
                <a:latin typeface="+mn-ea"/>
                <a:ea typeface="+mn-ea"/>
              </a:rPr>
              <a:t>中一定有基因重组。</a:t>
            </a:r>
            <a:endParaRPr lang="zh-CN" altLang="en-US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97296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kern="0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spc="226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5" y="58420"/>
            <a:ext cx="3364638" cy="672514"/>
          </a:xfrm>
        </p:spPr>
        <p:txBody>
          <a:bodyPr/>
          <a:lstStyle/>
          <a:p>
            <a:r>
              <a:rPr lang="zh-CN" altLang="en-US" dirty="0" smtClean="0"/>
              <a:t>资料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4144" y="801959"/>
            <a:ext cx="8826692" cy="390321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>
                <a:latin typeface="+mn-ea"/>
              </a:rPr>
              <a:t>1.1927</a:t>
            </a:r>
            <a:r>
              <a:rPr lang="zh-CN" altLang="en-US" sz="2400" dirty="0">
                <a:latin typeface="+mn-ea"/>
              </a:rPr>
              <a:t>年</a:t>
            </a:r>
            <a:r>
              <a:rPr lang="zh-CN" altLang="en-US" sz="2400" dirty="0" smtClean="0">
                <a:latin typeface="+mn-ea"/>
              </a:rPr>
              <a:t>，遗传学家缪勒首次</a:t>
            </a:r>
            <a:r>
              <a:rPr lang="zh-CN" altLang="en-US" sz="2400" dirty="0">
                <a:latin typeface="+mn-ea"/>
              </a:rPr>
              <a:t>证实</a:t>
            </a:r>
            <a:r>
              <a:rPr lang="en-US" altLang="zh-CN" sz="2400" dirty="0">
                <a:latin typeface="+mn-ea"/>
              </a:rPr>
              <a:t>X</a:t>
            </a:r>
            <a:r>
              <a:rPr lang="zh-CN" altLang="en-US" sz="2400" dirty="0">
                <a:latin typeface="+mn-ea"/>
              </a:rPr>
              <a:t>射线在诱发突变中的</a:t>
            </a:r>
            <a:r>
              <a:rPr lang="zh-CN" altLang="en-US" sz="2400" dirty="0" smtClean="0">
                <a:latin typeface="+mn-ea"/>
              </a:rPr>
              <a:t>作用。他发现用</a:t>
            </a:r>
            <a:r>
              <a:rPr lang="zh-CN" altLang="en-US" sz="2400" dirty="0">
                <a:latin typeface="+mn-ea"/>
              </a:rPr>
              <a:t>较高剂量的</a:t>
            </a:r>
            <a:r>
              <a:rPr lang="en-US" altLang="zh-CN" sz="2400" dirty="0">
                <a:latin typeface="+mn-ea"/>
              </a:rPr>
              <a:t>X</a:t>
            </a:r>
            <a:r>
              <a:rPr lang="zh-CN" altLang="en-US" sz="2400" dirty="0">
                <a:latin typeface="+mn-ea"/>
              </a:rPr>
              <a:t>射线处理精子，能</a:t>
            </a:r>
            <a:r>
              <a:rPr lang="zh-CN" altLang="en-US" sz="2400" dirty="0" smtClean="0">
                <a:latin typeface="+mn-ea"/>
              </a:rPr>
              <a:t>诱发生殖细胞发生基因突变。而且变化</a:t>
            </a:r>
            <a:r>
              <a:rPr lang="zh-CN" altLang="en-US" sz="2400" dirty="0">
                <a:latin typeface="+mn-ea"/>
              </a:rPr>
              <a:t>了的基因能真实遗传，经过了</a:t>
            </a:r>
            <a:r>
              <a:rPr lang="en-US" altLang="zh-CN" sz="2400" dirty="0">
                <a:latin typeface="+mn-ea"/>
              </a:rPr>
              <a:t>4</a:t>
            </a:r>
            <a:r>
              <a:rPr lang="zh-CN" altLang="en-US" sz="2400" dirty="0">
                <a:latin typeface="+mn-ea"/>
              </a:rPr>
              <a:t>代或</a:t>
            </a:r>
            <a:r>
              <a:rPr lang="en-US" altLang="zh-CN" sz="2400" dirty="0">
                <a:latin typeface="+mn-ea"/>
              </a:rPr>
              <a:t>4</a:t>
            </a:r>
            <a:r>
              <a:rPr lang="zh-CN" altLang="en-US" sz="2400" dirty="0">
                <a:latin typeface="+mn-ea"/>
              </a:rPr>
              <a:t>代以上的稳定遗传，并且大多数表现出典型的孟德尔遗传方式</a:t>
            </a:r>
            <a:r>
              <a:rPr lang="zh-CN" altLang="en-US" sz="2400" dirty="0" smtClean="0">
                <a:latin typeface="+mn-ea"/>
              </a:rPr>
              <a:t>。</a:t>
            </a:r>
            <a:endParaRPr lang="en-US" altLang="zh-CN" sz="2400" dirty="0" smtClean="0">
              <a:latin typeface="+mn-ea"/>
            </a:endParaRPr>
          </a:p>
          <a:p>
            <a:pPr marL="0" indent="0">
              <a:buNone/>
            </a:pPr>
            <a:endParaRPr lang="en-US" altLang="zh-CN" sz="12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+mn-ea"/>
              </a:rPr>
              <a:t>2.</a:t>
            </a:r>
            <a:r>
              <a:rPr lang="zh-CN" altLang="en-US" sz="2400" dirty="0" smtClean="0">
                <a:latin typeface="+mn-ea"/>
              </a:rPr>
              <a:t>碱基类似物的结构与</a:t>
            </a:r>
            <a:r>
              <a:rPr lang="en-US" altLang="zh-CN" sz="2400" dirty="0" smtClean="0">
                <a:latin typeface="+mn-ea"/>
              </a:rPr>
              <a:t>DNA</a:t>
            </a:r>
            <a:r>
              <a:rPr lang="zh-CN" altLang="en-US" sz="2400" dirty="0" smtClean="0">
                <a:latin typeface="+mn-ea"/>
              </a:rPr>
              <a:t>的碱基十分相似。在</a:t>
            </a:r>
            <a:r>
              <a:rPr lang="en-US" altLang="zh-CN" sz="2400" dirty="0" smtClean="0">
                <a:latin typeface="+mn-ea"/>
              </a:rPr>
              <a:t>DNA</a:t>
            </a:r>
            <a:r>
              <a:rPr lang="zh-CN" altLang="en-US" sz="2400" dirty="0" smtClean="0">
                <a:latin typeface="+mn-ea"/>
              </a:rPr>
              <a:t>复制时，这些碱基类似物能够以假乱真，作为</a:t>
            </a:r>
            <a:r>
              <a:rPr lang="en-US" altLang="zh-CN" sz="2400" dirty="0" smtClean="0">
                <a:latin typeface="+mn-ea"/>
              </a:rPr>
              <a:t>DNA</a:t>
            </a:r>
            <a:r>
              <a:rPr lang="zh-CN" altLang="en-US" sz="2400" dirty="0" smtClean="0">
                <a:latin typeface="+mn-ea"/>
              </a:rPr>
              <a:t>的组成成分加入到</a:t>
            </a:r>
            <a:r>
              <a:rPr lang="en-US" altLang="zh-CN" sz="2400" dirty="0" smtClean="0">
                <a:latin typeface="+mn-ea"/>
              </a:rPr>
              <a:t>DNA</a:t>
            </a:r>
            <a:r>
              <a:rPr lang="zh-CN" altLang="en-US" sz="2400" dirty="0" smtClean="0">
                <a:latin typeface="+mn-ea"/>
              </a:rPr>
              <a:t>中，从而引起基因突变。</a:t>
            </a:r>
            <a:endParaRPr lang="en-US" altLang="zh-CN" sz="2400" dirty="0" smtClean="0">
              <a:latin typeface="+mn-ea"/>
            </a:endParaRPr>
          </a:p>
          <a:p>
            <a:pPr marL="0" indent="0">
              <a:buNone/>
            </a:pPr>
            <a:endParaRPr lang="en-US" altLang="zh-CN" sz="12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+mn-ea"/>
              </a:rPr>
              <a:t>3.</a:t>
            </a:r>
            <a:r>
              <a:rPr lang="zh-CN" altLang="en-US" sz="2400" dirty="0" smtClean="0">
                <a:latin typeface="+mn-ea"/>
              </a:rPr>
              <a:t>某些</a:t>
            </a:r>
            <a:r>
              <a:rPr lang="en-US" altLang="zh-CN" sz="2400" dirty="0" smtClean="0">
                <a:latin typeface="+mn-ea"/>
              </a:rPr>
              <a:t>DNA</a:t>
            </a:r>
            <a:r>
              <a:rPr lang="zh-CN" altLang="en-US" sz="2400" dirty="0" smtClean="0">
                <a:latin typeface="+mn-ea"/>
              </a:rPr>
              <a:t>病毒可以直接将</a:t>
            </a:r>
            <a:r>
              <a:rPr lang="en-US" altLang="zh-CN" sz="2400" dirty="0" smtClean="0">
                <a:latin typeface="+mn-ea"/>
              </a:rPr>
              <a:t>DNA</a:t>
            </a:r>
            <a:r>
              <a:rPr lang="zh-CN" altLang="en-US" sz="2400" dirty="0" smtClean="0">
                <a:latin typeface="+mn-ea"/>
              </a:rPr>
              <a:t>整合到宿主细胞的</a:t>
            </a:r>
            <a:r>
              <a:rPr lang="en-US" altLang="zh-CN" sz="2400" dirty="0" smtClean="0">
                <a:latin typeface="+mn-ea"/>
              </a:rPr>
              <a:t>DNA</a:t>
            </a:r>
            <a:r>
              <a:rPr lang="zh-CN" altLang="en-US" sz="2400" dirty="0" smtClean="0">
                <a:latin typeface="+mn-ea"/>
              </a:rPr>
              <a:t>分子中，引起宿主的基因突变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" name="矩形 5"/>
          <p:cNvSpPr/>
          <p:nvPr/>
        </p:nvSpPr>
        <p:spPr>
          <a:xfrm>
            <a:off x="5100085" y="58420"/>
            <a:ext cx="4572000" cy="1153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暂停，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阅读并思考</a:t>
            </a:r>
            <a:endParaRPr lang="en-US" altLang="zh-CN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314808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="" xmlns:a16="http://schemas.microsoft.com/office/drawing/2014/main" id="{93CE0CCF-1362-4D7A-9A6E-4458A464E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422673"/>
            <a:ext cx="437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1.4</a:t>
            </a:r>
            <a:r>
              <a:rPr lang="zh-CN" altLang="en-US" sz="24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基因突变</a:t>
            </a:r>
            <a:r>
              <a:rPr lang="zh-CN" altLang="en-US" sz="2400" b="1" dirty="0">
                <a:solidFill>
                  <a:srgbClr val="0000FF"/>
                </a:solidFill>
                <a:ea typeface="黑体" panose="02010609060101010101" pitchFamily="49" charset="-122"/>
              </a:rPr>
              <a:t>的原因</a:t>
            </a:r>
          </a:p>
        </p:txBody>
      </p:sp>
      <p:sp>
        <p:nvSpPr>
          <p:cNvPr id="11267" name="Text Box 5">
            <a:extLst>
              <a:ext uri="{FF2B5EF4-FFF2-40B4-BE49-F238E27FC236}">
                <a16:creationId xmlns="" xmlns:a16="http://schemas.microsoft.com/office/drawing/2014/main" id="{6AF70545-2998-4801-BF62-2E831C0D0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275" y="1059657"/>
            <a:ext cx="6973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外在因素</a:t>
            </a:r>
            <a:r>
              <a:rPr lang="zh-CN" altLang="en-US" sz="21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21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="" xmlns:a16="http://schemas.microsoft.com/office/drawing/2014/main" id="{F1984058-398F-428B-B9F8-A0C21BC45567}"/>
              </a:ext>
            </a:extLst>
          </p:cNvPr>
          <p:cNvGrpSpPr>
            <a:grpSpLocks/>
          </p:cNvGrpSpPr>
          <p:nvPr/>
        </p:nvGrpSpPr>
        <p:grpSpPr bwMode="auto">
          <a:xfrm>
            <a:off x="1303180" y="1637781"/>
            <a:ext cx="1781175" cy="1347788"/>
            <a:chOff x="2200" y="1207"/>
            <a:chExt cx="1496" cy="1132"/>
          </a:xfrm>
        </p:grpSpPr>
        <p:sp>
          <p:nvSpPr>
            <p:cNvPr id="10248" name="Rectangle 6">
              <a:hlinkClick r:id="" action="ppaction://noaction"/>
              <a:extLst>
                <a:ext uri="{FF2B5EF4-FFF2-40B4-BE49-F238E27FC236}">
                  <a16:creationId xmlns="" xmlns:a16="http://schemas.microsoft.com/office/drawing/2014/main" id="{32896367-51FB-4E78-81A7-254DB9DFE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1207"/>
              <a:ext cx="1406" cy="1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物理因素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化学因素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生物因素</a:t>
              </a:r>
            </a:p>
          </p:txBody>
        </p:sp>
        <p:sp>
          <p:nvSpPr>
            <p:cNvPr id="10249" name="AutoShape 7">
              <a:extLst>
                <a:ext uri="{FF2B5EF4-FFF2-40B4-BE49-F238E27FC236}">
                  <a16:creationId xmlns="" xmlns:a16="http://schemas.microsoft.com/office/drawing/2014/main" id="{B055D6D4-DB21-4ED2-94BC-B9D1AB306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1344"/>
              <a:ext cx="136" cy="725"/>
            </a:xfrm>
            <a:prstGeom prst="leftBrace">
              <a:avLst>
                <a:gd name="adj1" fmla="val 444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</p:grpSp>
      <p:sp>
        <p:nvSpPr>
          <p:cNvPr id="12305" name="Rectangle 17">
            <a:extLst>
              <a:ext uri="{FF2B5EF4-FFF2-40B4-BE49-F238E27FC236}">
                <a16:creationId xmlns="" xmlns:a16="http://schemas.microsoft.com/office/drawing/2014/main" id="{4EA84142-FE13-46C5-AF86-720BE1EBB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4453" y="1638970"/>
            <a:ext cx="2507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kumimoji="1"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射线  紫外线</a:t>
            </a:r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等</a:t>
            </a:r>
          </a:p>
        </p:txBody>
      </p:sp>
      <p:sp>
        <p:nvSpPr>
          <p:cNvPr id="12306" name="Rectangle 18">
            <a:extLst>
              <a:ext uri="{FF2B5EF4-FFF2-40B4-BE49-F238E27FC236}">
                <a16:creationId xmlns="" xmlns:a16="http://schemas.microsoft.com/office/drawing/2014/main" id="{88D31F54-131F-4B58-9379-17CC660DD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701" y="2069976"/>
            <a:ext cx="3589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碱基</a:t>
            </a:r>
            <a:r>
              <a:rPr kumimoji="1"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类似物</a:t>
            </a:r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亚硝酸盐等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07" name="Rectangle 19">
            <a:extLst>
              <a:ext uri="{FF2B5EF4-FFF2-40B4-BE49-F238E27FC236}">
                <a16:creationId xmlns="" xmlns:a16="http://schemas.microsoft.com/office/drawing/2014/main" id="{E7FDC8F8-43AE-44C5-9B36-FF6D2FCCF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701" y="2540274"/>
            <a:ext cx="3903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某些</a:t>
            </a:r>
            <a:r>
              <a:rPr kumimoji="1"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kumimoji="1"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病毒  某些</a:t>
            </a:r>
            <a:r>
              <a:rPr kumimoji="1"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RNA</a:t>
            </a:r>
            <a:r>
              <a:rPr kumimoji="1"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病毒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7339" y="3416575"/>
            <a:ext cx="7551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思考：长时间暴晒易引发皮肤癌，吸烟人群患肺癌的概率比不吸烟人群高的原因是什么呢？思考这些对指导我们的健康生活有什么意义呢？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3828" y="1731146"/>
            <a:ext cx="1269507" cy="3388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840788" y="2610176"/>
            <a:ext cx="1771027" cy="3388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35513" y="2131729"/>
            <a:ext cx="1664030" cy="3388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5299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2295" y="466417"/>
            <a:ext cx="5770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内在因素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自然条件下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偶尔复制错误</a:t>
            </a:r>
          </a:p>
        </p:txBody>
      </p:sp>
      <p:sp>
        <p:nvSpPr>
          <p:cNvPr id="3" name="矩形 2"/>
          <p:cNvSpPr/>
          <p:nvPr/>
        </p:nvSpPr>
        <p:spPr>
          <a:xfrm>
            <a:off x="237408" y="1509801"/>
            <a:ext cx="85337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如果没有这些外在因素的影响，细胞是否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也会发生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基因突变呢？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17308" y="2991774"/>
            <a:ext cx="8826692" cy="126755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DNA</a:t>
            </a:r>
            <a:r>
              <a:rPr lang="zh-CN" altLang="en-US" dirty="0">
                <a:latin typeface="+mn-ea"/>
              </a:rPr>
              <a:t>复制、转录、修复时偶然出现的碱基配对</a:t>
            </a:r>
            <a:r>
              <a:rPr lang="zh-CN" altLang="en-US" dirty="0" smtClean="0">
                <a:latin typeface="+mn-ea"/>
              </a:rPr>
              <a:t>错误也会导致基因突变的发生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13447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247" t="41536" r="38812" b="6337"/>
          <a:stretch/>
        </p:blipFill>
        <p:spPr>
          <a:xfrm>
            <a:off x="181291" y="847890"/>
            <a:ext cx="6306396" cy="402304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276513" y="-26164"/>
            <a:ext cx="2830864" cy="2031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暂停，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阅读并尝试总结基因突变的特点</a:t>
            </a:r>
            <a:r>
              <a:rPr lang="en-US" altLang="zh-CN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en-US" altLang="zh-CN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</a:t>
            </a:r>
            <a:endParaRPr lang="en-US" altLang="zh-CN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93CE0CCF-1362-4D7A-9A6E-4458A464E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84" y="214734"/>
            <a:ext cx="437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1.5</a:t>
            </a:r>
            <a:r>
              <a:rPr lang="zh-CN" altLang="en-US" sz="24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基因突变的特点</a:t>
            </a:r>
            <a:endParaRPr lang="zh-CN" altLang="en-US" sz="2400" b="1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59569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93CE0CCF-1362-4D7A-9A6E-4458A464E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84" y="214734"/>
            <a:ext cx="437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1.5</a:t>
            </a:r>
            <a:r>
              <a:rPr lang="zh-CN" altLang="en-US" sz="24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基因突变的特点</a:t>
            </a:r>
            <a:endParaRPr lang="zh-CN" altLang="en-US" sz="2400" b="1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1788" y="1397506"/>
            <a:ext cx="16395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普遍性</a:t>
            </a:r>
            <a:endParaRPr lang="en-US" altLang="zh-CN" sz="2400" b="1" dirty="0" smtClean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随机性</a:t>
            </a:r>
            <a:endParaRPr lang="en-US" altLang="zh-CN" sz="2400" b="1" dirty="0" smtClean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不定向性</a:t>
            </a:r>
            <a:endParaRPr lang="en-US" altLang="zh-CN" sz="2400" b="1" dirty="0" smtClean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低频性</a:t>
            </a:r>
            <a:endParaRPr lang="en-US" altLang="zh-CN" sz="2400" b="1" dirty="0" smtClean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20162" y="1132811"/>
            <a:ext cx="642383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可以产生一个以上等位基因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发生在个体发育的任何时期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发生在细胞内不同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分子上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发生在同一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的不同部位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高等生物中约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en-US" altLang="zh-CN" sz="2400" b="1" baseline="30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个生殖细胞中才有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个突变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生物界普遍存在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68466" y="535273"/>
            <a:ext cx="1667890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暂停</a:t>
            </a:r>
            <a:r>
              <a:rPr lang="en-US" altLang="zh-CN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</a:t>
            </a:r>
            <a:endParaRPr lang="en-US" altLang="zh-CN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1500326" y="1713390"/>
            <a:ext cx="1296140" cy="2317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1496783" y="1908700"/>
            <a:ext cx="1299683" cy="2179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1496783" y="2226078"/>
            <a:ext cx="1296140" cy="2840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1496783" y="2302042"/>
            <a:ext cx="1299683" cy="7368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1728926" y="1409378"/>
            <a:ext cx="1067540" cy="13392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1500326" y="3327952"/>
            <a:ext cx="1296140" cy="289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359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243" y="792277"/>
            <a:ext cx="853372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基因突变能产生新基因吗？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基因突变后会改变生物的性状么？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基因突变对生物是有害还是有利呢？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68466" y="535273"/>
            <a:ext cx="1667890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暂停</a:t>
            </a:r>
            <a:r>
              <a:rPr lang="en-US" altLang="zh-CN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</a:t>
            </a:r>
            <a:endParaRPr lang="en-US" altLang="zh-CN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93CE0CCF-1362-4D7A-9A6E-4458A464E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84" y="214734"/>
            <a:ext cx="437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1.6</a:t>
            </a:r>
            <a:r>
              <a:rPr lang="zh-CN" altLang="en-US" sz="24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基因突变的意义</a:t>
            </a:r>
            <a:endParaRPr lang="zh-CN" altLang="en-US" sz="2400" b="1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93CE0CCF-1362-4D7A-9A6E-4458A464E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99" y="1850030"/>
            <a:ext cx="437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能产生新基因</a:t>
            </a:r>
            <a:endParaRPr lang="zh-CN" altLang="en-US" sz="2400" b="1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93CE0CCF-1362-4D7A-9A6E-4458A464E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46" y="3023661"/>
            <a:ext cx="437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生物的性状不一定改变</a:t>
            </a:r>
            <a:endParaRPr lang="zh-CN" altLang="en-US" sz="2400" b="1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="" xmlns:a16="http://schemas.microsoft.com/office/drawing/2014/main" id="{93CE0CCF-1362-4D7A-9A6E-4458A464E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98" y="4139809"/>
            <a:ext cx="4901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中性的；有害的，也可能是有利的</a:t>
            </a:r>
            <a:endParaRPr lang="zh-CN" altLang="en-US" sz="2400" b="1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="" xmlns:a16="http://schemas.microsoft.com/office/drawing/2014/main" id="{93CE0CCF-1362-4D7A-9A6E-4458A464E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43" y="4620019"/>
            <a:ext cx="84218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有利：具有镰状细胞贫血突变基因的杂合个体对于疟疾具有较强的抵抗力。</a:t>
            </a:r>
            <a:endParaRPr lang="zh-CN" altLang="en-US" sz="2000" b="1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="" xmlns:a16="http://schemas.microsoft.com/office/drawing/2014/main" id="{003F8E34-FB16-4DC2-8F8F-D5CC08513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30" y="904605"/>
            <a:ext cx="6261046" cy="399340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r>
              <a:rPr lang="zh-CN" altLang="en-US" sz="2400" b="1" dirty="0" smtClean="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基因突变</a:t>
            </a:r>
            <a:r>
              <a:rPr lang="zh-CN" altLang="en-US" sz="3200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是</a:t>
            </a:r>
            <a:r>
              <a:rPr lang="zh-CN" altLang="en-US" sz="3200" b="1" u="sng" dirty="0">
                <a:latin typeface="隶书" panose="02010509060101010101" pitchFamily="49" charset="-122"/>
                <a:ea typeface="隶书" panose="02010509060101010101" pitchFamily="49" charset="-122"/>
              </a:rPr>
              <a:t>新基因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产生的途径，是生物变异的</a:t>
            </a:r>
            <a:r>
              <a:rPr lang="zh-CN" altLang="en-US" sz="3200" b="1" u="sng" dirty="0">
                <a:latin typeface="隶书" panose="02010509060101010101" pitchFamily="49" charset="-122"/>
                <a:ea typeface="隶书" panose="02010509060101010101" pitchFamily="49" charset="-122"/>
              </a:rPr>
              <a:t>根本</a:t>
            </a:r>
            <a:r>
              <a:rPr lang="zh-CN" altLang="en-US" sz="3200" b="1" u="sng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来源</a:t>
            </a:r>
            <a:r>
              <a:rPr lang="zh-CN" altLang="en-US" sz="3200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，为生物的进化提供了丰富的原材料</a:t>
            </a:r>
            <a:r>
              <a:rPr lang="zh-CN" altLang="en-US" sz="2700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en-US" altLang="zh-CN" sz="2700" b="1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2700" b="1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27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2700" b="1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54320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="" xmlns:a16="http://schemas.microsoft.com/office/drawing/2014/main" id="{93CE0CCF-1362-4D7A-9A6E-4458A464E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84" y="214734"/>
            <a:ext cx="437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基因突变的</a:t>
            </a:r>
            <a:r>
              <a:rPr lang="zh-CN" altLang="en-US" sz="2400" b="1" dirty="0">
                <a:solidFill>
                  <a:srgbClr val="0000FF"/>
                </a:solidFill>
                <a:ea typeface="黑体" panose="02010609060101010101" pitchFamily="49" charset="-122"/>
              </a:rPr>
              <a:t>应用</a:t>
            </a:r>
          </a:p>
        </p:txBody>
      </p:sp>
      <p:sp>
        <p:nvSpPr>
          <p:cNvPr id="4" name="矩形 3"/>
          <p:cNvSpPr/>
          <p:nvPr/>
        </p:nvSpPr>
        <p:spPr>
          <a:xfrm>
            <a:off x="689343" y="1504949"/>
            <a:ext cx="6423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利用</a:t>
            </a:r>
            <a:r>
              <a:rPr lang="zh-CN" altLang="en-US" sz="2400" b="1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物理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因素或</a:t>
            </a:r>
            <a:r>
              <a:rPr lang="zh-CN" altLang="en-US" sz="2400" b="1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因素处理生物，使生物发生基因突变，可以提高突变率，创造人类需要的生物新品种。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2881" y="3071533"/>
            <a:ext cx="6423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例如通过航天育种，我国已在水稻、小麦、棉花等作物上培育出一系列优质品种，取得了极大的经济效益。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93CE0CCF-1362-4D7A-9A6E-4458A464E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064" y="828799"/>
            <a:ext cx="1699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诱变育种</a:t>
            </a:r>
            <a:endParaRPr lang="zh-CN" altLang="en-US" sz="2800" b="1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85801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1594</Words>
  <Application>Microsoft Office PowerPoint</Application>
  <PresentationFormat>全屏显示(16:9)</PresentationFormat>
  <Paragraphs>230</Paragraphs>
  <Slides>21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华文楷体</vt:lpstr>
      <vt:lpstr>楷体</vt:lpstr>
      <vt:lpstr>黑体</vt:lpstr>
      <vt:lpstr>汉仪旗黑-85S</vt:lpstr>
      <vt:lpstr>Arial</vt:lpstr>
      <vt:lpstr>Calibri</vt:lpstr>
      <vt:lpstr>Times New Roman</vt:lpstr>
      <vt:lpstr>宋体</vt:lpstr>
      <vt:lpstr>隶书</vt:lpstr>
      <vt:lpstr>微软雅黑</vt:lpstr>
      <vt:lpstr>华文新魏</vt:lpstr>
      <vt:lpstr>Office 主题​​</vt:lpstr>
      <vt:lpstr>1_Office 主题​​</vt:lpstr>
      <vt:lpstr>基因突变与基因重组</vt:lpstr>
      <vt:lpstr>思考与回顾</vt:lpstr>
      <vt:lpstr>资料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bai</dc:creator>
  <cp:lastModifiedBy>Microsoft</cp:lastModifiedBy>
  <cp:revision>323</cp:revision>
  <dcterms:created xsi:type="dcterms:W3CDTF">2016-05-28T08:56:00Z</dcterms:created>
  <dcterms:modified xsi:type="dcterms:W3CDTF">2020-05-01T13:44:57Z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