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E3DA"/>
          </a:solidFill>
        </a:fill>
      </a:tcStyle>
    </a:wholeTbl>
    <a:band2H>
      <a:tcTxStyle/>
      <a:tcStyle>
        <a:tcBdr/>
        <a:fill>
          <a:solidFill>
            <a:srgbClr val="EEF2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5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rgbClr val="EED2CE"/>
          </a:solidFill>
        </a:fill>
      </a:tcStyle>
    </a:wholeTbl>
    <a:band2H>
      <a:tcTxStyle/>
      <a:tcStyle>
        <a:tcBdr/>
        <a:fill>
          <a:solidFill>
            <a:srgbClr val="F7EAE8"/>
          </a:solidFill>
        </a:fill>
      </a:tcStyle>
    </a:band2H>
    <a:firstCol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381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381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rgbClr val="DAE2E3"/>
          </a:solidFill>
        </a:fill>
      </a:tcStyle>
    </a:wholeTbl>
    <a:band2H>
      <a:tcTxStyle/>
      <a:tcStyle>
        <a:tcBdr/>
        <a:fill>
          <a:solidFill>
            <a:srgbClr val="EDF1F1"/>
          </a:solidFill>
        </a:fill>
      </a:tcStyle>
    </a:band2H>
    <a:firstCol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381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381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rgbClr val="EEDBCE"/>
          </a:solidFill>
        </a:fill>
      </a:tcStyle>
    </a:wholeTbl>
    <a:band2H>
      <a:tcTxStyle/>
      <a:tcStyle>
        <a:tcBdr/>
        <a:fill>
          <a:solidFill>
            <a:srgbClr val="F7EEE8"/>
          </a:solidFill>
        </a:fill>
      </a:tcStyle>
    </a:band2H>
    <a:firstCol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381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381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C5D1D7"/>
          </a:solidFill>
        </a:fill>
      </a:tcStyle>
    </a:band2H>
    <a:firstCol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D1D7"/>
          </a:solidFill>
        </a:fill>
      </a:tcStyle>
    </a:lastRow>
    <a:fir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38100" cap="flat">
              <a:solidFill>
                <a:srgbClr val="C5D1D7"/>
              </a:solidFill>
              <a:prstDash val="solid"/>
              <a:round/>
            </a:ln>
          </a:top>
          <a:bottom>
            <a:ln w="127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C5D1D7"/>
        </a:fontRef>
        <a:srgbClr val="C5D1D7"/>
      </a:tcTxStyle>
      <a:tcStyle>
        <a:tcBdr>
          <a:left>
            <a:ln w="12700" cap="flat">
              <a:solidFill>
                <a:srgbClr val="C5D1D7"/>
              </a:solidFill>
              <a:prstDash val="solid"/>
              <a:round/>
            </a:ln>
          </a:left>
          <a:right>
            <a:ln w="12700" cap="flat">
              <a:solidFill>
                <a:srgbClr val="C5D1D7"/>
              </a:solidFill>
              <a:prstDash val="solid"/>
              <a:round/>
            </a:ln>
          </a:right>
          <a:top>
            <a:ln w="12700" cap="flat">
              <a:solidFill>
                <a:srgbClr val="C5D1D7"/>
              </a:solidFill>
              <a:prstDash val="solid"/>
              <a:round/>
            </a:ln>
          </a:top>
          <a:bottom>
            <a:ln w="38100" cap="flat">
              <a:solidFill>
                <a:srgbClr val="C5D1D7"/>
              </a:solidFill>
              <a:prstDash val="solid"/>
              <a:round/>
            </a:ln>
          </a:bottom>
          <a:insideH>
            <a:ln w="12700" cap="flat">
              <a:solidFill>
                <a:srgbClr val="C5D1D7"/>
              </a:solidFill>
              <a:prstDash val="solid"/>
              <a:round/>
            </a:ln>
          </a:insideH>
          <a:insideV>
            <a:ln w="12700" cap="flat">
              <a:solidFill>
                <a:srgbClr val="C5D1D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75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494902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1" name="矩形 18"/>
          <p:cNvSpPr/>
          <p:nvPr/>
        </p:nvSpPr>
        <p:spPr>
          <a:xfrm>
            <a:off x="8991600" y="2285"/>
            <a:ext cx="152400" cy="51435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2" name="矩形 17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3" name="矩形 15"/>
          <p:cNvSpPr/>
          <p:nvPr/>
        </p:nvSpPr>
        <p:spPr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4" name="矩形 11"/>
          <p:cNvSpPr/>
          <p:nvPr/>
        </p:nvSpPr>
        <p:spPr>
          <a:xfrm>
            <a:off x="146303" y="4793743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5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1145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1pPr>
            <a:lvl2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2pPr>
            <a:lvl3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3pPr>
            <a:lvl4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4pPr>
            <a:lvl5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6" name="直接连接符 6"/>
          <p:cNvSpPr/>
          <p:nvPr/>
        </p:nvSpPr>
        <p:spPr>
          <a:xfrm>
            <a:off x="155447" y="1815083"/>
            <a:ext cx="8833106" cy="1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矩形 9"/>
          <p:cNvSpPr/>
          <p:nvPr/>
        </p:nvSpPr>
        <p:spPr>
          <a:xfrm>
            <a:off x="152399" y="114298"/>
            <a:ext cx="8833106" cy="4910332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8" name="椭圆 12"/>
          <p:cNvSpPr/>
          <p:nvPr/>
        </p:nvSpPr>
        <p:spPr>
          <a:xfrm>
            <a:off x="4267200" y="1586483"/>
            <a:ext cx="609600" cy="4572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29" name="椭圆 13"/>
          <p:cNvSpPr/>
          <p:nvPr/>
        </p:nvSpPr>
        <p:spPr>
          <a:xfrm>
            <a:off x="4361688" y="1657350"/>
            <a:ext cx="420627" cy="315471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685800" y="285750"/>
            <a:ext cx="7772400" cy="131445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5" y="1648716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直接连接符 20"/>
          <p:cNvSpPr/>
          <p:nvPr/>
        </p:nvSpPr>
        <p:spPr>
          <a:xfrm>
            <a:off x="152399" y="40005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9" name="矩形 1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0" name="矩形 15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1" name="矩形 16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2" name="矩形 17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3" name="矩形 19"/>
          <p:cNvSpPr/>
          <p:nvPr/>
        </p:nvSpPr>
        <p:spPr>
          <a:xfrm>
            <a:off x="152399" y="114300"/>
            <a:ext cx="8833106" cy="22631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4" name="矩形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5" name="矩形 14"/>
          <p:cNvSpPr/>
          <p:nvPr/>
        </p:nvSpPr>
        <p:spPr>
          <a:xfrm>
            <a:off x="152399" y="116584"/>
            <a:ext cx="8833106" cy="4910332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6" name="椭圆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7" name="椭圆 12"/>
          <p:cNvSpPr/>
          <p:nvPr/>
        </p:nvSpPr>
        <p:spPr>
          <a:xfrm>
            <a:off x="1389888" y="242315"/>
            <a:ext cx="420627" cy="31547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58" name="标题文本"/>
          <p:cNvSpPr txBox="1"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  <a:prstGeom prst="rect">
            <a:avLst/>
          </a:prstGeom>
        </p:spPr>
        <p:txBody>
          <a:bodyPr anchor="t"/>
          <a:lstStyle>
            <a:lvl1pPr algn="l">
              <a:defRPr sz="2400" b="1">
                <a:solidFill>
                  <a:srgbClr val="646B86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59" name="图片占位符 2"/>
          <p:cNvSpPr>
            <a:spLocks noGrp="1"/>
          </p:cNvSpPr>
          <p:nvPr>
            <p:ph type="pic" sz="half" idx="13"/>
          </p:nvPr>
        </p:nvSpPr>
        <p:spPr>
          <a:xfrm>
            <a:off x="3000375" y="457200"/>
            <a:ext cx="5867400" cy="320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60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381000" y="742950"/>
            <a:ext cx="2438400" cy="39433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640080" indent="-365759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2pPr>
            <a:lvl3pPr marL="960119" indent="-365759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3pPr>
            <a:lvl4pPr marL="127508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4pPr>
            <a:lvl5pPr marL="1549400" indent="-406400">
              <a:spcBef>
                <a:spcPts val="1000"/>
              </a:spcBef>
              <a:buClrTx/>
              <a:defRPr sz="1600">
                <a:solidFill>
                  <a:srgbClr val="FFFFFF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61" name="矩形 21"/>
          <p:cNvSpPr/>
          <p:nvPr/>
        </p:nvSpPr>
        <p:spPr>
          <a:xfrm>
            <a:off x="149351" y="4791288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62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442115" y="233681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9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16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8" name="矩形 1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9" name="矩形 15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0" name="矩形 17"/>
          <p:cNvSpPr/>
          <p:nvPr/>
        </p:nvSpPr>
        <p:spPr>
          <a:xfrm>
            <a:off x="8991600" y="14286"/>
            <a:ext cx="152400" cy="5143503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1" name="矩形 18"/>
          <p:cNvSpPr/>
          <p:nvPr/>
        </p:nvSpPr>
        <p:spPr>
          <a:xfrm>
            <a:off x="152399" y="1714500"/>
            <a:ext cx="8833106" cy="228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2" name="矩形 11"/>
          <p:cNvSpPr/>
          <p:nvPr/>
        </p:nvSpPr>
        <p:spPr>
          <a:xfrm>
            <a:off x="155447" y="106764"/>
            <a:ext cx="8833106" cy="16047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368425" y="2057400"/>
            <a:ext cx="6480175" cy="1254921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1pPr>
            <a:lvl2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2pPr>
            <a:lvl3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3pPr>
            <a:lvl4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4pPr>
            <a:lvl5pPr marL="0" indent="0" algn="ctr">
              <a:spcBef>
                <a:spcPts val="300"/>
              </a:spcBef>
              <a:buClrTx/>
              <a:buSzTx/>
              <a:buNone/>
              <a:defRPr sz="1600" b="1" cap="all" spc="250">
                <a:solidFill>
                  <a:srgbClr val="646B86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4" name="矩形 12"/>
          <p:cNvSpPr/>
          <p:nvPr/>
        </p:nvSpPr>
        <p:spPr>
          <a:xfrm>
            <a:off x="146303" y="4793743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5" name="矩形 13"/>
          <p:cNvSpPr/>
          <p:nvPr/>
        </p:nvSpPr>
        <p:spPr>
          <a:xfrm>
            <a:off x="152399" y="114298"/>
            <a:ext cx="8833106" cy="4910332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6" name="直接连接符 7"/>
          <p:cNvSpPr/>
          <p:nvPr/>
        </p:nvSpPr>
        <p:spPr>
          <a:xfrm>
            <a:off x="152399" y="182880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7" name="椭圆 9"/>
          <p:cNvSpPr/>
          <p:nvPr/>
        </p:nvSpPr>
        <p:spPr>
          <a:xfrm>
            <a:off x="4267200" y="1586483"/>
            <a:ext cx="609600" cy="457202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8" name="椭圆 10"/>
          <p:cNvSpPr/>
          <p:nvPr/>
        </p:nvSpPr>
        <p:spPr>
          <a:xfrm>
            <a:off x="4361688" y="1657350"/>
            <a:ext cx="420627" cy="315471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9" name="标题文本"/>
          <p:cNvSpPr txBox="1">
            <a:spLocks noGrp="1"/>
          </p:cNvSpPr>
          <p:nvPr>
            <p:ph type="title"/>
          </p:nvPr>
        </p:nvSpPr>
        <p:spPr>
          <a:xfrm>
            <a:off x="722312" y="400050"/>
            <a:ext cx="7772401" cy="1143000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6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5" y="1648716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8" name="直接连接符 7"/>
          <p:cNvSpPr/>
          <p:nvPr/>
        </p:nvSpPr>
        <p:spPr>
          <a:xfrm flipV="1">
            <a:off x="4563081" y="1181738"/>
            <a:ext cx="8922" cy="3614670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9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301752" y="1028700"/>
            <a:ext cx="4038602" cy="3511297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6046" indent="-311726">
              <a:defRPr sz="2500"/>
            </a:lvl2pPr>
            <a:lvl3pPr marL="880110" indent="-285750">
              <a:defRPr sz="2500"/>
            </a:lvl3pPr>
            <a:lvl4pPr marL="1154430" indent="-285750">
              <a:defRPr sz="2500"/>
            </a:lvl4pPr>
            <a:lvl5pPr marL="1460500" indent="-317500">
              <a:defRPr sz="2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5" y="779259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两栏内容 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78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301752" y="1028700"/>
            <a:ext cx="4038602" cy="3511297"/>
          </a:xfrm>
          <a:prstGeom prst="rect">
            <a:avLst/>
          </a:prstGeom>
        </p:spPr>
        <p:txBody>
          <a:bodyPr/>
          <a:lstStyle>
            <a:lvl1pPr>
              <a:defRPr sz="2500"/>
            </a:lvl1pPr>
            <a:lvl2pPr marL="586046" indent="-311726">
              <a:defRPr sz="2500"/>
            </a:lvl2pPr>
            <a:lvl3pPr marL="880110" indent="-285750">
              <a:defRPr sz="2500"/>
            </a:lvl3pPr>
            <a:lvl4pPr marL="1154430" indent="-285750">
              <a:defRPr sz="2500"/>
            </a:lvl4pPr>
            <a:lvl5pPr marL="1460500" indent="-317500">
              <a:defRPr sz="25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9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5" y="779259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直接连接符 9"/>
          <p:cNvSpPr/>
          <p:nvPr/>
        </p:nvSpPr>
        <p:spPr>
          <a:xfrm flipV="1">
            <a:off x="4572000" y="1650206"/>
            <a:ext cx="1" cy="3140966"/>
          </a:xfrm>
          <a:prstGeom prst="line">
            <a:avLst/>
          </a:prstGeom>
          <a:ln>
            <a:solidFill>
              <a:srgbClr val="646B86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" name="矩形 19"/>
          <p:cNvSpPr/>
          <p:nvPr/>
        </p:nvSpPr>
        <p:spPr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8" name="矩形 18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9" name="矩形 20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0" name="矩形 21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1" name="矩形 10"/>
          <p:cNvSpPr/>
          <p:nvPr/>
        </p:nvSpPr>
        <p:spPr>
          <a:xfrm>
            <a:off x="152399" y="1028700"/>
            <a:ext cx="8833106" cy="68580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2" name="矩形 12"/>
          <p:cNvSpPr/>
          <p:nvPr/>
        </p:nvSpPr>
        <p:spPr>
          <a:xfrm>
            <a:off x="145922" y="4793741"/>
            <a:ext cx="8833106" cy="233174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3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301752" y="1143000"/>
            <a:ext cx="4040188" cy="54973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>
            <a:lvl1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1pPr>
            <a:lvl2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2pPr>
            <a:lvl3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3pPr>
            <a:lvl4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4pPr>
            <a:lvl5pPr marL="0" indent="0">
              <a:spcBef>
                <a:spcPts val="500"/>
              </a:spcBef>
              <a:buClrTx/>
              <a:buSzTx/>
              <a:buNone/>
              <a:defRPr sz="2200" b="1">
                <a:solidFill>
                  <a:srgbClr val="FFFFFF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9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4791331" y="1143000"/>
            <a:ext cx="4041777" cy="548641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endParaRPr/>
          </a:p>
        </p:txBody>
      </p:sp>
      <p:sp>
        <p:nvSpPr>
          <p:cNvPr id="95" name="直接连接符 14"/>
          <p:cNvSpPr/>
          <p:nvPr/>
        </p:nvSpPr>
        <p:spPr>
          <a:xfrm>
            <a:off x="152399" y="960119"/>
            <a:ext cx="8833106" cy="1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6" name="矩形 17"/>
          <p:cNvSpPr/>
          <p:nvPr/>
        </p:nvSpPr>
        <p:spPr>
          <a:xfrm>
            <a:off x="152399" y="116584"/>
            <a:ext cx="8833106" cy="4910332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7" name="椭圆 24"/>
          <p:cNvSpPr/>
          <p:nvPr/>
        </p:nvSpPr>
        <p:spPr>
          <a:xfrm>
            <a:off x="4267200" y="717027"/>
            <a:ext cx="609600" cy="45720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8" name="椭圆 26"/>
          <p:cNvSpPr/>
          <p:nvPr/>
        </p:nvSpPr>
        <p:spPr>
          <a:xfrm>
            <a:off x="4361688" y="787891"/>
            <a:ext cx="420627" cy="315471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99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0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5" y="780940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108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5" y="776143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矩形 6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6" name="矩形 7"/>
          <p:cNvSpPr/>
          <p:nvPr/>
        </p:nvSpPr>
        <p:spPr>
          <a:xfrm>
            <a:off x="0" y="-2"/>
            <a:ext cx="9144000" cy="11659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7" name="矩形 9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8" name="矩形 8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9" name="矩形 4"/>
          <p:cNvSpPr/>
          <p:nvPr/>
        </p:nvSpPr>
        <p:spPr>
          <a:xfrm>
            <a:off x="146303" y="4793743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0" name="矩形 5"/>
          <p:cNvSpPr/>
          <p:nvPr/>
        </p:nvSpPr>
        <p:spPr>
          <a:xfrm>
            <a:off x="152399" y="118870"/>
            <a:ext cx="8833106" cy="4910332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13915" y="4742577"/>
            <a:ext cx="316170" cy="3327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内容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矩形 18"/>
          <p:cNvSpPr/>
          <p:nvPr/>
        </p:nvSpPr>
        <p:spPr>
          <a:xfrm>
            <a:off x="152399" y="114300"/>
            <a:ext cx="8833106" cy="228600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29" name="矩形 14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0" name="矩形 17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1" name="矩形 15"/>
          <p:cNvSpPr/>
          <p:nvPr/>
        </p:nvSpPr>
        <p:spPr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2" name="矩形 16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3" name="矩形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4" name="标题文本"/>
          <p:cNvSpPr txBox="1"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rgbClr val="FFFFFF"/>
                </a:solidFill>
              </a:defRPr>
            </a:lvl1pPr>
          </a:lstStyle>
          <a:p>
            <a:r>
              <a:t>标题文本</a:t>
            </a:r>
          </a:p>
        </p:txBody>
      </p:sp>
      <p:sp>
        <p:nvSpPr>
          <p:cNvPr id="135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381000" y="1485900"/>
            <a:ext cx="2362200" cy="3108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None/>
              <a:defRPr sz="1600">
                <a:solidFill>
                  <a:srgbClr val="FFFFFF"/>
                </a:solidFill>
              </a:defRPr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6" name="矩形 7"/>
          <p:cNvSpPr/>
          <p:nvPr/>
        </p:nvSpPr>
        <p:spPr>
          <a:xfrm>
            <a:off x="152399" y="114298"/>
            <a:ext cx="8833106" cy="4910332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7" name="直接连接符 8"/>
          <p:cNvSpPr/>
          <p:nvPr/>
        </p:nvSpPr>
        <p:spPr>
          <a:xfrm>
            <a:off x="152399" y="400050"/>
            <a:ext cx="8833106" cy="0"/>
          </a:xfrm>
          <a:prstGeom prst="line">
            <a:avLst/>
          </a:prstGeom>
          <a:ln w="11430">
            <a:solidFill>
              <a:srgbClr val="7B9899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8" name="椭圆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39" name="椭圆 10"/>
          <p:cNvSpPr/>
          <p:nvPr/>
        </p:nvSpPr>
        <p:spPr>
          <a:xfrm>
            <a:off x="1389888" y="242315"/>
            <a:ext cx="420627" cy="315470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0" name="矩形 20"/>
          <p:cNvSpPr/>
          <p:nvPr/>
        </p:nvSpPr>
        <p:spPr>
          <a:xfrm>
            <a:off x="149351" y="4791288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41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442115" y="233681"/>
            <a:ext cx="316170" cy="3327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6"/>
          <p:cNvSpPr/>
          <p:nvPr/>
        </p:nvSpPr>
        <p:spPr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3" name="矩形 15"/>
          <p:cNvSpPr/>
          <p:nvPr/>
        </p:nvSpPr>
        <p:spPr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4" name="矩形 17"/>
          <p:cNvSpPr/>
          <p:nvPr/>
        </p:nvSpPr>
        <p:spPr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5" name="矩形 18"/>
          <p:cNvSpPr/>
          <p:nvPr/>
        </p:nvSpPr>
        <p:spPr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6" name="矩形 8"/>
          <p:cNvSpPr/>
          <p:nvPr/>
        </p:nvSpPr>
        <p:spPr>
          <a:xfrm>
            <a:off x="149351" y="4791288"/>
            <a:ext cx="8833106" cy="232173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7" name="矩形 7"/>
          <p:cNvSpPr/>
          <p:nvPr/>
        </p:nvSpPr>
        <p:spPr>
          <a:xfrm>
            <a:off x="152399" y="116584"/>
            <a:ext cx="8833106" cy="4910332"/>
          </a:xfrm>
          <a:prstGeom prst="rect">
            <a:avLst/>
          </a:prstGeom>
          <a:ln>
            <a:solidFill>
              <a:srgbClr val="7B9899"/>
            </a:solidFill>
            <a:miter/>
          </a:ln>
        </p:spPr>
        <p:txBody>
          <a:bodyPr lIns="45718" tIns="45718" rIns="45718" bIns="45718" anchor="ctr"/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8" name="直接连接符 9"/>
          <p:cNvSpPr/>
          <p:nvPr/>
        </p:nvSpPr>
        <p:spPr>
          <a:xfrm>
            <a:off x="152399" y="957556"/>
            <a:ext cx="8833106" cy="1"/>
          </a:xfrm>
          <a:prstGeom prst="line">
            <a:avLst/>
          </a:prstGeom>
          <a:ln>
            <a:solidFill>
              <a:srgbClr val="7B9899"/>
            </a:solidFill>
            <a:prstDash val="sysDash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" name="椭圆 11"/>
          <p:cNvSpPr/>
          <p:nvPr/>
        </p:nvSpPr>
        <p:spPr>
          <a:xfrm>
            <a:off x="4267200" y="717027"/>
            <a:ext cx="609600" cy="457203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0" name="椭圆 14"/>
          <p:cNvSpPr/>
          <p:nvPr/>
        </p:nvSpPr>
        <p:spPr>
          <a:xfrm>
            <a:off x="4361688" y="787891"/>
            <a:ext cx="420627" cy="315471"/>
          </a:xfrm>
          <a:prstGeom prst="ellipse">
            <a:avLst/>
          </a:prstGeom>
          <a:solidFill>
            <a:srgbClr val="FFFFFF"/>
          </a:solidFill>
          <a:ln w="50800" cap="rnd">
            <a:solidFill>
              <a:srgbClr val="7B9899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pPr>
            <a:endParaRPr/>
          </a:p>
        </p:txBody>
      </p:sp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569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idx="1"/>
          </p:nvPr>
        </p:nvSpPr>
        <p:spPr>
          <a:xfrm>
            <a:off x="301752" y="1145286"/>
            <a:ext cx="8503920" cy="3429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4432203" y="768906"/>
            <a:ext cx="316170" cy="3327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normAutofit/>
          </a:bodyPr>
          <a:lstStyle>
            <a:lvl1pPr algn="ctr">
              <a:defRPr sz="1600">
                <a:solidFill>
                  <a:srgbClr val="7B9899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00" b="0" i="0" u="none" strike="noStrike" cap="none" spc="0" baseline="0">
          <a:solidFill>
            <a:srgbClr val="7B9899"/>
          </a:solidFill>
          <a:uFillTx/>
          <a:latin typeface="Georgia"/>
          <a:ea typeface="Georgia"/>
          <a:cs typeface="Georgia"/>
          <a:sym typeface="Georgia"/>
        </a:defRPr>
      </a:lvl9pPr>
    </p:titleStyle>
    <p:bodyStyle>
      <a:lvl1pPr marL="274320" marR="0" indent="-27432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5000"/>
        <a:buFontTx/>
        <a:buChar char="●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1pPr>
      <a:lvl2pPr marL="610984" marR="0" indent="-336664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2pPr>
      <a:lvl3pPr marL="902969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5000"/>
        <a:buFontTx/>
        <a:buChar char="÷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3pPr>
      <a:lvl4pPr marL="1177288" marR="0" indent="-308608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70000"/>
        <a:buFontTx/>
        <a:buChar char="○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4pPr>
      <a:lvl5pPr marL="1485900" marR="0" indent="-342900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5pPr>
      <a:lvl6pPr marL="1737360" marR="0" indent="-27431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80000"/>
        <a:buFontTx/>
        <a:buChar char="●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6pPr>
      <a:lvl7pPr marL="2045968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7pPr>
      <a:lvl8pPr marL="2228850" marR="0" indent="-308609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8pPr>
      <a:lvl9pPr marL="2547256" marR="0" indent="-352697" algn="l" defTabSz="9144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Tx/>
        <a:buChar char="•"/>
        <a:tabLst/>
        <a:defRPr sz="2700" b="0" i="0" u="none" strike="noStrike" cap="none" spc="0" baseline="0">
          <a:solidFill>
            <a:srgbClr val="000000"/>
          </a:solidFill>
          <a:uFillTx/>
          <a:latin typeface="Georgia"/>
          <a:ea typeface="Georgia"/>
          <a:cs typeface="Georgia"/>
          <a:sym typeface="Georgi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图片 3" descr="图片 3"/>
          <p:cNvPicPr>
            <a:picLocks noChangeAspect="1"/>
          </p:cNvPicPr>
          <p:nvPr/>
        </p:nvPicPr>
        <p:blipFill>
          <a:blip r:embed="rId2">
            <a:extLst/>
          </a:blip>
          <a:srcRect r="531"/>
          <a:stretch>
            <a:fillRect/>
          </a:stretch>
        </p:blipFill>
        <p:spPr>
          <a:xfrm>
            <a:off x="-2" y="0"/>
            <a:ext cx="9144002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矩形 9"/>
          <p:cNvSpPr txBox="1"/>
          <p:nvPr/>
        </p:nvSpPr>
        <p:spPr>
          <a:xfrm>
            <a:off x="4905375" y="3635375"/>
            <a:ext cx="3533141" cy="373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>
              <a:lnSpc>
                <a:spcPct val="150000"/>
              </a:lnSpc>
              <a:defRPr b="1" spc="170">
                <a:latin typeface="楷体"/>
                <a:ea typeface="楷体"/>
                <a:cs typeface="楷体"/>
                <a:sym typeface="楷体"/>
              </a:defRPr>
            </a:pPr>
            <a:r>
              <a:t>  </a:t>
            </a:r>
            <a:r>
              <a:rPr sz="2000" b="0">
                <a:latin typeface="微软雅黑"/>
                <a:ea typeface="微软雅黑"/>
                <a:cs typeface="微软雅黑"/>
                <a:sym typeface="微软雅黑"/>
              </a:rPr>
              <a:t> </a:t>
            </a:r>
          </a:p>
        </p:txBody>
      </p:sp>
      <p:sp>
        <p:nvSpPr>
          <p:cNvPr id="174" name="文本框 10"/>
          <p:cNvSpPr txBox="1"/>
          <p:nvPr/>
        </p:nvSpPr>
        <p:spPr>
          <a:xfrm>
            <a:off x="4100907" y="1194123"/>
            <a:ext cx="4025268" cy="453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90" tIns="34290" rIns="34290" bIns="34290">
            <a:spAutoFit/>
          </a:bodyPr>
          <a:lstStyle/>
          <a:p>
            <a:pPr algn="ctr">
              <a:defRPr sz="2000" b="1" spc="170">
                <a:solidFill>
                  <a:srgbClr val="00206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朝阳区线上课堂·高一年级英语</a:t>
            </a:r>
            <a:r>
              <a:rPr sz="2400"/>
              <a:t> </a:t>
            </a:r>
          </a:p>
        </p:txBody>
      </p:sp>
      <p:sp>
        <p:nvSpPr>
          <p:cNvPr id="175" name="TextBox 5"/>
          <p:cNvSpPr txBox="1"/>
          <p:nvPr/>
        </p:nvSpPr>
        <p:spPr>
          <a:xfrm>
            <a:off x="4690555" y="3643320"/>
            <a:ext cx="4122007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北京市和平街第一中学  王丽君</a:t>
            </a:r>
          </a:p>
        </p:txBody>
      </p:sp>
      <p:sp>
        <p:nvSpPr>
          <p:cNvPr id="8" name="矩形 7"/>
          <p:cNvSpPr/>
          <p:nvPr/>
        </p:nvSpPr>
        <p:spPr>
          <a:xfrm>
            <a:off x="3554174" y="1851670"/>
            <a:ext cx="51942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必修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三 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Unit8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“绿色生活”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Lesson2 Greening the Desert  (2) </a:t>
            </a:r>
            <a:endParaRPr lang="zh-CN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1. How has Yi Jiefang’s motive changed?…"/>
          <p:cNvSpPr txBox="1"/>
          <p:nvPr/>
        </p:nvSpPr>
        <p:spPr>
          <a:xfrm>
            <a:off x="197582" y="1194486"/>
            <a:ext cx="3032871" cy="192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1. How has Yi Jiefang’s motive changed?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2. What do you learn from her?</a:t>
            </a:r>
          </a:p>
        </p:txBody>
      </p:sp>
      <p:sp>
        <p:nvSpPr>
          <p:cNvPr id="232" name="Group work: Watch a video and have a discussion"/>
          <p:cNvSpPr txBox="1"/>
          <p:nvPr/>
        </p:nvSpPr>
        <p:spPr>
          <a:xfrm>
            <a:off x="332860" y="341059"/>
            <a:ext cx="6929525" cy="45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Group work: Watch a video and have a discussion</a:t>
            </a:r>
          </a:p>
        </p:txBody>
      </p:sp>
      <p:sp>
        <p:nvSpPr>
          <p:cNvPr id="233" name="请观看“易解放接受采访视频”"/>
          <p:cNvSpPr txBox="1"/>
          <p:nvPr/>
        </p:nvSpPr>
        <p:spPr>
          <a:xfrm>
            <a:off x="5142231" y="1757681"/>
            <a:ext cx="3038657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r>
              <a:t>请观看“易解放接受采访视频”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he power of Individual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569214"/>
          </a:xfrm>
          <a:prstGeom prst="rect">
            <a:avLst/>
          </a:prstGeom>
        </p:spPr>
        <p:txBody>
          <a:bodyPr/>
          <a:lstStyle/>
          <a:p>
            <a:r>
              <a:t>The power of Individual</a:t>
            </a:r>
          </a:p>
        </p:txBody>
      </p:sp>
      <p:sp>
        <p:nvSpPr>
          <p:cNvPr id="236" name="“ in the beginning, I started this charity as a mother who wanted to realize son’s dream. But later I realized that China has a really serious problem of desertification… If the situation keeps getting worse, how can 1.3 billion Chinese people possibly s"/>
          <p:cNvSpPr txBox="1"/>
          <p:nvPr/>
        </p:nvSpPr>
        <p:spPr>
          <a:xfrm>
            <a:off x="210222" y="1174449"/>
            <a:ext cx="7699634" cy="124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latin typeface="Georgia"/>
                <a:ea typeface="Georgia"/>
                <a:cs typeface="Georgia"/>
                <a:sym typeface="Georgia"/>
              </a:defRPr>
            </a:pPr>
            <a:r>
              <a:t>“ in the beginning, I started this </a:t>
            </a:r>
            <a:r>
              <a:rPr sz="2100" b="1"/>
              <a:t>charity </a:t>
            </a:r>
            <a:r>
              <a:t>as a </a:t>
            </a:r>
            <a:r>
              <a:rPr sz="2200" b="1"/>
              <a:t>mother</a:t>
            </a:r>
            <a:r>
              <a:t> who wanted to realize </a:t>
            </a:r>
            <a:r>
              <a:rPr sz="2000" b="1"/>
              <a:t>son’s dream</a:t>
            </a:r>
            <a:r>
              <a:t>. But later I realized that </a:t>
            </a:r>
            <a:r>
              <a:rPr sz="2000" b="1"/>
              <a:t>China </a:t>
            </a:r>
            <a:r>
              <a:t>has a really serious </a:t>
            </a:r>
            <a:r>
              <a:rPr sz="2000" b="1"/>
              <a:t>problem of desertification</a:t>
            </a:r>
            <a:r>
              <a:t>… If the situation keeps getting worse, how can </a:t>
            </a:r>
            <a:r>
              <a:rPr sz="2000" b="1"/>
              <a:t>1.3 billion</a:t>
            </a:r>
            <a:r>
              <a:t> </a:t>
            </a:r>
            <a:r>
              <a:rPr sz="2000" b="1"/>
              <a:t>Chinese</a:t>
            </a:r>
            <a:r>
              <a:t> people possibly </a:t>
            </a:r>
            <a:r>
              <a:rPr sz="2000" b="1"/>
              <a:t>survive</a:t>
            </a:r>
            <a:r>
              <a:t>?”</a:t>
            </a:r>
          </a:p>
        </p:txBody>
      </p:sp>
      <p:sp>
        <p:nvSpPr>
          <p:cNvPr id="237" name="Every individual makes a difference.…"/>
          <p:cNvSpPr txBox="1"/>
          <p:nvPr/>
        </p:nvSpPr>
        <p:spPr>
          <a:xfrm>
            <a:off x="3923029" y="2855375"/>
            <a:ext cx="5058032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400">
                <a:solidFill>
                  <a:srgbClr val="FF26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Every individual makes a difference.</a:t>
            </a:r>
          </a:p>
          <a:p>
            <a:pPr>
              <a:defRPr sz="2400">
                <a:solidFill>
                  <a:srgbClr val="FF2600"/>
                </a:solidFill>
                <a:latin typeface="Georgia"/>
                <a:ea typeface="Georgia"/>
                <a:cs typeface="Georgia"/>
                <a:sym typeface="Georgia"/>
              </a:defRPr>
            </a:pPr>
            <a:r>
              <a:t>                   —Jane Goodall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54779" y="793832"/>
            <a:ext cx="1234442" cy="1223012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矩形 18"/>
          <p:cNvSpPr txBox="1"/>
          <p:nvPr/>
        </p:nvSpPr>
        <p:spPr>
          <a:xfrm>
            <a:off x="2422524" y="2360296"/>
            <a:ext cx="4567557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5400" b="1" spc="300">
                <a:solidFill>
                  <a:srgbClr val="00206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谢谢您的观看</a:t>
            </a:r>
          </a:p>
        </p:txBody>
      </p:sp>
      <p:sp>
        <p:nvSpPr>
          <p:cNvPr id="241" name="矩形 6"/>
          <p:cNvSpPr txBox="1"/>
          <p:nvPr/>
        </p:nvSpPr>
        <p:spPr>
          <a:xfrm>
            <a:off x="2678429" y="3507741"/>
            <a:ext cx="4113974" cy="408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lnSpc>
                <a:spcPct val="150000"/>
              </a:lnSpc>
              <a:defRPr spc="226">
                <a:solidFill>
                  <a:srgbClr val="002060"/>
                </a:solidFill>
                <a:latin typeface="楷体"/>
                <a:ea typeface="楷体"/>
                <a:cs typeface="楷体"/>
                <a:sym typeface="楷体"/>
              </a:defRPr>
            </a:lvl1pPr>
          </a:lstStyle>
          <a:p>
            <a:r>
              <a:t>北京市朝阳区教育研究中心  制作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1" animBg="1" advAuto="0"/>
      <p:bldP spid="241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标题 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569214"/>
          </a:xfrm>
          <a:prstGeom prst="rect">
            <a:avLst/>
          </a:prstGeom>
        </p:spPr>
        <p:txBody>
          <a:bodyPr/>
          <a:lstStyle>
            <a:lvl1pPr>
              <a:defRPr sz="2900" b="1"/>
            </a:lvl1pPr>
          </a:lstStyle>
          <a:p>
            <a:r>
              <a:t>Learning objectives</a:t>
            </a:r>
          </a:p>
        </p:txBody>
      </p:sp>
      <p:sp>
        <p:nvSpPr>
          <p:cNvPr id="178" name="1. 模拟访谈，介绍易解放及其环保组织；…"/>
          <p:cNvSpPr txBox="1"/>
          <p:nvPr/>
        </p:nvSpPr>
        <p:spPr>
          <a:xfrm>
            <a:off x="301752" y="1226859"/>
            <a:ext cx="7960650" cy="2388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1. 模拟访谈，介绍易解放及其环保组织；</a:t>
            </a:r>
          </a:p>
          <a:p>
            <a:pPr algn="just" defTabSz="457200"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2. 分析易解放种树过程中发生的情感及驱动力的变化；</a:t>
            </a:r>
          </a:p>
          <a:p>
            <a:pPr algn="just" defTabSz="457200">
              <a:defRPr sz="2400">
                <a:uFill>
                  <a:solidFill>
                    <a:srgbClr val="000000"/>
                  </a:solidFill>
                </a:uFill>
              </a:defRPr>
            </a:pPr>
            <a:r>
              <a:t>3.易解放以儿子的愿望为寄托走出悲伤投身于公益组织，为绿化荒漠做出巨大贡献，也为当地环境和当地人造福，激励着更多普通人去投身环保事业。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标题 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569214"/>
          </a:xfrm>
          <a:prstGeom prst="rect">
            <a:avLst/>
          </a:prstGeom>
        </p:spPr>
        <p:txBody>
          <a:bodyPr/>
          <a:lstStyle>
            <a:lvl1pPr>
              <a:defRPr sz="2900" b="1"/>
            </a:lvl1pPr>
          </a:lstStyle>
          <a:p>
            <a:r>
              <a:t>Guidance on learning</a:t>
            </a:r>
          </a:p>
        </p:txBody>
      </p:sp>
      <p:sp>
        <p:nvSpPr>
          <p:cNvPr id="181" name="在听的过程中，听取关键词获取必要的细节信息；通过听取访谈中表达如何问问题的语言，学习如何正式并礼貌地问问题。注意学习积累对话中的功能用语，并在交际中灵活应用。"/>
          <p:cNvSpPr txBox="1"/>
          <p:nvPr/>
        </p:nvSpPr>
        <p:spPr>
          <a:xfrm>
            <a:off x="172719" y="1415270"/>
            <a:ext cx="8534401" cy="180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28600" indent="-228600" algn="just" defTabSz="457200">
              <a:buSzPct val="100000"/>
              <a:buFont typeface="Times New Roman"/>
              <a:buChar char=""/>
              <a:tabLst>
                <a:tab pos="190500" algn="l"/>
              </a:tabLst>
              <a:defRPr sz="1200">
                <a:uFill>
                  <a:solidFill>
                    <a:srgbClr val="000000"/>
                  </a:solidFill>
                </a:uFill>
              </a:defRPr>
            </a:pPr>
            <a:r>
              <a:t> </a:t>
            </a:r>
            <a:r>
              <a:rPr sz="2400"/>
              <a:t>在听的过程中，听取关键词获取必要的细节信息；通过听取访谈中表达如何问问题的语言，学习如何正式并礼貌地问问题。注意学习积累对话中的功能用语，并在交际中灵活应用。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标题 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569214"/>
          </a:xfrm>
          <a:prstGeom prst="rect">
            <a:avLst/>
          </a:prstGeom>
        </p:spPr>
        <p:txBody>
          <a:bodyPr/>
          <a:lstStyle>
            <a:lvl1pPr>
              <a:defRPr sz="2900" b="1"/>
            </a:lvl1pPr>
          </a:lstStyle>
          <a:p>
            <a:r>
              <a:t>Greeting the desert(2)</a:t>
            </a:r>
          </a:p>
        </p:txBody>
      </p:sp>
      <p:sp>
        <p:nvSpPr>
          <p:cNvPr id="184" name="Listen to the Q &amp; A session. Answer the questions:…"/>
          <p:cNvSpPr txBox="1"/>
          <p:nvPr/>
        </p:nvSpPr>
        <p:spPr>
          <a:xfrm>
            <a:off x="156462" y="1056995"/>
            <a:ext cx="8685783" cy="3207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28599" indent="-228599" defTabSz="457200">
              <a:buSzPct val="100000"/>
              <a:buAutoNum type="arabicPeriod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Listen to the Q &amp; A session. Answer the questions: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（1）What helped Yi Jiefang work through her sadness?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（2）What changes has NPO-Greenlife brought to the desert?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（3）What new project did Yi start in 2013?</a:t>
            </a:r>
          </a:p>
        </p:txBody>
      </p:sp>
      <p:pic>
        <p:nvPicPr>
          <p:cNvPr id="185" name="北师英语必修第三册UNIT 8 LESSON 2 GREENING THE DESERT 录音 8.6.mp3" descr="北师英语必修第三册UNIT 8 LESSON 2 GREENING THE DESERT 录音 8.6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16400" y="615950"/>
            <a:ext cx="571500" cy="57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he love between mother and son; her son’s wishes gave Yi the strength to rebuild her life."/>
          <p:cNvSpPr txBox="1"/>
          <p:nvPr/>
        </p:nvSpPr>
        <p:spPr>
          <a:xfrm>
            <a:off x="433927" y="1878329"/>
            <a:ext cx="7945946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40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the love between mother and son; her son’s wishes gave Yi the strength to rebuild her life.</a:t>
            </a:r>
          </a:p>
        </p:txBody>
      </p:sp>
      <p:sp>
        <p:nvSpPr>
          <p:cNvPr id="187" name="the Sea of Death            grassland grows; villagers grow watermelons; river is full of fish"/>
          <p:cNvSpPr txBox="1"/>
          <p:nvPr/>
        </p:nvSpPr>
        <p:spPr>
          <a:xfrm>
            <a:off x="422625" y="3040379"/>
            <a:ext cx="8685787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40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the Sea of Death            grassland grows; villagers grow watermelons; river is full of fish</a:t>
            </a:r>
          </a:p>
        </p:txBody>
      </p:sp>
      <p:sp>
        <p:nvSpPr>
          <p:cNvPr id="188" name="Planting more trees in the county where sandstorms affect Beijing"/>
          <p:cNvSpPr txBox="1"/>
          <p:nvPr/>
        </p:nvSpPr>
        <p:spPr>
          <a:xfrm>
            <a:off x="422625" y="4202430"/>
            <a:ext cx="8685787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400">
                <a:solidFill>
                  <a:srgbClr val="FF40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Planting more trees in the county where sandstorms affect Beijing</a:t>
            </a:r>
          </a:p>
        </p:txBody>
      </p:sp>
      <p:sp>
        <p:nvSpPr>
          <p:cNvPr id="189" name="线条"/>
          <p:cNvSpPr/>
          <p:nvPr/>
        </p:nvSpPr>
        <p:spPr>
          <a:xfrm>
            <a:off x="2832100" y="3293629"/>
            <a:ext cx="471424" cy="2"/>
          </a:xfrm>
          <a:prstGeom prst="line">
            <a:avLst/>
          </a:prstGeom>
          <a:ln w="11429">
            <a:solidFill>
              <a:schemeClr val="accent1"/>
            </a:solidFill>
            <a:prstDash val="sysDash"/>
            <a:tailEnd type="triangle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68161" fill="hold"/>
                                        <p:tgtEl>
                                          <p:spTgt spid="1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185"/>
                </p:tgtEl>
              </p:cMediaNode>
            </p:audio>
          </p:childTnLst>
        </p:cTn>
      </p:par>
    </p:tnLst>
    <p:bldLst>
      <p:bldP spid="186" grpId="2" animBg="1" advAuto="0"/>
      <p:bldP spid="187" grpId="3" animBg="1" advAuto="0"/>
      <p:bldP spid="188" grpId="4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标题 1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879422"/>
          </a:xfrm>
          <a:prstGeom prst="rect">
            <a:avLst/>
          </a:prstGeom>
        </p:spPr>
        <p:txBody>
          <a:bodyPr/>
          <a:lstStyle/>
          <a:p>
            <a:pPr algn="l" defTabSz="457200">
              <a:defRPr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Listen again and complete </a:t>
            </a:r>
            <a:r>
              <a:rPr>
                <a:solidFill>
                  <a:srgbClr val="0433FF"/>
                </a:solidFill>
              </a:rPr>
              <a:t>the Talk Builder </a:t>
            </a:r>
          </a:p>
        </p:txBody>
      </p:sp>
      <p:sp>
        <p:nvSpPr>
          <p:cNvPr id="192" name="Asking questions…"/>
          <p:cNvSpPr txBox="1"/>
          <p:nvPr/>
        </p:nvSpPr>
        <p:spPr>
          <a:xfrm>
            <a:off x="307847" y="876986"/>
            <a:ext cx="8370897" cy="37659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Asking questions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240631" indent="-240631" defTabSz="457200">
              <a:buSzPct val="1000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____________________:How did Ms Yi Jiefang work through her sadness after her son's death?</a:t>
            </a:r>
          </a:p>
          <a:p>
            <a:pPr marL="240631" indent="-240631" defTabSz="457200">
              <a:buSzPct val="1000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240631" indent="-240631" defTabSz="457200">
              <a:buSzPct val="1000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_____________________________ the former and the current conditions in the desert?</a:t>
            </a:r>
          </a:p>
          <a:p>
            <a:pPr marL="240631" indent="-240631" defTabSz="457200">
              <a:buSzPct val="1000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marL="240631" indent="-240631" defTabSz="457200">
              <a:buSzPct val="1000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I'm interested in what she is working on now. _______________________?</a:t>
            </a:r>
          </a:p>
        </p:txBody>
      </p:sp>
      <p:sp>
        <p:nvSpPr>
          <p:cNvPr id="193" name="My question is"/>
          <p:cNvSpPr txBox="1"/>
          <p:nvPr/>
        </p:nvSpPr>
        <p:spPr>
          <a:xfrm>
            <a:off x="811530" y="1516380"/>
            <a:ext cx="2232381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>
                <a:solidFill>
                  <a:srgbClr val="FF40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My question is</a:t>
            </a:r>
          </a:p>
        </p:txBody>
      </p:sp>
      <p:sp>
        <p:nvSpPr>
          <p:cNvPr id="194" name="Can you say something about"/>
          <p:cNvSpPr txBox="1"/>
          <p:nvPr/>
        </p:nvSpPr>
        <p:spPr>
          <a:xfrm>
            <a:off x="632662" y="2600960"/>
            <a:ext cx="4175048" cy="45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24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Can you say something about</a:t>
            </a:r>
          </a:p>
        </p:txBody>
      </p:sp>
      <p:sp>
        <p:nvSpPr>
          <p:cNvPr id="195" name="Could you tell us more?"/>
          <p:cNvSpPr txBox="1"/>
          <p:nvPr/>
        </p:nvSpPr>
        <p:spPr>
          <a:xfrm>
            <a:off x="468629" y="4145280"/>
            <a:ext cx="3333800" cy="45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24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Could you tell us more?</a:t>
            </a:r>
          </a:p>
        </p:txBody>
      </p:sp>
      <p:pic>
        <p:nvPicPr>
          <p:cNvPr id="196" name="北师英语必修第三册UNIT 8 LESSON 2 GREENING THE DESERT 录音 8.6.mp3" descr="北师英语必修第三册UNIT 8 LESSON 2 GREENING THE DESERT 录音 8.6.mp3"/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4241800" y="565150"/>
            <a:ext cx="5715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568161" fill="hold"/>
                                        <p:tgtEl>
                                          <p:spTgt spid="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</p:cTn>
                <p:tgtEl>
                  <p:spTgt spid="196"/>
                </p:tgtEl>
              </p:cMediaNode>
            </p:audio>
          </p:childTnLst>
        </p:cTn>
      </p:par>
    </p:tnLst>
    <p:bldLst>
      <p:bldP spid="193" grpId="2" animBg="1" advAuto="0"/>
      <p:bldP spid="194" grpId="3" animBg="1" advAuto="0"/>
      <p:bldP spid="195" grpId="4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he talk builder"/>
          <p:cNvSpPr txBox="1">
            <a:spLocks noGrp="1"/>
          </p:cNvSpPr>
          <p:nvPr>
            <p:ph type="title"/>
          </p:nvPr>
        </p:nvSpPr>
        <p:spPr>
          <a:xfrm>
            <a:off x="301752" y="171450"/>
            <a:ext cx="8534401" cy="56921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The talk builder</a:t>
            </a:r>
          </a:p>
        </p:txBody>
      </p:sp>
      <p:sp>
        <p:nvSpPr>
          <p:cNvPr id="199" name="My question is:"/>
          <p:cNvSpPr txBox="1"/>
          <p:nvPr/>
        </p:nvSpPr>
        <p:spPr>
          <a:xfrm>
            <a:off x="259383" y="1354878"/>
            <a:ext cx="2335569" cy="472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>
                <a:solidFill>
                  <a:srgbClr val="FF40F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My question is:</a:t>
            </a:r>
          </a:p>
        </p:txBody>
      </p:sp>
      <p:sp>
        <p:nvSpPr>
          <p:cNvPr id="200" name="Can you say something about…?"/>
          <p:cNvSpPr txBox="1"/>
          <p:nvPr/>
        </p:nvSpPr>
        <p:spPr>
          <a:xfrm>
            <a:off x="301751" y="1789586"/>
            <a:ext cx="4649317" cy="4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24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Can you say something about…?</a:t>
            </a:r>
          </a:p>
        </p:txBody>
      </p:sp>
      <p:sp>
        <p:nvSpPr>
          <p:cNvPr id="201" name="Could you tell us more?"/>
          <p:cNvSpPr txBox="1"/>
          <p:nvPr/>
        </p:nvSpPr>
        <p:spPr>
          <a:xfrm>
            <a:off x="301751" y="2219877"/>
            <a:ext cx="3333800" cy="451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2400">
                <a:solidFill>
                  <a:srgbClr val="FF40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Could you tell us more?</a:t>
            </a:r>
          </a:p>
        </p:txBody>
      </p:sp>
      <p:sp>
        <p:nvSpPr>
          <p:cNvPr id="202" name="Asking questions"/>
          <p:cNvSpPr txBox="1"/>
          <p:nvPr/>
        </p:nvSpPr>
        <p:spPr>
          <a:xfrm>
            <a:off x="157645" y="897452"/>
            <a:ext cx="2435859" cy="4512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Asking questions</a:t>
            </a:r>
          </a:p>
        </p:txBody>
      </p:sp>
      <p:sp>
        <p:nvSpPr>
          <p:cNvPr id="203" name="Are these questions formal or informal?"/>
          <p:cNvSpPr txBox="1"/>
          <p:nvPr/>
        </p:nvSpPr>
        <p:spPr>
          <a:xfrm>
            <a:off x="5553252" y="1028687"/>
            <a:ext cx="2836167" cy="777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latin typeface="Georgia"/>
                <a:ea typeface="Georgia"/>
                <a:cs typeface="Georgia"/>
                <a:sym typeface="Georgia"/>
              </a:defRPr>
            </a:pPr>
            <a:r>
              <a:t>Are these questions </a:t>
            </a:r>
            <a:r>
              <a:rPr>
                <a:solidFill>
                  <a:srgbClr val="FF2600"/>
                </a:solidFill>
              </a:rPr>
              <a:t>formal </a:t>
            </a:r>
            <a:r>
              <a:t>or </a:t>
            </a:r>
            <a:r>
              <a:rPr>
                <a:solidFill>
                  <a:srgbClr val="FF2600"/>
                </a:solidFill>
              </a:rPr>
              <a:t>informal</a:t>
            </a:r>
            <a:r>
              <a:t>? </a:t>
            </a:r>
          </a:p>
        </p:txBody>
      </p:sp>
      <p:graphicFrame>
        <p:nvGraphicFramePr>
          <p:cNvPr id="204" name="表格"/>
          <p:cNvGraphicFramePr/>
          <p:nvPr/>
        </p:nvGraphicFramePr>
        <p:xfrm>
          <a:off x="168067" y="3078980"/>
          <a:ext cx="8367032" cy="172720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2050125"/>
                <a:gridCol w="2303074"/>
                <a:gridCol w="4013833"/>
              </a:tblGrid>
              <a:tr h="288671">
                <a:tc>
                  <a:txBody>
                    <a:bodyPr/>
                    <a:lstStyle/>
                    <a:p>
                      <a:pPr algn="l" defTabSz="457200">
                        <a:def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endParaRPr/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Informal conversation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 b="1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formal conversation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88671">
                <a:tc>
                  <a:txBody>
                    <a:bodyPr/>
                    <a:lstStyle/>
                    <a:p>
                      <a:pPr algn="l" defTabSz="457200">
                        <a:defRPr sz="1800"/>
                      </a:pPr>
                      <a:r>
                        <a: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social and cultural contexts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among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friends and relatives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2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  <a:r>
                        <a:t>In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more professional settings</a:t>
                      </a:r>
                      <a:r>
                        <a:t>, usually among colleagues or new acquaintances.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205" name="formal as they are addressed in an interview"/>
          <p:cNvSpPr txBox="1"/>
          <p:nvPr/>
        </p:nvSpPr>
        <p:spPr>
          <a:xfrm>
            <a:off x="5100420" y="1872295"/>
            <a:ext cx="3825011" cy="8195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formal as they are addressed in </a:t>
            </a:r>
            <a:r>
              <a:rPr>
                <a:solidFill>
                  <a:srgbClr val="FF2600"/>
                </a:solidFill>
              </a:rPr>
              <a:t>an interview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1" animBg="1" advAuto="0"/>
      <p:bldP spid="200" grpId="2" animBg="1" advAuto="0"/>
      <p:bldP spid="201" grpId="3" animBg="1" advAuto="0"/>
      <p:bldP spid="203" grpId="4" animBg="1" advAuto="0"/>
      <p:bldP spid="204" grpId="5" animBg="1" advAuto="0"/>
      <p:bldP spid="205" grpId="6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peak"/>
          <p:cNvSpPr txBox="1"/>
          <p:nvPr/>
        </p:nvSpPr>
        <p:spPr>
          <a:xfrm>
            <a:off x="98297" y="112763"/>
            <a:ext cx="1052676" cy="118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Speak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</a:p>
        </p:txBody>
      </p:sp>
      <p:sp>
        <p:nvSpPr>
          <p:cNvPr id="208" name="Imagine you have a chance to meet Ms Yi Jiefang. Prepare some questions that you would like to ask her.…"/>
          <p:cNvSpPr txBox="1"/>
          <p:nvPr/>
        </p:nvSpPr>
        <p:spPr>
          <a:xfrm>
            <a:off x="290017" y="1109957"/>
            <a:ext cx="3908654" cy="3029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  <a:r>
              <a:rPr sz="2400"/>
              <a:t>Imagine you have a chance to meet Ms Yi Jiefang. Prepare some questions that you would like to ask her.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sz="2400"/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Brainstorm other ways of asking questions.</a:t>
            </a:r>
          </a:p>
        </p:txBody>
      </p:sp>
      <p:grpSp>
        <p:nvGrpSpPr>
          <p:cNvPr id="211" name="Useful expressions：…"/>
          <p:cNvGrpSpPr/>
          <p:nvPr/>
        </p:nvGrpSpPr>
        <p:grpSpPr>
          <a:xfrm>
            <a:off x="4735041" y="532962"/>
            <a:ext cx="4098282" cy="4264809"/>
            <a:chOff x="0" y="0"/>
            <a:chExt cx="4098280" cy="4264807"/>
          </a:xfrm>
        </p:grpSpPr>
        <p:sp>
          <p:nvSpPr>
            <p:cNvPr id="209" name="矩形"/>
            <p:cNvSpPr/>
            <p:nvPr/>
          </p:nvSpPr>
          <p:spPr>
            <a:xfrm>
              <a:off x="-1" y="-1"/>
              <a:ext cx="4098282" cy="4264809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2400">
                  <a:solidFill>
                    <a:srgbClr val="0433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10" name="Useful expressions：…"/>
            <p:cNvSpPr txBox="1"/>
            <p:nvPr/>
          </p:nvSpPr>
          <p:spPr>
            <a:xfrm>
              <a:off x="-1" y="-1"/>
              <a:ext cx="4098282" cy="3835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457200">
                <a:defRPr sz="2400">
                  <a:solidFill>
                    <a:srgbClr val="FF26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Useful expressions：</a:t>
              </a:r>
              <a:r>
                <a:rPr>
                  <a:solidFill>
                    <a:srgbClr val="000000"/>
                  </a:solidFill>
                </a:rPr>
                <a:t> 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My question is…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Can you say something about…?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Could you tell us more?</a:t>
              </a:r>
            </a:p>
            <a:p>
              <a:pPr defTabSz="457200"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  <a:p>
              <a:pPr marL="240631" indent="-240631" defTabSz="457200">
                <a:buSzPct val="100000"/>
                <a:buChar char="•"/>
                <a:defRPr sz="2400">
                  <a:solidFill>
                    <a:srgbClr val="0433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I am very curious about…</a:t>
              </a:r>
            </a:p>
            <a:p>
              <a:pPr marL="240631" indent="-240631" defTabSz="457200">
                <a:buSzPct val="100000"/>
                <a:buChar char="•"/>
                <a:defRPr sz="2400">
                  <a:solidFill>
                    <a:srgbClr val="0433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I wonder if you could talk about…</a:t>
              </a:r>
            </a:p>
            <a:p>
              <a:pPr marL="240631" indent="-240631" defTabSz="457200">
                <a:buSzPct val="100000"/>
                <a:buChar char="•"/>
                <a:defRPr sz="2400">
                  <a:solidFill>
                    <a:srgbClr val="0433FF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…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peak"/>
          <p:cNvSpPr txBox="1"/>
          <p:nvPr/>
        </p:nvSpPr>
        <p:spPr>
          <a:xfrm>
            <a:off x="98297" y="112763"/>
            <a:ext cx="1052676" cy="118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Speak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</a:p>
        </p:txBody>
      </p:sp>
      <p:sp>
        <p:nvSpPr>
          <p:cNvPr id="214" name="1. You want to know how she started the work on green living."/>
          <p:cNvSpPr txBox="1"/>
          <p:nvPr/>
        </p:nvSpPr>
        <p:spPr>
          <a:xfrm>
            <a:off x="131038" y="1071881"/>
            <a:ext cx="4397920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 1. You want to know how she started the work on green living.</a:t>
            </a:r>
          </a:p>
        </p:txBody>
      </p:sp>
      <p:sp>
        <p:nvSpPr>
          <p:cNvPr id="215" name="How did you get into the field?"/>
          <p:cNvSpPr txBox="1"/>
          <p:nvPr/>
        </p:nvSpPr>
        <p:spPr>
          <a:xfrm>
            <a:off x="4606125" y="1205230"/>
            <a:ext cx="3372176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FF26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How did you get into the field?</a:t>
            </a:r>
          </a:p>
        </p:txBody>
      </p:sp>
      <p:sp>
        <p:nvSpPr>
          <p:cNvPr id="216" name="Situations"/>
          <p:cNvSpPr txBox="1"/>
          <p:nvPr/>
        </p:nvSpPr>
        <p:spPr>
          <a:xfrm>
            <a:off x="1558641" y="610689"/>
            <a:ext cx="1542711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Situations </a:t>
            </a:r>
          </a:p>
        </p:txBody>
      </p:sp>
      <p:sp>
        <p:nvSpPr>
          <p:cNvPr id="217" name="Questions"/>
          <p:cNvSpPr txBox="1"/>
          <p:nvPr/>
        </p:nvSpPr>
        <p:spPr>
          <a:xfrm>
            <a:off x="5815329" y="610689"/>
            <a:ext cx="1455945" cy="434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Questions</a:t>
            </a:r>
          </a:p>
        </p:txBody>
      </p:sp>
      <p:sp>
        <p:nvSpPr>
          <p:cNvPr id="218" name="2.You want to know more about the volunteers’ work in her NPO-greenlife organization."/>
          <p:cNvSpPr txBox="1"/>
          <p:nvPr/>
        </p:nvSpPr>
        <p:spPr>
          <a:xfrm>
            <a:off x="158984" y="1819967"/>
            <a:ext cx="4331408" cy="891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2.You want to know more about the volunteers’ work in her NPO-greenlife organization.</a:t>
            </a:r>
          </a:p>
        </p:txBody>
      </p:sp>
      <p:sp>
        <p:nvSpPr>
          <p:cNvPr id="219" name="What about the  volunteers’ work?"/>
          <p:cNvSpPr txBox="1"/>
          <p:nvPr/>
        </p:nvSpPr>
        <p:spPr>
          <a:xfrm>
            <a:off x="4558317" y="1881334"/>
            <a:ext cx="355948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What about the  volunteers’ work?</a:t>
            </a:r>
          </a:p>
        </p:txBody>
      </p:sp>
      <p:sp>
        <p:nvSpPr>
          <p:cNvPr id="220" name="3. You want to get involved in her new project."/>
          <p:cNvSpPr txBox="1"/>
          <p:nvPr/>
        </p:nvSpPr>
        <p:spPr>
          <a:xfrm>
            <a:off x="220327" y="2931585"/>
            <a:ext cx="3852142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3. You want to get involved in her new project.</a:t>
            </a:r>
          </a:p>
        </p:txBody>
      </p:sp>
      <p:sp>
        <p:nvSpPr>
          <p:cNvPr id="221" name="Could you tell us a little more about how we can get involved in the project?"/>
          <p:cNvSpPr txBox="1"/>
          <p:nvPr/>
        </p:nvSpPr>
        <p:spPr>
          <a:xfrm>
            <a:off x="4606125" y="2931585"/>
            <a:ext cx="4220170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Could you tell us a little more about how we can get involved in the project?</a:t>
            </a:r>
          </a:p>
        </p:txBody>
      </p:sp>
      <p:sp>
        <p:nvSpPr>
          <p:cNvPr id="222" name="4. You want to know what teenagers can do."/>
          <p:cNvSpPr txBox="1"/>
          <p:nvPr/>
        </p:nvSpPr>
        <p:spPr>
          <a:xfrm>
            <a:off x="156828" y="3905887"/>
            <a:ext cx="4515962" cy="358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4. You want to know what teenagers can do.</a:t>
            </a:r>
          </a:p>
        </p:txBody>
      </p:sp>
      <p:sp>
        <p:nvSpPr>
          <p:cNvPr id="223" name="Do you have some suggestions for teenagers?"/>
          <p:cNvSpPr txBox="1"/>
          <p:nvPr/>
        </p:nvSpPr>
        <p:spPr>
          <a:xfrm>
            <a:off x="4618478" y="3861437"/>
            <a:ext cx="4331408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solidFill>
                  <a:srgbClr val="FF260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Do you have some suggestions for teenagers?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" grpId="1" animBg="1" advAuto="0"/>
      <p:bldP spid="218" grpId="2" animBg="1" advAuto="0"/>
      <p:bldP spid="219" grpId="3" animBg="1" advAuto="0"/>
      <p:bldP spid="220" grpId="4" animBg="1" advAuto="0"/>
      <p:bldP spid="221" grpId="5" animBg="1" advAuto="0"/>
      <p:bldP spid="222" grpId="6" animBg="1" advAuto="0"/>
      <p:bldP spid="223" grpId="7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peak"/>
          <p:cNvSpPr txBox="1"/>
          <p:nvPr/>
        </p:nvSpPr>
        <p:spPr>
          <a:xfrm>
            <a:off x="98297" y="112763"/>
            <a:ext cx="1052676" cy="11878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Speak</a:t>
            </a:r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  <a:p>
            <a:pPr defTabSz="457200"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</a:p>
        </p:txBody>
      </p:sp>
      <p:sp>
        <p:nvSpPr>
          <p:cNvPr id="226" name="Then role-play an interview in pairs."/>
          <p:cNvSpPr txBox="1"/>
          <p:nvPr/>
        </p:nvSpPr>
        <p:spPr>
          <a:xfrm>
            <a:off x="290017" y="1109957"/>
            <a:ext cx="3908654" cy="819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1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</a:t>
            </a:r>
            <a:r>
              <a:rPr sz="2400"/>
              <a:t>Then role-play an interview in pairs.</a:t>
            </a:r>
          </a:p>
        </p:txBody>
      </p:sp>
      <p:grpSp>
        <p:nvGrpSpPr>
          <p:cNvPr id="229" name="Useful expressions：…"/>
          <p:cNvGrpSpPr/>
          <p:nvPr/>
        </p:nvGrpSpPr>
        <p:grpSpPr>
          <a:xfrm>
            <a:off x="4487888" y="189661"/>
            <a:ext cx="4679555" cy="4764178"/>
            <a:chOff x="0" y="0"/>
            <a:chExt cx="4679553" cy="4764176"/>
          </a:xfrm>
        </p:grpSpPr>
        <p:sp>
          <p:nvSpPr>
            <p:cNvPr id="227" name="矩形"/>
            <p:cNvSpPr/>
            <p:nvPr/>
          </p:nvSpPr>
          <p:spPr>
            <a:xfrm>
              <a:off x="0" y="-1"/>
              <a:ext cx="4679554" cy="476417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57200"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endParaRPr/>
            </a:p>
          </p:txBody>
        </p:sp>
        <p:sp>
          <p:nvSpPr>
            <p:cNvPr id="228" name="Useful expressions：…"/>
            <p:cNvSpPr txBox="1"/>
            <p:nvPr/>
          </p:nvSpPr>
          <p:spPr>
            <a:xfrm>
              <a:off x="0" y="-1"/>
              <a:ext cx="4679554" cy="4572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/>
            <a:p>
              <a:pPr defTabSz="457200">
                <a:defRPr sz="2400">
                  <a:solidFill>
                    <a:srgbClr val="FF2600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Useful expressions：</a:t>
              </a:r>
              <a:r>
                <a:rPr>
                  <a:solidFill>
                    <a:srgbClr val="000000"/>
                  </a:solidFill>
                </a:rPr>
                <a:t> 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My question is…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Can you say something about…?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Could you tell us more?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I am very curious about…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I wonder if you could talk about…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How did you…?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What about…?</a:t>
              </a:r>
            </a:p>
            <a:p>
              <a:pPr marL="240631" indent="-240631" defTabSz="457200">
                <a:buSzPct val="100000"/>
                <a:buChar char="•"/>
                <a:defRPr sz="24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Do you have some suggestions for…?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1" animBg="1" advAuto="0"/>
    </p:bldLst>
  </p:timing>
</p:sld>
</file>

<file path=ppt/theme/theme1.xml><?xml version="1.0" encoding="utf-8"?>
<a:theme xmlns:a="http://schemas.openxmlformats.org/drawingml/2006/main" name="市镇">
  <a:themeElements>
    <a:clrScheme name="市镇">
      <a:dk1>
        <a:srgbClr val="000000"/>
      </a:dk1>
      <a:lt1>
        <a:srgbClr val="C5D1D7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市镇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市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5D1D7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市镇">
  <a:themeElements>
    <a:clrScheme name="市镇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00FF"/>
      </a:hlink>
      <a:folHlink>
        <a:srgbClr val="FF00FF"/>
      </a:folHlink>
    </a:clrScheme>
    <a:fontScheme name="市镇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市镇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5D1D7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580</Words>
  <Application>Microsoft Office PowerPoint</Application>
  <PresentationFormat>全屏显示(16:9)</PresentationFormat>
  <Paragraphs>95</Paragraphs>
  <Slides>12</Slides>
  <Notes>0</Notes>
  <HiddenSlides>0</HiddenSlides>
  <MMClips>2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市镇</vt:lpstr>
      <vt:lpstr>PowerPoint 演示文稿</vt:lpstr>
      <vt:lpstr>Learning objectives</vt:lpstr>
      <vt:lpstr>Guidance on learning</vt:lpstr>
      <vt:lpstr>Greeting the desert(2)</vt:lpstr>
      <vt:lpstr>Listen again and complete the Talk Builder </vt:lpstr>
      <vt:lpstr>The talk builder</vt:lpstr>
      <vt:lpstr>PowerPoint 演示文稿</vt:lpstr>
      <vt:lpstr>PowerPoint 演示文稿</vt:lpstr>
      <vt:lpstr>PowerPoint 演示文稿</vt:lpstr>
      <vt:lpstr>PowerPoint 演示文稿</vt:lpstr>
      <vt:lpstr>The power of Individual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acq</dc:creator>
  <cp:lastModifiedBy>acq</cp:lastModifiedBy>
  <cp:revision>2</cp:revision>
  <dcterms:modified xsi:type="dcterms:W3CDTF">2020-05-11T12:49:12Z</dcterms:modified>
</cp:coreProperties>
</file>