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heme/theme2.xml" ContentType="application/vnd.openxmlformats-officedocument.theme+xml"/>
  <Override PartName="/ppt/tags/tag137.xml" ContentType="application/vnd.openxmlformats-officedocument.presentationml.tags+xml"/>
  <Override PartName="/ppt/notesSlides/notesSlide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415" r:id="rId2"/>
    <p:sldId id="414" r:id="rId3"/>
    <p:sldId id="410" r:id="rId4"/>
    <p:sldId id="413" r:id="rId5"/>
    <p:sldId id="418" r:id="rId6"/>
    <p:sldId id="462" r:id="rId7"/>
    <p:sldId id="419" r:id="rId8"/>
    <p:sldId id="422" r:id="rId9"/>
    <p:sldId id="423" r:id="rId10"/>
    <p:sldId id="424" r:id="rId11"/>
    <p:sldId id="426" r:id="rId12"/>
    <p:sldId id="425" r:id="rId13"/>
    <p:sldId id="427" r:id="rId14"/>
    <p:sldId id="437" r:id="rId15"/>
    <p:sldId id="438" r:id="rId16"/>
    <p:sldId id="434" r:id="rId17"/>
    <p:sldId id="429" r:id="rId18"/>
    <p:sldId id="430" r:id="rId19"/>
    <p:sldId id="435" r:id="rId20"/>
    <p:sldId id="416" r:id="rId21"/>
  </p:sldIdLst>
  <p:sldSz cx="12192000" cy="6858000"/>
  <p:notesSz cx="6858000" cy="9144000"/>
  <p:embeddedFontLst>
    <p:embeddedFont>
      <p:font typeface="方正仿宋_GBK" panose="02010600030101010101" charset="-122"/>
      <p:regular r:id="rId23"/>
    </p:embeddedFont>
    <p:embeddedFont>
      <p:font typeface="字体管家初恋体" panose="02010600030101010101" charset="-128"/>
      <p:regular r:id="rId24"/>
    </p:embeddedFont>
    <p:embeddedFont>
      <p:font typeface="字体管家娜娜体" panose="02010600030101010101" charset="-122"/>
      <p:regular r:id="rId25"/>
    </p:embeddedFont>
    <p:embeddedFont>
      <p:font typeface="Calibri" panose="020F0502020204030204" pitchFamily="34" charset="0"/>
      <p:regular r:id="rId26"/>
      <p:bold r:id="rId27"/>
      <p:italic r:id="rId28"/>
      <p:boldItalic r:id="rId29"/>
    </p:embeddedFont>
    <p:embeddedFont>
      <p:font typeface="楷体" panose="02010609060101010101" pitchFamily="49" charset="-122"/>
      <p:regular r:id="rId30"/>
    </p:embeddedFont>
    <p:embeddedFont>
      <p:font typeface="微软雅黑" panose="020B0503020204020204" pitchFamily="34" charset="-122"/>
      <p:regular r:id="rId31"/>
      <p:bold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2D2C34"/>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67" d="100"/>
          <a:sy n="67" d="100"/>
        </p:scale>
        <p:origin x="688" y="5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2.png"/><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6.xml"/><Relationship Id="rId7"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83.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2.png"/><Relationship Id="rId5" Type="http://schemas.openxmlformats.org/officeDocument/2006/relationships/tags" Target="../tags/tag102.xml"/><Relationship Id="rId10" Type="http://schemas.openxmlformats.org/officeDocument/2006/relationships/image" Target="../media/image1.jpeg"/><Relationship Id="rId4" Type="http://schemas.openxmlformats.org/officeDocument/2006/relationships/tags" Target="../tags/tag101.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3.xml"/><Relationship Id="rId3" Type="http://schemas.openxmlformats.org/officeDocument/2006/relationships/tags" Target="../tags/tag108.xml"/><Relationship Id="rId7" Type="http://schemas.openxmlformats.org/officeDocument/2006/relationships/tags" Target="../tags/tag11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2.png"/><Relationship Id="rId5" Type="http://schemas.openxmlformats.org/officeDocument/2006/relationships/tags" Target="../tags/tag110.xml"/><Relationship Id="rId10" Type="http://schemas.openxmlformats.org/officeDocument/2006/relationships/image" Target="../media/image1.jpeg"/><Relationship Id="rId4" Type="http://schemas.openxmlformats.org/officeDocument/2006/relationships/tags" Target="../tags/tag109.xml"/><Relationship Id="rId9"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1.jpeg"/><Relationship Id="rId5" Type="http://schemas.openxmlformats.org/officeDocument/2006/relationships/tags" Target="../tags/tag118.xml"/><Relationship Id="rId10" Type="http://schemas.openxmlformats.org/officeDocument/2006/relationships/slideMaster" Target="../slideMasters/slideMaster1.xml"/><Relationship Id="rId4" Type="http://schemas.openxmlformats.org/officeDocument/2006/relationships/tags" Target="../tags/tag117.xml"/><Relationship Id="rId9" Type="http://schemas.openxmlformats.org/officeDocument/2006/relationships/tags" Target="../tags/tag122.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2.png"/><Relationship Id="rId4" Type="http://schemas.openxmlformats.org/officeDocument/2006/relationships/tags" Target="../tags/tag126.xml"/><Relationship Id="rId9"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2" Type="http://schemas.openxmlformats.org/officeDocument/2006/relationships/tags" Target="../tags/tag25.xml"/><Relationship Id="rId16" Type="http://schemas.openxmlformats.org/officeDocument/2006/relationships/image" Target="../media/image2.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image" Target="../media/image1.jpeg"/><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9.xml"/><Relationship Id="rId7"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10" Type="http://schemas.openxmlformats.org/officeDocument/2006/relationships/image" Target="../media/image1.jpeg"/><Relationship Id="rId4" Type="http://schemas.openxmlformats.org/officeDocument/2006/relationships/tags" Target="../tags/tag4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3.xml"/><Relationship Id="rId7" Type="http://schemas.openxmlformats.org/officeDocument/2006/relationships/image" Target="../media/image1.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jpe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1.xml"/><Relationship Id="rId7"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直接连接符 6"/>
          <p:cNvCxnSpPr/>
          <p:nvPr>
            <p:custDataLst>
              <p:tags r:id="rId2"/>
            </p:custDataLst>
          </p:nvPr>
        </p:nvCxnSpPr>
        <p:spPr>
          <a:xfrm>
            <a:off x="2791460" y="2964728"/>
            <a:ext cx="37801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4" name="Freeform 5"/>
          <p:cNvSpPr/>
          <p:nvPr>
            <p:custDataLst>
              <p:tags r:id="rId3"/>
            </p:custDataLst>
          </p:nvPr>
        </p:nvSpPr>
        <p:spPr bwMode="auto">
          <a:xfrm>
            <a:off x="2791460" y="2450638"/>
            <a:ext cx="360045" cy="35941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980104"/>
          </a:solid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980104"/>
              </a:solidFill>
              <a:effectLst/>
              <a:uLnTx/>
              <a:uFillTx/>
              <a:latin typeface="Arial" panose="020B0604020202020204"/>
              <a:ea typeface="微软雅黑" panose="020B0503020204020204" pitchFamily="34" charset="-122"/>
              <a:cs typeface="+mn-ea"/>
              <a:sym typeface="+mn-lt"/>
            </a:endParaRPr>
          </a:p>
        </p:txBody>
      </p:sp>
      <p:pic>
        <p:nvPicPr>
          <p:cNvPr id="6" name="图片 5" descr="图片3"/>
          <p:cNvPicPr>
            <a:picLocks noChangeAspect="1"/>
          </p:cNvPicPr>
          <p:nvPr>
            <p:custDataLst>
              <p:tags r:id="rId4"/>
            </p:custDataLst>
          </p:nvPr>
        </p:nvPicPr>
        <p:blipFill>
          <a:blip r:embed="rId15">
            <a:lum bright="-42000" contrast="42000"/>
          </a:blip>
          <a:stretch>
            <a:fillRect/>
          </a:stretch>
        </p:blipFill>
        <p:spPr>
          <a:xfrm flipH="1">
            <a:off x="627380" y="509651"/>
            <a:ext cx="3240405" cy="1180313"/>
          </a:xfrm>
          <a:prstGeom prst="rect">
            <a:avLst/>
          </a:prstGeom>
        </p:spPr>
      </p:pic>
      <p:cxnSp>
        <p:nvCxnSpPr>
          <p:cNvPr id="8" name="直接连接符 7"/>
          <p:cNvCxnSpPr/>
          <p:nvPr>
            <p:custDataLst>
              <p:tags r:id="rId5"/>
            </p:custDataLst>
          </p:nvPr>
        </p:nvCxnSpPr>
        <p:spPr>
          <a:xfrm>
            <a:off x="6151880" y="4131729"/>
            <a:ext cx="37801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日期占位符 15"/>
          <p:cNvSpPr>
            <a:spLocks noGrp="1"/>
          </p:cNvSpPr>
          <p:nvPr>
            <p:ph type="dt" sz="half" idx="10"/>
            <p:custDataLst>
              <p:tags r:id="rId6"/>
            </p:custDataLst>
          </p:nvPr>
        </p:nvSpPr>
        <p:spPr/>
        <p:txBody>
          <a:bodyPr/>
          <a:lstStyle/>
          <a:p>
            <a:fld id="{760FBDFE-C587-4B4C-A407-44438C67B59E}" type="datetimeFigureOut">
              <a:rPr lang="zh-CN" altLang="en-US" smtClean="0"/>
              <a:t>2020/5/12</a:t>
            </a:fld>
            <a:endParaRPr lang="zh-CN" altLang="en-US"/>
          </a:p>
        </p:txBody>
      </p:sp>
      <p:sp>
        <p:nvSpPr>
          <p:cNvPr id="17" name="页脚占位符 16"/>
          <p:cNvSpPr>
            <a:spLocks noGrp="1"/>
          </p:cNvSpPr>
          <p:nvPr>
            <p:ph type="ftr" sz="quarter" idx="11"/>
            <p:custDataLst>
              <p:tags r:id="rId7"/>
            </p:custDataLst>
          </p:nvPr>
        </p:nvSpPr>
        <p:spPr/>
        <p:txBody>
          <a:body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ctrTitle" hasCustomPrompt="1"/>
            <p:custDataLst>
              <p:tags r:id="rId9"/>
            </p:custDataLst>
          </p:nvPr>
        </p:nvSpPr>
        <p:spPr>
          <a:xfrm>
            <a:off x="2698725" y="2966084"/>
            <a:ext cx="3493770" cy="987670"/>
          </a:xfrm>
        </p:spPr>
        <p:txBody>
          <a:bodyPr lIns="90000" tIns="46800" rIns="90000" bIns="46800" anchor="t" anchorCtr="0">
            <a:normAutofit/>
          </a:bodyPr>
          <a:lstStyle>
            <a:lvl1pPr algn="ctr">
              <a:defRPr sz="5400" spc="600" baseline="0">
                <a:solidFill>
                  <a:schemeClr val="tx1">
                    <a:lumMod val="85000"/>
                    <a:lumOff val="15000"/>
                  </a:schemeClr>
                </a:solidFill>
                <a:latin typeface="Arial" panose="020B0604020202020204" pitchFamily="34" charset="0"/>
                <a:ea typeface="汉仪尚巍手书W" panose="00020600040101010101" pitchFamily="18" charset="-122"/>
              </a:defRPr>
            </a:lvl1pPr>
          </a:lstStyle>
          <a:p>
            <a:r>
              <a:rPr lang="zh-CN" altLang="en-US" dirty="0"/>
              <a:t>编辑标题</a:t>
            </a:r>
          </a:p>
        </p:txBody>
      </p:sp>
      <p:sp>
        <p:nvSpPr>
          <p:cNvPr id="3" name="副标题 2"/>
          <p:cNvSpPr>
            <a:spLocks noGrp="1"/>
          </p:cNvSpPr>
          <p:nvPr>
            <p:ph type="subTitle" idx="1" hasCustomPrompt="1"/>
            <p:custDataLst>
              <p:tags r:id="rId10"/>
            </p:custDataLst>
          </p:nvPr>
        </p:nvSpPr>
        <p:spPr>
          <a:xfrm>
            <a:off x="6220459" y="3047366"/>
            <a:ext cx="4080312" cy="1042524"/>
          </a:xfrm>
        </p:spPr>
        <p:txBody>
          <a:bodyPr lIns="90000" tIns="46800" rIns="90000" bIns="46800" anchor="ctr">
            <a:normAutofit/>
          </a:bodyPr>
          <a:lstStyle>
            <a:lvl1pPr marL="0" indent="0" algn="ctr" eaLnBrk="1" fontAlgn="auto" latinLnBrk="0" hangingPunct="1">
              <a:lnSpc>
                <a:spcPct val="100000"/>
              </a:lnSpc>
              <a:buNone/>
              <a:defRPr sz="480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p>
        </p:txBody>
      </p:sp>
      <p:sp>
        <p:nvSpPr>
          <p:cNvPr id="11" name="文本占位符 10"/>
          <p:cNvSpPr>
            <a:spLocks noGrp="1"/>
          </p:cNvSpPr>
          <p:nvPr>
            <p:ph type="body" sz="quarter" idx="13" hasCustomPrompt="1"/>
            <p:custDataLst>
              <p:tags r:id="rId11"/>
            </p:custDataLst>
          </p:nvPr>
        </p:nvSpPr>
        <p:spPr>
          <a:xfrm>
            <a:off x="3231516" y="2349502"/>
            <a:ext cx="3434080" cy="533134"/>
          </a:xfrm>
        </p:spPr>
        <p:txBody>
          <a:bodyPr lIns="90000" tIns="46800" rIns="90000" bIns="46800" anchor="ctr" anchorCtr="0">
            <a:normAutofit/>
          </a:bodyPr>
          <a:lstStyle>
            <a:lvl1pPr marL="0" indent="0" algn="ctr">
              <a:buNone/>
              <a:defRPr sz="2400" baseline="0">
                <a:solidFill>
                  <a:schemeClr val="bg1">
                    <a:lumMod val="50000"/>
                  </a:schemeClr>
                </a:solidFill>
                <a:latin typeface="Arial" panose="020B0604020202020204" pitchFamily="34" charset="0"/>
                <a:ea typeface="隶书" panose="02010509060101010101" pitchFamily="49" charset="-122"/>
              </a:defRPr>
            </a:lvl1pPr>
          </a:lstStyle>
          <a:p>
            <a:pPr lvl="0"/>
            <a:r>
              <a:rPr lang="zh-CN" altLang="en-US" dirty="0"/>
              <a:t>单击此处编辑文本</a:t>
            </a:r>
          </a:p>
        </p:txBody>
      </p:sp>
      <p:sp>
        <p:nvSpPr>
          <p:cNvPr id="13" name="文本占位符 12"/>
          <p:cNvSpPr>
            <a:spLocks noGrp="1"/>
          </p:cNvSpPr>
          <p:nvPr>
            <p:ph type="body" sz="quarter" idx="14" hasCustomPrompt="1"/>
            <p:custDataLst>
              <p:tags r:id="rId12"/>
            </p:custDataLst>
          </p:nvPr>
        </p:nvSpPr>
        <p:spPr>
          <a:xfrm>
            <a:off x="4514850" y="3990847"/>
            <a:ext cx="1525271" cy="507487"/>
          </a:xfrm>
        </p:spPr>
        <p:txBody>
          <a:bodyPr lIns="90000" tIns="0" rIns="90000" bIns="46800" anchor="t" anchorCtr="0">
            <a:normAutofit/>
          </a:bodyPr>
          <a:lstStyle>
            <a:lvl1pPr marL="0" indent="0" algn="ctr">
              <a:buNone/>
              <a:defRPr sz="2400" baseline="0">
                <a:solidFill>
                  <a:schemeClr val="bg1">
                    <a:lumMod val="50000"/>
                  </a:schemeClr>
                </a:solidFill>
                <a:latin typeface="Arial" panose="020B0604020202020204" pitchFamily="34" charset="0"/>
                <a:ea typeface="隶书" panose="02010509060101010101" pitchFamily="49" charset="-122"/>
              </a:defRPr>
            </a:lvl1pPr>
          </a:lstStyle>
          <a:p>
            <a:pPr lvl="0"/>
            <a:r>
              <a:rPr lang="zh-CN" altLang="en-US" dirty="0"/>
              <a:t>编辑文本</a:t>
            </a: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descr="图片3"/>
          <p:cNvPicPr>
            <a:picLocks noChangeAspect="1"/>
          </p:cNvPicPr>
          <p:nvPr>
            <p:custDataLst>
              <p:tags r:id="rId2"/>
            </p:custDataLst>
          </p:nvPr>
        </p:nvPicPr>
        <p:blipFill>
          <a:blip r:embed="rId9">
            <a:lum bright="-42000" contrast="42000"/>
          </a:blip>
          <a:stretch>
            <a:fillRect/>
          </a:stretch>
        </p:blipFill>
        <p:spPr>
          <a:xfrm flipH="1">
            <a:off x="628093" y="504836"/>
            <a:ext cx="3235190" cy="1169163"/>
          </a:xfrm>
          <a:prstGeom prst="rect">
            <a:avLst/>
          </a:prstGeom>
        </p:spPr>
      </p:pic>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ctrTitle" hasCustomPrompt="1"/>
            <p:custDataLst>
              <p:tags r:id="rId6"/>
            </p:custDataLst>
          </p:nvPr>
        </p:nvSpPr>
        <p:spPr>
          <a:xfrm>
            <a:off x="2692206" y="1952005"/>
            <a:ext cx="6807587" cy="2953990"/>
          </a:xfrm>
        </p:spPr>
        <p:txBody>
          <a:bodyPr lIns="90000" tIns="46800" rIns="90000" bIns="46800" anchor="ctr" anchorCtr="0">
            <a:normAutofit/>
          </a:bodyPr>
          <a:lstStyle>
            <a:lvl1pPr algn="ctr">
              <a:defRPr sz="11000" spc="6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301625" y="247015"/>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ea typeface="隶书" panose="02010509060101010101" pitchFamily="49" charset="-122"/>
              <a:sym typeface="+mn-ea"/>
            </a:endParaRPr>
          </a:p>
        </p:txBody>
      </p:sp>
      <p:pic>
        <p:nvPicPr>
          <p:cNvPr id="10" name="图片 9" descr="图片3"/>
          <p:cNvPicPr>
            <a:picLocks noChangeAspect="1"/>
          </p:cNvPicPr>
          <p:nvPr>
            <p:custDataLst>
              <p:tags r:id="rId2"/>
            </p:custDataLst>
          </p:nvPr>
        </p:nvPicPr>
        <p:blipFill>
          <a:blip r:embed="rId9">
            <a:lum bright="-42000" contrast="42000"/>
          </a:blip>
          <a:stretch>
            <a:fillRect/>
          </a:stretch>
        </p:blipFill>
        <p:spPr>
          <a:xfrm flipH="1">
            <a:off x="9675178" y="0"/>
            <a:ext cx="2465070" cy="899795"/>
          </a:xfrm>
          <a:prstGeom prst="rect">
            <a:avLst/>
          </a:prstGeom>
        </p:spPr>
      </p:pic>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ea typeface="隶书" panose="02010509060101010101" pitchFamily="49" charset="-122"/>
              <a:sym typeface="+mn-ea"/>
            </a:endParaRPr>
          </a:p>
        </p:txBody>
      </p:sp>
      <p:sp>
        <p:nvSpPr>
          <p:cNvPr id="2" name="标题 1"/>
          <p:cNvSpPr>
            <a:spLocks noGrp="1"/>
          </p:cNvSpPr>
          <p:nvPr>
            <p:ph type="title" hasCustomPrompt="1"/>
            <p:custDataLst>
              <p:tags r:id="rId2"/>
            </p:custDataLst>
          </p:nvPr>
        </p:nvSpPr>
        <p:spPr>
          <a:xfrm>
            <a:off x="583200" y="770400"/>
            <a:ext cx="3960000" cy="882000"/>
          </a:xfrm>
        </p:spPr>
        <p:txBody>
          <a:bodyPr lIns="90000" tIns="46800" rIns="90000" bIns="46800" anchor="ctr">
            <a:normAutofit/>
          </a:bodyPr>
          <a:lstStyle>
            <a:lvl1pPr>
              <a:defRPr sz="3600" baseline="0">
                <a:solidFill>
                  <a:schemeClr val="accent1"/>
                </a:solidFill>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3"/>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586800" y="1764000"/>
            <a:ext cx="3956400" cy="40932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769938"/>
            <a:ext cx="6480000" cy="5087937"/>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ea typeface="隶书" panose="02010509060101010101" pitchFamily="49" charset="-122"/>
              <a:sym typeface="+mn-ea"/>
            </a:endParaRPr>
          </a:p>
        </p:txBody>
      </p:sp>
      <p:pic>
        <p:nvPicPr>
          <p:cNvPr id="11" name="图片 10" descr="图片3"/>
          <p:cNvPicPr>
            <a:picLocks noChangeAspect="1"/>
          </p:cNvPicPr>
          <p:nvPr>
            <p:custDataLst>
              <p:tags r:id="rId2"/>
            </p:custDataLst>
          </p:nvPr>
        </p:nvPicPr>
        <p:blipFill>
          <a:blip r:embed="rId11">
            <a:lum bright="-42000" contrast="42000"/>
          </a:blip>
          <a:stretch>
            <a:fillRect/>
          </a:stretch>
        </p:blipFill>
        <p:spPr>
          <a:xfrm flipH="1">
            <a:off x="9746822" y="1"/>
            <a:ext cx="2268648" cy="828000"/>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lIns="90000" tIns="46800" rIns="90000" bIns="46800" anchor="ctr">
            <a:normAutofit/>
          </a:bodyPr>
          <a:lstStyle>
            <a:lvl1pPr algn="ctr">
              <a:defRPr sz="36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p:custDataLst>
              <p:tags r:id="rId1"/>
            </p:custDataLst>
          </p:nvPr>
        </p:nvPicPr>
        <p:blipFill>
          <a:blip r:embed="rId11">
            <a:lum bright="-42000" contrast="42000"/>
          </a:blip>
          <a:stretch>
            <a:fillRect/>
          </a:stretch>
        </p:blipFill>
        <p:spPr>
          <a:xfrm flipH="1">
            <a:off x="9746822" y="1"/>
            <a:ext cx="2268648" cy="828000"/>
          </a:xfrm>
          <a:prstGeom prst="rect">
            <a:avLst/>
          </a:prstGeom>
        </p:spPr>
      </p:pic>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ea typeface="隶书" panose="02010509060101010101" pitchFamily="49"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lIns="90000" tIns="46800" rIns="90000" bIns="46800" anchor="ctr">
            <a:normAutofit/>
          </a:bodyPr>
          <a:lstStyle>
            <a:lvl1pPr algn="ctr">
              <a:defRPr sz="32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579600" y="237600"/>
            <a:ext cx="11037600" cy="441964"/>
          </a:xfrm>
        </p:spPr>
        <p:txBody>
          <a:bodyPr lIns="90000" tIns="46800" rIns="90000" bIns="46800">
            <a:normAutofit/>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lIns="90000" tIns="46800" rIns="90000" bIns="46800" anchor="b">
            <a:normAutofit/>
          </a:bodyPr>
          <a:lstStyle>
            <a:lvl1pPr algn="ctr">
              <a:defRPr sz="60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3862800"/>
            <a:ext cx="9144000" cy="1656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pic>
        <p:nvPicPr>
          <p:cNvPr id="11" name="图片 10" descr="图片3"/>
          <p:cNvPicPr>
            <a:picLocks noChangeAspect="1"/>
          </p:cNvPicPr>
          <p:nvPr>
            <p:custDataLst>
              <p:tags r:id="rId7"/>
            </p:custDataLst>
          </p:nvPr>
        </p:nvPicPr>
        <p:blipFill>
          <a:blip r:embed="rId10">
            <a:lum bright="-42000" contrast="42000"/>
          </a:blip>
          <a:stretch>
            <a:fillRect/>
          </a:stretch>
        </p:blipFill>
        <p:spPr>
          <a:xfrm flipH="1">
            <a:off x="241300" y="154067"/>
            <a:ext cx="3176270" cy="1159259"/>
          </a:xfrm>
          <a:prstGeom prst="rect">
            <a:avLst/>
          </a:prstGeom>
        </p:spPr>
      </p:pic>
    </p:spTree>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bg>
      <p:bgPr>
        <a:blipFill rotWithShape="1">
          <a:blip r:embed="rId9" cstate="screen"/>
          <a:stretch>
            <a:fillRect/>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879743" y="6350621"/>
            <a:ext cx="2700000" cy="31683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2020/5/12</a:t>
            </a:fld>
            <a:endParaRPr lang="zh-CN" altLang="en-US"/>
          </a:p>
        </p:txBody>
      </p:sp>
      <p:sp>
        <p:nvSpPr>
          <p:cNvPr id="17" name="页脚占位符 16"/>
          <p:cNvSpPr>
            <a:spLocks noGrp="1"/>
          </p:cNvSpPr>
          <p:nvPr>
            <p:ph type="ftr" sz="quarter" idx="11"/>
            <p:custDataLst>
              <p:tags r:id="rId2"/>
            </p:custDataLst>
          </p:nvPr>
        </p:nvSpPr>
        <p:spPr>
          <a:xfrm>
            <a:off x="4116000" y="6350621"/>
            <a:ext cx="3960000" cy="31683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8610600" y="6350621"/>
            <a:ext cx="2700000" cy="31683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6432557" y="4663916"/>
            <a:ext cx="1910715" cy="408991"/>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110"/>
              </a:spcAft>
              <a:buClrTx/>
              <a:buSzPts val="1600"/>
              <a:buFont typeface="Arial" panose="020B0604020202020204" pitchFamily="34" charset="0"/>
              <a:buNone/>
              <a:defRPr sz="1600" b="0" spc="167">
                <a:solidFill>
                  <a:schemeClr val="tx1"/>
                </a:solidFill>
                <a:latin typeface="Arial" panose="020B0604020202020204" pitchFamily="34" charset="0"/>
                <a:ea typeface="微软雅黑" panose="020B0503020204020204" pitchFamily="34" charset="-122"/>
              </a:defRPr>
            </a:lvl1pPr>
          </a:lstStyle>
          <a:p>
            <a:pPr marL="0" marR="0" lvl="0" indent="0" algn="l" defTabSz="1016000" rtl="0" eaLnBrk="1" fontAlgn="auto" latinLnBrk="0" hangingPunct="1">
              <a:lnSpc>
                <a:spcPct val="130000"/>
              </a:lnSpc>
              <a:spcBef>
                <a:spcPts val="0"/>
              </a:spcBef>
              <a:spcAft>
                <a:spcPts val="111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6432557" y="5138952"/>
            <a:ext cx="1910715" cy="408991"/>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110"/>
              </a:spcAft>
              <a:buClrTx/>
              <a:buSzPts val="1600"/>
              <a:buFont typeface="Arial" panose="020B0604020202020204" pitchFamily="34" charset="0"/>
              <a:buNone/>
              <a:defRPr sz="1600" b="0" spc="167">
                <a:solidFill>
                  <a:schemeClr val="tx1"/>
                </a:solidFill>
                <a:latin typeface="Arial" panose="020B0604020202020204" pitchFamily="34" charset="0"/>
                <a:ea typeface="微软雅黑" panose="020B0503020204020204" pitchFamily="34" charset="-122"/>
              </a:defRPr>
            </a:lvl1pPr>
          </a:lstStyle>
          <a:p>
            <a:pPr marL="0" marR="0" lvl="0" indent="0" algn="l" defTabSz="1016000" rtl="0" eaLnBrk="1" fontAlgn="auto" latinLnBrk="0" hangingPunct="1">
              <a:lnSpc>
                <a:spcPct val="130000"/>
              </a:lnSpc>
              <a:spcBef>
                <a:spcPts val="0"/>
              </a:spcBef>
              <a:spcAft>
                <a:spcPts val="111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6432556" y="3188626"/>
            <a:ext cx="4826000" cy="1111387"/>
          </a:xfrm>
        </p:spPr>
        <p:txBody>
          <a:bodyPr vert="horz" wrap="square" lIns="0" tIns="0" rIns="0" bIns="0" anchor="t" anchorCtr="0">
            <a:normAutofit/>
          </a:bodyPr>
          <a:lstStyle>
            <a:lvl1pPr marL="0" marR="0" indent="0" algn="l" defTabSz="1016000" rtl="0" eaLnBrk="1" fontAlgn="auto" latinLnBrk="0" hangingPunct="1">
              <a:lnSpc>
                <a:spcPct val="120000"/>
              </a:lnSpc>
              <a:spcBef>
                <a:spcPts val="0"/>
              </a:spcBef>
              <a:spcAft>
                <a:spcPts val="0"/>
              </a:spcAft>
              <a:buClrTx/>
              <a:buSzPts val="1800"/>
              <a:buFont typeface="Arial" panose="020B0604020202020204" pitchFamily="34" charset="0"/>
              <a:buNone/>
              <a:defRPr sz="1800" b="0" spc="222">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6432557" y="2013096"/>
            <a:ext cx="4825365" cy="971035"/>
          </a:xfrm>
        </p:spPr>
        <p:txBody>
          <a:bodyPr vert="horz" wrap="square" lIns="0" tIns="0" rIns="0" bIns="0" anchor="ctr" anchorCtr="0">
            <a:normAutofit/>
          </a:bodyPr>
          <a:lstStyle>
            <a:lvl1pPr marL="0" marR="0" indent="0" algn="l" defTabSz="1016000" rtl="0" eaLnBrk="1" fontAlgn="auto" latinLnBrk="0" hangingPunct="1">
              <a:lnSpc>
                <a:spcPct val="100000"/>
              </a:lnSpc>
              <a:spcBef>
                <a:spcPct val="0"/>
              </a:spcBef>
              <a:spcAft>
                <a:spcPts val="0"/>
              </a:spcAft>
              <a:buClrTx/>
              <a:buSzPts val="5400"/>
              <a:buFont typeface="Arial" panose="020B0604020202020204" pitchFamily="34" charset="0"/>
              <a:buNone/>
              <a:defRPr sz="5400" b="0" spc="667">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3"/>
          <p:cNvPicPr>
            <a:picLocks noChangeAspect="1"/>
          </p:cNvPicPr>
          <p:nvPr>
            <p:custDataLst>
              <p:tags r:id="rId2"/>
            </p:custDataLst>
          </p:nvPr>
        </p:nvPicPr>
        <p:blipFill>
          <a:blip r:embed="rId16">
            <a:lum bright="-42000" contrast="42000"/>
          </a:blip>
          <a:stretch>
            <a:fillRect/>
          </a:stretch>
        </p:blipFill>
        <p:spPr>
          <a:xfrm flipH="1">
            <a:off x="1558951" y="504836"/>
            <a:ext cx="3235190" cy="1169163"/>
          </a:xfrm>
          <a:prstGeom prst="rect">
            <a:avLst/>
          </a:prstGeom>
        </p:spPr>
      </p:pic>
      <p:grpSp>
        <p:nvGrpSpPr>
          <p:cNvPr id="13" name="组合 12"/>
          <p:cNvGrpSpPr/>
          <p:nvPr>
            <p:custDataLst>
              <p:tags r:id="rId3"/>
            </p:custDataLst>
          </p:nvPr>
        </p:nvGrpSpPr>
        <p:grpSpPr>
          <a:xfrm>
            <a:off x="5116830" y="2966720"/>
            <a:ext cx="2454910" cy="436880"/>
            <a:chOff x="1304" y="-3753"/>
            <a:chExt cx="3866" cy="688"/>
          </a:xfrm>
        </p:grpSpPr>
        <p:sp>
          <p:nvSpPr>
            <p:cNvPr id="14" name="平行四边形 13"/>
            <p:cNvSpPr/>
            <p:nvPr>
              <p:custDataLst>
                <p:tags r:id="rId9"/>
              </p:custDataLst>
            </p:nvPr>
          </p:nvSpPr>
          <p:spPr>
            <a:xfrm flipH="1">
              <a:off x="196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custDataLst>
                <p:tags r:id="rId10"/>
              </p:custDataLst>
            </p:nvPr>
          </p:nvSpPr>
          <p:spPr>
            <a:xfrm flipH="1">
              <a:off x="1740"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p:custDataLst>
                <p:tags r:id="rId11"/>
              </p:custDataLst>
            </p:nvPr>
          </p:nvSpPr>
          <p:spPr>
            <a:xfrm flipH="1">
              <a:off x="164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custDataLst>
                <p:tags r:id="rId12"/>
              </p:custDataLst>
            </p:nvPr>
          </p:nvSpPr>
          <p:spPr>
            <a:xfrm flipH="1">
              <a:off x="1417"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p:cNvSpPr/>
            <p:nvPr>
              <p:custDataLst>
                <p:tags r:id="rId13"/>
              </p:custDataLst>
            </p:nvPr>
          </p:nvSpPr>
          <p:spPr>
            <a:xfrm flipH="1">
              <a:off x="130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日期占位符 3"/>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t>2020/5/12</a:t>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7"/>
            </p:custDataLst>
          </p:nvPr>
        </p:nvSpPr>
        <p:spPr>
          <a:xfrm>
            <a:off x="5116830" y="3479800"/>
            <a:ext cx="4331969" cy="778435"/>
          </a:xfrm>
        </p:spPr>
        <p:txBody>
          <a:bodyPr lIns="90000" tIns="46800" rIns="90000" bIns="46800" anchor="t" anchorCtr="0">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编辑标题</a:t>
            </a:r>
          </a:p>
        </p:txBody>
      </p:sp>
      <p:sp>
        <p:nvSpPr>
          <p:cNvPr id="3" name="文本占位符 2"/>
          <p:cNvSpPr>
            <a:spLocks noGrp="1"/>
          </p:cNvSpPr>
          <p:nvPr>
            <p:ph type="body" idx="1" hasCustomPrompt="1"/>
            <p:custDataLst>
              <p:tags r:id="rId8"/>
            </p:custDataLst>
          </p:nvPr>
        </p:nvSpPr>
        <p:spPr>
          <a:xfrm>
            <a:off x="5127625" y="2958194"/>
            <a:ext cx="1953895" cy="437515"/>
          </a:xfrm>
        </p:spPr>
        <p:txBody>
          <a:bodyPr lIns="90000" tIns="0" rIns="90000" bIns="38100" anchor="t" anchorCtr="0">
            <a:noAutofit/>
          </a:bodyPr>
          <a:lstStyle>
            <a:lvl1pPr marL="0" indent="0" algn="ctr" eaLnBrk="1" fontAlgn="auto" latinLnBrk="0" hangingPunct="1">
              <a:buNone/>
              <a:defRPr kumimoji="0" lang="zh-CN" altLang="en-US" sz="2300" b="0" i="0" u="none" strike="noStrike" kern="1200" cap="none" spc="150" normalizeH="0" baseline="0" noProof="1">
                <a:solidFill>
                  <a:schemeClr val="bg1"/>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编辑文本</a:t>
            </a:r>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a:noAutofit/>
          </a:bodyPr>
          <a:lstStyle>
            <a:lvl1pPr>
              <a:defRPr sz="1400" baseline="0">
                <a:latin typeface="Arial" panose="020B0604020202020204" pitchFamily="34" charset="0"/>
                <a:ea typeface="隶书" panose="02010509060101010101" pitchFamily="49" charset="-122"/>
              </a:defRPr>
            </a:lvl1pPr>
            <a:lvl2pPr>
              <a:defRPr sz="1400" baseline="0">
                <a:latin typeface="Arial" panose="020B0604020202020204" pitchFamily="34" charset="0"/>
                <a:ea typeface="隶书" panose="02010509060101010101" pitchFamily="49" charset="-122"/>
              </a:defRPr>
            </a:lvl2pPr>
            <a:lvl3pPr>
              <a:defRPr sz="1400" baseline="0">
                <a:latin typeface="Arial" panose="020B0604020202020204" pitchFamily="34" charset="0"/>
                <a:ea typeface="隶书" panose="02010509060101010101" pitchFamily="49" charset="-122"/>
              </a:defRPr>
            </a:lvl3pPr>
            <a:lvl4pPr>
              <a:defRPr sz="1400" baseline="0">
                <a:latin typeface="Arial" panose="020B0604020202020204" pitchFamily="34" charset="0"/>
                <a:ea typeface="隶书" panose="02010509060101010101" pitchFamily="49" charset="-122"/>
              </a:defRPr>
            </a:lvl4pPr>
            <a:lvl5pPr>
              <a:defRPr sz="1400"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2020/5/12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2020/5/12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p:custDataLst>
              <p:tags r:id="rId1"/>
            </p:custDataLst>
          </p:nvPr>
        </p:nvPicPr>
        <p:blipFill>
          <a:blip r:embed="rId8">
            <a:lum bright="-42000" contrast="42000"/>
          </a:blip>
          <a:stretch>
            <a:fillRect/>
          </a:stretch>
        </p:blipFill>
        <p:spPr>
          <a:xfrm flipH="1">
            <a:off x="627380" y="498475"/>
            <a:ext cx="3240405" cy="1182370"/>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2020/5/12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all"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4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2020/5/12</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normAutofit/>
          </a:bodyPr>
          <a:lstStyle>
            <a:lvl1pPr indent="0" eaLnBrk="1" fontAlgn="auto" latinLnBrk="0" hangingPunct="1">
              <a:defRPr sz="1400" baseline="0">
                <a:latin typeface="Arial" panose="020B0604020202020204" pitchFamily="34" charset="0"/>
                <a:ea typeface="微软雅黑" panose="020B0503020204020204" pitchFamily="34" charset="-122"/>
              </a:defRPr>
            </a:lvl1pPr>
            <a:lvl2pPr indent="0" eaLnBrk="1" fontAlgn="auto" latinLnBrk="0" hangingPunct="1">
              <a:defRPr sz="1400" baseline="0">
                <a:latin typeface="Arial" panose="020B0604020202020204" pitchFamily="34" charset="0"/>
                <a:ea typeface="微软雅黑" panose="020B0503020204020204" pitchFamily="34" charset="-122"/>
              </a:defRPr>
            </a:lvl2pPr>
            <a:lvl3pPr indent="0" eaLnBrk="1" fontAlgn="auto" latinLnBrk="0" hangingPunct="1">
              <a:defRPr sz="1400" baseline="0">
                <a:latin typeface="Arial" panose="020B0604020202020204" pitchFamily="34" charset="0"/>
                <a:ea typeface="微软雅黑" panose="020B0503020204020204" pitchFamily="34" charset="-122"/>
              </a:defRPr>
            </a:lvl3pPr>
            <a:lvl4pPr indent="0" eaLnBrk="1" fontAlgn="auto" latinLnBrk="0" hangingPunct="1">
              <a:defRPr sz="1400" baseline="0">
                <a:latin typeface="Arial" panose="020B0604020202020204" pitchFamily="34" charset="0"/>
                <a:ea typeface="微软雅黑" panose="020B0503020204020204" pitchFamily="34" charset="-122"/>
              </a:defRPr>
            </a:lvl4pPr>
            <a:lvl5pPr indent="0" eaLnBrk="1" fontAlgn="auto" latinLnBrk="0" hangingPunct="1">
              <a:defRPr sz="1400"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3"/>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2020/5/12</a:t>
            </a:fld>
            <a:endParaRPr lang="zh-CN" altLang="en-US"/>
          </a:p>
        </p:txBody>
      </p:sp>
      <p:sp>
        <p:nvSpPr>
          <p:cNvPr id="5" name="页脚占位符 4"/>
          <p:cNvSpPr>
            <a:spLocks noGrp="1"/>
          </p:cNvSpPr>
          <p:nvPr>
            <p:ph type="ftr" sz="quarter" idx="3"/>
            <p:custDataLst>
              <p:tags r:id="rId2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split orient="ver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13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screen"/>
          <a:srcRect/>
          <a:stretch>
            <a:fillRect/>
          </a:stretch>
        </p:blipFill>
        <p:spPr>
          <a:xfrm>
            <a:off x="0" y="0"/>
            <a:ext cx="12192000" cy="6858000"/>
          </a:xfrm>
          <a:prstGeom prst="rect">
            <a:avLst/>
          </a:prstGeom>
        </p:spPr>
      </p:pic>
      <p:sp>
        <p:nvSpPr>
          <p:cNvPr id="15" name="标题 14"/>
          <p:cNvSpPr>
            <a:spLocks noGrp="1"/>
          </p:cNvSpPr>
          <p:nvPr>
            <p:ph type="ctrTitle" idx="13"/>
          </p:nvPr>
        </p:nvSpPr>
        <p:spPr>
          <a:xfrm>
            <a:off x="4621420" y="2360378"/>
            <a:ext cx="6777998" cy="2123500"/>
          </a:xfrm>
        </p:spPr>
        <p:txBody>
          <a:bodyPr>
            <a:normAutofit fontScale="90000"/>
          </a:bodyPr>
          <a:lstStyle/>
          <a:p>
            <a:pPr algn="ctr">
              <a:lnSpc>
                <a:spcPct val="150000"/>
              </a:lnSpc>
            </a:pPr>
            <a:r>
              <a:rPr lang="zh-CN" altLang="en-US" sz="5335" b="1" spc="333" dirty="0">
                <a:solidFill>
                  <a:srgbClr val="FF0000"/>
                </a:solidFill>
                <a:latin typeface="微软雅黑" panose="020B0503020204020204" pitchFamily="34" charset="-122"/>
                <a:ea typeface="微软雅黑" panose="020B0503020204020204" pitchFamily="34" charset="-122"/>
                <a:sym typeface="+mn-ea"/>
              </a:rPr>
              <a:t>我和我的祖国</a:t>
            </a:r>
            <a:br>
              <a:rPr lang="en-US" altLang="zh-CN" sz="5335" b="1" spc="333" dirty="0">
                <a:solidFill>
                  <a:srgbClr val="FF0000"/>
                </a:solidFill>
                <a:latin typeface="微软雅黑" panose="020B0503020204020204" pitchFamily="34" charset="-122"/>
                <a:ea typeface="微软雅黑" panose="020B0503020204020204" pitchFamily="34" charset="-122"/>
                <a:sym typeface="+mn-ea"/>
              </a:rPr>
            </a:br>
            <a:r>
              <a:rPr lang="zh-CN" altLang="en-US" sz="5335" b="1" spc="333" dirty="0">
                <a:solidFill>
                  <a:srgbClr val="FF0000"/>
                </a:solidFill>
                <a:latin typeface="微软雅黑" panose="020B0503020204020204" pitchFamily="34" charset="-122"/>
                <a:ea typeface="微软雅黑" panose="020B0503020204020204" pitchFamily="34" charset="-122"/>
                <a:sym typeface="+mn-ea"/>
              </a:rPr>
              <a:t>    </a:t>
            </a:r>
            <a:r>
              <a:rPr lang="en-US" altLang="zh-CN" sz="3720" b="1" spc="333" dirty="0">
                <a:solidFill>
                  <a:srgbClr val="FF0000"/>
                </a:solidFill>
                <a:latin typeface="微软雅黑" panose="020B0503020204020204" pitchFamily="34" charset="-122"/>
                <a:ea typeface="微软雅黑" panose="020B0503020204020204" pitchFamily="34" charset="-122"/>
                <a:sym typeface="+mn-ea"/>
              </a:rPr>
              <a:t>——</a:t>
            </a:r>
            <a:r>
              <a:rPr lang="zh-CN" altLang="en-US" sz="3720" b="1" spc="333" dirty="0">
                <a:solidFill>
                  <a:srgbClr val="FF0000"/>
                </a:solidFill>
                <a:latin typeface="微软雅黑" panose="020B0503020204020204" pitchFamily="34" charset="-122"/>
                <a:ea typeface="微软雅黑" panose="020B0503020204020204" pitchFamily="34" charset="-122"/>
                <a:sym typeface="+mn-ea"/>
              </a:rPr>
              <a:t>第二单元整体复习</a:t>
            </a:r>
            <a:endParaRPr lang="zh-CN" altLang="en-US" sz="3720" dirty="0">
              <a:solidFill>
                <a:srgbClr val="FF0000"/>
              </a:solidFill>
            </a:endParaRPr>
          </a:p>
        </p:txBody>
      </p:sp>
      <p:sp>
        <p:nvSpPr>
          <p:cNvPr id="10" name="矩形 9"/>
          <p:cNvSpPr/>
          <p:nvPr/>
        </p:nvSpPr>
        <p:spPr>
          <a:xfrm>
            <a:off x="6494782" y="4847167"/>
            <a:ext cx="4802293" cy="707390"/>
          </a:xfrm>
          <a:prstGeom prst="rect">
            <a:avLst/>
          </a:prstGeom>
        </p:spPr>
        <p:txBody>
          <a:bodyPr wrap="square">
            <a:spAutoFit/>
          </a:bodyPr>
          <a:lstStyle/>
          <a:p>
            <a:pPr algn="l">
              <a:lnSpc>
                <a:spcPct val="150000"/>
              </a:lnSpc>
            </a:pPr>
            <a:r>
              <a:rPr lang="en-US" altLang="zh-CN" sz="2400" b="1" spc="251" dirty="0">
                <a:solidFill>
                  <a:schemeClr val="tx1"/>
                </a:solidFill>
                <a:latin typeface="楷体" panose="02010609060101010101" charset="-122"/>
                <a:ea typeface="楷体" panose="02010609060101010101" charset="-122"/>
                <a:cs typeface="楷体" panose="02010609060101010101" charset="-122"/>
              </a:rPr>
              <a:t>  </a:t>
            </a:r>
            <a:r>
              <a:rPr lang="en-US" altLang="zh-CN" sz="2665" spc="251" dirty="0">
                <a:solidFill>
                  <a:schemeClr val="tx1"/>
                </a:solidFill>
                <a:latin typeface="微软雅黑" panose="020B0503020204020204" pitchFamily="34" charset="-122"/>
                <a:ea typeface="微软雅黑" panose="020B0503020204020204" pitchFamily="34" charset="-122"/>
              </a:rPr>
              <a:t> </a:t>
            </a:r>
          </a:p>
        </p:txBody>
      </p:sp>
      <p:sp>
        <p:nvSpPr>
          <p:cNvPr id="11" name="文本框 10"/>
          <p:cNvSpPr txBox="1"/>
          <p:nvPr/>
        </p:nvSpPr>
        <p:spPr>
          <a:xfrm>
            <a:off x="5422163" y="1592166"/>
            <a:ext cx="5458460" cy="501650"/>
          </a:xfrm>
          <a:prstGeom prst="rect">
            <a:avLst/>
          </a:prstGeom>
          <a:noFill/>
        </p:spPr>
        <p:txBody>
          <a:bodyPr wrap="square" rtlCol="0">
            <a:spAutoFit/>
          </a:bodyPr>
          <a:lstStyle/>
          <a:p>
            <a:pPr algn="ctr"/>
            <a:r>
              <a:rPr lang="zh-CN" altLang="en-US" sz="2665" b="1" spc="25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朝阳区线上课堂</a:t>
            </a:r>
            <a:r>
              <a:rPr lang="en-US" altLang="zh-CN" sz="2665" b="1" spc="25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a:t>
            </a:r>
            <a:r>
              <a:rPr lang="zh-CN" altLang="en-US" sz="2665" b="1" spc="25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七年级语文</a:t>
            </a:r>
            <a:endParaRPr lang="zh-CN" altLang="en-US" sz="3200" b="1" spc="251"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9" name="文本框 8"/>
          <p:cNvSpPr txBox="1"/>
          <p:nvPr/>
        </p:nvSpPr>
        <p:spPr>
          <a:xfrm>
            <a:off x="4519075" y="4936345"/>
            <a:ext cx="6778000" cy="707390"/>
          </a:xfrm>
          <a:prstGeom prst="rect">
            <a:avLst/>
          </a:prstGeom>
          <a:noFill/>
        </p:spPr>
        <p:txBody>
          <a:bodyPr wrap="square" rtlCol="0">
            <a:spAutoFit/>
          </a:bodyPr>
          <a:lstStyle/>
          <a:p>
            <a:pPr algn="ctr">
              <a:lnSpc>
                <a:spcPct val="150000"/>
              </a:lnSpc>
            </a:pPr>
            <a:r>
              <a:rPr lang="zh-CN" altLang="en-US" sz="2665" spc="251" dirty="0">
                <a:solidFill>
                  <a:schemeClr val="bg2">
                    <a:lumMod val="10000"/>
                  </a:schemeClr>
                </a:solidFill>
                <a:latin typeface="微软雅黑" panose="020B0503020204020204" pitchFamily="34" charset="-122"/>
                <a:ea typeface="微软雅黑" panose="020B0503020204020204" pitchFamily="34" charset="-122"/>
              </a:rPr>
              <a:t>北京市第九十四中学机场分校   王振祥</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9825" y="2040255"/>
            <a:ext cx="10241280" cy="1198880"/>
          </a:xfrm>
          <a:prstGeom prst="rect">
            <a:avLst/>
          </a:prstGeom>
          <a:noFill/>
          <a:ln>
            <a:noFill/>
          </a:ln>
        </p:spPr>
        <p:txBody>
          <a:bodyPr wrap="none" rtlCol="0" anchor="t">
            <a:spAutoFit/>
          </a:bodyPr>
          <a:lstStyle/>
          <a:p>
            <a:pPr algn="ctr"/>
            <a:r>
              <a:rPr lang="zh-CN" altLang="en-US" sz="7200" b="1">
                <a:solidFill>
                  <a:schemeClr val="accent1"/>
                </a:solidFill>
                <a:effectLst>
                  <a:outerShdw blurRad="38100" dist="25400" dir="5400000" algn="ctr" rotWithShape="0">
                    <a:srgbClr val="6E747A">
                      <a:alpha val="43000"/>
                    </a:srgbClr>
                  </a:outerShdw>
                </a:effectLst>
              </a:rPr>
              <a:t>二、把握抒情，感受情怀</a:t>
            </a:r>
          </a:p>
        </p:txBody>
      </p:sp>
      <p:pic>
        <p:nvPicPr>
          <p:cNvPr id="2" name="图片 1"/>
          <p:cNvPicPr>
            <a:picLocks noChangeAspect="1"/>
          </p:cNvPicPr>
          <p:nvPr/>
        </p:nvPicPr>
        <p:blipFill>
          <a:blip r:embed="rId3"/>
          <a:srcRect l="-1027" r="1027" b="9778"/>
          <a:stretch>
            <a:fillRect/>
          </a:stretch>
        </p:blipFill>
        <p:spPr>
          <a:xfrm>
            <a:off x="6799580" y="3712210"/>
            <a:ext cx="4762500" cy="2578100"/>
          </a:xfrm>
          <a:prstGeom prst="rect">
            <a:avLst/>
          </a:prstGeom>
          <a:effectLst>
            <a:softEdge rad="635000"/>
          </a:effectLst>
        </p:spPr>
      </p:pic>
    </p:spTree>
    <p:custDataLst>
      <p:tags r:id="rId1"/>
    </p:custData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04160" y="2056765"/>
            <a:ext cx="6583680" cy="1198880"/>
          </a:xfrm>
          <a:prstGeom prst="rect">
            <a:avLst/>
          </a:prstGeom>
          <a:noFill/>
          <a:ln>
            <a:noFill/>
          </a:ln>
        </p:spPr>
        <p:txBody>
          <a:bodyPr wrap="none" rtlCol="0" anchor="t">
            <a:spAutoFit/>
            <a:scene3d>
              <a:camera prst="orthographicFront"/>
              <a:lightRig rig="threePt" dir="t"/>
            </a:scene3d>
          </a:bodyPr>
          <a:lstStyle/>
          <a:p>
            <a:pPr algn="ctr"/>
            <a:r>
              <a:rPr lang="zh-CN" altLang="en-US"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听、说、读、写</a:t>
            </a:r>
          </a:p>
        </p:txBody>
      </p:sp>
    </p:spTree>
    <p:custDataLst>
      <p:tags r:id="rId1"/>
    </p:custData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二、把握抒情，感受情怀</a:t>
            </a:r>
          </a:p>
        </p:txBody>
      </p:sp>
      <p:sp>
        <p:nvSpPr>
          <p:cNvPr id="3" name="内容占位符 2"/>
          <p:cNvSpPr>
            <a:spLocks noGrp="1"/>
          </p:cNvSpPr>
          <p:nvPr>
            <p:ph sz="half" idx="1"/>
          </p:nvPr>
        </p:nvSpPr>
        <p:spPr>
          <a:xfrm>
            <a:off x="669925" y="1771650"/>
            <a:ext cx="5568950" cy="5388610"/>
          </a:xfrm>
        </p:spPr>
        <p:txBody>
          <a:bodyPr/>
          <a:lstStyle/>
          <a:p>
            <a:pPr marL="0" indent="0">
              <a:buNone/>
            </a:pPr>
            <a:r>
              <a:rPr lang="en-US" altLang="zh-CN" sz="2800" dirty="0"/>
              <a:t>   </a:t>
            </a:r>
            <a:r>
              <a:rPr lang="en-US" altLang="zh-CN" sz="3200" dirty="0"/>
              <a:t> </a:t>
            </a:r>
            <a:r>
              <a:rPr lang="zh-CN" altLang="en-US" sz="3200" dirty="0"/>
              <a:t>“苟利国家生死以，岂因祸福避趋之！”“我们祖国的英雄儿女，将要学习你的榜样，像你一样的伟大坚强！像你一样的伟大坚强！”</a:t>
            </a:r>
          </a:p>
        </p:txBody>
      </p:sp>
      <p:sp>
        <p:nvSpPr>
          <p:cNvPr id="4" name="内容占位符 3"/>
          <p:cNvSpPr>
            <a:spLocks noGrp="1"/>
          </p:cNvSpPr>
          <p:nvPr>
            <p:ph sz="half" idx="2"/>
          </p:nvPr>
        </p:nvSpPr>
        <p:spPr>
          <a:xfrm>
            <a:off x="6238875" y="1771650"/>
            <a:ext cx="5283200" cy="3348990"/>
          </a:xfrm>
        </p:spPr>
        <p:txBody>
          <a:bodyPr/>
          <a:lstStyle/>
          <a:p>
            <a:pPr marL="0" indent="0">
              <a:buNone/>
            </a:pPr>
            <a:r>
              <a:rPr lang="en-US" altLang="zh-CN" sz="3200"/>
              <a:t>     </a:t>
            </a: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buNone/>
            </a:pP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altLang="zh-CN" sz="3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3200">
                <a:solidFill>
                  <a:srgbClr val="FF0000"/>
                </a:solidFill>
                <a:effectLst>
                  <a:outerShdw blurRad="38100" dist="19050" dir="2700000" algn="tl" rotWithShape="0">
                    <a:schemeClr val="dk1">
                      <a:alpha val="40000"/>
                    </a:schemeClr>
                  </a:outerShdw>
                </a:effectLst>
              </a:rPr>
              <a:t>直接抒情的效果</a:t>
            </a:r>
          </a:p>
          <a:p>
            <a:pPr marL="0" indent="0">
              <a:buNone/>
            </a:pPr>
            <a:r>
              <a:rPr lang="zh-CN" altLang="en-US" sz="3200">
                <a:solidFill>
                  <a:srgbClr val="FF0000"/>
                </a:solidFill>
                <a:effectLst>
                  <a:outerShdw blurRad="38100" dist="19050" dir="2700000" algn="tl" rotWithShape="0">
                    <a:schemeClr val="dk1">
                      <a:alpha val="40000"/>
                    </a:schemeClr>
                  </a:outerShdw>
                </a:effectLst>
              </a:rPr>
              <a:t>         强烈、鲜明。</a:t>
            </a:r>
          </a:p>
        </p:txBody>
      </p:sp>
    </p:spTree>
    <p:custDataLst>
      <p:tags r:id="rId1"/>
    </p:custData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二、把握抒情，感受情怀</a:t>
            </a:r>
          </a:p>
        </p:txBody>
      </p:sp>
      <p:sp>
        <p:nvSpPr>
          <p:cNvPr id="3" name="内容占位符 2"/>
          <p:cNvSpPr>
            <a:spLocks noGrp="1"/>
          </p:cNvSpPr>
          <p:nvPr>
            <p:ph sz="half" idx="1"/>
          </p:nvPr>
        </p:nvSpPr>
        <p:spPr>
          <a:xfrm>
            <a:off x="472440" y="1156970"/>
            <a:ext cx="7767320" cy="5388610"/>
          </a:xfrm>
        </p:spPr>
        <p:txBody>
          <a:bodyPr/>
          <a:lstStyle/>
          <a:p>
            <a:pPr marL="0" indent="0">
              <a:buNone/>
            </a:pPr>
            <a:r>
              <a:rPr lang="en-US" altLang="zh-CN" sz="2800" dirty="0"/>
              <a:t>  </a:t>
            </a:r>
            <a:r>
              <a:rPr lang="en-US" altLang="zh-CN" sz="2400" dirty="0"/>
              <a:t>     </a:t>
            </a:r>
            <a:r>
              <a:rPr sz="2800" dirty="0"/>
              <a:t>我想起那参天碧绿的白桦林，标直漂亮的白桦树在原野上呻吟；我看见奔流似的马群，</a:t>
            </a:r>
            <a:r>
              <a:rPr sz="2800" dirty="0">
                <a:sym typeface="+mn-ea"/>
              </a:rPr>
              <a:t>听见蒙古狗</a:t>
            </a:r>
            <a:r>
              <a:rPr sz="2800" dirty="0"/>
              <a:t>深夜嗥鸣和皮鞭滚落在山涧里的脆响；我想起红布似的高粱，金黄的豆粒，黑色的土地，红玉的脸庞，黑玉的眼睛，斑斓的山雕，奔驰的鹿群，带着松香气味的煤块，带着赤色的足金；我想起幽远的车铃，晴天里马儿戴着串铃在溜直的大道上跑着，狐仙姑深夜的谰语，原野上怪诞的狂风……</a:t>
            </a:r>
          </a:p>
        </p:txBody>
      </p:sp>
      <p:sp>
        <p:nvSpPr>
          <p:cNvPr id="4" name="内容占位符 3"/>
          <p:cNvSpPr>
            <a:spLocks noGrp="1"/>
          </p:cNvSpPr>
          <p:nvPr>
            <p:ph sz="half" idx="2"/>
          </p:nvPr>
        </p:nvSpPr>
        <p:spPr>
          <a:xfrm>
            <a:off x="7472680" y="1156970"/>
            <a:ext cx="5283200" cy="3348990"/>
          </a:xfrm>
        </p:spPr>
        <p:txBody>
          <a:bodyPr/>
          <a:lstStyle/>
          <a:p>
            <a:pPr marL="0" indent="0">
              <a:buNone/>
            </a:pPr>
            <a:r>
              <a:rPr lang="en-US" altLang="zh-CN" sz="3200"/>
              <a:t>     </a:t>
            </a: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lgn="ctr">
              <a:buNone/>
            </a:pPr>
            <a:r>
              <a:rPr lang="zh-CN" altLang="en-US" sz="4000">
                <a:solidFill>
                  <a:srgbClr val="FF0000"/>
                </a:solidFill>
                <a:effectLst>
                  <a:outerShdw blurRad="38100" dist="19050" dir="2700000" algn="tl" rotWithShape="0">
                    <a:schemeClr val="dk1">
                      <a:alpha val="40000"/>
                    </a:schemeClr>
                  </a:outerShdw>
                </a:effectLst>
              </a:rPr>
              <a:t>间接抒情</a:t>
            </a:r>
          </a:p>
          <a:p>
            <a:pPr marL="0" indent="0" algn="ctr">
              <a:buNone/>
            </a:pPr>
            <a:r>
              <a:rPr lang="zh-CN" altLang="en-US" sz="3200">
                <a:solidFill>
                  <a:srgbClr val="FF0000"/>
                </a:solidFill>
                <a:effectLst>
                  <a:outerShdw blurRad="38100" dist="19050" dir="2700000" algn="tl" rotWithShape="0">
                    <a:schemeClr val="dk1">
                      <a:alpha val="40000"/>
                    </a:schemeClr>
                  </a:outerShdw>
                </a:effectLst>
              </a:rPr>
              <a:t>效果</a:t>
            </a:r>
          </a:p>
          <a:p>
            <a:pPr marL="0" indent="0" algn="ctr">
              <a:buNone/>
            </a:pPr>
            <a:r>
              <a:rPr lang="zh-CN" altLang="en-US" sz="3200">
                <a:solidFill>
                  <a:srgbClr val="FF0000"/>
                </a:solidFill>
                <a:effectLst>
                  <a:outerShdw blurRad="38100" dist="19050" dir="2700000" algn="tl" rotWithShape="0">
                    <a:schemeClr val="dk1">
                      <a:alpha val="40000"/>
                    </a:schemeClr>
                  </a:outerShdw>
                </a:effectLst>
              </a:rPr>
              <a:t>   委婉含蓄，</a:t>
            </a:r>
          </a:p>
          <a:p>
            <a:pPr marL="0" indent="0" algn="ctr">
              <a:buNone/>
            </a:pPr>
            <a:r>
              <a:rPr lang="zh-CN" altLang="en-US" sz="3200">
                <a:solidFill>
                  <a:srgbClr val="FF0000"/>
                </a:solidFill>
                <a:effectLst>
                  <a:outerShdw blurRad="38100" dist="19050" dir="2700000" algn="tl" rotWithShape="0">
                    <a:schemeClr val="dk1">
                      <a:alpha val="40000"/>
                    </a:schemeClr>
                  </a:outerShdw>
                </a:effectLst>
              </a:rPr>
              <a:t>   含而不露。</a:t>
            </a:r>
          </a:p>
        </p:txBody>
      </p:sp>
    </p:spTree>
    <p:custDataLst>
      <p:tags r:id="rId1"/>
    </p:custData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9825" y="2040255"/>
            <a:ext cx="10241280" cy="1198880"/>
          </a:xfrm>
          <a:prstGeom prst="rect">
            <a:avLst/>
          </a:prstGeom>
          <a:noFill/>
          <a:ln>
            <a:noFill/>
          </a:ln>
        </p:spPr>
        <p:txBody>
          <a:bodyPr wrap="none" rtlCol="0" anchor="t">
            <a:spAutoFit/>
          </a:bodyPr>
          <a:lstStyle/>
          <a:p>
            <a:pPr algn="ctr"/>
            <a:r>
              <a:rPr lang="zh-CN" altLang="en-US" sz="7200" b="1">
                <a:solidFill>
                  <a:schemeClr val="accent1"/>
                </a:solidFill>
                <a:effectLst>
                  <a:outerShdw blurRad="38100" dist="25400" dir="5400000" algn="ctr" rotWithShape="0">
                    <a:srgbClr val="6E747A">
                      <a:alpha val="43000"/>
                    </a:srgbClr>
                  </a:outerShdw>
                </a:effectLst>
              </a:rPr>
              <a:t>三、翻看批注，评价疑问</a:t>
            </a:r>
          </a:p>
        </p:txBody>
      </p:sp>
      <p:pic>
        <p:nvPicPr>
          <p:cNvPr id="3" name="图片 2"/>
          <p:cNvPicPr>
            <a:picLocks noChangeAspect="1"/>
          </p:cNvPicPr>
          <p:nvPr/>
        </p:nvPicPr>
        <p:blipFill>
          <a:blip r:embed="rId3"/>
          <a:srcRect l="1849" t="7253" r="11049" b="29360"/>
          <a:stretch>
            <a:fillRect/>
          </a:stretch>
        </p:blipFill>
        <p:spPr>
          <a:xfrm>
            <a:off x="6452235" y="3880485"/>
            <a:ext cx="4928870" cy="2391410"/>
          </a:xfrm>
          <a:prstGeom prst="rect">
            <a:avLst/>
          </a:prstGeom>
          <a:effectLst>
            <a:softEdge rad="635000"/>
          </a:effectLst>
        </p:spPr>
      </p:pic>
    </p:spTree>
    <p:custDataLst>
      <p:tags r:id="rId1"/>
    </p:custData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三、翻看批注，评价疑问</a:t>
            </a:r>
          </a:p>
        </p:txBody>
      </p:sp>
      <p:sp>
        <p:nvSpPr>
          <p:cNvPr id="3" name="内容占位符 2"/>
          <p:cNvSpPr>
            <a:spLocks noGrp="1"/>
          </p:cNvSpPr>
          <p:nvPr>
            <p:ph sz="half" idx="1"/>
          </p:nvPr>
        </p:nvSpPr>
        <p:spPr>
          <a:xfrm>
            <a:off x="1200785" y="1617345"/>
            <a:ext cx="9791065" cy="5388610"/>
          </a:xfrm>
        </p:spPr>
        <p:txBody>
          <a:bodyPr/>
          <a:lstStyle/>
          <a:p>
            <a:pPr marL="0" indent="0">
              <a:buNone/>
            </a:pPr>
            <a:r>
              <a:rPr lang="en-US" altLang="zh-CN" sz="2800" dirty="0"/>
              <a:t>  </a:t>
            </a:r>
            <a:r>
              <a:rPr lang="en-US" altLang="zh-CN" sz="2400" dirty="0"/>
              <a:t>     </a:t>
            </a:r>
            <a:r>
              <a:rPr sz="3600" dirty="0"/>
              <a:t>《黄河颂》《土地的誓言》可以把自己的感悟、理解、评价和疑问与教材上编者所</a:t>
            </a:r>
            <a:r>
              <a:rPr lang="zh-CN" altLang="en-US" sz="3600" dirty="0"/>
              <a:t>做</a:t>
            </a:r>
            <a:r>
              <a:rPr sz="3600" dirty="0"/>
              <a:t>的批注</a:t>
            </a:r>
            <a:r>
              <a:rPr lang="zh-CN" altLang="en-US" sz="3600" dirty="0"/>
              <a:t>进行</a:t>
            </a:r>
            <a:r>
              <a:rPr sz="3600" dirty="0"/>
              <a:t>对比，并注意揣摩细节和关键语句，体会不同作家、不同体裁的文本各自的语言特点。</a:t>
            </a:r>
          </a:p>
        </p:txBody>
      </p:sp>
    </p:spTree>
    <p:custDataLst>
      <p:tags r:id="rId1"/>
    </p:custData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85825" y="1057275"/>
            <a:ext cx="3257550" cy="4743450"/>
          </a:xfrm>
          <a:prstGeom prst="rect">
            <a:avLst/>
          </a:prstGeom>
        </p:spPr>
      </p:pic>
      <p:sp>
        <p:nvSpPr>
          <p:cNvPr id="4" name="矩形 3"/>
          <p:cNvSpPr/>
          <p:nvPr/>
        </p:nvSpPr>
        <p:spPr>
          <a:xfrm>
            <a:off x="3978910" y="2593975"/>
            <a:ext cx="7859395" cy="1938020"/>
          </a:xfrm>
          <a:prstGeom prst="rect">
            <a:avLst/>
          </a:prstGeom>
          <a:noFill/>
          <a:ln>
            <a:noFill/>
          </a:ln>
        </p:spPr>
        <p:txBody>
          <a:bodyPr wrap="square" rtlCol="0" anchor="t">
            <a:spAutoFit/>
          </a:bodyPr>
          <a:lstStyle/>
          <a:p>
            <a:pPr algn="ctr"/>
            <a:r>
              <a:rPr lang="zh-CN" altLang="en-US" sz="6000" b="1" dirty="0">
                <a:solidFill>
                  <a:schemeClr val="accent1"/>
                </a:solidFill>
                <a:effectLst>
                  <a:outerShdw blurRad="38100" dist="25400" dir="5400000" algn="ctr" rotWithShape="0">
                    <a:srgbClr val="6E747A">
                      <a:alpha val="43000"/>
                    </a:srgbClr>
                  </a:outerShdw>
                </a:effectLst>
                <a:latin typeface="字体管家娜娜体" panose="00020600040101010101" charset="-122"/>
                <a:ea typeface="字体管家娜娜体" panose="00020600040101010101" charset="-122"/>
                <a:cs typeface="字体管家娜娜体" panose="00020600040101010101" charset="-122"/>
              </a:rPr>
              <a:t>教材无非是个例子。</a:t>
            </a:r>
          </a:p>
          <a:p>
            <a:pPr algn="ctr"/>
            <a:r>
              <a:rPr lang="en-US" altLang="zh-CN" sz="6000" b="1" dirty="0">
                <a:solidFill>
                  <a:schemeClr val="accent1"/>
                </a:solidFill>
                <a:effectLst>
                  <a:outerShdw blurRad="38100" dist="25400" dir="5400000" algn="ctr" rotWithShape="0">
                    <a:srgbClr val="6E747A">
                      <a:alpha val="43000"/>
                    </a:srgbClr>
                  </a:outerShdw>
                </a:effectLst>
                <a:latin typeface="字体管家娜娜体" panose="00020600040101010101" charset="-122"/>
                <a:ea typeface="字体管家娜娜体" panose="00020600040101010101" charset="-122"/>
                <a:cs typeface="字体管家娜娜体" panose="00020600040101010101" charset="-122"/>
              </a:rPr>
              <a:t>——</a:t>
            </a:r>
            <a:r>
              <a:rPr lang="zh-CN" altLang="en-US" sz="6000" b="1" dirty="0">
                <a:solidFill>
                  <a:schemeClr val="accent1"/>
                </a:solidFill>
                <a:effectLst>
                  <a:outerShdw blurRad="38100" dist="25400" dir="5400000" algn="ctr" rotWithShape="0">
                    <a:srgbClr val="6E747A">
                      <a:alpha val="43000"/>
                    </a:srgbClr>
                  </a:outerShdw>
                </a:effectLst>
                <a:latin typeface="字体管家娜娜体" panose="00020600040101010101" charset="-122"/>
                <a:ea typeface="字体管家娜娜体" panose="00020600040101010101" charset="-122"/>
                <a:cs typeface="字体管家娜娜体" panose="00020600040101010101" charset="-122"/>
              </a:rPr>
              <a:t>叶圣陶</a:t>
            </a:r>
          </a:p>
        </p:txBody>
      </p:sp>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9825" y="2040255"/>
            <a:ext cx="10241280" cy="1198880"/>
          </a:xfrm>
          <a:prstGeom prst="rect">
            <a:avLst/>
          </a:prstGeom>
          <a:noFill/>
          <a:ln>
            <a:noFill/>
          </a:ln>
        </p:spPr>
        <p:txBody>
          <a:bodyPr wrap="none" rtlCol="0" anchor="t">
            <a:spAutoFit/>
          </a:bodyPr>
          <a:lstStyle/>
          <a:p>
            <a:pPr algn="ctr"/>
            <a:r>
              <a:rPr lang="zh-CN" altLang="en-US" sz="7200" b="1">
                <a:solidFill>
                  <a:schemeClr val="accent1"/>
                </a:solidFill>
                <a:effectLst>
                  <a:outerShdw blurRad="38100" dist="25400" dir="5400000" algn="ctr" rotWithShape="0">
                    <a:srgbClr val="6E747A">
                      <a:alpha val="43000"/>
                    </a:srgbClr>
                  </a:outerShdw>
                </a:effectLst>
              </a:rPr>
              <a:t>四、延伸拓展，开展活动</a:t>
            </a:r>
          </a:p>
        </p:txBody>
      </p:sp>
      <p:pic>
        <p:nvPicPr>
          <p:cNvPr id="2" name="图片 1"/>
          <p:cNvPicPr>
            <a:picLocks noChangeAspect="1"/>
          </p:cNvPicPr>
          <p:nvPr/>
        </p:nvPicPr>
        <p:blipFill>
          <a:blip r:embed="rId3"/>
          <a:stretch>
            <a:fillRect/>
          </a:stretch>
        </p:blipFill>
        <p:spPr>
          <a:xfrm>
            <a:off x="7178040" y="3752215"/>
            <a:ext cx="4344670" cy="2447290"/>
          </a:xfrm>
          <a:prstGeom prst="rect">
            <a:avLst/>
          </a:prstGeom>
          <a:effectLst>
            <a:softEdge rad="635000"/>
          </a:effectLst>
        </p:spPr>
      </p:pic>
    </p:spTree>
    <p:custDataLst>
      <p:tags r:id="rId1"/>
    </p:custData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四、延伸拓展，开展活动</a:t>
            </a:r>
          </a:p>
        </p:txBody>
      </p:sp>
      <p:sp>
        <p:nvSpPr>
          <p:cNvPr id="3" name="内容占位符 2"/>
          <p:cNvSpPr>
            <a:spLocks noGrp="1"/>
          </p:cNvSpPr>
          <p:nvPr>
            <p:ph sz="half" idx="1"/>
          </p:nvPr>
        </p:nvSpPr>
        <p:spPr>
          <a:xfrm>
            <a:off x="476251" y="1026156"/>
            <a:ext cx="11543752" cy="5388610"/>
          </a:xfrm>
        </p:spPr>
        <p:txBody>
          <a:bodyPr/>
          <a:lstStyle/>
          <a:p>
            <a:pPr marL="0" indent="0">
              <a:buNone/>
            </a:pPr>
            <a:r>
              <a:rPr sz="3200" dirty="0">
                <a:sym typeface="+mn-ea"/>
              </a:rPr>
              <a:t>亦余心之所善兮，虽九死其犹未悔。——战国</a:t>
            </a:r>
            <a:r>
              <a:rPr lang="zh-CN" altLang="en-US" sz="3200" dirty="0">
                <a:sym typeface="+mn-ea"/>
              </a:rPr>
              <a:t>时期楚国</a:t>
            </a:r>
            <a:r>
              <a:rPr sz="3200" dirty="0">
                <a:sym typeface="+mn-ea"/>
              </a:rPr>
              <a:t> 屈原</a:t>
            </a:r>
            <a:endParaRPr sz="3200" dirty="0"/>
          </a:p>
          <a:p>
            <a:pPr marL="0" indent="0">
              <a:buNone/>
            </a:pPr>
            <a:r>
              <a:rPr sz="3200" dirty="0"/>
              <a:t>孰知不向边庭苦，纵死犹闻侠骨香。</a:t>
            </a:r>
            <a:r>
              <a:rPr lang="en-US" altLang="zh-CN" sz="3200" dirty="0"/>
              <a:t>——</a:t>
            </a:r>
            <a:r>
              <a:rPr sz="3200" dirty="0">
                <a:solidFill>
                  <a:schemeClr val="tx1"/>
                </a:solidFill>
              </a:rPr>
              <a:t>唐 李白</a:t>
            </a:r>
            <a:endParaRPr sz="3200" dirty="0"/>
          </a:p>
          <a:p>
            <a:pPr marL="0" indent="0">
              <a:lnSpc>
                <a:spcPct val="100000"/>
              </a:lnSpc>
              <a:buNone/>
            </a:pPr>
            <a:r>
              <a:rPr sz="3200" dirty="0"/>
              <a:t>楚虽三户能亡秦，岂有堂堂中国空无人！</a:t>
            </a:r>
            <a:r>
              <a:rPr lang="en-US" altLang="zh-CN" sz="3200" dirty="0"/>
              <a:t>——</a:t>
            </a:r>
            <a:r>
              <a:rPr sz="3200" dirty="0"/>
              <a:t>宋 陆游</a:t>
            </a:r>
          </a:p>
          <a:p>
            <a:pPr marL="0" indent="0">
              <a:lnSpc>
                <a:spcPct val="100000"/>
              </a:lnSpc>
              <a:buNone/>
            </a:pPr>
            <a:r>
              <a:rPr sz="3200" dirty="0"/>
              <a:t>寄意寒星荃不察，我以我血荐轩辕</a:t>
            </a:r>
            <a:r>
              <a:rPr lang="zh-CN" altLang="en-US" sz="3200" dirty="0"/>
              <a:t>。</a:t>
            </a:r>
            <a:r>
              <a:rPr lang="en-US" altLang="zh-CN" sz="3200" dirty="0"/>
              <a:t>——</a:t>
            </a:r>
            <a:r>
              <a:rPr sz="3200" dirty="0"/>
              <a:t>鲁迅</a:t>
            </a:r>
          </a:p>
          <a:p>
            <a:pPr marL="0" indent="0">
              <a:lnSpc>
                <a:spcPct val="100000"/>
              </a:lnSpc>
              <a:buNone/>
            </a:pPr>
            <a:r>
              <a:rPr sz="3200" dirty="0"/>
              <a:t>江山如此多娇，引无数英雄竞折腰。</a:t>
            </a:r>
            <a:r>
              <a:rPr lang="en-US" altLang="zh-CN" sz="3200" dirty="0"/>
              <a:t>——</a:t>
            </a:r>
            <a:r>
              <a:rPr sz="3200" dirty="0"/>
              <a:t>毛泽东</a:t>
            </a:r>
          </a:p>
          <a:p>
            <a:pPr marL="0" indent="0">
              <a:lnSpc>
                <a:spcPct val="100000"/>
              </a:lnSpc>
              <a:buNone/>
            </a:pPr>
            <a:r>
              <a:rPr sz="3200" dirty="0"/>
              <a:t>我是中国人民的儿子，我深情地爱着我的祖国和人民</a:t>
            </a:r>
            <a:r>
              <a:rPr lang="zh-CN" altLang="en-US" sz="3200" dirty="0"/>
              <a:t>。</a:t>
            </a:r>
            <a:endParaRPr sz="3200" dirty="0"/>
          </a:p>
          <a:p>
            <a:pPr marL="0" indent="0">
              <a:lnSpc>
                <a:spcPct val="100000"/>
              </a:lnSpc>
              <a:buNone/>
            </a:pPr>
            <a:r>
              <a:rPr lang="en-US" altLang="zh-CN" sz="3200" dirty="0"/>
              <a:t>                                                     ——</a:t>
            </a:r>
            <a:r>
              <a:rPr sz="3200" dirty="0"/>
              <a:t>邓小平</a:t>
            </a:r>
          </a:p>
          <a:p>
            <a:pPr marL="0" indent="0">
              <a:lnSpc>
                <a:spcPct val="100000"/>
              </a:lnSpc>
              <a:buNone/>
            </a:pPr>
            <a:r>
              <a:rPr sz="3200" dirty="0"/>
              <a:t>我将无我，不负人民</a:t>
            </a:r>
            <a:r>
              <a:rPr lang="zh-CN" altLang="en-US" sz="3200" dirty="0"/>
              <a:t>。</a:t>
            </a:r>
            <a:r>
              <a:rPr lang="en-US" altLang="zh-CN" sz="3200" dirty="0"/>
              <a:t>——</a:t>
            </a:r>
            <a:r>
              <a:rPr sz="3200" dirty="0"/>
              <a:t>习近平</a:t>
            </a:r>
          </a:p>
        </p:txBody>
      </p:sp>
    </p:spTree>
    <p:custDataLst>
      <p:tags r:id="rId1"/>
    </p:custDataLst>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四、延伸拓展，开展活动</a:t>
            </a:r>
          </a:p>
        </p:txBody>
      </p:sp>
      <p:sp>
        <p:nvSpPr>
          <p:cNvPr id="3" name="内容占位符 2"/>
          <p:cNvSpPr>
            <a:spLocks noGrp="1"/>
          </p:cNvSpPr>
          <p:nvPr>
            <p:ph sz="half" idx="1"/>
          </p:nvPr>
        </p:nvSpPr>
        <p:spPr>
          <a:xfrm>
            <a:off x="1129665" y="1156970"/>
            <a:ext cx="10393045" cy="5388610"/>
          </a:xfrm>
        </p:spPr>
        <p:txBody>
          <a:bodyPr/>
          <a:lstStyle/>
          <a:p>
            <a:pPr marL="0" indent="0" algn="ctr">
              <a:lnSpc>
                <a:spcPct val="100000"/>
              </a:lnSpc>
              <a:buNone/>
            </a:pPr>
            <a:r>
              <a:rPr sz="3200" dirty="0">
                <a:solidFill>
                  <a:schemeClr val="accent1"/>
                </a:solidFill>
                <a:effectLst>
                  <a:outerShdw blurRad="38100" dist="25400" dir="5400000" algn="ctr" rotWithShape="0">
                    <a:srgbClr val="6E747A">
                      <a:alpha val="43000"/>
                    </a:srgbClr>
                  </a:outerShdw>
                </a:effectLst>
                <a:sym typeface="+mn-ea"/>
              </a:rPr>
              <a:t>家国天下</a:t>
            </a:r>
          </a:p>
          <a:p>
            <a:pPr marL="0" indent="0" algn="ctr">
              <a:lnSpc>
                <a:spcPct val="100000"/>
              </a:lnSpc>
              <a:buNone/>
            </a:pPr>
            <a:r>
              <a:rPr sz="3200" dirty="0">
                <a:sym typeface="+mn-ea"/>
              </a:rPr>
              <a:t>爱国人物故事会</a:t>
            </a:r>
          </a:p>
          <a:p>
            <a:pPr marL="0" indent="0" algn="ctr">
              <a:lnSpc>
                <a:spcPct val="100000"/>
              </a:lnSpc>
              <a:buNone/>
            </a:pPr>
            <a:r>
              <a:rPr sz="3200" dirty="0">
                <a:sym typeface="+mn-ea"/>
              </a:rPr>
              <a:t>爱国诗词朗诵会</a:t>
            </a:r>
          </a:p>
          <a:p>
            <a:pPr marL="0" indent="0" algn="ctr">
              <a:lnSpc>
                <a:spcPct val="100000"/>
              </a:lnSpc>
              <a:buNone/>
            </a:pPr>
            <a:r>
              <a:rPr sz="3200" dirty="0">
                <a:sym typeface="+mn-ea"/>
              </a:rPr>
              <a:t>爱国名言展示会</a:t>
            </a:r>
          </a:p>
          <a:p>
            <a:pPr marL="0" indent="0" algn="ctr">
              <a:lnSpc>
                <a:spcPct val="100000"/>
              </a:lnSpc>
              <a:buNone/>
            </a:pPr>
            <a:r>
              <a:rPr lang="en-US" altLang="zh-CN" sz="3200" dirty="0">
                <a:sym typeface="+mn-ea"/>
              </a:rPr>
              <a:t>……</a:t>
            </a:r>
            <a:endParaRPr sz="3200" dirty="0">
              <a:sym typeface="+mn-ea"/>
            </a:endParaRPr>
          </a:p>
          <a:p>
            <a:pPr marL="0" indent="0">
              <a:lnSpc>
                <a:spcPct val="100000"/>
              </a:lnSpc>
              <a:buNone/>
            </a:pPr>
            <a:r>
              <a:rPr sz="3200" dirty="0">
                <a:sym typeface="+mn-ea"/>
              </a:rPr>
              <a:t>     </a:t>
            </a:r>
            <a:r>
              <a:rPr sz="2800" dirty="0">
                <a:sym typeface="+mn-ea"/>
              </a:rPr>
              <a:t>在这个不平凡的时期，把我们的</a:t>
            </a:r>
            <a:r>
              <a:rPr lang="zh-CN" altLang="en-US" sz="2800" dirty="0">
                <a:sym typeface="+mn-ea"/>
              </a:rPr>
              <a:t>、</a:t>
            </a:r>
            <a:r>
              <a:rPr sz="2800" dirty="0">
                <a:sym typeface="+mn-ea"/>
              </a:rPr>
              <a:t>我们家人的</a:t>
            </a:r>
            <a:r>
              <a:rPr lang="zh-CN" altLang="en-US" sz="2800" dirty="0">
                <a:sym typeface="+mn-ea"/>
              </a:rPr>
              <a:t>、</a:t>
            </a:r>
            <a:r>
              <a:rPr sz="2800" dirty="0">
                <a:sym typeface="+mn-ea"/>
              </a:rPr>
              <a:t>我们亲朋好友的</a:t>
            </a:r>
            <a:r>
              <a:rPr lang="zh-CN" altLang="en-US" sz="2800" dirty="0">
                <a:sym typeface="+mn-ea"/>
              </a:rPr>
              <a:t>、</a:t>
            </a:r>
            <a:r>
              <a:rPr sz="2800" dirty="0">
                <a:sym typeface="+mn-ea"/>
              </a:rPr>
              <a:t>我们周围认识的</a:t>
            </a:r>
            <a:r>
              <a:rPr lang="zh-CN" altLang="en-US" sz="2800" dirty="0">
                <a:sym typeface="+mn-ea"/>
              </a:rPr>
              <a:t>、</a:t>
            </a:r>
            <a:r>
              <a:rPr sz="2800" dirty="0">
                <a:sym typeface="+mn-ea"/>
              </a:rPr>
              <a:t>不认识的</a:t>
            </a:r>
            <a:r>
              <a:rPr lang="zh-CN" altLang="en-US" sz="2800" dirty="0">
                <a:sym typeface="+mn-ea"/>
              </a:rPr>
              <a:t>、</a:t>
            </a:r>
            <a:r>
              <a:rPr sz="2800" dirty="0">
                <a:sym typeface="+mn-ea"/>
              </a:rPr>
              <a:t>网上的</a:t>
            </a:r>
            <a:r>
              <a:rPr lang="zh-CN" altLang="en-US" sz="2800" dirty="0"/>
              <a:t>，</a:t>
            </a:r>
            <a:r>
              <a:rPr sz="2800" dirty="0">
                <a:sym typeface="+mn-ea"/>
              </a:rPr>
              <a:t>所有流着黄河、长江血液的人们的爱国情感一起激发起来，一起投入这个火热的时代！</a:t>
            </a:r>
          </a:p>
        </p:txBody>
      </p:sp>
    </p:spTree>
    <p:custDataLst>
      <p:tags r:id="rId1"/>
    </p:custData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28745" y="1200150"/>
            <a:ext cx="3840480" cy="1198880"/>
          </a:xfrm>
          <a:prstGeom prst="rect">
            <a:avLst/>
          </a:prstGeom>
          <a:noFill/>
          <a:ln>
            <a:noFill/>
          </a:ln>
        </p:spPr>
        <p:txBody>
          <a:bodyPr wrap="none" rtlCol="0" anchor="t">
            <a:spAutoFit/>
          </a:bodyPr>
          <a:lstStyle/>
          <a:p>
            <a:pPr algn="ctr"/>
            <a:r>
              <a:rPr lang="zh-CN" altLang="en-US" sz="7200" b="1">
                <a:solidFill>
                  <a:schemeClr val="accent1"/>
                </a:solidFill>
                <a:effectLst>
                  <a:outerShdw blurRad="38100" dist="25400" dir="5400000" algn="ctr" rotWithShape="0">
                    <a:srgbClr val="6E747A">
                      <a:alpha val="43000"/>
                    </a:srgbClr>
                  </a:outerShdw>
                </a:effectLst>
              </a:rPr>
              <a:t>家国情怀</a:t>
            </a:r>
          </a:p>
        </p:txBody>
      </p:sp>
      <p:sp>
        <p:nvSpPr>
          <p:cNvPr id="5" name="矩形 4"/>
          <p:cNvSpPr/>
          <p:nvPr/>
        </p:nvSpPr>
        <p:spPr>
          <a:xfrm>
            <a:off x="3318510" y="2829560"/>
            <a:ext cx="5777230" cy="2799715"/>
          </a:xfrm>
          <a:prstGeom prst="rect">
            <a:avLst/>
          </a:prstGeom>
          <a:noFill/>
          <a:ln>
            <a:noFill/>
          </a:ln>
        </p:spPr>
        <p:txBody>
          <a:bodyPr wrap="none" rtlCol="0" anchor="t">
            <a:spAutoFit/>
          </a:bodyPr>
          <a:lstStyle/>
          <a:p>
            <a:pPr algn="l"/>
            <a:r>
              <a:rPr lang="zh-CN" altLang="en-US" sz="4400" b="1">
                <a:solidFill>
                  <a:schemeClr val="tx1"/>
                </a:solidFill>
                <a:effectLst>
                  <a:outerShdw blurRad="38100" dist="19050" dir="2700000" algn="tl" rotWithShape="0">
                    <a:schemeClr val="dk1">
                      <a:alpha val="40000"/>
                    </a:schemeClr>
                  </a:outerShdw>
                </a:effectLst>
                <a:latin typeface="字体管家初恋体" panose="02000500000000000000" charset="-128"/>
                <a:ea typeface="字体管家初恋体" panose="02000500000000000000" charset="-128"/>
                <a:cs typeface="字体管家初恋体" panose="02000500000000000000" charset="-128"/>
              </a:rPr>
              <a:t>热爱祖国的大好河山，</a:t>
            </a:r>
          </a:p>
          <a:p>
            <a:pPr algn="l"/>
            <a:r>
              <a:rPr lang="zh-CN" altLang="en-US" sz="4400" b="1">
                <a:solidFill>
                  <a:schemeClr val="tx1"/>
                </a:solidFill>
                <a:effectLst>
                  <a:outerShdw blurRad="38100" dist="19050" dir="2700000" algn="tl" rotWithShape="0">
                    <a:schemeClr val="dk1">
                      <a:alpha val="40000"/>
                    </a:schemeClr>
                  </a:outerShdw>
                </a:effectLst>
                <a:latin typeface="字体管家初恋体" panose="02000500000000000000" charset="-128"/>
                <a:ea typeface="字体管家初恋体" panose="02000500000000000000" charset="-128"/>
                <a:cs typeface="字体管家初恋体" panose="02000500000000000000" charset="-128"/>
              </a:rPr>
              <a:t>热爱祖国的语言文化，</a:t>
            </a:r>
          </a:p>
          <a:p>
            <a:pPr algn="l"/>
            <a:r>
              <a:rPr lang="zh-CN" altLang="en-US" sz="4400" b="1">
                <a:solidFill>
                  <a:schemeClr val="tx1"/>
                </a:solidFill>
                <a:effectLst>
                  <a:outerShdw blurRad="38100" dist="19050" dir="2700000" algn="tl" rotWithShape="0">
                    <a:schemeClr val="dk1">
                      <a:alpha val="40000"/>
                    </a:schemeClr>
                  </a:outerShdw>
                </a:effectLst>
                <a:latin typeface="字体管家初恋体" panose="02000500000000000000" charset="-128"/>
                <a:ea typeface="字体管家初恋体" panose="02000500000000000000" charset="-128"/>
                <a:cs typeface="字体管家初恋体" panose="02000500000000000000" charset="-128"/>
              </a:rPr>
              <a:t>热爱家乡的土地人民，</a:t>
            </a:r>
          </a:p>
          <a:p>
            <a:pPr algn="l"/>
            <a:r>
              <a:rPr lang="en-US" altLang="zh-CN" sz="4400" b="1">
                <a:solidFill>
                  <a:schemeClr val="tx1"/>
                </a:solidFill>
                <a:effectLst>
                  <a:outerShdw blurRad="38100" dist="19050" dir="2700000" algn="tl" rotWithShape="0">
                    <a:schemeClr val="dk1">
                      <a:alpha val="40000"/>
                    </a:schemeClr>
                  </a:outerShdw>
                </a:effectLst>
                <a:latin typeface="字体管家初恋体" panose="02000500000000000000" charset="-128"/>
                <a:ea typeface="字体管家初恋体" panose="02000500000000000000" charset="-128"/>
                <a:cs typeface="字体管家初恋体" panose="02000500000000000000" charset="-128"/>
              </a:rPr>
              <a:t>……</a:t>
            </a:r>
          </a:p>
        </p:txBody>
      </p:sp>
    </p:spTree>
    <p:custDataLst>
      <p:tags r:id="rId1"/>
    </p:custData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5" cstate="screen">
            <a:clrChange>
              <a:clrFrom>
                <a:srgbClr val="FFFFFF">
                  <a:alpha val="100000"/>
                </a:srgbClr>
              </a:clrFrom>
              <a:clrTo>
                <a:srgbClr val="FFFFFF">
                  <a:alpha val="100000"/>
                  <a:alpha val="0"/>
                </a:srgbClr>
              </a:clrTo>
            </a:clrChange>
          </a:blip>
          <a:stretch>
            <a:fillRect/>
          </a:stretch>
        </p:blipFill>
        <p:spPr>
          <a:xfrm>
            <a:off x="5273040" y="1058444"/>
            <a:ext cx="1645920" cy="1630680"/>
          </a:xfrm>
          <a:prstGeom prst="rect">
            <a:avLst/>
          </a:prstGeom>
        </p:spPr>
      </p:pic>
      <p:sp>
        <p:nvSpPr>
          <p:cNvPr id="19" name="矩形 18"/>
          <p:cNvSpPr/>
          <p:nvPr/>
        </p:nvSpPr>
        <p:spPr>
          <a:xfrm>
            <a:off x="3169078" y="3147060"/>
            <a:ext cx="6211993" cy="1198880"/>
          </a:xfrm>
          <a:prstGeom prst="rect">
            <a:avLst/>
          </a:prstGeom>
        </p:spPr>
        <p:txBody>
          <a:bodyPr wrap="square">
            <a:spAutoFit/>
          </a:bodyPr>
          <a:lstStyle/>
          <a:p>
            <a:pPr algn="r"/>
            <a:r>
              <a:rPr lang="zh-CN" altLang="en-US" sz="7200" b="1" spc="333" dirty="0">
                <a:solidFill>
                  <a:srgbClr val="002060"/>
                </a:solidFill>
                <a:latin typeface="微软雅黑" panose="020B0503020204020204" pitchFamily="34" charset="-122"/>
                <a:ea typeface="微软雅黑" panose="020B0503020204020204" pitchFamily="34" charset="-122"/>
              </a:rPr>
              <a:t>谢谢您的观看</a:t>
            </a:r>
          </a:p>
        </p:txBody>
      </p:sp>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rcRect l="49659" t="66745" r="4687" b="31383"/>
          <a:stretch>
            <a:fillRect/>
          </a:stretch>
        </p:blipFill>
        <p:spPr>
          <a:xfrm>
            <a:off x="7078980" y="3361055"/>
            <a:ext cx="4269740" cy="421640"/>
          </a:xfrm>
          <a:prstGeom prst="rect">
            <a:avLst/>
          </a:prstGeom>
        </p:spPr>
      </p:pic>
      <p:graphicFrame>
        <p:nvGraphicFramePr>
          <p:cNvPr id="9" name="表格 8"/>
          <p:cNvGraphicFramePr>
            <a:graphicFrameLocks noGrp="1"/>
          </p:cNvGraphicFramePr>
          <p:nvPr>
            <p:custDataLst>
              <p:tags r:id="rId2"/>
            </p:custDataLst>
          </p:nvPr>
        </p:nvGraphicFramePr>
        <p:xfrm>
          <a:off x="646430" y="967740"/>
          <a:ext cx="11106150" cy="5393690"/>
        </p:xfrm>
        <a:graphic>
          <a:graphicData uri="http://schemas.openxmlformats.org/drawingml/2006/table">
            <a:tbl>
              <a:tblPr firstRow="1" bandRow="1">
                <a:tableStyleId>{5C22544A-7EE6-4342-B048-85BDC9FD1C3A}</a:tableStyleId>
              </a:tblPr>
              <a:tblGrid>
                <a:gridCol w="1843405">
                  <a:extLst>
                    <a:ext uri="{9D8B030D-6E8A-4147-A177-3AD203B41FA5}">
                      <a16:colId xmlns:a16="http://schemas.microsoft.com/office/drawing/2014/main" val="20000"/>
                    </a:ext>
                  </a:extLst>
                </a:gridCol>
                <a:gridCol w="1322070">
                  <a:extLst>
                    <a:ext uri="{9D8B030D-6E8A-4147-A177-3AD203B41FA5}">
                      <a16:colId xmlns:a16="http://schemas.microsoft.com/office/drawing/2014/main" val="20001"/>
                    </a:ext>
                  </a:extLst>
                </a:gridCol>
                <a:gridCol w="2125345">
                  <a:extLst>
                    <a:ext uri="{9D8B030D-6E8A-4147-A177-3AD203B41FA5}">
                      <a16:colId xmlns:a16="http://schemas.microsoft.com/office/drawing/2014/main" val="20002"/>
                    </a:ext>
                  </a:extLst>
                </a:gridCol>
                <a:gridCol w="2198370">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gridCol w="1956435">
                  <a:extLst>
                    <a:ext uri="{9D8B030D-6E8A-4147-A177-3AD203B41FA5}">
                      <a16:colId xmlns:a16="http://schemas.microsoft.com/office/drawing/2014/main" val="20005"/>
                    </a:ext>
                  </a:extLst>
                </a:gridCol>
              </a:tblGrid>
              <a:tr h="786130">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题目</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作者</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文学常识</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字音</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字形</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a:lnSpc>
                          <a:spcPct val="120000"/>
                        </a:lnSpc>
                      </a:pPr>
                      <a:r>
                        <a:rPr lang="zh-CN" altLang="en-US" sz="2400" b="1" spc="120" baseline="0" dirty="0">
                          <a:solidFill>
                            <a:schemeClr val="bg1"/>
                          </a:solidFill>
                          <a:latin typeface="Arial" panose="020B0604020202020204" pitchFamily="34" charset="0"/>
                          <a:ea typeface="微软雅黑" panose="020B0503020204020204" pitchFamily="34" charset="-122"/>
                        </a:rPr>
                        <a:t>写作特色</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138555">
                <a:tc>
                  <a:txBody>
                    <a:bodyPr/>
                    <a:lstStyle/>
                    <a:p>
                      <a:pPr algn="ctr">
                        <a:lnSpc>
                          <a:spcPct val="120000"/>
                        </a:lnSpc>
                      </a:pPr>
                      <a:r>
                        <a:rPr lang="zh-CN" altLang="en-US" sz="2400" b="1" spc="60" baseline="0" dirty="0">
                          <a:solidFill>
                            <a:schemeClr val="tx1"/>
                          </a:solidFill>
                          <a:latin typeface="Arial" panose="020B0604020202020204" pitchFamily="34" charset="0"/>
                          <a:ea typeface="微软雅黑" panose="020B0503020204020204" pitchFamily="34" charset="-122"/>
                        </a:rPr>
                        <a:t>黄河颂</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800" b="0" spc="120" baseline="0" dirty="0">
                          <a:latin typeface="Arial" panose="020B0604020202020204" pitchFamily="34" charset="0"/>
                          <a:ea typeface="微软雅黑" panose="020B0503020204020204" pitchFamily="34" charset="-122"/>
                          <a:cs typeface="Wingdings" panose="05000000000000000000" charset="0"/>
                        </a:rPr>
                        <a:t>光未然</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pPr>
                      <a:endParaRPr lang="zh-CN" altLang="en-US" sz="1400" b="0" spc="120" baseline="0" dirty="0">
                        <a:latin typeface="Arial" panose="020B0604020202020204" pitchFamily="34" charset="0"/>
                        <a:ea typeface="微软雅黑" panose="020B0503020204020204" pitchFamily="34" charset="-122"/>
                      </a:endParaRPr>
                    </a:p>
                    <a:p>
                      <a:pPr algn="l">
                        <a:lnSpc>
                          <a:spcPct val="120000"/>
                        </a:lnSpc>
                      </a:pPr>
                      <a:r>
                        <a:rPr lang="zh-CN" altLang="en-US" sz="1400" b="0" spc="120" baseline="0" dirty="0">
                          <a:latin typeface="Arial" panose="020B0604020202020204" pitchFamily="34" charset="0"/>
                          <a:ea typeface="微软雅黑" panose="020B0503020204020204" pitchFamily="34" charset="-122"/>
                        </a:rPr>
                        <a:t>原名张光年，诗人，文学评论家。</a:t>
                      </a:r>
                    </a:p>
                    <a:p>
                      <a:pPr algn="l">
                        <a:lnSpc>
                          <a:spcPct val="120000"/>
                        </a:lnSpc>
                      </a:pPr>
                      <a:r>
                        <a:rPr lang="zh-CN" altLang="en-US" sz="1400" spc="120" dirty="0">
                          <a:latin typeface="Arial" panose="020B0604020202020204" pitchFamily="34" charset="0"/>
                          <a:ea typeface="微软雅黑" panose="020B0503020204020204" pitchFamily="34" charset="-122"/>
                          <a:sym typeface="+mn-ea"/>
                        </a:rPr>
                        <a:t>《黄河大合唱》</a:t>
                      </a:r>
                      <a:endParaRPr lang="zh-CN" altLang="en-US" sz="1400" b="0" spc="120" baseline="0" dirty="0">
                        <a:latin typeface="Arial" panose="020B0604020202020204" pitchFamily="34" charset="0"/>
                        <a:ea typeface="微软雅黑" panose="020B0503020204020204" pitchFamily="34" charset="-122"/>
                      </a:endParaRP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气魄（ </a:t>
                      </a:r>
                      <a:r>
                        <a:rPr lang="en-US" altLang="zh-CN" sz="1400" b="0" spc="120" baseline="0" dirty="0">
                          <a:latin typeface="Arial" panose="020B0604020202020204" pitchFamily="34" charset="0"/>
                          <a:ea typeface="微软雅黑" panose="020B0503020204020204" pitchFamily="34" charset="-122"/>
                          <a:cs typeface="Wingdings" panose="05000000000000000000" charset="0"/>
                        </a:rPr>
                        <a:t>pò</a:t>
                      </a:r>
                      <a:r>
                        <a:rPr lang="zh-CN" altLang="en-US" sz="1400" b="0" spc="120" baseline="0" dirty="0">
                          <a:latin typeface="Arial" panose="020B0604020202020204" pitchFamily="34" charset="0"/>
                          <a:ea typeface="微软雅黑" panose="020B0503020204020204" pitchFamily="34" charset="-122"/>
                          <a:cs typeface="Wingdings" panose="05000000000000000000" charset="0"/>
                        </a:rPr>
                        <a:t>  ）</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浊（  </a:t>
                      </a:r>
                      <a:r>
                        <a:rPr lang="en-US" altLang="zh-CN" sz="1400" b="0" spc="120" baseline="0" dirty="0">
                          <a:latin typeface="Arial" panose="020B0604020202020204" pitchFamily="34" charset="0"/>
                          <a:ea typeface="微软雅黑" panose="020B0503020204020204" pitchFamily="34" charset="-122"/>
                          <a:cs typeface="Wingdings" panose="05000000000000000000" charset="0"/>
                        </a:rPr>
                        <a:t>zhuó</a:t>
                      </a:r>
                      <a:r>
                        <a:rPr lang="zh-CN" altLang="en-US" sz="1400" b="0" spc="120" baseline="0" dirty="0">
                          <a:latin typeface="Arial" panose="020B0604020202020204" pitchFamily="34" charset="0"/>
                          <a:ea typeface="微软雅黑" panose="020B0503020204020204" pitchFamily="34" charset="-122"/>
                          <a:cs typeface="Wingdings" panose="05000000000000000000" charset="0"/>
                        </a:rPr>
                        <a:t> ）流</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哺（  </a:t>
                      </a:r>
                      <a:r>
                        <a:rPr lang="en-US" altLang="zh-CN" sz="1400" b="0" spc="120" baseline="0" dirty="0">
                          <a:latin typeface="Arial" panose="020B0604020202020204" pitchFamily="34" charset="0"/>
                          <a:ea typeface="微软雅黑" panose="020B0503020204020204" pitchFamily="34" charset="-122"/>
                          <a:cs typeface="Wingdings" panose="05000000000000000000" charset="0"/>
                        </a:rPr>
                        <a:t>bǔ</a:t>
                      </a:r>
                      <a:r>
                        <a:rPr lang="zh-CN" altLang="en-US" sz="1400" b="0" spc="120" baseline="0" dirty="0">
                          <a:latin typeface="Arial" panose="020B0604020202020204" pitchFamily="34" charset="0"/>
                          <a:ea typeface="微软雅黑" panose="020B0503020204020204" pitchFamily="34" charset="-122"/>
                          <a:cs typeface="Wingdings" panose="05000000000000000000" charset="0"/>
                        </a:rPr>
                        <a:t>  ）育</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400" b="0" spc="120" baseline="0">
                          <a:latin typeface="Arial" panose="020B0604020202020204" pitchFamily="34" charset="0"/>
                          <a:ea typeface="微软雅黑" panose="020B0503020204020204" pitchFamily="34" charset="-122"/>
                        </a:rPr>
                        <a:t>山巅、狂澜</a:t>
                      </a:r>
                    </a:p>
                    <a:p>
                      <a:pPr algn="ctr">
                        <a:lnSpc>
                          <a:spcPct val="120000"/>
                        </a:lnSpc>
                      </a:pPr>
                      <a:r>
                        <a:rPr lang="zh-CN" altLang="en-US" sz="1400" b="0" spc="120" baseline="0">
                          <a:latin typeface="Arial" panose="020B0604020202020204" pitchFamily="34" charset="0"/>
                          <a:ea typeface="微软雅黑" panose="020B0503020204020204" pitchFamily="34" charset="-122"/>
                        </a:rPr>
                        <a:t>宛转、屏障</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直接抒情</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反复</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37920">
                <a:tc>
                  <a:txBody>
                    <a:bodyPr/>
                    <a:lstStyle/>
                    <a:p>
                      <a:pPr algn="ctr">
                        <a:lnSpc>
                          <a:spcPct val="120000"/>
                        </a:lnSpc>
                      </a:pPr>
                      <a:r>
                        <a:rPr lang="zh-CN" altLang="en-US" sz="2400" b="1" spc="60" baseline="0" dirty="0">
                          <a:solidFill>
                            <a:schemeClr val="tx1"/>
                          </a:solidFill>
                          <a:latin typeface="Arial" panose="020B0604020202020204" pitchFamily="34" charset="0"/>
                          <a:ea typeface="微软雅黑" panose="020B0503020204020204" pitchFamily="34" charset="-122"/>
                        </a:rPr>
                        <a:t>老山界</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800" b="0" spc="120" baseline="0" dirty="0">
                          <a:latin typeface="Arial" panose="020B0604020202020204" pitchFamily="34" charset="0"/>
                          <a:ea typeface="微软雅黑" panose="020B0503020204020204" pitchFamily="34" charset="-122"/>
                          <a:cs typeface="Wingdings" panose="05000000000000000000" charset="0"/>
                        </a:rPr>
                        <a:t>陆定一</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20000"/>
                        </a:lnSpc>
                      </a:pPr>
                      <a:r>
                        <a:rPr lang="zh-CN" altLang="en-US" sz="1400" b="0" spc="120" baseline="0" dirty="0">
                          <a:latin typeface="Arial" panose="020B0604020202020204" pitchFamily="34" charset="0"/>
                          <a:ea typeface="微软雅黑" panose="020B0503020204020204" pitchFamily="34" charset="-122"/>
                        </a:rPr>
                        <a:t>江苏无锡人，无产阶级革命家。</a:t>
                      </a:r>
                    </a:p>
                    <a:p>
                      <a:pPr algn="l">
                        <a:lnSpc>
                          <a:spcPct val="120000"/>
                        </a:lnSpc>
                      </a:pPr>
                      <a:r>
                        <a:rPr lang="zh-CN" altLang="en-US" sz="1400" b="0" spc="120" baseline="0" dirty="0">
                          <a:latin typeface="Arial" panose="020B0604020202020204" pitchFamily="34" charset="0"/>
                          <a:ea typeface="微软雅黑" panose="020B0503020204020204" pitchFamily="34" charset="-122"/>
                        </a:rPr>
                        <a:t>《中国工农红军第一方面军长征记》</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rPr>
                        <a:t>酣</a:t>
                      </a:r>
                      <a:r>
                        <a:rPr lang="en-US" altLang="zh-CN" sz="1400" b="0" spc="120" baseline="0" dirty="0">
                          <a:latin typeface="Arial" panose="020B0604020202020204" pitchFamily="34" charset="0"/>
                          <a:ea typeface="微软雅黑" panose="020B0503020204020204" pitchFamily="34" charset="-122"/>
                        </a:rPr>
                        <a:t>(hān)</a:t>
                      </a:r>
                      <a:r>
                        <a:rPr lang="zh-CN" altLang="en-US" sz="1400" b="0" spc="120" baseline="0" dirty="0">
                          <a:latin typeface="Arial" panose="020B0604020202020204" pitchFamily="34" charset="0"/>
                          <a:ea typeface="微软雅黑" panose="020B0503020204020204" pitchFamily="34" charset="-122"/>
                        </a:rPr>
                        <a:t>然入梦</a:t>
                      </a:r>
                    </a:p>
                    <a:p>
                      <a:pPr algn="ctr">
                        <a:lnSpc>
                          <a:spcPct val="120000"/>
                        </a:lnSpc>
                      </a:pPr>
                      <a:r>
                        <a:rPr lang="zh-CN" altLang="en-US" sz="1400" b="0" spc="120" baseline="0" dirty="0">
                          <a:latin typeface="Arial" panose="020B0604020202020204" pitchFamily="34" charset="0"/>
                          <a:ea typeface="微软雅黑" panose="020B0503020204020204" pitchFamily="34" charset="-122"/>
                        </a:rPr>
                        <a:t>咀嚼</a:t>
                      </a:r>
                      <a:r>
                        <a:rPr lang="en-US" altLang="zh-CN" sz="1400" b="0" spc="120" baseline="0" dirty="0">
                          <a:latin typeface="Arial" panose="020B0604020202020204" pitchFamily="34" charset="0"/>
                          <a:ea typeface="微软雅黑" panose="020B0503020204020204" pitchFamily="34" charset="-122"/>
                        </a:rPr>
                        <a:t>(jǔ jué)</a:t>
                      </a:r>
                      <a:endParaRPr lang="zh-CN" altLang="en-US" sz="1400" b="0" spc="120" baseline="0" dirty="0">
                        <a:latin typeface="Arial" panose="020B0604020202020204" pitchFamily="34" charset="0"/>
                        <a:ea typeface="微软雅黑" panose="020B0503020204020204" pitchFamily="34" charset="-122"/>
                      </a:endParaRPr>
                    </a:p>
                    <a:p>
                      <a:pPr algn="ctr">
                        <a:lnSpc>
                          <a:spcPct val="120000"/>
                        </a:lnSpc>
                      </a:pPr>
                      <a:r>
                        <a:rPr lang="zh-CN" altLang="en-US" sz="1400" b="0" spc="120" baseline="0" dirty="0">
                          <a:latin typeface="Arial" panose="020B0604020202020204" pitchFamily="34" charset="0"/>
                          <a:ea typeface="微软雅黑" panose="020B0503020204020204" pitchFamily="34" charset="-122"/>
                        </a:rPr>
                        <a:t>呜咽</a:t>
                      </a:r>
                      <a:r>
                        <a:rPr lang="en-US" altLang="zh-CN" sz="1400" b="0" spc="120" baseline="0" dirty="0">
                          <a:latin typeface="Arial" panose="020B0604020202020204" pitchFamily="34" charset="0"/>
                          <a:ea typeface="微软雅黑" panose="020B0503020204020204" pitchFamily="34" charset="-122"/>
                        </a:rPr>
                        <a:t>(yè)</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峭壁、苛捐杂税</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督促、不可捉摸</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rPr>
                        <a:t>时间变化、地点转移</a:t>
                      </a:r>
                    </a:p>
                    <a:p>
                      <a:pPr algn="ctr">
                        <a:lnSpc>
                          <a:spcPct val="120000"/>
                        </a:lnSpc>
                      </a:pPr>
                      <a:r>
                        <a:rPr lang="zh-CN" altLang="en-US" sz="1400" b="0" spc="120" baseline="0" dirty="0">
                          <a:latin typeface="Arial" panose="020B0604020202020204" pitchFamily="34" charset="0"/>
                          <a:ea typeface="微软雅黑" panose="020B0503020204020204" pitchFamily="34" charset="-122"/>
                        </a:rPr>
                        <a:t>生动、细腻的描写</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227455">
                <a:tc>
                  <a:txBody>
                    <a:bodyPr/>
                    <a:lstStyle/>
                    <a:p>
                      <a:pPr algn="ctr">
                        <a:lnSpc>
                          <a:spcPct val="120000"/>
                        </a:lnSpc>
                      </a:pPr>
                      <a:r>
                        <a:rPr lang="zh-CN" altLang="en-US" sz="2400" b="1" spc="60" baseline="0" dirty="0">
                          <a:solidFill>
                            <a:schemeClr val="tx1"/>
                          </a:solidFill>
                          <a:latin typeface="Arial" panose="020B0604020202020204" pitchFamily="34" charset="0"/>
                          <a:ea typeface="微软雅黑" panose="020B0503020204020204" pitchFamily="34" charset="-122"/>
                        </a:rPr>
                        <a:t>土地的誓言</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800" b="0" spc="120" baseline="0" dirty="0">
                          <a:latin typeface="Arial" panose="020B0604020202020204" pitchFamily="34" charset="0"/>
                          <a:ea typeface="微软雅黑" panose="020B0503020204020204" pitchFamily="34" charset="-122"/>
                          <a:cs typeface="Wingdings" panose="05000000000000000000" charset="0"/>
                        </a:rPr>
                        <a:t>端木蕻良</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pPr>
                      <a:r>
                        <a:rPr lang="zh-CN" altLang="en-US" sz="1400" b="0" spc="120" baseline="0" dirty="0">
                          <a:latin typeface="Arial" panose="020B0604020202020204" pitchFamily="34" charset="0"/>
                          <a:ea typeface="微软雅黑" panose="020B0503020204020204" pitchFamily="34" charset="-122"/>
                        </a:rPr>
                        <a:t>原名曹京平，作家。东北作家群，与萧红曾为夫妻。</a:t>
                      </a:r>
                    </a:p>
                    <a:p>
                      <a:pPr algn="l">
                        <a:lnSpc>
                          <a:spcPct val="120000"/>
                        </a:lnSpc>
                      </a:pPr>
                      <a:r>
                        <a:rPr lang="zh-CN" altLang="en-US" sz="1400" b="0" spc="120" baseline="0" dirty="0">
                          <a:latin typeface="Arial" panose="020B0604020202020204" pitchFamily="34" charset="0"/>
                          <a:ea typeface="微软雅黑" panose="020B0503020204020204" pitchFamily="34" charset="-122"/>
                        </a:rPr>
                        <a:t>《科尔沁旗草原》</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b="0" spc="120" baseline="0" dirty="0">
                          <a:latin typeface="Arial" panose="020B0604020202020204" pitchFamily="34" charset="0"/>
                          <a:ea typeface="微软雅黑" panose="020B0503020204020204" pitchFamily="34" charset="-122"/>
                        </a:rPr>
                        <a:t>亘</a:t>
                      </a:r>
                      <a:r>
                        <a:rPr lang="en-US" altLang="zh-CN" sz="1200" b="0" spc="120" baseline="0" dirty="0">
                          <a:latin typeface="Arial" panose="020B0604020202020204" pitchFamily="34" charset="0"/>
                          <a:ea typeface="微软雅黑" panose="020B0503020204020204" pitchFamily="34" charset="-122"/>
                        </a:rPr>
                        <a:t>(</a:t>
                      </a:r>
                      <a:r>
                        <a:rPr lang="en-US" altLang="zh-CN" sz="1200" b="0" spc="120" baseline="0" dirty="0" err="1">
                          <a:latin typeface="Arial" panose="020B0604020202020204" pitchFamily="34" charset="0"/>
                          <a:ea typeface="微软雅黑" panose="020B0503020204020204" pitchFamily="34" charset="-122"/>
                        </a:rPr>
                        <a:t>gèn</a:t>
                      </a:r>
                      <a:r>
                        <a:rPr lang="en-US" altLang="zh-CN" sz="1200" b="0" spc="120" baseline="0" dirty="0">
                          <a:latin typeface="Arial" panose="020B0604020202020204" pitchFamily="34" charset="0"/>
                          <a:ea typeface="微软雅黑" panose="020B0503020204020204" pitchFamily="34" charset="-122"/>
                        </a:rPr>
                        <a:t>)</a:t>
                      </a:r>
                      <a:r>
                        <a:rPr lang="zh-CN" altLang="en-US" sz="1200" b="0" spc="120" baseline="0" dirty="0">
                          <a:latin typeface="Arial" panose="020B0604020202020204" pitchFamily="34" charset="0"/>
                          <a:ea typeface="微软雅黑" panose="020B0503020204020204" pitchFamily="34" charset="-122"/>
                        </a:rPr>
                        <a:t>古、嗥（</a:t>
                      </a:r>
                      <a:r>
                        <a:rPr lang="en-US" altLang="zh-CN" sz="1200" b="0" spc="120" baseline="0" dirty="0" err="1">
                          <a:latin typeface="Arial" panose="020B0604020202020204" pitchFamily="34" charset="0"/>
                          <a:ea typeface="微软雅黑" panose="020B0503020204020204" pitchFamily="34" charset="-122"/>
                        </a:rPr>
                        <a:t>háo</a:t>
                      </a:r>
                      <a:r>
                        <a:rPr lang="zh-CN" altLang="en-US" sz="1200" b="0" spc="120" baseline="0" dirty="0">
                          <a:latin typeface="Arial" panose="020B0604020202020204" pitchFamily="34" charset="0"/>
                          <a:ea typeface="微软雅黑" panose="020B0503020204020204" pitchFamily="34" charset="-122"/>
                        </a:rPr>
                        <a:t>）鸣</a:t>
                      </a:r>
                    </a:p>
                    <a:p>
                      <a:pPr algn="ctr">
                        <a:lnSpc>
                          <a:spcPct val="120000"/>
                        </a:lnSpc>
                      </a:pPr>
                      <a:r>
                        <a:rPr lang="zh-CN" altLang="en-US" sz="1200" b="0" spc="120" baseline="0" dirty="0">
                          <a:latin typeface="Arial" panose="020B0604020202020204" pitchFamily="34" charset="0"/>
                          <a:ea typeface="微软雅黑" panose="020B0503020204020204" pitchFamily="34" charset="-122"/>
                        </a:rPr>
                        <a:t>镐</a:t>
                      </a:r>
                      <a:r>
                        <a:rPr lang="en-US" altLang="zh-CN" sz="1200" b="0" spc="120" baseline="0" dirty="0">
                          <a:latin typeface="Arial" panose="020B0604020202020204" pitchFamily="34" charset="0"/>
                          <a:ea typeface="微软雅黑" panose="020B0503020204020204" pitchFamily="34" charset="-122"/>
                        </a:rPr>
                        <a:t>(</a:t>
                      </a:r>
                      <a:r>
                        <a:rPr lang="en-US" altLang="zh-CN" sz="1200" b="0" spc="120" baseline="0" dirty="0" err="1">
                          <a:latin typeface="Arial" panose="020B0604020202020204" pitchFamily="34" charset="0"/>
                          <a:ea typeface="微软雅黑" panose="020B0503020204020204" pitchFamily="34" charset="-122"/>
                        </a:rPr>
                        <a:t>gǎo</a:t>
                      </a:r>
                      <a:r>
                        <a:rPr lang="zh-CN" altLang="en-US" sz="1200" b="0" spc="120" baseline="0" dirty="0">
                          <a:latin typeface="Arial" panose="020B0604020202020204" pitchFamily="34" charset="0"/>
                          <a:ea typeface="微软雅黑" panose="020B0503020204020204" pitchFamily="34" charset="-122"/>
                        </a:rPr>
                        <a:t>）头、污秽</a:t>
                      </a:r>
                      <a:r>
                        <a:rPr lang="en-US" altLang="zh-CN" sz="1200" b="0" spc="120" baseline="0" dirty="0">
                          <a:latin typeface="Arial" panose="020B0604020202020204" pitchFamily="34" charset="0"/>
                          <a:ea typeface="微软雅黑" panose="020B0503020204020204" pitchFamily="34" charset="-122"/>
                        </a:rPr>
                        <a:t>(</a:t>
                      </a:r>
                      <a:r>
                        <a:rPr lang="en-US" altLang="zh-CN" sz="1200" b="0" spc="120" baseline="0" dirty="0" err="1">
                          <a:latin typeface="Arial" panose="020B0604020202020204" pitchFamily="34" charset="0"/>
                          <a:ea typeface="微软雅黑" panose="020B0503020204020204" pitchFamily="34" charset="-122"/>
                        </a:rPr>
                        <a:t>huì</a:t>
                      </a:r>
                      <a:r>
                        <a:rPr lang="zh-CN" altLang="en-US" sz="1200" b="0" spc="120" baseline="0" dirty="0">
                          <a:latin typeface="Arial" panose="020B0604020202020204" pitchFamily="34" charset="0"/>
                          <a:ea typeface="微软雅黑" panose="020B0503020204020204" pitchFamily="34" charset="-122"/>
                        </a:rPr>
                        <a:t>）</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高粱、斑斓</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丰饶、耻辱</a:t>
                      </a:r>
                    </a:p>
                    <a:p>
                      <a:pPr algn="ctr">
                        <a:lnSpc>
                          <a:spcPct val="120000"/>
                        </a:lnSpc>
                      </a:pPr>
                      <a:endParaRPr lang="zh-CN" altLang="en-US" sz="1400" b="0" spc="120" baseline="0" dirty="0">
                        <a:latin typeface="Arial" panose="020B0604020202020204" pitchFamily="34" charset="0"/>
                        <a:ea typeface="微软雅黑" panose="020B0503020204020204" pitchFamily="34" charset="-122"/>
                        <a:cs typeface="Wingdings" panose="05000000000000000000" charset="0"/>
                      </a:endParaRP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rPr>
                        <a:t>纷繁的故土景物</a:t>
                      </a:r>
                    </a:p>
                    <a:p>
                      <a:pPr algn="ctr">
                        <a:lnSpc>
                          <a:spcPct val="120000"/>
                        </a:lnSpc>
                      </a:pPr>
                      <a:r>
                        <a:rPr lang="zh-CN" altLang="en-US" sz="1400" b="0" spc="120" baseline="0" dirty="0">
                          <a:latin typeface="Arial" panose="020B0604020202020204" pitchFamily="34" charset="0"/>
                          <a:ea typeface="微软雅黑" panose="020B0503020204020204" pitchFamily="34" charset="-122"/>
                        </a:rPr>
                        <a:t>强烈的抒情性</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03630">
                <a:tc>
                  <a:txBody>
                    <a:bodyPr/>
                    <a:lstStyle/>
                    <a:p>
                      <a:pPr algn="ctr">
                        <a:lnSpc>
                          <a:spcPct val="120000"/>
                        </a:lnSpc>
                      </a:pPr>
                      <a:r>
                        <a:rPr lang="zh-CN" altLang="en-US" sz="2400" b="1" spc="60" baseline="0" dirty="0">
                          <a:solidFill>
                            <a:schemeClr val="tx1"/>
                          </a:solidFill>
                          <a:latin typeface="Arial" panose="020B0604020202020204" pitchFamily="34" charset="0"/>
                          <a:ea typeface="微软雅黑" panose="020B0503020204020204" pitchFamily="34" charset="-122"/>
                        </a:rPr>
                        <a:t>木兰诗</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600" b="0" spc="120" baseline="0" dirty="0">
                          <a:latin typeface="Arial" panose="020B0604020202020204" pitchFamily="34" charset="0"/>
                          <a:ea typeface="微软雅黑" panose="020B0503020204020204" pitchFamily="34" charset="-122"/>
                          <a:cs typeface="Wingdings" panose="05000000000000000000" charset="0"/>
                        </a:rPr>
                        <a:t>《乐府诗集》</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20000"/>
                        </a:lnSpc>
                      </a:pPr>
                      <a:r>
                        <a:rPr lang="zh-CN" altLang="en-US" sz="1400" b="0" spc="120" baseline="0" dirty="0">
                          <a:latin typeface="Arial" panose="020B0604020202020204" pitchFamily="34" charset="0"/>
                          <a:ea typeface="微软雅黑" panose="020B0503020204020204" pitchFamily="34" charset="-122"/>
                        </a:rPr>
                        <a:t>北宋郭茂倩编。</a:t>
                      </a:r>
                    </a:p>
                    <a:p>
                      <a:pPr algn="l">
                        <a:lnSpc>
                          <a:spcPct val="120000"/>
                        </a:lnSpc>
                      </a:pPr>
                      <a:r>
                        <a:rPr lang="zh-CN" altLang="en-US" sz="1400" b="0" spc="120" baseline="0" dirty="0">
                          <a:latin typeface="Arial" panose="020B0604020202020204" pitchFamily="34" charset="0"/>
                          <a:ea typeface="微软雅黑" panose="020B0503020204020204" pitchFamily="34" charset="-122"/>
                        </a:rPr>
                        <a:t>乐府民歌。与《孔雀东南飞》并称</a:t>
                      </a:r>
                      <a:r>
                        <a:rPr lang="en-US" altLang="zh-CN" sz="1400" b="0" spc="120" baseline="0" dirty="0">
                          <a:latin typeface="Arial" panose="020B0604020202020204" pitchFamily="34" charset="0"/>
                          <a:ea typeface="微软雅黑" panose="020B0503020204020204" pitchFamily="34" charset="-122"/>
                        </a:rPr>
                        <a:t>”</a:t>
                      </a:r>
                      <a:r>
                        <a:rPr lang="zh-CN" altLang="en-US" sz="1400" b="0" spc="120" baseline="0" dirty="0">
                          <a:latin typeface="Arial" panose="020B0604020202020204" pitchFamily="34" charset="0"/>
                          <a:ea typeface="微软雅黑" panose="020B0503020204020204" pitchFamily="34" charset="-122"/>
                        </a:rPr>
                        <a:t>乐府双璧</a:t>
                      </a:r>
                      <a:r>
                        <a:rPr lang="en-US" altLang="zh-CN" sz="1400" b="0" spc="120" baseline="0" dirty="0">
                          <a:latin typeface="Arial" panose="020B0604020202020204" pitchFamily="34" charset="0"/>
                          <a:ea typeface="微软雅黑" panose="020B0503020204020204" pitchFamily="34" charset="-122"/>
                        </a:rPr>
                        <a:t>“</a:t>
                      </a:r>
                      <a:r>
                        <a:rPr lang="zh-CN" altLang="en-US" sz="1400" b="0" spc="120" baseline="0" dirty="0">
                          <a:latin typeface="Arial" panose="020B0604020202020204" pitchFamily="34" charset="0"/>
                          <a:ea typeface="微软雅黑" panose="020B0503020204020204" pitchFamily="34" charset="-122"/>
                        </a:rPr>
                        <a:t>。</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000" spc="120" dirty="0">
                          <a:latin typeface="Arial" panose="020B0604020202020204" pitchFamily="34" charset="0"/>
                          <a:ea typeface="微软雅黑" panose="020B0503020204020204" pitchFamily="34" charset="-122"/>
                          <a:sym typeface="+mn-ea"/>
                        </a:rPr>
                        <a:t>可汗（</a:t>
                      </a:r>
                      <a:r>
                        <a:rPr lang="en-US" altLang="zh-CN" sz="1000" spc="120" dirty="0">
                          <a:latin typeface="Arial" panose="020B0604020202020204" pitchFamily="34" charset="0"/>
                          <a:ea typeface="微软雅黑" panose="020B0503020204020204" pitchFamily="34" charset="-122"/>
                          <a:sym typeface="+mn-ea"/>
                        </a:rPr>
                        <a:t>kèhán</a:t>
                      </a:r>
                      <a:r>
                        <a:rPr lang="zh-CN" altLang="en-US" sz="1000" spc="120" dirty="0">
                          <a:latin typeface="Arial" panose="020B0604020202020204" pitchFamily="34" charset="0"/>
                          <a:ea typeface="微软雅黑" panose="020B0503020204020204" pitchFamily="34" charset="-122"/>
                          <a:sym typeface="+mn-ea"/>
                        </a:rPr>
                        <a:t>）、</a:t>
                      </a:r>
                      <a:r>
                        <a:rPr lang="zh-CN" altLang="en-US" sz="1000" b="0" spc="120" baseline="0" dirty="0">
                          <a:latin typeface="Arial" panose="020B0604020202020204" pitchFamily="34" charset="0"/>
                          <a:ea typeface="微软雅黑" panose="020B0503020204020204" pitchFamily="34" charset="-122"/>
                        </a:rPr>
                        <a:t>军帖</a:t>
                      </a:r>
                      <a:r>
                        <a:rPr lang="en-US" altLang="zh-CN" sz="1000" b="0" spc="120" baseline="0" dirty="0">
                          <a:latin typeface="Arial" panose="020B0604020202020204" pitchFamily="34" charset="0"/>
                          <a:ea typeface="微软雅黑" panose="020B0503020204020204" pitchFamily="34" charset="-122"/>
                        </a:rPr>
                        <a:t>(tiě)</a:t>
                      </a:r>
                    </a:p>
                    <a:p>
                      <a:pPr algn="ctr">
                        <a:lnSpc>
                          <a:spcPct val="120000"/>
                        </a:lnSpc>
                      </a:pPr>
                      <a:r>
                        <a:rPr lang="zh-CN" altLang="en-US" sz="1000" b="0" spc="120" baseline="0" dirty="0">
                          <a:latin typeface="Arial" panose="020B0604020202020204" pitchFamily="34" charset="0"/>
                          <a:ea typeface="微软雅黑" panose="020B0503020204020204" pitchFamily="34" charset="-122"/>
                        </a:rPr>
                        <a:t>鞍鞯</a:t>
                      </a:r>
                      <a:r>
                        <a:rPr lang="en-US" altLang="zh-CN" sz="1000" b="0" spc="120" baseline="0" dirty="0">
                          <a:latin typeface="Arial" panose="020B0604020202020204" pitchFamily="34" charset="0"/>
                          <a:ea typeface="微软雅黑" panose="020B0503020204020204" pitchFamily="34" charset="-122"/>
                        </a:rPr>
                        <a:t>(jiān)</a:t>
                      </a:r>
                      <a:r>
                        <a:rPr lang="zh-CN" altLang="en-US" sz="1000" b="0" spc="120" baseline="0" dirty="0">
                          <a:latin typeface="Arial" panose="020B0604020202020204" pitchFamily="34" charset="0"/>
                          <a:ea typeface="微软雅黑" panose="020B0503020204020204" pitchFamily="34" charset="-122"/>
                        </a:rPr>
                        <a:t>、辔</a:t>
                      </a:r>
                      <a:r>
                        <a:rPr lang="en-US" altLang="zh-CN" sz="1000" b="0" spc="120" baseline="0" dirty="0">
                          <a:latin typeface="Arial" panose="020B0604020202020204" pitchFamily="34" charset="0"/>
                          <a:ea typeface="微软雅黑" panose="020B0503020204020204" pitchFamily="34" charset="-122"/>
                        </a:rPr>
                        <a:t>(pèi)</a:t>
                      </a:r>
                      <a:r>
                        <a:rPr lang="zh-CN" altLang="en-US" sz="1000" b="0" spc="120" baseline="0" dirty="0">
                          <a:latin typeface="Arial" panose="020B0604020202020204" pitchFamily="34" charset="0"/>
                          <a:ea typeface="微软雅黑" panose="020B0503020204020204" pitchFamily="34" charset="-122"/>
                        </a:rPr>
                        <a:t>头</a:t>
                      </a:r>
                    </a:p>
                    <a:p>
                      <a:pPr algn="ctr">
                        <a:lnSpc>
                          <a:spcPct val="120000"/>
                        </a:lnSpc>
                      </a:pPr>
                      <a:r>
                        <a:rPr lang="zh-CN" altLang="en-US" sz="1000" b="0" spc="120" baseline="0" dirty="0">
                          <a:latin typeface="Arial" panose="020B0604020202020204" pitchFamily="34" charset="0"/>
                          <a:ea typeface="微软雅黑" panose="020B0503020204020204" pitchFamily="34" charset="-122"/>
                        </a:rPr>
                        <a:t>燕</a:t>
                      </a:r>
                      <a:r>
                        <a:rPr lang="en-US" altLang="zh-CN" sz="1000" b="0" spc="120" baseline="0" dirty="0">
                          <a:latin typeface="Arial" panose="020B0604020202020204" pitchFamily="34" charset="0"/>
                          <a:ea typeface="微软雅黑" panose="020B0503020204020204" pitchFamily="34" charset="-122"/>
                        </a:rPr>
                        <a:t>(yān)</a:t>
                      </a:r>
                      <a:r>
                        <a:rPr lang="zh-CN" altLang="en-US" sz="1000" b="0" spc="120" baseline="0" dirty="0">
                          <a:latin typeface="Arial" panose="020B0604020202020204" pitchFamily="34" charset="0"/>
                          <a:ea typeface="微软雅黑" panose="020B0503020204020204" pitchFamily="34" charset="-122"/>
                        </a:rPr>
                        <a:t>山、鸣溅溅（</a:t>
                      </a:r>
                      <a:r>
                        <a:rPr lang="en-US" altLang="zh-CN" sz="1000" b="0" spc="120" baseline="0" dirty="0">
                          <a:latin typeface="Arial" panose="020B0604020202020204" pitchFamily="34" charset="0"/>
                          <a:ea typeface="微软雅黑" panose="020B0503020204020204" pitchFamily="34" charset="-122"/>
                        </a:rPr>
                        <a:t>jiān</a:t>
                      </a:r>
                      <a:r>
                        <a:rPr lang="zh-CN" altLang="en-US" sz="1000" b="0" spc="120" baseline="0" dirty="0">
                          <a:latin typeface="Arial" panose="020B0604020202020204" pitchFamily="34" charset="0"/>
                          <a:ea typeface="微软雅黑" panose="020B0503020204020204" pitchFamily="34" charset="-122"/>
                        </a:rPr>
                        <a:t>）、金柝</a:t>
                      </a:r>
                      <a:r>
                        <a:rPr lang="en-US" altLang="zh-CN" sz="1000" b="0" spc="120" baseline="0" dirty="0">
                          <a:latin typeface="Arial" panose="020B0604020202020204" pitchFamily="34" charset="0"/>
                          <a:ea typeface="微软雅黑" panose="020B0503020204020204" pitchFamily="34" charset="-122"/>
                        </a:rPr>
                        <a:t>(tuò)</a:t>
                      </a:r>
                      <a:r>
                        <a:rPr lang="zh-CN" altLang="en-US" sz="1000" b="0" spc="120" baseline="0" dirty="0">
                          <a:latin typeface="Arial" panose="020B0604020202020204" pitchFamily="34" charset="0"/>
                          <a:ea typeface="微软雅黑" panose="020B0503020204020204" pitchFamily="34" charset="-122"/>
                        </a:rPr>
                        <a:t>、十二转（</a:t>
                      </a:r>
                      <a:r>
                        <a:rPr lang="en-US" altLang="zh-CN" sz="1000" b="0" spc="120" baseline="0" dirty="0">
                          <a:latin typeface="Arial" panose="020B0604020202020204" pitchFamily="34" charset="0"/>
                          <a:ea typeface="微软雅黑" panose="020B0503020204020204" pitchFamily="34" charset="-122"/>
                        </a:rPr>
                        <a:t>zhuǎn</a:t>
                      </a:r>
                      <a:r>
                        <a:rPr lang="zh-CN" altLang="en-US" sz="1000" b="0" spc="120" baseline="0" dirty="0">
                          <a:latin typeface="Arial" panose="020B0604020202020204" pitchFamily="34" charset="0"/>
                          <a:ea typeface="微软雅黑" panose="020B0503020204020204" pitchFamily="34" charset="-122"/>
                        </a:rPr>
                        <a:t>）</a:t>
                      </a:r>
                      <a:endParaRPr lang="zh-CN" altLang="en-US" sz="1400" b="0" spc="120" baseline="0" dirty="0">
                        <a:latin typeface="Arial" panose="020B0604020202020204" pitchFamily="34" charset="0"/>
                        <a:ea typeface="微软雅黑" panose="020B0503020204020204" pitchFamily="34" charset="-122"/>
                      </a:endParaRPr>
                    </a:p>
                    <a:p>
                      <a:pPr algn="ctr">
                        <a:lnSpc>
                          <a:spcPct val="120000"/>
                        </a:lnSpc>
                      </a:pPr>
                      <a:endParaRPr lang="zh-CN" altLang="en-US" sz="1400" b="0" spc="120" baseline="0" dirty="0">
                        <a:latin typeface="Arial" panose="020B0604020202020204" pitchFamily="34" charset="0"/>
                        <a:ea typeface="微软雅黑" panose="020B0503020204020204" pitchFamily="34" charset="-122"/>
                      </a:endParaRP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400" b="0" spc="120" baseline="0">
                          <a:latin typeface="Arial" panose="020B0604020202020204" pitchFamily="34" charset="0"/>
                          <a:ea typeface="微软雅黑" panose="020B0503020204020204" pitchFamily="34" charset="-122"/>
                          <a:cs typeface="Wingdings" panose="05000000000000000000" charset="0"/>
                        </a:rPr>
                        <a:t>机杼、戎机</a:t>
                      </a:r>
                    </a:p>
                    <a:p>
                      <a:pPr algn="ctr">
                        <a:lnSpc>
                          <a:spcPct val="120000"/>
                        </a:lnSpc>
                      </a:pPr>
                      <a:r>
                        <a:rPr lang="zh-CN" altLang="en-US" sz="1400" b="0" spc="120" baseline="0">
                          <a:latin typeface="Arial" panose="020B0604020202020204" pitchFamily="34" charset="0"/>
                          <a:ea typeface="微软雅黑" panose="020B0503020204020204" pitchFamily="34" charset="-122"/>
                          <a:cs typeface="Wingdings" panose="05000000000000000000" charset="0"/>
                        </a:rPr>
                        <a:t>阿姊、云鬓</a:t>
                      </a:r>
                    </a:p>
                    <a:p>
                      <a:pPr algn="ctr">
                        <a:lnSpc>
                          <a:spcPct val="120000"/>
                        </a:lnSpc>
                      </a:pPr>
                      <a:r>
                        <a:rPr lang="zh-CN" altLang="en-US" sz="1400" b="0" spc="120" baseline="0">
                          <a:latin typeface="Arial" panose="020B0604020202020204" pitchFamily="34" charset="0"/>
                          <a:ea typeface="微软雅黑" panose="020B0503020204020204" pitchFamily="34" charset="-122"/>
                          <a:cs typeface="Wingdings" panose="05000000000000000000" charset="0"/>
                        </a:rPr>
                        <a:t>火伴、雌雄</a:t>
                      </a:r>
                    </a:p>
                    <a:p>
                      <a:pPr algn="ctr">
                        <a:lnSpc>
                          <a:spcPct val="120000"/>
                        </a:lnSpc>
                      </a:pPr>
                      <a:r>
                        <a:rPr lang="zh-CN" altLang="en-US" sz="1400" b="0" spc="120" baseline="0">
                          <a:latin typeface="Arial" panose="020B0604020202020204" pitchFamily="34" charset="0"/>
                          <a:ea typeface="微软雅黑" panose="020B0503020204020204" pitchFamily="34" charset="-122"/>
                          <a:cs typeface="Wingdings" panose="05000000000000000000" charset="0"/>
                        </a:rPr>
                        <a:t>扑朔迷离</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叙事诗（详略得当）</a:t>
                      </a:r>
                    </a:p>
                    <a:p>
                      <a:pPr algn="ctr">
                        <a:lnSpc>
                          <a:spcPct val="120000"/>
                        </a:lnSpc>
                      </a:pPr>
                      <a:r>
                        <a:rPr lang="zh-CN" altLang="en-US" sz="1400" b="0" spc="120" baseline="0" dirty="0">
                          <a:latin typeface="Arial" panose="020B0604020202020204" pitchFamily="34" charset="0"/>
                          <a:ea typeface="微软雅黑" panose="020B0503020204020204" pitchFamily="34" charset="-122"/>
                          <a:cs typeface="Wingdings" panose="05000000000000000000" charset="0"/>
                        </a:rPr>
                        <a:t>民歌特色</a:t>
                      </a:r>
                    </a:p>
                  </a:txBody>
                  <a:tcPr marL="88900" marR="88900" marT="47780" marB="477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10" name="矩形 9"/>
          <p:cNvSpPr/>
          <p:nvPr/>
        </p:nvSpPr>
        <p:spPr>
          <a:xfrm>
            <a:off x="4922520" y="137795"/>
            <a:ext cx="2621280" cy="829945"/>
          </a:xfrm>
          <a:prstGeom prst="rect">
            <a:avLst/>
          </a:prstGeom>
          <a:noFill/>
          <a:ln>
            <a:noFill/>
          </a:ln>
        </p:spPr>
        <p:txBody>
          <a:bodyPr wrap="none" rtlCol="0" anchor="t">
            <a:spAutoFit/>
          </a:bodyPr>
          <a:lstStyle/>
          <a:p>
            <a:pPr algn="ctr"/>
            <a:r>
              <a:rPr lang="zh-CN" altLang="en-US" sz="4800" b="1">
                <a:solidFill>
                  <a:schemeClr val="tx1"/>
                </a:solidFill>
                <a:effectLst>
                  <a:outerShdw blurRad="38100" dist="19050" dir="2700000" algn="tl" rotWithShape="0">
                    <a:schemeClr val="dk1">
                      <a:alpha val="40000"/>
                    </a:schemeClr>
                  </a:outerShdw>
                </a:effectLst>
              </a:rPr>
              <a:t>第二单元</a:t>
            </a:r>
          </a:p>
        </p:txBody>
      </p:sp>
    </p:spTree>
    <p:custDataLst>
      <p:tags r:id="rId1"/>
    </p:custData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2625" y="2040255"/>
            <a:ext cx="11155680" cy="1198880"/>
          </a:xfrm>
          <a:prstGeom prst="rect">
            <a:avLst/>
          </a:prstGeom>
          <a:noFill/>
          <a:ln>
            <a:noFill/>
          </a:ln>
        </p:spPr>
        <p:txBody>
          <a:bodyPr wrap="none" rtlCol="0" anchor="t">
            <a:spAutoFit/>
          </a:bodyPr>
          <a:lstStyle/>
          <a:p>
            <a:pPr algn="ctr"/>
            <a:r>
              <a:rPr lang="zh-CN" altLang="en-US" sz="7200" b="1" dirty="0">
                <a:solidFill>
                  <a:schemeClr val="accent1"/>
                </a:solidFill>
                <a:effectLst>
                  <a:outerShdw blurRad="38100" dist="25400" dir="5400000" algn="ctr" rotWithShape="0">
                    <a:srgbClr val="6E747A">
                      <a:alpha val="43000"/>
                    </a:srgbClr>
                  </a:outerShdw>
                </a:effectLst>
              </a:rPr>
              <a:t>一、诵读</a:t>
            </a:r>
            <a:r>
              <a:rPr lang="en-US" altLang="zh-CN" sz="7200" b="1" dirty="0">
                <a:solidFill>
                  <a:schemeClr val="accent1"/>
                </a:solidFill>
                <a:effectLst>
                  <a:outerShdw blurRad="38100" dist="25400" dir="5400000" algn="ctr" rotWithShape="0">
                    <a:srgbClr val="6E747A">
                      <a:alpha val="43000"/>
                    </a:srgbClr>
                  </a:outerShdw>
                </a:effectLst>
              </a:rPr>
              <a:t>“</a:t>
            </a:r>
            <a:r>
              <a:rPr lang="zh-CN" altLang="en-US" sz="7200" b="1" dirty="0">
                <a:solidFill>
                  <a:schemeClr val="accent1"/>
                </a:solidFill>
                <a:effectLst>
                  <a:outerShdw blurRad="38100" dist="25400" dir="5400000" algn="ctr" rotWithShape="0">
                    <a:srgbClr val="6E747A">
                      <a:alpha val="43000"/>
                    </a:srgbClr>
                  </a:outerShdw>
                </a:effectLst>
              </a:rPr>
              <a:t>浸泡</a:t>
            </a:r>
            <a:r>
              <a:rPr lang="en-US" altLang="zh-CN" sz="7200" b="1" dirty="0">
                <a:solidFill>
                  <a:schemeClr val="accent1"/>
                </a:solidFill>
                <a:effectLst>
                  <a:outerShdw blurRad="38100" dist="25400" dir="5400000" algn="ctr" rotWithShape="0">
                    <a:srgbClr val="6E747A">
                      <a:alpha val="43000"/>
                    </a:srgbClr>
                  </a:outerShdw>
                </a:effectLst>
              </a:rPr>
              <a:t>”</a:t>
            </a:r>
            <a:r>
              <a:rPr lang="zh-CN" altLang="en-US" sz="7200" b="1" dirty="0">
                <a:solidFill>
                  <a:schemeClr val="accent1"/>
                </a:solidFill>
                <a:effectLst>
                  <a:outerShdw blurRad="38100" dist="25400" dir="5400000" algn="ctr" rotWithShape="0">
                    <a:srgbClr val="6E747A">
                      <a:alpha val="43000"/>
                    </a:srgbClr>
                  </a:outerShdw>
                </a:effectLst>
              </a:rPr>
              <a:t>，涵咏品味</a:t>
            </a:r>
          </a:p>
        </p:txBody>
      </p:sp>
      <p:pic>
        <p:nvPicPr>
          <p:cNvPr id="5" name="图片 4"/>
          <p:cNvPicPr>
            <a:picLocks noChangeAspect="1"/>
          </p:cNvPicPr>
          <p:nvPr/>
        </p:nvPicPr>
        <p:blipFill>
          <a:blip r:embed="rId3"/>
          <a:stretch>
            <a:fillRect/>
          </a:stretch>
        </p:blipFill>
        <p:spPr>
          <a:xfrm>
            <a:off x="6918960" y="3801110"/>
            <a:ext cx="4705350" cy="2476500"/>
          </a:xfrm>
          <a:prstGeom prst="rect">
            <a:avLst/>
          </a:prstGeom>
          <a:effectLst>
            <a:softEdge rad="635000"/>
          </a:effectLst>
        </p:spPr>
      </p:pic>
    </p:spTree>
    <p:custDataLst>
      <p:tags r:id="rId1"/>
    </p:custDataLst>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一、诵读“浸泡”，涵咏品味</a:t>
            </a:r>
          </a:p>
        </p:txBody>
      </p:sp>
      <p:sp>
        <p:nvSpPr>
          <p:cNvPr id="3" name="内容占位符 2"/>
          <p:cNvSpPr>
            <a:spLocks noGrp="1"/>
          </p:cNvSpPr>
          <p:nvPr>
            <p:ph sz="half" idx="1"/>
          </p:nvPr>
        </p:nvSpPr>
        <p:spPr>
          <a:xfrm>
            <a:off x="669930" y="1195713"/>
            <a:ext cx="5283242" cy="5388907"/>
          </a:xfrm>
        </p:spPr>
        <p:txBody>
          <a:bodyPr/>
          <a:lstStyle/>
          <a:p>
            <a:pPr marL="0" indent="0">
              <a:buNone/>
            </a:pPr>
            <a:r>
              <a:rPr lang="en-US" altLang="zh-CN" sz="2800"/>
              <a:t>    </a:t>
            </a:r>
            <a:r>
              <a:rPr lang="zh-CN" altLang="en-US" sz="2800"/>
              <a:t>《黄河颂》是诗人在家国存亡的关头，在抗日烽火燃遍祖国大地的时候，站在高山之巅，向黄河母亲唱出的豪迈颂歌。《黄河大合唱》以黄河为背景，以丰富的艺术形象，壮阔的历史场景和磅礴的气势，表现出中华儿女的英雄气概。</a:t>
            </a:r>
          </a:p>
        </p:txBody>
      </p:sp>
      <p:sp>
        <p:nvSpPr>
          <p:cNvPr id="4" name="内容占位符 3"/>
          <p:cNvSpPr>
            <a:spLocks noGrp="1"/>
          </p:cNvSpPr>
          <p:nvPr>
            <p:ph sz="half" idx="2"/>
          </p:nvPr>
        </p:nvSpPr>
        <p:spPr>
          <a:xfrm>
            <a:off x="6238877" y="734703"/>
            <a:ext cx="5283242" cy="5388907"/>
          </a:xfrm>
        </p:spPr>
        <p:txBody>
          <a:bodyPr/>
          <a:lstStyle/>
          <a:p>
            <a:pPr marL="0" indent="0">
              <a:buNone/>
            </a:pPr>
            <a:r>
              <a:rPr lang="en-US" altLang="zh-CN" sz="3200"/>
              <a:t>     </a:t>
            </a: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buNone/>
            </a:pP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2800">
                <a:solidFill>
                  <a:srgbClr val="FF0000"/>
                </a:solidFill>
                <a:effectLst>
                  <a:outerShdw blurRad="38100" dist="19050" dir="2700000" algn="tl" rotWithShape="0">
                    <a:schemeClr val="dk1">
                      <a:alpha val="40000"/>
                    </a:schemeClr>
                  </a:outerShdw>
                </a:effectLst>
              </a:rPr>
              <a:t>反复诵读，读出诗歌清晰的层次，读出诗歌铿锵的节奏，进入诗歌描绘的情境，领略到黄河磅礴的气势，体会到字里行间洋溢着的澎湃的爱国激情。</a:t>
            </a:r>
          </a:p>
        </p:txBody>
      </p:sp>
    </p:spTree>
    <p:custDataLst>
      <p:tags r:id="rId1"/>
    </p:custData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一、诵读“浸泡”，涵咏品味</a:t>
            </a:r>
          </a:p>
        </p:txBody>
      </p:sp>
      <p:sp>
        <p:nvSpPr>
          <p:cNvPr id="3" name="内容占位符 2"/>
          <p:cNvSpPr>
            <a:spLocks noGrp="1"/>
          </p:cNvSpPr>
          <p:nvPr>
            <p:ph sz="half" idx="1"/>
          </p:nvPr>
        </p:nvSpPr>
        <p:spPr>
          <a:xfrm>
            <a:off x="6489065" y="1469390"/>
            <a:ext cx="5702935" cy="5388610"/>
          </a:xfrm>
        </p:spPr>
        <p:txBody>
          <a:bodyPr/>
          <a:lstStyle/>
          <a:p>
            <a:pPr marL="0" indent="0">
              <a:buNone/>
            </a:pPr>
            <a:r>
              <a:rPr lang="en-US" altLang="zh-CN" sz="2800" dirty="0"/>
              <a:t>  </a:t>
            </a:r>
            <a:endParaRPr dirty="0">
              <a:latin typeface="方正仿宋_GBK" panose="02000000000000000000" charset="-122"/>
              <a:ea typeface="方正仿宋_GBK" panose="02000000000000000000" charset="-122"/>
              <a:cs typeface="方正仿宋_GBK" panose="02000000000000000000" charset="-122"/>
            </a:endParaRPr>
          </a:p>
          <a:p>
            <a:pPr marL="0" indent="0">
              <a:lnSpc>
                <a:spcPct val="100000"/>
              </a:lnSpc>
              <a:buNone/>
            </a:pPr>
            <a:r>
              <a:rPr lang="en-US" altLang="zh-CN" sz="2000" b="1" dirty="0">
                <a:latin typeface="方正仿宋_GBK" panose="02000000000000000000" charset="-122"/>
                <a:ea typeface="方正仿宋_GBK" panose="02000000000000000000" charset="-122"/>
                <a:cs typeface="方正仿宋_GBK" panose="02000000000000000000" charset="-122"/>
              </a:rPr>
              <a:t>……</a:t>
            </a:r>
            <a:endParaRPr sz="2000" b="1" dirty="0">
              <a:latin typeface="方正仿宋_GBK" panose="02000000000000000000" charset="-122"/>
              <a:ea typeface="方正仿宋_GBK" panose="02000000000000000000" charset="-122"/>
              <a:cs typeface="方正仿宋_GBK" panose="02000000000000000000" charset="-122"/>
            </a:endParaRPr>
          </a:p>
          <a:p>
            <a:pPr marL="0" indent="0" algn="r">
              <a:lnSpc>
                <a:spcPct val="100000"/>
              </a:lnSpc>
              <a:buNone/>
            </a:pPr>
            <a:r>
              <a:rPr sz="2000" b="1" dirty="0">
                <a:latin typeface="方正仿宋_GBK" panose="02000000000000000000" charset="-122"/>
                <a:ea typeface="方正仿宋_GBK" panose="02000000000000000000" charset="-122"/>
                <a:cs typeface="方正仿宋_GBK" panose="02000000000000000000" charset="-122"/>
              </a:rPr>
              <a:t>男女： 我们祖国的英雄儿女，（</a:t>
            </a:r>
            <a:r>
              <a:rPr sz="2000" b="1" dirty="0">
                <a:solidFill>
                  <a:srgbClr val="FF0000"/>
                </a:solidFill>
                <a:latin typeface="方正仿宋_GBK" panose="02000000000000000000" charset="-122"/>
                <a:ea typeface="方正仿宋_GBK" panose="02000000000000000000" charset="-122"/>
                <a:cs typeface="方正仿宋_GBK" panose="02000000000000000000" charset="-122"/>
              </a:rPr>
              <a:t>昂首挺胸，目视前方</a:t>
            </a:r>
            <a:r>
              <a:rPr sz="2000" b="1" dirty="0">
                <a:latin typeface="方正仿宋_GBK" panose="02000000000000000000" charset="-122"/>
                <a:ea typeface="方正仿宋_GBK" panose="02000000000000000000" charset="-122"/>
                <a:cs typeface="方正仿宋_GBK" panose="02000000000000000000" charset="-122"/>
              </a:rPr>
              <a:t>）</a:t>
            </a:r>
          </a:p>
          <a:p>
            <a:pPr marL="0" indent="0">
              <a:lnSpc>
                <a:spcPct val="100000"/>
              </a:lnSpc>
              <a:buNone/>
            </a:pPr>
            <a:r>
              <a:rPr sz="2000" b="1" dirty="0">
                <a:latin typeface="方正仿宋_GBK" panose="02000000000000000000" charset="-122"/>
                <a:ea typeface="方正仿宋_GBK" panose="02000000000000000000" charset="-122"/>
                <a:cs typeface="方正仿宋_GBK" panose="02000000000000000000" charset="-122"/>
              </a:rPr>
              <a:t>        将要学习你的榜样，</a:t>
            </a:r>
          </a:p>
          <a:p>
            <a:pPr marL="0" indent="0">
              <a:lnSpc>
                <a:spcPct val="100000"/>
              </a:lnSpc>
              <a:buNone/>
            </a:pPr>
            <a:r>
              <a:rPr sz="2000" b="1" dirty="0">
                <a:latin typeface="方正仿宋_GBK" panose="02000000000000000000" charset="-122"/>
                <a:ea typeface="方正仿宋_GBK" panose="02000000000000000000" charset="-122"/>
                <a:cs typeface="方正仿宋_GBK" panose="02000000000000000000" charset="-122"/>
              </a:rPr>
              <a:t> 集体： 像你一样的伟大坚强！</a:t>
            </a:r>
          </a:p>
          <a:p>
            <a:pPr marL="0" indent="0" algn="r">
              <a:lnSpc>
                <a:spcPct val="100000"/>
              </a:lnSpc>
              <a:buNone/>
            </a:pPr>
            <a:r>
              <a:rPr sz="2000" b="1" dirty="0">
                <a:latin typeface="方正仿宋_GBK" panose="02000000000000000000" charset="-122"/>
                <a:ea typeface="方正仿宋_GBK" panose="02000000000000000000" charset="-122"/>
                <a:cs typeface="方正仿宋_GBK" panose="02000000000000000000" charset="-122"/>
              </a:rPr>
              <a:t>        像你一样的伟大坚强！ （</a:t>
            </a:r>
            <a:r>
              <a:rPr sz="2000" b="1" dirty="0">
                <a:solidFill>
                  <a:srgbClr val="FF0000"/>
                </a:solidFill>
                <a:latin typeface="方正仿宋_GBK" panose="02000000000000000000" charset="-122"/>
                <a:ea typeface="方正仿宋_GBK" panose="02000000000000000000" charset="-122"/>
                <a:cs typeface="方正仿宋_GBK" panose="02000000000000000000" charset="-122"/>
              </a:rPr>
              <a:t>全体握拳，举右手</a:t>
            </a:r>
            <a:r>
              <a:rPr sz="2000" b="1" dirty="0">
                <a:latin typeface="方正仿宋_GBK" panose="02000000000000000000" charset="-122"/>
                <a:ea typeface="方正仿宋_GBK" panose="02000000000000000000" charset="-122"/>
                <a:cs typeface="方正仿宋_GBK" panose="02000000000000000000" charset="-122"/>
              </a:rPr>
              <a:t>）</a:t>
            </a:r>
          </a:p>
        </p:txBody>
      </p:sp>
      <p:sp>
        <p:nvSpPr>
          <p:cNvPr id="6" name="内容占位符 2"/>
          <p:cNvSpPr>
            <a:spLocks noGrp="1"/>
          </p:cNvSpPr>
          <p:nvPr/>
        </p:nvSpPr>
        <p:spPr>
          <a:xfrm>
            <a:off x="551815" y="1423035"/>
            <a:ext cx="5702935" cy="528828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sz="2800" dirty="0"/>
              <a:t> </a:t>
            </a:r>
            <a:r>
              <a:rPr lang="en-US" altLang="zh-CN" sz="3600" b="1" dirty="0"/>
              <a:t> </a:t>
            </a:r>
            <a:r>
              <a:rPr lang="en-US" altLang="zh-CN" sz="1800" b="1" dirty="0">
                <a:latin typeface="方正仿宋_GBK" panose="02000000000000000000" charset="-122"/>
                <a:ea typeface="方正仿宋_GBK" panose="02000000000000000000" charset="-122"/>
                <a:cs typeface="方正仿宋_GBK" panose="02000000000000000000" charset="-122"/>
              </a:rPr>
              <a:t>……</a:t>
            </a:r>
          </a:p>
          <a:p>
            <a:pPr marL="0" indent="0">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女1：   啊！黄河！（</a:t>
            </a:r>
            <a:r>
              <a:rPr sz="1800" b="1" dirty="0">
                <a:solidFill>
                  <a:srgbClr val="FF0000"/>
                </a:solidFill>
                <a:latin typeface="方正仿宋_GBK" panose="02000000000000000000" charset="-122"/>
                <a:ea typeface="方正仿宋_GBK" panose="02000000000000000000" charset="-122"/>
                <a:cs typeface="方正仿宋_GBK" panose="02000000000000000000" charset="-122"/>
              </a:rPr>
              <a:t>女生朗诵</a:t>
            </a:r>
            <a:r>
              <a:rPr sz="1800" b="1" dirty="0">
                <a:latin typeface="方正仿宋_GBK" panose="02000000000000000000" charset="-122"/>
                <a:ea typeface="方正仿宋_GBK" panose="02000000000000000000" charset="-122"/>
                <a:cs typeface="方正仿宋_GBK" panose="02000000000000000000" charset="-122"/>
              </a:rPr>
              <a:t>）</a:t>
            </a:r>
          </a:p>
          <a:p>
            <a:pPr marL="0" indent="0" algn="r">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a:t>
            </a:r>
            <a:r>
              <a:rPr lang="zh-CN" altLang="en-US" sz="1800" b="1" dirty="0">
                <a:latin typeface="方正仿宋_GBK" panose="02000000000000000000" charset="-122"/>
                <a:ea typeface="方正仿宋_GBK" panose="02000000000000000000" charset="-122"/>
                <a:cs typeface="方正仿宋_GBK" panose="02000000000000000000" charset="-122"/>
              </a:rPr>
              <a:t>  </a:t>
            </a:r>
            <a:r>
              <a:rPr sz="1800" b="1" dirty="0">
                <a:latin typeface="方正仿宋_GBK" panose="02000000000000000000" charset="-122"/>
                <a:ea typeface="方正仿宋_GBK" panose="02000000000000000000" charset="-122"/>
                <a:cs typeface="方正仿宋_GBK" panose="02000000000000000000" charset="-122"/>
              </a:rPr>
              <a:t> 你是中华民族的摇篮</a:t>
            </a:r>
            <a:r>
              <a:rPr lang="zh-CN" altLang="en-US" sz="1800" b="1" dirty="0">
                <a:latin typeface="方正仿宋_GBK" panose="02000000000000000000" charset="-122"/>
                <a:ea typeface="方正仿宋_GBK" panose="02000000000000000000" charset="-122"/>
                <a:cs typeface="方正仿宋_GBK" panose="02000000000000000000" charset="-122"/>
              </a:rPr>
              <a:t>！</a:t>
            </a:r>
            <a:r>
              <a:rPr sz="1800" b="1" dirty="0">
                <a:latin typeface="方正仿宋_GBK" panose="02000000000000000000" charset="-122"/>
                <a:ea typeface="方正仿宋_GBK" panose="02000000000000000000" charset="-122"/>
                <a:cs typeface="方正仿宋_GBK" panose="02000000000000000000" charset="-122"/>
              </a:rPr>
              <a:t>(</a:t>
            </a:r>
            <a:r>
              <a:rPr sz="1800" b="1" dirty="0">
                <a:solidFill>
                  <a:srgbClr val="FF0000"/>
                </a:solidFill>
                <a:latin typeface="方正仿宋_GBK" panose="02000000000000000000" charset="-122"/>
                <a:ea typeface="方正仿宋_GBK" panose="02000000000000000000" charset="-122"/>
                <a:cs typeface="方正仿宋_GBK" panose="02000000000000000000" charset="-122"/>
              </a:rPr>
              <a:t>伸出双手，面带微            笑，目视前方</a:t>
            </a:r>
            <a:r>
              <a:rPr sz="1800" b="1" dirty="0">
                <a:latin typeface="方正仿宋_GBK" panose="02000000000000000000" charset="-122"/>
                <a:ea typeface="方正仿宋_GBK" panose="02000000000000000000" charset="-122"/>
                <a:cs typeface="方正仿宋_GBK" panose="02000000000000000000" charset="-122"/>
              </a:rPr>
              <a:t>)</a:t>
            </a:r>
          </a:p>
          <a:p>
            <a:pPr marL="0" indent="0">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女生：  中华民族的摇篮</a:t>
            </a:r>
            <a:r>
              <a:rPr lang="zh-CN" altLang="en-US" sz="1800" b="1" dirty="0">
                <a:latin typeface="方正仿宋_GBK" panose="02000000000000000000" charset="-122"/>
                <a:ea typeface="方正仿宋_GBK" panose="02000000000000000000" charset="-122"/>
                <a:cs typeface="方正仿宋_GBK" panose="02000000000000000000" charset="-122"/>
              </a:rPr>
              <a:t>！</a:t>
            </a:r>
            <a:endParaRPr sz="1800" b="1" dirty="0">
              <a:latin typeface="方正仿宋_GBK" panose="02000000000000000000" charset="-122"/>
              <a:ea typeface="方正仿宋_GBK" panose="02000000000000000000" charset="-122"/>
              <a:cs typeface="方正仿宋_GBK" panose="02000000000000000000" charset="-122"/>
            </a:endParaRPr>
          </a:p>
          <a:p>
            <a:pPr marL="0" indent="0">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女2：   五千年的古国文化，</a:t>
            </a:r>
            <a:endParaRPr lang="en-US" altLang="zh-CN" sz="1800" b="1" dirty="0">
              <a:latin typeface="方正仿宋_GBK" panose="02000000000000000000" charset="-122"/>
              <a:ea typeface="方正仿宋_GBK" panose="02000000000000000000" charset="-122"/>
              <a:cs typeface="方正仿宋_GBK" panose="02000000000000000000" charset="-122"/>
            </a:endParaRPr>
          </a:p>
          <a:p>
            <a:pPr marL="0" indent="0">
              <a:lnSpc>
                <a:spcPct val="100000"/>
              </a:lnSpc>
              <a:buNone/>
            </a:pPr>
            <a:r>
              <a:rPr lang="en-US" altLang="zh-CN" sz="1800" b="1" dirty="0">
                <a:latin typeface="方正仿宋_GBK" panose="02000000000000000000" charset="-122"/>
                <a:ea typeface="方正仿宋_GBK" panose="02000000000000000000" charset="-122"/>
                <a:cs typeface="方正仿宋_GBK" panose="02000000000000000000" charset="-122"/>
              </a:rPr>
              <a:t>          </a:t>
            </a:r>
            <a:r>
              <a:rPr sz="1800" b="1" dirty="0">
                <a:latin typeface="方正仿宋_GBK" panose="02000000000000000000" charset="-122"/>
                <a:ea typeface="方正仿宋_GBK" panose="02000000000000000000" charset="-122"/>
                <a:cs typeface="方正仿宋_GBK" panose="02000000000000000000" charset="-122"/>
              </a:rPr>
              <a:t>从你这发源；</a:t>
            </a:r>
          </a:p>
          <a:p>
            <a:pPr marL="0" indent="0">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多少英雄的故事，</a:t>
            </a:r>
            <a:endParaRPr lang="en-US" altLang="zh-CN" sz="1800" b="1" dirty="0">
              <a:latin typeface="方正仿宋_GBK" panose="02000000000000000000" charset="-122"/>
              <a:ea typeface="方正仿宋_GBK" panose="02000000000000000000" charset="-122"/>
              <a:cs typeface="方正仿宋_GBK" panose="02000000000000000000" charset="-122"/>
            </a:endParaRPr>
          </a:p>
          <a:p>
            <a:pPr marL="0" indent="0">
              <a:lnSpc>
                <a:spcPct val="100000"/>
              </a:lnSpc>
              <a:buNone/>
            </a:pPr>
            <a:r>
              <a:rPr lang="en-US" altLang="zh-CN" sz="1800" b="1" dirty="0">
                <a:latin typeface="方正仿宋_GBK" panose="02000000000000000000" charset="-122"/>
                <a:ea typeface="方正仿宋_GBK" panose="02000000000000000000" charset="-122"/>
                <a:cs typeface="方正仿宋_GBK" panose="02000000000000000000" charset="-122"/>
              </a:rPr>
              <a:t>          </a:t>
            </a:r>
            <a:r>
              <a:rPr sz="1800" b="1" dirty="0">
                <a:latin typeface="方正仿宋_GBK" panose="02000000000000000000" charset="-122"/>
                <a:ea typeface="方正仿宋_GBK" panose="02000000000000000000" charset="-122"/>
                <a:cs typeface="方正仿宋_GBK" panose="02000000000000000000" charset="-122"/>
              </a:rPr>
              <a:t>在你的身边扮演！</a:t>
            </a:r>
          </a:p>
          <a:p>
            <a:pPr marL="0" indent="0">
              <a:lnSpc>
                <a:spcPct val="100000"/>
              </a:lnSpc>
              <a:buNone/>
            </a:pPr>
            <a:r>
              <a:rPr sz="1800" b="1" dirty="0">
                <a:latin typeface="方正仿宋_GBK" panose="02000000000000000000" charset="-122"/>
                <a:ea typeface="方正仿宋_GBK" panose="02000000000000000000" charset="-122"/>
                <a:cs typeface="方正仿宋_GBK" panose="02000000000000000000" charset="-122"/>
              </a:rPr>
              <a:t>  男生：  多少英雄的故事，</a:t>
            </a:r>
            <a:endParaRPr lang="en-US" altLang="zh-CN" sz="1800" b="1" dirty="0">
              <a:latin typeface="方正仿宋_GBK" panose="02000000000000000000" charset="-122"/>
              <a:ea typeface="方正仿宋_GBK" panose="02000000000000000000" charset="-122"/>
              <a:cs typeface="方正仿宋_GBK" panose="02000000000000000000" charset="-122"/>
            </a:endParaRPr>
          </a:p>
          <a:p>
            <a:pPr marL="0" indent="0">
              <a:lnSpc>
                <a:spcPct val="100000"/>
              </a:lnSpc>
              <a:buNone/>
            </a:pPr>
            <a:r>
              <a:rPr lang="en-US" altLang="zh-CN" sz="1800" b="1" dirty="0">
                <a:latin typeface="方正仿宋_GBK" panose="02000000000000000000" charset="-122"/>
                <a:ea typeface="方正仿宋_GBK" panose="02000000000000000000" charset="-122"/>
                <a:cs typeface="方正仿宋_GBK" panose="02000000000000000000" charset="-122"/>
              </a:rPr>
              <a:t>          </a:t>
            </a:r>
            <a:r>
              <a:rPr sz="1800" b="1" dirty="0">
                <a:latin typeface="方正仿宋_GBK" panose="02000000000000000000" charset="-122"/>
                <a:ea typeface="方正仿宋_GBK" panose="02000000000000000000" charset="-122"/>
                <a:cs typeface="方正仿宋_GBK" panose="02000000000000000000" charset="-122"/>
              </a:rPr>
              <a:t>在你的身边扮演！</a:t>
            </a:r>
          </a:p>
          <a:p>
            <a:pPr marL="0" indent="0">
              <a:buNone/>
            </a:pPr>
            <a:endParaRPr sz="1800" b="1" dirty="0">
              <a:latin typeface="方正仿宋_GBK" panose="02000000000000000000" charset="-122"/>
              <a:ea typeface="方正仿宋_GBK" panose="02000000000000000000" charset="-122"/>
              <a:cs typeface="方正仿宋_GBK" panose="02000000000000000000" charset="-122"/>
            </a:endParaRPr>
          </a:p>
        </p:txBody>
      </p:sp>
      <p:sp>
        <p:nvSpPr>
          <p:cNvPr id="7" name="文本框 6"/>
          <p:cNvSpPr txBox="1"/>
          <p:nvPr/>
        </p:nvSpPr>
        <p:spPr>
          <a:xfrm>
            <a:off x="4684395" y="1137920"/>
            <a:ext cx="4828540" cy="521970"/>
          </a:xfrm>
          <a:prstGeom prst="rect">
            <a:avLst/>
          </a:prstGeom>
          <a:noFill/>
        </p:spPr>
        <p:txBody>
          <a:bodyPr wrap="none" rtlCol="0" anchor="t">
            <a:spAutoFit/>
            <a:scene3d>
              <a:camera prst="orthographicFront"/>
              <a:lightRig rig="threePt" dir="t"/>
            </a:scene3d>
          </a:bodyPr>
          <a:lstStyle/>
          <a:p>
            <a:pPr marL="0" indent="0">
              <a:lnSpc>
                <a:spcPct val="100000"/>
              </a:lnSpc>
              <a:buNone/>
            </a:pPr>
            <a:r>
              <a:rPr sz="2800" b="1">
                <a:solidFill>
                  <a:schemeClr val="tx1"/>
                </a:solidFill>
                <a:effectLst>
                  <a:outerShdw blurRad="38100" dist="19050" dir="2700000" algn="tl" rotWithShape="0">
                    <a:schemeClr val="dk1">
                      <a:alpha val="40000"/>
                    </a:schemeClr>
                  </a:outerShdw>
                </a:effectLst>
                <a:sym typeface="+mn-ea"/>
              </a:rPr>
              <a:t>《</a:t>
            </a:r>
            <a:r>
              <a:rPr sz="2800" b="1">
                <a:solidFill>
                  <a:schemeClr val="tx1"/>
                </a:solidFill>
                <a:effectLst>
                  <a:outerShdw blurRad="38100" dist="19050" dir="2700000" algn="tl" rotWithShape="0">
                    <a:schemeClr val="dk1">
                      <a:alpha val="40000"/>
                    </a:schemeClr>
                  </a:outerShdw>
                </a:effectLst>
                <a:latin typeface="方正仿宋_GBK" panose="02000000000000000000" charset="-122"/>
                <a:ea typeface="方正仿宋_GBK" panose="02000000000000000000" charset="-122"/>
                <a:cs typeface="方正仿宋_GBK" panose="02000000000000000000" charset="-122"/>
                <a:sym typeface="+mn-ea"/>
              </a:rPr>
              <a:t>黄河颂》朗诵设计</a:t>
            </a:r>
            <a:r>
              <a:rPr lang="zh-CN" sz="2800" b="1">
                <a:solidFill>
                  <a:schemeClr val="tx1"/>
                </a:solidFill>
                <a:effectLst>
                  <a:outerShdw blurRad="38100" dist="19050" dir="2700000" algn="tl" rotWithShape="0">
                    <a:schemeClr val="dk1">
                      <a:alpha val="40000"/>
                    </a:schemeClr>
                  </a:outerShdw>
                </a:effectLst>
                <a:latin typeface="方正仿宋_GBK" panose="02000000000000000000" charset="-122"/>
                <a:ea typeface="方正仿宋_GBK" panose="02000000000000000000" charset="-122"/>
                <a:cs typeface="方正仿宋_GBK" panose="02000000000000000000" charset="-122"/>
                <a:sym typeface="+mn-ea"/>
              </a:rPr>
              <a:t>（部分）</a:t>
            </a:r>
          </a:p>
        </p:txBody>
      </p:sp>
      <p:cxnSp>
        <p:nvCxnSpPr>
          <p:cNvPr id="8" name="直接连接符 7"/>
          <p:cNvCxnSpPr/>
          <p:nvPr/>
        </p:nvCxnSpPr>
        <p:spPr>
          <a:xfrm>
            <a:off x="6363335" y="2024380"/>
            <a:ext cx="16510" cy="2808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一、诵读“浸泡”，涵咏品味</a:t>
            </a:r>
          </a:p>
        </p:txBody>
      </p:sp>
      <p:sp>
        <p:nvSpPr>
          <p:cNvPr id="3" name="内容占位符 2"/>
          <p:cNvSpPr>
            <a:spLocks noGrp="1"/>
          </p:cNvSpPr>
          <p:nvPr>
            <p:ph sz="half" idx="1"/>
          </p:nvPr>
        </p:nvSpPr>
        <p:spPr>
          <a:xfrm>
            <a:off x="669930" y="1771658"/>
            <a:ext cx="5283242" cy="5388907"/>
          </a:xfrm>
        </p:spPr>
        <p:txBody>
          <a:bodyPr/>
          <a:lstStyle/>
          <a:p>
            <a:pPr marL="0" indent="0">
              <a:buNone/>
            </a:pPr>
            <a:r>
              <a:rPr lang="en-US" altLang="zh-CN" sz="2800" dirty="0"/>
              <a:t>   </a:t>
            </a:r>
            <a:r>
              <a:rPr lang="en-US" altLang="zh-CN" sz="3200" dirty="0"/>
              <a:t> </a:t>
            </a:r>
            <a:r>
              <a:rPr lang="zh-CN" altLang="en-US" sz="3200" dirty="0"/>
              <a:t>《木兰诗》是《乐府诗集》里的“瑰宝”，是南北朝时北方民歌的代表作品，风格刚健质朴，语言洗练明快，摇曳多姿。</a:t>
            </a:r>
          </a:p>
        </p:txBody>
      </p:sp>
      <p:sp>
        <p:nvSpPr>
          <p:cNvPr id="4" name="内容占位符 3"/>
          <p:cNvSpPr>
            <a:spLocks noGrp="1"/>
          </p:cNvSpPr>
          <p:nvPr>
            <p:ph sz="half" idx="2"/>
          </p:nvPr>
        </p:nvSpPr>
        <p:spPr>
          <a:xfrm>
            <a:off x="6238877" y="558808"/>
            <a:ext cx="5283242" cy="5388907"/>
          </a:xfrm>
        </p:spPr>
        <p:txBody>
          <a:bodyPr/>
          <a:lstStyle/>
          <a:p>
            <a:pPr marL="0" indent="0">
              <a:buNone/>
            </a:pPr>
            <a:r>
              <a:rPr lang="en-US" altLang="zh-CN" sz="3200" dirty="0"/>
              <a:t>     </a:t>
            </a:r>
            <a:r>
              <a:rPr lang="en-US" altLang="zh-CN" sz="3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buNone/>
            </a:pPr>
            <a:r>
              <a:rPr lang="en-US" altLang="zh-CN" sz="3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altLang="zh-CN"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3200" dirty="0">
                <a:solidFill>
                  <a:srgbClr val="FF0000"/>
                </a:solidFill>
                <a:effectLst>
                  <a:outerShdw blurRad="38100" dist="19050" dir="2700000" algn="tl" rotWithShape="0">
                    <a:schemeClr val="dk1">
                      <a:alpha val="40000"/>
                    </a:schemeClr>
                  </a:outerShdw>
                </a:effectLst>
              </a:rPr>
              <a:t>反复诵读体会其由叹息、准备，到出发、征战，再到凯旋、归家的不同韵律和节奏，感受千百年来人们喜爱木兰这个传奇女英雄的民族情结。</a:t>
            </a:r>
          </a:p>
        </p:txBody>
      </p:sp>
    </p:spTree>
    <p:custDataLst>
      <p:tags r:id="rId1"/>
    </p:custData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一、诵读“浸泡”，涵咏品味</a:t>
            </a:r>
          </a:p>
        </p:txBody>
      </p:sp>
      <p:sp>
        <p:nvSpPr>
          <p:cNvPr id="3" name="内容占位符 2"/>
          <p:cNvSpPr>
            <a:spLocks noGrp="1"/>
          </p:cNvSpPr>
          <p:nvPr>
            <p:ph sz="half" idx="1"/>
          </p:nvPr>
        </p:nvSpPr>
        <p:spPr>
          <a:xfrm>
            <a:off x="669925" y="1212215"/>
            <a:ext cx="8408670" cy="5388610"/>
          </a:xfrm>
        </p:spPr>
        <p:txBody>
          <a:bodyPr/>
          <a:lstStyle/>
          <a:p>
            <a:pPr marL="0" indent="0">
              <a:buNone/>
            </a:pPr>
            <a:r>
              <a:rPr lang="en-US" altLang="zh-CN" sz="2800"/>
              <a:t>   </a:t>
            </a:r>
            <a:r>
              <a:rPr lang="en-US" altLang="zh-CN" sz="3200"/>
              <a:t> </a:t>
            </a:r>
            <a:r>
              <a:rPr lang="zh-CN" altLang="en-US" sz="2400"/>
              <a:t>《土地的誓言》“与其说他是用笔写的，不如说是他胸腔里的热血喷出来的。”它抒发广大流亡的东北青年对家乡沦丧的压抑之感和对故土的深深眷恋之情，具有强烈的爱国色彩。此文的结构看似复杂，实则线索清晰，结构简单。两段文字一气呵成，任由情感的激流倾泻，在结构上有如双峰对峙，又宛若对仗工整的一副长联。其呼告的手法，电影镜头似的一个又一个画面，以及大量运用排比造成连贯的、逐渐增强的气势，直到文末强烈急切近乎呐喊的誓愿，给我们时而静静流淌的宁静，时而排山倒海的激情。</a:t>
            </a:r>
          </a:p>
        </p:txBody>
      </p:sp>
      <p:sp>
        <p:nvSpPr>
          <p:cNvPr id="4" name="内容占位符 3"/>
          <p:cNvSpPr>
            <a:spLocks noGrp="1"/>
          </p:cNvSpPr>
          <p:nvPr>
            <p:ph sz="half" idx="2"/>
          </p:nvPr>
        </p:nvSpPr>
        <p:spPr>
          <a:xfrm>
            <a:off x="9463405" y="558800"/>
            <a:ext cx="2058670" cy="5388610"/>
          </a:xfrm>
        </p:spPr>
        <p:txBody>
          <a:bodyPr/>
          <a:lstStyle/>
          <a:p>
            <a:pPr marL="0" indent="0">
              <a:buNone/>
            </a:pPr>
            <a:r>
              <a:rPr lang="en-US" altLang="zh-CN" sz="3200"/>
              <a:t>     </a:t>
            </a: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buNone/>
            </a:pP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sz="2800">
                <a:solidFill>
                  <a:srgbClr val="FF0000"/>
                </a:solidFill>
                <a:effectLst>
                  <a:outerShdw blurRad="38100" dist="19050" dir="2700000" algn="tl" rotWithShape="0">
                    <a:schemeClr val="dk1">
                      <a:alpha val="40000"/>
                    </a:schemeClr>
                  </a:outerShdw>
                </a:effectLst>
              </a:rPr>
              <a:t>反复诵读中才能有更深刻的体会，而且，每读一遍都会有新的感悟。</a:t>
            </a:r>
          </a:p>
        </p:txBody>
      </p:sp>
    </p:spTree>
    <p:custDataLst>
      <p:tags r:id="rId1"/>
    </p:custData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一、诵读“浸泡”，涵咏品味</a:t>
            </a:r>
          </a:p>
        </p:txBody>
      </p:sp>
      <p:sp>
        <p:nvSpPr>
          <p:cNvPr id="3" name="内容占位符 2"/>
          <p:cNvSpPr>
            <a:spLocks noGrp="1"/>
          </p:cNvSpPr>
          <p:nvPr>
            <p:ph sz="half" idx="1"/>
          </p:nvPr>
        </p:nvSpPr>
        <p:spPr>
          <a:xfrm>
            <a:off x="669930" y="1771658"/>
            <a:ext cx="5283242" cy="5388907"/>
          </a:xfrm>
        </p:spPr>
        <p:txBody>
          <a:bodyPr/>
          <a:lstStyle/>
          <a:p>
            <a:pPr marL="0" indent="0">
              <a:buNone/>
            </a:pPr>
            <a:r>
              <a:rPr lang="en-US" altLang="zh-CN" sz="2800"/>
              <a:t>   </a:t>
            </a:r>
            <a:r>
              <a:rPr lang="en-US" altLang="zh-CN" sz="3200"/>
              <a:t> </a:t>
            </a:r>
            <a:r>
              <a:rPr lang="zh-CN" altLang="en-US" sz="3200"/>
              <a:t>《老山界》是作者陆定一随工农红军长征翻越第一座难走的山的真实记录。</a:t>
            </a:r>
          </a:p>
        </p:txBody>
      </p:sp>
      <p:sp>
        <p:nvSpPr>
          <p:cNvPr id="4" name="内容占位符 3"/>
          <p:cNvSpPr>
            <a:spLocks noGrp="1"/>
          </p:cNvSpPr>
          <p:nvPr>
            <p:ph sz="half" idx="2"/>
          </p:nvPr>
        </p:nvSpPr>
        <p:spPr>
          <a:xfrm>
            <a:off x="6238877" y="558808"/>
            <a:ext cx="5283242" cy="5388907"/>
          </a:xfrm>
        </p:spPr>
        <p:txBody>
          <a:bodyPr/>
          <a:lstStyle/>
          <a:p>
            <a:pPr marL="0" indent="0">
              <a:buNone/>
            </a:pPr>
            <a:r>
              <a:rPr lang="en-US" altLang="zh-CN" sz="3200"/>
              <a:t>     </a:t>
            </a: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marL="0" indent="0">
              <a:buNone/>
            </a:pPr>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altLang="zh-CN" sz="3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3200">
                <a:solidFill>
                  <a:srgbClr val="FF0000"/>
                </a:solidFill>
                <a:effectLst>
                  <a:outerShdw blurRad="38100" dist="19050" dir="2700000" algn="tl" rotWithShape="0">
                    <a:schemeClr val="dk1">
                      <a:alpha val="40000"/>
                    </a:schemeClr>
                  </a:outerShdw>
                </a:effectLst>
              </a:rPr>
              <a:t>品读细节</a:t>
            </a:r>
          </a:p>
          <a:p>
            <a:pPr marL="0" indent="0">
              <a:buNone/>
            </a:pPr>
            <a:r>
              <a:rPr lang="zh-CN" altLang="en-US" sz="3200">
                <a:solidFill>
                  <a:srgbClr val="FF0000"/>
                </a:solidFill>
                <a:effectLst>
                  <a:outerShdw blurRad="38100" dist="19050" dir="2700000" algn="tl" rotWithShape="0">
                    <a:schemeClr val="dk1">
                      <a:alpha val="40000"/>
                    </a:schemeClr>
                  </a:outerShdw>
                </a:effectLst>
              </a:rPr>
              <a:t>涵咏品味，进入红军翻越老山界的情境。</a:t>
            </a:r>
          </a:p>
        </p:txBody>
      </p:sp>
      <p:sp>
        <p:nvSpPr>
          <p:cNvPr id="5" name="矩形 4"/>
          <p:cNvSpPr/>
          <p:nvPr/>
        </p:nvSpPr>
        <p:spPr>
          <a:xfrm>
            <a:off x="867410" y="4161790"/>
            <a:ext cx="10786745" cy="2245360"/>
          </a:xfrm>
          <a:prstGeom prst="rect">
            <a:avLst/>
          </a:prstGeom>
          <a:solidFill>
            <a:schemeClr val="bg1"/>
          </a:solidFill>
          <a:ln>
            <a:noFill/>
          </a:ln>
        </p:spPr>
        <p:txBody>
          <a:bodyPr wrap="square" rtlCol="0" anchor="t">
            <a:spAutoFit/>
          </a:bodyPr>
          <a:lstStyle/>
          <a:p>
            <a:pPr algn="l"/>
            <a:r>
              <a:rPr lang="en-US" altLang="zh-CN" sz="2400" b="1" dirty="0">
                <a:solidFill>
                  <a:schemeClr val="tx1"/>
                </a:solidFill>
                <a:effectLst>
                  <a:outerShdw blurRad="38100" dist="19050" dir="2700000" algn="tl" rotWithShape="0">
                    <a:schemeClr val="dk1">
                      <a:alpha val="40000"/>
                    </a:schemeClr>
                  </a:outerShdw>
                </a:effectLst>
              </a:rPr>
              <a:t>        </a:t>
            </a:r>
            <a:r>
              <a:rPr lang="zh-CN" altLang="en-US" sz="2800" b="1" dirty="0">
                <a:solidFill>
                  <a:schemeClr val="tx1"/>
                </a:solidFill>
                <a:effectLst>
                  <a:outerShdw blurRad="38100" dist="19050" dir="2700000" algn="tl" rotWithShape="0">
                    <a:schemeClr val="dk1">
                      <a:alpha val="40000"/>
                    </a:schemeClr>
                  </a:outerShdw>
                </a:effectLst>
                <a:latin typeface="方正仿宋_GBK" panose="02000000000000000000" charset="-122"/>
                <a:ea typeface="方正仿宋_GBK" panose="02000000000000000000" charset="-122"/>
              </a:rPr>
              <a:t>四围的山把这山谷包围得像一口井。上边和下边有几堆火没有熄</a:t>
            </a:r>
            <a:r>
              <a:rPr lang="zh-CN" altLang="en-US" sz="2800" b="1" dirty="0">
                <a:effectLst>
                  <a:outerShdw blurRad="38100" dist="19050" dir="2700000" algn="tl" rotWithShape="0">
                    <a:schemeClr val="dk1">
                      <a:alpha val="40000"/>
                    </a:schemeClr>
                  </a:outerShdw>
                </a:effectLst>
                <a:latin typeface="方正仿宋_GBK" panose="02000000000000000000" charset="-122"/>
                <a:ea typeface="方正仿宋_GBK" panose="02000000000000000000" charset="-122"/>
              </a:rPr>
              <a:t>，</a:t>
            </a:r>
            <a:r>
              <a:rPr lang="zh-CN" altLang="en-US" sz="2800" b="1" dirty="0">
                <a:solidFill>
                  <a:schemeClr val="tx1"/>
                </a:solidFill>
                <a:effectLst>
                  <a:outerShdw blurRad="38100" dist="19050" dir="2700000" algn="tl" rotWithShape="0">
                    <a:schemeClr val="dk1">
                      <a:alpha val="40000"/>
                    </a:schemeClr>
                  </a:outerShdw>
                </a:effectLst>
                <a:latin typeface="方正仿宋_GBK" panose="02000000000000000000" charset="-122"/>
                <a:ea typeface="方正仿宋_GBK" panose="02000000000000000000" charset="-122"/>
              </a:rPr>
              <a:t>冻醒了的同志们围着火堆小声地谈着话。除此以外，就是寂静。耳朵里有不可捉摸的声响，极远的又是极近的，极洪大的又是极细切的，像春蚕在咀嚼桑叶，像野马在平原上奔驰，像山泉在呜咽，像波涛在澎湃。</a:t>
            </a:r>
          </a:p>
        </p:txBody>
      </p:sp>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39.xml><?xml version="1.0" encoding="utf-8"?>
<p:tagLst xmlns:a="http://schemas.openxmlformats.org/drawingml/2006/main" xmlns:r="http://schemas.openxmlformats.org/officeDocument/2006/relationships" xmlns:p="http://schemas.openxmlformats.org/presentationml/2006/main">
  <p:tag name="KSO_WM_SLIDE_ID" val="custom20202598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2598"/>
  <p:tag name="KSO_WM_SLIDE_LAYOUT" val="a_b_e"/>
  <p:tag name="KSO_WM_SLIDE_LAYOUT_CNT" val="1_1_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KSO_WM_UNIT_TABLE_BEAUTIFY" val="smartTable{264f6439-d067-4da7-8fe0-5101c99385ba}"/>
  <p:tag name="KSO_WM_UNIT_VALUE" val="1310*2458"/>
  <p:tag name="KSO_WM_UNIT_HIGHLIGHT" val="0"/>
  <p:tag name="KSO_WM_UNIT_COMPATIBLE" val="0"/>
  <p:tag name="KSO_WM_UNIT_DIAGRAM_ISNUMVISUAL" val="0"/>
  <p:tag name="KSO_WM_UNIT_DIAGRAM_ISREFERUNIT" val="0"/>
  <p:tag name="KSO_WM_UNIT_TYPE" val="β"/>
  <p:tag name="KSO_WM_UNIT_INDEX" val="1"/>
  <p:tag name="KSO_WM_UNIT_ID" val="mixed20203569_1*β*1"/>
  <p:tag name="KSO_WM_TEMPLATE_CATEGORY" val="mixed"/>
  <p:tag name="KSO_WM_TEMPLATE_INDEX" val="20203569"/>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598"/>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2"/>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MASTER_THUMB_INDEX" val="12"/>
  <p:tag name="KSO_WM_UNIT_SHOW_EDIT_AREA_INDICATION" val="0"/>
  <p:tag name="KSO_WM_TEMPLATE_THUMBS_INDEX" val="1、6、7、8、9、10、11、12、13、14、15"/>
  <p:tag name="KSO_WM_TEMPLATE_SUBCATEGORY" val="0"/>
  <p:tag name="KSO_WM_TEMPLATE_COLOR_TYPE" val="1"/>
  <p:tag name="KSO_WM_TAG_VERSION" val="1.0"/>
  <p:tag name="KSO_WM_BEAUTIFY_FLAG" val="#wm#"/>
  <p:tag name="KSO_WM_TEMPLATE_CATEGORY" val="custom"/>
  <p:tag name="KSO_WM_TEMPLATE_INDEX" val="20202598"/>
  <p:tag name="KSO_WM_TEMPLATE_MASTER_TYPE"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q"/>
  <p:tag name="KSO_WM_UNIT_ID" val="_1*i*1"/>
  <p:tag name="KSO_WM_UNIT_LAYERLEVEL" val="1"/>
  <p:tag name="KSO_WM_TAG_VERSION" val="1.0"/>
  <p:tag name="KSO_WM_BEAUTIFY_FLAG" val="#wm#"/>
  <p:tag name="KSO_WM_SLIDE_BACKGROUND_MASK_FLAG" val="1"/>
  <p:tag name="KSO_WM_UNIT_TYPE" val="i"/>
  <p:tag name="KSO_WM_UNIT_INDEX" val="1"/>
  <p:tag name="KSO_WM_UNIT_BK_DARK_LIGHT" val="2"/>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30">
      <a:dk1>
        <a:srgbClr val="000000"/>
      </a:dk1>
      <a:lt1>
        <a:srgbClr val="FFFFFF"/>
      </a:lt1>
      <a:dk2>
        <a:srgbClr val="EBEBEB"/>
      </a:dk2>
      <a:lt2>
        <a:srgbClr val="FEFEFE"/>
      </a:lt2>
      <a:accent1>
        <a:srgbClr val="BC1A20"/>
      </a:accent1>
      <a:accent2>
        <a:srgbClr val="C6391F"/>
      </a:accent2>
      <a:accent3>
        <a:srgbClr val="D4651C"/>
      </a:accent3>
      <a:accent4>
        <a:srgbClr val="DC8A24"/>
      </a:accent4>
      <a:accent5>
        <a:srgbClr val="E1AF2B"/>
      </a:accent5>
      <a:accent6>
        <a:srgbClr val="DED536"/>
      </a:accent6>
      <a:hlink>
        <a:srgbClr val="2318D5"/>
      </a:hlink>
      <a:folHlink>
        <a:srgbClr val="9B329E"/>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1142</Words>
  <Application>Microsoft Office PowerPoint</Application>
  <PresentationFormat>宽屏</PresentationFormat>
  <Paragraphs>138</Paragraphs>
  <Slides>20</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Arial</vt:lpstr>
      <vt:lpstr>楷体</vt:lpstr>
      <vt:lpstr>Calibri</vt:lpstr>
      <vt:lpstr>字体管家娜娜体</vt:lpstr>
      <vt:lpstr>方正仿宋_GBK</vt:lpstr>
      <vt:lpstr>微软雅黑</vt:lpstr>
      <vt:lpstr>字体管家初恋体</vt:lpstr>
      <vt:lpstr>1_Office 主题​​</vt:lpstr>
      <vt:lpstr>我和我的祖国     ——第二单元整体复习</vt:lpstr>
      <vt:lpstr>PowerPoint 演示文稿</vt:lpstr>
      <vt:lpstr>PowerPoint 演示文稿</vt:lpstr>
      <vt:lpstr>PowerPoint 演示文稿</vt:lpstr>
      <vt:lpstr>一、诵读“浸泡”，涵咏品味</vt:lpstr>
      <vt:lpstr>一、诵读“浸泡”，涵咏品味</vt:lpstr>
      <vt:lpstr>一、诵读“浸泡”，涵咏品味</vt:lpstr>
      <vt:lpstr>一、诵读“浸泡”，涵咏品味</vt:lpstr>
      <vt:lpstr>一、诵读“浸泡”，涵咏品味</vt:lpstr>
      <vt:lpstr>PowerPoint 演示文稿</vt:lpstr>
      <vt:lpstr>PowerPoint 演示文稿</vt:lpstr>
      <vt:lpstr>二、把握抒情，感受情怀</vt:lpstr>
      <vt:lpstr>二、把握抒情，感受情怀</vt:lpstr>
      <vt:lpstr>PowerPoint 演示文稿</vt:lpstr>
      <vt:lpstr>三、翻看批注，评价疑问</vt:lpstr>
      <vt:lpstr>PowerPoint 演示文稿</vt:lpstr>
      <vt:lpstr>PowerPoint 演示文稿</vt:lpstr>
      <vt:lpstr>四、延伸拓展，开展活动</vt:lpstr>
      <vt:lpstr>四、延伸拓展，开展活动</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我和我的祖国     ——第二单元整体复习</dc:title>
  <dc:creator/>
  <cp:lastModifiedBy>舒芳</cp:lastModifiedBy>
  <cp:revision>194</cp:revision>
  <dcterms:created xsi:type="dcterms:W3CDTF">2019-06-19T02:08:00Z</dcterms:created>
  <dcterms:modified xsi:type="dcterms:W3CDTF">2020-05-12T02:37:55Z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