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471" r:id="rId4"/>
    <p:sldId id="506" r:id="rId5"/>
    <p:sldId id="444" r:id="rId6"/>
    <p:sldId id="507" r:id="rId7"/>
    <p:sldId id="406" r:id="rId8"/>
    <p:sldId id="508" r:id="rId9"/>
    <p:sldId id="532" r:id="rId10"/>
    <p:sldId id="534" r:id="rId11"/>
    <p:sldId id="436" r:id="rId12"/>
    <p:sldId id="544" r:id="rId13"/>
    <p:sldId id="467" r:id="rId14"/>
    <p:sldId id="552" r:id="rId15"/>
    <p:sldId id="554" r:id="rId16"/>
    <p:sldId id="555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0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07" autoAdjust="0"/>
  </p:normalViewPr>
  <p:slideViewPr>
    <p:cSldViewPr snapToGrid="0">
      <p:cViewPr varScale="1">
        <p:scale>
          <a:sx n="89" d="100"/>
          <a:sy n="89" d="100"/>
        </p:scale>
        <p:origin x="68" y="4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239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708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34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2020/5/5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93156" y="2187930"/>
            <a:ext cx="5708313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功、功率习题课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20444" y="3635375"/>
            <a:ext cx="435236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高一物理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85077" y="3645777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刘亦工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0340" y="533870"/>
            <a:ext cx="8599856" cy="4176000"/>
          </a:xfrm>
          <a:prstGeom prst="rect">
            <a:avLst/>
          </a:prstGeom>
          <a:solidFill>
            <a:schemeClr val="bg1"/>
          </a:solidFill>
          <a:ln>
            <a:solidFill>
              <a:srgbClr val="D0E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8462" y="478449"/>
            <a:ext cx="2969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方法二</a:t>
            </a:r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：平均值法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302" y="854737"/>
            <a:ext cx="531520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803275" algn="just">
              <a:lnSpc>
                <a:spcPct val="125000"/>
              </a:lnSpc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因拉力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与位移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成线性关系</a:t>
            </a:r>
            <a:r>
              <a:rPr lang="zh-CN" altLang="en-US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弹簧伸长量由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增大到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的过程中拉力的平均值为：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75773"/>
              </p:ext>
            </p:extLst>
          </p:nvPr>
        </p:nvGraphicFramePr>
        <p:xfrm>
          <a:off x="1829151" y="1644604"/>
          <a:ext cx="23256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78" name="Equation" r:id="rId3" imgW="1498320" imgH="393480" progId="Equation.DSMT4">
                  <p:embed/>
                </p:oleObj>
              </mc:Choice>
              <mc:Fallback>
                <p:oleObj name="Equation" r:id="rId3" imgW="1498320" imgH="393480" progId="Equation.DSMT4">
                  <p:embed/>
                  <p:pic>
                    <p:nvPicPr>
                      <p:cNvPr id="7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151" y="1644604"/>
                        <a:ext cx="2325688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29302" y="2025044"/>
            <a:ext cx="99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/>
            <a:r>
              <a:rPr lang="zh-CN" altLang="en-US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endParaRPr lang="zh-CN" altLang="en-US" sz="18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0027" y="2189149"/>
            <a:ext cx="424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lnSpc>
                <a:spcPct val="20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）将弹簧从原长伸长到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的过程中：</a:t>
            </a: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600904"/>
              </p:ext>
            </p:extLst>
          </p:nvPr>
        </p:nvGraphicFramePr>
        <p:xfrm>
          <a:off x="3910364" y="2686589"/>
          <a:ext cx="17938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79" name="Equation" r:id="rId5" imgW="1155600" imgH="393480" progId="Equation.DSMT4">
                  <p:embed/>
                </p:oleObj>
              </mc:Choice>
              <mc:Fallback>
                <p:oleObj name="Equation" r:id="rId5" imgW="1155600" imgH="393480" progId="Equation.DSMT4">
                  <p:embed/>
                  <p:pic>
                    <p:nvPicPr>
                      <p:cNvPr id="27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364" y="2686589"/>
                        <a:ext cx="179387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46275" y="3210270"/>
            <a:ext cx="4871756" cy="507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 algn="just">
              <a:lnSpc>
                <a:spcPct val="15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）弹簧的伸长量由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增大到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的过程中：</a:t>
            </a:r>
          </a:p>
        </p:txBody>
      </p:sp>
      <p:graphicFrame>
        <p:nvGraphicFramePr>
          <p:cNvPr id="63" name="对象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031473"/>
              </p:ext>
            </p:extLst>
          </p:nvPr>
        </p:nvGraphicFramePr>
        <p:xfrm>
          <a:off x="1865501" y="3604164"/>
          <a:ext cx="27019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0" name="Equation" r:id="rId7" imgW="1739880" imgH="393480" progId="Equation.DSMT4">
                  <p:embed/>
                </p:oleObj>
              </mc:Choice>
              <mc:Fallback>
                <p:oleObj name="Equation" r:id="rId7" imgW="1739880" imgH="393480" progId="Equation.DSMT4">
                  <p:embed/>
                  <p:pic>
                    <p:nvPicPr>
                      <p:cNvPr id="63" name="对象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501" y="3604164"/>
                        <a:ext cx="270192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组合 69"/>
          <p:cNvGrpSpPr/>
          <p:nvPr/>
        </p:nvGrpSpPr>
        <p:grpSpPr>
          <a:xfrm>
            <a:off x="6528752" y="739214"/>
            <a:ext cx="2304980" cy="1733248"/>
            <a:chOff x="6353776" y="1010138"/>
            <a:chExt cx="2304980" cy="1733248"/>
          </a:xfrm>
        </p:grpSpPr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6786675" y="1176397"/>
              <a:ext cx="1799995" cy="1268987"/>
              <a:chOff x="-2001979" y="965084"/>
              <a:chExt cx="2479676" cy="1750407"/>
            </a:xfrm>
          </p:grpSpPr>
          <p:cxnSp>
            <p:nvCxnSpPr>
              <p:cNvPr id="23" name="直接箭头连接符 22"/>
              <p:cNvCxnSpPr/>
              <p:nvPr/>
            </p:nvCxnSpPr>
            <p:spPr>
              <a:xfrm>
                <a:off x="-2001498" y="2715491"/>
                <a:ext cx="247919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 flipV="1">
                <a:off x="-2001979" y="965084"/>
                <a:ext cx="0" cy="17474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>
              <a:cxnSpLocks noChangeAspect="1"/>
            </p:cNvCxnSpPr>
            <p:nvPr/>
          </p:nvCxnSpPr>
          <p:spPr>
            <a:xfrm flipV="1">
              <a:off x="7535769" y="1599716"/>
              <a:ext cx="612000" cy="3819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8113604" y="1616270"/>
              <a:ext cx="0" cy="828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6200000">
              <a:off x="7179706" y="1567496"/>
              <a:ext cx="0" cy="774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16200000">
              <a:off x="7449793" y="954765"/>
              <a:ext cx="0" cy="1321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cxnSpLocks noChangeAspect="1"/>
            </p:cNvCxnSpPr>
            <p:nvPr/>
          </p:nvCxnSpPr>
          <p:spPr>
            <a:xfrm flipV="1">
              <a:off x="6792853" y="1948186"/>
              <a:ext cx="792000" cy="49430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>
              <a:off x="6353776" y="1010138"/>
              <a:ext cx="2304980" cy="1733248"/>
              <a:chOff x="6492326" y="1010138"/>
              <a:chExt cx="2304980" cy="173324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547639" y="237405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060430" y="237405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92326" y="185295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1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92326" y="13365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1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497224" y="205538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63396" y="101013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zh-CN" altLang="en-US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17021" y="2288430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sz="18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>
              <a:off x="7568656" y="1947014"/>
              <a:ext cx="0" cy="504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6681157" y="1379770"/>
            <a:ext cx="1615708" cy="788262"/>
            <a:chOff x="6506181" y="1650694"/>
            <a:chExt cx="1615708" cy="78826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7569892" y="1790956"/>
              <a:ext cx="0" cy="648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16200000">
              <a:off x="7278706" y="1306577"/>
              <a:ext cx="0" cy="972000"/>
            </a:xfrm>
            <a:prstGeom prst="line">
              <a:avLst/>
            </a:prstGeom>
            <a:ln w="12700">
              <a:solidFill>
                <a:srgbClr val="FF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6" name="对象 65"/>
            <p:cNvGraphicFramePr>
              <a:graphicFrameLocks noChangeAspect="1"/>
            </p:cNvGraphicFramePr>
            <p:nvPr/>
          </p:nvGraphicFramePr>
          <p:xfrm>
            <a:off x="6506181" y="1650694"/>
            <a:ext cx="25717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81" name="Equation" r:id="rId9" imgW="164880" imgH="190440" progId="Equation.DSMT4">
                    <p:embed/>
                  </p:oleObj>
                </mc:Choice>
                <mc:Fallback>
                  <p:oleObj name="Equation" r:id="rId9" imgW="164880" imgH="190440" progId="Equation.DSMT4">
                    <p:embed/>
                    <p:pic>
                      <p:nvPicPr>
                        <p:cNvPr id="66" name="对象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6181" y="1650694"/>
                          <a:ext cx="257175" cy="287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直接连接符 50"/>
            <p:cNvCxnSpPr/>
            <p:nvPr/>
          </p:nvCxnSpPr>
          <p:spPr>
            <a:xfrm flipH="1">
              <a:off x="7545889" y="1790247"/>
              <a:ext cx="576000" cy="0"/>
            </a:xfrm>
            <a:prstGeom prst="line">
              <a:avLst/>
            </a:prstGeom>
            <a:ln w="25400">
              <a:solidFill>
                <a:srgbClr val="FF33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400885" y="4109938"/>
            <a:ext cx="792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/>
            <a:r>
              <a:rPr lang="zh-CN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小结：</a:t>
            </a:r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用平均值法求变力做功，要特别注意该平均值一定是力对位移的平均，也称为力对空间的平均。</a:t>
            </a:r>
          </a:p>
        </p:txBody>
      </p:sp>
      <p:graphicFrame>
        <p:nvGraphicFramePr>
          <p:cNvPr id="74" name="对象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29376"/>
              </p:ext>
            </p:extLst>
          </p:nvPr>
        </p:nvGraphicFramePr>
        <p:xfrm>
          <a:off x="1870711" y="2686589"/>
          <a:ext cx="15176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2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74" name="对象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711" y="2686589"/>
                        <a:ext cx="15176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950729"/>
              </p:ext>
            </p:extLst>
          </p:nvPr>
        </p:nvGraphicFramePr>
        <p:xfrm>
          <a:off x="5093744" y="3604164"/>
          <a:ext cx="32940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83" name="Equation" r:id="rId13" imgW="2120760" imgH="393480" progId="Equation.DSMT4">
                  <p:embed/>
                </p:oleObj>
              </mc:Choice>
              <mc:Fallback>
                <p:oleObj name="Equation" r:id="rId13" imgW="2120760" imgH="393480" progId="Equation.DSMT4">
                  <p:embed/>
                  <p:pic>
                    <p:nvPicPr>
                      <p:cNvPr id="75" name="对象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744" y="3604164"/>
                        <a:ext cx="3294062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6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5" grpId="0"/>
      <p:bldP spid="26" grpId="0"/>
      <p:bldP spid="62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9933" y="2130163"/>
            <a:ext cx="7003412" cy="2592000"/>
          </a:xfrm>
          <a:prstGeom prst="rect">
            <a:avLst/>
          </a:prstGeom>
          <a:solidFill>
            <a:schemeClr val="bg1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43047" y="1586097"/>
            <a:ext cx="1861392" cy="437111"/>
            <a:chOff x="27123" y="656311"/>
            <a:chExt cx="2529380" cy="593968"/>
          </a:xfrm>
        </p:grpSpPr>
        <p:grpSp>
          <p:nvGrpSpPr>
            <p:cNvPr id="12" name="组合 11"/>
            <p:cNvGrpSpPr/>
            <p:nvPr/>
          </p:nvGrpSpPr>
          <p:grpSpPr>
            <a:xfrm>
              <a:off x="62652" y="707446"/>
              <a:ext cx="2493851" cy="542833"/>
              <a:chOff x="62652" y="707446"/>
              <a:chExt cx="2493851" cy="542833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208385" y="712167"/>
                <a:ext cx="2348118" cy="538112"/>
              </a:xfrm>
              <a:prstGeom prst="roundRect">
                <a:avLst/>
              </a:prstGeom>
              <a:solidFill>
                <a:srgbClr val="B4AAFF"/>
              </a:solidFill>
              <a:ln w="38100">
                <a:solidFill>
                  <a:srgbClr val="A98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>
                <a:spLocks noChangeAspect="1"/>
              </p:cNvSpPr>
              <p:nvPr/>
            </p:nvSpPr>
            <p:spPr>
              <a:xfrm rot="18614181">
                <a:off x="62653" y="707445"/>
                <a:ext cx="540000" cy="540001"/>
              </a:xfrm>
              <a:prstGeom prst="rect">
                <a:avLst/>
              </a:prstGeom>
              <a:solidFill>
                <a:srgbClr val="A98BFF"/>
              </a:solidFill>
              <a:ln w="38100">
                <a:solidFill>
                  <a:srgbClr val="B4AA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15"/>
            <p:cNvSpPr txBox="1"/>
            <p:nvPr/>
          </p:nvSpPr>
          <p:spPr>
            <a:xfrm>
              <a:off x="27123" y="656311"/>
              <a:ext cx="2494875" cy="58702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瞬时功率</a:t>
              </a: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8972" y="2202877"/>
            <a:ext cx="6719684" cy="22028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高处的同一点将三个质量相同的小球以大小相等的初速度分别平抛、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竖直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上抛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和竖直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下抛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，试比较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三个小球落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到水平地面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时重力的瞬时功率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7732" y="894928"/>
            <a:ext cx="4022033" cy="687688"/>
            <a:chOff x="2127732" y="894928"/>
            <a:chExt cx="4022033" cy="687688"/>
          </a:xfrm>
        </p:grpSpPr>
        <p:sp>
          <p:nvSpPr>
            <p:cNvPr id="5" name="文本框 4"/>
            <p:cNvSpPr txBox="1"/>
            <p:nvPr/>
          </p:nvSpPr>
          <p:spPr>
            <a:xfrm>
              <a:off x="2642752" y="894928"/>
              <a:ext cx="338400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rgbClr val="2CB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（二）功率的计算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27732" y="1230406"/>
              <a:ext cx="4022033" cy="352210"/>
              <a:chOff x="2127732" y="1230406"/>
              <a:chExt cx="4022033" cy="352210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2549765" y="1424354"/>
                <a:ext cx="3600000" cy="17585"/>
              </a:xfrm>
              <a:prstGeom prst="line">
                <a:avLst/>
              </a:prstGeom>
              <a:ln w="12700">
                <a:solidFill>
                  <a:srgbClr val="46D1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/>
              <p:cNvGrpSpPr/>
              <p:nvPr/>
            </p:nvGrpSpPr>
            <p:grpSpPr>
              <a:xfrm>
                <a:off x="2127732" y="1230406"/>
                <a:ext cx="334111" cy="352210"/>
                <a:chOff x="2121873" y="1511588"/>
                <a:chExt cx="445481" cy="469613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2121873" y="1511588"/>
                  <a:ext cx="363415" cy="363415"/>
                </a:xfrm>
                <a:prstGeom prst="rect">
                  <a:avLst/>
                </a:prstGeom>
                <a:solidFill>
                  <a:srgbClr val="46D1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2321171" y="1735018"/>
                  <a:ext cx="246183" cy="246183"/>
                </a:xfrm>
                <a:prstGeom prst="rect">
                  <a:avLst/>
                </a:prstGeom>
                <a:solidFill>
                  <a:srgbClr val="9BF1E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1" name="矩形 20"/>
          <p:cNvSpPr/>
          <p:nvPr/>
        </p:nvSpPr>
        <p:spPr>
          <a:xfrm>
            <a:off x="2064325" y="1622277"/>
            <a:ext cx="1764000" cy="396000"/>
          </a:xfrm>
          <a:prstGeom prst="rect">
            <a:avLst/>
          </a:prstGeom>
          <a:solidFill>
            <a:schemeClr val="bg1"/>
          </a:solidFill>
          <a:ln>
            <a:solidFill>
              <a:srgbClr val="B4A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9975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 </a:t>
            </a:r>
            <a:r>
              <a:rPr lang="en-US" altLang="zh-CN" sz="2400" b="1" dirty="0">
                <a:solidFill>
                  <a:srgbClr val="9975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err="1">
                <a:solidFill>
                  <a:srgbClr val="9975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Fv</a:t>
            </a:r>
            <a:r>
              <a:rPr lang="en-US" altLang="zh-CN" sz="2400" b="1" i="1" dirty="0">
                <a:solidFill>
                  <a:srgbClr val="9975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9975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cos</a:t>
            </a:r>
            <a:r>
              <a:rPr lang="el-GR" altLang="zh-CN" sz="2400" b="1" i="1" dirty="0">
                <a:solidFill>
                  <a:srgbClr val="9975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α</a:t>
            </a:r>
            <a:endParaRPr lang="zh-CN" altLang="en-US" sz="2400" b="1" i="1" dirty="0">
              <a:solidFill>
                <a:srgbClr val="9975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6331532" y="1094510"/>
            <a:ext cx="2196000" cy="936000"/>
          </a:xfrm>
          <a:prstGeom prst="wedgeRoundRectCallout">
            <a:avLst>
              <a:gd name="adj1" fmla="val -72073"/>
              <a:gd name="adj2" fmla="val 20710"/>
              <a:gd name="adj3" fmla="val 16667"/>
            </a:avLst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just"/>
            <a:r>
              <a:rPr lang="zh-CN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其中：</a:t>
            </a:r>
            <a:endParaRPr lang="en-US" altLang="zh-CN" sz="1600" b="1" dirty="0">
              <a:solidFill>
                <a:srgbClr val="00B05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b="1" i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为瞬时速度</a:t>
            </a:r>
            <a:endParaRPr lang="en-US" altLang="zh-CN" sz="1600" b="1" dirty="0">
              <a:solidFill>
                <a:srgbClr val="00B05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l-GR" altLang="zh-CN" sz="1600" b="1" i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1600" b="1" i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1" i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正方向的夹角</a:t>
            </a:r>
          </a:p>
        </p:txBody>
      </p:sp>
    </p:spTree>
    <p:extLst>
      <p:ext uri="{BB962C8B-B14F-4D97-AF65-F5344CB8AC3E}">
        <p14:creationId xmlns:p14="http://schemas.microsoft.com/office/powerpoint/2010/main" val="15116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2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88375" y="532123"/>
            <a:ext cx="8792448" cy="4320000"/>
          </a:xfrm>
          <a:prstGeom prst="rect">
            <a:avLst/>
          </a:prstGeom>
          <a:solidFill>
            <a:schemeClr val="bg1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26929" y="490546"/>
            <a:ext cx="8376803" cy="1704120"/>
          </a:xfrm>
        </p:spPr>
        <p:txBody>
          <a:bodyPr>
            <a:normAutofit/>
          </a:bodyPr>
          <a:lstStyle/>
          <a:p>
            <a:pPr marL="900113" indent="-900113">
              <a:lnSpc>
                <a:spcPct val="114000"/>
              </a:lnSpc>
              <a:buNone/>
            </a:pPr>
            <a:r>
              <a:rPr lang="zh-CN" altLang="en-US" sz="2400" dirty="0">
                <a:solidFill>
                  <a:srgbClr val="CC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分析：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将小球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以大小相同的初速度从同一高度竖直上抛、竖直下抛，落地时的速度大小相等，方向相同均为竖直向下，所以竖直上抛和竖直下抛的两个小球落地时重力的瞬时功率相等。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indent="0">
              <a:lnSpc>
                <a:spcPct val="114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但平抛运动的小球落地时速度方向斜向下。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6930" y="2083266"/>
            <a:ext cx="7296148" cy="5059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900113">
              <a:lnSpc>
                <a:spcPct val="125000"/>
              </a:lnSpc>
              <a:buNone/>
            </a:pPr>
            <a:r>
              <a:rPr lang="zh-CN" altLang="en-US" sz="2400" dirty="0">
                <a:solidFill>
                  <a:srgbClr val="CC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解析：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竖直上抛和竖直下抛的两个小球落地时的瞬时速度：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04527"/>
              </p:ext>
            </p:extLst>
          </p:nvPr>
        </p:nvGraphicFramePr>
        <p:xfrm>
          <a:off x="7249576" y="2153415"/>
          <a:ext cx="13160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8" name="Equation" r:id="rId3" imgW="952200" imgH="291960" progId="Equation.DSMT4">
                  <p:embed/>
                </p:oleObj>
              </mc:Choice>
              <mc:Fallback>
                <p:oleObj name="Equation" r:id="rId3" imgW="952200" imgH="29196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9576" y="2153415"/>
                        <a:ext cx="131603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08176"/>
              </p:ext>
            </p:extLst>
          </p:nvPr>
        </p:nvGraphicFramePr>
        <p:xfrm>
          <a:off x="4206070" y="2658504"/>
          <a:ext cx="2333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9" name="Equation" r:id="rId5" imgW="1688760" imgH="291960" progId="Equation.DSMT4">
                  <p:embed/>
                </p:oleObj>
              </mc:Choice>
              <mc:Fallback>
                <p:oleObj name="Equation" r:id="rId5" imgW="1688760" imgH="291960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070" y="2658504"/>
                        <a:ext cx="23336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2"/>
          <p:cNvSpPr txBox="1">
            <a:spLocks/>
          </p:cNvSpPr>
          <p:nvPr/>
        </p:nvSpPr>
        <p:spPr>
          <a:xfrm>
            <a:off x="1227471" y="3247591"/>
            <a:ext cx="4885461" cy="5126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平抛的小球落地时重力的瞬时功率：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105868"/>
              </p:ext>
            </p:extLst>
          </p:nvPr>
        </p:nvGraphicFramePr>
        <p:xfrm>
          <a:off x="5478776" y="3283113"/>
          <a:ext cx="1368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0" name="Equation" r:id="rId7" imgW="990360" imgH="279360" progId="Equation.DSMT4">
                  <p:embed/>
                </p:oleObj>
              </mc:Choice>
              <mc:Fallback>
                <p:oleObj name="Equation" r:id="rId7" imgW="990360" imgH="279360" progId="Equation.DSMT4">
                  <p:embed/>
                  <p:pic>
                    <p:nvPicPr>
                      <p:cNvPr id="12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776" y="3283113"/>
                        <a:ext cx="1368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内容占位符 2"/>
          <p:cNvSpPr txBox="1">
            <a:spLocks/>
          </p:cNvSpPr>
          <p:nvPr/>
        </p:nvSpPr>
        <p:spPr>
          <a:xfrm>
            <a:off x="437762" y="3910157"/>
            <a:ext cx="6825094" cy="8337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故：竖直上抛和下抛的两个小球落地时重力的瞬时功率相等，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indent="0">
              <a:lnSpc>
                <a:spcPct val="114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平抛的小球落地时重力的瞬时功率最小。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326930" y="2622304"/>
            <a:ext cx="7296148" cy="5059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0">
              <a:lnSpc>
                <a:spcPct val="125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落地时重力的瞬时功率：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17260"/>
              </p:ext>
            </p:extLst>
          </p:nvPr>
        </p:nvGraphicFramePr>
        <p:xfrm>
          <a:off x="6867555" y="3322653"/>
          <a:ext cx="17033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1" name="Equation" r:id="rId9" imgW="1231560" imgH="266400" progId="Equation.DSMT4">
                  <p:embed/>
                </p:oleObj>
              </mc:Choice>
              <mc:Fallback>
                <p:oleObj name="Equation" r:id="rId9" imgW="1231560" imgH="26640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55" y="3322653"/>
                        <a:ext cx="17033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1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 uiExpand="1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5745" y="1596100"/>
            <a:ext cx="7910946" cy="28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7665"/>
                <a:ext cx="7886700" cy="2951783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4000"/>
                  </a:lnSpc>
                  <a:buNone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某同学在跳绳比赛中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分钟跳了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每次起跳中有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1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1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1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1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</m:den>
                    </m:f>
                    <m:r>
                      <a:rPr lang="en-US" altLang="zh-CN" sz="2100" b="1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时间腾空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已知该同学体重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50kg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=10m/s</a:t>
                </a:r>
                <a:r>
                  <a:rPr lang="en-US" altLang="zh-CN" sz="21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CN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4000"/>
                  </a:lnSpc>
                  <a:buNone/>
                </a:pP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该同学在跳绳中克服重力做功的平均功率是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多少？</a:t>
                </a:r>
                <a:endParaRPr lang="en-US" altLang="zh-CN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4000"/>
                  </a:lnSpc>
                  <a:buNone/>
                </a:pP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）如果该同学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在跳绳的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分钟内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心脏跳动了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每次心跳输送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1×10</a:t>
                </a:r>
                <a:r>
                  <a:rPr lang="en-US" altLang="zh-CN" sz="2100" b="1" baseline="30000" dirty="0">
                    <a:latin typeface="+mn-ea"/>
                    <a:ea typeface="+mn-ea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1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1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的血液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其血压（可看作心脏血液压强的平均值）为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2×10</a:t>
                </a:r>
                <a:r>
                  <a:rPr lang="en-US" altLang="zh-CN" sz="21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则心脏工作的平均功率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en-US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多少？</a:t>
                </a:r>
                <a:endParaRPr lang="zh-CN" altLang="zh-CN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7665"/>
                <a:ext cx="7886700" cy="2951783"/>
              </a:xfrm>
              <a:blipFill>
                <a:blip r:embed="rId2"/>
                <a:stretch>
                  <a:fillRect l="-1236" t="-1033" r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2127732" y="330481"/>
            <a:ext cx="4022033" cy="687688"/>
            <a:chOff x="2127732" y="894928"/>
            <a:chExt cx="4022033" cy="687688"/>
          </a:xfrm>
        </p:grpSpPr>
        <p:sp>
          <p:nvSpPr>
            <p:cNvPr id="18" name="文本框 4"/>
            <p:cNvSpPr txBox="1"/>
            <p:nvPr/>
          </p:nvSpPr>
          <p:spPr>
            <a:xfrm>
              <a:off x="2642752" y="894928"/>
              <a:ext cx="338400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rgbClr val="2CB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（二）功率的计算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127732" y="1230406"/>
              <a:ext cx="4022033" cy="352210"/>
              <a:chOff x="2127732" y="1230406"/>
              <a:chExt cx="4022033" cy="352210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2549765" y="1424354"/>
                <a:ext cx="3600000" cy="17585"/>
              </a:xfrm>
              <a:prstGeom prst="line">
                <a:avLst/>
              </a:prstGeom>
              <a:ln w="12700">
                <a:solidFill>
                  <a:srgbClr val="46D1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20"/>
              <p:cNvGrpSpPr/>
              <p:nvPr/>
            </p:nvGrpSpPr>
            <p:grpSpPr>
              <a:xfrm>
                <a:off x="2127732" y="1230406"/>
                <a:ext cx="334111" cy="352210"/>
                <a:chOff x="2121873" y="1511588"/>
                <a:chExt cx="445481" cy="469613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2121873" y="1511588"/>
                  <a:ext cx="363415" cy="363415"/>
                </a:xfrm>
                <a:prstGeom prst="rect">
                  <a:avLst/>
                </a:prstGeom>
                <a:solidFill>
                  <a:srgbClr val="46D1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2321171" y="1735018"/>
                  <a:ext cx="246183" cy="246183"/>
                </a:xfrm>
                <a:prstGeom prst="rect">
                  <a:avLst/>
                </a:prstGeom>
                <a:solidFill>
                  <a:srgbClr val="9BF1E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15468" y="963063"/>
                <a:ext cx="1348158" cy="6108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18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zh-CN" sz="1800" b="1" i="1" dirty="0" smtClean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zh-CN" sz="1800" b="1" i="1" dirty="0" smtClean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zh-CN" sz="18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800" b="1" i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8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800" b="1" i="1" dirty="0" smtClean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800" b="1" i="1" dirty="0" smtClean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zh-CN" altLang="en-US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68" y="963063"/>
                <a:ext cx="1348158" cy="610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50927" y="1011025"/>
            <a:ext cx="1871999" cy="436554"/>
            <a:chOff x="27120" y="657068"/>
            <a:chExt cx="2543793" cy="593211"/>
          </a:xfrm>
        </p:grpSpPr>
        <p:grpSp>
          <p:nvGrpSpPr>
            <p:cNvPr id="12" name="组合 11"/>
            <p:cNvGrpSpPr/>
            <p:nvPr/>
          </p:nvGrpSpPr>
          <p:grpSpPr>
            <a:xfrm>
              <a:off x="62652" y="707446"/>
              <a:ext cx="2493850" cy="542833"/>
              <a:chOff x="62652" y="707446"/>
              <a:chExt cx="2493850" cy="542833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208385" y="712167"/>
                <a:ext cx="2348117" cy="538112"/>
              </a:xfrm>
              <a:prstGeom prst="roundRect">
                <a:avLst/>
              </a:prstGeom>
              <a:solidFill>
                <a:srgbClr val="FFA689"/>
              </a:solidFill>
              <a:ln w="38100">
                <a:solidFill>
                  <a:srgbClr val="FD95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>
                <a:spLocks noChangeAspect="1"/>
              </p:cNvSpPr>
              <p:nvPr/>
            </p:nvSpPr>
            <p:spPr>
              <a:xfrm rot="18614181">
                <a:off x="62653" y="707445"/>
                <a:ext cx="540000" cy="540001"/>
              </a:xfrm>
              <a:prstGeom prst="rect">
                <a:avLst/>
              </a:prstGeom>
              <a:solidFill>
                <a:srgbClr val="FD9560"/>
              </a:solidFill>
              <a:ln w="38100">
                <a:solidFill>
                  <a:srgbClr val="FFA6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15"/>
            <p:cNvSpPr txBox="1"/>
            <p:nvPr/>
          </p:nvSpPr>
          <p:spPr>
            <a:xfrm>
              <a:off x="27120" y="657068"/>
              <a:ext cx="2543793" cy="5855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平均功率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5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7371" y="573173"/>
            <a:ext cx="7886700" cy="410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37371" y="602666"/>
            <a:ext cx="1366405" cy="6355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None/>
            </a:pPr>
            <a:r>
              <a:rPr lang="zh-CN" altLang="en-US" sz="2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分析：</a:t>
            </a:r>
            <a:endParaRPr lang="en-US" altLang="zh-CN" sz="2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37371" y="3309585"/>
            <a:ext cx="7781060" cy="13368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>
              <a:lnSpc>
                <a:spcPct val="125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）心脏向血管中输送血液，可将血管近似看作圆柱状，心脏每跳一次输送的血液看作长为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、截面积为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的液柱，心脏提供的压强作用在液柱的横截面上。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51217" y="1244190"/>
            <a:ext cx="7781060" cy="20875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）跳绳是一个周期性运动，只研究一个周期内的运动就可以。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0">
              <a:lnSpc>
                <a:spcPct val="135000"/>
              </a:lnSpc>
              <a:buNone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在跳绳中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，只有腾空而且上升阶段才是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克服重力做功的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过程，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0">
              <a:lnSpc>
                <a:spcPct val="135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题目所求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跳绳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过程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克服重力做功的平均功率，指的是上升阶段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克服重力做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平均到一个周期内的大小。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4795" y="533659"/>
            <a:ext cx="7886700" cy="410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70215" y="589079"/>
            <a:ext cx="1158585" cy="6650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解析：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188709"/>
              </p:ext>
            </p:extLst>
          </p:nvPr>
        </p:nvGraphicFramePr>
        <p:xfrm>
          <a:off x="4237038" y="1849264"/>
          <a:ext cx="19510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6" name="Equation" r:id="rId3" imgW="1206360" imgH="393480" progId="Equation.DSMT4">
                  <p:embed/>
                </p:oleObj>
              </mc:Choice>
              <mc:Fallback>
                <p:oleObj name="Equation" r:id="rId3" imgW="1206360" imgH="393480" progId="Equation.DSMT4">
                  <p:embed/>
                  <p:pic>
                    <p:nvPicPr>
                      <p:cNvPr id="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1849264"/>
                        <a:ext cx="19510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633823"/>
              </p:ext>
            </p:extLst>
          </p:nvPr>
        </p:nvGraphicFramePr>
        <p:xfrm>
          <a:off x="6024854" y="3808240"/>
          <a:ext cx="19510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7" name="Equation" r:id="rId5" imgW="1206360" imgH="406080" progId="Equation.DSMT4">
                  <p:embed/>
                </p:oleObj>
              </mc:Choice>
              <mc:Fallback>
                <p:oleObj name="Equation" r:id="rId5" imgW="1206360" imgH="40608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854" y="3808240"/>
                        <a:ext cx="1951037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642505" y="1202152"/>
            <a:ext cx="2931968" cy="6753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）跳跃一次的时间：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42505" y="1845569"/>
            <a:ext cx="4206586" cy="6692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0">
              <a:lnSpc>
                <a:spcPct val="170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其中跳起上升的时间为：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42505" y="3789480"/>
            <a:ext cx="6977496" cy="725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0">
              <a:lnSpc>
                <a:spcPct val="170000"/>
              </a:lnSpc>
              <a:buNone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在跳绳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过程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中克服重力做功的平均功率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42505" y="2469044"/>
            <a:ext cx="3084368" cy="5861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0">
              <a:lnSpc>
                <a:spcPct val="170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跳起上升的高度为：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642505" y="3069046"/>
            <a:ext cx="5148695" cy="725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0">
              <a:lnSpc>
                <a:spcPct val="170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克服重力做功：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克</a:t>
            </a:r>
            <a:r>
              <a:rPr lang="en-US" altLang="zh-CN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 J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077735"/>
              </p:ext>
            </p:extLst>
          </p:nvPr>
        </p:nvGraphicFramePr>
        <p:xfrm>
          <a:off x="3735388" y="2489027"/>
          <a:ext cx="18875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8" name="Equation" r:id="rId7" imgW="1168200" imgH="393480" progId="Equation.DSMT4">
                  <p:embed/>
                </p:oleObj>
              </mc:Choice>
              <mc:Fallback>
                <p:oleObj name="Equation" r:id="rId7" imgW="1168200" imgH="393480" progId="Equation.DSMT4">
                  <p:embed/>
                  <p:pic>
                    <p:nvPicPr>
                      <p:cNvPr id="16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2489027"/>
                        <a:ext cx="1887537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444932"/>
              </p:ext>
            </p:extLst>
          </p:nvPr>
        </p:nvGraphicFramePr>
        <p:xfrm>
          <a:off x="3574473" y="1240241"/>
          <a:ext cx="17668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9" name="Equation" r:id="rId9" imgW="1091880" imgH="393480" progId="Equation.DSMT4">
                  <p:embed/>
                </p:oleObj>
              </mc:Choice>
              <mc:Fallback>
                <p:oleObj name="Equation" r:id="rId9" imgW="1091880" imgH="393480" progId="Equation.DSMT4">
                  <p:embed/>
                  <p:pic>
                    <p:nvPicPr>
                      <p:cNvPr id="17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473" y="1240241"/>
                        <a:ext cx="1766887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0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4795" y="782531"/>
            <a:ext cx="7886700" cy="37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25635" y="837952"/>
            <a:ext cx="1006183" cy="7481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2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解析：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48427"/>
              </p:ext>
            </p:extLst>
          </p:nvPr>
        </p:nvGraphicFramePr>
        <p:xfrm>
          <a:off x="4305734" y="2338724"/>
          <a:ext cx="149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4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734" y="2338724"/>
                        <a:ext cx="149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427034"/>
              </p:ext>
            </p:extLst>
          </p:nvPr>
        </p:nvGraphicFramePr>
        <p:xfrm>
          <a:off x="4839418" y="3160189"/>
          <a:ext cx="1477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5" name="Equation" r:id="rId5" imgW="914400" imgH="431640" progId="Equation.DSMT4">
                  <p:embed/>
                </p:oleObj>
              </mc:Choice>
              <mc:Fallback>
                <p:oleObj name="Equation" r:id="rId5" imgW="914400" imgH="431640" progId="Equation.DSMT4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418" y="3160189"/>
                        <a:ext cx="14779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725635" y="2226116"/>
            <a:ext cx="4885456" cy="7869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0">
              <a:lnSpc>
                <a:spcPct val="200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一次输送血液所需时间：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335234" y="3058529"/>
            <a:ext cx="4026474" cy="8135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所以心脏工作的平均功率为：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725635" y="1489128"/>
            <a:ext cx="6977496" cy="720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）心脏每次输送血液做功：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pSL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J</a:t>
            </a:r>
          </a:p>
        </p:txBody>
      </p:sp>
    </p:spTree>
    <p:extLst>
      <p:ext uri="{BB962C8B-B14F-4D97-AF65-F5344CB8AC3E}">
        <p14:creationId xmlns:p14="http://schemas.microsoft.com/office/powerpoint/2010/main" val="11433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5236" y="1524001"/>
            <a:ext cx="7061440" cy="285403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34291"/>
            <a:ext cx="7886700" cy="58849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学习目标与任务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731823"/>
            <a:ext cx="6701240" cy="2563088"/>
          </a:xfrm>
        </p:spPr>
        <p:txBody>
          <a:bodyPr>
            <a:normAutofit/>
          </a:bodyPr>
          <a:lstStyle/>
          <a:p>
            <a:pPr marL="358775" indent="-358775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．会用公式 </a:t>
            </a:r>
            <a:r>
              <a:rPr lang="en-US" altLang="zh-CN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Fs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cos</a:t>
            </a:r>
            <a:r>
              <a:rPr lang="el-GR" altLang="zh-CN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en-US" altLang="zh-CN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计算恒力做功；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2913" indent="-442913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．会计算简单的变力做功；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．会计算常见情景的瞬时功率、平均功率。</a:t>
            </a:r>
          </a:p>
        </p:txBody>
      </p:sp>
    </p:spTree>
    <p:extLst>
      <p:ext uri="{BB962C8B-B14F-4D97-AF65-F5344CB8AC3E}">
        <p14:creationId xmlns:p14="http://schemas.microsoft.com/office/powerpoint/2010/main" val="287332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891" y="1694626"/>
            <a:ext cx="8041439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9241"/>
            <a:ext cx="5855277" cy="2808000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35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一个质量为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的小球，用长为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的轻绳悬挂于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点，小球在水平恒力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的作用下，从平衡位置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点移动到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点，如图所示，此时轻绳偏转了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角。则在此过程中：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0">
              <a:lnSpc>
                <a:spcPct val="135000"/>
              </a:lnSpc>
              <a:buNone/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水平恒力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所做的功为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0">
              <a:lnSpc>
                <a:spcPct val="125000"/>
              </a:lnSpc>
              <a:buNone/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小球克服重力做功为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7732" y="415152"/>
            <a:ext cx="5381433" cy="687688"/>
            <a:chOff x="2127732" y="894928"/>
            <a:chExt cx="5381433" cy="687688"/>
          </a:xfrm>
        </p:grpSpPr>
        <p:sp>
          <p:nvSpPr>
            <p:cNvPr id="5" name="文本框 4"/>
            <p:cNvSpPr txBox="1"/>
            <p:nvPr/>
          </p:nvSpPr>
          <p:spPr>
            <a:xfrm>
              <a:off x="2698172" y="894928"/>
              <a:ext cx="4810993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rgbClr val="2CB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 功 的 计 算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27732" y="1230406"/>
              <a:ext cx="4022033" cy="352210"/>
              <a:chOff x="2127732" y="1230406"/>
              <a:chExt cx="4022033" cy="352210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2549765" y="1424354"/>
                <a:ext cx="3600000" cy="17585"/>
              </a:xfrm>
              <a:prstGeom prst="line">
                <a:avLst/>
              </a:prstGeom>
              <a:ln w="12700">
                <a:solidFill>
                  <a:srgbClr val="46D1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/>
              <p:cNvGrpSpPr/>
              <p:nvPr/>
            </p:nvGrpSpPr>
            <p:grpSpPr>
              <a:xfrm>
                <a:off x="2127732" y="1230406"/>
                <a:ext cx="334111" cy="352210"/>
                <a:chOff x="2121873" y="1511588"/>
                <a:chExt cx="445481" cy="469613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2121873" y="1511588"/>
                  <a:ext cx="363415" cy="363415"/>
                </a:xfrm>
                <a:prstGeom prst="rect">
                  <a:avLst/>
                </a:prstGeom>
                <a:solidFill>
                  <a:srgbClr val="46D1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2321171" y="1735018"/>
                  <a:ext cx="246183" cy="246183"/>
                </a:xfrm>
                <a:prstGeom prst="rect">
                  <a:avLst/>
                </a:prstGeom>
                <a:solidFill>
                  <a:srgbClr val="9BF1E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6" name="矩形 15"/>
          <p:cNvSpPr/>
          <p:nvPr/>
        </p:nvSpPr>
        <p:spPr>
          <a:xfrm>
            <a:off x="2411215" y="1226518"/>
            <a:ext cx="1828800" cy="396000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zh-CN" altLang="en-US" sz="24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 descr="http://hiphotos.baidu.com/zhidao/pic/item/3801213fb80e7becdf36c7622c2eb9389a506b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6" y="2152548"/>
            <a:ext cx="1878139" cy="18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6230986" y="398521"/>
            <a:ext cx="2772000" cy="1224000"/>
          </a:xfrm>
          <a:prstGeom prst="wedgeRoundRectCallout">
            <a:avLst>
              <a:gd name="adj1" fmla="val -72043"/>
              <a:gd name="adj2" fmla="val 277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just"/>
            <a:r>
              <a:rPr lang="zh-CN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其中：</a:t>
            </a:r>
            <a:endParaRPr lang="en-US" altLang="zh-CN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 </a:t>
            </a:r>
            <a:r>
              <a:rPr lang="en-US" altLang="zh-CN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 </a:t>
            </a:r>
            <a:r>
              <a:rPr lang="zh-CN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恒力</a:t>
            </a:r>
            <a:endParaRPr lang="en-US" altLang="zh-CN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 —— </a:t>
            </a:r>
            <a:r>
              <a:rPr lang="zh-CN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力的作用点的位移</a:t>
            </a:r>
            <a:endParaRPr lang="en-US" altLang="zh-CN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l-GR" altLang="zh-CN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en-US" altLang="zh-CN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—— F</a:t>
            </a:r>
            <a:r>
              <a:rPr lang="zh-CN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正方向的夹角</a:t>
            </a: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50927" y="1178826"/>
            <a:ext cx="2185395" cy="436554"/>
            <a:chOff x="27120" y="657068"/>
            <a:chExt cx="2969654" cy="593211"/>
          </a:xfrm>
        </p:grpSpPr>
        <p:grpSp>
          <p:nvGrpSpPr>
            <p:cNvPr id="12" name="组合 11"/>
            <p:cNvGrpSpPr/>
            <p:nvPr/>
          </p:nvGrpSpPr>
          <p:grpSpPr>
            <a:xfrm>
              <a:off x="62652" y="707446"/>
              <a:ext cx="2934122" cy="542833"/>
              <a:chOff x="62652" y="707446"/>
              <a:chExt cx="2934122" cy="542833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208385" y="712167"/>
                <a:ext cx="2788389" cy="538112"/>
              </a:xfrm>
              <a:prstGeom prst="roundRect">
                <a:avLst/>
              </a:prstGeom>
              <a:solidFill>
                <a:srgbClr val="FFA689"/>
              </a:solidFill>
              <a:ln w="38100">
                <a:solidFill>
                  <a:srgbClr val="FD95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>
                <a:spLocks noChangeAspect="1"/>
              </p:cNvSpPr>
              <p:nvPr/>
            </p:nvSpPr>
            <p:spPr>
              <a:xfrm rot="18614181">
                <a:off x="62653" y="707445"/>
                <a:ext cx="540000" cy="540001"/>
              </a:xfrm>
              <a:prstGeom prst="rect">
                <a:avLst/>
              </a:prstGeom>
              <a:solidFill>
                <a:srgbClr val="FD9560"/>
              </a:solidFill>
              <a:ln w="38100">
                <a:solidFill>
                  <a:srgbClr val="FFA6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15"/>
            <p:cNvSpPr txBox="1"/>
            <p:nvPr/>
          </p:nvSpPr>
          <p:spPr>
            <a:xfrm>
              <a:off x="27120" y="657068"/>
              <a:ext cx="2837307" cy="5855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恒力做功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6" grpId="0" animBg="1"/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504048" y="317447"/>
            <a:ext cx="8208000" cy="4536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26519" y="817596"/>
            <a:ext cx="1102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endParaRPr lang="zh-CN" altLang="en-US" sz="2000" b="1" dirty="0"/>
          </a:p>
        </p:txBody>
      </p:sp>
      <p:sp>
        <p:nvSpPr>
          <p:cNvPr id="2" name="圆角矩形 1"/>
          <p:cNvSpPr/>
          <p:nvPr/>
        </p:nvSpPr>
        <p:spPr>
          <a:xfrm>
            <a:off x="526519" y="382761"/>
            <a:ext cx="7704000" cy="45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0" bIns="36000" rtlCol="0" anchor="t" anchorCtr="0"/>
          <a:lstStyle/>
          <a:p>
            <a:pPr algn="just"/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拉力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和重力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均为</a:t>
            </a: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恒力，故可直接公式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Fs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cos</a:t>
            </a:r>
            <a:r>
              <a:rPr lang="el-GR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求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解。</a:t>
            </a:r>
            <a:endParaRPr lang="zh-CN" altLang="en-US" sz="2000" b="1" dirty="0">
              <a:solidFill>
                <a:srgbClr val="ED7D3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2827" y="677338"/>
            <a:ext cx="2174327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179388"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水平恒力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做功：</a:t>
            </a:r>
            <a:endParaRPr lang="en-US" altLang="zh-CN" sz="18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79388"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由几何关系可知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79388" lvl="0" defTabSz="914400" eaLnBrk="0" hangingPunct="0">
              <a:lnSpc>
                <a:spcPct val="200000"/>
              </a:lnSpc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功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kumimoji="0" lang="zh-CN" altLang="zh-CN" sz="1800" b="1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hiphotos.baidu.com/zhidao/pic/item/3801213fb80e7becdf36c7622c2eb9389a506b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19" y="869687"/>
            <a:ext cx="1878139" cy="18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8551" y="4210324"/>
            <a:ext cx="8028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720725" lvl="0" indent="-720725" defTabSz="914400" eaLnBrk="0" hangingPunct="0"/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小结</a:t>
            </a:r>
            <a:r>
              <a:rPr lang="zh-CN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18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计算</a:t>
            </a: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恒力做功时</a:t>
            </a: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</a:t>
            </a:r>
            <a:r>
              <a:rPr lang="en-US" altLang="zh-CN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Fs </a:t>
            </a:r>
            <a:r>
              <a:rPr lang="en-US" altLang="zh-CN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cos</a:t>
            </a:r>
            <a:r>
              <a:rPr lang="el-GR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 </a:t>
            </a:r>
            <a:r>
              <a:rPr lang="en-US" altLang="zh-CN" sz="1800" dirty="0">
                <a:solidFill>
                  <a:srgbClr val="ED7D3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cos</a:t>
            </a:r>
            <a:r>
              <a:rPr lang="el-GR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α</a:t>
            </a: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可以</a:t>
            </a:r>
            <a:r>
              <a:rPr lang="zh-CN" altLang="en-US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理解为位移在</a:t>
            </a:r>
            <a:r>
              <a:rPr kumimoji="0" lang="zh-CN" altLang="en-US" sz="1800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力的方向上的投影</a:t>
            </a:r>
            <a:r>
              <a:rPr lang="zh-CN" altLang="en-US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，或（</a:t>
            </a:r>
            <a:r>
              <a:rPr lang="en-US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F</a:t>
            </a:r>
            <a:r>
              <a:rPr lang="en-US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rgbClr val="ED7D3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cos</a:t>
            </a:r>
            <a:r>
              <a:rPr lang="el-GR" altLang="zh-CN" sz="1800" i="1" dirty="0">
                <a:solidFill>
                  <a:srgbClr val="ED7D3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α </a:t>
            </a:r>
            <a:r>
              <a:rPr lang="zh-CN" altLang="en-US" sz="1800" dirty="0">
                <a:solidFill>
                  <a:srgbClr val="ED7D3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）可以理解为力在位移方向上的投影。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ED7D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7224832" y="2601471"/>
            <a:ext cx="10945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6424"/>
              </p:ext>
            </p:extLst>
          </p:nvPr>
        </p:nvGraphicFramePr>
        <p:xfrm>
          <a:off x="8054975" y="2824877"/>
          <a:ext cx="211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7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21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975" y="2824877"/>
                        <a:ext cx="211138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线形标注 2(无边框) 21"/>
          <p:cNvSpPr/>
          <p:nvPr/>
        </p:nvSpPr>
        <p:spPr>
          <a:xfrm>
            <a:off x="7962728" y="2832030"/>
            <a:ext cx="394620" cy="561831"/>
          </a:xfrm>
          <a:prstGeom prst="callout2">
            <a:avLst>
              <a:gd name="adj1" fmla="val 47706"/>
              <a:gd name="adj2" fmla="val -11274"/>
              <a:gd name="adj3" fmla="val 47706"/>
              <a:gd name="adj4" fmla="val -35294"/>
              <a:gd name="adj5" fmla="val -48809"/>
              <a:gd name="adj6" fmla="val -83221"/>
            </a:avLst>
          </a:prstGeom>
          <a:noFill/>
          <a:ln>
            <a:solidFill>
              <a:schemeClr val="tx1"/>
            </a:solidFill>
            <a:tailEnd type="arrow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669753"/>
              </p:ext>
            </p:extLst>
          </p:nvPr>
        </p:nvGraphicFramePr>
        <p:xfrm>
          <a:off x="3314700" y="775414"/>
          <a:ext cx="12811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8" name="Equation" r:id="rId7" imgW="927000" imgH="393480" progId="Equation.DSMT4">
                  <p:embed/>
                </p:oleObj>
              </mc:Choice>
              <mc:Fallback>
                <p:oleObj name="Equation" r:id="rId7" imgW="927000" imgH="393480" progId="Equation.DSMT4">
                  <p:embed/>
                  <p:pic>
                    <p:nvPicPr>
                      <p:cNvPr id="23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775414"/>
                        <a:ext cx="128111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66526"/>
              </p:ext>
            </p:extLst>
          </p:nvPr>
        </p:nvGraphicFramePr>
        <p:xfrm>
          <a:off x="3370263" y="1302464"/>
          <a:ext cx="10175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9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27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1302464"/>
                        <a:ext cx="10175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98905" y="2282621"/>
            <a:ext cx="681184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179388"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同理，重力做功：</a:t>
            </a:r>
            <a:endParaRPr lang="en-US" altLang="zh-CN" sz="18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900113"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三角函数二倍角公式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90011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故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重力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的功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 </a:t>
            </a:r>
            <a:r>
              <a:rPr kumimoji="0" lang="en-US" altLang="zh-CN" sz="1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1800" b="1" i="1" u="none" strike="noStrike" cap="none" normalizeH="0" baseline="-2500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effectLst/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zh-CN" sz="1800" b="1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mgl</a:t>
            </a:r>
            <a:r>
              <a:rPr kumimoji="0" lang="en-US" altLang="zh-CN" sz="1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</a:t>
            </a:r>
            <a:r>
              <a:rPr kumimoji="0" lang="en-US" altLang="zh-CN" sz="1800" b="1" u="none" strike="noStrike" cap="none" normalizeH="0" baseline="0" dirty="0">
                <a:ln>
                  <a:noFill/>
                </a:ln>
                <a:effectLst/>
                <a:latin typeface="+mn-ea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zh-CN" sz="18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cos</a:t>
            </a:r>
            <a:r>
              <a:rPr kumimoji="0" lang="zh-CN" altLang="zh-CN" sz="1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kumimoji="0" lang="en-US" altLang="zh-CN" sz="1800" b="1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900113" lvl="0" defTabSz="914400" eaLnBrk="0" hangingPunct="0">
              <a:lnSpc>
                <a:spcPct val="15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克服重力做功： 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克</a:t>
            </a:r>
            <a:r>
              <a:rPr lang="en-US" altLang="zh-CN" sz="1800" b="1" i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mgl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</a:t>
            </a:r>
            <a:r>
              <a:rPr lang="en-US" altLang="zh-CN" sz="1800" b="1" dirty="0">
                <a:latin typeface="+mn-ea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cos</a:t>
            </a:r>
            <a:r>
              <a:rPr lang="zh-CN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θ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zh-CN" sz="1800" b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35604"/>
              </p:ext>
            </p:extLst>
          </p:nvPr>
        </p:nvGraphicFramePr>
        <p:xfrm>
          <a:off x="2761365" y="2359739"/>
          <a:ext cx="21066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0" name="Equation" r:id="rId11" imgW="1523880" imgH="431640" progId="Equation.DSMT4">
                  <p:embed/>
                </p:oleObj>
              </mc:Choice>
              <mc:Fallback>
                <p:oleObj name="Equation" r:id="rId11" imgW="1523880" imgH="431640" progId="Equation.DSMT4">
                  <p:embed/>
                  <p:pic>
                    <p:nvPicPr>
                      <p:cNvPr id="29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365" y="2359739"/>
                        <a:ext cx="210661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03188"/>
              </p:ext>
            </p:extLst>
          </p:nvPr>
        </p:nvGraphicFramePr>
        <p:xfrm>
          <a:off x="3746500" y="2894727"/>
          <a:ext cx="30511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1" name="Equation" r:id="rId13" imgW="2209680" imgH="393480" progId="Equation.DSMT4">
                  <p:embed/>
                </p:oleObj>
              </mc:Choice>
              <mc:Fallback>
                <p:oleObj name="Equation" r:id="rId13" imgW="2209680" imgH="393480" progId="Equation.DSMT4">
                  <p:embed/>
                  <p:pic>
                    <p:nvPicPr>
                      <p:cNvPr id="3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894727"/>
                        <a:ext cx="30511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7068249" y="2601471"/>
            <a:ext cx="314510" cy="863913"/>
            <a:chOff x="7303383" y="3526015"/>
            <a:chExt cx="314510" cy="863913"/>
          </a:xfrm>
        </p:grpSpPr>
        <p:cxnSp>
          <p:nvCxnSpPr>
            <p:cNvPr id="32" name="直接箭头连接符 31"/>
            <p:cNvCxnSpPr/>
            <p:nvPr/>
          </p:nvCxnSpPr>
          <p:spPr>
            <a:xfrm>
              <a:off x="7459966" y="3526015"/>
              <a:ext cx="0" cy="58735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303383" y="4082151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820640"/>
              </p:ext>
            </p:extLst>
          </p:nvPr>
        </p:nvGraphicFramePr>
        <p:xfrm>
          <a:off x="2576930" y="1873964"/>
          <a:ext cx="18446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2" name="Equation" r:id="rId15" imgW="1333440" imgH="393480" progId="Equation.DSMT4">
                  <p:embed/>
                </p:oleObj>
              </mc:Choice>
              <mc:Fallback>
                <p:oleObj name="Equation" r:id="rId15" imgW="1333440" imgH="393480" progId="Equation.DSMT4">
                  <p:embed/>
                  <p:pic>
                    <p:nvPicPr>
                      <p:cNvPr id="38" name="对象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30" y="1873964"/>
                        <a:ext cx="18446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弧形 38"/>
          <p:cNvSpPr/>
          <p:nvPr/>
        </p:nvSpPr>
        <p:spPr>
          <a:xfrm flipV="1">
            <a:off x="5587269" y="-654511"/>
            <a:ext cx="3266878" cy="3266878"/>
          </a:xfrm>
          <a:prstGeom prst="arc">
            <a:avLst>
              <a:gd name="adj1" fmla="val 16200000"/>
              <a:gd name="adj2" fmla="val 17950181"/>
            </a:avLst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7224832" y="2213510"/>
            <a:ext cx="785575" cy="387817"/>
            <a:chOff x="6822636" y="3359734"/>
            <a:chExt cx="785575" cy="387817"/>
          </a:xfrm>
        </p:grpSpPr>
        <p:cxnSp>
          <p:nvCxnSpPr>
            <p:cNvPr id="10" name="直接连接符 9"/>
            <p:cNvCxnSpPr>
              <a:cxnSpLocks noChangeAspect="1"/>
            </p:cNvCxnSpPr>
            <p:nvPr/>
          </p:nvCxnSpPr>
          <p:spPr>
            <a:xfrm flipV="1">
              <a:off x="6822636" y="3531551"/>
              <a:ext cx="785575" cy="21600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31261" y="3359734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38230"/>
              </p:ext>
            </p:extLst>
          </p:nvPr>
        </p:nvGraphicFramePr>
        <p:xfrm>
          <a:off x="4491728" y="2026043"/>
          <a:ext cx="912813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3" name="Equation" r:id="rId17" imgW="660240" imgH="177480" progId="Equation.DSMT4">
                  <p:embed/>
                </p:oleObj>
              </mc:Choice>
              <mc:Fallback>
                <p:oleObj name="Equation" r:id="rId17" imgW="660240" imgH="177480" progId="Equation.DSMT4">
                  <p:embed/>
                  <p:pic>
                    <p:nvPicPr>
                      <p:cNvPr id="40" name="对象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728" y="2026043"/>
                        <a:ext cx="912813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188575"/>
              </p:ext>
            </p:extLst>
          </p:nvPr>
        </p:nvGraphicFramePr>
        <p:xfrm>
          <a:off x="4876940" y="2370839"/>
          <a:ext cx="13684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4" name="Equation" r:id="rId19" imgW="990360" imgH="393480" progId="Equation.DSMT4">
                  <p:embed/>
                </p:oleObj>
              </mc:Choice>
              <mc:Fallback>
                <p:oleObj name="Equation" r:id="rId19" imgW="990360" imgH="393480" progId="Equation.DSMT4">
                  <p:embed/>
                  <p:pic>
                    <p:nvPicPr>
                      <p:cNvPr id="41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940" y="2370839"/>
                        <a:ext cx="13684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5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/>
      <p:bldP spid="2" grpId="0"/>
      <p:bldP spid="9" grpId="0"/>
      <p:bldP spid="22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1273" y="1801112"/>
            <a:ext cx="7481454" cy="2330109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把一个物体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从地面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竖直向上抛出去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该物体上升的最大高度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若物体的质量为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所受的空气阻力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大小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恒为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则从物体被抛出到落回地面的全过程中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重力所做的功为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空气阻力做的功为</a:t>
            </a:r>
            <a:r>
              <a:rPr lang="en-US" altLang="zh-CN" sz="2100" b="1" dirty="0">
                <a:latin typeface="+mn-ea"/>
                <a:ea typeface="+mn-ea"/>
                <a:cs typeface="Times New Roman" panose="02020603050405020304" pitchFamily="18" charset="0"/>
              </a:rPr>
              <a:t>________</a:t>
            </a:r>
            <a:r>
              <a:rPr lang="zh-CN" altLang="en-US" sz="2100" b="1" dirty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zh-CN" altLang="zh-CN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04669" y="1306189"/>
            <a:ext cx="3380495" cy="396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200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力的大小不变，方向改变</a:t>
            </a: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250927" y="1269901"/>
            <a:ext cx="2712406" cy="436554"/>
            <a:chOff x="27120" y="657068"/>
            <a:chExt cx="3685790" cy="593211"/>
          </a:xfrm>
        </p:grpSpPr>
        <p:grpSp>
          <p:nvGrpSpPr>
            <p:cNvPr id="17" name="组合 16"/>
            <p:cNvGrpSpPr/>
            <p:nvPr/>
          </p:nvGrpSpPr>
          <p:grpSpPr>
            <a:xfrm>
              <a:off x="62652" y="707446"/>
              <a:ext cx="3178712" cy="542833"/>
              <a:chOff x="62652" y="707446"/>
              <a:chExt cx="3178712" cy="542833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208381" y="712167"/>
                <a:ext cx="3032983" cy="538112"/>
              </a:xfrm>
              <a:prstGeom prst="roundRect">
                <a:avLst/>
              </a:prstGeom>
              <a:solidFill>
                <a:srgbClr val="95C773"/>
              </a:solidFill>
              <a:ln w="38100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>
                <a:spLocks noChangeAspect="1"/>
              </p:cNvSpPr>
              <p:nvPr/>
            </p:nvSpPr>
            <p:spPr>
              <a:xfrm rot="18614181">
                <a:off x="62653" y="707445"/>
                <a:ext cx="540000" cy="540001"/>
              </a:xfrm>
              <a:prstGeom prst="rect">
                <a:avLst/>
              </a:prstGeom>
              <a:solidFill>
                <a:srgbClr val="70AD47"/>
              </a:solidFill>
              <a:ln w="38100">
                <a:solidFill>
                  <a:srgbClr val="95C7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文本框 15"/>
            <p:cNvSpPr txBox="1"/>
            <p:nvPr/>
          </p:nvSpPr>
          <p:spPr>
            <a:xfrm>
              <a:off x="27120" y="657068"/>
              <a:ext cx="3685790" cy="5855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变力做功（</a:t>
              </a:r>
              <a:r>
                <a:rPr lang="en-US" altLang="zh-CN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27732" y="578840"/>
            <a:ext cx="5381433" cy="687688"/>
            <a:chOff x="2127732" y="894928"/>
            <a:chExt cx="5381433" cy="687688"/>
          </a:xfrm>
        </p:grpSpPr>
        <p:sp>
          <p:nvSpPr>
            <p:cNvPr id="24" name="文本框 4"/>
            <p:cNvSpPr txBox="1"/>
            <p:nvPr/>
          </p:nvSpPr>
          <p:spPr>
            <a:xfrm>
              <a:off x="2698172" y="894928"/>
              <a:ext cx="4810993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rgbClr val="2CB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 功 的 计 算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27732" y="1230406"/>
              <a:ext cx="4022033" cy="352210"/>
              <a:chOff x="2127732" y="1230406"/>
              <a:chExt cx="4022033" cy="352210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2549765" y="1424354"/>
                <a:ext cx="3600000" cy="17585"/>
              </a:xfrm>
              <a:prstGeom prst="line">
                <a:avLst/>
              </a:prstGeom>
              <a:ln w="12700">
                <a:solidFill>
                  <a:srgbClr val="46D1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/>
            </p:nvGrpSpPr>
            <p:grpSpPr>
              <a:xfrm>
                <a:off x="2127732" y="1230406"/>
                <a:ext cx="334111" cy="352210"/>
                <a:chOff x="2121873" y="1511588"/>
                <a:chExt cx="445481" cy="469613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2121873" y="1511588"/>
                  <a:ext cx="363415" cy="363415"/>
                </a:xfrm>
                <a:prstGeom prst="rect">
                  <a:avLst/>
                </a:prstGeom>
                <a:solidFill>
                  <a:srgbClr val="46D1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321171" y="1735018"/>
                  <a:ext cx="246183" cy="246183"/>
                </a:xfrm>
                <a:prstGeom prst="rect">
                  <a:avLst/>
                </a:prstGeom>
                <a:solidFill>
                  <a:srgbClr val="9BF1E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136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265" y="614448"/>
            <a:ext cx="8335243" cy="401619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9266" y="4188973"/>
            <a:ext cx="770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小结：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采用过程分割的办法，将变力做功转换成阶段性恒力做功。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266" y="3049235"/>
            <a:ext cx="7060625" cy="1144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上升阶段空气阻力做功： </a:t>
            </a:r>
            <a:r>
              <a:rPr lang="zh-CN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fh</a:t>
            </a:r>
            <a:endParaRPr lang="zh-CN" altLang="en-US" sz="2000" b="1" dirty="0">
              <a:solidFill>
                <a:srgbClr val="ED7D3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20725" algn="just">
              <a:lnSpc>
                <a:spcPct val="114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下落阶段空气阻力做功： </a:t>
            </a:r>
            <a:r>
              <a:rPr lang="zh-CN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下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fh</a:t>
            </a:r>
            <a:endParaRPr lang="zh-CN" altLang="en-US" sz="2000" b="1" dirty="0">
              <a:solidFill>
                <a:srgbClr val="ED7D3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20725" algn="just">
              <a:lnSpc>
                <a:spcPct val="114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整个过程空气阻力对物体做功：</a:t>
            </a:r>
            <a:r>
              <a:rPr lang="zh-CN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下</a:t>
            </a:r>
            <a:r>
              <a:rPr lang="zh-CN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fh </a:t>
            </a:r>
            <a:endParaRPr lang="zh-CN" altLang="en-US" sz="2000" b="1" dirty="0">
              <a:solidFill>
                <a:srgbClr val="ED7D3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265" y="559029"/>
            <a:ext cx="8280000" cy="253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>
              <a:lnSpc>
                <a:spcPct val="114000"/>
              </a:lnSpc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重力是恒力，</a:t>
            </a:r>
            <a:r>
              <a:rPr lang="zh-CN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从物体被抛出到落回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的全过程位移为零，所以重力做功为零。</a:t>
            </a:r>
            <a:endParaRPr lang="en-US" altLang="zh-CN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20725" algn="just">
              <a:lnSpc>
                <a:spcPct val="114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在整个过程中，上升阶段空气阻力方向向下，下落阶段空气阻力方向向上，所以空气阻力是变力。</a:t>
            </a:r>
            <a:endParaRPr lang="en-US" altLang="zh-CN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20725" algn="just">
              <a:lnSpc>
                <a:spcPct val="114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但分别讨论上升和下落两个阶段时，物体在每个阶段受到的阻力均为</a:t>
            </a:r>
            <a:r>
              <a:rPr lang="zh-CN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恒力，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且方向总与运动方向相反，所以空气阻力对物体做负功。</a:t>
            </a:r>
            <a:endParaRPr lang="en-US" altLang="zh-CN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720725" algn="just">
              <a:lnSpc>
                <a:spcPct val="114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全过程空气阻力对物体做功等于两个阶段空气阻力做功的代数和。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551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75772" y="1629682"/>
            <a:ext cx="8224884" cy="269498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17631" y="1127351"/>
            <a:ext cx="2484000" cy="396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200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力随位移线性变化</a:t>
            </a:r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50927" y="1088720"/>
            <a:ext cx="3068005" cy="437111"/>
            <a:chOff x="27120" y="656311"/>
            <a:chExt cx="4169000" cy="593968"/>
          </a:xfrm>
        </p:grpSpPr>
        <p:grpSp>
          <p:nvGrpSpPr>
            <p:cNvPr id="5" name="组合 4"/>
            <p:cNvGrpSpPr/>
            <p:nvPr/>
          </p:nvGrpSpPr>
          <p:grpSpPr>
            <a:xfrm>
              <a:off x="62652" y="707446"/>
              <a:ext cx="3178714" cy="542833"/>
              <a:chOff x="62652" y="707446"/>
              <a:chExt cx="3178714" cy="542833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08382" y="712167"/>
                <a:ext cx="3032984" cy="538112"/>
              </a:xfrm>
              <a:prstGeom prst="roundRect">
                <a:avLst/>
              </a:prstGeom>
              <a:solidFill>
                <a:srgbClr val="95C773"/>
              </a:solidFill>
              <a:ln w="38100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矩形 7"/>
              <p:cNvSpPr>
                <a:spLocks noChangeAspect="1"/>
              </p:cNvSpPr>
              <p:nvPr/>
            </p:nvSpPr>
            <p:spPr>
              <a:xfrm rot="18614181">
                <a:off x="62653" y="707445"/>
                <a:ext cx="540000" cy="540001"/>
              </a:xfrm>
              <a:prstGeom prst="rect">
                <a:avLst/>
              </a:prstGeom>
              <a:solidFill>
                <a:srgbClr val="70AD47"/>
              </a:solidFill>
              <a:ln w="38100">
                <a:solidFill>
                  <a:srgbClr val="95C7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文本框 15"/>
            <p:cNvSpPr txBox="1"/>
            <p:nvPr/>
          </p:nvSpPr>
          <p:spPr>
            <a:xfrm>
              <a:off x="27120" y="656311"/>
              <a:ext cx="4169000" cy="58702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变力做功（</a:t>
              </a:r>
              <a:r>
                <a:rPr lang="en-US" altLang="zh-CN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2200" b="1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5654" y="1674353"/>
            <a:ext cx="7990034" cy="12150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一个劲度系数为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的轻弹簧，其弹力大小与伸长量的关系如图所示。弹簧一端固定在墙壁上，在另一端沿弹簧的轴线施一水平力将弹簧拉长。求：</a:t>
            </a:r>
            <a:endParaRPr lang="en-US" altLang="zh-CN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27732" y="398216"/>
            <a:ext cx="5381433" cy="687688"/>
            <a:chOff x="2127732" y="894928"/>
            <a:chExt cx="5381433" cy="687688"/>
          </a:xfrm>
        </p:grpSpPr>
        <p:sp>
          <p:nvSpPr>
            <p:cNvPr id="21" name="文本框 4"/>
            <p:cNvSpPr txBox="1"/>
            <p:nvPr/>
          </p:nvSpPr>
          <p:spPr>
            <a:xfrm>
              <a:off x="2698172" y="894928"/>
              <a:ext cx="4810993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rgbClr val="2CB2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 功 的 计 算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127732" y="1230406"/>
              <a:ext cx="4022033" cy="352210"/>
              <a:chOff x="2127732" y="1230406"/>
              <a:chExt cx="4022033" cy="352210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V="1">
                <a:off x="2549765" y="1424354"/>
                <a:ext cx="3600000" cy="17585"/>
              </a:xfrm>
              <a:prstGeom prst="line">
                <a:avLst/>
              </a:prstGeom>
              <a:ln w="12700">
                <a:solidFill>
                  <a:srgbClr val="46D1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组合 23"/>
              <p:cNvGrpSpPr/>
              <p:nvPr/>
            </p:nvGrpSpPr>
            <p:grpSpPr>
              <a:xfrm>
                <a:off x="2127732" y="1230406"/>
                <a:ext cx="334111" cy="352210"/>
                <a:chOff x="2121873" y="1511588"/>
                <a:chExt cx="445481" cy="46961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2121873" y="1511588"/>
                  <a:ext cx="363415" cy="363415"/>
                </a:xfrm>
                <a:prstGeom prst="rect">
                  <a:avLst/>
                </a:prstGeom>
                <a:solidFill>
                  <a:srgbClr val="46D1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2321171" y="1735018"/>
                  <a:ext cx="246183" cy="246183"/>
                </a:xfrm>
                <a:prstGeom prst="rect">
                  <a:avLst/>
                </a:prstGeom>
                <a:solidFill>
                  <a:srgbClr val="9BF1E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8" name="组合 17"/>
          <p:cNvGrpSpPr/>
          <p:nvPr/>
        </p:nvGrpSpPr>
        <p:grpSpPr>
          <a:xfrm>
            <a:off x="6636596" y="2648846"/>
            <a:ext cx="1899092" cy="1425487"/>
            <a:chOff x="3598784" y="1279329"/>
            <a:chExt cx="2208606" cy="1657813"/>
          </a:xfrm>
        </p:grpSpPr>
        <p:grpSp>
          <p:nvGrpSpPr>
            <p:cNvPr id="27" name="组合 26"/>
            <p:cNvGrpSpPr/>
            <p:nvPr/>
          </p:nvGrpSpPr>
          <p:grpSpPr>
            <a:xfrm>
              <a:off x="3879273" y="1380994"/>
              <a:ext cx="1800000" cy="1258148"/>
              <a:chOff x="3879273" y="1380994"/>
              <a:chExt cx="1800000" cy="1258148"/>
            </a:xfrm>
          </p:grpSpPr>
          <p:grpSp>
            <p:nvGrpSpPr>
              <p:cNvPr id="35" name="组合 34"/>
              <p:cNvGrpSpPr>
                <a:grpSpLocks noChangeAspect="1"/>
              </p:cNvGrpSpPr>
              <p:nvPr/>
            </p:nvGrpSpPr>
            <p:grpSpPr>
              <a:xfrm>
                <a:off x="3879273" y="1380994"/>
                <a:ext cx="1800000" cy="1258148"/>
                <a:chOff x="-2001984" y="980038"/>
                <a:chExt cx="2479681" cy="1735453"/>
              </a:xfrm>
            </p:grpSpPr>
            <p:cxnSp>
              <p:nvCxnSpPr>
                <p:cNvPr id="41" name="直接箭头连接符 40"/>
                <p:cNvCxnSpPr/>
                <p:nvPr/>
              </p:nvCxnSpPr>
              <p:spPr>
                <a:xfrm>
                  <a:off x="-2001498" y="2715491"/>
                  <a:ext cx="247919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/>
                <p:cNvCxnSpPr/>
                <p:nvPr/>
              </p:nvCxnSpPr>
              <p:spPr>
                <a:xfrm rot="16200000">
                  <a:off x="-2868242" y="1846296"/>
                  <a:ext cx="173251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直接连接符 35"/>
              <p:cNvCxnSpPr/>
              <p:nvPr/>
            </p:nvCxnSpPr>
            <p:spPr>
              <a:xfrm flipV="1">
                <a:off x="3879626" y="1698875"/>
                <a:ext cx="1495938" cy="9336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662495" y="2149736"/>
                <a:ext cx="0" cy="48940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5206207" y="1810026"/>
                <a:ext cx="0" cy="82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4501692" y="25678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14483" y="25678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7307" y="2185307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03594" y="127932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98784" y="248218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5654" y="2857432"/>
            <a:ext cx="5716601" cy="14957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23888" indent="-623888" algn="just">
              <a:lnSpc>
                <a:spcPct val="114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）弹簧由原长开始到伸长量为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的过程中拉力所做的功；</a:t>
            </a:r>
            <a:endParaRPr lang="en-US" altLang="zh-CN" sz="20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623888" indent="-623888" algn="just">
              <a:lnSpc>
                <a:spcPct val="114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）如果继续拉弹簧，弹簧的伸长量由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增大到</a:t>
            </a:r>
            <a:r>
              <a:rPr lang="en-US" altLang="zh-CN" sz="20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的过程中，拉力又做了多少功？</a:t>
            </a:r>
          </a:p>
        </p:txBody>
      </p:sp>
    </p:spTree>
    <p:extLst>
      <p:ext uri="{BB962C8B-B14F-4D97-AF65-F5344CB8AC3E}">
        <p14:creationId xmlns:p14="http://schemas.microsoft.com/office/powerpoint/2010/main" val="685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/>
      <p:bldP spid="4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6310" y="553611"/>
            <a:ext cx="8375928" cy="4051423"/>
          </a:xfrm>
          <a:prstGeom prst="rect">
            <a:avLst/>
          </a:prstGeom>
          <a:solidFill>
            <a:schemeClr val="bg1"/>
          </a:solidFill>
          <a:ln>
            <a:solidFill>
              <a:srgbClr val="D0E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05369" y="737728"/>
            <a:ext cx="750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>
              <a:lnSpc>
                <a:spcPct val="200000"/>
              </a:lnSpc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在拉伸轻弹簧的过程中，拉力的大小始终等于弹簧弹力的大小，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3165790" y="2756732"/>
            <a:ext cx="2291125" cy="1566988"/>
            <a:chOff x="3460234" y="1370154"/>
            <a:chExt cx="2291125" cy="1566988"/>
          </a:xfrm>
        </p:grpSpPr>
        <p:grpSp>
          <p:nvGrpSpPr>
            <p:cNvPr id="67" name="组合 66"/>
            <p:cNvGrpSpPr/>
            <p:nvPr/>
          </p:nvGrpSpPr>
          <p:grpSpPr>
            <a:xfrm>
              <a:off x="3879278" y="1557011"/>
              <a:ext cx="1799995" cy="1082131"/>
              <a:chOff x="3879278" y="1557011"/>
              <a:chExt cx="1799995" cy="1082131"/>
            </a:xfrm>
          </p:grpSpPr>
          <p:grpSp>
            <p:nvGrpSpPr>
              <p:cNvPr id="77" name="组合 76"/>
              <p:cNvGrpSpPr>
                <a:grpSpLocks noChangeAspect="1"/>
              </p:cNvGrpSpPr>
              <p:nvPr/>
            </p:nvGrpSpPr>
            <p:grpSpPr>
              <a:xfrm>
                <a:off x="3879278" y="1557011"/>
                <a:ext cx="1799995" cy="1082130"/>
                <a:chOff x="-2001979" y="1222830"/>
                <a:chExt cx="2479676" cy="1492661"/>
              </a:xfrm>
            </p:grpSpPr>
            <p:cxnSp>
              <p:nvCxnSpPr>
                <p:cNvPr id="83" name="直接箭头连接符 82"/>
                <p:cNvCxnSpPr/>
                <p:nvPr/>
              </p:nvCxnSpPr>
              <p:spPr>
                <a:xfrm>
                  <a:off x="-2001498" y="2715491"/>
                  <a:ext cx="247919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箭头连接符 83"/>
                <p:cNvCxnSpPr/>
                <p:nvPr/>
              </p:nvCxnSpPr>
              <p:spPr>
                <a:xfrm rot="16200000">
                  <a:off x="-2746841" y="1967692"/>
                  <a:ext cx="148972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直接连接符 77"/>
              <p:cNvCxnSpPr/>
              <p:nvPr/>
            </p:nvCxnSpPr>
            <p:spPr>
              <a:xfrm flipV="1">
                <a:off x="3879626" y="1698875"/>
                <a:ext cx="1495938" cy="9336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4662495" y="2149736"/>
                <a:ext cx="0" cy="48940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V="1">
                <a:off x="5206207" y="1810026"/>
                <a:ext cx="0" cy="82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16200000">
                <a:off x="4272309" y="1761252"/>
                <a:ext cx="0" cy="77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16200000">
                <a:off x="4542396" y="1148521"/>
                <a:ext cx="0" cy="13212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4501692" y="25678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14483" y="25678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60234" y="196358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460234" y="162731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51277" y="22491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03594" y="137015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71074" y="248218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1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805369" y="1354714"/>
            <a:ext cx="7852856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algn="just">
              <a:lnSpc>
                <a:spcPct val="20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根据胡克定律，拉力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与弹簧形变量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（拉力作用点的位移）成正比，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05369" y="1975750"/>
            <a:ext cx="765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algn="just">
              <a:lnSpc>
                <a:spcPct val="20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 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1800" b="1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kx</a:t>
            </a:r>
            <a:r>
              <a:rPr lang="zh-CN" altLang="en-US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图中的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399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08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43049" y="520951"/>
            <a:ext cx="8599856" cy="4051423"/>
          </a:xfrm>
          <a:prstGeom prst="rect">
            <a:avLst/>
          </a:prstGeom>
          <a:solidFill>
            <a:schemeClr val="bg1"/>
          </a:solidFill>
          <a:ln>
            <a:solidFill>
              <a:srgbClr val="D0E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322054" y="1800275"/>
            <a:ext cx="99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/>
            <a:r>
              <a:rPr lang="zh-CN" altLang="en-US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endParaRPr lang="zh-CN" altLang="en-US" sz="18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2779" y="2089075"/>
            <a:ext cx="6104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lnSpc>
                <a:spcPct val="15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）图中△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AOx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的面积，在数值上等于将弹簧从原长伸长到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的过程中拉力所做的功：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62071"/>
              </p:ext>
            </p:extLst>
          </p:nvPr>
        </p:nvGraphicFramePr>
        <p:xfrm>
          <a:off x="4064185" y="2484650"/>
          <a:ext cx="19907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6" name="Equation" r:id="rId4" imgW="1282680" imgH="393480" progId="Equation.DSMT4">
                  <p:embed/>
                </p:oleObj>
              </mc:Choice>
              <mc:Fallback>
                <p:oleObj name="Equation" r:id="rId4" imgW="1282680" imgH="39348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185" y="2484650"/>
                        <a:ext cx="19907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239027" y="3054776"/>
            <a:ext cx="611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 algn="just">
              <a:lnSpc>
                <a:spcPct val="15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）图中梯形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的面积，在数值上等于弹簧伸长量由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增大到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800" b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的过程中拉力所做的功：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44845"/>
              </p:ext>
            </p:extLst>
          </p:nvPr>
        </p:nvGraphicFramePr>
        <p:xfrm>
          <a:off x="4653135" y="3479559"/>
          <a:ext cx="41021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7" name="Equation" r:id="rId6" imgW="2641320" imgH="393480" progId="Equation.DSMT4">
                  <p:embed/>
                </p:oleObj>
              </mc:Choice>
              <mc:Fallback>
                <p:oleObj name="Equation" r:id="rId6" imgW="2641320" imgH="39348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135" y="3479559"/>
                        <a:ext cx="41021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6497939" y="1569430"/>
            <a:ext cx="2291125" cy="1566988"/>
            <a:chOff x="6430211" y="1857298"/>
            <a:chExt cx="2291125" cy="1566988"/>
          </a:xfrm>
        </p:grpSpPr>
        <p:grpSp>
          <p:nvGrpSpPr>
            <p:cNvPr id="78" name="组合 77"/>
            <p:cNvGrpSpPr/>
            <p:nvPr/>
          </p:nvGrpSpPr>
          <p:grpSpPr>
            <a:xfrm>
              <a:off x="6849255" y="2044155"/>
              <a:ext cx="1799995" cy="1082131"/>
              <a:chOff x="3879278" y="1557011"/>
              <a:chExt cx="1799995" cy="1082131"/>
            </a:xfrm>
          </p:grpSpPr>
          <p:grpSp>
            <p:nvGrpSpPr>
              <p:cNvPr id="88" name="组合 87"/>
              <p:cNvGrpSpPr>
                <a:grpSpLocks noChangeAspect="1"/>
              </p:cNvGrpSpPr>
              <p:nvPr/>
            </p:nvGrpSpPr>
            <p:grpSpPr>
              <a:xfrm>
                <a:off x="3879278" y="1557011"/>
                <a:ext cx="1799995" cy="1082130"/>
                <a:chOff x="-2001979" y="1222830"/>
                <a:chExt cx="2479676" cy="1492661"/>
              </a:xfrm>
            </p:grpSpPr>
            <p:cxnSp>
              <p:nvCxnSpPr>
                <p:cNvPr id="94" name="直接箭头连接符 93"/>
                <p:cNvCxnSpPr/>
                <p:nvPr/>
              </p:nvCxnSpPr>
              <p:spPr>
                <a:xfrm>
                  <a:off x="-2001498" y="2715491"/>
                  <a:ext cx="247919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箭头连接符 94"/>
                <p:cNvCxnSpPr/>
                <p:nvPr/>
              </p:nvCxnSpPr>
              <p:spPr>
                <a:xfrm rot="16200000">
                  <a:off x="-2746841" y="1967692"/>
                  <a:ext cx="1489723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直接连接符 88"/>
              <p:cNvCxnSpPr/>
              <p:nvPr/>
            </p:nvCxnSpPr>
            <p:spPr>
              <a:xfrm flipV="1">
                <a:off x="3879626" y="1698875"/>
                <a:ext cx="1495938" cy="9336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4662495" y="2149736"/>
                <a:ext cx="0" cy="48940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5206207" y="1810026"/>
                <a:ext cx="0" cy="82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rot="16200000">
                <a:off x="4272309" y="1761252"/>
                <a:ext cx="0" cy="77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rot="16200000">
                <a:off x="4542396" y="1148521"/>
                <a:ext cx="0" cy="13212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7471669" y="305495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84460" y="305495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30211" y="245072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30211" y="211445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1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421254" y="27362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73571" y="185729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41051" y="296933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1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240107" y="18661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直角三角形 75"/>
          <p:cNvSpPr/>
          <p:nvPr/>
        </p:nvSpPr>
        <p:spPr>
          <a:xfrm flipH="1">
            <a:off x="6927526" y="2011257"/>
            <a:ext cx="1317600" cy="822914"/>
          </a:xfrm>
          <a:prstGeom prst="rtTriangle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直角三角形 76"/>
          <p:cNvSpPr/>
          <p:nvPr/>
        </p:nvSpPr>
        <p:spPr>
          <a:xfrm flipH="1">
            <a:off x="6924148" y="2343956"/>
            <a:ext cx="777600" cy="493200"/>
          </a:xfrm>
          <a:prstGeom prst="rtTriangl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211214" y="461505"/>
            <a:ext cx="2433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方法一</a:t>
            </a:r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：图像法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93638" y="4079139"/>
            <a:ext cx="771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/>
            <a:r>
              <a:rPr lang="zh-CN" altLang="en-US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小结：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这种微积分的方法具有普遍意义，对于任意形状的</a:t>
            </a:r>
            <a:r>
              <a:rPr lang="en-US" altLang="zh-CN" sz="1800" i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1800" i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图像都适用。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054" y="1021415"/>
            <a:ext cx="859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/>
            <a:r>
              <a:rPr lang="zh-CN" altLang="en-US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弹簧弹力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与伸长量</a:t>
            </a:r>
            <a:r>
              <a:rPr lang="en-US" altLang="zh-CN" sz="1800" b="1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1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的关系图像中图线与横轴所围的面积即为拉力做的功。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5792" y="20045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8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Picture 15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37078" r="18343" b="39446"/>
          <a:stretch/>
        </p:blipFill>
        <p:spPr bwMode="auto">
          <a:xfrm>
            <a:off x="1079103" y="1021415"/>
            <a:ext cx="7114439" cy="14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87" grpId="0"/>
      <p:bldP spid="76" grpId="0" animBg="1"/>
      <p:bldP spid="77" grpId="0" animBg="1"/>
      <p:bldP spid="97" grpId="0"/>
      <p:bldP spid="99" grpId="0"/>
      <p:bldP spid="2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1491</Words>
  <Application>Microsoft Office PowerPoint</Application>
  <PresentationFormat>全屏显示(16:9)</PresentationFormat>
  <Paragraphs>129</Paragraphs>
  <Slides>17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1_Office 主题​​</vt:lpstr>
      <vt:lpstr>Equation</vt:lpstr>
      <vt:lpstr>功、功率习题课</vt:lpstr>
      <vt:lpstr>学习目标与任务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王军 ♂</cp:lastModifiedBy>
  <cp:revision>78</cp:revision>
  <dcterms:created xsi:type="dcterms:W3CDTF">2020-02-01T11:21:51Z</dcterms:created>
  <dcterms:modified xsi:type="dcterms:W3CDTF">2020-05-05T10:35:47Z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