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3DA"/>
          </a:solidFill>
        </a:fill>
      </a:tcStyle>
    </a:wholeTbl>
    <a:band2H>
      <a:tcTxStyle/>
      <a:tcStyle>
        <a:tcBdr/>
        <a:fill>
          <a:solidFill>
            <a:srgbClr val="EEF2ED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2CE"/>
          </a:solidFill>
        </a:fill>
      </a:tcStyle>
    </a:wholeTbl>
    <a:band2H>
      <a:tcTxStyle/>
      <a:tcStyle>
        <a:tcBdr/>
        <a:fill>
          <a:solidFill>
            <a:srgbClr val="F7EA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E3"/>
          </a:solidFill>
        </a:fill>
      </a:tcStyle>
    </a:wholeTbl>
    <a:band2H>
      <a:tcTxStyle/>
      <a:tcStyle>
        <a:tcBdr/>
        <a:fill>
          <a:solidFill>
            <a:srgbClr val="EDF1F1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BCE"/>
          </a:solidFill>
        </a:fill>
      </a:tcStyle>
    </a:wholeTbl>
    <a:band2H>
      <a:tcTxStyle/>
      <a:tcStyle>
        <a:tcBdr/>
        <a:fill>
          <a:solidFill>
            <a:srgbClr val="F7EE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75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4471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矩形 18"/>
          <p:cNvSpPr/>
          <p:nvPr/>
        </p:nvSpPr>
        <p:spPr>
          <a:xfrm>
            <a:off x="8991600" y="2286"/>
            <a:ext cx="152400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矩形 17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矩形 15"/>
          <p:cNvSpPr/>
          <p:nvPr/>
        </p:nvSpPr>
        <p:spPr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矩形 11"/>
          <p:cNvSpPr/>
          <p:nvPr/>
        </p:nvSpPr>
        <p:spPr>
          <a:xfrm>
            <a:off x="146303" y="4793743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1145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直接连接符 6"/>
          <p:cNvSpPr/>
          <p:nvPr/>
        </p:nvSpPr>
        <p:spPr>
          <a:xfrm>
            <a:off x="155447" y="1815083"/>
            <a:ext cx="8833106" cy="1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矩形 9"/>
          <p:cNvSpPr/>
          <p:nvPr/>
        </p:nvSpPr>
        <p:spPr>
          <a:xfrm>
            <a:off x="152399" y="114299"/>
            <a:ext cx="8833106" cy="491033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" name="椭圆 12"/>
          <p:cNvSpPr/>
          <p:nvPr/>
        </p:nvSpPr>
        <p:spPr>
          <a:xfrm>
            <a:off x="4267200" y="1586483"/>
            <a:ext cx="609600" cy="457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椭圆 13"/>
          <p:cNvSpPr/>
          <p:nvPr/>
        </p:nvSpPr>
        <p:spPr>
          <a:xfrm>
            <a:off x="4361688" y="1657350"/>
            <a:ext cx="420625" cy="315469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31445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4" y="1648715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直接连接符 20"/>
          <p:cNvSpPr/>
          <p:nvPr/>
        </p:nvSpPr>
        <p:spPr>
          <a:xfrm>
            <a:off x="152399" y="40005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矩形 1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0" name="矩形 15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1" name="矩形 16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2" name="矩形 17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矩形 19"/>
          <p:cNvSpPr/>
          <p:nvPr/>
        </p:nvSpPr>
        <p:spPr>
          <a:xfrm>
            <a:off x="152399" y="114300"/>
            <a:ext cx="8833106" cy="22631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矩形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矩形 14"/>
          <p:cNvSpPr/>
          <p:nvPr/>
        </p:nvSpPr>
        <p:spPr>
          <a:xfrm>
            <a:off x="152399" y="116585"/>
            <a:ext cx="8833106" cy="491033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6" name="椭圆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椭圆 12"/>
          <p:cNvSpPr/>
          <p:nvPr/>
        </p:nvSpPr>
        <p:spPr>
          <a:xfrm>
            <a:off x="1389888" y="242315"/>
            <a:ext cx="420625" cy="31547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标题文本"/>
          <p:cNvSpPr txBox="1"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646B8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59" name="图片占位符 2"/>
          <p:cNvSpPr>
            <a:spLocks noGrp="1"/>
          </p:cNvSpPr>
          <p:nvPr>
            <p:ph type="pic" sz="half" idx="13"/>
          </p:nvPr>
        </p:nvSpPr>
        <p:spPr>
          <a:xfrm>
            <a:off x="3000375" y="457200"/>
            <a:ext cx="5867400" cy="3200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381000" y="742950"/>
            <a:ext cx="2438400" cy="39433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640080" indent="-36576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2pPr>
            <a:lvl3pPr marL="960120" indent="-36576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3pPr>
            <a:lvl4pPr marL="127508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4pPr>
            <a:lvl5pPr marL="154940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1" name="矩形 21"/>
          <p:cNvSpPr/>
          <p:nvPr/>
        </p:nvSpPr>
        <p:spPr>
          <a:xfrm>
            <a:off x="149351" y="4791288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442114" y="233680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16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8" name="矩形 1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" name="矩形 15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" name="矩形 17"/>
          <p:cNvSpPr/>
          <p:nvPr/>
        </p:nvSpPr>
        <p:spPr>
          <a:xfrm>
            <a:off x="8991600" y="14287"/>
            <a:ext cx="152400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" name="矩形 18"/>
          <p:cNvSpPr/>
          <p:nvPr/>
        </p:nvSpPr>
        <p:spPr>
          <a:xfrm>
            <a:off x="152399" y="1714500"/>
            <a:ext cx="8833106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矩形 11"/>
          <p:cNvSpPr/>
          <p:nvPr/>
        </p:nvSpPr>
        <p:spPr>
          <a:xfrm>
            <a:off x="155447" y="106764"/>
            <a:ext cx="8833106" cy="16047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368425" y="2057400"/>
            <a:ext cx="6480175" cy="125492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1pPr>
            <a:lvl2pPr marL="0" indent="27432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2pPr>
            <a:lvl3pPr marL="0" indent="59436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3pPr>
            <a:lvl4pPr marL="0" indent="86868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4pPr>
            <a:lvl5pPr marL="0" indent="114300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矩形 12"/>
          <p:cNvSpPr/>
          <p:nvPr/>
        </p:nvSpPr>
        <p:spPr>
          <a:xfrm>
            <a:off x="146303" y="4793743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矩形 13"/>
          <p:cNvSpPr/>
          <p:nvPr/>
        </p:nvSpPr>
        <p:spPr>
          <a:xfrm>
            <a:off x="152399" y="114299"/>
            <a:ext cx="8833106" cy="491033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直接连接符 7"/>
          <p:cNvSpPr/>
          <p:nvPr/>
        </p:nvSpPr>
        <p:spPr>
          <a:xfrm>
            <a:off x="152399" y="182880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椭圆 9"/>
          <p:cNvSpPr/>
          <p:nvPr/>
        </p:nvSpPr>
        <p:spPr>
          <a:xfrm>
            <a:off x="4267200" y="1586483"/>
            <a:ext cx="609600" cy="457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椭圆 10"/>
          <p:cNvSpPr/>
          <p:nvPr/>
        </p:nvSpPr>
        <p:spPr>
          <a:xfrm>
            <a:off x="4361688" y="1657350"/>
            <a:ext cx="420625" cy="315469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标题文本"/>
          <p:cNvSpPr txBox="1">
            <a:spLocks noGrp="1"/>
          </p:cNvSpPr>
          <p:nvPr>
            <p:ph type="title"/>
          </p:nvPr>
        </p:nvSpPr>
        <p:spPr>
          <a:xfrm>
            <a:off x="722312" y="400050"/>
            <a:ext cx="7772401" cy="11430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6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4" y="1648715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8" name="直接连接符 7"/>
          <p:cNvSpPr/>
          <p:nvPr/>
        </p:nvSpPr>
        <p:spPr>
          <a:xfrm flipV="1">
            <a:off x="4563081" y="1181739"/>
            <a:ext cx="8921" cy="3614669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301752" y="1028700"/>
            <a:ext cx="4038601" cy="3511297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6047" indent="-311727">
              <a:defRPr sz="2500"/>
            </a:lvl2pPr>
            <a:lvl3pPr marL="880110" indent="-285750">
              <a:defRPr sz="2500"/>
            </a:lvl3pPr>
            <a:lvl4pPr marL="1154430" indent="-285750">
              <a:defRPr sz="2500"/>
            </a:lvl4pPr>
            <a:lvl5pPr marL="1460500" indent="-317500">
              <a:defRPr sz="2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4" y="779258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栏内容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8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301752" y="1028700"/>
            <a:ext cx="4038601" cy="3511297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6047" indent="-311727">
              <a:defRPr sz="2500"/>
            </a:lvl2pPr>
            <a:lvl3pPr marL="880110" indent="-285750">
              <a:defRPr sz="2500"/>
            </a:lvl3pPr>
            <a:lvl4pPr marL="1154430" indent="-285750">
              <a:defRPr sz="2500"/>
            </a:lvl4pPr>
            <a:lvl5pPr marL="1460500" indent="-317500">
              <a:defRPr sz="2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4" y="779258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直接连接符 9"/>
          <p:cNvSpPr/>
          <p:nvPr/>
        </p:nvSpPr>
        <p:spPr>
          <a:xfrm flipV="1">
            <a:off x="4572000" y="1650206"/>
            <a:ext cx="0" cy="3140965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" name="矩形 19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8" name="矩形 1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9" name="矩形 20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0" name="矩形 21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1" name="矩形 10"/>
          <p:cNvSpPr/>
          <p:nvPr/>
        </p:nvSpPr>
        <p:spPr>
          <a:xfrm>
            <a:off x="152399" y="1028700"/>
            <a:ext cx="8833106" cy="685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矩形 12"/>
          <p:cNvSpPr/>
          <p:nvPr/>
        </p:nvSpPr>
        <p:spPr>
          <a:xfrm>
            <a:off x="145922" y="4793741"/>
            <a:ext cx="8833106" cy="233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301752" y="1143000"/>
            <a:ext cx="4040188" cy="54973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1pPr>
            <a:lvl2pPr marL="0" indent="27432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2pPr>
            <a:lvl3pPr marL="0" indent="59436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3pPr>
            <a:lvl4pPr marL="0" indent="86868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4pPr>
            <a:lvl5pPr marL="0" indent="114300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791331" y="1143000"/>
            <a:ext cx="4041776" cy="54864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直接连接符 14"/>
          <p:cNvSpPr/>
          <p:nvPr/>
        </p:nvSpPr>
        <p:spPr>
          <a:xfrm>
            <a:off x="152399" y="960119"/>
            <a:ext cx="8833106" cy="1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矩形 17"/>
          <p:cNvSpPr/>
          <p:nvPr/>
        </p:nvSpPr>
        <p:spPr>
          <a:xfrm>
            <a:off x="152399" y="116585"/>
            <a:ext cx="8833106" cy="491033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7" name="椭圆 24"/>
          <p:cNvSpPr/>
          <p:nvPr/>
        </p:nvSpPr>
        <p:spPr>
          <a:xfrm>
            <a:off x="4267200" y="717027"/>
            <a:ext cx="609600" cy="457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椭圆 26"/>
          <p:cNvSpPr/>
          <p:nvPr/>
        </p:nvSpPr>
        <p:spPr>
          <a:xfrm>
            <a:off x="4361688" y="787892"/>
            <a:ext cx="420625" cy="315469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4" y="780939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4" y="776142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6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矩形 7"/>
          <p:cNvSpPr/>
          <p:nvPr/>
        </p:nvSpPr>
        <p:spPr>
          <a:xfrm>
            <a:off x="0" y="-1"/>
            <a:ext cx="9144000" cy="1165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7" name="矩形 9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矩形 8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9" name="矩形 4"/>
          <p:cNvSpPr/>
          <p:nvPr/>
        </p:nvSpPr>
        <p:spPr>
          <a:xfrm>
            <a:off x="146303" y="4793743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0" name="矩形 5"/>
          <p:cNvSpPr/>
          <p:nvPr/>
        </p:nvSpPr>
        <p:spPr>
          <a:xfrm>
            <a:off x="152399" y="118871"/>
            <a:ext cx="8833106" cy="491033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4" y="4742576"/>
            <a:ext cx="316172" cy="332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矩形 18"/>
          <p:cNvSpPr/>
          <p:nvPr/>
        </p:nvSpPr>
        <p:spPr>
          <a:xfrm>
            <a:off x="152399" y="114300"/>
            <a:ext cx="8833106" cy="228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9" name="矩形 1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矩形 17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" name="矩形 15"/>
          <p:cNvSpPr/>
          <p:nvPr/>
        </p:nvSpPr>
        <p:spPr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2" name="矩形 16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3" name="矩形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标题文本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35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381000" y="1485900"/>
            <a:ext cx="2362200" cy="31087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0" indent="27432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59436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86868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114300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6" name="矩形 7"/>
          <p:cNvSpPr/>
          <p:nvPr/>
        </p:nvSpPr>
        <p:spPr>
          <a:xfrm>
            <a:off x="152399" y="114299"/>
            <a:ext cx="8833106" cy="491033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直接连接符 8"/>
          <p:cNvSpPr/>
          <p:nvPr/>
        </p:nvSpPr>
        <p:spPr>
          <a:xfrm>
            <a:off x="152399" y="40005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" name="椭圆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椭圆 10"/>
          <p:cNvSpPr/>
          <p:nvPr/>
        </p:nvSpPr>
        <p:spPr>
          <a:xfrm>
            <a:off x="1389888" y="242315"/>
            <a:ext cx="420625" cy="31547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矩形 20"/>
          <p:cNvSpPr/>
          <p:nvPr/>
        </p:nvSpPr>
        <p:spPr>
          <a:xfrm>
            <a:off x="149351" y="4791288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442114" y="233680"/>
            <a:ext cx="316172" cy="3327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6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矩形 15"/>
          <p:cNvSpPr/>
          <p:nvPr/>
        </p:nvSpPr>
        <p:spPr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" name="矩形 17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矩形 18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矩形 8"/>
          <p:cNvSpPr/>
          <p:nvPr/>
        </p:nvSpPr>
        <p:spPr>
          <a:xfrm>
            <a:off x="149351" y="4791288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" name="矩形 7"/>
          <p:cNvSpPr/>
          <p:nvPr/>
        </p:nvSpPr>
        <p:spPr>
          <a:xfrm>
            <a:off x="152399" y="116585"/>
            <a:ext cx="8833106" cy="4910330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直接连接符 9"/>
          <p:cNvSpPr/>
          <p:nvPr/>
        </p:nvSpPr>
        <p:spPr>
          <a:xfrm>
            <a:off x="152399" y="957556"/>
            <a:ext cx="8833106" cy="1"/>
          </a:xfrm>
          <a:prstGeom prst="line">
            <a:avLst/>
          </a:prstGeom>
          <a:ln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椭圆 11"/>
          <p:cNvSpPr/>
          <p:nvPr/>
        </p:nvSpPr>
        <p:spPr>
          <a:xfrm>
            <a:off x="4267200" y="717027"/>
            <a:ext cx="609600" cy="4572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椭圆 14"/>
          <p:cNvSpPr/>
          <p:nvPr/>
        </p:nvSpPr>
        <p:spPr>
          <a:xfrm>
            <a:off x="4361688" y="787892"/>
            <a:ext cx="420625" cy="315469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569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920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32202" y="768905"/>
            <a:ext cx="316172" cy="332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5000"/>
        <a:buFontTx/>
        <a:buChar char="●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610985" marR="0" indent="-33666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902970" marR="0" indent="-30861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Tx/>
        <a:buChar char="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177289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485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737360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045969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228850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2547257" marR="0" indent="-35269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rcRect r="531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矩形 9"/>
          <p:cNvSpPr txBox="1"/>
          <p:nvPr/>
        </p:nvSpPr>
        <p:spPr>
          <a:xfrm>
            <a:off x="4905375" y="3635375"/>
            <a:ext cx="3533141" cy="373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lnSpc>
                <a:spcPct val="150000"/>
              </a:lnSpc>
              <a:defRPr b="1" spc="170">
                <a:latin typeface="楷体"/>
                <a:ea typeface="楷体"/>
                <a:cs typeface="楷体"/>
                <a:sym typeface="楷体"/>
              </a:defRPr>
            </a:pPr>
            <a:r>
              <a:t>  </a:t>
            </a:r>
            <a:r>
              <a:rPr sz="2000" b="0">
                <a:latin typeface="微软雅黑"/>
                <a:ea typeface="微软雅黑"/>
                <a:cs typeface="微软雅黑"/>
                <a:sym typeface="微软雅黑"/>
              </a:rPr>
              <a:t> </a:t>
            </a:r>
          </a:p>
        </p:txBody>
      </p:sp>
      <p:sp>
        <p:nvSpPr>
          <p:cNvPr id="174" name="文本框 10"/>
          <p:cNvSpPr txBox="1"/>
          <p:nvPr/>
        </p:nvSpPr>
        <p:spPr>
          <a:xfrm>
            <a:off x="4100908" y="1194123"/>
            <a:ext cx="4025267" cy="45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>
              <a:defRPr sz="2000" b="1" spc="170">
                <a:solidFill>
                  <a:srgbClr val="00206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朝阳区线上课堂·高一年级英语</a:t>
            </a:r>
            <a:r>
              <a:rPr sz="2400"/>
              <a:t> </a:t>
            </a:r>
          </a:p>
        </p:txBody>
      </p:sp>
      <p:sp>
        <p:nvSpPr>
          <p:cNvPr id="175" name="TextBox 5"/>
          <p:cNvSpPr txBox="1"/>
          <p:nvPr/>
        </p:nvSpPr>
        <p:spPr>
          <a:xfrm>
            <a:off x="4690555" y="3643319"/>
            <a:ext cx="412200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北京市和平街第一中学  王丽君</a:t>
            </a:r>
          </a:p>
        </p:txBody>
      </p:sp>
      <p:sp>
        <p:nvSpPr>
          <p:cNvPr id="3" name="矩形 2"/>
          <p:cNvSpPr/>
          <p:nvPr/>
        </p:nvSpPr>
        <p:spPr>
          <a:xfrm>
            <a:off x="3554174" y="1851670"/>
            <a:ext cx="5194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必修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 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Unit8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“绿色生活”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Lesson2 Greening the Desert  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(1) 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isten to part 2 again, take notes and retell"/>
          <p:cNvSpPr txBox="1">
            <a:spLocks noGrp="1"/>
          </p:cNvSpPr>
          <p:nvPr>
            <p:ph type="title"/>
          </p:nvPr>
        </p:nvSpPr>
        <p:spPr>
          <a:xfrm>
            <a:off x="149352" y="146050"/>
            <a:ext cx="8534401" cy="569214"/>
          </a:xfrm>
          <a:prstGeom prst="rect">
            <a:avLst/>
          </a:prstGeom>
        </p:spPr>
        <p:txBody>
          <a:bodyPr/>
          <a:lstStyle>
            <a:lvl1pPr algn="l" defTabSz="566927">
              <a:defRPr sz="2046"/>
            </a:lvl1pPr>
          </a:lstStyle>
          <a:p>
            <a:r>
              <a:t> Listen to part 2 again, take notes and retell</a:t>
            </a:r>
          </a:p>
        </p:txBody>
      </p:sp>
      <p:graphicFrame>
        <p:nvGraphicFramePr>
          <p:cNvPr id="228" name="表格"/>
          <p:cNvGraphicFramePr/>
          <p:nvPr/>
        </p:nvGraphicFramePr>
        <p:xfrm>
          <a:off x="301752" y="1072626"/>
          <a:ext cx="8540495" cy="371787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331438"/>
                <a:gridCol w="7209057"/>
              </a:tblGrid>
              <a:tr h="6635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Discourse markers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Details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703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early days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Yi Jiefang went to____________________________________
Yi Jiefang proposed the local government to ____________________________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6635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However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first trees____________________________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635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Although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There seemed _______________________________________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6635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Now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trees_____________________________________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Note-taking sk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Note-taking skills</a:t>
            </a:r>
          </a:p>
        </p:txBody>
      </p:sp>
      <p:grpSp>
        <p:nvGrpSpPr>
          <p:cNvPr id="237" name="组合 9"/>
          <p:cNvGrpSpPr/>
          <p:nvPr/>
        </p:nvGrpSpPr>
        <p:grpSpPr>
          <a:xfrm>
            <a:off x="-403259" y="591573"/>
            <a:ext cx="3722732" cy="3960354"/>
            <a:chOff x="0" y="0"/>
            <a:chExt cx="3722731" cy="3960353"/>
          </a:xfrm>
        </p:grpSpPr>
        <p:grpSp>
          <p:nvGrpSpPr>
            <p:cNvPr id="234" name="竖卷形 4"/>
            <p:cNvGrpSpPr/>
            <p:nvPr/>
          </p:nvGrpSpPr>
          <p:grpSpPr>
            <a:xfrm>
              <a:off x="0" y="-1"/>
              <a:ext cx="3722732" cy="3960355"/>
              <a:chOff x="0" y="0"/>
              <a:chExt cx="3722731" cy="3960353"/>
            </a:xfrm>
          </p:grpSpPr>
          <p:sp>
            <p:nvSpPr>
              <p:cNvPr id="231" name="形状"/>
              <p:cNvSpPr/>
              <p:nvPr/>
            </p:nvSpPr>
            <p:spPr>
              <a:xfrm>
                <a:off x="0" y="-1"/>
                <a:ext cx="3722732" cy="3960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" y="21600"/>
                    </a:moveTo>
                    <a:cubicBezTo>
                      <a:pt x="604" y="21600"/>
                      <a:pt x="0" y="21032"/>
                      <a:pt x="0" y="20331"/>
                    </a:cubicBezTo>
                    <a:cubicBezTo>
                      <a:pt x="0" y="19630"/>
                      <a:pt x="604" y="19062"/>
                      <a:pt x="1350" y="19062"/>
                    </a:cubicBezTo>
                    <a:lnTo>
                      <a:pt x="2700" y="19062"/>
                    </a:lnTo>
                    <a:lnTo>
                      <a:pt x="2700" y="1269"/>
                    </a:lnTo>
                    <a:cubicBezTo>
                      <a:pt x="2700" y="568"/>
                      <a:pt x="3304" y="0"/>
                      <a:pt x="4050" y="0"/>
                    </a:cubicBezTo>
                    <a:lnTo>
                      <a:pt x="20250" y="0"/>
                    </a:lnTo>
                    <a:cubicBezTo>
                      <a:pt x="20996" y="0"/>
                      <a:pt x="21600" y="568"/>
                      <a:pt x="21600" y="1269"/>
                    </a:cubicBezTo>
                    <a:cubicBezTo>
                      <a:pt x="21600" y="1970"/>
                      <a:pt x="20996" y="2538"/>
                      <a:pt x="20250" y="2538"/>
                    </a:cubicBezTo>
                    <a:lnTo>
                      <a:pt x="18900" y="2538"/>
                    </a:lnTo>
                    <a:lnTo>
                      <a:pt x="18900" y="20331"/>
                    </a:lnTo>
                    <a:cubicBezTo>
                      <a:pt x="18900" y="21032"/>
                      <a:pt x="18296" y="21600"/>
                      <a:pt x="1755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形状"/>
              <p:cNvSpPr/>
              <p:nvPr/>
            </p:nvSpPr>
            <p:spPr>
              <a:xfrm>
                <a:off x="0" y="232669"/>
                <a:ext cx="930684" cy="3727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745"/>
                      <a:pt x="19182" y="1348"/>
                      <a:pt x="16200" y="1348"/>
                    </a:cubicBezTo>
                    <a:cubicBezTo>
                      <a:pt x="14709" y="1348"/>
                      <a:pt x="13500" y="1046"/>
                      <a:pt x="13500" y="674"/>
                    </a:cubicBezTo>
                    <a:cubicBezTo>
                      <a:pt x="13500" y="302"/>
                      <a:pt x="14709" y="0"/>
                      <a:pt x="16200" y="0"/>
                    </a:cubicBezTo>
                    <a:close/>
                    <a:moveTo>
                      <a:pt x="10800" y="20252"/>
                    </a:moveTo>
                    <a:cubicBezTo>
                      <a:pt x="10800" y="20996"/>
                      <a:pt x="8382" y="21600"/>
                      <a:pt x="5400" y="21600"/>
                    </a:cubicBezTo>
                    <a:cubicBezTo>
                      <a:pt x="2418" y="21600"/>
                      <a:pt x="0" y="20996"/>
                      <a:pt x="0" y="20252"/>
                    </a:cubicBezTo>
                    <a:cubicBezTo>
                      <a:pt x="0" y="19507"/>
                      <a:pt x="2418" y="18904"/>
                      <a:pt x="5400" y="18904"/>
                    </a:cubicBezTo>
                    <a:cubicBezTo>
                      <a:pt x="6891" y="18904"/>
                      <a:pt x="8100" y="19205"/>
                      <a:pt x="8100" y="19578"/>
                    </a:cubicBezTo>
                    <a:cubicBezTo>
                      <a:pt x="8100" y="19950"/>
                      <a:pt x="6891" y="20252"/>
                      <a:pt x="5400" y="2025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形状"/>
              <p:cNvSpPr/>
              <p:nvPr/>
            </p:nvSpPr>
            <p:spPr>
              <a:xfrm>
                <a:off x="0" y="-1"/>
                <a:ext cx="3722732" cy="3960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9062"/>
                    </a:moveTo>
                    <a:lnTo>
                      <a:pt x="2700" y="1269"/>
                    </a:lnTo>
                    <a:cubicBezTo>
                      <a:pt x="2700" y="568"/>
                      <a:pt x="3304" y="0"/>
                      <a:pt x="4050" y="0"/>
                    </a:cubicBezTo>
                    <a:lnTo>
                      <a:pt x="20250" y="0"/>
                    </a:lnTo>
                    <a:cubicBezTo>
                      <a:pt x="20996" y="0"/>
                      <a:pt x="21600" y="568"/>
                      <a:pt x="21600" y="1269"/>
                    </a:cubicBezTo>
                    <a:cubicBezTo>
                      <a:pt x="21600" y="1970"/>
                      <a:pt x="20996" y="2538"/>
                      <a:pt x="20250" y="2538"/>
                    </a:cubicBezTo>
                    <a:lnTo>
                      <a:pt x="18900" y="2538"/>
                    </a:lnTo>
                    <a:lnTo>
                      <a:pt x="18900" y="20331"/>
                    </a:lnTo>
                    <a:cubicBezTo>
                      <a:pt x="18900" y="21032"/>
                      <a:pt x="18296" y="21600"/>
                      <a:pt x="17550" y="21600"/>
                    </a:cubicBezTo>
                    <a:lnTo>
                      <a:pt x="1350" y="21600"/>
                    </a:lnTo>
                    <a:cubicBezTo>
                      <a:pt x="604" y="21600"/>
                      <a:pt x="0" y="21032"/>
                      <a:pt x="0" y="20331"/>
                    </a:cubicBezTo>
                    <a:cubicBezTo>
                      <a:pt x="0" y="19630"/>
                      <a:pt x="604" y="19062"/>
                      <a:pt x="1350" y="19062"/>
                    </a:cubicBezTo>
                    <a:close/>
                    <a:moveTo>
                      <a:pt x="4050" y="0"/>
                    </a:moveTo>
                    <a:cubicBezTo>
                      <a:pt x="4796" y="0"/>
                      <a:pt x="5400" y="568"/>
                      <a:pt x="5400" y="1269"/>
                    </a:cubicBezTo>
                    <a:cubicBezTo>
                      <a:pt x="5400" y="1970"/>
                      <a:pt x="4796" y="2538"/>
                      <a:pt x="4050" y="2538"/>
                    </a:cubicBezTo>
                    <a:cubicBezTo>
                      <a:pt x="3677" y="2538"/>
                      <a:pt x="3375" y="2254"/>
                      <a:pt x="3375" y="1903"/>
                    </a:cubicBezTo>
                    <a:cubicBezTo>
                      <a:pt x="3375" y="1553"/>
                      <a:pt x="3677" y="1269"/>
                      <a:pt x="4050" y="1269"/>
                    </a:cubicBezTo>
                    <a:lnTo>
                      <a:pt x="5400" y="1269"/>
                    </a:lnTo>
                    <a:moveTo>
                      <a:pt x="18900" y="2538"/>
                    </a:moveTo>
                    <a:lnTo>
                      <a:pt x="4050" y="2538"/>
                    </a:lnTo>
                    <a:moveTo>
                      <a:pt x="1350" y="19062"/>
                    </a:moveTo>
                    <a:cubicBezTo>
                      <a:pt x="1723" y="19062"/>
                      <a:pt x="2025" y="19346"/>
                      <a:pt x="2025" y="19697"/>
                    </a:cubicBezTo>
                    <a:cubicBezTo>
                      <a:pt x="2025" y="20047"/>
                      <a:pt x="1723" y="20331"/>
                      <a:pt x="1350" y="20331"/>
                    </a:cubicBezTo>
                    <a:lnTo>
                      <a:pt x="2700" y="20331"/>
                    </a:lnTo>
                    <a:moveTo>
                      <a:pt x="1350" y="21600"/>
                    </a:moveTo>
                    <a:cubicBezTo>
                      <a:pt x="2096" y="21600"/>
                      <a:pt x="2700" y="21032"/>
                      <a:pt x="2700" y="20331"/>
                    </a:cubicBezTo>
                    <a:lnTo>
                      <a:pt x="2700" y="19062"/>
                    </a:lnTo>
                  </a:path>
                </a:pathLst>
              </a:custGeom>
              <a:noFill/>
              <a:ln w="11429" cap="flat">
                <a:solidFill>
                  <a:srgbClr val="994835"/>
                </a:solidFill>
                <a:prstDash val="sysDash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35" name="TextBox 5"/>
            <p:cNvSpPr txBox="1"/>
            <p:nvPr/>
          </p:nvSpPr>
          <p:spPr>
            <a:xfrm>
              <a:off x="605177" y="633656"/>
              <a:ext cx="2591656" cy="12842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/>
              </a:pPr>
              <a:r>
                <a:t>Discourse markers</a:t>
              </a:r>
            </a:p>
            <a:p>
              <a:r>
                <a:t>help us get the</a:t>
              </a:r>
              <a:r>
                <a:rPr>
                  <a:solidFill>
                    <a:srgbClr val="FF2600"/>
                  </a:solidFill>
                </a:rPr>
                <a:t> structure</a:t>
              </a:r>
            </a:p>
          </p:txBody>
        </p:sp>
        <p:sp>
          <p:nvSpPr>
            <p:cNvPr id="236" name="TextBox 6"/>
            <p:cNvSpPr txBox="1"/>
            <p:nvPr/>
          </p:nvSpPr>
          <p:spPr>
            <a:xfrm>
              <a:off x="1318005" y="0"/>
              <a:ext cx="2354035" cy="411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000" b="1" i="1">
                  <a:solidFill>
                    <a:srgbClr val="00B050"/>
                  </a:solidFill>
                </a:defRPr>
              </a:lvl1pPr>
            </a:lstStyle>
            <a:p>
              <a:r>
                <a:t>Skill Builder</a:t>
              </a:r>
            </a:p>
          </p:txBody>
        </p:sp>
      </p:grpSp>
      <p:sp>
        <p:nvSpPr>
          <p:cNvPr id="238" name="Notes…"/>
          <p:cNvSpPr txBox="1"/>
          <p:nvPr/>
        </p:nvSpPr>
        <p:spPr>
          <a:xfrm>
            <a:off x="240030" y="2339039"/>
            <a:ext cx="243615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b="1"/>
              <a:t>Notes</a:t>
            </a:r>
          </a:p>
          <a:p>
            <a:r>
              <a:t>help with </a:t>
            </a:r>
            <a:r>
              <a:rPr>
                <a:solidFill>
                  <a:srgbClr val="FF2600"/>
                </a:solidFill>
              </a:rPr>
              <a:t>understanding and retelling</a:t>
            </a:r>
          </a:p>
        </p:txBody>
      </p:sp>
      <p:sp>
        <p:nvSpPr>
          <p:cNvPr id="239" name="The early days, however, although, now"/>
          <p:cNvSpPr txBox="1"/>
          <p:nvPr/>
        </p:nvSpPr>
        <p:spPr>
          <a:xfrm>
            <a:off x="2852657" y="1333035"/>
            <a:ext cx="40813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>
                <a:solidFill>
                  <a:srgbClr val="0433FF"/>
                </a:solidFill>
              </a:rPr>
              <a:t>The early days</a:t>
            </a:r>
            <a:r>
              <a:t>, however, although, </a:t>
            </a:r>
            <a:r>
              <a:rPr>
                <a:solidFill>
                  <a:srgbClr val="0433FF"/>
                </a:solidFill>
              </a:rPr>
              <a:t>now</a:t>
            </a:r>
          </a:p>
        </p:txBody>
      </p:sp>
      <p:grpSp>
        <p:nvGrpSpPr>
          <p:cNvPr id="242" name="成组"/>
          <p:cNvGrpSpPr/>
          <p:nvPr/>
        </p:nvGrpSpPr>
        <p:grpSpPr>
          <a:xfrm>
            <a:off x="2825535" y="2283548"/>
            <a:ext cx="6124118" cy="2275840"/>
            <a:chOff x="0" y="0"/>
            <a:chExt cx="6124116" cy="2275839"/>
          </a:xfrm>
        </p:grpSpPr>
        <p:sp>
          <p:nvSpPr>
            <p:cNvPr id="240" name="Only write down key words（Do not …every single word ):…"/>
            <p:cNvSpPr txBox="1"/>
            <p:nvPr/>
          </p:nvSpPr>
          <p:spPr>
            <a:xfrm>
              <a:off x="0" y="0"/>
              <a:ext cx="6124117" cy="227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t>Only write down </a:t>
              </a:r>
              <a:r>
                <a:rPr>
                  <a:solidFill>
                    <a:srgbClr val="FF2600"/>
                  </a:solidFill>
                </a:rPr>
                <a:t>key words（</a:t>
              </a:r>
              <a:r>
                <a:t>Do</a:t>
              </a:r>
              <a:r>
                <a:rPr>
                  <a:solidFill>
                    <a:srgbClr val="FF2600"/>
                  </a:solidFill>
                </a:rPr>
                <a:t> not </a:t>
              </a:r>
              <a:r>
                <a:t>…</a:t>
              </a:r>
              <a:r>
                <a:rPr>
                  <a:solidFill>
                    <a:srgbClr val="FF2600"/>
                  </a:solidFill>
                </a:rPr>
                <a:t>every single word )</a:t>
              </a:r>
              <a:r>
                <a:t>:</a:t>
              </a:r>
            </a:p>
            <a:p>
              <a:r>
                <a:t>Use diagrams, table or bullet points </a:t>
              </a:r>
            </a:p>
            <a:p>
              <a:r>
                <a:t>Abbreviations and symbols: </a:t>
              </a:r>
            </a:p>
            <a:p>
              <a:r>
                <a:t>   eg. org=organization</a:t>
              </a:r>
            </a:p>
            <a:p>
              <a:r>
                <a:t>         yrs=years</a:t>
              </a:r>
            </a:p>
            <a:p>
              <a:r>
                <a:t>               =increase</a:t>
              </a:r>
            </a:p>
            <a:p>
              <a:endParaRPr/>
            </a:p>
            <a:p>
              <a:r>
                <a:t>           %=percent</a:t>
              </a:r>
            </a:p>
          </p:txBody>
        </p:sp>
        <p:sp>
          <p:nvSpPr>
            <p:cNvPr id="241" name="线条"/>
            <p:cNvSpPr/>
            <p:nvPr/>
          </p:nvSpPr>
          <p:spPr>
            <a:xfrm flipV="1">
              <a:off x="696177" y="1418502"/>
              <a:ext cx="1" cy="366269"/>
            </a:xfrm>
            <a:prstGeom prst="line">
              <a:avLst/>
            </a:prstGeom>
            <a:noFill/>
            <a:ln w="11429" cap="flat">
              <a:solidFill>
                <a:schemeClr val="accent1"/>
              </a:solidFill>
              <a:prstDash val="sysDash"/>
              <a:round/>
              <a:tailEnd type="triangle" w="med" len="med"/>
            </a:ln>
            <a:effectLst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45" name="成组"/>
          <p:cNvGrpSpPr/>
          <p:nvPr/>
        </p:nvGrpSpPr>
        <p:grpSpPr>
          <a:xfrm>
            <a:off x="5689600" y="2554971"/>
            <a:ext cx="3063748" cy="2275842"/>
            <a:chOff x="0" y="0"/>
            <a:chExt cx="3063747" cy="2275840"/>
          </a:xfrm>
        </p:grpSpPr>
        <p:pic>
          <p:nvPicPr>
            <p:cNvPr id="243" name="IMG_7219.JPG" descr="IMG_7219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48635" y="0"/>
              <a:ext cx="1615113" cy="2275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4" name="线条"/>
            <p:cNvSpPr/>
            <p:nvPr/>
          </p:nvSpPr>
          <p:spPr>
            <a:xfrm>
              <a:off x="0" y="380314"/>
              <a:ext cx="1494880" cy="85471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1" animBg="1" advAuto="0"/>
      <p:bldP spid="238" grpId="3" animBg="1" advAuto="0"/>
      <p:bldP spid="239" grpId="2" animBg="1" advAuto="0"/>
      <p:bldP spid="242" grpId="4" animBg="1" advAuto="0"/>
      <p:bldP spid="245" grpId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sten to part 2 again, take notes and retell"/>
          <p:cNvSpPr txBox="1">
            <a:spLocks noGrp="1"/>
          </p:cNvSpPr>
          <p:nvPr>
            <p:ph type="title"/>
          </p:nvPr>
        </p:nvSpPr>
        <p:spPr>
          <a:xfrm>
            <a:off x="149352" y="146050"/>
            <a:ext cx="8534401" cy="569214"/>
          </a:xfrm>
          <a:prstGeom prst="rect">
            <a:avLst/>
          </a:prstGeom>
        </p:spPr>
        <p:txBody>
          <a:bodyPr/>
          <a:lstStyle>
            <a:lvl1pPr algn="l" defTabSz="566927">
              <a:defRPr sz="2046"/>
            </a:lvl1pPr>
          </a:lstStyle>
          <a:p>
            <a:r>
              <a:t> Listen to part 2 again, take notes and retell</a:t>
            </a:r>
          </a:p>
        </p:txBody>
      </p:sp>
      <p:graphicFrame>
        <p:nvGraphicFramePr>
          <p:cNvPr id="248" name="表格"/>
          <p:cNvGraphicFramePr/>
          <p:nvPr/>
        </p:nvGraphicFramePr>
        <p:xfrm>
          <a:off x="301752" y="1072626"/>
          <a:ext cx="8544942" cy="362905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331438"/>
                <a:gridCol w="7209057"/>
              </a:tblGrid>
              <a:tr h="6635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Discourse markers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Details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7037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early days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Yi Jiefang went to____________________________________
Yi Jiefang proposed the local government to ____________________________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6635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However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first trees____________________________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635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Although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There seemed _______________________________________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66355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Now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trees_____________________________________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9" name="北师英语必修第三册UNIT 8 LESSON 2 GREENING THE DESERT 录音 8.4的副本.mp3" descr="北师英语必修第三册UNIT 8 LESSON 2 GREENING THE DESERT 录音 8.4的副本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165600" y="5016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he desert of IM and saw vast areas of dry land with little agriculture."/>
          <p:cNvSpPr txBox="1"/>
          <p:nvPr/>
        </p:nvSpPr>
        <p:spPr>
          <a:xfrm>
            <a:off x="3759200" y="1503680"/>
            <a:ext cx="479203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40FF"/>
                </a:solidFill>
              </a:defRPr>
            </a:lvl1pPr>
          </a:lstStyle>
          <a:p>
            <a:r>
              <a:t>the desert of IM and saw vast areas of dry land with little agriculture.</a:t>
            </a:r>
          </a:p>
        </p:txBody>
      </p:sp>
      <p:sp>
        <p:nvSpPr>
          <p:cNvPr id="251" name="plant one million trees over ten years"/>
          <p:cNvSpPr txBox="1"/>
          <p:nvPr/>
        </p:nvSpPr>
        <p:spPr>
          <a:xfrm>
            <a:off x="1725929" y="2392679"/>
            <a:ext cx="384177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40FF"/>
                </a:solidFill>
              </a:defRPr>
            </a:lvl1pPr>
          </a:lstStyle>
          <a:p>
            <a:r>
              <a:t>plant one million trees over ten years</a:t>
            </a:r>
          </a:p>
        </p:txBody>
      </p:sp>
      <p:sp>
        <p:nvSpPr>
          <p:cNvPr id="252" name="were blown away due to little  experience"/>
          <p:cNvSpPr txBox="1"/>
          <p:nvPr/>
        </p:nvSpPr>
        <p:spPr>
          <a:xfrm>
            <a:off x="3338829" y="2780955"/>
            <a:ext cx="423412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40FF"/>
                </a:solidFill>
              </a:defRPr>
            </a:lvl1pPr>
          </a:lstStyle>
          <a:p>
            <a:r>
              <a:t>were blown away due to little  experience</a:t>
            </a:r>
          </a:p>
        </p:txBody>
      </p:sp>
      <p:sp>
        <p:nvSpPr>
          <p:cNvPr id="253" name="a slim chance for the trees to survive, but they did’t give up"/>
          <p:cNvSpPr txBox="1"/>
          <p:nvPr/>
        </p:nvSpPr>
        <p:spPr>
          <a:xfrm>
            <a:off x="3394307" y="3164470"/>
            <a:ext cx="552182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40FF"/>
                </a:solidFill>
              </a:defRPr>
            </a:lvl1pPr>
          </a:lstStyle>
          <a:p>
            <a:r>
              <a:t>a slim chance for the trees to survive, but they did’t give up</a:t>
            </a:r>
          </a:p>
        </p:txBody>
      </p:sp>
      <p:sp>
        <p:nvSpPr>
          <p:cNvPr id="254" name="have a survival rate of 85%"/>
          <p:cNvSpPr txBox="1"/>
          <p:nvPr/>
        </p:nvSpPr>
        <p:spPr>
          <a:xfrm>
            <a:off x="2792729" y="4098471"/>
            <a:ext cx="280559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40FF"/>
                </a:solidFill>
              </a:defRPr>
            </a:lvl1pPr>
          </a:lstStyle>
          <a:p>
            <a:r>
              <a:t>have a survival rate of 85%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03672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2" fill="hold" display="0">
                  <p:stCondLst>
                    <p:cond delay="indefinite"/>
                  </p:stCondLst>
                </p:cTn>
                <p:tgtEl>
                  <p:spTgt spid="249"/>
                </p:tgtEl>
              </p:cMediaNode>
            </p:audio>
          </p:childTnLst>
        </p:cTn>
      </p:par>
    </p:tnLst>
    <p:bldLst>
      <p:bldP spid="250" grpId="2" animBg="1" advAuto="0"/>
      <p:bldP spid="251" grpId="3" animBg="1" advAuto="0"/>
      <p:bldP spid="252" grpId="4" animBg="1" advAuto="0"/>
      <p:bldP spid="253" grpId="5" animBg="1" advAuto="0"/>
      <p:bldP spid="254" grpId="6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Listen to part 3 and complete the quotes written on the headstone of Yi Jiefang’s son. Then read the quotes aloud."/>
          <p:cNvSpPr txBox="1">
            <a:spLocks noGrp="1"/>
          </p:cNvSpPr>
          <p:nvPr>
            <p:ph type="title"/>
          </p:nvPr>
        </p:nvSpPr>
        <p:spPr>
          <a:xfrm>
            <a:off x="181158" y="38533"/>
            <a:ext cx="8534401" cy="967964"/>
          </a:xfrm>
          <a:prstGeom prst="rect">
            <a:avLst/>
          </a:prstGeom>
        </p:spPr>
        <p:txBody>
          <a:bodyPr/>
          <a:lstStyle/>
          <a:p>
            <a:pPr defTabSz="411479">
              <a:defRPr sz="1485"/>
            </a:pPr>
            <a:r>
              <a:t> </a:t>
            </a:r>
            <a:r>
              <a:rPr sz="2070">
                <a:latin typeface="Times New Roman"/>
                <a:ea typeface="Times New Roman"/>
                <a:cs typeface="Times New Roman"/>
                <a:sym typeface="Times New Roman"/>
              </a:rPr>
              <a:t>Listen to part 3 and complete the quotes written on the headstone of Yi Jiefang’s son. Then read the quotes aloud.</a:t>
            </a:r>
          </a:p>
        </p:txBody>
      </p:sp>
      <p:sp>
        <p:nvSpPr>
          <p:cNvPr id="257" name="“You are _______. ________ or _______, you served a purpose. ___________, you stood proud against winds and sandstorms; _________, your brightness gave ______________ to others.”…"/>
          <p:cNvSpPr txBox="1"/>
          <p:nvPr/>
        </p:nvSpPr>
        <p:spPr>
          <a:xfrm>
            <a:off x="187508" y="997489"/>
            <a:ext cx="8768984" cy="245886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lnSpc>
                <a:spcPct val="120000"/>
              </a:lnSpc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“You are _______. ________ or _______, you served a purpose. ___________, you stood proud against winds and sandstorms; _________, your brightness gave ______________ to others.”</a:t>
            </a:r>
          </a:p>
          <a:p>
            <a:pPr defTabSz="457200">
              <a:lnSpc>
                <a:spcPct val="120000"/>
              </a:lnSpc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“Let life prosper _____________; let _______________ last forever _____________.”</a:t>
            </a:r>
          </a:p>
        </p:txBody>
      </p:sp>
      <p:sp>
        <p:nvSpPr>
          <p:cNvPr id="258" name="Explain the meaning of the quotes in your own words.…"/>
          <p:cNvSpPr txBox="1"/>
          <p:nvPr/>
        </p:nvSpPr>
        <p:spPr>
          <a:xfrm>
            <a:off x="181158" y="3533090"/>
            <a:ext cx="7590029" cy="1187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Explain the meaning of the quotes in your own words. 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inspiration do the quotes have for us?</a:t>
            </a:r>
          </a:p>
        </p:txBody>
      </p:sp>
      <p:pic>
        <p:nvPicPr>
          <p:cNvPr id="259" name="北师英语必修第三册UNIT 8 LESSON 2 GREENING THE DESERT 录音 8.5的副本.mp3" descr="北师英语必修第三册UNIT 8 LESSON 2 GREENING THE DESERT 录音 8.5的副本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54500" y="6159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a tree"/>
          <p:cNvSpPr txBox="1"/>
          <p:nvPr/>
        </p:nvSpPr>
        <p:spPr>
          <a:xfrm>
            <a:off x="1537178" y="1012890"/>
            <a:ext cx="911162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  <a:r>
              <a:rPr sz="2400">
                <a:solidFill>
                  <a:srgbClr val="FF40FF"/>
                </a:solidFill>
              </a:rPr>
              <a:t>a tree</a:t>
            </a:r>
          </a:p>
        </p:txBody>
      </p:sp>
      <p:sp>
        <p:nvSpPr>
          <p:cNvPr id="261" name="alive"/>
          <p:cNvSpPr txBox="1"/>
          <p:nvPr/>
        </p:nvSpPr>
        <p:spPr>
          <a:xfrm>
            <a:off x="2991300" y="1012890"/>
            <a:ext cx="73293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40FF"/>
                </a:solidFill>
              </a:defRPr>
            </a:lvl1pPr>
          </a:lstStyle>
          <a:p>
            <a:r>
              <a:t>alive</a:t>
            </a:r>
          </a:p>
        </p:txBody>
      </p:sp>
      <p:sp>
        <p:nvSpPr>
          <p:cNvPr id="262" name="fallen"/>
          <p:cNvSpPr txBox="1"/>
          <p:nvPr/>
        </p:nvSpPr>
        <p:spPr>
          <a:xfrm>
            <a:off x="4646929" y="1012890"/>
            <a:ext cx="858700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40FF"/>
                </a:solidFill>
              </a:defRPr>
            </a:lvl1pPr>
          </a:lstStyle>
          <a:p>
            <a:r>
              <a:t>fallen</a:t>
            </a:r>
          </a:p>
        </p:txBody>
      </p:sp>
      <p:sp>
        <p:nvSpPr>
          <p:cNvPr id="263" name="alive"/>
          <p:cNvSpPr txBox="1"/>
          <p:nvPr/>
        </p:nvSpPr>
        <p:spPr>
          <a:xfrm>
            <a:off x="695360" y="1387945"/>
            <a:ext cx="732940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40FF"/>
                </a:solidFill>
              </a:defRPr>
            </a:lvl1pPr>
          </a:lstStyle>
          <a:p>
            <a:r>
              <a:t>alive</a:t>
            </a:r>
          </a:p>
        </p:txBody>
      </p:sp>
      <p:sp>
        <p:nvSpPr>
          <p:cNvPr id="264" name="fallen"/>
          <p:cNvSpPr txBox="1"/>
          <p:nvPr/>
        </p:nvSpPr>
        <p:spPr>
          <a:xfrm>
            <a:off x="632481" y="1860401"/>
            <a:ext cx="85869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40FF"/>
                </a:solidFill>
              </a:defRPr>
            </a:lvl1pPr>
          </a:lstStyle>
          <a:p>
            <a:r>
              <a:t>fallen</a:t>
            </a:r>
          </a:p>
        </p:txBody>
      </p:sp>
      <p:sp>
        <p:nvSpPr>
          <p:cNvPr id="265" name="light and warmth"/>
          <p:cNvSpPr txBox="1"/>
          <p:nvPr/>
        </p:nvSpPr>
        <p:spPr>
          <a:xfrm>
            <a:off x="4583429" y="1860401"/>
            <a:ext cx="242853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40FF"/>
                </a:solidFill>
              </a:defRPr>
            </a:lvl1pPr>
          </a:lstStyle>
          <a:p>
            <a:r>
              <a:t>light and warmth</a:t>
            </a:r>
          </a:p>
        </p:txBody>
      </p:sp>
      <p:sp>
        <p:nvSpPr>
          <p:cNvPr id="266" name="in greenness"/>
          <p:cNvSpPr txBox="1"/>
          <p:nvPr/>
        </p:nvSpPr>
        <p:spPr>
          <a:xfrm>
            <a:off x="2551429" y="2334009"/>
            <a:ext cx="179274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40FF"/>
                </a:solidFill>
              </a:defRPr>
            </a:lvl1pPr>
          </a:lstStyle>
          <a:p>
            <a:r>
              <a:t>in greenness</a:t>
            </a:r>
          </a:p>
        </p:txBody>
      </p:sp>
      <p:sp>
        <p:nvSpPr>
          <p:cNvPr id="267" name="greenness"/>
          <p:cNvSpPr txBox="1"/>
          <p:nvPr/>
        </p:nvSpPr>
        <p:spPr>
          <a:xfrm>
            <a:off x="5193029" y="2330925"/>
            <a:ext cx="144984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40FF"/>
                </a:solidFill>
              </a:defRPr>
            </a:lvl1pPr>
          </a:lstStyle>
          <a:p>
            <a:r>
              <a:t>greenness</a:t>
            </a:r>
          </a:p>
        </p:txBody>
      </p:sp>
      <p:sp>
        <p:nvSpPr>
          <p:cNvPr id="268" name="in life"/>
          <p:cNvSpPr txBox="1"/>
          <p:nvPr/>
        </p:nvSpPr>
        <p:spPr>
          <a:xfrm>
            <a:off x="1557754" y="2700989"/>
            <a:ext cx="870010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40FF"/>
                </a:solidFill>
              </a:defRPr>
            </a:lvl1pPr>
          </a:lstStyle>
          <a:p>
            <a:r>
              <a:t>in life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35508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7" fill="hold" display="0">
                  <p:stCondLst>
                    <p:cond delay="indefinite"/>
                  </p:stCondLst>
                </p:cTn>
                <p:tgtEl>
                  <p:spTgt spid="259"/>
                </p:tgtEl>
              </p:cMediaNode>
            </p:audio>
          </p:childTnLst>
        </p:cTn>
      </p:par>
    </p:tnLst>
    <p:bldLst>
      <p:bldP spid="258" grpId="11" animBg="1" advAuto="0"/>
      <p:bldP spid="260" grpId="2" animBg="1" advAuto="0"/>
      <p:bldP spid="261" grpId="3" animBg="1" advAuto="0"/>
      <p:bldP spid="262" grpId="4" animBg="1" advAuto="0"/>
      <p:bldP spid="263" grpId="5" animBg="1" advAuto="0"/>
      <p:bldP spid="264" grpId="6" animBg="1" advAuto="0"/>
      <p:bldP spid="265" grpId="7" animBg="1" advAuto="0"/>
      <p:bldP spid="266" grpId="8" animBg="1" advAuto="0"/>
      <p:bldP spid="267" grpId="9" animBg="1" advAuto="0"/>
      <p:bldP spid="268" grpId="1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Listen to part 3 and complete the quotes written on the headstone of Yi Jiefang’s son. Then read the quotes aloud."/>
          <p:cNvSpPr txBox="1">
            <a:spLocks noGrp="1"/>
          </p:cNvSpPr>
          <p:nvPr>
            <p:ph type="title"/>
          </p:nvPr>
        </p:nvSpPr>
        <p:spPr>
          <a:xfrm>
            <a:off x="181158" y="38533"/>
            <a:ext cx="8534401" cy="967964"/>
          </a:xfrm>
          <a:prstGeom prst="rect">
            <a:avLst/>
          </a:prstGeom>
        </p:spPr>
        <p:txBody>
          <a:bodyPr/>
          <a:lstStyle/>
          <a:p>
            <a:pPr defTabSz="411479">
              <a:defRPr sz="1485"/>
            </a:pPr>
            <a:r>
              <a:t> </a:t>
            </a:r>
            <a:r>
              <a:rPr sz="2070">
                <a:latin typeface="Times New Roman"/>
                <a:ea typeface="Times New Roman"/>
                <a:cs typeface="Times New Roman"/>
                <a:sym typeface="Times New Roman"/>
              </a:rPr>
              <a:t>Listen to part 3 and complete the quotes written on the headstone of Yi Jiefang’s son. Then read the quotes aloud.</a:t>
            </a:r>
          </a:p>
        </p:txBody>
      </p:sp>
      <p:sp>
        <p:nvSpPr>
          <p:cNvPr id="271" name="It tells us to live a meaningful life, breaking through the ego ,overcoming personal gains and losses and  struggling for the well-being of all mankind. Besides, we should have a harmonious relationship with nature and self."/>
          <p:cNvSpPr txBox="1"/>
          <p:nvPr/>
        </p:nvSpPr>
        <p:spPr>
          <a:xfrm>
            <a:off x="323919" y="1490980"/>
            <a:ext cx="8354864" cy="1556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It tells us to live a meaningful life, breaking through the ego ,overcoming personal gains and losses and  struggling for the well-being of all mankind. Besides, we should have a harmonious relationship with nature and self.</a:t>
            </a:r>
          </a:p>
        </p:txBody>
      </p:sp>
      <p:sp>
        <p:nvSpPr>
          <p:cNvPr id="272" name="A possible version"/>
          <p:cNvSpPr txBox="1"/>
          <p:nvPr/>
        </p:nvSpPr>
        <p:spPr>
          <a:xfrm>
            <a:off x="213017" y="963930"/>
            <a:ext cx="198696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 possible version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4779" y="793832"/>
            <a:ext cx="1234441" cy="122301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矩形 18"/>
          <p:cNvSpPr txBox="1"/>
          <p:nvPr/>
        </p:nvSpPr>
        <p:spPr>
          <a:xfrm>
            <a:off x="2422524" y="2360295"/>
            <a:ext cx="4567556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5400" b="1" spc="300">
                <a:solidFill>
                  <a:srgbClr val="00206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谢谢您的观看</a:t>
            </a:r>
          </a:p>
        </p:txBody>
      </p:sp>
      <p:sp>
        <p:nvSpPr>
          <p:cNvPr id="276" name="矩形 6"/>
          <p:cNvSpPr txBox="1"/>
          <p:nvPr/>
        </p:nvSpPr>
        <p:spPr>
          <a:xfrm>
            <a:off x="2678430" y="3507740"/>
            <a:ext cx="411397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pc="226">
                <a:solidFill>
                  <a:srgbClr val="002060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r>
              <a:t>北京市朝阳区教育研究中心  制作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animBg="1" advAuto="0"/>
      <p:bldP spid="276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 b="1"/>
            </a:lvl1pPr>
          </a:lstStyle>
          <a:p>
            <a:r>
              <a:t>Learning objectives</a:t>
            </a:r>
          </a:p>
        </p:txBody>
      </p:sp>
      <p:sp>
        <p:nvSpPr>
          <p:cNvPr id="178" name="1. 根据图片预测演讲的内容;…"/>
          <p:cNvSpPr txBox="1"/>
          <p:nvPr/>
        </p:nvSpPr>
        <p:spPr>
          <a:xfrm>
            <a:off x="138740" y="1017445"/>
            <a:ext cx="8703508" cy="3623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572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1. 根据图片预测演讲的内容;</a:t>
            </a:r>
          </a:p>
          <a:p>
            <a:pPr algn="just" defTabSz="4572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2. 借助笔记,获取易解放种树的事实性信息(如种树的起因、遇到的困难和解决方式等）；</a:t>
            </a:r>
          </a:p>
          <a:p>
            <a:pPr algn="just" defTabSz="457200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3. 理解易解放为环境保护做出的贡献,思考生命的意义。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 b="1"/>
            </a:lvl1pPr>
          </a:lstStyle>
          <a:p>
            <a:r>
              <a:t>Guidance on learning</a:t>
            </a:r>
          </a:p>
        </p:txBody>
      </p:sp>
      <p:sp>
        <p:nvSpPr>
          <p:cNvPr id="181" name="在听的过程中，不仅要听关键词获取关于人物故事的细节性信息，还要注意听表示时间和逻辑的词汇，掌握大意，从而更好地了解人物身上发生的故事；学习如何快速做笔记，理清结构，能够依据所记内容进行转述。"/>
          <p:cNvSpPr txBox="1"/>
          <p:nvPr/>
        </p:nvSpPr>
        <p:spPr>
          <a:xfrm>
            <a:off x="301752" y="1575071"/>
            <a:ext cx="8412471" cy="305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599" indent="-228599" algn="just" defTabSz="457200">
              <a:buSzPct val="100000"/>
              <a:buFont typeface="Times New Roman"/>
              <a:buChar char=""/>
              <a:tabLst>
                <a:tab pos="228600" algn="l"/>
              </a:tabLst>
              <a:defRPr sz="2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t>在听的过程中，不仅要听关键词获取关于人物故事的细节性信息，还要注意听表示时间和逻辑的词汇，掌握大意，从而更好地了解人物身上发生的故事；学习如何快速做笔记，理清结构，能够依据所记内容进行转述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屏幕快照 2020-04-20 下午3.55.48.png" descr="屏幕快照 2020-04-20 下午3.55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744" y="131908"/>
            <a:ext cx="7578329" cy="470188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esertification沙漠化"/>
          <p:cNvSpPr txBox="1"/>
          <p:nvPr/>
        </p:nvSpPr>
        <p:spPr>
          <a:xfrm>
            <a:off x="2691129" y="1440180"/>
            <a:ext cx="438592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desertification沙漠化</a:t>
            </a:r>
          </a:p>
        </p:txBody>
      </p:sp>
      <p:sp>
        <p:nvSpPr>
          <p:cNvPr id="185" name="desert 沙漠"/>
          <p:cNvSpPr txBox="1"/>
          <p:nvPr/>
        </p:nvSpPr>
        <p:spPr>
          <a:xfrm>
            <a:off x="925830" y="741680"/>
            <a:ext cx="167390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0433FF"/>
                </a:solidFill>
              </a:defRPr>
            </a:pPr>
            <a:r>
              <a:rPr sz="2400"/>
              <a:t>desert 沙漠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2" animBg="1" advAuto="0"/>
      <p:bldP spid="18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reening the desert"/>
          <p:cNvSpPr txBox="1"/>
          <p:nvPr/>
        </p:nvSpPr>
        <p:spPr>
          <a:xfrm>
            <a:off x="1230630" y="779780"/>
            <a:ext cx="3863626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400"/>
            </a:pPr>
            <a:endParaRPr/>
          </a:p>
          <a:p>
            <a:pPr>
              <a:defRPr sz="3400"/>
            </a:pPr>
            <a:endParaRPr/>
          </a:p>
          <a:p>
            <a:pPr>
              <a:defRPr sz="3400"/>
            </a:pPr>
            <a:r>
              <a:t>Greening the desert</a:t>
            </a:r>
          </a:p>
        </p:txBody>
      </p:sp>
      <p:sp>
        <p:nvSpPr>
          <p:cNvPr id="188" name="Lesson 2"/>
          <p:cNvSpPr txBox="1"/>
          <p:nvPr/>
        </p:nvSpPr>
        <p:spPr>
          <a:xfrm>
            <a:off x="252729" y="161163"/>
            <a:ext cx="177989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400"/>
            </a:lvl1pPr>
          </a:lstStyle>
          <a:p>
            <a:r>
              <a:t>Lesson 2</a:t>
            </a:r>
          </a:p>
        </p:txBody>
      </p:sp>
      <p:pic>
        <p:nvPicPr>
          <p:cNvPr id="189" name="屏幕快照 2020-04-15 下午9.34.39.png" descr="屏幕快照 2020-04-15 下午9.34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240" y="2674052"/>
            <a:ext cx="3521944" cy="2000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屏幕快照 2020-04-15 下午9.32.28.png" descr="屏幕快照 2020-04-15 下午9.32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6290" y="161163"/>
            <a:ext cx="3660590" cy="2000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900" b="1"/>
            </a:lvl1pPr>
          </a:lstStyle>
          <a:p>
            <a:r>
              <a:t>Greeting the desert(1)</a:t>
            </a:r>
          </a:p>
        </p:txBody>
      </p:sp>
      <p:pic>
        <p:nvPicPr>
          <p:cNvPr id="193" name="屏幕快照 2020-04-16 下午3.03.02.png" descr="屏幕快照 2020-04-16 下午3.03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35" y="832491"/>
            <a:ext cx="6050279" cy="284934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椭圆形"/>
          <p:cNvSpPr/>
          <p:nvPr/>
        </p:nvSpPr>
        <p:spPr>
          <a:xfrm>
            <a:off x="155702" y="3208668"/>
            <a:ext cx="2266391" cy="513828"/>
          </a:xfrm>
          <a:prstGeom prst="ellipse">
            <a:avLst/>
          </a:prstGeom>
          <a:ln w="12700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98" name="成组"/>
          <p:cNvGrpSpPr/>
          <p:nvPr/>
        </p:nvGrpSpPr>
        <p:grpSpPr>
          <a:xfrm>
            <a:off x="3056483" y="963556"/>
            <a:ext cx="3225439" cy="2253383"/>
            <a:chOff x="0" y="0"/>
            <a:chExt cx="3225438" cy="2253382"/>
          </a:xfrm>
        </p:grpSpPr>
        <p:sp>
          <p:nvSpPr>
            <p:cNvPr id="195" name="椭圆形"/>
            <p:cNvSpPr/>
            <p:nvPr/>
          </p:nvSpPr>
          <p:spPr>
            <a:xfrm>
              <a:off x="486997" y="1977466"/>
              <a:ext cx="965782" cy="275917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6" name="椭圆形"/>
            <p:cNvSpPr/>
            <p:nvPr/>
          </p:nvSpPr>
          <p:spPr>
            <a:xfrm>
              <a:off x="0" y="471020"/>
              <a:ext cx="3225439" cy="345441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7" name="椭圆形"/>
            <p:cNvSpPr/>
            <p:nvPr/>
          </p:nvSpPr>
          <p:spPr>
            <a:xfrm>
              <a:off x="702426" y="0"/>
              <a:ext cx="1405704" cy="513828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9" name="What is the event about?"/>
          <p:cNvSpPr txBox="1"/>
          <p:nvPr/>
        </p:nvSpPr>
        <p:spPr>
          <a:xfrm>
            <a:off x="6305311" y="1041400"/>
            <a:ext cx="270977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What is the event about?</a:t>
            </a:r>
          </a:p>
        </p:txBody>
      </p:sp>
      <p:sp>
        <p:nvSpPr>
          <p:cNvPr id="200" name="a public speaking event on environmental protection"/>
          <p:cNvSpPr txBox="1"/>
          <p:nvPr/>
        </p:nvSpPr>
        <p:spPr>
          <a:xfrm>
            <a:off x="6182826" y="1478620"/>
            <a:ext cx="295474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a public speaking event on environmental protection</a:t>
            </a:r>
          </a:p>
        </p:txBody>
      </p:sp>
      <p:sp>
        <p:nvSpPr>
          <p:cNvPr id="201" name="What do you think the presenter is going to talk about?"/>
          <p:cNvSpPr txBox="1"/>
          <p:nvPr/>
        </p:nvSpPr>
        <p:spPr>
          <a:xfrm>
            <a:off x="6200669" y="2182541"/>
            <a:ext cx="322544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What do you think the presenter is going to talk about?</a:t>
            </a:r>
          </a:p>
        </p:txBody>
      </p:sp>
      <p:sp>
        <p:nvSpPr>
          <p:cNvPr id="202" name="Yi Jiefang and a non-profit organization"/>
          <p:cNvSpPr txBox="1"/>
          <p:nvPr/>
        </p:nvSpPr>
        <p:spPr>
          <a:xfrm>
            <a:off x="6068092" y="3153161"/>
            <a:ext cx="295474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2600"/>
                </a:solidFill>
              </a:defRPr>
            </a:pPr>
            <a:r>
              <a:t>Yi Jiefang and a non-</a:t>
            </a:r>
            <a:r>
              <a:rPr b="1"/>
              <a:t>profit</a:t>
            </a:r>
            <a:r>
              <a:t> organization</a:t>
            </a:r>
          </a:p>
        </p:txBody>
      </p:sp>
      <p:sp>
        <p:nvSpPr>
          <p:cNvPr id="203" name="non-profit organization"/>
          <p:cNvSpPr txBox="1"/>
          <p:nvPr/>
        </p:nvSpPr>
        <p:spPr>
          <a:xfrm>
            <a:off x="557530" y="4223630"/>
            <a:ext cx="247720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non-profit organization</a:t>
            </a:r>
          </a:p>
        </p:txBody>
      </p:sp>
      <p:grpSp>
        <p:nvGrpSpPr>
          <p:cNvPr id="206" name="成组"/>
          <p:cNvGrpSpPr/>
          <p:nvPr/>
        </p:nvGrpSpPr>
        <p:grpSpPr>
          <a:xfrm>
            <a:off x="301752" y="3253485"/>
            <a:ext cx="2783382" cy="878319"/>
            <a:chOff x="0" y="0"/>
            <a:chExt cx="2783381" cy="878317"/>
          </a:xfrm>
        </p:grpSpPr>
        <p:sp>
          <p:nvSpPr>
            <p:cNvPr id="204" name="What does NPO stand for?"/>
            <p:cNvSpPr txBox="1"/>
            <p:nvPr/>
          </p:nvSpPr>
          <p:spPr>
            <a:xfrm>
              <a:off x="0" y="520177"/>
              <a:ext cx="278338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What does NPO stand for?</a:t>
              </a:r>
            </a:p>
          </p:txBody>
        </p:sp>
        <p:sp>
          <p:nvSpPr>
            <p:cNvPr id="205" name="椭圆形"/>
            <p:cNvSpPr/>
            <p:nvPr/>
          </p:nvSpPr>
          <p:spPr>
            <a:xfrm>
              <a:off x="1130576" y="0"/>
              <a:ext cx="964294" cy="513828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5" animBg="1" advAuto="0"/>
      <p:bldP spid="198" grpId="2" animBg="1" advAuto="0"/>
      <p:bldP spid="199" grpId="1" animBg="1" advAuto="0"/>
      <p:bldP spid="200" grpId="3" animBg="1" advAuto="0"/>
      <p:bldP spid="201" grpId="4" animBg="1" advAuto="0"/>
      <p:bldP spid="202" grpId="6" animBg="1" advAuto="0"/>
      <p:bldP spid="203" grpId="8" animBg="1" advAuto="0"/>
      <p:bldP spid="206" grpId="7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t>Match words with their definitions</a:t>
            </a:r>
          </a:p>
        </p:txBody>
      </p:sp>
      <p:pic>
        <p:nvPicPr>
          <p:cNvPr id="209" name="屏幕快照 2020-04-16 下午3.10.58.png" descr="屏幕快照 2020-04-16 下午3.10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752" y="1271035"/>
            <a:ext cx="8540496" cy="244014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线条"/>
          <p:cNvSpPr/>
          <p:nvPr/>
        </p:nvSpPr>
        <p:spPr>
          <a:xfrm flipV="1">
            <a:off x="2120899" y="2100542"/>
            <a:ext cx="1242766" cy="776009"/>
          </a:xfrm>
          <a:prstGeom prst="line">
            <a:avLst/>
          </a:prstGeom>
          <a:ln w="11429">
            <a:solidFill>
              <a:schemeClr val="accent1"/>
            </a:solidFill>
            <a:prstDash val="sysDash"/>
            <a:tailEnd type="triangle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1" name="线条"/>
          <p:cNvSpPr/>
          <p:nvPr/>
        </p:nvSpPr>
        <p:spPr>
          <a:xfrm>
            <a:off x="1666577" y="3092612"/>
            <a:ext cx="1643758" cy="251169"/>
          </a:xfrm>
          <a:prstGeom prst="line">
            <a:avLst/>
          </a:prstGeom>
          <a:ln w="11429">
            <a:solidFill>
              <a:schemeClr val="accent1"/>
            </a:solidFill>
            <a:prstDash val="sysDash"/>
            <a:tailEnd type="triangle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2" name="线条"/>
          <p:cNvSpPr/>
          <p:nvPr/>
        </p:nvSpPr>
        <p:spPr>
          <a:xfrm flipV="1">
            <a:off x="1638299" y="3108218"/>
            <a:ext cx="1700429" cy="254252"/>
          </a:xfrm>
          <a:prstGeom prst="line">
            <a:avLst/>
          </a:prstGeom>
          <a:ln w="11429">
            <a:solidFill>
              <a:schemeClr val="accent1"/>
            </a:solidFill>
            <a:prstDash val="sysDash"/>
            <a:tailEnd type="triangle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3" name="线条"/>
          <p:cNvSpPr/>
          <p:nvPr/>
        </p:nvSpPr>
        <p:spPr>
          <a:xfrm>
            <a:off x="1868155" y="2031138"/>
            <a:ext cx="1529756" cy="742011"/>
          </a:xfrm>
          <a:prstGeom prst="line">
            <a:avLst/>
          </a:prstGeom>
          <a:ln w="11429">
            <a:solidFill>
              <a:schemeClr val="accent1"/>
            </a:solidFill>
            <a:prstDash val="sysDash"/>
            <a:tailEnd type="triangle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4" name="线条"/>
          <p:cNvSpPr/>
          <p:nvPr/>
        </p:nvSpPr>
        <p:spPr>
          <a:xfrm>
            <a:off x="1651000" y="2299393"/>
            <a:ext cx="1674049" cy="1"/>
          </a:xfrm>
          <a:prstGeom prst="line">
            <a:avLst/>
          </a:prstGeom>
          <a:ln w="11429">
            <a:solidFill>
              <a:schemeClr val="accent1"/>
            </a:solidFill>
            <a:prstDash val="sysDash"/>
            <a:tailEnd type="triangle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5" name="线条"/>
          <p:cNvSpPr/>
          <p:nvPr/>
        </p:nvSpPr>
        <p:spPr>
          <a:xfrm>
            <a:off x="1909061" y="2571750"/>
            <a:ext cx="1445449" cy="0"/>
          </a:xfrm>
          <a:prstGeom prst="line">
            <a:avLst/>
          </a:prstGeom>
          <a:ln w="11429">
            <a:solidFill>
              <a:schemeClr val="accent1"/>
            </a:solidFill>
            <a:prstDash val="sysDash"/>
            <a:tailEnd type="triangle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4" animBg="1" advAuto="0"/>
      <p:bldP spid="211" grpId="5" animBg="1" advAuto="0"/>
      <p:bldP spid="212" grpId="6" animBg="1" advAuto="0"/>
      <p:bldP spid="213" grpId="1" animBg="1" advAuto="0"/>
      <p:bldP spid="214" grpId="2" animBg="1" advAuto="0"/>
      <p:bldP spid="215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sten to part 1 and summarize the general idea.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956118"/>
          </a:xfrm>
          <a:prstGeom prst="rect">
            <a:avLst/>
          </a:prstGeom>
        </p:spPr>
        <p:txBody>
          <a:bodyPr/>
          <a:lstStyle>
            <a:lvl1pPr algn="l">
              <a:spcBef>
                <a:spcPts val="600"/>
              </a:spcBef>
              <a:defRPr sz="2400">
                <a:solidFill>
                  <a:srgbClr val="000000"/>
                </a:solidFill>
              </a:defRPr>
            </a:lvl1pPr>
          </a:lstStyle>
          <a:p>
            <a:r>
              <a:t> Listen to part 1 and summarize the general idea.</a:t>
            </a:r>
          </a:p>
        </p:txBody>
      </p:sp>
      <p:sp>
        <p:nvSpPr>
          <p:cNvPr id="218" name="What terrible thing happened to Yi Jiefang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terrible thing happened to Yi Jiefang?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did she feel?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Why did she create NPO-Greenlife?</a:t>
            </a:r>
          </a:p>
        </p:txBody>
      </p:sp>
      <p:pic>
        <p:nvPicPr>
          <p:cNvPr id="219" name="北师英语必修第三册UNIT 8 LESSON 2 GREENING THE DESERT 录音 8.3的副本.mp3" descr="北师英语必修第三册UNIT 8 LESSON 2 GREENING THE DESERT 录音 8.3的副本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191000" y="6667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Because of her son’s death,  she  felt so sad that life seemed meaningless to her, but she decided to make her son’s dream , planting trees in northern China, come true and created NPO-Greenlife."/>
          <p:cNvSpPr txBox="1"/>
          <p:nvPr/>
        </p:nvSpPr>
        <p:spPr>
          <a:xfrm>
            <a:off x="4676525" y="1425132"/>
            <a:ext cx="4215315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FF40FF"/>
                </a:solidFill>
              </a:defRPr>
            </a:lvl1pPr>
          </a:lstStyle>
          <a:p>
            <a:r>
              <a:t>Because of her son’s death,  she  felt so sad that life seemed meaningless to her, but she decided to make her son’s dream , planting trees in northern China, come true and created NPO-Greenlife.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1837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219"/>
                </p:tgtEl>
              </p:cMediaNode>
            </p:audio>
          </p:childTnLst>
        </p:cTn>
      </p:par>
    </p:tnLst>
    <p:bldLst>
      <p:bldP spid="220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2. Listen to part 2 and summarize the general idea.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702131"/>
          </a:xfrm>
          <a:prstGeom prst="rect">
            <a:avLst/>
          </a:prstGeom>
        </p:spPr>
        <p:txBody>
          <a:bodyPr/>
          <a:lstStyle>
            <a:lvl1pPr algn="l" defTabSz="388620">
              <a:defRPr sz="204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2. Listen to part 2 and summarize the general idea.</a:t>
            </a:r>
          </a:p>
        </p:txBody>
      </p:sp>
      <p:sp>
        <p:nvSpPr>
          <p:cNvPr id="223" name="What were the early days like for Green-life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were the early days like for Green-life?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did it end?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224" name="北师英语必修第三册UNIT 8 LESSON 2 GREENING THE DESERT 录音 8.4的副本.mp3" descr="北师英语必修第三册UNIT 8 LESSON 2 GREENING THE DESERT 录音 8.4的副本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92600" y="5016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he early days of NPO-Greenlife were not easy. But the difficulty didn’t prevent her and now the trees have a survival rate of 85%."/>
          <p:cNvSpPr txBox="1"/>
          <p:nvPr/>
        </p:nvSpPr>
        <p:spPr>
          <a:xfrm>
            <a:off x="4764882" y="1383030"/>
            <a:ext cx="4038601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FF40FF"/>
                </a:solidFill>
              </a:defRPr>
            </a:lvl1pPr>
          </a:lstStyle>
          <a:p>
            <a:r>
              <a:t>The early days of NPO-Greenlife were not easy. But the difficulty didn’t prevent her and now the trees have a survival rate of 85%.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03672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225" grpId="2" animBg="1" advAuto="0"/>
    </p:bldLst>
  </p:timing>
</p:sld>
</file>

<file path=ppt/theme/theme1.xml><?xml version="1.0" encoding="utf-8"?>
<a:theme xmlns:a="http://schemas.openxmlformats.org/drawingml/2006/main" name="市镇">
  <a:themeElements>
    <a:clrScheme name="市镇">
      <a:dk1>
        <a:srgbClr val="000000"/>
      </a:dk1>
      <a:lt1>
        <a:srgbClr val="C5D1D7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市镇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市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29" cap="flat">
          <a:solidFill>
            <a:schemeClr val="accent1"/>
          </a:solidFill>
          <a:prstDash val="sysDash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29" cap="flat">
          <a:solidFill>
            <a:schemeClr val="accent1"/>
          </a:solidFill>
          <a:prstDash val="sysDash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市镇">
  <a:themeElements>
    <a:clrScheme name="市镇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市镇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市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29" cap="flat">
          <a:solidFill>
            <a:schemeClr val="accent1"/>
          </a:solidFill>
          <a:prstDash val="sysDash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29" cap="flat">
          <a:solidFill>
            <a:schemeClr val="accent1"/>
          </a:solidFill>
          <a:prstDash val="sysDash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578</Words>
  <Application>Microsoft Office PowerPoint</Application>
  <PresentationFormat>全屏显示(16:9)</PresentationFormat>
  <Paragraphs>97</Paragraphs>
  <Slides>15</Slides>
  <Notes>0</Notes>
  <HiddenSlides>0</HiddenSlides>
  <MMClips>4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市镇</vt:lpstr>
      <vt:lpstr>PowerPoint 演示文稿</vt:lpstr>
      <vt:lpstr>Learning objectives</vt:lpstr>
      <vt:lpstr>Guidance on learning</vt:lpstr>
      <vt:lpstr>PowerPoint 演示文稿</vt:lpstr>
      <vt:lpstr>PowerPoint 演示文稿</vt:lpstr>
      <vt:lpstr>Greeting the desert(1)</vt:lpstr>
      <vt:lpstr>Match words with their definitions</vt:lpstr>
      <vt:lpstr> Listen to part 1 and summarize the general idea.</vt:lpstr>
      <vt:lpstr>2. Listen to part 2 and summarize the general idea.</vt:lpstr>
      <vt:lpstr> Listen to part 2 again, take notes and retell</vt:lpstr>
      <vt:lpstr>Note-taking skills</vt:lpstr>
      <vt:lpstr> Listen to part 2 again, take notes and retell</vt:lpstr>
      <vt:lpstr> Listen to part 3 and complete the quotes written on the headstone of Yi Jiefang’s son. Then read the quotes aloud.</vt:lpstr>
      <vt:lpstr> Listen to part 3 and complete the quotes written on the headstone of Yi Jiefang’s son. Then read the quotes aloud.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acq</dc:creator>
  <cp:lastModifiedBy>acq</cp:lastModifiedBy>
  <cp:revision>2</cp:revision>
  <dcterms:modified xsi:type="dcterms:W3CDTF">2020-05-11T12:46:23Z</dcterms:modified>
</cp:coreProperties>
</file>