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tags/tag152.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notesSlides/notesSlide3.xml" ContentType="application/vnd.openxmlformats-officedocument.presentationml.notesSlide+xml"/>
  <Default Extension="bin" ContentType="application/vnd.openxmlformats-officedocument.oleObject"/>
  <Override PartName="/ppt/presProps.xml" ContentType="application/vnd.openxmlformats-officedocument.presentationml.presProps+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Default Extension="vml" ContentType="application/vnd.openxmlformats-officedocument.vmlDrawing"/>
  <Default Extension="gif" ContentType="image/gif"/>
  <Override PartName="/ppt/notesSlides/notesSlide8.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notesSlides/notesSlide4.xml" ContentType="application/vnd.openxmlformats-officedocument.presentationml.notesSlide+xml"/>
  <Override PartName="/ppt/tags/tag153.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wmf" ContentType="image/x-wmf"/>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22.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Default Extension="docx" ContentType="application/vnd.openxmlformats-officedocument.wordprocessingml.document"/>
  <Override PartName="/ppt/slides/slide10.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Default Extension="doc" ContentType="application/msword"/>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72" r:id="rId2"/>
    <p:sldId id="287" r:id="rId3"/>
    <p:sldId id="288" r:id="rId4"/>
    <p:sldId id="289" r:id="rId5"/>
    <p:sldId id="274" r:id="rId6"/>
    <p:sldId id="275" r:id="rId7"/>
    <p:sldId id="276" r:id="rId8"/>
    <p:sldId id="294" r:id="rId9"/>
    <p:sldId id="277" r:id="rId10"/>
    <p:sldId id="296" r:id="rId11"/>
    <p:sldId id="279" r:id="rId12"/>
    <p:sldId id="280" r:id="rId13"/>
    <p:sldId id="281" r:id="rId14"/>
    <p:sldId id="282" r:id="rId15"/>
    <p:sldId id="283" r:id="rId16"/>
    <p:sldId id="297" r:id="rId17"/>
    <p:sldId id="271" r:id="rId18"/>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C1006"/>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707" autoAdjust="0"/>
  </p:normalViewPr>
  <p:slideViewPr>
    <p:cSldViewPr snapToGrid="0">
      <p:cViewPr varScale="1">
        <p:scale>
          <a:sx n="77" d="100"/>
          <a:sy n="77" d="100"/>
        </p:scale>
        <p:origin x="-1176" y="-90"/>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48.wmf"/><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emf"/><Relationship Id="rId6" Type="http://schemas.openxmlformats.org/officeDocument/2006/relationships/image" Target="../media/image45.wmf"/><Relationship Id="rId5" Type="http://schemas.openxmlformats.org/officeDocument/2006/relationships/image" Target="../media/image44.emf"/><Relationship Id="rId4"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A540E3B-F9C0-48B6-A129-4D327DD30658}"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当</a:t>
            </a:r>
            <a:r>
              <a:rPr lang="en-US" altLang="zh-CN" dirty="0" smtClean="0"/>
              <a:t>m</a:t>
            </a:r>
            <a:r>
              <a:rPr lang="en-US" altLang="zh-CN" baseline="-25000" dirty="0" smtClean="0"/>
              <a:t>1</a:t>
            </a:r>
            <a:r>
              <a:rPr lang="zh-CN" altLang="en-US" dirty="0" smtClean="0"/>
              <a:t>远大于</a:t>
            </a:r>
            <a:r>
              <a:rPr lang="en-US" altLang="zh-CN" dirty="0" smtClean="0"/>
              <a:t>m</a:t>
            </a:r>
            <a:r>
              <a:rPr lang="en-US" altLang="zh-CN" baseline="-25000" dirty="0" smtClean="0"/>
              <a:t>2</a:t>
            </a:r>
            <a:r>
              <a:rPr lang="en-US" altLang="zh-CN" dirty="0" smtClean="0"/>
              <a:t> </a:t>
            </a:r>
            <a:r>
              <a:rPr lang="zh-CN" altLang="en-US" dirty="0" smtClean="0"/>
              <a:t>双星系统就变成了环绕模型</a:t>
            </a:r>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A540E3B-F9C0-48B6-A129-4D327DD30658}"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A540E3B-F9C0-48B6-A129-4D327DD30658}"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A540E3B-F9C0-48B6-A129-4D327DD30658}"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A540E3B-F9C0-48B6-A129-4D327DD30658}"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均匀球体球心间距离，如果距离趋于零公式不再适用</a:t>
            </a:r>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A540E3B-F9C0-48B6-A129-4D327DD30658}"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A540E3B-F9C0-48B6-A129-4D327DD30658}"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A540E3B-F9C0-48B6-A129-4D327DD30658}"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A540E3B-F9C0-48B6-A129-4D327DD30658}"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A540E3B-F9C0-48B6-A129-4D327DD30658}"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kumimoji="0" lang="zh-CN" altLang="en-US" sz="1200" b="1" i="0" dirty="0" smtClean="0">
                <a:effectLst>
                  <a:outerShdw blurRad="38100" dist="38100" dir="2700000" algn="tl">
                    <a:srgbClr val="FFFFFF"/>
                  </a:outerShdw>
                </a:effectLst>
                <a:latin typeface="隶书" pitchFamily="49" charset="-122"/>
                <a:ea typeface="隶书" pitchFamily="49" charset="-122"/>
              </a:rPr>
              <a:t>神舟六号飞船的运行轨道离地面的高度为</a:t>
            </a:r>
            <a:r>
              <a:rPr kumimoji="0" lang="en-US" altLang="zh-CN" sz="1200" b="1" i="0" dirty="0" smtClean="0">
                <a:solidFill>
                  <a:srgbClr val="FF0000"/>
                </a:solidFill>
                <a:effectLst>
                  <a:outerShdw blurRad="38100" dist="38100" dir="2700000" algn="tl">
                    <a:srgbClr val="000000"/>
                  </a:outerShdw>
                </a:effectLst>
                <a:latin typeface="隶书" pitchFamily="49" charset="-122"/>
                <a:ea typeface="隶书" pitchFamily="49" charset="-122"/>
              </a:rPr>
              <a:t>345 km</a:t>
            </a:r>
            <a:r>
              <a:rPr kumimoji="0" lang="zh-CN" altLang="en-US" sz="1200" b="1" i="0" dirty="0" smtClean="0">
                <a:effectLst>
                  <a:outerShdw blurRad="38100" dist="38100" dir="2700000" algn="tl">
                    <a:srgbClr val="FFFFFF"/>
                  </a:outerShdw>
                </a:effectLst>
                <a:latin typeface="隶书" pitchFamily="49" charset="-122"/>
                <a:ea typeface="隶书" pitchFamily="49" charset="-122"/>
              </a:rPr>
              <a:t>，线速度约</a:t>
            </a:r>
            <a:r>
              <a:rPr kumimoji="0" lang="en-US" altLang="zh-CN" sz="1200" b="1" i="0" dirty="0" smtClean="0">
                <a:solidFill>
                  <a:srgbClr val="FF0000"/>
                </a:solidFill>
                <a:effectLst>
                  <a:outerShdw blurRad="38100" dist="38100" dir="2700000" algn="tl">
                    <a:srgbClr val="000000"/>
                  </a:outerShdw>
                </a:effectLst>
                <a:latin typeface="隶书" pitchFamily="49" charset="-122"/>
                <a:ea typeface="隶书" pitchFamily="49" charset="-122"/>
              </a:rPr>
              <a:t>7.6km/s</a:t>
            </a:r>
            <a:r>
              <a:rPr kumimoji="0" lang="zh-CN" altLang="en-US" sz="1200" b="1" i="0" dirty="0" smtClean="0">
                <a:effectLst>
                  <a:outerShdw blurRad="38100" dist="38100" dir="2700000" algn="tl">
                    <a:srgbClr val="FFFFFF"/>
                  </a:outerShdw>
                </a:effectLst>
                <a:latin typeface="隶书" pitchFamily="49" charset="-122"/>
                <a:ea typeface="隶书" pitchFamily="49" charset="-122"/>
              </a:rPr>
              <a:t>，周期约</a:t>
            </a:r>
            <a:r>
              <a:rPr kumimoji="0" lang="en-US" altLang="zh-CN" sz="1200" b="1" i="0" dirty="0" smtClean="0">
                <a:solidFill>
                  <a:srgbClr val="FF0000"/>
                </a:solidFill>
                <a:effectLst>
                  <a:outerShdw blurRad="38100" dist="38100" dir="2700000" algn="tl">
                    <a:srgbClr val="000000"/>
                  </a:outerShdw>
                </a:effectLst>
                <a:latin typeface="隶书" pitchFamily="49" charset="-122"/>
                <a:ea typeface="隶书" pitchFamily="49" charset="-122"/>
              </a:rPr>
              <a:t>90min</a:t>
            </a:r>
            <a:r>
              <a:rPr kumimoji="0" lang="zh-CN" altLang="en-US" sz="1200" b="1" i="0" dirty="0" smtClean="0">
                <a:effectLst>
                  <a:outerShdw blurRad="38100" dist="38100" dir="2700000" algn="tl">
                    <a:srgbClr val="FFFFFF"/>
                  </a:outerShdw>
                </a:effectLst>
                <a:latin typeface="隶书" pitchFamily="49" charset="-122"/>
                <a:ea typeface="隶书" pitchFamily="49" charset="-122"/>
              </a:rPr>
              <a:t>。 </a:t>
            </a:r>
            <a:endParaRPr lang="zh-CN" altLang="en-US" dirty="0"/>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A540E3B-F9C0-48B6-A129-4D327DD30658}"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A540E3B-F9C0-48B6-A129-4D327DD30658}"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EA540E3B-F9C0-48B6-A129-4D327DD30658}"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8.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7.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2020/4/25</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2020/4/25</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2020/4/25</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2020/4/25</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2020/4/25</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2020/4/25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2020/4/25</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2020/4/25</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2020/4/25</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2020/4/25</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2020/4/25</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2020/4/25</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2020/4/25</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2020/4/25</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0.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oleObject" Target="../embeddings/oleObject17.bin"/><Relationship Id="rId10" Type="http://schemas.openxmlformats.org/officeDocument/2006/relationships/oleObject" Target="../embeddings/oleObject22.bin"/><Relationship Id="rId4" Type="http://schemas.openxmlformats.org/officeDocument/2006/relationships/oleObject" Target="../embeddings/oleObject16.bin"/><Relationship Id="rId9"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11.xml"/><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3.bin"/><Relationship Id="rId5" Type="http://schemas.openxmlformats.org/officeDocument/2006/relationships/image" Target="../media/image22.png"/><Relationship Id="rId10" Type="http://schemas.openxmlformats.org/officeDocument/2006/relationships/oleObject" Target="../embeddings/oleObject26.bin"/><Relationship Id="rId4" Type="http://schemas.openxmlformats.org/officeDocument/2006/relationships/package" Target="../embeddings/Microsoft_Office_Word___1.docx"/><Relationship Id="rId9" Type="http://schemas.openxmlformats.org/officeDocument/2006/relationships/package" Target="../embeddings/Microsoft_Office_Word___2.docx"/></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2.xml"/><Relationship Id="rId7"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image" Target="../media/image49.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package" Target="../embeddings/Microsoft_Office_Word___4.docx"/><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0.bin"/><Relationship Id="rId5" Type="http://schemas.openxmlformats.org/officeDocument/2006/relationships/package" Target="../embeddings/Microsoft_Office_Word___3.docx"/><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image" Target="../media/image55.jpe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Microsoft_Office_Word_97_-_2003___1.doc"/></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image" Target="KTB181-1-279.tif" TargetMode="External"/><Relationship Id="rId3" Type="http://schemas.openxmlformats.org/officeDocument/2006/relationships/notesSlide" Target="../notesSlides/notesSlide4.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Microsoft_Office_Word_97_-_2003___3.doc"/><Relationship Id="rId5" Type="http://schemas.openxmlformats.org/officeDocument/2006/relationships/oleObject" Target="../embeddings/Microsoft_Office_Word_97_-_2003___2.doc"/><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19.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9.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oleObject" Target="../embeddings/oleObject11.bin"/><Relationship Id="rId10" Type="http://schemas.openxmlformats.org/officeDocument/2006/relationships/oleObject" Target="../embeddings/oleObject15.bin"/><Relationship Id="rId4" Type="http://schemas.openxmlformats.org/officeDocument/2006/relationships/oleObject" Target="../embeddings/oleObject10.bin"/><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093156" y="2187930"/>
            <a:ext cx="5708313" cy="728345"/>
          </a:xfrm>
        </p:spPr>
        <p:txBody>
          <a:bodyPr>
            <a:normAutofit fontScale="90000"/>
          </a:bodyPr>
          <a:lstStyle/>
          <a:p>
            <a:pPr algn="ctr"/>
            <a:r>
              <a:rPr lang="en-US" altLang="zh-CN" sz="3200" b="1" spc="300" dirty="0" smtClean="0">
                <a:solidFill>
                  <a:srgbClr val="FF0000"/>
                </a:solidFill>
                <a:latin typeface="微软雅黑" panose="020B0503020204020204" charset="-122"/>
                <a:ea typeface="微软雅黑" panose="020B0503020204020204" charset="-122"/>
                <a:sym typeface="+mn-ea"/>
              </a:rPr>
              <a:t>《</a:t>
            </a:r>
            <a:r>
              <a:rPr lang="zh-CN" altLang="en-US" sz="3200" b="1" spc="300" dirty="0" smtClean="0">
                <a:solidFill>
                  <a:srgbClr val="FF0000"/>
                </a:solidFill>
                <a:latin typeface="微软雅黑" panose="020B0503020204020204" charset="-122"/>
                <a:ea typeface="微软雅黑" panose="020B0503020204020204" charset="-122"/>
                <a:sym typeface="+mn-ea"/>
              </a:rPr>
              <a:t>万有引力与宇宙航行</a:t>
            </a:r>
            <a:r>
              <a:rPr lang="en-US" altLang="zh-CN" sz="3200" b="1" spc="300" dirty="0" smtClean="0">
                <a:solidFill>
                  <a:srgbClr val="FF0000"/>
                </a:solidFill>
                <a:latin typeface="微软雅黑" panose="020B0503020204020204" charset="-122"/>
                <a:ea typeface="微软雅黑" panose="020B0503020204020204" charset="-122"/>
                <a:sym typeface="+mn-ea"/>
              </a:rPr>
              <a:t>》</a:t>
            </a:r>
            <a:r>
              <a:rPr lang="zh-CN" altLang="en-US" sz="3200" b="1" spc="300" dirty="0" smtClean="0">
                <a:solidFill>
                  <a:srgbClr val="FF0000"/>
                </a:solidFill>
                <a:latin typeface="微软雅黑" panose="020B0503020204020204" charset="-122"/>
                <a:ea typeface="微软雅黑" panose="020B0503020204020204" charset="-122"/>
                <a:sym typeface="+mn-ea"/>
              </a:rPr>
              <a:t>习题课</a:t>
            </a:r>
            <a:endParaRPr lang="zh-CN" altLang="en-US" sz="3200" dirty="0">
              <a:solidFill>
                <a:srgbClr val="FF0000"/>
              </a:solidFill>
            </a:endParaRPr>
          </a:p>
        </p:txBody>
      </p:sp>
      <p:sp>
        <p:nvSpPr>
          <p:cNvPr id="10" name="矩形 9"/>
          <p:cNvSpPr/>
          <p:nvPr/>
        </p:nvSpPr>
        <p:spPr>
          <a:xfrm>
            <a:off x="4120444" y="3635375"/>
            <a:ext cx="4352361"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smtClean="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高一物理</a:t>
            </a:r>
            <a:r>
              <a:rPr lang="zh-CN" altLang="en-US" sz="2400" b="1" spc="226" dirty="0" smtClean="0">
                <a:solidFill>
                  <a:srgbClr val="0070C0"/>
                </a:solidFill>
                <a:latin typeface="微软雅黑" panose="020B0503020204020204" pitchFamily="34" charset="-122"/>
                <a:ea typeface="微软雅黑" panose="020B0503020204020204" pitchFamily="34" charset="-122"/>
                <a:cs typeface="楷体" panose="02010609060101010101" charset="-122"/>
                <a:sym typeface="+mn-ea"/>
              </a:rPr>
              <a:t> </a:t>
            </a:r>
            <a:endParaRPr lang="zh-CN" altLang="en-US" sz="2400" b="1" spc="226" dirty="0">
              <a:solidFill>
                <a:srgbClr val="0070C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785077" y="3645777"/>
            <a:ext cx="4836240" cy="553998"/>
          </a:xfrm>
          <a:prstGeom prst="rect">
            <a:avLst/>
          </a:prstGeom>
          <a:noFill/>
        </p:spPr>
        <p:txBody>
          <a:bodyPr wrap="square" rtlCol="0">
            <a:spAutoFit/>
          </a:bodyPr>
          <a:lstStyle/>
          <a:p>
            <a:pPr algn="ctr">
              <a:lnSpc>
                <a:spcPct val="150000"/>
              </a:lnSpc>
            </a:pPr>
            <a:r>
              <a:rPr lang="zh-CN" altLang="en-US" sz="2000" spc="226" dirty="0" smtClean="0">
                <a:solidFill>
                  <a:srgbClr val="0070C0"/>
                </a:solidFill>
                <a:latin typeface="微软雅黑" panose="020B0503020204020204" charset="-122"/>
                <a:ea typeface="微软雅黑" panose="020B0503020204020204" charset="-122"/>
              </a:rPr>
              <a:t>北京市第八十中学  赵艳红</a:t>
            </a:r>
            <a:endParaRPr lang="zh-CN" altLang="en-US" sz="2000" spc="226" dirty="0">
              <a:solidFill>
                <a:srgbClr val="0070C0"/>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02412" y="680603"/>
            <a:ext cx="8088432" cy="2310952"/>
          </a:xfrm>
        </p:spPr>
        <p:txBody>
          <a:bodyPr>
            <a:noAutofit/>
          </a:bodyPr>
          <a:lstStyle/>
          <a:p>
            <a:pPr algn="just">
              <a:lnSpc>
                <a:spcPct val="120000"/>
              </a:lnSpc>
            </a:pPr>
            <a:r>
              <a:rPr lang="en-US" altLang="zh-CN" sz="1600" dirty="0" smtClean="0">
                <a:latin typeface="+mn-ea"/>
                <a:ea typeface="+mn-ea"/>
                <a:cs typeface="Times New Roman" pitchFamily="18" charset="0"/>
              </a:rPr>
              <a:t>【</a:t>
            </a:r>
            <a:r>
              <a:rPr sz="1600" dirty="0" smtClean="0">
                <a:latin typeface="+mn-ea"/>
                <a:ea typeface="+mn-ea"/>
                <a:cs typeface="Times New Roman" pitchFamily="18" charset="0"/>
              </a:rPr>
              <a:t>例</a:t>
            </a:r>
            <a:r>
              <a:rPr lang="en-US" altLang="zh-CN" sz="1600" dirty="0" smtClean="0">
                <a:latin typeface="+mn-ea"/>
                <a:ea typeface="+mn-ea"/>
                <a:cs typeface="Times New Roman" pitchFamily="18" charset="0"/>
              </a:rPr>
              <a:t>】</a:t>
            </a:r>
            <a:r>
              <a:rPr sz="1400" dirty="0" smtClean="0">
                <a:latin typeface="Times New Roman" pitchFamily="18" charset="0"/>
                <a:ea typeface="+mn-ea"/>
                <a:cs typeface="Times New Roman" pitchFamily="18" charset="0"/>
              </a:rPr>
              <a:t>万有引力定律揭示了天体运动规律与地上物体运动规律具有内在的一致性。</a:t>
            </a:r>
          </a:p>
          <a:p>
            <a:pPr algn="just">
              <a:lnSpc>
                <a:spcPct val="120000"/>
              </a:lnSpc>
              <a:buNone/>
            </a:pPr>
            <a:r>
              <a:rPr sz="1400" dirty="0" smtClean="0">
                <a:latin typeface="Times New Roman" pitchFamily="18" charset="0"/>
                <a:ea typeface="+mn-ea"/>
                <a:cs typeface="Times New Roman" pitchFamily="18" charset="0"/>
              </a:rPr>
              <a:t>         用弹簧秤称量一个相对于地球静止的小物体的重量，随称量位置的变化可能会有不同的结果。已知地球质量为</a:t>
            </a:r>
            <a:r>
              <a:rPr lang="en-US" sz="1400" i="1" dirty="0" smtClean="0">
                <a:latin typeface="Times New Roman" pitchFamily="18" charset="0"/>
                <a:ea typeface="+mn-ea"/>
                <a:cs typeface="Times New Roman" pitchFamily="18" charset="0"/>
              </a:rPr>
              <a:t>M</a:t>
            </a:r>
            <a:r>
              <a:rPr sz="1400" dirty="0" smtClean="0">
                <a:latin typeface="Times New Roman" pitchFamily="18" charset="0"/>
                <a:ea typeface="+mn-ea"/>
                <a:cs typeface="Times New Roman" pitchFamily="18" charset="0"/>
              </a:rPr>
              <a:t>，自转周期为</a:t>
            </a:r>
            <a:r>
              <a:rPr lang="en-US" sz="1400" i="1" dirty="0" smtClean="0">
                <a:latin typeface="Times New Roman" pitchFamily="18" charset="0"/>
                <a:ea typeface="+mn-ea"/>
                <a:cs typeface="Times New Roman" pitchFamily="18" charset="0"/>
              </a:rPr>
              <a:t>T</a:t>
            </a:r>
            <a:r>
              <a:rPr sz="1400" dirty="0" smtClean="0">
                <a:latin typeface="Times New Roman" pitchFamily="18" charset="0"/>
                <a:ea typeface="+mn-ea"/>
                <a:cs typeface="Times New Roman" pitchFamily="18" charset="0"/>
              </a:rPr>
              <a:t>，万有引力常量为</a:t>
            </a:r>
            <a:r>
              <a:rPr lang="en-US" sz="1400" i="1" dirty="0" smtClean="0">
                <a:latin typeface="Times New Roman" pitchFamily="18" charset="0"/>
                <a:ea typeface="+mn-ea"/>
                <a:cs typeface="Times New Roman" pitchFamily="18" charset="0"/>
              </a:rPr>
              <a:t>G</a:t>
            </a:r>
            <a:r>
              <a:rPr sz="1400" dirty="0" smtClean="0">
                <a:latin typeface="Times New Roman" pitchFamily="18" charset="0"/>
                <a:ea typeface="+mn-ea"/>
                <a:cs typeface="Times New Roman" pitchFamily="18" charset="0"/>
              </a:rPr>
              <a:t>。将地球视为半径为</a:t>
            </a:r>
            <a:r>
              <a:rPr lang="en-US" sz="1400" i="1" dirty="0" smtClean="0">
                <a:latin typeface="Times New Roman" pitchFamily="18" charset="0"/>
                <a:ea typeface="+mn-ea"/>
                <a:cs typeface="Times New Roman" pitchFamily="18" charset="0"/>
              </a:rPr>
              <a:t>R</a:t>
            </a:r>
            <a:r>
              <a:rPr sz="1400" dirty="0" smtClean="0">
                <a:latin typeface="Times New Roman" pitchFamily="18" charset="0"/>
                <a:ea typeface="+mn-ea"/>
                <a:cs typeface="Times New Roman" pitchFamily="18" charset="0"/>
              </a:rPr>
              <a:t>、质量均匀分布的球体，不考虑空气的影响。设在地球北极地面称量时，弹簧秤的读数是</a:t>
            </a:r>
            <a:r>
              <a:rPr lang="en-US" sz="1400" i="1" dirty="0" smtClean="0">
                <a:latin typeface="Times New Roman" pitchFamily="18" charset="0"/>
                <a:ea typeface="+mn-ea"/>
                <a:cs typeface="Times New Roman" pitchFamily="18" charset="0"/>
              </a:rPr>
              <a:t>F</a:t>
            </a:r>
            <a:r>
              <a:rPr lang="en-US" sz="1400" baseline="-25000" dirty="0" smtClean="0">
                <a:latin typeface="Times New Roman" pitchFamily="18" charset="0"/>
                <a:ea typeface="+mn-ea"/>
                <a:cs typeface="Times New Roman" pitchFamily="18" charset="0"/>
              </a:rPr>
              <a:t>0</a:t>
            </a:r>
            <a:endParaRPr sz="1400" dirty="0" smtClean="0">
              <a:latin typeface="Times New Roman" pitchFamily="18" charset="0"/>
              <a:ea typeface="+mn-ea"/>
              <a:cs typeface="Times New Roman" pitchFamily="18" charset="0"/>
            </a:endParaRPr>
          </a:p>
          <a:p>
            <a:pPr algn="just">
              <a:lnSpc>
                <a:spcPct val="120000"/>
              </a:lnSpc>
              <a:buNone/>
            </a:pPr>
            <a:r>
              <a:rPr lang="en-US" sz="1400" dirty="0" smtClean="0">
                <a:latin typeface="+mn-ea"/>
                <a:ea typeface="+mn-ea"/>
                <a:cs typeface="Times New Roman" pitchFamily="18" charset="0"/>
              </a:rPr>
              <a:t>        a. </a:t>
            </a:r>
            <a:r>
              <a:rPr sz="1400" dirty="0" smtClean="0">
                <a:latin typeface="Times New Roman" pitchFamily="18" charset="0"/>
                <a:ea typeface="+mn-ea"/>
                <a:cs typeface="Times New Roman" pitchFamily="18" charset="0"/>
              </a:rPr>
              <a:t>若在北极上空高出地面</a:t>
            </a:r>
            <a:r>
              <a:rPr lang="en-US" sz="1400" dirty="0" smtClean="0">
                <a:latin typeface="Times New Roman" pitchFamily="18" charset="0"/>
                <a:ea typeface="+mn-ea"/>
                <a:cs typeface="Times New Roman" pitchFamily="18" charset="0"/>
              </a:rPr>
              <a:t>h</a:t>
            </a:r>
            <a:r>
              <a:rPr sz="1400" dirty="0" smtClean="0">
                <a:latin typeface="Times New Roman" pitchFamily="18" charset="0"/>
                <a:ea typeface="+mn-ea"/>
                <a:cs typeface="Times New Roman" pitchFamily="18" charset="0"/>
              </a:rPr>
              <a:t>处称量，弹簧秤读数为</a:t>
            </a:r>
            <a:r>
              <a:rPr lang="en-US" sz="1400" i="1" dirty="0" smtClean="0">
                <a:latin typeface="Times New Roman" pitchFamily="18" charset="0"/>
                <a:ea typeface="+mn-ea"/>
                <a:cs typeface="Times New Roman" pitchFamily="18" charset="0"/>
              </a:rPr>
              <a:t>F</a:t>
            </a:r>
            <a:r>
              <a:rPr lang="en-US" sz="1400" baseline="-25000" dirty="0" smtClean="0">
                <a:latin typeface="Times New Roman" pitchFamily="18" charset="0"/>
                <a:ea typeface="+mn-ea"/>
                <a:cs typeface="Times New Roman" pitchFamily="18" charset="0"/>
              </a:rPr>
              <a:t>1</a:t>
            </a:r>
            <a:r>
              <a:rPr sz="1400" dirty="0" smtClean="0">
                <a:latin typeface="Times New Roman" pitchFamily="18" charset="0"/>
                <a:ea typeface="+mn-ea"/>
                <a:cs typeface="Times New Roman" pitchFamily="18" charset="0"/>
              </a:rPr>
              <a:t>，求比值 </a:t>
            </a:r>
            <a:r>
              <a:rPr lang="en-US" sz="1400" dirty="0" smtClean="0">
                <a:latin typeface="Times New Roman" pitchFamily="18" charset="0"/>
                <a:ea typeface="+mn-ea"/>
                <a:cs typeface="Times New Roman" pitchFamily="18" charset="0"/>
              </a:rPr>
              <a:t>    </a:t>
            </a:r>
            <a:r>
              <a:rPr sz="1400" dirty="0" smtClean="0">
                <a:latin typeface="Times New Roman" pitchFamily="18" charset="0"/>
                <a:ea typeface="+mn-ea"/>
                <a:cs typeface="Times New Roman" pitchFamily="18" charset="0"/>
              </a:rPr>
              <a:t>的表达式，并就</a:t>
            </a:r>
            <a:r>
              <a:rPr lang="en-US" sz="1400" i="1" dirty="0" smtClean="0">
                <a:latin typeface="Times New Roman" pitchFamily="18" charset="0"/>
                <a:ea typeface="+mn-ea"/>
                <a:cs typeface="Times New Roman" pitchFamily="18" charset="0"/>
              </a:rPr>
              <a:t>h</a:t>
            </a:r>
            <a:r>
              <a:rPr lang="en-US" sz="1400" dirty="0" smtClean="0">
                <a:latin typeface="Times New Roman" pitchFamily="18" charset="0"/>
                <a:ea typeface="+mn-ea"/>
                <a:cs typeface="Times New Roman" pitchFamily="18" charset="0"/>
              </a:rPr>
              <a:t>=1.0%</a:t>
            </a:r>
            <a:r>
              <a:rPr lang="en-US" sz="1400" i="1" dirty="0" smtClean="0">
                <a:latin typeface="Times New Roman" pitchFamily="18" charset="0"/>
                <a:ea typeface="+mn-ea"/>
                <a:cs typeface="Times New Roman" pitchFamily="18" charset="0"/>
              </a:rPr>
              <a:t>R</a:t>
            </a:r>
            <a:r>
              <a:rPr sz="1400" dirty="0" smtClean="0">
                <a:latin typeface="Times New Roman" pitchFamily="18" charset="0"/>
                <a:ea typeface="+mn-ea"/>
                <a:cs typeface="Times New Roman" pitchFamily="18" charset="0"/>
              </a:rPr>
              <a:t>的情形算出具体数值（计算结果保留两位有效数字）</a:t>
            </a:r>
            <a:r>
              <a:rPr lang="en-US" sz="1400" dirty="0" smtClean="0">
                <a:latin typeface="+mn-ea"/>
                <a:ea typeface="+mn-ea"/>
                <a:cs typeface="Times New Roman" pitchFamily="18" charset="0"/>
              </a:rPr>
              <a:t>;</a:t>
            </a:r>
            <a:endParaRPr sz="1400" dirty="0" smtClean="0">
              <a:latin typeface="Times New Roman" pitchFamily="18" charset="0"/>
              <a:ea typeface="+mn-ea"/>
              <a:cs typeface="Times New Roman" pitchFamily="18" charset="0"/>
            </a:endParaRPr>
          </a:p>
          <a:p>
            <a:pPr algn="just">
              <a:lnSpc>
                <a:spcPct val="120000"/>
              </a:lnSpc>
              <a:buNone/>
            </a:pPr>
            <a:r>
              <a:rPr lang="en-US" sz="1400" dirty="0" smtClean="0">
                <a:latin typeface="+mn-ea"/>
                <a:ea typeface="+mn-ea"/>
                <a:cs typeface="Times New Roman" pitchFamily="18" charset="0"/>
              </a:rPr>
              <a:t>        b. </a:t>
            </a:r>
            <a:r>
              <a:rPr sz="1400" dirty="0" smtClean="0">
                <a:latin typeface="Times New Roman" pitchFamily="18" charset="0"/>
                <a:ea typeface="+mn-ea"/>
                <a:cs typeface="Times New Roman" pitchFamily="18" charset="0"/>
              </a:rPr>
              <a:t>若在赤道地面称量，弹簧秤读数为</a:t>
            </a:r>
            <a:r>
              <a:rPr lang="en-US" sz="1400" i="1" dirty="0" smtClean="0">
                <a:latin typeface="Times New Roman" pitchFamily="18" charset="0"/>
                <a:ea typeface="+mn-ea"/>
                <a:cs typeface="Times New Roman" pitchFamily="18" charset="0"/>
              </a:rPr>
              <a:t>F</a:t>
            </a:r>
            <a:r>
              <a:rPr lang="en-US" sz="1400" baseline="-25000" dirty="0" smtClean="0">
                <a:latin typeface="Times New Roman" pitchFamily="18" charset="0"/>
                <a:ea typeface="+mn-ea"/>
                <a:cs typeface="Times New Roman" pitchFamily="18" charset="0"/>
              </a:rPr>
              <a:t>2</a:t>
            </a:r>
            <a:r>
              <a:rPr sz="1400" dirty="0" smtClean="0">
                <a:latin typeface="Times New Roman" pitchFamily="18" charset="0"/>
                <a:ea typeface="+mn-ea"/>
                <a:cs typeface="Times New Roman" pitchFamily="18" charset="0"/>
              </a:rPr>
              <a:t>，求比值 </a:t>
            </a:r>
            <a:r>
              <a:rPr lang="en-US" sz="1400" dirty="0" smtClean="0">
                <a:latin typeface="Times New Roman" pitchFamily="18" charset="0"/>
                <a:ea typeface="+mn-ea"/>
                <a:cs typeface="Times New Roman" pitchFamily="18" charset="0"/>
              </a:rPr>
              <a:t>    </a:t>
            </a:r>
            <a:r>
              <a:rPr sz="1400" dirty="0" smtClean="0">
                <a:latin typeface="Times New Roman" pitchFamily="18" charset="0"/>
                <a:ea typeface="+mn-ea"/>
                <a:cs typeface="Times New Roman" pitchFamily="18" charset="0"/>
              </a:rPr>
              <a:t>的表达式。</a:t>
            </a:r>
          </a:p>
        </p:txBody>
      </p:sp>
      <p:graphicFrame>
        <p:nvGraphicFramePr>
          <p:cNvPr id="156676" name="Object 4"/>
          <p:cNvGraphicFramePr>
            <a:graphicFrameLocks noChangeAspect="1"/>
          </p:cNvGraphicFramePr>
          <p:nvPr/>
        </p:nvGraphicFramePr>
        <p:xfrm>
          <a:off x="5204176" y="3087511"/>
          <a:ext cx="835377" cy="390525"/>
        </p:xfrm>
        <a:graphic>
          <a:graphicData uri="http://schemas.openxmlformats.org/presentationml/2006/ole">
            <p:oleObj spid="_x0000_s156676" r:id="rId4" imgW="736280" imgH="393529" progId="">
              <p:embed/>
            </p:oleObj>
          </a:graphicData>
        </a:graphic>
      </p:graphicFrame>
      <p:graphicFrame>
        <p:nvGraphicFramePr>
          <p:cNvPr id="156674" name="Object 2"/>
          <p:cNvGraphicFramePr>
            <a:graphicFrameLocks noChangeAspect="1"/>
          </p:cNvGraphicFramePr>
          <p:nvPr/>
        </p:nvGraphicFramePr>
        <p:xfrm>
          <a:off x="5159405" y="3705224"/>
          <a:ext cx="2833129" cy="516820"/>
        </p:xfrm>
        <a:graphic>
          <a:graphicData uri="http://schemas.openxmlformats.org/presentationml/2006/ole">
            <p:oleObj spid="_x0000_s156674" r:id="rId5" imgW="2451100" imgH="419100" progId="">
              <p:embed/>
            </p:oleObj>
          </a:graphicData>
        </a:graphic>
      </p:graphicFrame>
      <p:graphicFrame>
        <p:nvGraphicFramePr>
          <p:cNvPr id="156673" name="Object 1"/>
          <p:cNvGraphicFramePr>
            <a:graphicFrameLocks noChangeAspect="1"/>
          </p:cNvGraphicFramePr>
          <p:nvPr/>
        </p:nvGraphicFramePr>
        <p:xfrm>
          <a:off x="6091060" y="4334934"/>
          <a:ext cx="1183200" cy="551394"/>
        </p:xfrm>
        <a:graphic>
          <a:graphicData uri="http://schemas.openxmlformats.org/presentationml/2006/ole">
            <p:oleObj spid="_x0000_s156673" r:id="rId6" imgW="977900" imgH="457200" progId="">
              <p:embed/>
            </p:oleObj>
          </a:graphicData>
        </a:graphic>
      </p:graphicFrame>
      <p:sp>
        <p:nvSpPr>
          <p:cNvPr id="156677" name="Rectangle 5"/>
          <p:cNvSpPr>
            <a:spLocks noChangeArrowheads="1"/>
          </p:cNvSpPr>
          <p:nvPr/>
        </p:nvSpPr>
        <p:spPr bwMode="auto">
          <a:xfrm>
            <a:off x="699911" y="3149601"/>
            <a:ext cx="448169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33350" fontAlgn="base" hangingPunct="1">
              <a:spcBef>
                <a:spcPct val="0"/>
              </a:spcBef>
              <a:spcAft>
                <a:spcPct val="0"/>
              </a:spcAft>
            </a:pPr>
            <a:r>
              <a:rPr kumimoji="0" lang="zh-CN" altLang="en-US" sz="1200" b="1" i="0" u="none" strike="noStrike" cap="none" normalizeH="0" baseline="0" dirty="0" smtClean="0">
                <a:ln>
                  <a:noFill/>
                </a:ln>
                <a:solidFill>
                  <a:srgbClr val="C00000"/>
                </a:solidFill>
                <a:effectLst/>
                <a:latin typeface="Calibri" pitchFamily="34" charset="0"/>
                <a:ea typeface="宋体" pitchFamily="2" charset="-122"/>
                <a:cs typeface="Times New Roman" pitchFamily="18" charset="0"/>
              </a:rPr>
              <a:t>解析：在地球北极点</a:t>
            </a:r>
            <a:r>
              <a:rPr lang="zh-CN" altLang="en-US" sz="1200" b="1" dirty="0" smtClean="0">
                <a:solidFill>
                  <a:srgbClr val="C00000"/>
                </a:solidFill>
                <a:latin typeface="Calibri" pitchFamily="34" charset="0"/>
                <a:ea typeface="宋体" pitchFamily="2" charset="-122"/>
                <a:cs typeface="Times New Roman" pitchFamily="18" charset="0"/>
              </a:rPr>
              <a:t>秤量</a:t>
            </a:r>
            <a:r>
              <a:rPr kumimoji="0" lang="zh-CN" altLang="en-US" sz="1200" b="1" i="0" u="none" strike="noStrike" cap="none" normalizeH="0" baseline="0" dirty="0" smtClean="0">
                <a:ln>
                  <a:noFill/>
                </a:ln>
                <a:solidFill>
                  <a:srgbClr val="C00000"/>
                </a:solidFill>
                <a:effectLst/>
                <a:latin typeface="Calibri" pitchFamily="34" charset="0"/>
                <a:ea typeface="宋体" pitchFamily="2" charset="-122"/>
                <a:cs typeface="Times New Roman" pitchFamily="18" charset="0"/>
              </a:rPr>
              <a:t>所称得的重力等于万有引力，即</a:t>
            </a:r>
            <a:endParaRPr kumimoji="0" lang="zh-CN" altLang="en-US" sz="1200" b="1" i="0" u="none" strike="noStrike" cap="none" normalizeH="0" baseline="0" dirty="0" smtClean="0">
              <a:ln>
                <a:noFill/>
              </a:ln>
              <a:solidFill>
                <a:srgbClr val="C00000"/>
              </a:solidFill>
              <a:effectLst/>
              <a:latin typeface="Arial" pitchFamily="34" charset="0"/>
              <a:ea typeface="宋体" pitchFamily="2" charset="-122"/>
              <a:cs typeface="宋体" pitchFamily="2" charset="-122"/>
            </a:endParaRPr>
          </a:p>
          <a:p>
            <a:pPr marL="0" marR="0" lvl="0" indent="133350" algn="l" defTabSz="914400" rtl="0" eaLnBrk="0" fontAlgn="base" latinLnBrk="0" hangingPunct="0">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rgbClr val="C00000"/>
                </a:solidFill>
                <a:effectLst/>
                <a:latin typeface="Calibri" pitchFamily="34" charset="0"/>
                <a:ea typeface="宋体" pitchFamily="2" charset="-122"/>
                <a:cs typeface="Calibri" pitchFamily="34" charset="0"/>
              </a:rPr>
              <a:t>                          </a:t>
            </a:r>
            <a:endParaRPr kumimoji="0" lang="zh-CN" altLang="en-US" sz="1200" b="1" i="0" u="none" strike="noStrike" cap="none" normalizeH="0" baseline="0" dirty="0" smtClean="0">
              <a:ln>
                <a:noFill/>
              </a:ln>
              <a:solidFill>
                <a:srgbClr val="C00000"/>
              </a:solidFill>
              <a:effectLst/>
              <a:latin typeface="Arial" pitchFamily="34" charset="0"/>
              <a:ea typeface="宋体" pitchFamily="2" charset="-122"/>
              <a:cs typeface="宋体" pitchFamily="2" charset="-122"/>
            </a:endParaRPr>
          </a:p>
        </p:txBody>
      </p:sp>
      <p:sp>
        <p:nvSpPr>
          <p:cNvPr id="156681" name="Rectangle 9"/>
          <p:cNvSpPr>
            <a:spLocks noChangeArrowheads="1"/>
          </p:cNvSpPr>
          <p:nvPr/>
        </p:nvSpPr>
        <p:spPr bwMode="auto">
          <a:xfrm>
            <a:off x="0" y="2143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aphicFrame>
        <p:nvGraphicFramePr>
          <p:cNvPr id="13" name="对象 12"/>
          <p:cNvGraphicFramePr>
            <a:graphicFrameLocks noChangeAspect="1"/>
          </p:cNvGraphicFramePr>
          <p:nvPr/>
        </p:nvGraphicFramePr>
        <p:xfrm>
          <a:off x="6716889" y="1905707"/>
          <a:ext cx="265994" cy="531988"/>
        </p:xfrm>
        <a:graphic>
          <a:graphicData uri="http://schemas.openxmlformats.org/presentationml/2006/ole">
            <p:oleObj spid="_x0000_s156682" name="公式" r:id="rId7" imgW="215640" imgH="431640" progId="Equation.3">
              <p:embed/>
            </p:oleObj>
          </a:graphicData>
        </a:graphic>
      </p:graphicFrame>
      <p:graphicFrame>
        <p:nvGraphicFramePr>
          <p:cNvPr id="156683" name="Object 11"/>
          <p:cNvGraphicFramePr>
            <a:graphicFrameLocks noChangeAspect="1"/>
          </p:cNvGraphicFramePr>
          <p:nvPr/>
        </p:nvGraphicFramePr>
        <p:xfrm>
          <a:off x="5407378" y="2555091"/>
          <a:ext cx="273933" cy="517429"/>
        </p:xfrm>
        <a:graphic>
          <a:graphicData uri="http://schemas.openxmlformats.org/presentationml/2006/ole">
            <p:oleObj spid="_x0000_s156683" name="公式" r:id="rId8" imgW="228600" imgH="431640" progId="Equation.3">
              <p:embed/>
            </p:oleObj>
          </a:graphicData>
        </a:graphic>
      </p:graphicFrame>
      <p:sp>
        <p:nvSpPr>
          <p:cNvPr id="156685"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56684" name="Object 12"/>
          <p:cNvGraphicFramePr>
            <a:graphicFrameLocks noChangeAspect="1"/>
          </p:cNvGraphicFramePr>
          <p:nvPr/>
        </p:nvGraphicFramePr>
        <p:xfrm>
          <a:off x="6254043" y="3025422"/>
          <a:ext cx="1083733" cy="467493"/>
        </p:xfrm>
        <a:graphic>
          <a:graphicData uri="http://schemas.openxmlformats.org/presentationml/2006/ole">
            <p:oleObj spid="_x0000_s156684" r:id="rId9" imgW="965200" imgH="419100" progId="">
              <p:embed/>
            </p:oleObj>
          </a:graphicData>
        </a:graphic>
      </p:graphicFrame>
      <p:sp>
        <p:nvSpPr>
          <p:cNvPr id="15668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56686" name="Object 14"/>
          <p:cNvGraphicFramePr>
            <a:graphicFrameLocks noChangeAspect="1"/>
          </p:cNvGraphicFramePr>
          <p:nvPr/>
        </p:nvGraphicFramePr>
        <p:xfrm>
          <a:off x="7518401" y="2978919"/>
          <a:ext cx="722352" cy="495943"/>
        </p:xfrm>
        <a:graphic>
          <a:graphicData uri="http://schemas.openxmlformats.org/presentationml/2006/ole">
            <p:oleObj spid="_x0000_s156686" r:id="rId10" imgW="634725" imgH="431613" progId="">
              <p:embed/>
            </p:oleObj>
          </a:graphicData>
        </a:graphic>
      </p:graphicFrame>
      <p:sp>
        <p:nvSpPr>
          <p:cNvPr id="19" name="矩形 18"/>
          <p:cNvSpPr/>
          <p:nvPr/>
        </p:nvSpPr>
        <p:spPr>
          <a:xfrm>
            <a:off x="1292577" y="3716140"/>
            <a:ext cx="3787423" cy="610488"/>
          </a:xfrm>
          <a:prstGeom prst="rect">
            <a:avLst/>
          </a:prstGeom>
        </p:spPr>
        <p:txBody>
          <a:bodyPr wrap="square">
            <a:spAutoFit/>
          </a:bodyPr>
          <a:lstStyle/>
          <a:p>
            <a:pPr>
              <a:lnSpc>
                <a:spcPct val="150000"/>
              </a:lnSpc>
            </a:pPr>
            <a:r>
              <a:rPr lang="zh-CN" altLang="en-US" sz="1200" b="1" dirty="0" smtClean="0">
                <a:solidFill>
                  <a:srgbClr val="C00000"/>
                </a:solidFill>
                <a:latin typeface="Calibri" pitchFamily="34" charset="0"/>
                <a:ea typeface="宋体" pitchFamily="2" charset="-122"/>
                <a:cs typeface="Times New Roman" pitchFamily="18" charset="0"/>
              </a:rPr>
              <a:t>在地球赤道上秤量所称得的重力等于万有引力减去向心力，即</a:t>
            </a:r>
            <a:endParaRPr lang="zh-CN" altLang="en-US" sz="1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6677"/>
                                        </p:tgtEl>
                                        <p:attrNameLst>
                                          <p:attrName>style.visibility</p:attrName>
                                        </p:attrNameLst>
                                      </p:cBhvr>
                                      <p:to>
                                        <p:strVal val="visible"/>
                                      </p:to>
                                    </p:set>
                                    <p:animEffect transition="in" filter="blinds(horizontal)">
                                      <p:cBhvr>
                                        <p:cTn id="7" dur="500"/>
                                        <p:tgtEl>
                                          <p:spTgt spid="15667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6676"/>
                                        </p:tgtEl>
                                        <p:attrNameLst>
                                          <p:attrName>style.visibility</p:attrName>
                                        </p:attrNameLst>
                                      </p:cBhvr>
                                      <p:to>
                                        <p:strVal val="visible"/>
                                      </p:to>
                                    </p:set>
                                    <p:animEffect transition="in" filter="blinds(horizontal)">
                                      <p:cBhvr>
                                        <p:cTn id="12" dur="500"/>
                                        <p:tgtEl>
                                          <p:spTgt spid="156676"/>
                                        </p:tgtEl>
                                      </p:cBhvr>
                                    </p:animEffect>
                                  </p:childTnLst>
                                </p:cTn>
                              </p:par>
                              <p:par>
                                <p:cTn id="13" presetID="3" presetClass="entr" presetSubtype="10" fill="hold" nodeType="withEffect">
                                  <p:stCondLst>
                                    <p:cond delay="0"/>
                                  </p:stCondLst>
                                  <p:childTnLst>
                                    <p:set>
                                      <p:cBhvr>
                                        <p:cTn id="14" dur="1" fill="hold">
                                          <p:stCondLst>
                                            <p:cond delay="0"/>
                                          </p:stCondLst>
                                        </p:cTn>
                                        <p:tgtEl>
                                          <p:spTgt spid="156684"/>
                                        </p:tgtEl>
                                        <p:attrNameLst>
                                          <p:attrName>style.visibility</p:attrName>
                                        </p:attrNameLst>
                                      </p:cBhvr>
                                      <p:to>
                                        <p:strVal val="visible"/>
                                      </p:to>
                                    </p:set>
                                    <p:animEffect transition="in" filter="blinds(horizontal)">
                                      <p:cBhvr>
                                        <p:cTn id="15" dur="500"/>
                                        <p:tgtEl>
                                          <p:spTgt spid="15668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56686"/>
                                        </p:tgtEl>
                                        <p:attrNameLst>
                                          <p:attrName>style.visibility</p:attrName>
                                        </p:attrNameLst>
                                      </p:cBhvr>
                                      <p:to>
                                        <p:strVal val="visible"/>
                                      </p:to>
                                    </p:set>
                                    <p:animEffect transition="in" filter="blinds(horizontal)">
                                      <p:cBhvr>
                                        <p:cTn id="20" dur="500"/>
                                        <p:tgtEl>
                                          <p:spTgt spid="15668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56674"/>
                                        </p:tgtEl>
                                        <p:attrNameLst>
                                          <p:attrName>style.visibility</p:attrName>
                                        </p:attrNameLst>
                                      </p:cBhvr>
                                      <p:to>
                                        <p:strVal val="visible"/>
                                      </p:to>
                                    </p:set>
                                    <p:animEffect transition="in" filter="blinds(horizontal)">
                                      <p:cBhvr>
                                        <p:cTn id="30" dur="500"/>
                                        <p:tgtEl>
                                          <p:spTgt spid="15667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56673"/>
                                        </p:tgtEl>
                                        <p:attrNameLst>
                                          <p:attrName>style.visibility</p:attrName>
                                        </p:attrNameLst>
                                      </p:cBhvr>
                                      <p:to>
                                        <p:strVal val="visible"/>
                                      </p:to>
                                    </p:set>
                                    <p:animEffect transition="in" filter="blinds(horizontal)">
                                      <p:cBhvr>
                                        <p:cTn id="35" dur="500"/>
                                        <p:tgtEl>
                                          <p:spTgt spid="156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矩形 6"/>
          <p:cNvSpPr/>
          <p:nvPr/>
        </p:nvSpPr>
        <p:spPr>
          <a:xfrm>
            <a:off x="860368" y="844434"/>
            <a:ext cx="7406640" cy="1780616"/>
          </a:xfrm>
          <a:prstGeom prst="rect">
            <a:avLst/>
          </a:prstGeom>
          <a:noFill/>
          <a:ln w="9525">
            <a:noFill/>
          </a:ln>
        </p:spPr>
        <p:txBody>
          <a:bodyPr wrap="square" lIns="68580" tIns="34290" rIns="68580" bIns="34290" anchor="t">
            <a:spAutoFit/>
          </a:bodyPr>
          <a:lstStyle/>
          <a:p>
            <a:pPr algn="just" defTabSz="685800">
              <a:lnSpc>
                <a:spcPct val="139000"/>
              </a:lnSpc>
              <a:tabLst>
                <a:tab pos="1552575" algn="l"/>
              </a:tabLst>
            </a:pPr>
            <a:r>
              <a:rPr lang="en-US" altLang="zh-CN" sz="1600" dirty="0" smtClean="0">
                <a:latin typeface="Times New Roman" panose="02020603050405020304" pitchFamily="2" charset="0"/>
                <a:ea typeface="微软雅黑" panose="020B0503020204020204" charset="-122"/>
              </a:rPr>
              <a:t>【</a:t>
            </a:r>
            <a:r>
              <a:rPr lang="zh-CN" altLang="en-US" sz="1600" dirty="0" smtClean="0">
                <a:latin typeface="Times New Roman" panose="02020603050405020304" pitchFamily="2" charset="0"/>
                <a:ea typeface="微软雅黑" panose="020B0503020204020204" charset="-122"/>
              </a:rPr>
              <a:t>例</a:t>
            </a:r>
            <a:r>
              <a:rPr lang="en-US" altLang="zh-CN" sz="1600" dirty="0" smtClean="0">
                <a:latin typeface="Times New Roman" panose="02020603050405020304" pitchFamily="2" charset="0"/>
                <a:ea typeface="微软雅黑" panose="020B0503020204020204" charset="-122"/>
              </a:rPr>
              <a:t>】</a:t>
            </a:r>
            <a:r>
              <a:rPr lang="zh-CN" altLang="zh-CN" sz="1600" dirty="0" smtClean="0">
                <a:latin typeface="Times New Roman" panose="02020603050405020304"/>
                <a:ea typeface="微软雅黑" panose="020B0503020204020204" charset="-122"/>
              </a:rPr>
              <a:t>如图所</a:t>
            </a:r>
            <a:r>
              <a:rPr lang="zh-CN" altLang="zh-CN" sz="1600" dirty="0">
                <a:latin typeface="Times New Roman" panose="02020603050405020304"/>
                <a:ea typeface="微软雅黑" panose="020B0503020204020204" charset="-122"/>
              </a:rPr>
              <a:t>示，地球赤道上</a:t>
            </a:r>
            <a:r>
              <a:rPr lang="zh-CN" altLang="zh-CN" sz="1600" dirty="0" smtClean="0">
                <a:latin typeface="Times New Roman" panose="02020603050405020304"/>
                <a:ea typeface="微软雅黑" panose="020B0503020204020204" charset="-122"/>
              </a:rPr>
              <a:t>的</a:t>
            </a:r>
            <a:r>
              <a:rPr lang="zh-CN" altLang="en-US" sz="1600" dirty="0" smtClean="0">
                <a:latin typeface="Times New Roman" panose="02020603050405020304"/>
                <a:ea typeface="微软雅黑" panose="020B0503020204020204" charset="-122"/>
              </a:rPr>
              <a:t>物体</a:t>
            </a:r>
            <a:r>
              <a:rPr lang="en-US" altLang="zh-CN" sz="1600" i="1" dirty="0" smtClean="0">
                <a:latin typeface="Times New Roman" panose="02020603050405020304"/>
                <a:ea typeface="微软雅黑" panose="020B0503020204020204" charset="-122"/>
              </a:rPr>
              <a:t>e</a:t>
            </a:r>
            <a:r>
              <a:rPr lang="zh-CN" altLang="zh-CN" sz="1600" dirty="0">
                <a:latin typeface="Times New Roman" panose="02020603050405020304"/>
                <a:ea typeface="微软雅黑" panose="020B0503020204020204" charset="-122"/>
              </a:rPr>
              <a:t>、近</a:t>
            </a:r>
            <a:r>
              <a:rPr lang="zh-CN" altLang="zh-CN" sz="1600" dirty="0" smtClean="0">
                <a:latin typeface="Times New Roman" panose="02020603050405020304"/>
                <a:ea typeface="微软雅黑" panose="020B0503020204020204" charset="-122"/>
              </a:rPr>
              <a:t>地卫星</a:t>
            </a:r>
            <a:r>
              <a:rPr lang="en-US" altLang="zh-CN" sz="1600" i="1" dirty="0">
                <a:latin typeface="Times New Roman" panose="02020603050405020304"/>
                <a:ea typeface="微软雅黑" panose="020B0503020204020204" charset="-122"/>
              </a:rPr>
              <a:t>p</a:t>
            </a:r>
            <a:r>
              <a:rPr lang="zh-CN" altLang="zh-CN" sz="1600" dirty="0">
                <a:latin typeface="Times New Roman" panose="02020603050405020304"/>
                <a:ea typeface="微软雅黑" panose="020B0503020204020204" charset="-122"/>
              </a:rPr>
              <a:t>和同步卫星</a:t>
            </a:r>
            <a:r>
              <a:rPr lang="en-US" altLang="zh-CN" sz="1600" i="1" dirty="0">
                <a:latin typeface="Times New Roman" panose="02020603050405020304"/>
                <a:ea typeface="微软雅黑" panose="020B0503020204020204" charset="-122"/>
              </a:rPr>
              <a:t>q</a:t>
            </a:r>
            <a:r>
              <a:rPr lang="zh-CN" altLang="zh-CN" sz="1600" dirty="0">
                <a:latin typeface="Times New Roman" panose="02020603050405020304"/>
                <a:ea typeface="微软雅黑" panose="020B0503020204020204" charset="-122"/>
              </a:rPr>
              <a:t>均在赤道平面上绕地心做</a:t>
            </a:r>
            <a:r>
              <a:rPr lang="zh-CN" altLang="zh-CN" sz="1600" dirty="0" smtClean="0">
                <a:latin typeface="Times New Roman" panose="02020603050405020304"/>
                <a:ea typeface="微软雅黑" panose="020B0503020204020204" charset="-122"/>
              </a:rPr>
              <a:t>匀速圆周运动</a:t>
            </a:r>
            <a:r>
              <a:rPr lang="zh-CN" altLang="en-US" sz="1600" dirty="0" smtClean="0">
                <a:latin typeface="Times New Roman" panose="02020603050405020304"/>
                <a:ea typeface="微软雅黑" panose="020B0503020204020204" charset="-122"/>
              </a:rPr>
              <a:t>。</a:t>
            </a:r>
            <a:r>
              <a:rPr lang="zh-CN" altLang="zh-CN" sz="1600" dirty="0" smtClean="0">
                <a:latin typeface="Times New Roman" panose="02020603050405020304"/>
                <a:ea typeface="微软雅黑" panose="020B0503020204020204" charset="-122"/>
              </a:rPr>
              <a:t>设</a:t>
            </a:r>
            <a:r>
              <a:rPr lang="en-US" altLang="zh-CN" sz="1600" i="1" dirty="0">
                <a:latin typeface="Times New Roman" panose="02020603050405020304"/>
                <a:ea typeface="微软雅黑" panose="020B0503020204020204" charset="-122"/>
              </a:rPr>
              <a:t>e</a:t>
            </a:r>
            <a:r>
              <a:rPr lang="zh-CN" altLang="zh-CN" sz="1600" dirty="0">
                <a:latin typeface="Times New Roman" panose="02020603050405020304"/>
                <a:ea typeface="微软雅黑" panose="020B0503020204020204" charset="-122"/>
              </a:rPr>
              <a:t>、</a:t>
            </a:r>
            <a:r>
              <a:rPr lang="en-US" altLang="zh-CN" sz="1600" i="1" dirty="0">
                <a:latin typeface="Times New Roman" panose="02020603050405020304"/>
                <a:ea typeface="微软雅黑" panose="020B0503020204020204" charset="-122"/>
              </a:rPr>
              <a:t>p</a:t>
            </a:r>
            <a:r>
              <a:rPr lang="zh-CN" altLang="zh-CN" sz="1600" dirty="0">
                <a:latin typeface="Times New Roman" panose="02020603050405020304"/>
                <a:ea typeface="微软雅黑" panose="020B0503020204020204" charset="-122"/>
              </a:rPr>
              <a:t>、</a:t>
            </a:r>
            <a:r>
              <a:rPr lang="en-US" altLang="zh-CN" sz="1600" i="1" dirty="0">
                <a:latin typeface="Times New Roman" panose="02020603050405020304"/>
                <a:ea typeface="微软雅黑" panose="020B0503020204020204" charset="-122"/>
              </a:rPr>
              <a:t>q</a:t>
            </a:r>
            <a:r>
              <a:rPr lang="zh-CN" altLang="zh-CN" sz="1600" dirty="0">
                <a:latin typeface="Times New Roman" panose="02020603050405020304"/>
                <a:ea typeface="微软雅黑" panose="020B0503020204020204" charset="-122"/>
              </a:rPr>
              <a:t>的圆周运动速率分别为</a:t>
            </a:r>
            <a:r>
              <a:rPr lang="en-US" altLang="zh-CN" sz="1600" i="1" dirty="0" err="1">
                <a:latin typeface="Book Antiqua" panose="02040602050305030304"/>
                <a:ea typeface="微软雅黑" panose="020B0503020204020204" charset="-122"/>
              </a:rPr>
              <a:t>v</a:t>
            </a:r>
            <a:r>
              <a:rPr lang="en-US" altLang="zh-CN" sz="1600" baseline="-25000" dirty="0" err="1">
                <a:latin typeface="Times New Roman" panose="02020603050405020304"/>
                <a:ea typeface="微软雅黑" panose="020B0503020204020204" charset="-122"/>
              </a:rPr>
              <a:t>1</a:t>
            </a:r>
            <a:r>
              <a:rPr lang="zh-CN" altLang="zh-CN" sz="1600" dirty="0">
                <a:latin typeface="Times New Roman" panose="02020603050405020304"/>
                <a:ea typeface="微软雅黑" panose="020B0503020204020204" charset="-122"/>
              </a:rPr>
              <a:t>、</a:t>
            </a:r>
            <a:r>
              <a:rPr lang="en-US" altLang="zh-CN" sz="1600" i="1" dirty="0" err="1">
                <a:latin typeface="Book Antiqua" panose="02040602050305030304"/>
                <a:ea typeface="微软雅黑" panose="020B0503020204020204" charset="-122"/>
              </a:rPr>
              <a:t>v</a:t>
            </a:r>
            <a:r>
              <a:rPr lang="en-US" altLang="zh-CN" sz="1600" baseline="-25000" dirty="0" err="1">
                <a:latin typeface="Times New Roman" panose="02020603050405020304"/>
                <a:ea typeface="微软雅黑" panose="020B0503020204020204" charset="-122"/>
              </a:rPr>
              <a:t>2</a:t>
            </a:r>
            <a:r>
              <a:rPr lang="zh-CN" altLang="zh-CN" sz="1600" dirty="0">
                <a:latin typeface="Times New Roman" panose="02020603050405020304"/>
                <a:ea typeface="微软雅黑" panose="020B0503020204020204" charset="-122"/>
              </a:rPr>
              <a:t>、</a:t>
            </a:r>
            <a:r>
              <a:rPr lang="en-US" altLang="zh-CN" sz="1600" i="1" dirty="0" err="1">
                <a:latin typeface="Book Antiqua" panose="02040602050305030304"/>
                <a:ea typeface="微软雅黑" panose="020B0503020204020204" charset="-122"/>
              </a:rPr>
              <a:t>v</a:t>
            </a:r>
            <a:r>
              <a:rPr lang="en-US" altLang="zh-CN" sz="1600" baseline="-25000" dirty="0" err="1">
                <a:latin typeface="Times New Roman" panose="02020603050405020304"/>
                <a:ea typeface="微软雅黑" panose="020B0503020204020204" charset="-122"/>
              </a:rPr>
              <a:t>3</a:t>
            </a:r>
            <a:r>
              <a:rPr lang="zh-CN" altLang="zh-CN" sz="1600" dirty="0">
                <a:latin typeface="Times New Roman" panose="02020603050405020304"/>
                <a:ea typeface="微软雅黑" panose="020B0503020204020204" charset="-122"/>
              </a:rPr>
              <a:t>，向心加速度分别为</a:t>
            </a:r>
            <a:r>
              <a:rPr lang="en-US" altLang="zh-CN" sz="1600" i="1" dirty="0" err="1">
                <a:latin typeface="Times New Roman" panose="02020603050405020304"/>
                <a:ea typeface="微软雅黑" panose="020B0503020204020204" charset="-122"/>
              </a:rPr>
              <a:t>a</a:t>
            </a:r>
            <a:r>
              <a:rPr lang="en-US" altLang="zh-CN" sz="1600" baseline="-25000" dirty="0" err="1">
                <a:latin typeface="Times New Roman" panose="02020603050405020304"/>
                <a:ea typeface="微软雅黑" panose="020B0503020204020204" charset="-122"/>
              </a:rPr>
              <a:t>1</a:t>
            </a:r>
            <a:r>
              <a:rPr lang="zh-CN" altLang="zh-CN" sz="1600" dirty="0">
                <a:latin typeface="Times New Roman" panose="02020603050405020304"/>
                <a:ea typeface="微软雅黑" panose="020B0503020204020204" charset="-122"/>
              </a:rPr>
              <a:t>、</a:t>
            </a:r>
            <a:r>
              <a:rPr lang="en-US" altLang="zh-CN" sz="1600" i="1" dirty="0" err="1">
                <a:latin typeface="Times New Roman" panose="02020603050405020304"/>
                <a:ea typeface="微软雅黑" panose="020B0503020204020204" charset="-122"/>
              </a:rPr>
              <a:t>a</a:t>
            </a:r>
            <a:r>
              <a:rPr lang="en-US" altLang="zh-CN" sz="1600" baseline="-25000" dirty="0" err="1">
                <a:latin typeface="Times New Roman" panose="02020603050405020304"/>
                <a:ea typeface="微软雅黑" panose="020B0503020204020204" charset="-122"/>
              </a:rPr>
              <a:t>2</a:t>
            </a:r>
            <a:r>
              <a:rPr lang="zh-CN" altLang="zh-CN" sz="1600" dirty="0">
                <a:latin typeface="Times New Roman" panose="02020603050405020304"/>
                <a:ea typeface="微软雅黑" panose="020B0503020204020204" charset="-122"/>
              </a:rPr>
              <a:t>、</a:t>
            </a:r>
            <a:r>
              <a:rPr lang="en-US" altLang="zh-CN" sz="1600" i="1" dirty="0" err="1">
                <a:latin typeface="Times New Roman" panose="02020603050405020304"/>
                <a:ea typeface="微软雅黑" panose="020B0503020204020204" charset="-122"/>
              </a:rPr>
              <a:t>a</a:t>
            </a:r>
            <a:r>
              <a:rPr lang="en-US" altLang="zh-CN" sz="1600" baseline="-25000" dirty="0" err="1">
                <a:latin typeface="Times New Roman" panose="02020603050405020304"/>
                <a:ea typeface="微软雅黑" panose="020B0503020204020204" charset="-122"/>
              </a:rPr>
              <a:t>3</a:t>
            </a:r>
            <a:r>
              <a:rPr lang="zh-CN" altLang="zh-CN" sz="1600" dirty="0">
                <a:latin typeface="Times New Roman" panose="02020603050405020304"/>
                <a:ea typeface="微软雅黑" panose="020B0503020204020204" charset="-122"/>
              </a:rPr>
              <a:t>，则</a:t>
            </a:r>
            <a:r>
              <a:rPr lang="en-US" altLang="zh-CN" sz="1600" dirty="0">
                <a:latin typeface="Times New Roman" panose="02020603050405020304"/>
                <a:ea typeface="微软雅黑" panose="020B0503020204020204" charset="-122"/>
              </a:rPr>
              <a:t>(</a:t>
            </a:r>
            <a:r>
              <a:rPr lang="zh-CN" altLang="zh-CN" sz="1600" dirty="0">
                <a:latin typeface="Times New Roman" panose="02020603050405020304"/>
                <a:ea typeface="微软雅黑" panose="020B0503020204020204" charset="-122"/>
              </a:rPr>
              <a:t>　　</a:t>
            </a:r>
            <a:r>
              <a:rPr lang="en-US" altLang="zh-CN" sz="1600" dirty="0">
                <a:latin typeface="Times New Roman" panose="02020603050405020304"/>
                <a:ea typeface="微软雅黑" panose="020B0503020204020204" charset="-122"/>
              </a:rPr>
              <a:t>)</a:t>
            </a:r>
            <a:endParaRPr lang="zh-CN" altLang="zh-CN" sz="1600" dirty="0">
              <a:latin typeface="宋体" panose="02010600030101010101" pitchFamily="2" charset="-122"/>
              <a:ea typeface="宋体" panose="02010600030101010101" pitchFamily="2" charset="-122"/>
            </a:endParaRPr>
          </a:p>
          <a:p>
            <a:pPr algn="just" defTabSz="685800">
              <a:lnSpc>
                <a:spcPct val="139000"/>
              </a:lnSpc>
              <a:tabLst>
                <a:tab pos="1552575" algn="l"/>
              </a:tabLst>
            </a:pPr>
            <a:r>
              <a:rPr lang="en-US" altLang="zh-CN" sz="1600" dirty="0" smtClean="0">
                <a:latin typeface="Times New Roman" panose="02020603050405020304"/>
                <a:ea typeface="微软雅黑" panose="020B0503020204020204" charset="-122"/>
              </a:rPr>
              <a:t>         A</a:t>
            </a:r>
            <a:r>
              <a:rPr lang="en-US" altLang="zh-CN" sz="1600" dirty="0" smtClean="0">
                <a:latin typeface="宋体" pitchFamily="2" charset="-122"/>
                <a:ea typeface="宋体" pitchFamily="2" charset="-122"/>
              </a:rPr>
              <a:t>.</a:t>
            </a:r>
            <a:r>
              <a:rPr lang="en-US" altLang="zh-CN" sz="1600" i="1" dirty="0" smtClean="0">
                <a:latin typeface="Book Antiqua" panose="02040602050305030304"/>
                <a:ea typeface="微软雅黑" panose="020B0503020204020204" charset="-122"/>
              </a:rPr>
              <a:t>v</a:t>
            </a:r>
            <a:r>
              <a:rPr lang="en-US" altLang="zh-CN" sz="1600" baseline="-25000" dirty="0" smtClean="0">
                <a:latin typeface="Times New Roman" panose="02020603050405020304"/>
                <a:ea typeface="微软雅黑" panose="020B0503020204020204" charset="-122"/>
              </a:rPr>
              <a:t>1</a:t>
            </a:r>
            <a:r>
              <a:rPr lang="zh-CN" altLang="zh-CN" sz="1600" dirty="0">
                <a:latin typeface="Times New Roman" panose="02020603050405020304"/>
                <a:ea typeface="微软雅黑" panose="020B0503020204020204" charset="-122"/>
              </a:rPr>
              <a:t>＞</a:t>
            </a:r>
            <a:r>
              <a:rPr lang="en-US" altLang="zh-CN" sz="1600" i="1" dirty="0" err="1">
                <a:latin typeface="Book Antiqua" panose="02040602050305030304"/>
                <a:ea typeface="微软雅黑" panose="020B0503020204020204" charset="-122"/>
              </a:rPr>
              <a:t>v</a:t>
            </a:r>
            <a:r>
              <a:rPr lang="en-US" altLang="zh-CN" sz="1600" baseline="-25000" dirty="0" err="1">
                <a:latin typeface="Times New Roman" panose="02020603050405020304"/>
                <a:ea typeface="微软雅黑" panose="020B0503020204020204" charset="-122"/>
              </a:rPr>
              <a:t>2</a:t>
            </a:r>
            <a:r>
              <a:rPr lang="zh-CN" altLang="zh-CN" sz="1600" dirty="0">
                <a:latin typeface="Times New Roman" panose="02020603050405020304"/>
                <a:ea typeface="微软雅黑" panose="020B0503020204020204" charset="-122"/>
              </a:rPr>
              <a:t>＞</a:t>
            </a:r>
            <a:r>
              <a:rPr lang="en-US" altLang="zh-CN" sz="1600" i="1" dirty="0">
                <a:latin typeface="Book Antiqua" panose="02040602050305030304"/>
                <a:ea typeface="微软雅黑" panose="020B0503020204020204" charset="-122"/>
              </a:rPr>
              <a:t>v</a:t>
            </a:r>
            <a:r>
              <a:rPr lang="en-US" altLang="zh-CN" sz="1600" baseline="-25000" dirty="0">
                <a:latin typeface="Times New Roman" panose="02020603050405020304"/>
                <a:ea typeface="微软雅黑" panose="020B0503020204020204" charset="-122"/>
              </a:rPr>
              <a:t>3</a:t>
            </a:r>
            <a:r>
              <a:rPr lang="en-US" altLang="zh-CN" sz="1600" dirty="0">
                <a:latin typeface="Times New Roman" panose="02020603050405020304"/>
                <a:ea typeface="微软雅黑" panose="020B0503020204020204" charset="-122"/>
              </a:rPr>
              <a:t>  		</a:t>
            </a:r>
            <a:r>
              <a:rPr lang="en-US" altLang="zh-CN" sz="1600" dirty="0" smtClean="0">
                <a:latin typeface="Times New Roman" panose="02020603050405020304"/>
                <a:ea typeface="微软雅黑" panose="020B0503020204020204" charset="-122"/>
              </a:rPr>
              <a:t>     B</a:t>
            </a:r>
            <a:r>
              <a:rPr lang="en-US" altLang="zh-CN" sz="1600" dirty="0" smtClean="0">
                <a:latin typeface="+mn-ea"/>
                <a:ea typeface="+mn-ea"/>
              </a:rPr>
              <a:t>.</a:t>
            </a:r>
            <a:r>
              <a:rPr lang="en-US" altLang="zh-CN" sz="1600" i="1" dirty="0" smtClean="0">
                <a:latin typeface="Book Antiqua" panose="02040602050305030304"/>
                <a:ea typeface="微软雅黑" panose="020B0503020204020204" charset="-122"/>
              </a:rPr>
              <a:t>v</a:t>
            </a:r>
            <a:r>
              <a:rPr lang="en-US" altLang="zh-CN" sz="1600" baseline="-25000" dirty="0" smtClean="0">
                <a:latin typeface="Times New Roman" panose="02020603050405020304"/>
                <a:ea typeface="微软雅黑" panose="020B0503020204020204" charset="-122"/>
              </a:rPr>
              <a:t>1</a:t>
            </a:r>
            <a:r>
              <a:rPr lang="zh-CN" altLang="zh-CN" sz="1600" dirty="0">
                <a:latin typeface="Times New Roman" panose="02020603050405020304"/>
                <a:ea typeface="微软雅黑" panose="020B0503020204020204" charset="-122"/>
              </a:rPr>
              <a:t>＜</a:t>
            </a:r>
            <a:r>
              <a:rPr lang="en-US" altLang="zh-CN" sz="1600" i="1" dirty="0" err="1">
                <a:latin typeface="Book Antiqua" panose="02040602050305030304"/>
                <a:ea typeface="微软雅黑" panose="020B0503020204020204" charset="-122"/>
              </a:rPr>
              <a:t>v</a:t>
            </a:r>
            <a:r>
              <a:rPr lang="en-US" altLang="zh-CN" sz="1600" baseline="-25000" dirty="0" err="1">
                <a:latin typeface="Times New Roman" panose="02020603050405020304"/>
                <a:ea typeface="微软雅黑" panose="020B0503020204020204" charset="-122"/>
              </a:rPr>
              <a:t>2</a:t>
            </a:r>
            <a:r>
              <a:rPr lang="zh-CN" altLang="zh-CN" sz="1600" dirty="0">
                <a:latin typeface="Times New Roman" panose="02020603050405020304"/>
                <a:ea typeface="微软雅黑" panose="020B0503020204020204" charset="-122"/>
              </a:rPr>
              <a:t>＜</a:t>
            </a:r>
            <a:r>
              <a:rPr lang="en-US" altLang="zh-CN" sz="1600" i="1" dirty="0" err="1">
                <a:latin typeface="Book Antiqua" panose="02040602050305030304"/>
                <a:ea typeface="微软雅黑" panose="020B0503020204020204" charset="-122"/>
              </a:rPr>
              <a:t>v</a:t>
            </a:r>
            <a:r>
              <a:rPr lang="en-US" altLang="zh-CN" sz="1600" baseline="-25000" dirty="0" err="1">
                <a:latin typeface="Times New Roman" panose="02020603050405020304"/>
                <a:ea typeface="微软雅黑" panose="020B0503020204020204" charset="-122"/>
              </a:rPr>
              <a:t>3</a:t>
            </a:r>
            <a:endParaRPr lang="zh-CN" altLang="zh-CN" sz="1600" dirty="0">
              <a:latin typeface="宋体" panose="02010600030101010101" pitchFamily="2" charset="-122"/>
              <a:ea typeface="宋体" panose="02010600030101010101" pitchFamily="2" charset="-122"/>
            </a:endParaRPr>
          </a:p>
          <a:p>
            <a:pPr algn="just" defTabSz="685800">
              <a:lnSpc>
                <a:spcPct val="139000"/>
              </a:lnSpc>
              <a:tabLst>
                <a:tab pos="1552575" algn="l"/>
              </a:tabLst>
            </a:pPr>
            <a:r>
              <a:rPr lang="en-US" altLang="zh-CN" sz="1600" dirty="0" smtClean="0">
                <a:latin typeface="Times New Roman" panose="02020603050405020304"/>
                <a:ea typeface="微软雅黑" panose="020B0503020204020204" charset="-122"/>
              </a:rPr>
              <a:t>         C</a:t>
            </a:r>
            <a:r>
              <a:rPr lang="en-US" altLang="zh-CN" sz="1600" dirty="0" smtClean="0">
                <a:latin typeface="+mn-ea"/>
                <a:ea typeface="+mn-ea"/>
              </a:rPr>
              <a:t>.</a:t>
            </a:r>
            <a:r>
              <a:rPr lang="en-US" altLang="zh-CN" sz="1600" i="1" dirty="0" smtClean="0">
                <a:latin typeface="Times New Roman" panose="02020603050405020304"/>
                <a:ea typeface="微软雅黑" panose="020B0503020204020204" charset="-122"/>
              </a:rPr>
              <a:t>a</a:t>
            </a:r>
            <a:r>
              <a:rPr lang="en-US" altLang="zh-CN" sz="1600" baseline="-25000" dirty="0" smtClean="0">
                <a:latin typeface="Times New Roman" panose="02020603050405020304"/>
                <a:ea typeface="微软雅黑" panose="020B0503020204020204" charset="-122"/>
              </a:rPr>
              <a:t>1</a:t>
            </a:r>
            <a:r>
              <a:rPr lang="zh-CN" altLang="zh-CN" sz="1600" dirty="0">
                <a:latin typeface="Times New Roman" panose="02020603050405020304"/>
                <a:ea typeface="微软雅黑" panose="020B0503020204020204" charset="-122"/>
              </a:rPr>
              <a:t>＞</a:t>
            </a:r>
            <a:r>
              <a:rPr lang="en-US" altLang="zh-CN" sz="1600" i="1" dirty="0" err="1">
                <a:latin typeface="Times New Roman" panose="02020603050405020304"/>
                <a:ea typeface="微软雅黑" panose="020B0503020204020204" charset="-122"/>
              </a:rPr>
              <a:t>a</a:t>
            </a:r>
            <a:r>
              <a:rPr lang="en-US" altLang="zh-CN" sz="1600" baseline="-25000" dirty="0" err="1">
                <a:latin typeface="Times New Roman" panose="02020603050405020304"/>
                <a:ea typeface="微软雅黑" panose="020B0503020204020204" charset="-122"/>
              </a:rPr>
              <a:t>2</a:t>
            </a:r>
            <a:r>
              <a:rPr lang="zh-CN" altLang="zh-CN" sz="1600" dirty="0">
                <a:latin typeface="Times New Roman" panose="02020603050405020304"/>
                <a:ea typeface="微软雅黑" panose="020B0503020204020204" charset="-122"/>
              </a:rPr>
              <a:t>＞</a:t>
            </a:r>
            <a:r>
              <a:rPr lang="en-US" altLang="zh-CN" sz="1600" i="1" dirty="0">
                <a:latin typeface="Times New Roman" panose="02020603050405020304"/>
                <a:ea typeface="微软雅黑" panose="020B0503020204020204" charset="-122"/>
              </a:rPr>
              <a:t>a</a:t>
            </a:r>
            <a:r>
              <a:rPr lang="en-US" altLang="zh-CN" sz="1600" baseline="-25000" dirty="0">
                <a:latin typeface="Times New Roman" panose="02020603050405020304"/>
                <a:ea typeface="微软雅黑" panose="020B0503020204020204" charset="-122"/>
              </a:rPr>
              <a:t>3</a:t>
            </a:r>
            <a:r>
              <a:rPr lang="en-US" altLang="zh-CN" sz="1600" dirty="0">
                <a:latin typeface="Times New Roman" panose="02020603050405020304"/>
                <a:ea typeface="微软雅黑" panose="020B0503020204020204" charset="-122"/>
              </a:rPr>
              <a:t>  		</a:t>
            </a:r>
            <a:r>
              <a:rPr lang="en-US" altLang="zh-CN" sz="1600" dirty="0" smtClean="0">
                <a:latin typeface="Times New Roman" panose="02020603050405020304"/>
                <a:ea typeface="微软雅黑" panose="020B0503020204020204" charset="-122"/>
              </a:rPr>
              <a:t>     D</a:t>
            </a:r>
            <a:r>
              <a:rPr lang="en-US" altLang="zh-CN" sz="1600" dirty="0" smtClean="0">
                <a:latin typeface="+mn-ea"/>
                <a:ea typeface="+mn-ea"/>
              </a:rPr>
              <a:t>.</a:t>
            </a:r>
            <a:r>
              <a:rPr lang="en-US" altLang="zh-CN" sz="1600" i="1" dirty="0" smtClean="0">
                <a:latin typeface="Times New Roman" panose="02020603050405020304"/>
                <a:ea typeface="微软雅黑" panose="020B0503020204020204" charset="-122"/>
              </a:rPr>
              <a:t>a</a:t>
            </a:r>
            <a:r>
              <a:rPr lang="en-US" altLang="zh-CN" sz="1600" baseline="-25000" dirty="0" smtClean="0">
                <a:latin typeface="Times New Roman" panose="02020603050405020304"/>
                <a:ea typeface="微软雅黑" panose="020B0503020204020204" charset="-122"/>
              </a:rPr>
              <a:t>1</a:t>
            </a:r>
            <a:r>
              <a:rPr lang="zh-CN" altLang="zh-CN" sz="1600" dirty="0">
                <a:latin typeface="Times New Roman" panose="02020603050405020304"/>
                <a:ea typeface="微软雅黑" panose="020B0503020204020204" charset="-122"/>
              </a:rPr>
              <a:t>＜</a:t>
            </a:r>
            <a:r>
              <a:rPr lang="en-US" altLang="zh-CN" sz="1600" i="1" dirty="0" err="1">
                <a:latin typeface="Times New Roman" panose="02020603050405020304"/>
                <a:ea typeface="微软雅黑" panose="020B0503020204020204" charset="-122"/>
              </a:rPr>
              <a:t>a</a:t>
            </a:r>
            <a:r>
              <a:rPr lang="en-US" altLang="zh-CN" sz="1600" baseline="-25000" dirty="0" err="1">
                <a:latin typeface="Times New Roman" panose="02020603050405020304"/>
                <a:ea typeface="微软雅黑" panose="020B0503020204020204" charset="-122"/>
              </a:rPr>
              <a:t>3</a:t>
            </a:r>
            <a:r>
              <a:rPr lang="zh-CN" altLang="zh-CN" sz="1600" dirty="0">
                <a:latin typeface="Times New Roman" panose="02020603050405020304"/>
                <a:ea typeface="微软雅黑" panose="020B0503020204020204" charset="-122"/>
              </a:rPr>
              <a:t>＜</a:t>
            </a:r>
            <a:r>
              <a:rPr lang="en-US" altLang="zh-CN" sz="1600" i="1" dirty="0" err="1">
                <a:latin typeface="Times New Roman" panose="02020603050405020304"/>
                <a:ea typeface="微软雅黑" panose="020B0503020204020204" charset="-122"/>
              </a:rPr>
              <a:t>a</a:t>
            </a:r>
            <a:r>
              <a:rPr lang="en-US" altLang="zh-CN" sz="1600" baseline="-25000" dirty="0" err="1">
                <a:latin typeface="Times New Roman" panose="02020603050405020304"/>
                <a:ea typeface="微软雅黑" panose="020B0503020204020204" charset="-122"/>
              </a:rPr>
              <a:t>2</a:t>
            </a:r>
            <a:endParaRPr lang="zh-CN" altLang="zh-CN" sz="1600" dirty="0">
              <a:latin typeface="宋体" panose="02010600030101010101" pitchFamily="2" charset="-122"/>
              <a:ea typeface="宋体" panose="02010600030101010101" pitchFamily="2" charset="-122"/>
            </a:endParaRPr>
          </a:p>
        </p:txBody>
      </p:sp>
      <p:graphicFrame>
        <p:nvGraphicFramePr>
          <p:cNvPr id="4" name="对象 3"/>
          <p:cNvGraphicFramePr>
            <a:graphicFrameLocks noChangeAspect="1"/>
          </p:cNvGraphicFramePr>
          <p:nvPr/>
        </p:nvGraphicFramePr>
        <p:xfrm>
          <a:off x="4632445" y="3559126"/>
          <a:ext cx="2281844" cy="465812"/>
        </p:xfrm>
        <a:graphic>
          <a:graphicData uri="http://schemas.openxmlformats.org/presentationml/2006/ole">
            <p:oleObj spid="_x0000_s47106" name="文档" r:id="rId4" imgW="2462830" imgH="521958" progId="Word.Document.12">
              <p:embed/>
            </p:oleObj>
          </a:graphicData>
        </a:graphic>
      </p:graphicFrame>
      <p:sp>
        <p:nvSpPr>
          <p:cNvPr id="6" name="矩形 5"/>
          <p:cNvSpPr/>
          <p:nvPr/>
        </p:nvSpPr>
        <p:spPr>
          <a:xfrm>
            <a:off x="2953951" y="1469778"/>
            <a:ext cx="415680" cy="530915"/>
          </a:xfrm>
          <a:prstGeom prst="rect">
            <a:avLst/>
          </a:prstGeom>
          <a:noFill/>
          <a:ln w="9525">
            <a:noFill/>
          </a:ln>
        </p:spPr>
        <p:txBody>
          <a:bodyPr wrap="square" lIns="68580" tIns="34290" rIns="68580" bIns="34290" anchor="t">
            <a:spAutoFit/>
          </a:bodyPr>
          <a:lstStyle/>
          <a:p>
            <a:pPr algn="just" defTabSz="685800">
              <a:lnSpc>
                <a:spcPct val="150000"/>
              </a:lnSpc>
              <a:tabLst>
                <a:tab pos="1552575" algn="l"/>
              </a:tabLst>
            </a:pPr>
            <a:r>
              <a:rPr lang="en-US" altLang="zh-CN" sz="2000" dirty="0" smtClean="0">
                <a:solidFill>
                  <a:srgbClr val="C00000"/>
                </a:solidFill>
                <a:latin typeface="Times New Roman" panose="02020603050405020304"/>
                <a:ea typeface="微软雅黑" panose="020B0503020204020204" charset="-122"/>
              </a:rPr>
              <a:t>D</a:t>
            </a:r>
            <a:endParaRPr lang="zh-CN" altLang="zh-CN" sz="2000" dirty="0">
              <a:solidFill>
                <a:srgbClr val="C00000"/>
              </a:solidFill>
              <a:latin typeface="宋体" panose="02010600030101010101" pitchFamily="2" charset="-122"/>
              <a:ea typeface="宋体" panose="02010600030101010101" pitchFamily="2" charset="-122"/>
            </a:endParaRPr>
          </a:p>
        </p:txBody>
      </p:sp>
      <p:grpSp>
        <p:nvGrpSpPr>
          <p:cNvPr id="2" name="组合 9"/>
          <p:cNvGrpSpPr/>
          <p:nvPr/>
        </p:nvGrpSpPr>
        <p:grpSpPr>
          <a:xfrm>
            <a:off x="6112524" y="1664926"/>
            <a:ext cx="2074805" cy="1864519"/>
            <a:chOff x="8767157" y="2626302"/>
            <a:chExt cx="2766406" cy="2486025"/>
          </a:xfrm>
        </p:grpSpPr>
        <p:pic>
          <p:nvPicPr>
            <p:cNvPr id="2051" name="Picture 3" descr="C:\Users\admin\Desktop\我第五周\资料\近地同步卫星.png"/>
            <p:cNvPicPr>
              <a:picLocks noChangeAspect="1" noChangeArrowheads="1"/>
            </p:cNvPicPr>
            <p:nvPr/>
          </p:nvPicPr>
          <p:blipFill>
            <a:blip r:embed="rId5"/>
            <a:srcRect/>
            <a:stretch>
              <a:fillRect/>
            </a:stretch>
          </p:blipFill>
          <p:spPr bwMode="auto">
            <a:xfrm>
              <a:off x="8904663" y="2626302"/>
              <a:ext cx="2628900" cy="2486025"/>
            </a:xfrm>
            <a:prstGeom prst="rect">
              <a:avLst/>
            </a:prstGeom>
            <a:noFill/>
          </p:spPr>
        </p:pic>
        <p:sp>
          <p:nvSpPr>
            <p:cNvPr id="7" name="TextBox 6"/>
            <p:cNvSpPr txBox="1"/>
            <p:nvPr/>
          </p:nvSpPr>
          <p:spPr>
            <a:xfrm>
              <a:off x="10307782" y="3807230"/>
              <a:ext cx="359501" cy="430887"/>
            </a:xfrm>
            <a:prstGeom prst="rect">
              <a:avLst/>
            </a:prstGeom>
            <a:noFill/>
          </p:spPr>
          <p:txBody>
            <a:bodyPr wrap="none" rtlCol="0">
              <a:spAutoFit/>
            </a:bodyPr>
            <a:lstStyle/>
            <a:p>
              <a:r>
                <a:rPr lang="en-US" altLang="zh-CN" sz="1500" b="1" i="1" dirty="0" smtClean="0">
                  <a:latin typeface="Times New Roman" pitchFamily="18" charset="0"/>
                  <a:cs typeface="Times New Roman" pitchFamily="18" charset="0"/>
                </a:rPr>
                <a:t>e</a:t>
              </a:r>
              <a:endParaRPr lang="zh-CN" altLang="en-US" sz="1500" b="1" i="1" dirty="0">
                <a:latin typeface="Times New Roman" pitchFamily="18" charset="0"/>
                <a:cs typeface="Times New Roman" pitchFamily="18" charset="0"/>
              </a:endParaRPr>
            </a:p>
          </p:txBody>
        </p:sp>
        <p:sp>
          <p:nvSpPr>
            <p:cNvPr id="8" name="TextBox 7"/>
            <p:cNvSpPr txBox="1"/>
            <p:nvPr/>
          </p:nvSpPr>
          <p:spPr>
            <a:xfrm>
              <a:off x="10410305" y="2995353"/>
              <a:ext cx="374461" cy="430887"/>
            </a:xfrm>
            <a:prstGeom prst="rect">
              <a:avLst/>
            </a:prstGeom>
            <a:noFill/>
          </p:spPr>
          <p:txBody>
            <a:bodyPr wrap="none" rtlCol="0">
              <a:spAutoFit/>
            </a:bodyPr>
            <a:lstStyle/>
            <a:p>
              <a:r>
                <a:rPr lang="en-US" altLang="zh-CN" sz="1500" b="1" i="1" dirty="0" smtClean="0">
                  <a:latin typeface="Times New Roman" pitchFamily="18" charset="0"/>
                  <a:cs typeface="Times New Roman" pitchFamily="18" charset="0"/>
                </a:rPr>
                <a:t>p</a:t>
              </a:r>
              <a:endParaRPr lang="zh-CN" altLang="en-US" sz="1500" b="1" i="1" dirty="0">
                <a:latin typeface="Times New Roman" pitchFamily="18" charset="0"/>
                <a:cs typeface="Times New Roman" pitchFamily="18" charset="0"/>
              </a:endParaRPr>
            </a:p>
          </p:txBody>
        </p:sp>
        <p:sp>
          <p:nvSpPr>
            <p:cNvPr id="9" name="TextBox 8"/>
            <p:cNvSpPr txBox="1"/>
            <p:nvPr/>
          </p:nvSpPr>
          <p:spPr>
            <a:xfrm>
              <a:off x="8767157" y="3480261"/>
              <a:ext cx="374461" cy="430887"/>
            </a:xfrm>
            <a:prstGeom prst="rect">
              <a:avLst/>
            </a:prstGeom>
            <a:noFill/>
          </p:spPr>
          <p:txBody>
            <a:bodyPr wrap="none" rtlCol="0">
              <a:spAutoFit/>
            </a:bodyPr>
            <a:lstStyle/>
            <a:p>
              <a:r>
                <a:rPr lang="en-US" altLang="zh-CN" sz="1500" b="1" i="1" dirty="0" smtClean="0">
                  <a:latin typeface="Times New Roman" pitchFamily="18" charset="0"/>
                  <a:cs typeface="Times New Roman" pitchFamily="18" charset="0"/>
                </a:rPr>
                <a:t>q</a:t>
              </a:r>
              <a:endParaRPr lang="zh-CN" altLang="en-US" sz="1500" b="1" i="1" dirty="0">
                <a:latin typeface="Times New Roman" pitchFamily="18" charset="0"/>
                <a:cs typeface="Times New Roman" pitchFamily="18" charset="0"/>
              </a:endParaRPr>
            </a:p>
          </p:txBody>
        </p:sp>
      </p:grpSp>
      <p:graphicFrame>
        <p:nvGraphicFramePr>
          <p:cNvPr id="11" name="对象 10"/>
          <p:cNvGraphicFramePr>
            <a:graphicFrameLocks noChangeAspect="1"/>
          </p:cNvGraphicFramePr>
          <p:nvPr/>
        </p:nvGraphicFramePr>
        <p:xfrm>
          <a:off x="5107816" y="3077643"/>
          <a:ext cx="789384" cy="444104"/>
        </p:xfrm>
        <a:graphic>
          <a:graphicData uri="http://schemas.openxmlformats.org/presentationml/2006/ole">
            <p:oleObj spid="_x0000_s47107" name="公式" r:id="rId6" imgW="406080" imgH="228600" progId="Equation.3">
              <p:embed/>
            </p:oleObj>
          </a:graphicData>
        </a:graphic>
      </p:graphicFrame>
      <p:graphicFrame>
        <p:nvGraphicFramePr>
          <p:cNvPr id="2052" name="Object 4"/>
          <p:cNvGraphicFramePr>
            <a:graphicFrameLocks noChangeAspect="1"/>
          </p:cNvGraphicFramePr>
          <p:nvPr/>
        </p:nvGraphicFramePr>
        <p:xfrm>
          <a:off x="4997770" y="4175206"/>
          <a:ext cx="1356122" cy="444103"/>
        </p:xfrm>
        <a:graphic>
          <a:graphicData uri="http://schemas.openxmlformats.org/presentationml/2006/ole">
            <p:oleObj spid="_x0000_s47108" name="公式" r:id="rId7" imgW="698400" imgH="228600" progId="Equation.3">
              <p:embed/>
            </p:oleObj>
          </a:graphicData>
        </a:graphic>
      </p:graphicFrame>
      <p:graphicFrame>
        <p:nvGraphicFramePr>
          <p:cNvPr id="2053" name="Object 5"/>
          <p:cNvGraphicFramePr>
            <a:graphicFrameLocks noChangeAspect="1"/>
          </p:cNvGraphicFramePr>
          <p:nvPr/>
        </p:nvGraphicFramePr>
        <p:xfrm>
          <a:off x="1379654" y="3017933"/>
          <a:ext cx="2410950" cy="622868"/>
        </p:xfrm>
        <a:graphic>
          <a:graphicData uri="http://schemas.openxmlformats.org/presentationml/2006/ole">
            <p:oleObj spid="_x0000_s47109" name="公式" r:id="rId8" imgW="1523880" imgH="393480" progId="Equation.3">
              <p:embed/>
            </p:oleObj>
          </a:graphicData>
        </a:graphic>
      </p:graphicFrame>
      <p:graphicFrame>
        <p:nvGraphicFramePr>
          <p:cNvPr id="2054" name="Object 6"/>
          <p:cNvGraphicFramePr>
            <a:graphicFrameLocks noChangeAspect="1"/>
          </p:cNvGraphicFramePr>
          <p:nvPr/>
        </p:nvGraphicFramePr>
        <p:xfrm>
          <a:off x="1583575" y="3591427"/>
          <a:ext cx="2469313" cy="519977"/>
        </p:xfrm>
        <a:graphic>
          <a:graphicData uri="http://schemas.openxmlformats.org/presentationml/2006/ole">
            <p:oleObj spid="_x0000_s47110" name="文档" r:id="rId9" imgW="2995946" imgH="639866" progId="Word.Document.12">
              <p:embed/>
            </p:oleObj>
          </a:graphicData>
        </a:graphic>
      </p:graphicFrame>
      <p:graphicFrame>
        <p:nvGraphicFramePr>
          <p:cNvPr id="2055" name="Object 7"/>
          <p:cNvGraphicFramePr>
            <a:graphicFrameLocks noChangeAspect="1"/>
          </p:cNvGraphicFramePr>
          <p:nvPr/>
        </p:nvGraphicFramePr>
        <p:xfrm>
          <a:off x="2058721" y="4186783"/>
          <a:ext cx="1152525" cy="384572"/>
        </p:xfrm>
        <a:graphic>
          <a:graphicData uri="http://schemas.openxmlformats.org/presentationml/2006/ole">
            <p:oleObj spid="_x0000_s47111" name="公式" r:id="rId10" imgW="685800" imgH="228600" progId="Equation.3">
              <p:embed/>
            </p:oleObj>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linds(horizontal)">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blinds(horizontal)">
                                      <p:cBhvr>
                                        <p:cTn id="22" dur="500"/>
                                        <p:tgtEl>
                                          <p:spTgt spid="205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blinds(horizontal)">
                                      <p:cBhvr>
                                        <p:cTn id="27" dur="500"/>
                                        <p:tgtEl>
                                          <p:spTgt spid="205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55"/>
                                        </p:tgtEl>
                                        <p:attrNameLst>
                                          <p:attrName>style.visibility</p:attrName>
                                        </p:attrNameLst>
                                      </p:cBhvr>
                                      <p:to>
                                        <p:strVal val="visible"/>
                                      </p:to>
                                    </p:set>
                                    <p:animEffect transition="in" filter="blinds(horizontal)">
                                      <p:cBhvr>
                                        <p:cTn id="32" dur="500"/>
                                        <p:tgtEl>
                                          <p:spTgt spid="205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blinds(horizontal)">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928157" y="520714"/>
            <a:ext cx="3518363" cy="438581"/>
          </a:xfrm>
          <a:prstGeom prst="rect">
            <a:avLst/>
          </a:prstGeom>
          <a:noFill/>
        </p:spPr>
        <p:txBody>
          <a:bodyPr wrap="square" lIns="68580" tIns="34290" rIns="68580" bIns="34290" rtlCol="0">
            <a:spAutoFit/>
          </a:bodyPr>
          <a:lstStyle/>
          <a:p>
            <a:r>
              <a:rPr lang="zh-CN" altLang="en-US" sz="2400" dirty="0" smtClean="0">
                <a:solidFill>
                  <a:prstClr val="black"/>
                </a:solidFill>
                <a:latin typeface="黑体" panose="02010609060101010101" pitchFamily="49" charset="-122"/>
                <a:ea typeface="黑体" panose="02010609060101010101" pitchFamily="49" charset="-122"/>
              </a:rPr>
              <a:t>三、双星系统问题</a:t>
            </a:r>
            <a:endParaRPr lang="zh-CN" altLang="en-US" sz="2400" dirty="0">
              <a:solidFill>
                <a:prstClr val="black"/>
              </a:solidFill>
              <a:latin typeface="黑体" panose="02010609060101010101" pitchFamily="49" charset="-122"/>
              <a:ea typeface="黑体" panose="02010609060101010101" pitchFamily="49" charset="-122"/>
            </a:endParaRPr>
          </a:p>
        </p:txBody>
      </p:sp>
      <p:sp>
        <p:nvSpPr>
          <p:cNvPr id="9" name="文本框 8"/>
          <p:cNvSpPr txBox="1"/>
          <p:nvPr/>
        </p:nvSpPr>
        <p:spPr>
          <a:xfrm>
            <a:off x="534811" y="1899138"/>
            <a:ext cx="7984936" cy="346249"/>
          </a:xfrm>
          <a:prstGeom prst="rect">
            <a:avLst/>
          </a:prstGeom>
          <a:noFill/>
        </p:spPr>
        <p:txBody>
          <a:bodyPr wrap="square" lIns="68580" tIns="34290" rIns="68580" bIns="34290" rtlCol="0">
            <a:spAutoFit/>
          </a:bodyPr>
          <a:lstStyle/>
          <a:p>
            <a:r>
              <a:rPr lang="zh-CN" altLang="en-US" dirty="0" smtClean="0">
                <a:solidFill>
                  <a:prstClr val="black"/>
                </a:solidFill>
                <a:latin typeface="华文楷体" panose="02010600040101010101" pitchFamily="2" charset="-122"/>
                <a:ea typeface="华文楷体" panose="02010600040101010101" pitchFamily="2" charset="-122"/>
              </a:rPr>
              <a:t>        </a:t>
            </a:r>
            <a:endParaRPr lang="zh-CN" altLang="en-US" dirty="0">
              <a:solidFill>
                <a:prstClr val="black"/>
              </a:solidFill>
              <a:latin typeface="华文楷体" panose="02010600040101010101" pitchFamily="2" charset="-122"/>
              <a:ea typeface="华文楷体" panose="02010600040101010101" pitchFamily="2" charset="-122"/>
            </a:endParaRPr>
          </a:p>
        </p:txBody>
      </p:sp>
      <p:sp>
        <p:nvSpPr>
          <p:cNvPr id="10" name="矩形 9"/>
          <p:cNvSpPr/>
          <p:nvPr/>
        </p:nvSpPr>
        <p:spPr>
          <a:xfrm>
            <a:off x="882947" y="1381378"/>
            <a:ext cx="5473930" cy="1731243"/>
          </a:xfrm>
          <a:prstGeom prst="rect">
            <a:avLst/>
          </a:prstGeom>
        </p:spPr>
        <p:txBody>
          <a:bodyPr wrap="square" lIns="68580" tIns="34290" rIns="68580" bIns="34290">
            <a:spAutoFit/>
          </a:bodyPr>
          <a:lstStyle/>
          <a:p>
            <a:pPr indent="342900" algn="just">
              <a:lnSpc>
                <a:spcPct val="150000"/>
              </a:lnSpc>
              <a:defRPr/>
            </a:pPr>
            <a:r>
              <a:rPr lang="zh-CN" altLang="en-US" dirty="0" smtClean="0">
                <a:latin typeface="楷体" panose="02010609060101010101" pitchFamily="49" charset="-122"/>
                <a:ea typeface="黑体" panose="02010609060101010101" charset="-122"/>
                <a:cs typeface="Times New Roman" panose="02020603050405020304" pitchFamily="2" charset="0"/>
              </a:rPr>
              <a:t>双星系统：</a:t>
            </a:r>
            <a:r>
              <a:rPr lang="zh-CN" altLang="zh-CN" dirty="0" smtClean="0">
                <a:latin typeface="楷体" panose="02010609060101010101" pitchFamily="49" charset="-122"/>
                <a:ea typeface="黑体" panose="02010609060101010101" charset="-122"/>
                <a:cs typeface="Times New Roman" panose="02020603050405020304" pitchFamily="2" charset="0"/>
              </a:rPr>
              <a:t>两颗靠得很近的天体绕其连线上的某点做匀速圆周运动</a:t>
            </a:r>
            <a:r>
              <a:rPr lang="zh-CN" altLang="en-US" dirty="0" smtClean="0">
                <a:latin typeface="楷体" panose="02010609060101010101" pitchFamily="49" charset="-122"/>
                <a:ea typeface="黑体" panose="02010609060101010101" charset="-122"/>
                <a:cs typeface="Times New Roman" panose="02020603050405020304" pitchFamily="2" charset="0"/>
              </a:rPr>
              <a:t>。</a:t>
            </a:r>
            <a:endParaRPr lang="en-US" altLang="zh-CN" dirty="0" smtClean="0">
              <a:latin typeface="楷体" panose="02010609060101010101" pitchFamily="49" charset="-122"/>
              <a:ea typeface="黑体" panose="02010609060101010101" charset="-122"/>
              <a:cs typeface="Times New Roman" panose="02020603050405020304" pitchFamily="2" charset="0"/>
            </a:endParaRPr>
          </a:p>
          <a:p>
            <a:pPr indent="342900" algn="just">
              <a:lnSpc>
                <a:spcPct val="150000"/>
              </a:lnSpc>
              <a:defRPr/>
            </a:pPr>
            <a:r>
              <a:rPr lang="zh-CN" altLang="en-US" dirty="0" smtClean="0">
                <a:latin typeface="楷体" panose="02010609060101010101" pitchFamily="49" charset="-122"/>
                <a:ea typeface="黑体" panose="02010609060101010101" charset="-122"/>
                <a:cs typeface="Times New Roman" panose="02020603050405020304" pitchFamily="2" charset="0"/>
              </a:rPr>
              <a:t>特点：</a:t>
            </a:r>
            <a:r>
              <a:rPr lang="en-US" altLang="zh-CN" dirty="0" smtClean="0">
                <a:latin typeface="楷体" panose="02010609060101010101" pitchFamily="49" charset="-122"/>
                <a:ea typeface="黑体" panose="02010609060101010101" charset="-122"/>
                <a:cs typeface="Times New Roman" panose="02020603050405020304" pitchFamily="2" charset="0"/>
              </a:rPr>
              <a:t>1.</a:t>
            </a:r>
            <a:r>
              <a:rPr lang="zh-CN" altLang="zh-CN" dirty="0" smtClean="0">
                <a:latin typeface="楷体" panose="02010609060101010101" pitchFamily="49" charset="-122"/>
                <a:ea typeface="黑体" panose="02010609060101010101" charset="-122"/>
                <a:cs typeface="Times New Roman" panose="02020603050405020304" pitchFamily="2" charset="0"/>
              </a:rPr>
              <a:t>两天体</a:t>
            </a:r>
            <a:r>
              <a:rPr lang="zh-CN" altLang="en-US" dirty="0" smtClean="0">
                <a:latin typeface="楷体" panose="02010609060101010101" pitchFamily="49" charset="-122"/>
                <a:ea typeface="黑体" panose="02010609060101010101" charset="-122"/>
                <a:cs typeface="Times New Roman" panose="02020603050405020304" pitchFamily="2" charset="0"/>
              </a:rPr>
              <a:t>之间</a:t>
            </a:r>
            <a:r>
              <a:rPr lang="zh-CN" altLang="zh-CN" dirty="0" smtClean="0">
                <a:latin typeface="楷体" panose="02010609060101010101" pitchFamily="49" charset="-122"/>
                <a:ea typeface="黑体" panose="02010609060101010101" charset="-122"/>
                <a:cs typeface="Times New Roman" panose="02020603050405020304" pitchFamily="2" charset="0"/>
              </a:rPr>
              <a:t>的万有引力提供向心力</a:t>
            </a:r>
            <a:endParaRPr lang="en-US" altLang="zh-CN" dirty="0" smtClean="0">
              <a:latin typeface="楷体" panose="02010609060101010101" pitchFamily="49" charset="-122"/>
              <a:ea typeface="黑体" panose="02010609060101010101" charset="-122"/>
              <a:cs typeface="Times New Roman" panose="02020603050405020304" pitchFamily="2" charset="0"/>
            </a:endParaRPr>
          </a:p>
          <a:p>
            <a:pPr indent="342900" algn="just">
              <a:lnSpc>
                <a:spcPct val="150000"/>
              </a:lnSpc>
              <a:defRPr/>
            </a:pPr>
            <a:r>
              <a:rPr lang="en-US" altLang="zh-CN" dirty="0" smtClean="0">
                <a:latin typeface="楷体" panose="02010609060101010101" pitchFamily="49" charset="-122"/>
                <a:ea typeface="黑体" panose="02010609060101010101" charset="-122"/>
                <a:cs typeface="Times New Roman" panose="02020603050405020304" pitchFamily="2" charset="0"/>
              </a:rPr>
              <a:t>      2.</a:t>
            </a:r>
            <a:r>
              <a:rPr lang="zh-CN" altLang="en-US" dirty="0" smtClean="0">
                <a:latin typeface="楷体" panose="02010609060101010101" pitchFamily="49" charset="-122"/>
                <a:ea typeface="黑体" panose="02010609060101010101" charset="-122"/>
                <a:cs typeface="Times New Roman" panose="02020603050405020304" pitchFamily="2" charset="0"/>
              </a:rPr>
              <a:t>两天体</a:t>
            </a:r>
            <a:r>
              <a:rPr lang="zh-CN" altLang="zh-CN" dirty="0" smtClean="0">
                <a:latin typeface="楷体" panose="02010609060101010101" pitchFamily="49" charset="-122"/>
                <a:ea typeface="黑体" panose="02010609060101010101" charset="-122"/>
                <a:cs typeface="Times New Roman" panose="02020603050405020304" pitchFamily="2" charset="0"/>
              </a:rPr>
              <a:t>周期和角速度相等</a:t>
            </a:r>
            <a:endParaRPr lang="zh-CN" altLang="zh-CN" dirty="0">
              <a:latin typeface="楷体" panose="02010609060101010101" pitchFamily="49" charset="-122"/>
              <a:ea typeface="黑体" panose="02010609060101010101" charset="-122"/>
              <a:cs typeface="Times New Roman" panose="02020603050405020304" pitchFamily="2" charset="0"/>
            </a:endParaRPr>
          </a:p>
        </p:txBody>
      </p:sp>
      <p:pic>
        <p:nvPicPr>
          <p:cNvPr id="19458" name="Picture 2" descr="C:\Users\admin\Desktop\我第五周\资料\双星.gif"/>
          <p:cNvPicPr>
            <a:picLocks noChangeAspect="1" noChangeArrowheads="1" noCrop="1"/>
          </p:cNvPicPr>
          <p:nvPr/>
        </p:nvPicPr>
        <p:blipFill>
          <a:blip r:embed="rId4"/>
          <a:srcRect/>
          <a:stretch>
            <a:fillRect/>
          </a:stretch>
        </p:blipFill>
        <p:spPr bwMode="auto">
          <a:xfrm>
            <a:off x="6669968" y="1507722"/>
            <a:ext cx="2138589" cy="2138589"/>
          </a:xfrm>
          <a:prstGeom prst="rect">
            <a:avLst/>
          </a:prstGeom>
          <a:noFill/>
        </p:spPr>
      </p:pic>
      <p:graphicFrame>
        <p:nvGraphicFramePr>
          <p:cNvPr id="19459" name="Object 3"/>
          <p:cNvGraphicFramePr>
            <a:graphicFrameLocks noChangeAspect="1"/>
          </p:cNvGraphicFramePr>
          <p:nvPr/>
        </p:nvGraphicFramePr>
        <p:xfrm>
          <a:off x="1246910" y="3095404"/>
          <a:ext cx="1896666" cy="677466"/>
        </p:xfrm>
        <a:graphic>
          <a:graphicData uri="http://schemas.openxmlformats.org/presentationml/2006/ole">
            <p:oleObj spid="_x0000_s48130" name="公式" r:id="rId5" imgW="1104840" imgH="393480" progId="Equation.3">
              <p:embed/>
            </p:oleObj>
          </a:graphicData>
        </a:graphic>
      </p:graphicFrame>
      <p:graphicFrame>
        <p:nvGraphicFramePr>
          <p:cNvPr id="19460" name="Object 4"/>
          <p:cNvGraphicFramePr>
            <a:graphicFrameLocks noChangeAspect="1"/>
          </p:cNvGraphicFramePr>
          <p:nvPr/>
        </p:nvGraphicFramePr>
        <p:xfrm>
          <a:off x="1200237" y="3852380"/>
          <a:ext cx="1887140" cy="688181"/>
        </p:xfrm>
        <a:graphic>
          <a:graphicData uri="http://schemas.openxmlformats.org/presentationml/2006/ole">
            <p:oleObj spid="_x0000_s48131" name="公式" r:id="rId6" imgW="1079280" imgH="393480" progId="Equation.3">
              <p:embed/>
            </p:oleObj>
          </a:graphicData>
        </a:graphic>
      </p:graphicFrame>
      <p:pic>
        <p:nvPicPr>
          <p:cNvPr id="19462" name="Picture 6"/>
          <p:cNvPicPr>
            <a:picLocks noChangeAspect="1" noChangeArrowheads="1"/>
          </p:cNvPicPr>
          <p:nvPr/>
        </p:nvPicPr>
        <p:blipFill>
          <a:blip r:embed="rId7"/>
          <a:srcRect/>
          <a:stretch>
            <a:fillRect/>
          </a:stretch>
        </p:blipFill>
        <p:spPr bwMode="auto">
          <a:xfrm>
            <a:off x="4630745" y="2936496"/>
            <a:ext cx="2012589" cy="2161848"/>
          </a:xfrm>
          <a:prstGeom prst="rect">
            <a:avLst/>
          </a:prstGeom>
          <a:noFill/>
          <a:ln w="9525">
            <a:noFill/>
            <a:miter lim="800000"/>
            <a:headEnd/>
            <a:tailEnd/>
          </a:ln>
          <a:effectLst/>
        </p:spPr>
      </p:pic>
      <p:graphicFrame>
        <p:nvGraphicFramePr>
          <p:cNvPr id="16" name="对象 15"/>
          <p:cNvGraphicFramePr>
            <a:graphicFrameLocks noChangeAspect="1"/>
          </p:cNvGraphicFramePr>
          <p:nvPr/>
        </p:nvGraphicFramePr>
        <p:xfrm>
          <a:off x="7156009" y="3779308"/>
          <a:ext cx="1147763" cy="835819"/>
        </p:xfrm>
        <a:graphic>
          <a:graphicData uri="http://schemas.openxmlformats.org/presentationml/2006/ole">
            <p:oleObj spid="_x0000_s48132" name="公式" r:id="rId8" imgW="545760" imgH="457200" progId="Equation.3">
              <p:embed/>
            </p:oleObj>
          </a:graphicData>
        </a:graphic>
      </p:graphicFrame>
      <p:sp>
        <p:nvSpPr>
          <p:cNvPr id="18" name="矩形 17"/>
          <p:cNvSpPr/>
          <p:nvPr/>
        </p:nvSpPr>
        <p:spPr>
          <a:xfrm>
            <a:off x="3980561" y="1048124"/>
            <a:ext cx="4376839" cy="346249"/>
          </a:xfrm>
          <a:prstGeom prst="rect">
            <a:avLst/>
          </a:prstGeom>
          <a:solidFill>
            <a:schemeClr val="accent1">
              <a:lumMod val="20000"/>
              <a:lumOff val="80000"/>
            </a:schemeClr>
          </a:solidFill>
        </p:spPr>
        <p:txBody>
          <a:bodyPr wrap="none" lIns="68580" tIns="34290" rIns="68580" bIns="34290">
            <a:spAutoFit/>
          </a:bodyPr>
          <a:lstStyle/>
          <a:p>
            <a:r>
              <a:rPr lang="zh-CN" altLang="en-US" dirty="0" smtClean="0">
                <a:solidFill>
                  <a:srgbClr val="FF0000"/>
                </a:solidFill>
                <a:latin typeface="Times New Roman" pitchFamily="18" charset="0"/>
                <a:ea typeface="+mn-ea"/>
                <a:cs typeface="Times New Roman" pitchFamily="18" charset="0"/>
              </a:rPr>
              <a:t>当</a:t>
            </a:r>
            <a:r>
              <a:rPr lang="en-US" altLang="zh-CN" i="1" dirty="0" smtClean="0">
                <a:solidFill>
                  <a:srgbClr val="FF0000"/>
                </a:solidFill>
                <a:latin typeface="Times New Roman" pitchFamily="18" charset="0"/>
                <a:ea typeface="+mn-ea"/>
                <a:cs typeface="Times New Roman" pitchFamily="18" charset="0"/>
              </a:rPr>
              <a:t>m</a:t>
            </a:r>
            <a:r>
              <a:rPr lang="en-US" altLang="zh-CN" baseline="-25000" dirty="0" smtClean="0">
                <a:solidFill>
                  <a:srgbClr val="FF0000"/>
                </a:solidFill>
                <a:latin typeface="Times New Roman" pitchFamily="18" charset="0"/>
                <a:ea typeface="+mn-ea"/>
                <a:cs typeface="Times New Roman" pitchFamily="18" charset="0"/>
              </a:rPr>
              <a:t>1</a:t>
            </a:r>
            <a:r>
              <a:rPr lang="zh-CN" altLang="en-US" dirty="0" smtClean="0">
                <a:solidFill>
                  <a:srgbClr val="FF0000"/>
                </a:solidFill>
                <a:latin typeface="Times New Roman" pitchFamily="18" charset="0"/>
                <a:ea typeface="+mn-ea"/>
                <a:cs typeface="Times New Roman" pitchFamily="18" charset="0"/>
              </a:rPr>
              <a:t>远大于</a:t>
            </a:r>
            <a:r>
              <a:rPr lang="en-US" altLang="zh-CN" i="1" dirty="0" smtClean="0">
                <a:solidFill>
                  <a:srgbClr val="FF0000"/>
                </a:solidFill>
                <a:latin typeface="Times New Roman" pitchFamily="18" charset="0"/>
                <a:ea typeface="+mn-ea"/>
                <a:cs typeface="Times New Roman" pitchFamily="18" charset="0"/>
              </a:rPr>
              <a:t>m</a:t>
            </a:r>
            <a:r>
              <a:rPr lang="en-US" altLang="zh-CN" baseline="-25000" dirty="0" smtClean="0">
                <a:solidFill>
                  <a:srgbClr val="FF0000"/>
                </a:solidFill>
                <a:latin typeface="Times New Roman" pitchFamily="18" charset="0"/>
                <a:ea typeface="+mn-ea"/>
                <a:cs typeface="Times New Roman" pitchFamily="18" charset="0"/>
              </a:rPr>
              <a:t>2</a:t>
            </a:r>
            <a:r>
              <a:rPr lang="en-US" altLang="zh-CN" dirty="0" smtClean="0">
                <a:solidFill>
                  <a:srgbClr val="FF0000"/>
                </a:solidFill>
                <a:latin typeface="Times New Roman" pitchFamily="18" charset="0"/>
                <a:ea typeface="+mn-ea"/>
                <a:cs typeface="Times New Roman" pitchFamily="18" charset="0"/>
              </a:rPr>
              <a:t> </a:t>
            </a:r>
            <a:r>
              <a:rPr lang="zh-CN" altLang="en-US" dirty="0" smtClean="0">
                <a:solidFill>
                  <a:srgbClr val="FF0000"/>
                </a:solidFill>
                <a:latin typeface="Times New Roman" pitchFamily="18" charset="0"/>
                <a:ea typeface="+mn-ea"/>
                <a:cs typeface="Times New Roman" pitchFamily="18" charset="0"/>
              </a:rPr>
              <a:t>双星系统就变成了环绕模型</a:t>
            </a:r>
            <a:endParaRPr lang="zh-CN" altLang="en-US" dirty="0">
              <a:solidFill>
                <a:srgbClr val="FF0000"/>
              </a:solidFill>
              <a:latin typeface="Times New Roman" pitchFamily="18" charset="0"/>
              <a:ea typeface="+mn-ea"/>
              <a:cs typeface="Times New Roman" pitchFamily="18" charset="0"/>
            </a:endParaRPr>
          </a:p>
        </p:txBody>
      </p:sp>
      <p:sp>
        <p:nvSpPr>
          <p:cNvPr id="19" name="矩形 18"/>
          <p:cNvSpPr/>
          <p:nvPr/>
        </p:nvSpPr>
        <p:spPr>
          <a:xfrm>
            <a:off x="3583435" y="3208542"/>
            <a:ext cx="1061829" cy="346249"/>
          </a:xfrm>
          <a:prstGeom prst="rect">
            <a:avLst/>
          </a:prstGeom>
        </p:spPr>
        <p:txBody>
          <a:bodyPr wrap="none" lIns="68580" tIns="34290" rIns="68580" bIns="34290">
            <a:spAutoFit/>
          </a:bodyPr>
          <a:lstStyle/>
          <a:p>
            <a:r>
              <a:rPr lang="en-US" altLang="zh-CN" i="1" kern="100" dirty="0" smtClean="0">
                <a:latin typeface="Times New Roman" panose="02020603050405020304" pitchFamily="2" charset="0"/>
                <a:ea typeface="黑体" panose="02010609060101010101" charset="-122"/>
                <a:cs typeface="Courier New" panose="02070309020205020404" pitchFamily="49" charset="0"/>
              </a:rPr>
              <a:t>r</a:t>
            </a:r>
            <a:r>
              <a:rPr lang="en-US" altLang="zh-CN" kern="100" baseline="-25000" dirty="0" smtClean="0">
                <a:latin typeface="Times New Roman" panose="02020603050405020304" pitchFamily="2" charset="0"/>
                <a:ea typeface="黑体" panose="02010609060101010101" charset="-122"/>
                <a:cs typeface="Courier New" panose="02070309020205020404" pitchFamily="49" charset="0"/>
              </a:rPr>
              <a:t>1</a:t>
            </a:r>
            <a:r>
              <a:rPr lang="zh-CN" altLang="zh-CN" kern="100" dirty="0" smtClean="0">
                <a:latin typeface="Times New Roman" panose="02020603050405020304" pitchFamily="2" charset="0"/>
                <a:ea typeface="黑体" panose="02010609060101010101" charset="-122"/>
                <a:cs typeface="Times New Roman" panose="02020603050405020304" pitchFamily="2" charset="0"/>
              </a:rPr>
              <a:t>＋</a:t>
            </a:r>
            <a:r>
              <a:rPr lang="en-US" altLang="zh-CN" i="1" kern="100" dirty="0" smtClean="0">
                <a:latin typeface="Times New Roman" panose="02020603050405020304" pitchFamily="2" charset="0"/>
                <a:ea typeface="黑体" panose="02010609060101010101" charset="-122"/>
                <a:cs typeface="Courier New" panose="02070309020205020404" pitchFamily="49" charset="0"/>
              </a:rPr>
              <a:t>r</a:t>
            </a:r>
            <a:r>
              <a:rPr lang="en-US" altLang="zh-CN" kern="100" baseline="-25000" dirty="0" smtClean="0">
                <a:latin typeface="Times New Roman" panose="02020603050405020304" pitchFamily="2" charset="0"/>
                <a:ea typeface="黑体" panose="02010609060101010101" charset="-122"/>
                <a:cs typeface="Courier New" panose="02070309020205020404" pitchFamily="49" charset="0"/>
              </a:rPr>
              <a:t>2</a:t>
            </a:r>
            <a:r>
              <a:rPr lang="zh-CN" altLang="zh-CN" kern="100" dirty="0" smtClean="0">
                <a:latin typeface="Times New Roman" panose="02020603050405020304" pitchFamily="2" charset="0"/>
                <a:ea typeface="黑体" panose="02010609060101010101" charset="-122"/>
                <a:cs typeface="Times New Roman" panose="02020603050405020304" pitchFamily="2" charset="0"/>
              </a:rPr>
              <a:t>＝</a:t>
            </a:r>
            <a:r>
              <a:rPr lang="en-US" altLang="zh-CN" i="1" kern="100" dirty="0" smtClean="0">
                <a:latin typeface="Times New Roman" panose="02020603050405020304" pitchFamily="2" charset="0"/>
                <a:ea typeface="黑体" panose="02010609060101010101" charset="-122"/>
                <a:cs typeface="Courier New" panose="02070309020205020404" pitchFamily="49" charset="0"/>
              </a:rPr>
              <a:t>L</a:t>
            </a:r>
            <a:endParaRPr lang="zh-CN" altLang="en-US" dirty="0"/>
          </a:p>
        </p:txBody>
      </p:sp>
      <p:cxnSp>
        <p:nvCxnSpPr>
          <p:cNvPr id="17" name="直接连接符 16"/>
          <p:cNvCxnSpPr/>
          <p:nvPr/>
        </p:nvCxnSpPr>
        <p:spPr>
          <a:xfrm>
            <a:off x="2111022" y="959556"/>
            <a:ext cx="4752622" cy="15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5201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462"/>
                                        </p:tgtEl>
                                        <p:attrNameLst>
                                          <p:attrName>style.visibility</p:attrName>
                                        </p:attrNameLst>
                                      </p:cBhvr>
                                      <p:to>
                                        <p:strVal val="visible"/>
                                      </p:to>
                                    </p:set>
                                    <p:animEffect transition="in" filter="blinds(horizontal)">
                                      <p:cBhvr>
                                        <p:cTn id="22" dur="500"/>
                                        <p:tgtEl>
                                          <p:spTgt spid="1946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459"/>
                                        </p:tgtEl>
                                        <p:attrNameLst>
                                          <p:attrName>style.visibility</p:attrName>
                                        </p:attrNameLst>
                                      </p:cBhvr>
                                      <p:to>
                                        <p:strVal val="visible"/>
                                      </p:to>
                                    </p:set>
                                    <p:animEffect transition="in" filter="blinds(horizontal)">
                                      <p:cBhvr>
                                        <p:cTn id="32" dur="500"/>
                                        <p:tgtEl>
                                          <p:spTgt spid="1945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9460"/>
                                        </p:tgtEl>
                                        <p:attrNameLst>
                                          <p:attrName>style.visibility</p:attrName>
                                        </p:attrNameLst>
                                      </p:cBhvr>
                                      <p:to>
                                        <p:strVal val="visible"/>
                                      </p:to>
                                    </p:set>
                                    <p:animEffect transition="in" filter="blinds(horizontal)">
                                      <p:cBhvr>
                                        <p:cTn id="37" dur="500"/>
                                        <p:tgtEl>
                                          <p:spTgt spid="1946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矩形 10"/>
          <p:cNvSpPr/>
          <p:nvPr/>
        </p:nvSpPr>
        <p:spPr>
          <a:xfrm>
            <a:off x="910245" y="915309"/>
            <a:ext cx="7375799" cy="3075265"/>
          </a:xfrm>
          <a:prstGeom prst="rect">
            <a:avLst/>
          </a:prstGeom>
          <a:noFill/>
          <a:ln w="9525">
            <a:noFill/>
          </a:ln>
        </p:spPr>
        <p:txBody>
          <a:bodyPr wrap="square" lIns="68580" tIns="34290" rIns="68580" bIns="34290" anchor="t">
            <a:spAutoFit/>
          </a:bodyPr>
          <a:lstStyle/>
          <a:p>
            <a:pPr algn="just" defTabSz="685800">
              <a:lnSpc>
                <a:spcPct val="139000"/>
              </a:lnSpc>
              <a:tabLst>
                <a:tab pos="1552575" algn="l"/>
              </a:tabLst>
            </a:pPr>
            <a:r>
              <a:rPr lang="en-US" altLang="zh-CN" dirty="0" smtClean="0">
                <a:latin typeface="+mn-ea"/>
                <a:ea typeface="+mn-ea"/>
              </a:rPr>
              <a:t>【</a:t>
            </a:r>
            <a:r>
              <a:rPr lang="zh-CN" altLang="en-US" dirty="0" smtClean="0">
                <a:latin typeface="+mn-ea"/>
                <a:ea typeface="+mn-ea"/>
              </a:rPr>
              <a:t>例</a:t>
            </a:r>
            <a:r>
              <a:rPr lang="en-US" altLang="zh-CN" dirty="0" smtClean="0">
                <a:latin typeface="+mn-ea"/>
                <a:ea typeface="+mn-ea"/>
              </a:rPr>
              <a:t>】</a:t>
            </a:r>
            <a:r>
              <a:rPr lang="zh-CN" altLang="zh-CN" sz="1600" dirty="0" smtClean="0">
                <a:latin typeface="Times New Roman" panose="02020603050405020304"/>
                <a:ea typeface="微软雅黑" panose="020B0503020204020204" charset="-122"/>
              </a:rPr>
              <a:t>如图所</a:t>
            </a:r>
            <a:r>
              <a:rPr lang="zh-CN" altLang="zh-CN" sz="1600" dirty="0">
                <a:latin typeface="Times New Roman" panose="02020603050405020304"/>
                <a:ea typeface="微软雅黑" panose="020B0503020204020204" charset="-122"/>
              </a:rPr>
              <a:t>示，两颗星球组成</a:t>
            </a:r>
            <a:r>
              <a:rPr lang="zh-CN" altLang="zh-CN" sz="1600" dirty="0" smtClean="0">
                <a:latin typeface="Times New Roman" panose="02020603050405020304"/>
                <a:ea typeface="微软雅黑" panose="020B0503020204020204" charset="-122"/>
              </a:rPr>
              <a:t>的双星</a:t>
            </a:r>
            <a:r>
              <a:rPr lang="zh-CN" altLang="zh-CN" sz="1600" dirty="0">
                <a:latin typeface="Times New Roman" panose="02020603050405020304"/>
                <a:ea typeface="微软雅黑" panose="020B0503020204020204" charset="-122"/>
              </a:rPr>
              <a:t>，在相互之间的万有引力作用下，绕连线上的</a:t>
            </a:r>
            <a:r>
              <a:rPr lang="en-US" altLang="zh-CN" sz="1600" i="1" dirty="0">
                <a:latin typeface="Times New Roman" panose="02020603050405020304"/>
                <a:ea typeface="微软雅黑" panose="020B0503020204020204" charset="-122"/>
              </a:rPr>
              <a:t>O</a:t>
            </a:r>
            <a:r>
              <a:rPr lang="zh-CN" altLang="zh-CN" sz="1600" dirty="0">
                <a:latin typeface="Times New Roman" panose="02020603050405020304"/>
                <a:ea typeface="微软雅黑" panose="020B0503020204020204" charset="-122"/>
              </a:rPr>
              <a:t>点做周期相同的</a:t>
            </a:r>
            <a:r>
              <a:rPr lang="zh-CN" altLang="zh-CN" sz="1600" dirty="0" smtClean="0">
                <a:latin typeface="Times New Roman" panose="02020603050405020304"/>
                <a:ea typeface="微软雅黑" panose="020B0503020204020204" charset="-122"/>
              </a:rPr>
              <a:t>匀速圆周运动</a:t>
            </a:r>
            <a:r>
              <a:rPr lang="zh-CN" altLang="en-US" sz="1600" dirty="0" smtClean="0">
                <a:latin typeface="Times New Roman" panose="02020603050405020304"/>
                <a:ea typeface="微软雅黑" panose="020B0503020204020204" charset="-122"/>
              </a:rPr>
              <a:t>，</a:t>
            </a:r>
            <a:r>
              <a:rPr lang="zh-CN" altLang="zh-CN" sz="1600" dirty="0" smtClean="0">
                <a:latin typeface="Times New Roman" panose="02020603050405020304"/>
                <a:ea typeface="微软雅黑" panose="020B0503020204020204" charset="-122"/>
              </a:rPr>
              <a:t>现</a:t>
            </a:r>
            <a:r>
              <a:rPr lang="zh-CN" altLang="zh-CN" sz="1600" dirty="0">
                <a:latin typeface="Times New Roman" panose="02020603050405020304"/>
                <a:ea typeface="微软雅黑" panose="020B0503020204020204" charset="-122"/>
              </a:rPr>
              <a:t>测得两颗星之间的距离为</a:t>
            </a:r>
            <a:r>
              <a:rPr lang="en-US" altLang="zh-CN" sz="1600" i="1" dirty="0">
                <a:latin typeface="Times New Roman" panose="02020603050405020304"/>
                <a:ea typeface="微软雅黑" panose="020B0503020204020204" charset="-122"/>
              </a:rPr>
              <a:t>L</a:t>
            </a:r>
            <a:r>
              <a:rPr lang="zh-CN" altLang="zh-CN" sz="1600" dirty="0">
                <a:latin typeface="Times New Roman" panose="02020603050405020304"/>
                <a:ea typeface="微软雅黑" panose="020B0503020204020204" charset="-122"/>
              </a:rPr>
              <a:t>，质量之比为</a:t>
            </a:r>
            <a:r>
              <a:rPr lang="en-US" altLang="zh-CN" sz="1600" i="1" dirty="0" err="1">
                <a:latin typeface="Times New Roman" panose="02020603050405020304"/>
                <a:ea typeface="微软雅黑" panose="020B0503020204020204" charset="-122"/>
              </a:rPr>
              <a:t>m</a:t>
            </a:r>
            <a:r>
              <a:rPr lang="en-US" altLang="zh-CN" sz="1600" baseline="-25000" dirty="0" err="1">
                <a:latin typeface="Times New Roman" panose="02020603050405020304"/>
                <a:ea typeface="微软雅黑" panose="020B0503020204020204" charset="-122"/>
              </a:rPr>
              <a:t>1</a:t>
            </a:r>
            <a:r>
              <a:rPr lang="en-US" altLang="zh-CN" sz="1600" dirty="0" err="1">
                <a:latin typeface="宋体" panose="02010600030101010101" pitchFamily="2" charset="-122"/>
                <a:ea typeface="微软雅黑" panose="020B0503020204020204" charset="-122"/>
              </a:rPr>
              <a:t>∶</a:t>
            </a:r>
            <a:r>
              <a:rPr lang="en-US" altLang="zh-CN" sz="1600" i="1" dirty="0" err="1">
                <a:latin typeface="Times New Roman" panose="02020603050405020304"/>
                <a:ea typeface="微软雅黑" panose="020B0503020204020204" charset="-122"/>
              </a:rPr>
              <a:t>m</a:t>
            </a:r>
            <a:r>
              <a:rPr lang="en-US" altLang="zh-CN" sz="1600" baseline="-25000" dirty="0" err="1">
                <a:latin typeface="Times New Roman" panose="02020603050405020304"/>
                <a:ea typeface="微软雅黑" panose="020B0503020204020204" charset="-122"/>
              </a:rPr>
              <a:t>2</a:t>
            </a:r>
            <a:r>
              <a:rPr lang="zh-CN" altLang="zh-CN" sz="1600" dirty="0">
                <a:latin typeface="Times New Roman" panose="02020603050405020304"/>
                <a:ea typeface="微软雅黑" panose="020B0503020204020204" charset="-122"/>
              </a:rPr>
              <a:t>＝</a:t>
            </a:r>
            <a:r>
              <a:rPr lang="en-US" altLang="zh-CN" sz="1600" dirty="0">
                <a:latin typeface="Times New Roman" panose="02020603050405020304"/>
                <a:ea typeface="微软雅黑" panose="020B0503020204020204" charset="-122"/>
              </a:rPr>
              <a:t>3</a:t>
            </a:r>
            <a:r>
              <a:rPr lang="en-US" altLang="zh-CN" sz="1600" dirty="0">
                <a:latin typeface="宋体" panose="02010600030101010101" pitchFamily="2" charset="-122"/>
                <a:ea typeface="微软雅黑" panose="020B0503020204020204" charset="-122"/>
              </a:rPr>
              <a:t>∶</a:t>
            </a:r>
            <a:r>
              <a:rPr lang="en-US" altLang="zh-CN" sz="1600" dirty="0">
                <a:latin typeface="Times New Roman" panose="02020603050405020304"/>
                <a:ea typeface="微软雅黑" panose="020B0503020204020204" charset="-122"/>
              </a:rPr>
              <a:t>2</a:t>
            </a:r>
            <a:r>
              <a:rPr lang="zh-CN" altLang="zh-CN" sz="1600" dirty="0">
                <a:latin typeface="Times New Roman" panose="02020603050405020304"/>
                <a:ea typeface="微软雅黑" panose="020B0503020204020204" charset="-122"/>
              </a:rPr>
              <a:t>，下列说法中正确的是</a:t>
            </a:r>
            <a:r>
              <a:rPr lang="en-US" altLang="zh-CN" sz="1600" dirty="0">
                <a:latin typeface="Times New Roman" panose="02020603050405020304"/>
                <a:ea typeface="微软雅黑" panose="020B0503020204020204" charset="-122"/>
              </a:rPr>
              <a:t>(</a:t>
            </a:r>
            <a:r>
              <a:rPr lang="zh-CN" altLang="zh-CN" sz="1600" dirty="0">
                <a:latin typeface="Times New Roman" panose="02020603050405020304"/>
                <a:ea typeface="微软雅黑" panose="020B0503020204020204" charset="-122"/>
              </a:rPr>
              <a:t>　　</a:t>
            </a:r>
            <a:r>
              <a:rPr lang="en-US" altLang="zh-CN" sz="1600" dirty="0">
                <a:latin typeface="Times New Roman" panose="02020603050405020304"/>
                <a:ea typeface="微软雅黑" panose="020B0503020204020204" charset="-122"/>
              </a:rPr>
              <a:t>)</a:t>
            </a:r>
          </a:p>
          <a:p>
            <a:pPr algn="just" defTabSz="685800">
              <a:lnSpc>
                <a:spcPct val="155000"/>
              </a:lnSpc>
              <a:tabLst>
                <a:tab pos="1552575" algn="l"/>
              </a:tabLst>
            </a:pPr>
            <a:endParaRPr lang="en-US" altLang="zh-CN" sz="1600" dirty="0">
              <a:latin typeface="Times New Roman" panose="02020603050405020304"/>
              <a:ea typeface="微软雅黑" panose="020B0503020204020204" charset="-122"/>
            </a:endParaRPr>
          </a:p>
          <a:p>
            <a:pPr algn="just" defTabSz="685800">
              <a:lnSpc>
                <a:spcPct val="155000"/>
              </a:lnSpc>
              <a:tabLst>
                <a:tab pos="1552575" algn="l"/>
              </a:tabLst>
            </a:pPr>
            <a:endParaRPr lang="en-US" altLang="zh-CN" sz="1600" dirty="0">
              <a:latin typeface="Times New Roman" panose="02020603050405020304"/>
              <a:ea typeface="微软雅黑" panose="020B0503020204020204" charset="-122"/>
            </a:endParaRPr>
          </a:p>
          <a:p>
            <a:pPr algn="just" defTabSz="685800">
              <a:lnSpc>
                <a:spcPct val="155000"/>
              </a:lnSpc>
              <a:tabLst>
                <a:tab pos="1552575" algn="l"/>
              </a:tabLst>
            </a:pPr>
            <a:endParaRPr lang="zh-CN" altLang="zh-CN" sz="1600" dirty="0">
              <a:latin typeface="宋体" panose="02010600030101010101" pitchFamily="2" charset="-122"/>
              <a:ea typeface="宋体" panose="02010600030101010101" pitchFamily="2" charset="-122"/>
            </a:endParaRPr>
          </a:p>
          <a:p>
            <a:pPr algn="ctr" defTabSz="685800">
              <a:lnSpc>
                <a:spcPct val="139000"/>
              </a:lnSpc>
              <a:tabLst>
                <a:tab pos="1552575" algn="l"/>
              </a:tabLst>
            </a:pPr>
            <a:endParaRPr lang="zh-CN" altLang="zh-CN" sz="1600" dirty="0">
              <a:latin typeface="Times New Roman" panose="02020603050405020304"/>
              <a:ea typeface="微软雅黑" panose="020B0503020204020204" charset="-122"/>
            </a:endParaRPr>
          </a:p>
          <a:p>
            <a:pPr algn="ctr" defTabSz="685800">
              <a:lnSpc>
                <a:spcPct val="139000"/>
              </a:lnSpc>
              <a:tabLst>
                <a:tab pos="1552575" algn="l"/>
              </a:tabLst>
            </a:pPr>
            <a:endParaRPr lang="zh-CN" altLang="zh-CN" sz="1600" dirty="0">
              <a:latin typeface="宋体" panose="02010600030101010101" pitchFamily="2" charset="-122"/>
              <a:ea typeface="宋体" panose="02010600030101010101" pitchFamily="2" charset="-122"/>
            </a:endParaRPr>
          </a:p>
        </p:txBody>
      </p:sp>
      <p:pic>
        <p:nvPicPr>
          <p:cNvPr id="35842" name="图片 11" descr="F:\2015赵瑊\同步\物理\人教必修2\word\s47.TIF"/>
          <p:cNvPicPr/>
          <p:nvPr/>
        </p:nvPicPr>
        <p:blipFill>
          <a:blip r:embed="rId4">
            <a:clrChange>
              <a:clrFrom>
                <a:srgbClr val="FFFFFF"/>
              </a:clrFrom>
              <a:clrTo>
                <a:srgbClr val="FFFFFF">
                  <a:alpha val="0"/>
                </a:srgbClr>
              </a:clrTo>
            </a:clrChange>
          </a:blip>
          <a:stretch>
            <a:fillRect/>
          </a:stretch>
        </p:blipFill>
        <p:spPr>
          <a:xfrm>
            <a:off x="6373721" y="2110760"/>
            <a:ext cx="1867168" cy="1570435"/>
          </a:xfrm>
          <a:prstGeom prst="rect">
            <a:avLst/>
          </a:prstGeom>
          <a:noFill/>
          <a:ln w="9525">
            <a:noFill/>
          </a:ln>
        </p:spPr>
      </p:pic>
      <p:sp>
        <p:nvSpPr>
          <p:cNvPr id="36869" name="矩形 7"/>
          <p:cNvSpPr/>
          <p:nvPr/>
        </p:nvSpPr>
        <p:spPr>
          <a:xfrm>
            <a:off x="1209502" y="2035213"/>
            <a:ext cx="5601479" cy="720197"/>
          </a:xfrm>
          <a:prstGeom prst="rect">
            <a:avLst/>
          </a:prstGeom>
          <a:noFill/>
          <a:ln w="9525">
            <a:noFill/>
          </a:ln>
        </p:spPr>
        <p:txBody>
          <a:bodyPr wrap="square" lIns="68580" tIns="34290" rIns="68580" bIns="34290" anchor="t">
            <a:spAutoFit/>
          </a:bodyPr>
          <a:lstStyle/>
          <a:p>
            <a:pPr algn="just" defTabSz="685800">
              <a:lnSpc>
                <a:spcPct val="141000"/>
              </a:lnSpc>
              <a:tabLst>
                <a:tab pos="1552575" algn="l"/>
              </a:tabLst>
            </a:pPr>
            <a:r>
              <a:rPr lang="en-US" altLang="zh-CN" sz="1500" dirty="0" smtClean="0">
                <a:latin typeface="Times New Roman" panose="02020603050405020304"/>
                <a:ea typeface="微软雅黑" panose="020B0503020204020204" charset="-122"/>
              </a:rPr>
              <a:t>A.</a:t>
            </a:r>
            <a:r>
              <a:rPr lang="en-US" altLang="zh-CN" sz="1500" i="1" dirty="0" smtClean="0">
                <a:latin typeface="Times New Roman" panose="02020603050405020304"/>
                <a:ea typeface="微软雅黑" panose="020B0503020204020204" charset="-122"/>
              </a:rPr>
              <a:t>m</a:t>
            </a:r>
            <a:r>
              <a:rPr lang="en-US" altLang="zh-CN" sz="1500" baseline="-25000" dirty="0" smtClean="0">
                <a:latin typeface="Times New Roman" panose="02020603050405020304"/>
                <a:ea typeface="微软雅黑" panose="020B0503020204020204" charset="-122"/>
              </a:rPr>
              <a:t>1</a:t>
            </a:r>
            <a:r>
              <a:rPr lang="zh-CN" altLang="zh-CN" sz="1500" dirty="0">
                <a:latin typeface="Times New Roman" panose="02020603050405020304"/>
                <a:ea typeface="微软雅黑" panose="020B0503020204020204" charset="-122"/>
              </a:rPr>
              <a:t>、</a:t>
            </a:r>
            <a:r>
              <a:rPr lang="en-US" altLang="zh-CN" sz="1500" i="1" dirty="0" err="1">
                <a:latin typeface="Times New Roman" panose="02020603050405020304"/>
                <a:ea typeface="微软雅黑" panose="020B0503020204020204" charset="-122"/>
              </a:rPr>
              <a:t>m</a:t>
            </a:r>
            <a:r>
              <a:rPr lang="en-US" altLang="zh-CN" sz="1500" baseline="-25000" dirty="0" err="1">
                <a:latin typeface="Times New Roman" panose="02020603050405020304"/>
                <a:ea typeface="微软雅黑" panose="020B0503020204020204" charset="-122"/>
              </a:rPr>
              <a:t>2</a:t>
            </a:r>
            <a:r>
              <a:rPr lang="zh-CN" altLang="zh-CN" sz="1500" dirty="0">
                <a:latin typeface="Times New Roman" panose="02020603050405020304"/>
                <a:ea typeface="微软雅黑" panose="020B0503020204020204" charset="-122"/>
              </a:rPr>
              <a:t>做圆周运动的线速度之比为</a:t>
            </a:r>
            <a:r>
              <a:rPr lang="en-US" altLang="zh-CN" sz="1500" dirty="0">
                <a:latin typeface="Times New Roman" panose="02020603050405020304"/>
                <a:ea typeface="微软雅黑" panose="020B0503020204020204" charset="-122"/>
              </a:rPr>
              <a:t>3</a:t>
            </a:r>
            <a:r>
              <a:rPr lang="en-US" altLang="zh-CN" sz="1500" dirty="0">
                <a:latin typeface="宋体" panose="02010600030101010101" pitchFamily="2" charset="-122"/>
                <a:ea typeface="微软雅黑" panose="020B0503020204020204" charset="-122"/>
              </a:rPr>
              <a:t>∶</a:t>
            </a:r>
            <a:r>
              <a:rPr lang="en-US" altLang="zh-CN" sz="1500" dirty="0">
                <a:latin typeface="Times New Roman" panose="02020603050405020304"/>
                <a:ea typeface="微软雅黑" panose="020B0503020204020204" charset="-122"/>
              </a:rPr>
              <a:t>2</a:t>
            </a:r>
            <a:endParaRPr lang="zh-CN" altLang="zh-CN" sz="1500" dirty="0">
              <a:latin typeface="宋体" panose="02010600030101010101" pitchFamily="2" charset="-122"/>
              <a:ea typeface="宋体" panose="02010600030101010101" pitchFamily="2" charset="-122"/>
            </a:endParaRPr>
          </a:p>
          <a:p>
            <a:pPr algn="just" defTabSz="685800">
              <a:lnSpc>
                <a:spcPct val="141000"/>
              </a:lnSpc>
              <a:tabLst>
                <a:tab pos="1552575" algn="l"/>
              </a:tabLst>
            </a:pPr>
            <a:r>
              <a:rPr lang="en-US" altLang="zh-CN" sz="1500" dirty="0" smtClean="0">
                <a:latin typeface="Times New Roman" panose="02020603050405020304"/>
                <a:ea typeface="微软雅黑" panose="020B0503020204020204" charset="-122"/>
              </a:rPr>
              <a:t>B.</a:t>
            </a:r>
            <a:r>
              <a:rPr lang="en-US" altLang="zh-CN" sz="1500" i="1" dirty="0" smtClean="0">
                <a:latin typeface="Times New Roman" panose="02020603050405020304"/>
                <a:ea typeface="微软雅黑" panose="020B0503020204020204" charset="-122"/>
              </a:rPr>
              <a:t>m</a:t>
            </a:r>
            <a:r>
              <a:rPr lang="en-US" altLang="zh-CN" sz="1500" baseline="-25000" dirty="0" smtClean="0">
                <a:latin typeface="Times New Roman" panose="02020603050405020304"/>
                <a:ea typeface="微软雅黑" panose="020B0503020204020204" charset="-122"/>
              </a:rPr>
              <a:t>1</a:t>
            </a:r>
            <a:r>
              <a:rPr lang="zh-CN" altLang="zh-CN" sz="1500" dirty="0">
                <a:latin typeface="Times New Roman" panose="02020603050405020304"/>
                <a:ea typeface="微软雅黑" panose="020B0503020204020204" charset="-122"/>
              </a:rPr>
              <a:t>、</a:t>
            </a:r>
            <a:r>
              <a:rPr lang="en-US" altLang="zh-CN" sz="1500" i="1" dirty="0" err="1">
                <a:latin typeface="Times New Roman" panose="02020603050405020304"/>
                <a:ea typeface="微软雅黑" panose="020B0503020204020204" charset="-122"/>
              </a:rPr>
              <a:t>m</a:t>
            </a:r>
            <a:r>
              <a:rPr lang="en-US" altLang="zh-CN" sz="1500" baseline="-25000" dirty="0" err="1">
                <a:latin typeface="Times New Roman" panose="02020603050405020304"/>
                <a:ea typeface="微软雅黑" panose="020B0503020204020204" charset="-122"/>
              </a:rPr>
              <a:t>2</a:t>
            </a:r>
            <a:r>
              <a:rPr lang="zh-CN" altLang="zh-CN" sz="1500" dirty="0">
                <a:latin typeface="Times New Roman" panose="02020603050405020304"/>
                <a:ea typeface="微软雅黑" panose="020B0503020204020204" charset="-122"/>
              </a:rPr>
              <a:t>做圆周运动的角速度之比为</a:t>
            </a:r>
            <a:r>
              <a:rPr lang="en-US" altLang="zh-CN" sz="1500" dirty="0">
                <a:latin typeface="Times New Roman" panose="02020603050405020304"/>
                <a:ea typeface="微软雅黑" panose="020B0503020204020204" charset="-122"/>
              </a:rPr>
              <a:t>3</a:t>
            </a:r>
            <a:r>
              <a:rPr lang="en-US" altLang="zh-CN" sz="1500" dirty="0">
                <a:latin typeface="宋体" panose="02010600030101010101" pitchFamily="2" charset="-122"/>
                <a:ea typeface="微软雅黑" panose="020B0503020204020204" charset="-122"/>
              </a:rPr>
              <a:t>∶</a:t>
            </a:r>
            <a:r>
              <a:rPr lang="en-US" altLang="zh-CN" sz="1500" dirty="0">
                <a:latin typeface="Times New Roman" panose="02020603050405020304"/>
                <a:ea typeface="微软雅黑" panose="020B0503020204020204" charset="-122"/>
              </a:rPr>
              <a:t>2 </a:t>
            </a:r>
            <a:endParaRPr lang="zh-CN" altLang="zh-CN" sz="1500" dirty="0">
              <a:latin typeface="宋体" panose="02010600030101010101" pitchFamily="2" charset="-122"/>
              <a:ea typeface="宋体" panose="02010600030101010101" pitchFamily="2" charset="-122"/>
            </a:endParaRPr>
          </a:p>
        </p:txBody>
      </p:sp>
      <p:graphicFrame>
        <p:nvGraphicFramePr>
          <p:cNvPr id="36870" name="对象 8"/>
          <p:cNvGraphicFramePr>
            <a:graphicFrameLocks noChangeAspect="1"/>
          </p:cNvGraphicFramePr>
          <p:nvPr/>
        </p:nvGraphicFramePr>
        <p:xfrm>
          <a:off x="1284316" y="2681197"/>
          <a:ext cx="2568632" cy="971942"/>
        </p:xfrm>
        <a:graphic>
          <a:graphicData uri="http://schemas.openxmlformats.org/presentationml/2006/ole">
            <p:oleObj spid="_x0000_s49154" name="文档" r:id="rId5" imgW="4117178" imgH="1582052" progId="Word.Document.12">
              <p:embed/>
            </p:oleObj>
          </a:graphicData>
        </a:graphic>
      </p:graphicFrame>
      <p:graphicFrame>
        <p:nvGraphicFramePr>
          <p:cNvPr id="6147" name="Object 3"/>
          <p:cNvGraphicFramePr>
            <a:graphicFrameLocks noChangeAspect="1"/>
          </p:cNvGraphicFramePr>
          <p:nvPr/>
        </p:nvGraphicFramePr>
        <p:xfrm>
          <a:off x="5299364" y="1913609"/>
          <a:ext cx="984928" cy="717240"/>
        </p:xfrm>
        <a:graphic>
          <a:graphicData uri="http://schemas.openxmlformats.org/presentationml/2006/ole">
            <p:oleObj spid="_x0000_s49155" name="公式" r:id="rId6" imgW="545760" imgH="457200" progId="Equation.3">
              <p:embed/>
            </p:oleObj>
          </a:graphicData>
        </a:graphic>
      </p:graphicFrame>
      <p:sp>
        <p:nvSpPr>
          <p:cNvPr id="7" name="矩形 6"/>
          <p:cNvSpPr/>
          <p:nvPr/>
        </p:nvSpPr>
        <p:spPr>
          <a:xfrm>
            <a:off x="5178965" y="2769915"/>
            <a:ext cx="1061829" cy="346249"/>
          </a:xfrm>
          <a:prstGeom prst="rect">
            <a:avLst/>
          </a:prstGeom>
        </p:spPr>
        <p:txBody>
          <a:bodyPr wrap="none" lIns="68580" tIns="34290" rIns="68580" bIns="34290">
            <a:spAutoFit/>
          </a:bodyPr>
          <a:lstStyle/>
          <a:p>
            <a:r>
              <a:rPr lang="en-US" altLang="zh-CN" i="1" kern="100" dirty="0" smtClean="0">
                <a:latin typeface="Times New Roman" panose="02020603050405020304" pitchFamily="2" charset="0"/>
                <a:ea typeface="黑体" panose="02010609060101010101" charset="-122"/>
                <a:cs typeface="Courier New" panose="02070309020205020404" pitchFamily="49" charset="0"/>
              </a:rPr>
              <a:t>r</a:t>
            </a:r>
            <a:r>
              <a:rPr lang="en-US" altLang="zh-CN" kern="100" baseline="-25000" dirty="0" smtClean="0">
                <a:latin typeface="Times New Roman" panose="02020603050405020304" pitchFamily="2" charset="0"/>
                <a:ea typeface="黑体" panose="02010609060101010101" charset="-122"/>
                <a:cs typeface="Courier New" panose="02070309020205020404" pitchFamily="49" charset="0"/>
              </a:rPr>
              <a:t>1</a:t>
            </a:r>
            <a:r>
              <a:rPr lang="zh-CN" altLang="zh-CN" kern="100" dirty="0" smtClean="0">
                <a:latin typeface="Times New Roman" panose="02020603050405020304" pitchFamily="2" charset="0"/>
                <a:ea typeface="黑体" panose="02010609060101010101" charset="-122"/>
                <a:cs typeface="Times New Roman" panose="02020603050405020304" pitchFamily="2" charset="0"/>
              </a:rPr>
              <a:t>＋</a:t>
            </a:r>
            <a:r>
              <a:rPr lang="en-US" altLang="zh-CN" i="1" kern="100" dirty="0" smtClean="0">
                <a:latin typeface="Times New Roman" panose="02020603050405020304" pitchFamily="2" charset="0"/>
                <a:ea typeface="黑体" panose="02010609060101010101" charset="-122"/>
                <a:cs typeface="Courier New" panose="02070309020205020404" pitchFamily="49" charset="0"/>
              </a:rPr>
              <a:t>r</a:t>
            </a:r>
            <a:r>
              <a:rPr lang="en-US" altLang="zh-CN" kern="100" baseline="-25000" dirty="0" smtClean="0">
                <a:latin typeface="Times New Roman" panose="02020603050405020304" pitchFamily="2" charset="0"/>
                <a:ea typeface="黑体" panose="02010609060101010101" charset="-122"/>
                <a:cs typeface="Courier New" panose="02070309020205020404" pitchFamily="49" charset="0"/>
              </a:rPr>
              <a:t>2</a:t>
            </a:r>
            <a:r>
              <a:rPr lang="zh-CN" altLang="zh-CN" kern="100" dirty="0" smtClean="0">
                <a:latin typeface="Times New Roman" panose="02020603050405020304" pitchFamily="2" charset="0"/>
                <a:ea typeface="黑体" panose="02010609060101010101" charset="-122"/>
                <a:cs typeface="Times New Roman" panose="02020603050405020304" pitchFamily="2" charset="0"/>
              </a:rPr>
              <a:t>＝</a:t>
            </a:r>
            <a:r>
              <a:rPr lang="en-US" altLang="zh-CN" i="1" kern="100" dirty="0" smtClean="0">
                <a:latin typeface="Times New Roman" panose="02020603050405020304" pitchFamily="2" charset="0"/>
                <a:ea typeface="黑体" panose="02010609060101010101" charset="-122"/>
                <a:cs typeface="Courier New" panose="02070309020205020404" pitchFamily="49" charset="0"/>
              </a:rPr>
              <a:t>L</a:t>
            </a:r>
            <a:endParaRPr lang="zh-CN" altLang="en-US" dirty="0"/>
          </a:p>
        </p:txBody>
      </p:sp>
      <p:graphicFrame>
        <p:nvGraphicFramePr>
          <p:cNvPr id="6148" name="Object 4"/>
          <p:cNvGraphicFramePr>
            <a:graphicFrameLocks noChangeAspect="1"/>
          </p:cNvGraphicFramePr>
          <p:nvPr/>
        </p:nvGraphicFramePr>
        <p:xfrm>
          <a:off x="4139804" y="3353991"/>
          <a:ext cx="2456259" cy="498872"/>
        </p:xfrm>
        <a:graphic>
          <a:graphicData uri="http://schemas.openxmlformats.org/presentationml/2006/ole">
            <p:oleObj spid="_x0000_s49156" name="文档" r:id="rId7" imgW="3483766" imgH="712480" progId="Word.Document.12">
              <p:embed/>
            </p:oleObj>
          </a:graphicData>
        </a:graphic>
      </p:graphicFrame>
      <p:sp>
        <p:nvSpPr>
          <p:cNvPr id="9" name="矩形 8"/>
          <p:cNvSpPr/>
          <p:nvPr/>
        </p:nvSpPr>
        <p:spPr>
          <a:xfrm>
            <a:off x="2244437" y="3880268"/>
            <a:ext cx="5099361" cy="1084912"/>
          </a:xfrm>
          <a:prstGeom prst="rect">
            <a:avLst/>
          </a:prstGeom>
        </p:spPr>
        <p:txBody>
          <a:bodyPr wrap="square" lIns="68580" tIns="34290" rIns="68580" bIns="34290">
            <a:spAutoFit/>
          </a:bodyPr>
          <a:lstStyle/>
          <a:p>
            <a:pPr algn="just">
              <a:lnSpc>
                <a:spcPct val="150000"/>
              </a:lnSpc>
              <a:tabLst>
                <a:tab pos="1553051" algn="l"/>
              </a:tabLst>
            </a:pPr>
            <a:r>
              <a:rPr lang="en-US" altLang="zh-CN" i="1" kern="100" noProof="1">
                <a:latin typeface="Times New Roman" pitchFamily="18" charset="0"/>
                <a:ea typeface="华文楷体" pitchFamily="2" charset="-122"/>
                <a:cs typeface="Times New Roman" pitchFamily="18" charset="0"/>
              </a:rPr>
              <a:t>m</a:t>
            </a:r>
            <a:r>
              <a:rPr lang="en-US" altLang="zh-CN" kern="100" baseline="-25000" noProof="1">
                <a:latin typeface="Times New Roman" pitchFamily="18" charset="0"/>
                <a:ea typeface="华文楷体" pitchFamily="2" charset="-122"/>
                <a:cs typeface="Times New Roman" pitchFamily="18" charset="0"/>
              </a:rPr>
              <a:t>1</a:t>
            </a:r>
            <a:r>
              <a:rPr lang="zh-CN" altLang="zh-CN" kern="100" noProof="1">
                <a:latin typeface="Times New Roman" pitchFamily="18" charset="0"/>
                <a:ea typeface="华文楷体" pitchFamily="2" charset="-122"/>
                <a:cs typeface="Times New Roman" pitchFamily="18" charset="0"/>
              </a:rPr>
              <a:t>、</a:t>
            </a:r>
            <a:r>
              <a:rPr lang="en-US" altLang="zh-CN" i="1" kern="100" noProof="1">
                <a:latin typeface="Times New Roman" pitchFamily="18" charset="0"/>
                <a:ea typeface="华文楷体" pitchFamily="2" charset="-122"/>
                <a:cs typeface="Times New Roman" pitchFamily="18" charset="0"/>
              </a:rPr>
              <a:t>m</a:t>
            </a:r>
            <a:r>
              <a:rPr lang="en-US" altLang="zh-CN" kern="100" baseline="-25000" noProof="1">
                <a:latin typeface="Times New Roman" pitchFamily="18" charset="0"/>
                <a:ea typeface="华文楷体" pitchFamily="2" charset="-122"/>
                <a:cs typeface="Times New Roman" pitchFamily="18" charset="0"/>
              </a:rPr>
              <a:t>2</a:t>
            </a:r>
            <a:r>
              <a:rPr lang="zh-CN" altLang="zh-CN" kern="100" noProof="1">
                <a:latin typeface="Times New Roman" pitchFamily="18" charset="0"/>
                <a:ea typeface="华文楷体" pitchFamily="2" charset="-122"/>
                <a:cs typeface="Times New Roman" pitchFamily="18" charset="0"/>
              </a:rPr>
              <a:t>运动的线速度分别为</a:t>
            </a:r>
            <a:r>
              <a:rPr lang="en-US" altLang="zh-CN" i="1" kern="100" noProof="1">
                <a:latin typeface="Times New Roman" pitchFamily="18" charset="0"/>
                <a:ea typeface="华文楷体" pitchFamily="2" charset="-122"/>
                <a:cs typeface="Times New Roman" pitchFamily="18" charset="0"/>
              </a:rPr>
              <a:t>v</a:t>
            </a:r>
            <a:r>
              <a:rPr lang="en-US" altLang="zh-CN" kern="100" baseline="-25000" noProof="1">
                <a:latin typeface="Times New Roman" pitchFamily="18" charset="0"/>
                <a:ea typeface="华文楷体" pitchFamily="2" charset="-122"/>
                <a:cs typeface="Times New Roman" pitchFamily="18" charset="0"/>
              </a:rPr>
              <a:t>1</a:t>
            </a:r>
            <a:r>
              <a:rPr lang="zh-CN" altLang="zh-CN" kern="100" noProof="1">
                <a:latin typeface="Times New Roman" pitchFamily="18" charset="0"/>
                <a:ea typeface="华文楷体" pitchFamily="2" charset="-122"/>
                <a:cs typeface="Times New Roman" pitchFamily="18" charset="0"/>
              </a:rPr>
              <a:t>＝</a:t>
            </a:r>
            <a:r>
              <a:rPr lang="en-US" altLang="zh-CN" i="1" kern="100" noProof="1">
                <a:latin typeface="Times New Roman" pitchFamily="18" charset="0"/>
                <a:ea typeface="华文楷体" pitchFamily="2" charset="-122"/>
                <a:cs typeface="Times New Roman" pitchFamily="18" charset="0"/>
              </a:rPr>
              <a:t>r</a:t>
            </a:r>
            <a:r>
              <a:rPr lang="en-US" altLang="zh-CN" kern="100" baseline="-25000" noProof="1">
                <a:latin typeface="Times New Roman" pitchFamily="18" charset="0"/>
                <a:ea typeface="华文楷体" pitchFamily="2" charset="-122"/>
                <a:cs typeface="Times New Roman" pitchFamily="18" charset="0"/>
              </a:rPr>
              <a:t>1</a:t>
            </a:r>
            <a:r>
              <a:rPr lang="en-US" altLang="zh-CN" i="1" kern="100" noProof="1">
                <a:latin typeface="Times New Roman" pitchFamily="18" charset="0"/>
                <a:ea typeface="华文楷体" pitchFamily="2" charset="-122"/>
                <a:cs typeface="Times New Roman" pitchFamily="18" charset="0"/>
              </a:rPr>
              <a:t>ω</a:t>
            </a:r>
            <a:r>
              <a:rPr lang="zh-CN" altLang="zh-CN" kern="100" noProof="1">
                <a:latin typeface="Times New Roman" pitchFamily="18" charset="0"/>
                <a:ea typeface="华文楷体" pitchFamily="2" charset="-122"/>
                <a:cs typeface="Times New Roman" pitchFamily="18" charset="0"/>
              </a:rPr>
              <a:t>，</a:t>
            </a:r>
            <a:r>
              <a:rPr lang="en-US" altLang="zh-CN" i="1" kern="100" noProof="1">
                <a:latin typeface="Times New Roman" pitchFamily="18" charset="0"/>
                <a:ea typeface="华文楷体" pitchFamily="2" charset="-122"/>
                <a:cs typeface="Times New Roman" pitchFamily="18" charset="0"/>
              </a:rPr>
              <a:t>v</a:t>
            </a:r>
            <a:r>
              <a:rPr lang="en-US" altLang="zh-CN" kern="100" baseline="-25000" noProof="1">
                <a:latin typeface="Times New Roman" pitchFamily="18" charset="0"/>
                <a:ea typeface="华文楷体" pitchFamily="2" charset="-122"/>
                <a:cs typeface="Times New Roman" pitchFamily="18" charset="0"/>
              </a:rPr>
              <a:t>2</a:t>
            </a:r>
            <a:r>
              <a:rPr lang="zh-CN" altLang="zh-CN" kern="100" noProof="1">
                <a:latin typeface="Times New Roman" pitchFamily="18" charset="0"/>
                <a:ea typeface="华文楷体" pitchFamily="2" charset="-122"/>
                <a:cs typeface="Times New Roman" pitchFamily="18" charset="0"/>
              </a:rPr>
              <a:t>＝</a:t>
            </a:r>
            <a:r>
              <a:rPr lang="en-US" altLang="zh-CN" i="1" kern="100" noProof="1">
                <a:latin typeface="Times New Roman" pitchFamily="18" charset="0"/>
                <a:ea typeface="华文楷体" pitchFamily="2" charset="-122"/>
                <a:cs typeface="Times New Roman" pitchFamily="18" charset="0"/>
              </a:rPr>
              <a:t>r</a:t>
            </a:r>
            <a:r>
              <a:rPr lang="en-US" altLang="zh-CN" kern="100" baseline="-25000" noProof="1">
                <a:latin typeface="Times New Roman" pitchFamily="18" charset="0"/>
                <a:ea typeface="华文楷体" pitchFamily="2" charset="-122"/>
                <a:cs typeface="Times New Roman" pitchFamily="18" charset="0"/>
              </a:rPr>
              <a:t>2</a:t>
            </a:r>
            <a:r>
              <a:rPr lang="en-US" altLang="zh-CN" i="1" kern="100" noProof="1">
                <a:latin typeface="Times New Roman" pitchFamily="18" charset="0"/>
                <a:ea typeface="华文楷体" pitchFamily="2" charset="-122"/>
                <a:cs typeface="Times New Roman" pitchFamily="18" charset="0"/>
              </a:rPr>
              <a:t>ω</a:t>
            </a:r>
            <a:r>
              <a:rPr lang="zh-CN" altLang="zh-CN" kern="100" noProof="1">
                <a:latin typeface="Times New Roman" pitchFamily="18" charset="0"/>
                <a:ea typeface="华文楷体" pitchFamily="2" charset="-122"/>
                <a:cs typeface="Times New Roman" pitchFamily="18" charset="0"/>
              </a:rPr>
              <a:t>，</a:t>
            </a:r>
            <a:endParaRPr lang="zh-CN" altLang="zh-CN" sz="800" kern="100" noProof="1">
              <a:latin typeface="Times New Roman" pitchFamily="18" charset="0"/>
              <a:ea typeface="华文楷体" pitchFamily="2" charset="-122"/>
              <a:cs typeface="Times New Roman" pitchFamily="18" charset="0"/>
            </a:endParaRPr>
          </a:p>
          <a:p>
            <a:pPr algn="just">
              <a:lnSpc>
                <a:spcPct val="150000"/>
              </a:lnSpc>
              <a:tabLst>
                <a:tab pos="1553051" algn="l"/>
              </a:tabLst>
            </a:pPr>
            <a:r>
              <a:rPr lang="zh-CN" altLang="zh-CN" kern="100" noProof="1">
                <a:latin typeface="Times New Roman" pitchFamily="18" charset="0"/>
                <a:ea typeface="华文楷体" pitchFamily="2" charset="-122"/>
                <a:cs typeface="Times New Roman" pitchFamily="18" charset="0"/>
              </a:rPr>
              <a:t>故</a:t>
            </a:r>
            <a:r>
              <a:rPr lang="en-US" altLang="zh-CN" i="1" kern="100" noProof="1">
                <a:latin typeface="Times New Roman" pitchFamily="18" charset="0"/>
                <a:ea typeface="华文楷体" pitchFamily="2" charset="-122"/>
                <a:cs typeface="Times New Roman" pitchFamily="18" charset="0"/>
              </a:rPr>
              <a:t>v</a:t>
            </a:r>
            <a:r>
              <a:rPr lang="en-US" altLang="zh-CN" kern="100" baseline="-25000" noProof="1">
                <a:latin typeface="Times New Roman" pitchFamily="18" charset="0"/>
                <a:ea typeface="华文楷体" pitchFamily="2" charset="-122"/>
                <a:cs typeface="Times New Roman" pitchFamily="18" charset="0"/>
              </a:rPr>
              <a:t>1</a:t>
            </a:r>
            <a:r>
              <a:rPr lang="en-US" altLang="zh-CN" kern="100" noProof="1">
                <a:latin typeface="Times New Roman" pitchFamily="18" charset="0"/>
                <a:ea typeface="华文楷体" pitchFamily="2" charset="-122"/>
                <a:cs typeface="Times New Roman" pitchFamily="18" charset="0"/>
              </a:rPr>
              <a:t>∶</a:t>
            </a:r>
            <a:r>
              <a:rPr lang="en-US" altLang="zh-CN" i="1" kern="100" noProof="1">
                <a:latin typeface="Times New Roman" pitchFamily="18" charset="0"/>
                <a:ea typeface="华文楷体" pitchFamily="2" charset="-122"/>
                <a:cs typeface="Times New Roman" pitchFamily="18" charset="0"/>
              </a:rPr>
              <a:t>v</a:t>
            </a:r>
            <a:r>
              <a:rPr lang="en-US" altLang="zh-CN" kern="100" baseline="-25000" noProof="1">
                <a:latin typeface="Times New Roman" pitchFamily="18" charset="0"/>
                <a:ea typeface="华文楷体" pitchFamily="2" charset="-122"/>
                <a:cs typeface="Times New Roman" pitchFamily="18" charset="0"/>
              </a:rPr>
              <a:t>2</a:t>
            </a:r>
            <a:r>
              <a:rPr lang="zh-CN" altLang="zh-CN" kern="100" noProof="1">
                <a:latin typeface="Times New Roman" pitchFamily="18" charset="0"/>
                <a:ea typeface="华文楷体" pitchFamily="2" charset="-122"/>
                <a:cs typeface="Times New Roman" pitchFamily="18" charset="0"/>
              </a:rPr>
              <a:t>＝</a:t>
            </a:r>
            <a:r>
              <a:rPr lang="en-US" altLang="zh-CN" i="1" kern="100" noProof="1">
                <a:latin typeface="Times New Roman" pitchFamily="18" charset="0"/>
                <a:ea typeface="华文楷体" pitchFamily="2" charset="-122"/>
                <a:cs typeface="Times New Roman" pitchFamily="18" charset="0"/>
              </a:rPr>
              <a:t>r</a:t>
            </a:r>
            <a:r>
              <a:rPr lang="en-US" altLang="zh-CN" kern="100" baseline="-25000" noProof="1">
                <a:latin typeface="Times New Roman" pitchFamily="18" charset="0"/>
                <a:ea typeface="华文楷体" pitchFamily="2" charset="-122"/>
                <a:cs typeface="Times New Roman" pitchFamily="18" charset="0"/>
              </a:rPr>
              <a:t>1</a:t>
            </a:r>
            <a:r>
              <a:rPr lang="en-US" altLang="zh-CN" kern="100" noProof="1">
                <a:latin typeface="Times New Roman" pitchFamily="18" charset="0"/>
                <a:ea typeface="华文楷体" pitchFamily="2" charset="-122"/>
                <a:cs typeface="Times New Roman" pitchFamily="18" charset="0"/>
              </a:rPr>
              <a:t>∶</a:t>
            </a:r>
            <a:r>
              <a:rPr lang="en-US" altLang="zh-CN" i="1" kern="100" noProof="1">
                <a:latin typeface="Times New Roman" pitchFamily="18" charset="0"/>
                <a:ea typeface="华文楷体" pitchFamily="2" charset="-122"/>
                <a:cs typeface="Times New Roman" pitchFamily="18" charset="0"/>
              </a:rPr>
              <a:t>r</a:t>
            </a:r>
            <a:r>
              <a:rPr lang="en-US" altLang="zh-CN" kern="100" baseline="-25000" noProof="1">
                <a:latin typeface="Times New Roman" pitchFamily="18" charset="0"/>
                <a:ea typeface="华文楷体" pitchFamily="2" charset="-122"/>
                <a:cs typeface="Times New Roman" pitchFamily="18" charset="0"/>
              </a:rPr>
              <a:t>2</a:t>
            </a:r>
            <a:r>
              <a:rPr lang="zh-CN" altLang="zh-CN" kern="100" noProof="1">
                <a:latin typeface="Times New Roman" pitchFamily="18" charset="0"/>
                <a:ea typeface="华文楷体" pitchFamily="2" charset="-122"/>
                <a:cs typeface="Times New Roman" pitchFamily="18" charset="0"/>
              </a:rPr>
              <a:t>＝</a:t>
            </a:r>
            <a:r>
              <a:rPr lang="en-US" altLang="zh-CN" kern="100" noProof="1">
                <a:latin typeface="Times New Roman" pitchFamily="18" charset="0"/>
                <a:ea typeface="华文楷体" pitchFamily="2" charset="-122"/>
                <a:cs typeface="Times New Roman" pitchFamily="18" charset="0"/>
              </a:rPr>
              <a:t>2∶3.</a:t>
            </a:r>
            <a:endParaRPr lang="zh-CN" altLang="zh-CN" sz="800" kern="100" noProof="1">
              <a:latin typeface="Times New Roman" pitchFamily="18" charset="0"/>
              <a:ea typeface="华文楷体" pitchFamily="2" charset="-122"/>
              <a:cs typeface="Times New Roman" pitchFamily="18" charset="0"/>
            </a:endParaRPr>
          </a:p>
          <a:p>
            <a:pPr algn="just">
              <a:lnSpc>
                <a:spcPct val="150000"/>
              </a:lnSpc>
              <a:tabLst>
                <a:tab pos="1553051" algn="l"/>
              </a:tabLst>
            </a:pPr>
            <a:endParaRPr lang="zh-CN" altLang="zh-CN" sz="800" kern="100" noProof="1">
              <a:latin typeface="Times New Roman" pitchFamily="18" charset="0"/>
              <a:ea typeface="华文楷体" pitchFamily="2" charset="-122"/>
              <a:cs typeface="Times New Roman" pitchFamily="18" charset="0"/>
            </a:endParaRPr>
          </a:p>
        </p:txBody>
      </p:sp>
      <p:sp>
        <p:nvSpPr>
          <p:cNvPr id="10" name="TextBox 9"/>
          <p:cNvSpPr txBox="1"/>
          <p:nvPr/>
        </p:nvSpPr>
        <p:spPr>
          <a:xfrm>
            <a:off x="4383168" y="1689896"/>
            <a:ext cx="305613" cy="346249"/>
          </a:xfrm>
          <a:prstGeom prst="rect">
            <a:avLst/>
          </a:prstGeom>
          <a:noFill/>
        </p:spPr>
        <p:txBody>
          <a:bodyPr wrap="none" lIns="68580" tIns="34290" rIns="68580" bIns="34290" rtlCol="0">
            <a:spAutoFit/>
          </a:bodyPr>
          <a:lstStyle/>
          <a:p>
            <a:r>
              <a:rPr lang="en-US" altLang="zh-CN" b="1" dirty="0" smtClean="0">
                <a:solidFill>
                  <a:srgbClr val="C00000"/>
                </a:solidFill>
                <a:latin typeface="Times New Roman" pitchFamily="18" charset="0"/>
                <a:cs typeface="Times New Roman" pitchFamily="18" charset="0"/>
              </a:rPr>
              <a:t>C</a:t>
            </a:r>
            <a:endParaRPr lang="zh-CN" altLang="en-US" b="1" dirty="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linds(horizontal)">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blinds(horizontal)">
                                      <p:cBhvr>
                                        <p:cTn id="17" dur="5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linds(horizont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linds(horizontal)">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923481" y="517430"/>
            <a:ext cx="3495006" cy="438582"/>
          </a:xfrm>
          <a:prstGeom prst="rect">
            <a:avLst/>
          </a:prstGeom>
          <a:noFill/>
        </p:spPr>
        <p:txBody>
          <a:bodyPr wrap="square" lIns="68580" tIns="34290" rIns="68580" bIns="34290" rtlCol="0">
            <a:spAutoFit/>
          </a:bodyPr>
          <a:lstStyle/>
          <a:p>
            <a:r>
              <a:rPr lang="zh-CN" altLang="en-US" sz="2400" dirty="0" smtClean="0">
                <a:solidFill>
                  <a:prstClr val="black"/>
                </a:solidFill>
                <a:latin typeface="黑体" panose="02010609060101010101" pitchFamily="49" charset="-122"/>
                <a:ea typeface="黑体" panose="02010609060101010101" pitchFamily="49" charset="-122"/>
              </a:rPr>
              <a:t>四、发射与变轨问题</a:t>
            </a:r>
            <a:endParaRPr lang="zh-CN" altLang="en-US" sz="2400" dirty="0">
              <a:solidFill>
                <a:prstClr val="black"/>
              </a:solidFill>
              <a:latin typeface="黑体" panose="02010609060101010101" pitchFamily="49" charset="-122"/>
              <a:ea typeface="黑体" panose="02010609060101010101" pitchFamily="49" charset="-122"/>
            </a:endParaRPr>
          </a:p>
        </p:txBody>
      </p:sp>
      <p:sp>
        <p:nvSpPr>
          <p:cNvPr id="9" name="文本框 8"/>
          <p:cNvSpPr txBox="1"/>
          <p:nvPr/>
        </p:nvSpPr>
        <p:spPr>
          <a:xfrm>
            <a:off x="1001709" y="1721545"/>
            <a:ext cx="5575045" cy="1731243"/>
          </a:xfrm>
          <a:prstGeom prst="rect">
            <a:avLst/>
          </a:prstGeom>
          <a:noFill/>
        </p:spPr>
        <p:txBody>
          <a:bodyPr wrap="square" lIns="68580" tIns="34290" rIns="68580" bIns="34290" rtlCol="0">
            <a:spAutoFit/>
          </a:bodyPr>
          <a:lstStyle/>
          <a:p>
            <a:pPr>
              <a:lnSpc>
                <a:spcPct val="150000"/>
              </a:lnSpc>
            </a:pPr>
            <a:r>
              <a:rPr lang="zh-CN" altLang="en-US" dirty="0" smtClean="0">
                <a:solidFill>
                  <a:schemeClr val="tx1">
                    <a:lumMod val="95000"/>
                    <a:lumOff val="5000"/>
                  </a:schemeClr>
                </a:solidFill>
                <a:latin typeface="黑体" pitchFamily="49" charset="-122"/>
                <a:ea typeface="黑体" pitchFamily="49" charset="-122"/>
              </a:rPr>
              <a:t>    某次发射一颗同步卫星的发射过程示意图如图所示，</a:t>
            </a:r>
            <a:r>
              <a:rPr lang="zh-CN" altLang="zh-CN" dirty="0" smtClean="0">
                <a:solidFill>
                  <a:schemeClr val="tx1">
                    <a:lumMod val="95000"/>
                    <a:lumOff val="5000"/>
                  </a:schemeClr>
                </a:solidFill>
                <a:latin typeface="黑体" pitchFamily="49" charset="-122"/>
                <a:ea typeface="黑体" pitchFamily="49" charset="-122"/>
              </a:rPr>
              <a:t>先将卫星发射至近地圆轨道</a:t>
            </a:r>
            <a:r>
              <a:rPr lang="en-US" altLang="zh-CN" dirty="0" smtClean="0">
                <a:solidFill>
                  <a:schemeClr val="tx1">
                    <a:lumMod val="95000"/>
                    <a:lumOff val="5000"/>
                  </a:schemeClr>
                </a:solidFill>
                <a:latin typeface="黑体" pitchFamily="49" charset="-122"/>
                <a:ea typeface="黑体" pitchFamily="49" charset="-122"/>
              </a:rPr>
              <a:t>1</a:t>
            </a:r>
            <a:r>
              <a:rPr lang="zh-CN" altLang="zh-CN" dirty="0" smtClean="0">
                <a:solidFill>
                  <a:srgbClr val="C00000"/>
                </a:solidFill>
                <a:latin typeface="黑体" pitchFamily="49" charset="-122"/>
                <a:ea typeface="黑体" pitchFamily="49" charset="-122"/>
              </a:rPr>
              <a:t>，然后经点火</a:t>
            </a:r>
            <a:r>
              <a:rPr lang="zh-CN" altLang="zh-CN" dirty="0" smtClean="0">
                <a:solidFill>
                  <a:schemeClr val="tx1">
                    <a:lumMod val="95000"/>
                    <a:lumOff val="5000"/>
                  </a:schemeClr>
                </a:solidFill>
                <a:latin typeface="黑体" pitchFamily="49" charset="-122"/>
                <a:ea typeface="黑体" pitchFamily="49" charset="-122"/>
              </a:rPr>
              <a:t>，使其沿椭圆轨道</a:t>
            </a:r>
            <a:r>
              <a:rPr lang="en-US" altLang="zh-CN" dirty="0" smtClean="0">
                <a:solidFill>
                  <a:schemeClr val="tx1">
                    <a:lumMod val="95000"/>
                    <a:lumOff val="5000"/>
                  </a:schemeClr>
                </a:solidFill>
                <a:latin typeface="黑体" pitchFamily="49" charset="-122"/>
                <a:ea typeface="黑体" pitchFamily="49" charset="-122"/>
              </a:rPr>
              <a:t>2</a:t>
            </a:r>
            <a:r>
              <a:rPr lang="zh-CN" altLang="zh-CN" dirty="0" smtClean="0">
                <a:solidFill>
                  <a:schemeClr val="tx1">
                    <a:lumMod val="95000"/>
                    <a:lumOff val="5000"/>
                  </a:schemeClr>
                </a:solidFill>
                <a:latin typeface="黑体" pitchFamily="49" charset="-122"/>
                <a:ea typeface="黑体" pitchFamily="49" charset="-122"/>
              </a:rPr>
              <a:t>运行，</a:t>
            </a:r>
            <a:r>
              <a:rPr lang="zh-CN" altLang="zh-CN" dirty="0" smtClean="0">
                <a:solidFill>
                  <a:srgbClr val="C00000"/>
                </a:solidFill>
                <a:latin typeface="黑体" pitchFamily="49" charset="-122"/>
                <a:ea typeface="黑体" pitchFamily="49" charset="-122"/>
              </a:rPr>
              <a:t>最后再一次点火</a:t>
            </a:r>
            <a:r>
              <a:rPr lang="zh-CN" altLang="zh-CN" dirty="0" smtClean="0">
                <a:solidFill>
                  <a:schemeClr val="tx1">
                    <a:lumMod val="95000"/>
                    <a:lumOff val="5000"/>
                  </a:schemeClr>
                </a:solidFill>
                <a:latin typeface="黑体" pitchFamily="49" charset="-122"/>
                <a:ea typeface="黑体" pitchFamily="49" charset="-122"/>
              </a:rPr>
              <a:t>，将卫星送入同步圆轨道</a:t>
            </a:r>
            <a:r>
              <a:rPr lang="en-US" altLang="zh-CN" dirty="0" smtClean="0">
                <a:solidFill>
                  <a:schemeClr val="tx1">
                    <a:lumMod val="95000"/>
                    <a:lumOff val="5000"/>
                  </a:schemeClr>
                </a:solidFill>
                <a:latin typeface="黑体" pitchFamily="49" charset="-122"/>
                <a:ea typeface="黑体" pitchFamily="49" charset="-122"/>
              </a:rPr>
              <a:t>3</a:t>
            </a:r>
            <a:r>
              <a:rPr lang="zh-CN" altLang="en-US" dirty="0" smtClean="0">
                <a:solidFill>
                  <a:schemeClr val="tx1">
                    <a:lumMod val="95000"/>
                    <a:lumOff val="5000"/>
                  </a:schemeClr>
                </a:solidFill>
                <a:latin typeface="黑体" pitchFamily="49" charset="-122"/>
                <a:ea typeface="黑体" pitchFamily="49" charset="-122"/>
              </a:rPr>
              <a:t>。</a:t>
            </a:r>
            <a:endParaRPr lang="zh-CN" altLang="en-US" dirty="0">
              <a:solidFill>
                <a:prstClr val="black"/>
              </a:solidFill>
              <a:latin typeface="黑体" pitchFamily="49" charset="-122"/>
              <a:ea typeface="黑体" pitchFamily="49" charset="-122"/>
            </a:endParaRPr>
          </a:p>
        </p:txBody>
      </p:sp>
      <p:pic>
        <p:nvPicPr>
          <p:cNvPr id="22530" name="Picture 2" descr="C:\Users\admin\Desktop\我第五周\资料\同步卫星轨道.png"/>
          <p:cNvPicPr>
            <a:picLocks noChangeAspect="1" noChangeArrowheads="1"/>
          </p:cNvPicPr>
          <p:nvPr/>
        </p:nvPicPr>
        <p:blipFill>
          <a:blip r:embed="rId3"/>
          <a:srcRect/>
          <a:stretch>
            <a:fillRect/>
          </a:stretch>
        </p:blipFill>
        <p:spPr bwMode="auto">
          <a:xfrm>
            <a:off x="6760066" y="2099601"/>
            <a:ext cx="1419659" cy="1666064"/>
          </a:xfrm>
          <a:prstGeom prst="rect">
            <a:avLst/>
          </a:prstGeom>
          <a:noFill/>
        </p:spPr>
      </p:pic>
      <p:sp>
        <p:nvSpPr>
          <p:cNvPr id="11" name="TextBox 10"/>
          <p:cNvSpPr txBox="1"/>
          <p:nvPr/>
        </p:nvSpPr>
        <p:spPr>
          <a:xfrm>
            <a:off x="1982586" y="3419649"/>
            <a:ext cx="3067397" cy="346249"/>
          </a:xfrm>
          <a:prstGeom prst="rect">
            <a:avLst/>
          </a:prstGeom>
          <a:noFill/>
        </p:spPr>
        <p:txBody>
          <a:bodyPr wrap="square" lIns="68580" tIns="34290" rIns="68580" bIns="34290" rtlCol="0">
            <a:spAutoFit/>
          </a:bodyPr>
          <a:lstStyle/>
          <a:p>
            <a:r>
              <a:rPr lang="zh-CN" altLang="en-US" dirty="0" smtClean="0">
                <a:solidFill>
                  <a:srgbClr val="C00000"/>
                </a:solidFill>
                <a:latin typeface="黑体" pitchFamily="49" charset="-122"/>
                <a:ea typeface="黑体" pitchFamily="49" charset="-122"/>
              </a:rPr>
              <a:t>两次点火的作用是什么？</a:t>
            </a:r>
            <a:endParaRPr lang="zh-CN" altLang="en-US" dirty="0">
              <a:solidFill>
                <a:srgbClr val="C00000"/>
              </a:solidFill>
              <a:latin typeface="黑体" pitchFamily="49" charset="-122"/>
              <a:ea typeface="黑体" pitchFamily="49" charset="-122"/>
            </a:endParaRPr>
          </a:p>
        </p:txBody>
      </p:sp>
      <p:cxnSp>
        <p:nvCxnSpPr>
          <p:cNvPr id="10" name="直接连接符 9"/>
          <p:cNvCxnSpPr/>
          <p:nvPr/>
        </p:nvCxnSpPr>
        <p:spPr>
          <a:xfrm>
            <a:off x="2111022" y="959556"/>
            <a:ext cx="4752622" cy="15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52013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矩形 8"/>
          <p:cNvSpPr/>
          <p:nvPr/>
        </p:nvSpPr>
        <p:spPr>
          <a:xfrm>
            <a:off x="835429" y="690124"/>
            <a:ext cx="7369233" cy="1869743"/>
          </a:xfrm>
          <a:prstGeom prst="rect">
            <a:avLst/>
          </a:prstGeom>
          <a:noFill/>
          <a:ln w="9525">
            <a:noFill/>
          </a:ln>
        </p:spPr>
        <p:txBody>
          <a:bodyPr wrap="square" lIns="68580" tIns="34290" rIns="68580" bIns="34290" anchor="t">
            <a:spAutoFit/>
          </a:bodyPr>
          <a:lstStyle/>
          <a:p>
            <a:pPr algn="just" defTabSz="685800">
              <a:lnSpc>
                <a:spcPct val="150000"/>
              </a:lnSpc>
              <a:tabLst>
                <a:tab pos="1552575" algn="l"/>
              </a:tabLst>
            </a:pPr>
            <a:r>
              <a:rPr lang="en-US" altLang="zh-CN" dirty="0" smtClean="0">
                <a:solidFill>
                  <a:schemeClr val="tx1">
                    <a:lumMod val="95000"/>
                    <a:lumOff val="5000"/>
                  </a:schemeClr>
                </a:solidFill>
                <a:latin typeface="+mn-ea"/>
                <a:ea typeface="+mn-ea"/>
              </a:rPr>
              <a:t>【</a:t>
            </a:r>
            <a:r>
              <a:rPr lang="zh-CN" altLang="zh-CN" dirty="0" smtClean="0">
                <a:solidFill>
                  <a:schemeClr val="tx1">
                    <a:lumMod val="95000"/>
                    <a:lumOff val="5000"/>
                  </a:schemeClr>
                </a:solidFill>
                <a:latin typeface="+mn-ea"/>
                <a:ea typeface="+mn-ea"/>
              </a:rPr>
              <a:t>例</a:t>
            </a:r>
            <a:r>
              <a:rPr lang="en-US" altLang="zh-CN" dirty="0" smtClean="0">
                <a:solidFill>
                  <a:schemeClr val="tx1">
                    <a:lumMod val="95000"/>
                    <a:lumOff val="5000"/>
                  </a:schemeClr>
                </a:solidFill>
                <a:latin typeface="+mn-ea"/>
                <a:ea typeface="+mn-ea"/>
              </a:rPr>
              <a:t>】</a:t>
            </a:r>
            <a:r>
              <a:rPr lang="en-US" altLang="zh-CN" sz="1500" dirty="0" smtClean="0">
                <a:solidFill>
                  <a:schemeClr val="tx1">
                    <a:lumMod val="95000"/>
                    <a:lumOff val="5000"/>
                  </a:schemeClr>
                </a:solidFill>
                <a:latin typeface="Times New Roman" panose="02020603050405020304"/>
                <a:ea typeface="微软雅黑" panose="020B0503020204020204" charset="-122"/>
              </a:rPr>
              <a:t>2013</a:t>
            </a:r>
            <a:r>
              <a:rPr lang="zh-CN" altLang="zh-CN" sz="1500" dirty="0">
                <a:solidFill>
                  <a:schemeClr val="tx1">
                    <a:lumMod val="95000"/>
                    <a:lumOff val="5000"/>
                  </a:schemeClr>
                </a:solidFill>
                <a:latin typeface="Times New Roman" panose="02020603050405020304"/>
                <a:ea typeface="微软雅黑" panose="020B0503020204020204" charset="-122"/>
              </a:rPr>
              <a:t>年</a:t>
            </a:r>
            <a:r>
              <a:rPr lang="en-US" altLang="zh-CN" sz="1500" dirty="0">
                <a:solidFill>
                  <a:schemeClr val="tx1">
                    <a:lumMod val="95000"/>
                    <a:lumOff val="5000"/>
                  </a:schemeClr>
                </a:solidFill>
                <a:latin typeface="Times New Roman" panose="02020603050405020304"/>
                <a:ea typeface="微软雅黑" panose="020B0503020204020204" charset="-122"/>
              </a:rPr>
              <a:t>5</a:t>
            </a:r>
            <a:r>
              <a:rPr lang="zh-CN" altLang="zh-CN" sz="1500" dirty="0">
                <a:solidFill>
                  <a:schemeClr val="tx1">
                    <a:lumMod val="95000"/>
                    <a:lumOff val="5000"/>
                  </a:schemeClr>
                </a:solidFill>
                <a:latin typeface="Times New Roman" panose="02020603050405020304"/>
                <a:ea typeface="微软雅黑" panose="020B0503020204020204" charset="-122"/>
              </a:rPr>
              <a:t>月</a:t>
            </a:r>
            <a:r>
              <a:rPr lang="en-US" altLang="zh-CN" sz="1500" dirty="0">
                <a:solidFill>
                  <a:schemeClr val="tx1">
                    <a:lumMod val="95000"/>
                    <a:lumOff val="5000"/>
                  </a:schemeClr>
                </a:solidFill>
                <a:latin typeface="Times New Roman" panose="02020603050405020304"/>
                <a:ea typeface="微软雅黑" panose="020B0503020204020204" charset="-122"/>
              </a:rPr>
              <a:t>2</a:t>
            </a:r>
            <a:r>
              <a:rPr lang="zh-CN" altLang="zh-CN" sz="1500" dirty="0">
                <a:solidFill>
                  <a:schemeClr val="tx1">
                    <a:lumMod val="95000"/>
                    <a:lumOff val="5000"/>
                  </a:schemeClr>
                </a:solidFill>
                <a:latin typeface="Times New Roman" panose="02020603050405020304"/>
                <a:ea typeface="微软雅黑" panose="020B0503020204020204" charset="-122"/>
              </a:rPr>
              <a:t>日凌晨</a:t>
            </a:r>
            <a:r>
              <a:rPr lang="en-US" altLang="zh-CN" sz="1500" dirty="0">
                <a:solidFill>
                  <a:schemeClr val="tx1">
                    <a:lumMod val="95000"/>
                    <a:lumOff val="5000"/>
                  </a:schemeClr>
                </a:solidFill>
                <a:latin typeface="Times New Roman" panose="02020603050405020304"/>
                <a:ea typeface="微软雅黑" panose="020B0503020204020204" charset="-122"/>
              </a:rPr>
              <a:t>0</a:t>
            </a:r>
            <a:r>
              <a:rPr lang="zh-CN" altLang="zh-CN" sz="1500" dirty="0">
                <a:solidFill>
                  <a:schemeClr val="tx1">
                    <a:lumMod val="95000"/>
                    <a:lumOff val="5000"/>
                  </a:schemeClr>
                </a:solidFill>
                <a:latin typeface="Times New Roman" panose="02020603050405020304"/>
                <a:ea typeface="微软雅黑" panose="020B0503020204020204" charset="-122"/>
              </a:rPr>
              <a:t>时</a:t>
            </a:r>
            <a:r>
              <a:rPr lang="en-US" altLang="zh-CN" sz="1500" dirty="0">
                <a:solidFill>
                  <a:schemeClr val="tx1">
                    <a:lumMod val="95000"/>
                    <a:lumOff val="5000"/>
                  </a:schemeClr>
                </a:solidFill>
                <a:latin typeface="Times New Roman" panose="02020603050405020304"/>
                <a:ea typeface="微软雅黑" panose="020B0503020204020204" charset="-122"/>
              </a:rPr>
              <a:t>06</a:t>
            </a:r>
            <a:r>
              <a:rPr lang="zh-CN" altLang="zh-CN" sz="1500" dirty="0">
                <a:solidFill>
                  <a:schemeClr val="tx1">
                    <a:lumMod val="95000"/>
                    <a:lumOff val="5000"/>
                  </a:schemeClr>
                </a:solidFill>
                <a:latin typeface="Times New Roman" panose="02020603050405020304"/>
                <a:ea typeface="微软雅黑" panose="020B0503020204020204" charset="-122"/>
              </a:rPr>
              <a:t>分，我国</a:t>
            </a:r>
            <a:r>
              <a:rPr lang="en-US" altLang="zh-CN" sz="1500" dirty="0">
                <a:solidFill>
                  <a:schemeClr val="tx1">
                    <a:lumMod val="95000"/>
                    <a:lumOff val="5000"/>
                  </a:schemeClr>
                </a:solidFill>
                <a:latin typeface="宋体" panose="02010600030101010101" pitchFamily="2" charset="-122"/>
                <a:ea typeface="微软雅黑" panose="020B0503020204020204" charset="-122"/>
              </a:rPr>
              <a:t>“</a:t>
            </a:r>
            <a:r>
              <a:rPr lang="zh-CN" altLang="zh-CN" sz="1500" dirty="0">
                <a:solidFill>
                  <a:schemeClr val="tx1">
                    <a:lumMod val="95000"/>
                    <a:lumOff val="5000"/>
                  </a:schemeClr>
                </a:solidFill>
                <a:latin typeface="Times New Roman" panose="02020603050405020304"/>
                <a:ea typeface="微软雅黑" panose="020B0503020204020204" charset="-122"/>
              </a:rPr>
              <a:t>中星</a:t>
            </a:r>
            <a:r>
              <a:rPr lang="en-US" altLang="zh-CN" sz="1500" dirty="0">
                <a:solidFill>
                  <a:schemeClr val="tx1">
                    <a:lumMod val="95000"/>
                    <a:lumOff val="5000"/>
                  </a:schemeClr>
                </a:solidFill>
                <a:latin typeface="Times New Roman" panose="02020603050405020304"/>
                <a:ea typeface="微软雅黑" panose="020B0503020204020204" charset="-122"/>
              </a:rPr>
              <a:t>11</a:t>
            </a:r>
            <a:r>
              <a:rPr lang="zh-CN" altLang="zh-CN" sz="1500" dirty="0">
                <a:solidFill>
                  <a:schemeClr val="tx1">
                    <a:lumMod val="95000"/>
                    <a:lumOff val="5000"/>
                  </a:schemeClr>
                </a:solidFill>
                <a:latin typeface="Times New Roman" panose="02020603050405020304"/>
                <a:ea typeface="微软雅黑" panose="020B0503020204020204" charset="-122"/>
              </a:rPr>
              <a:t>号</a:t>
            </a:r>
            <a:r>
              <a:rPr lang="en-US" altLang="zh-CN" sz="1500" dirty="0">
                <a:solidFill>
                  <a:schemeClr val="tx1">
                    <a:lumMod val="95000"/>
                    <a:lumOff val="5000"/>
                  </a:schemeClr>
                </a:solidFill>
                <a:latin typeface="宋体" panose="02010600030101010101" pitchFamily="2" charset="-122"/>
                <a:ea typeface="微软雅黑" panose="020B0503020204020204" charset="-122"/>
              </a:rPr>
              <a:t>”</a:t>
            </a:r>
            <a:r>
              <a:rPr lang="zh-CN" altLang="zh-CN" sz="1500" dirty="0">
                <a:solidFill>
                  <a:schemeClr val="tx1">
                    <a:lumMod val="95000"/>
                    <a:lumOff val="5000"/>
                  </a:schemeClr>
                </a:solidFill>
                <a:latin typeface="Times New Roman" panose="02020603050405020304"/>
                <a:ea typeface="微软雅黑" panose="020B0503020204020204" charset="-122"/>
              </a:rPr>
              <a:t>通信卫星发射</a:t>
            </a:r>
            <a:r>
              <a:rPr lang="zh-CN" altLang="zh-CN" sz="1500" dirty="0" smtClean="0">
                <a:solidFill>
                  <a:schemeClr val="tx1">
                    <a:lumMod val="95000"/>
                    <a:lumOff val="5000"/>
                  </a:schemeClr>
                </a:solidFill>
                <a:latin typeface="Times New Roman" panose="02020603050405020304"/>
                <a:ea typeface="微软雅黑" panose="020B0503020204020204" charset="-122"/>
              </a:rPr>
              <a:t>成功</a:t>
            </a:r>
            <a:r>
              <a:rPr lang="zh-CN" altLang="en-US" sz="1500" dirty="0" smtClean="0">
                <a:solidFill>
                  <a:schemeClr val="tx1">
                    <a:lumMod val="95000"/>
                    <a:lumOff val="5000"/>
                  </a:schemeClr>
                </a:solidFill>
                <a:latin typeface="Times New Roman" panose="02020603050405020304"/>
                <a:ea typeface="微软雅黑" panose="020B0503020204020204" charset="-122"/>
              </a:rPr>
              <a:t>。</a:t>
            </a:r>
            <a:r>
              <a:rPr lang="en-US" altLang="zh-CN" sz="1500" dirty="0" smtClean="0">
                <a:solidFill>
                  <a:schemeClr val="tx1">
                    <a:lumMod val="95000"/>
                    <a:lumOff val="5000"/>
                  </a:schemeClr>
                </a:solidFill>
                <a:latin typeface="宋体" panose="02010600030101010101" pitchFamily="2" charset="-122"/>
                <a:ea typeface="微软雅黑" panose="020B0503020204020204" charset="-122"/>
              </a:rPr>
              <a:t>“</a:t>
            </a:r>
            <a:r>
              <a:rPr lang="zh-CN" altLang="zh-CN" sz="1500" dirty="0">
                <a:solidFill>
                  <a:schemeClr val="tx1">
                    <a:lumMod val="95000"/>
                    <a:lumOff val="5000"/>
                  </a:schemeClr>
                </a:solidFill>
                <a:latin typeface="Times New Roman" panose="02020603050405020304"/>
                <a:ea typeface="微软雅黑" panose="020B0503020204020204" charset="-122"/>
              </a:rPr>
              <a:t>中星</a:t>
            </a:r>
            <a:r>
              <a:rPr lang="en-US" altLang="zh-CN" sz="1500" dirty="0">
                <a:solidFill>
                  <a:schemeClr val="tx1">
                    <a:lumMod val="95000"/>
                    <a:lumOff val="5000"/>
                  </a:schemeClr>
                </a:solidFill>
                <a:latin typeface="Times New Roman" panose="02020603050405020304"/>
                <a:ea typeface="微软雅黑" panose="020B0503020204020204" charset="-122"/>
              </a:rPr>
              <a:t>11</a:t>
            </a:r>
            <a:r>
              <a:rPr lang="zh-CN" altLang="zh-CN" sz="1500" dirty="0">
                <a:solidFill>
                  <a:schemeClr val="tx1">
                    <a:lumMod val="95000"/>
                    <a:lumOff val="5000"/>
                  </a:schemeClr>
                </a:solidFill>
                <a:latin typeface="Times New Roman" panose="02020603050405020304"/>
                <a:ea typeface="微软雅黑" panose="020B0503020204020204" charset="-122"/>
              </a:rPr>
              <a:t>号</a:t>
            </a:r>
            <a:r>
              <a:rPr lang="en-US" altLang="zh-CN" sz="1500" dirty="0">
                <a:solidFill>
                  <a:schemeClr val="tx1">
                    <a:lumMod val="95000"/>
                    <a:lumOff val="5000"/>
                  </a:schemeClr>
                </a:solidFill>
                <a:latin typeface="宋体" panose="02010600030101010101" pitchFamily="2" charset="-122"/>
                <a:ea typeface="微软雅黑" panose="020B0503020204020204" charset="-122"/>
              </a:rPr>
              <a:t>”</a:t>
            </a:r>
            <a:r>
              <a:rPr lang="zh-CN" altLang="zh-CN" sz="1500" dirty="0">
                <a:solidFill>
                  <a:schemeClr val="tx1">
                    <a:lumMod val="95000"/>
                    <a:lumOff val="5000"/>
                  </a:schemeClr>
                </a:solidFill>
                <a:latin typeface="Times New Roman" panose="02020603050405020304"/>
                <a:ea typeface="微软雅黑" panose="020B0503020204020204" charset="-122"/>
              </a:rPr>
              <a:t>是一颗地球同步卫星，它主要用于为亚太地区等区域用户提供商业通信</a:t>
            </a:r>
            <a:r>
              <a:rPr lang="zh-CN" altLang="zh-CN" sz="1500" dirty="0" smtClean="0">
                <a:solidFill>
                  <a:schemeClr val="tx1">
                    <a:lumMod val="95000"/>
                    <a:lumOff val="5000"/>
                  </a:schemeClr>
                </a:solidFill>
                <a:latin typeface="Times New Roman" panose="02020603050405020304"/>
                <a:ea typeface="微软雅黑" panose="020B0503020204020204" charset="-122"/>
              </a:rPr>
              <a:t>服务</a:t>
            </a:r>
            <a:r>
              <a:rPr lang="zh-CN" altLang="en-US" sz="1500" dirty="0" smtClean="0">
                <a:solidFill>
                  <a:schemeClr val="tx1">
                    <a:lumMod val="95000"/>
                    <a:lumOff val="5000"/>
                  </a:schemeClr>
                </a:solidFill>
                <a:latin typeface="Times New Roman" panose="02020603050405020304"/>
                <a:ea typeface="微软雅黑" panose="020B0503020204020204" charset="-122"/>
              </a:rPr>
              <a:t>。如</a:t>
            </a:r>
            <a:r>
              <a:rPr lang="zh-CN" altLang="zh-CN" sz="1500" dirty="0" smtClean="0">
                <a:solidFill>
                  <a:schemeClr val="tx1">
                    <a:lumMod val="95000"/>
                    <a:lumOff val="5000"/>
                  </a:schemeClr>
                </a:solidFill>
                <a:latin typeface="Times New Roman" panose="02020603050405020304"/>
                <a:ea typeface="微软雅黑" panose="020B0503020204020204" charset="-122"/>
              </a:rPr>
              <a:t>图为</a:t>
            </a:r>
            <a:r>
              <a:rPr lang="zh-CN" altLang="zh-CN" sz="1500" dirty="0">
                <a:solidFill>
                  <a:schemeClr val="tx1">
                    <a:lumMod val="95000"/>
                    <a:lumOff val="5000"/>
                  </a:schemeClr>
                </a:solidFill>
                <a:latin typeface="Times New Roman" panose="02020603050405020304"/>
                <a:ea typeface="微软雅黑" panose="020B0503020204020204" charset="-122"/>
              </a:rPr>
              <a:t>发射过程的示意图，先将卫星发射至近地圆轨道</a:t>
            </a:r>
            <a:r>
              <a:rPr lang="en-US" altLang="zh-CN" sz="1500" dirty="0">
                <a:solidFill>
                  <a:schemeClr val="tx1">
                    <a:lumMod val="95000"/>
                    <a:lumOff val="5000"/>
                  </a:schemeClr>
                </a:solidFill>
                <a:latin typeface="Times New Roman" panose="02020603050405020304"/>
                <a:ea typeface="微软雅黑" panose="020B0503020204020204" charset="-122"/>
              </a:rPr>
              <a:t>1</a:t>
            </a:r>
            <a:r>
              <a:rPr lang="zh-CN" altLang="zh-CN" sz="1500" dirty="0">
                <a:solidFill>
                  <a:schemeClr val="tx1">
                    <a:lumMod val="95000"/>
                    <a:lumOff val="5000"/>
                  </a:schemeClr>
                </a:solidFill>
                <a:latin typeface="Times New Roman" panose="02020603050405020304"/>
                <a:ea typeface="微软雅黑" panose="020B0503020204020204" charset="-122"/>
              </a:rPr>
              <a:t>，然后经点火，使其沿椭圆轨道</a:t>
            </a:r>
            <a:r>
              <a:rPr lang="en-US" altLang="zh-CN" sz="1500" dirty="0">
                <a:solidFill>
                  <a:schemeClr val="tx1">
                    <a:lumMod val="95000"/>
                    <a:lumOff val="5000"/>
                  </a:schemeClr>
                </a:solidFill>
                <a:latin typeface="Times New Roman" panose="02020603050405020304"/>
                <a:ea typeface="微软雅黑" panose="020B0503020204020204" charset="-122"/>
              </a:rPr>
              <a:t>2</a:t>
            </a:r>
            <a:r>
              <a:rPr lang="zh-CN" altLang="zh-CN" sz="1500" dirty="0">
                <a:solidFill>
                  <a:schemeClr val="tx1">
                    <a:lumMod val="95000"/>
                    <a:lumOff val="5000"/>
                  </a:schemeClr>
                </a:solidFill>
                <a:latin typeface="Times New Roman" panose="02020603050405020304"/>
                <a:ea typeface="微软雅黑" panose="020B0503020204020204" charset="-122"/>
              </a:rPr>
              <a:t>运行，最后再一次点火，将卫星送入同步圆轨道</a:t>
            </a:r>
            <a:r>
              <a:rPr lang="en-US" altLang="zh-CN" sz="1500" dirty="0" smtClean="0">
                <a:solidFill>
                  <a:schemeClr val="tx1">
                    <a:lumMod val="95000"/>
                    <a:lumOff val="5000"/>
                  </a:schemeClr>
                </a:solidFill>
                <a:latin typeface="Times New Roman" panose="02020603050405020304"/>
                <a:ea typeface="微软雅黑" panose="020B0503020204020204" charset="-122"/>
              </a:rPr>
              <a:t>3</a:t>
            </a:r>
            <a:r>
              <a:rPr lang="zh-CN" altLang="en-US" sz="1500" dirty="0" smtClean="0">
                <a:solidFill>
                  <a:schemeClr val="tx1">
                    <a:lumMod val="95000"/>
                    <a:lumOff val="5000"/>
                  </a:schemeClr>
                </a:solidFill>
                <a:latin typeface="Times New Roman" panose="02020603050405020304"/>
                <a:ea typeface="微软雅黑" panose="020B0503020204020204" charset="-122"/>
              </a:rPr>
              <a:t>。</a:t>
            </a:r>
            <a:r>
              <a:rPr lang="zh-CN" altLang="zh-CN" sz="1500" dirty="0" smtClean="0">
                <a:solidFill>
                  <a:schemeClr val="tx1">
                    <a:lumMod val="95000"/>
                    <a:lumOff val="5000"/>
                  </a:schemeClr>
                </a:solidFill>
                <a:latin typeface="Times New Roman" panose="02020603050405020304"/>
                <a:ea typeface="微软雅黑" panose="020B0503020204020204" charset="-122"/>
              </a:rPr>
              <a:t>轨道</a:t>
            </a:r>
            <a:r>
              <a:rPr lang="en-US" altLang="zh-CN" sz="1500" dirty="0">
                <a:solidFill>
                  <a:schemeClr val="tx1">
                    <a:lumMod val="95000"/>
                    <a:lumOff val="5000"/>
                  </a:schemeClr>
                </a:solidFill>
                <a:latin typeface="Times New Roman" panose="02020603050405020304"/>
                <a:ea typeface="微软雅黑" panose="020B0503020204020204" charset="-122"/>
              </a:rPr>
              <a:t>1</a:t>
            </a:r>
            <a:r>
              <a:rPr lang="zh-CN" altLang="zh-CN" sz="1500" dirty="0">
                <a:solidFill>
                  <a:schemeClr val="tx1">
                    <a:lumMod val="95000"/>
                    <a:lumOff val="5000"/>
                  </a:schemeClr>
                </a:solidFill>
                <a:latin typeface="Times New Roman" panose="02020603050405020304"/>
                <a:ea typeface="微软雅黑" panose="020B0503020204020204" charset="-122"/>
              </a:rPr>
              <a:t>、</a:t>
            </a:r>
            <a:r>
              <a:rPr lang="en-US" altLang="zh-CN" sz="1500" dirty="0">
                <a:solidFill>
                  <a:schemeClr val="tx1">
                    <a:lumMod val="95000"/>
                    <a:lumOff val="5000"/>
                  </a:schemeClr>
                </a:solidFill>
                <a:latin typeface="Times New Roman" panose="02020603050405020304"/>
                <a:ea typeface="微软雅黑" panose="020B0503020204020204" charset="-122"/>
              </a:rPr>
              <a:t>2</a:t>
            </a:r>
            <a:r>
              <a:rPr lang="zh-CN" altLang="zh-CN" sz="1500" dirty="0">
                <a:solidFill>
                  <a:schemeClr val="tx1">
                    <a:lumMod val="95000"/>
                    <a:lumOff val="5000"/>
                  </a:schemeClr>
                </a:solidFill>
                <a:latin typeface="Times New Roman" panose="02020603050405020304"/>
                <a:ea typeface="微软雅黑" panose="020B0503020204020204" charset="-122"/>
              </a:rPr>
              <a:t>相切于</a:t>
            </a:r>
            <a:r>
              <a:rPr lang="en-US" altLang="zh-CN" sz="1500" i="1" dirty="0">
                <a:solidFill>
                  <a:schemeClr val="tx1">
                    <a:lumMod val="95000"/>
                    <a:lumOff val="5000"/>
                  </a:schemeClr>
                </a:solidFill>
                <a:latin typeface="Times New Roman" panose="02020603050405020304"/>
                <a:ea typeface="微软雅黑" panose="020B0503020204020204" charset="-122"/>
              </a:rPr>
              <a:t>Q</a:t>
            </a:r>
            <a:r>
              <a:rPr lang="zh-CN" altLang="zh-CN" sz="1500" dirty="0">
                <a:solidFill>
                  <a:schemeClr val="tx1">
                    <a:lumMod val="95000"/>
                    <a:lumOff val="5000"/>
                  </a:schemeClr>
                </a:solidFill>
                <a:latin typeface="Times New Roman" panose="02020603050405020304"/>
                <a:ea typeface="微软雅黑" panose="020B0503020204020204" charset="-122"/>
              </a:rPr>
              <a:t>点，轨道</a:t>
            </a:r>
            <a:r>
              <a:rPr lang="en-US" altLang="zh-CN" sz="1500" dirty="0">
                <a:solidFill>
                  <a:schemeClr val="tx1">
                    <a:lumMod val="95000"/>
                    <a:lumOff val="5000"/>
                  </a:schemeClr>
                </a:solidFill>
                <a:latin typeface="Times New Roman" panose="02020603050405020304"/>
                <a:ea typeface="微软雅黑" panose="020B0503020204020204" charset="-122"/>
              </a:rPr>
              <a:t>2</a:t>
            </a:r>
            <a:r>
              <a:rPr lang="zh-CN" altLang="zh-CN" sz="1500" dirty="0">
                <a:solidFill>
                  <a:schemeClr val="tx1">
                    <a:lumMod val="95000"/>
                    <a:lumOff val="5000"/>
                  </a:schemeClr>
                </a:solidFill>
                <a:latin typeface="Times New Roman" panose="02020603050405020304"/>
                <a:ea typeface="微软雅黑" panose="020B0503020204020204" charset="-122"/>
              </a:rPr>
              <a:t>、</a:t>
            </a:r>
            <a:r>
              <a:rPr lang="en-US" altLang="zh-CN" sz="1500" dirty="0">
                <a:solidFill>
                  <a:schemeClr val="tx1">
                    <a:lumMod val="95000"/>
                    <a:lumOff val="5000"/>
                  </a:schemeClr>
                </a:solidFill>
                <a:latin typeface="Times New Roman" panose="02020603050405020304"/>
                <a:ea typeface="微软雅黑" panose="020B0503020204020204" charset="-122"/>
              </a:rPr>
              <a:t>3</a:t>
            </a:r>
            <a:r>
              <a:rPr lang="zh-CN" altLang="zh-CN" sz="1500" dirty="0">
                <a:solidFill>
                  <a:schemeClr val="tx1">
                    <a:lumMod val="95000"/>
                    <a:lumOff val="5000"/>
                  </a:schemeClr>
                </a:solidFill>
                <a:latin typeface="Times New Roman" panose="02020603050405020304"/>
                <a:ea typeface="微软雅黑" panose="020B0503020204020204" charset="-122"/>
              </a:rPr>
              <a:t>相切于</a:t>
            </a:r>
            <a:r>
              <a:rPr lang="en-US" altLang="zh-CN" sz="1500" i="1" dirty="0">
                <a:solidFill>
                  <a:schemeClr val="tx1">
                    <a:lumMod val="95000"/>
                    <a:lumOff val="5000"/>
                  </a:schemeClr>
                </a:solidFill>
                <a:latin typeface="Times New Roman" panose="02020603050405020304"/>
                <a:ea typeface="微软雅黑" panose="020B0503020204020204" charset="-122"/>
              </a:rPr>
              <a:t>P</a:t>
            </a:r>
            <a:r>
              <a:rPr lang="zh-CN" altLang="zh-CN" sz="1500" dirty="0">
                <a:solidFill>
                  <a:schemeClr val="tx1">
                    <a:lumMod val="95000"/>
                    <a:lumOff val="5000"/>
                  </a:schemeClr>
                </a:solidFill>
                <a:latin typeface="Times New Roman" panose="02020603050405020304"/>
                <a:ea typeface="微软雅黑" panose="020B0503020204020204" charset="-122"/>
              </a:rPr>
              <a:t>点，则当卫星分别在</a:t>
            </a:r>
            <a:r>
              <a:rPr lang="en-US" altLang="zh-CN" sz="1500" dirty="0">
                <a:solidFill>
                  <a:schemeClr val="tx1">
                    <a:lumMod val="95000"/>
                    <a:lumOff val="5000"/>
                  </a:schemeClr>
                </a:solidFill>
                <a:latin typeface="Times New Roman" panose="02020603050405020304"/>
                <a:ea typeface="微软雅黑" panose="020B0503020204020204" charset="-122"/>
              </a:rPr>
              <a:t>1</a:t>
            </a:r>
            <a:r>
              <a:rPr lang="zh-CN" altLang="zh-CN" sz="1500" dirty="0">
                <a:solidFill>
                  <a:schemeClr val="tx1">
                    <a:lumMod val="95000"/>
                    <a:lumOff val="5000"/>
                  </a:schemeClr>
                </a:solidFill>
                <a:latin typeface="Times New Roman" panose="02020603050405020304"/>
                <a:ea typeface="微软雅黑" panose="020B0503020204020204" charset="-122"/>
              </a:rPr>
              <a:t>、</a:t>
            </a:r>
            <a:r>
              <a:rPr lang="en-US" altLang="zh-CN" sz="1500" dirty="0">
                <a:solidFill>
                  <a:schemeClr val="tx1">
                    <a:lumMod val="95000"/>
                    <a:lumOff val="5000"/>
                  </a:schemeClr>
                </a:solidFill>
                <a:latin typeface="Times New Roman" panose="02020603050405020304"/>
                <a:ea typeface="微软雅黑" panose="020B0503020204020204" charset="-122"/>
              </a:rPr>
              <a:t>2</a:t>
            </a:r>
            <a:r>
              <a:rPr lang="zh-CN" altLang="zh-CN" sz="1500" dirty="0">
                <a:solidFill>
                  <a:schemeClr val="tx1">
                    <a:lumMod val="95000"/>
                    <a:lumOff val="5000"/>
                  </a:schemeClr>
                </a:solidFill>
                <a:latin typeface="Times New Roman" panose="02020603050405020304"/>
                <a:ea typeface="微软雅黑" panose="020B0503020204020204" charset="-122"/>
              </a:rPr>
              <a:t>、</a:t>
            </a:r>
            <a:r>
              <a:rPr lang="en-US" altLang="zh-CN" sz="1500" dirty="0">
                <a:solidFill>
                  <a:schemeClr val="tx1">
                    <a:lumMod val="95000"/>
                    <a:lumOff val="5000"/>
                  </a:schemeClr>
                </a:solidFill>
                <a:latin typeface="Times New Roman" panose="02020603050405020304"/>
                <a:ea typeface="微软雅黑" panose="020B0503020204020204" charset="-122"/>
              </a:rPr>
              <a:t>3</a:t>
            </a:r>
            <a:r>
              <a:rPr lang="zh-CN" altLang="zh-CN" sz="1500" dirty="0">
                <a:solidFill>
                  <a:schemeClr val="tx1">
                    <a:lumMod val="95000"/>
                    <a:lumOff val="5000"/>
                  </a:schemeClr>
                </a:solidFill>
                <a:latin typeface="Times New Roman" panose="02020603050405020304"/>
                <a:ea typeface="微软雅黑" panose="020B0503020204020204" charset="-122"/>
              </a:rPr>
              <a:t>轨道上正常运行时，以下说法正确的是</a:t>
            </a:r>
            <a:r>
              <a:rPr lang="en-US" altLang="zh-CN" sz="1500" dirty="0">
                <a:solidFill>
                  <a:schemeClr val="tx1">
                    <a:lumMod val="95000"/>
                    <a:lumOff val="5000"/>
                  </a:schemeClr>
                </a:solidFill>
                <a:latin typeface="Times New Roman" panose="02020603050405020304"/>
                <a:ea typeface="微软雅黑" panose="020B0503020204020204" charset="-122"/>
              </a:rPr>
              <a:t>(</a:t>
            </a:r>
            <a:r>
              <a:rPr lang="zh-CN" altLang="zh-CN" sz="1500" dirty="0">
                <a:solidFill>
                  <a:schemeClr val="tx1">
                    <a:lumMod val="95000"/>
                    <a:lumOff val="5000"/>
                  </a:schemeClr>
                </a:solidFill>
                <a:latin typeface="Times New Roman" panose="02020603050405020304"/>
                <a:ea typeface="微软雅黑" panose="020B0503020204020204" charset="-122"/>
              </a:rPr>
              <a:t>　　</a:t>
            </a:r>
            <a:r>
              <a:rPr lang="en-US" altLang="zh-CN" sz="1500" dirty="0">
                <a:solidFill>
                  <a:schemeClr val="tx1">
                    <a:lumMod val="95000"/>
                    <a:lumOff val="5000"/>
                  </a:schemeClr>
                </a:solidFill>
                <a:latin typeface="Times New Roman" panose="02020603050405020304"/>
                <a:ea typeface="微软雅黑" panose="020B0503020204020204" charset="-122"/>
              </a:rPr>
              <a:t>)</a:t>
            </a:r>
            <a:endParaRPr lang="zh-CN" altLang="zh-CN" sz="1500" dirty="0">
              <a:solidFill>
                <a:schemeClr val="tx1">
                  <a:lumMod val="95000"/>
                  <a:lumOff val="5000"/>
                </a:schemeClr>
              </a:solidFill>
              <a:latin typeface="宋体" panose="02010600030101010101" pitchFamily="2" charset="-122"/>
              <a:ea typeface="宋体" panose="02010600030101010101" pitchFamily="2" charset="-122"/>
            </a:endParaRPr>
          </a:p>
        </p:txBody>
      </p:sp>
      <p:sp>
        <p:nvSpPr>
          <p:cNvPr id="5" name="矩形 4"/>
          <p:cNvSpPr/>
          <p:nvPr/>
        </p:nvSpPr>
        <p:spPr>
          <a:xfrm>
            <a:off x="1059869" y="2623591"/>
            <a:ext cx="6084917" cy="1800493"/>
          </a:xfrm>
          <a:prstGeom prst="rect">
            <a:avLst/>
          </a:prstGeom>
          <a:noFill/>
          <a:ln w="9525">
            <a:noFill/>
          </a:ln>
        </p:spPr>
        <p:txBody>
          <a:bodyPr wrap="square" lIns="68580" tIns="34290" rIns="68580" bIns="34290" anchor="t">
            <a:spAutoFit/>
          </a:bodyPr>
          <a:lstStyle/>
          <a:p>
            <a:pPr algn="just" defTabSz="685800">
              <a:lnSpc>
                <a:spcPct val="150000"/>
              </a:lnSpc>
              <a:tabLst>
                <a:tab pos="1552575" algn="l"/>
              </a:tabLst>
            </a:pPr>
            <a:r>
              <a:rPr lang="en-US" altLang="zh-CN" sz="1500" dirty="0">
                <a:latin typeface="Times New Roman" panose="02020603050405020304"/>
                <a:ea typeface="微软雅黑" panose="020B0503020204020204" charset="-122"/>
              </a:rPr>
              <a:t>A.</a:t>
            </a:r>
            <a:r>
              <a:rPr lang="zh-CN" altLang="zh-CN" sz="1500" dirty="0">
                <a:latin typeface="Times New Roman" panose="02020603050405020304"/>
                <a:ea typeface="微软雅黑" panose="020B0503020204020204" charset="-122"/>
              </a:rPr>
              <a:t>卫星在轨道</a:t>
            </a:r>
            <a:r>
              <a:rPr lang="en-US" altLang="zh-CN" sz="1500" dirty="0">
                <a:latin typeface="Times New Roman" panose="02020603050405020304"/>
                <a:ea typeface="微软雅黑" panose="020B0503020204020204" charset="-122"/>
              </a:rPr>
              <a:t>3</a:t>
            </a:r>
            <a:r>
              <a:rPr lang="zh-CN" altLang="zh-CN" sz="1500" dirty="0">
                <a:latin typeface="Times New Roman" panose="02020603050405020304"/>
                <a:ea typeface="微软雅黑" panose="020B0503020204020204" charset="-122"/>
              </a:rPr>
              <a:t>上的速率大于在轨道</a:t>
            </a:r>
            <a:r>
              <a:rPr lang="en-US" altLang="zh-CN" sz="1500" dirty="0">
                <a:latin typeface="Times New Roman" panose="02020603050405020304"/>
                <a:ea typeface="微软雅黑" panose="020B0503020204020204" charset="-122"/>
              </a:rPr>
              <a:t>1</a:t>
            </a:r>
            <a:r>
              <a:rPr lang="zh-CN" altLang="zh-CN" sz="1500" dirty="0">
                <a:latin typeface="Times New Roman" panose="02020603050405020304"/>
                <a:ea typeface="微软雅黑" panose="020B0503020204020204" charset="-122"/>
              </a:rPr>
              <a:t>上的速率</a:t>
            </a:r>
            <a:endParaRPr lang="zh-CN" altLang="zh-CN" sz="1500" dirty="0">
              <a:latin typeface="宋体" panose="02010600030101010101" pitchFamily="2" charset="-122"/>
              <a:ea typeface="宋体" panose="02010600030101010101" pitchFamily="2" charset="-122"/>
            </a:endParaRPr>
          </a:p>
          <a:p>
            <a:pPr algn="just" defTabSz="685800">
              <a:lnSpc>
                <a:spcPct val="150000"/>
              </a:lnSpc>
              <a:tabLst>
                <a:tab pos="1552575" algn="l"/>
              </a:tabLst>
            </a:pPr>
            <a:r>
              <a:rPr lang="en-US" altLang="zh-CN" sz="1500" dirty="0">
                <a:latin typeface="Times New Roman" panose="02020603050405020304"/>
                <a:ea typeface="微软雅黑" panose="020B0503020204020204" charset="-122"/>
              </a:rPr>
              <a:t>B.</a:t>
            </a:r>
            <a:r>
              <a:rPr lang="zh-CN" altLang="zh-CN" sz="1500" dirty="0">
                <a:latin typeface="Times New Roman" panose="02020603050405020304"/>
                <a:ea typeface="微软雅黑" panose="020B0503020204020204" charset="-122"/>
              </a:rPr>
              <a:t>卫星在轨道</a:t>
            </a:r>
            <a:r>
              <a:rPr lang="en-US" altLang="zh-CN" sz="1500" dirty="0">
                <a:latin typeface="Times New Roman" panose="02020603050405020304"/>
                <a:ea typeface="微软雅黑" panose="020B0503020204020204" charset="-122"/>
              </a:rPr>
              <a:t>3</a:t>
            </a:r>
            <a:r>
              <a:rPr lang="zh-CN" altLang="zh-CN" sz="1500" dirty="0">
                <a:latin typeface="Times New Roman" panose="02020603050405020304"/>
                <a:ea typeface="微软雅黑" panose="020B0503020204020204" charset="-122"/>
              </a:rPr>
              <a:t>上的角速度大于在轨道</a:t>
            </a:r>
            <a:r>
              <a:rPr lang="en-US" altLang="zh-CN" sz="1500" dirty="0">
                <a:latin typeface="Times New Roman" panose="02020603050405020304"/>
                <a:ea typeface="微软雅黑" panose="020B0503020204020204" charset="-122"/>
              </a:rPr>
              <a:t>1</a:t>
            </a:r>
            <a:r>
              <a:rPr lang="zh-CN" altLang="zh-CN" sz="1500" dirty="0">
                <a:latin typeface="Times New Roman" panose="02020603050405020304"/>
                <a:ea typeface="微软雅黑" panose="020B0503020204020204" charset="-122"/>
              </a:rPr>
              <a:t>上的角速度</a:t>
            </a:r>
            <a:endParaRPr lang="zh-CN" altLang="zh-CN" sz="1500" dirty="0">
              <a:latin typeface="宋体" panose="02010600030101010101" pitchFamily="2" charset="-122"/>
              <a:ea typeface="宋体" panose="02010600030101010101" pitchFamily="2" charset="-122"/>
            </a:endParaRPr>
          </a:p>
          <a:p>
            <a:pPr algn="just" defTabSz="685800">
              <a:lnSpc>
                <a:spcPct val="150000"/>
              </a:lnSpc>
              <a:tabLst>
                <a:tab pos="1552575" algn="l"/>
              </a:tabLst>
            </a:pPr>
            <a:r>
              <a:rPr lang="en-US" altLang="zh-CN" sz="1500" dirty="0">
                <a:latin typeface="Times New Roman" panose="02020603050405020304"/>
                <a:ea typeface="微软雅黑" panose="020B0503020204020204" charset="-122"/>
              </a:rPr>
              <a:t>C.</a:t>
            </a:r>
            <a:r>
              <a:rPr lang="zh-CN" altLang="zh-CN" sz="1500" dirty="0">
                <a:latin typeface="Times New Roman" panose="02020603050405020304"/>
                <a:ea typeface="微软雅黑" panose="020B0503020204020204" charset="-122"/>
              </a:rPr>
              <a:t>卫星在轨道</a:t>
            </a:r>
            <a:r>
              <a:rPr lang="en-US" altLang="zh-CN" sz="1500" dirty="0">
                <a:latin typeface="Times New Roman" panose="02020603050405020304"/>
                <a:ea typeface="微软雅黑" panose="020B0503020204020204" charset="-122"/>
              </a:rPr>
              <a:t>1</a:t>
            </a:r>
            <a:r>
              <a:rPr lang="zh-CN" altLang="zh-CN" sz="1500" dirty="0">
                <a:latin typeface="Times New Roman" panose="02020603050405020304"/>
                <a:ea typeface="微软雅黑" panose="020B0503020204020204" charset="-122"/>
              </a:rPr>
              <a:t>上经过</a:t>
            </a:r>
            <a:r>
              <a:rPr lang="en-US" altLang="zh-CN" sz="1500" i="1" dirty="0">
                <a:latin typeface="Times New Roman" panose="02020603050405020304"/>
                <a:ea typeface="微软雅黑" panose="020B0503020204020204" charset="-122"/>
              </a:rPr>
              <a:t>Q</a:t>
            </a:r>
            <a:r>
              <a:rPr lang="zh-CN" altLang="zh-CN" sz="1500" dirty="0">
                <a:latin typeface="Times New Roman" panose="02020603050405020304"/>
                <a:ea typeface="微软雅黑" panose="020B0503020204020204" charset="-122"/>
              </a:rPr>
              <a:t>点时的速度大于它在轨道</a:t>
            </a:r>
            <a:r>
              <a:rPr lang="en-US" altLang="zh-CN" sz="1500" dirty="0">
                <a:latin typeface="Times New Roman" panose="02020603050405020304"/>
                <a:ea typeface="微软雅黑" panose="020B0503020204020204" charset="-122"/>
              </a:rPr>
              <a:t>2</a:t>
            </a:r>
            <a:r>
              <a:rPr lang="zh-CN" altLang="zh-CN" sz="1500" dirty="0">
                <a:latin typeface="Times New Roman" panose="02020603050405020304"/>
                <a:ea typeface="微软雅黑" panose="020B0503020204020204" charset="-122"/>
              </a:rPr>
              <a:t>上经过</a:t>
            </a:r>
            <a:r>
              <a:rPr lang="en-US" altLang="zh-CN" sz="1500" i="1" dirty="0">
                <a:latin typeface="Times New Roman" panose="02020603050405020304"/>
                <a:ea typeface="微软雅黑" panose="020B0503020204020204" charset="-122"/>
              </a:rPr>
              <a:t>Q</a:t>
            </a:r>
            <a:r>
              <a:rPr lang="zh-CN" altLang="zh-CN" sz="1500" dirty="0" smtClean="0">
                <a:latin typeface="Times New Roman" panose="02020603050405020304"/>
                <a:ea typeface="微软雅黑" panose="020B0503020204020204" charset="-122"/>
              </a:rPr>
              <a:t>点时</a:t>
            </a:r>
            <a:r>
              <a:rPr lang="zh-CN" altLang="zh-CN" sz="1500" dirty="0">
                <a:latin typeface="Times New Roman" panose="02020603050405020304"/>
                <a:ea typeface="微软雅黑" panose="020B0503020204020204" charset="-122"/>
              </a:rPr>
              <a:t>的速度</a:t>
            </a:r>
            <a:endParaRPr lang="zh-CN" altLang="zh-CN" sz="1500" dirty="0">
              <a:latin typeface="宋体" panose="02010600030101010101" pitchFamily="2" charset="-122"/>
              <a:ea typeface="宋体" panose="02010600030101010101" pitchFamily="2" charset="-122"/>
            </a:endParaRPr>
          </a:p>
          <a:p>
            <a:pPr algn="just" defTabSz="685800">
              <a:lnSpc>
                <a:spcPct val="150000"/>
              </a:lnSpc>
              <a:tabLst>
                <a:tab pos="1552575" algn="l"/>
              </a:tabLst>
            </a:pPr>
            <a:r>
              <a:rPr lang="en-US" altLang="zh-CN" sz="1500" dirty="0">
                <a:latin typeface="Times New Roman" panose="02020603050405020304"/>
                <a:ea typeface="微软雅黑" panose="020B0503020204020204" charset="-122"/>
              </a:rPr>
              <a:t>D.</a:t>
            </a:r>
            <a:r>
              <a:rPr lang="zh-CN" altLang="zh-CN" sz="1500" dirty="0">
                <a:latin typeface="Times New Roman" panose="02020603050405020304"/>
                <a:ea typeface="微软雅黑" panose="020B0503020204020204" charset="-122"/>
              </a:rPr>
              <a:t>卫星在轨道</a:t>
            </a:r>
            <a:r>
              <a:rPr lang="en-US" altLang="zh-CN" sz="1500" dirty="0">
                <a:latin typeface="Times New Roman" panose="02020603050405020304"/>
                <a:ea typeface="微软雅黑" panose="020B0503020204020204" charset="-122"/>
              </a:rPr>
              <a:t>2</a:t>
            </a:r>
            <a:r>
              <a:rPr lang="zh-CN" altLang="zh-CN" sz="1500" dirty="0">
                <a:latin typeface="Times New Roman" panose="02020603050405020304"/>
                <a:ea typeface="微软雅黑" panose="020B0503020204020204" charset="-122"/>
              </a:rPr>
              <a:t>上经过</a:t>
            </a:r>
            <a:r>
              <a:rPr lang="en-US" altLang="zh-CN" sz="1500" i="1" dirty="0">
                <a:latin typeface="Times New Roman" panose="02020603050405020304"/>
                <a:ea typeface="微软雅黑" panose="020B0503020204020204" charset="-122"/>
              </a:rPr>
              <a:t>P</a:t>
            </a:r>
            <a:r>
              <a:rPr lang="zh-CN" altLang="zh-CN" sz="1500" dirty="0">
                <a:latin typeface="Times New Roman" panose="02020603050405020304"/>
                <a:ea typeface="微软雅黑" panose="020B0503020204020204" charset="-122"/>
              </a:rPr>
              <a:t>点时的速度小于它在轨道</a:t>
            </a:r>
            <a:r>
              <a:rPr lang="en-US" altLang="zh-CN" sz="1500" dirty="0">
                <a:latin typeface="Times New Roman" panose="02020603050405020304"/>
                <a:ea typeface="微软雅黑" panose="020B0503020204020204" charset="-122"/>
              </a:rPr>
              <a:t>3</a:t>
            </a:r>
            <a:r>
              <a:rPr lang="zh-CN" altLang="zh-CN" sz="1500" dirty="0">
                <a:latin typeface="Times New Roman" panose="02020603050405020304"/>
                <a:ea typeface="微软雅黑" panose="020B0503020204020204" charset="-122"/>
              </a:rPr>
              <a:t>上经过</a:t>
            </a:r>
            <a:r>
              <a:rPr lang="en-US" altLang="zh-CN" sz="1500" i="1" dirty="0">
                <a:latin typeface="Times New Roman" panose="02020603050405020304"/>
                <a:ea typeface="微软雅黑" panose="020B0503020204020204" charset="-122"/>
              </a:rPr>
              <a:t>P</a:t>
            </a:r>
            <a:r>
              <a:rPr lang="zh-CN" altLang="zh-CN" sz="1500" dirty="0">
                <a:latin typeface="Times New Roman" panose="02020603050405020304"/>
                <a:ea typeface="微软雅黑" panose="020B0503020204020204" charset="-122"/>
              </a:rPr>
              <a:t>点</a:t>
            </a:r>
            <a:r>
              <a:rPr lang="zh-CN" altLang="zh-CN" sz="1500" dirty="0" smtClean="0">
                <a:latin typeface="Times New Roman" panose="02020603050405020304"/>
                <a:ea typeface="微软雅黑" panose="020B0503020204020204" charset="-122"/>
              </a:rPr>
              <a:t>时的</a:t>
            </a:r>
            <a:r>
              <a:rPr lang="zh-CN" altLang="zh-CN" sz="1500" dirty="0">
                <a:latin typeface="Times New Roman" panose="02020603050405020304"/>
                <a:ea typeface="微软雅黑" panose="020B0503020204020204" charset="-122"/>
              </a:rPr>
              <a:t>速度</a:t>
            </a:r>
            <a:endParaRPr lang="zh-CN" altLang="zh-CN" sz="1500" dirty="0">
              <a:latin typeface="宋体" panose="02010600030101010101" pitchFamily="2" charset="-122"/>
              <a:ea typeface="宋体" panose="02010600030101010101" pitchFamily="2" charset="-122"/>
            </a:endParaRPr>
          </a:p>
          <a:p>
            <a:pPr algn="just" defTabSz="685800">
              <a:lnSpc>
                <a:spcPct val="150000"/>
              </a:lnSpc>
              <a:tabLst>
                <a:tab pos="1552575" algn="l"/>
              </a:tabLst>
            </a:pPr>
            <a:endParaRPr lang="zh-CN" altLang="zh-CN" sz="1500" dirty="0">
              <a:latin typeface="宋体" panose="02010600030101010101" pitchFamily="2" charset="-122"/>
              <a:ea typeface="宋体" panose="02010600030101010101" pitchFamily="2" charset="-122"/>
            </a:endParaRPr>
          </a:p>
        </p:txBody>
      </p:sp>
      <p:pic>
        <p:nvPicPr>
          <p:cNvPr id="6" name="Picture 2" descr="C:\Users\admin\Desktop\我第五周\资料\同步卫星轨道.png"/>
          <p:cNvPicPr>
            <a:picLocks noChangeAspect="1" noChangeArrowheads="1"/>
          </p:cNvPicPr>
          <p:nvPr/>
        </p:nvPicPr>
        <p:blipFill>
          <a:blip r:embed="rId3"/>
          <a:srcRect/>
          <a:stretch>
            <a:fillRect/>
          </a:stretch>
        </p:blipFill>
        <p:spPr bwMode="auto">
          <a:xfrm>
            <a:off x="7021925" y="2623307"/>
            <a:ext cx="1419659" cy="1740875"/>
          </a:xfrm>
          <a:prstGeom prst="rect">
            <a:avLst/>
          </a:prstGeom>
          <a:noFill/>
        </p:spPr>
      </p:pic>
      <p:sp>
        <p:nvSpPr>
          <p:cNvPr id="7" name="矩形 6"/>
          <p:cNvSpPr/>
          <p:nvPr/>
        </p:nvSpPr>
        <p:spPr>
          <a:xfrm>
            <a:off x="901498" y="4343141"/>
            <a:ext cx="4859223" cy="484748"/>
          </a:xfrm>
          <a:prstGeom prst="rect">
            <a:avLst/>
          </a:prstGeom>
          <a:solidFill>
            <a:schemeClr val="accent4">
              <a:lumMod val="20000"/>
              <a:lumOff val="80000"/>
            </a:schemeClr>
          </a:solidFill>
          <a:ln w="9525">
            <a:noFill/>
          </a:ln>
        </p:spPr>
        <p:txBody>
          <a:bodyPr wrap="square" lIns="68580" tIns="34290" rIns="68580" bIns="34290" anchor="t">
            <a:spAutoFit/>
          </a:bodyPr>
          <a:lstStyle/>
          <a:p>
            <a:pPr algn="just" defTabSz="685800">
              <a:lnSpc>
                <a:spcPct val="150000"/>
              </a:lnSpc>
              <a:tabLst>
                <a:tab pos="1552575" algn="l"/>
              </a:tabLst>
            </a:pPr>
            <a:r>
              <a:rPr lang="zh-CN" altLang="zh-CN" dirty="0" smtClean="0">
                <a:solidFill>
                  <a:srgbClr val="C00000"/>
                </a:solidFill>
                <a:latin typeface="Times New Roman" panose="02020603050405020304"/>
                <a:ea typeface="微软雅黑" panose="020B0503020204020204" charset="-122"/>
              </a:rPr>
              <a:t>速率</a:t>
            </a:r>
            <a:r>
              <a:rPr lang="zh-CN" altLang="zh-CN" dirty="0">
                <a:solidFill>
                  <a:srgbClr val="C00000"/>
                </a:solidFill>
                <a:latin typeface="Times New Roman" panose="02020603050405020304"/>
                <a:ea typeface="微软雅黑" panose="020B0503020204020204" charset="-122"/>
              </a:rPr>
              <a:t>从大到小排列为：</a:t>
            </a:r>
            <a:r>
              <a:rPr lang="en-US" altLang="zh-CN" i="1" dirty="0" smtClean="0">
                <a:solidFill>
                  <a:srgbClr val="C00000"/>
                </a:solidFill>
                <a:latin typeface="Book Antiqua" panose="02040602050305030304"/>
                <a:ea typeface="微软雅黑" panose="020B0503020204020204" charset="-122"/>
              </a:rPr>
              <a:t>v</a:t>
            </a:r>
            <a:r>
              <a:rPr lang="en-US" altLang="zh-CN" baseline="-25000" dirty="0" smtClean="0">
                <a:solidFill>
                  <a:srgbClr val="C00000"/>
                </a:solidFill>
                <a:latin typeface="Times New Roman" panose="02020603050405020304"/>
                <a:ea typeface="微软雅黑" panose="020B0503020204020204" charset="-122"/>
              </a:rPr>
              <a:t>2Q</a:t>
            </a:r>
            <a:r>
              <a:rPr lang="zh-CN" altLang="zh-CN" dirty="0" smtClean="0">
                <a:solidFill>
                  <a:srgbClr val="C00000"/>
                </a:solidFill>
                <a:latin typeface="Times New Roman" panose="02020603050405020304"/>
                <a:ea typeface="微软雅黑" panose="020B0503020204020204" charset="-122"/>
              </a:rPr>
              <a:t>＞</a:t>
            </a:r>
            <a:r>
              <a:rPr lang="en-US" altLang="zh-CN" i="1" dirty="0" smtClean="0">
                <a:solidFill>
                  <a:srgbClr val="C00000"/>
                </a:solidFill>
                <a:latin typeface="Book Antiqua" panose="02040602050305030304"/>
                <a:ea typeface="微软雅黑" panose="020B0503020204020204" charset="-122"/>
              </a:rPr>
              <a:t>v</a:t>
            </a:r>
            <a:r>
              <a:rPr lang="en-US" altLang="zh-CN" baseline="-25000" dirty="0" smtClean="0">
                <a:solidFill>
                  <a:srgbClr val="C00000"/>
                </a:solidFill>
                <a:latin typeface="Times New Roman" panose="02020603050405020304"/>
                <a:ea typeface="微软雅黑" panose="020B0503020204020204" charset="-122"/>
              </a:rPr>
              <a:t>1Q</a:t>
            </a:r>
            <a:r>
              <a:rPr lang="zh-CN" altLang="zh-CN" dirty="0" smtClean="0">
                <a:solidFill>
                  <a:srgbClr val="C00000"/>
                </a:solidFill>
                <a:latin typeface="Times New Roman" panose="02020603050405020304"/>
                <a:ea typeface="微软雅黑" panose="020B0503020204020204" charset="-122"/>
              </a:rPr>
              <a:t>＞</a:t>
            </a:r>
            <a:r>
              <a:rPr lang="en-US" altLang="zh-CN" i="1" dirty="0" smtClean="0">
                <a:solidFill>
                  <a:srgbClr val="C00000"/>
                </a:solidFill>
                <a:latin typeface="Book Antiqua" panose="02040602050305030304"/>
                <a:ea typeface="微软雅黑" panose="020B0503020204020204" charset="-122"/>
              </a:rPr>
              <a:t>v</a:t>
            </a:r>
            <a:r>
              <a:rPr lang="en-US" altLang="zh-CN" baseline="-25000" dirty="0" smtClean="0">
                <a:solidFill>
                  <a:srgbClr val="C00000"/>
                </a:solidFill>
                <a:latin typeface="Times New Roman" panose="02020603050405020304"/>
                <a:ea typeface="微软雅黑" panose="020B0503020204020204" charset="-122"/>
              </a:rPr>
              <a:t>3P</a:t>
            </a:r>
            <a:r>
              <a:rPr lang="zh-CN" altLang="zh-CN" dirty="0" smtClean="0">
                <a:solidFill>
                  <a:srgbClr val="C00000"/>
                </a:solidFill>
                <a:latin typeface="Times New Roman" panose="02020603050405020304"/>
                <a:ea typeface="微软雅黑" panose="020B0503020204020204" charset="-122"/>
              </a:rPr>
              <a:t>＞</a:t>
            </a:r>
            <a:r>
              <a:rPr lang="en-US" altLang="zh-CN" i="1" dirty="0" smtClean="0">
                <a:solidFill>
                  <a:srgbClr val="C00000"/>
                </a:solidFill>
                <a:latin typeface="Book Antiqua" panose="02040602050305030304"/>
                <a:ea typeface="微软雅黑" panose="020B0503020204020204" charset="-122"/>
              </a:rPr>
              <a:t>v</a:t>
            </a:r>
            <a:r>
              <a:rPr lang="en-US" altLang="zh-CN" baseline="-25000" dirty="0" smtClean="0">
                <a:solidFill>
                  <a:srgbClr val="C00000"/>
                </a:solidFill>
                <a:latin typeface="Times New Roman" panose="02020603050405020304"/>
                <a:ea typeface="微软雅黑" panose="020B0503020204020204" charset="-122"/>
              </a:rPr>
              <a:t>2P</a:t>
            </a:r>
            <a:endParaRPr lang="zh-CN" altLang="zh-CN" dirty="0">
              <a:solidFill>
                <a:srgbClr val="C00000"/>
              </a:solidFill>
              <a:latin typeface="宋体" panose="02010600030101010101" pitchFamily="2" charset="-122"/>
              <a:ea typeface="宋体" panose="02010600030101010101" pitchFamily="2" charset="-122"/>
            </a:endParaRPr>
          </a:p>
        </p:txBody>
      </p:sp>
      <p:sp>
        <p:nvSpPr>
          <p:cNvPr id="8" name="矩形 7"/>
          <p:cNvSpPr/>
          <p:nvPr/>
        </p:nvSpPr>
        <p:spPr>
          <a:xfrm>
            <a:off x="7137251" y="2166524"/>
            <a:ext cx="305613" cy="346249"/>
          </a:xfrm>
          <a:prstGeom prst="rect">
            <a:avLst/>
          </a:prstGeom>
        </p:spPr>
        <p:txBody>
          <a:bodyPr wrap="none" lIns="68580" tIns="34290" rIns="68580" bIns="34290">
            <a:spAutoFit/>
          </a:bodyPr>
          <a:lstStyle/>
          <a:p>
            <a:r>
              <a:rPr lang="en-US" altLang="zh-CN" b="1" dirty="0" smtClean="0">
                <a:solidFill>
                  <a:srgbClr val="C00000"/>
                </a:solidFill>
                <a:latin typeface="Times New Roman" pitchFamily="18" charset="0"/>
                <a:ea typeface="黑体" pitchFamily="49" charset="-122"/>
                <a:cs typeface="Times New Roman" pitchFamily="18" charset="0"/>
              </a:rPr>
              <a:t>D</a:t>
            </a:r>
            <a:endParaRPr lang="zh-CN" altLang="en-US" b="1" dirty="0">
              <a:solidFill>
                <a:srgbClr val="C00000"/>
              </a:solidFill>
              <a:latin typeface="Times New Roman" pitchFamily="18" charset="0"/>
              <a:ea typeface="黑体" pitchFamily="49" charset="-122"/>
              <a:cs typeface="Times New Roman" pitchFamily="18" charset="0"/>
            </a:endParaRPr>
          </a:p>
        </p:txBody>
      </p:sp>
      <p:sp>
        <p:nvSpPr>
          <p:cNvPr id="9" name="矩形 8"/>
          <p:cNvSpPr/>
          <p:nvPr/>
        </p:nvSpPr>
        <p:spPr>
          <a:xfrm>
            <a:off x="5802283" y="4334557"/>
            <a:ext cx="3341717" cy="484748"/>
          </a:xfrm>
          <a:prstGeom prst="rect">
            <a:avLst/>
          </a:prstGeom>
          <a:solidFill>
            <a:schemeClr val="accent1">
              <a:lumMod val="20000"/>
              <a:lumOff val="80000"/>
            </a:schemeClr>
          </a:solidFill>
          <a:ln w="9525">
            <a:noFill/>
          </a:ln>
        </p:spPr>
        <p:txBody>
          <a:bodyPr wrap="square" lIns="68580" tIns="34290" rIns="68580" bIns="34290" anchor="t">
            <a:spAutoFit/>
          </a:bodyPr>
          <a:lstStyle/>
          <a:p>
            <a:pPr algn="just">
              <a:lnSpc>
                <a:spcPct val="150000"/>
              </a:lnSpc>
              <a:tabLst>
                <a:tab pos="1552575" algn="l"/>
              </a:tabLst>
            </a:pPr>
            <a:r>
              <a:rPr lang="en-US" altLang="zh-CN" i="1" dirty="0" smtClean="0">
                <a:latin typeface="Book Antiqua" panose="02040602050305030304"/>
                <a:ea typeface="微软雅黑" panose="020B0503020204020204" charset="-122"/>
              </a:rPr>
              <a:t> v</a:t>
            </a:r>
            <a:r>
              <a:rPr lang="en-US" altLang="zh-CN" baseline="-25000" dirty="0" smtClean="0">
                <a:latin typeface="Times New Roman" panose="02020603050405020304"/>
                <a:ea typeface="微软雅黑" panose="020B0503020204020204" charset="-122"/>
              </a:rPr>
              <a:t>1Q </a:t>
            </a:r>
            <a:r>
              <a:rPr lang="en-US" altLang="zh-CN" i="1" dirty="0" smtClean="0">
                <a:latin typeface="Book Antiqua" panose="02040602050305030304"/>
                <a:ea typeface="微软雅黑" panose="020B0503020204020204" charset="-122"/>
              </a:rPr>
              <a:t> v</a:t>
            </a:r>
            <a:r>
              <a:rPr lang="en-US" altLang="zh-CN" baseline="-25000" dirty="0" smtClean="0">
                <a:latin typeface="Times New Roman" panose="02020603050405020304"/>
                <a:ea typeface="微软雅黑" panose="020B0503020204020204" charset="-122"/>
              </a:rPr>
              <a:t>2Q </a:t>
            </a:r>
            <a:r>
              <a:rPr lang="en-US" altLang="zh-CN" dirty="0" smtClean="0">
                <a:latin typeface="Times New Roman" panose="02020603050405020304"/>
                <a:ea typeface="微软雅黑" panose="020B0503020204020204" charset="-122"/>
              </a:rPr>
              <a:t> </a:t>
            </a:r>
            <a:r>
              <a:rPr lang="en-US" altLang="zh-CN" i="1" dirty="0" smtClean="0">
                <a:latin typeface="Book Antiqua" panose="02040602050305030304"/>
                <a:ea typeface="微软雅黑" panose="020B0503020204020204" charset="-122"/>
              </a:rPr>
              <a:t>v</a:t>
            </a:r>
            <a:r>
              <a:rPr lang="en-US" altLang="zh-CN" baseline="-25000" dirty="0" smtClean="0">
                <a:latin typeface="Times New Roman" panose="02020603050405020304"/>
                <a:ea typeface="微软雅黑" panose="020B0503020204020204" charset="-122"/>
              </a:rPr>
              <a:t>2P</a:t>
            </a:r>
            <a:r>
              <a:rPr lang="en-US" altLang="zh-CN" dirty="0" smtClean="0">
                <a:latin typeface="Times New Roman" panose="02020603050405020304"/>
                <a:ea typeface="微软雅黑" panose="020B0503020204020204" charset="-122"/>
              </a:rPr>
              <a:t>  </a:t>
            </a:r>
            <a:r>
              <a:rPr lang="en-US" altLang="zh-CN" i="1" dirty="0" smtClean="0">
                <a:latin typeface="Book Antiqua" panose="02040602050305030304"/>
                <a:ea typeface="微软雅黑" panose="020B0503020204020204" charset="-122"/>
              </a:rPr>
              <a:t>v</a:t>
            </a:r>
            <a:r>
              <a:rPr lang="en-US" altLang="zh-CN" baseline="-25000" dirty="0" smtClean="0">
                <a:latin typeface="Times New Roman" panose="02020603050405020304"/>
                <a:ea typeface="微软雅黑" panose="020B0503020204020204" charset="-122"/>
              </a:rPr>
              <a:t>3P</a:t>
            </a:r>
            <a:r>
              <a:rPr lang="en-US" altLang="zh-CN" dirty="0" smtClean="0">
                <a:latin typeface="Times New Roman" panose="02020603050405020304"/>
                <a:ea typeface="微软雅黑" panose="020B0503020204020204" charset="-122"/>
              </a:rPr>
              <a:t>   </a:t>
            </a:r>
            <a:r>
              <a:rPr lang="zh-CN" altLang="en-US" dirty="0" smtClean="0">
                <a:latin typeface="Times New Roman" panose="02020603050405020304"/>
                <a:ea typeface="微软雅黑" panose="020B0503020204020204" charset="-122"/>
              </a:rPr>
              <a:t>大小关系？</a:t>
            </a:r>
            <a:endParaRPr lang="zh-CN" altLang="zh-CN" dirty="0">
              <a:latin typeface="宋体" panose="02010600030101010101" pitchFamily="2" charset="-122"/>
              <a:ea typeface="宋体" panose="02010600030101010101" pitchFamily="2" charset="-122"/>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1990313" y="1554003"/>
            <a:ext cx="4290646" cy="438581"/>
          </a:xfrm>
          <a:prstGeom prst="rect">
            <a:avLst/>
          </a:prstGeom>
          <a:noFill/>
        </p:spPr>
        <p:txBody>
          <a:bodyPr wrap="square" lIns="68580" tIns="34290" rIns="68580" bIns="34290" rtlCol="0">
            <a:spAutoFit/>
          </a:bodyPr>
          <a:lstStyle/>
          <a:p>
            <a:r>
              <a:rPr lang="zh-CN" altLang="en-US" sz="2400" dirty="0" smtClean="0">
                <a:solidFill>
                  <a:prstClr val="black"/>
                </a:solidFill>
                <a:latin typeface="黑体" panose="02010609060101010101" pitchFamily="49" charset="-122"/>
                <a:ea typeface="黑体" panose="02010609060101010101" pitchFamily="49" charset="-122"/>
              </a:rPr>
              <a:t>一、万有引力定律的理解</a:t>
            </a:r>
            <a:endParaRPr lang="zh-CN" altLang="en-US" sz="2400" dirty="0">
              <a:solidFill>
                <a:prstClr val="black"/>
              </a:solidFill>
              <a:latin typeface="黑体" panose="02010609060101010101" pitchFamily="49" charset="-122"/>
              <a:ea typeface="黑体" panose="02010609060101010101" pitchFamily="49" charset="-122"/>
            </a:endParaRPr>
          </a:p>
        </p:txBody>
      </p:sp>
      <p:sp>
        <p:nvSpPr>
          <p:cNvPr id="3" name="文本框 4"/>
          <p:cNvSpPr txBox="1"/>
          <p:nvPr/>
        </p:nvSpPr>
        <p:spPr>
          <a:xfrm>
            <a:off x="1986845" y="2040666"/>
            <a:ext cx="6297507" cy="623248"/>
          </a:xfrm>
          <a:prstGeom prst="rect">
            <a:avLst/>
          </a:prstGeom>
          <a:noFill/>
        </p:spPr>
        <p:txBody>
          <a:bodyPr wrap="square" lIns="68580" tIns="34290" rIns="68580" bIns="34290" rtlCol="0">
            <a:spAutoFit/>
          </a:bodyPr>
          <a:lstStyle/>
          <a:p>
            <a:pPr>
              <a:lnSpc>
                <a:spcPct val="150000"/>
              </a:lnSpc>
            </a:pPr>
            <a:r>
              <a:rPr lang="zh-CN" altLang="en-US" sz="2400" dirty="0" smtClean="0">
                <a:solidFill>
                  <a:prstClr val="black"/>
                </a:solidFill>
                <a:latin typeface="黑体" panose="02010609060101010101" pitchFamily="49" charset="-122"/>
                <a:ea typeface="黑体" panose="02010609060101010101" pitchFamily="49" charset="-122"/>
              </a:rPr>
              <a:t>二、天体问题两个模型</a:t>
            </a:r>
            <a:endParaRPr lang="zh-CN" altLang="en-US" dirty="0">
              <a:solidFill>
                <a:prstClr val="black"/>
              </a:solidFill>
              <a:latin typeface="黑体" panose="02010609060101010101" pitchFamily="49" charset="-122"/>
              <a:ea typeface="黑体" panose="02010609060101010101" pitchFamily="49" charset="-122"/>
            </a:endParaRPr>
          </a:p>
        </p:txBody>
      </p:sp>
      <p:sp>
        <p:nvSpPr>
          <p:cNvPr id="4" name="文本框 4"/>
          <p:cNvSpPr txBox="1"/>
          <p:nvPr/>
        </p:nvSpPr>
        <p:spPr>
          <a:xfrm>
            <a:off x="2020371" y="3452545"/>
            <a:ext cx="3495006" cy="438582"/>
          </a:xfrm>
          <a:prstGeom prst="rect">
            <a:avLst/>
          </a:prstGeom>
          <a:noFill/>
        </p:spPr>
        <p:txBody>
          <a:bodyPr wrap="square" lIns="68580" tIns="34290" rIns="68580" bIns="34290" rtlCol="0">
            <a:spAutoFit/>
          </a:bodyPr>
          <a:lstStyle/>
          <a:p>
            <a:r>
              <a:rPr lang="zh-CN" altLang="en-US" sz="2400" dirty="0" smtClean="0">
                <a:solidFill>
                  <a:prstClr val="black"/>
                </a:solidFill>
                <a:latin typeface="黑体" panose="02010609060101010101" pitchFamily="49" charset="-122"/>
                <a:ea typeface="黑体" panose="02010609060101010101" pitchFamily="49" charset="-122"/>
              </a:rPr>
              <a:t>四、发射与变轨问题</a:t>
            </a:r>
            <a:endParaRPr lang="zh-CN" altLang="en-US" sz="2400" dirty="0">
              <a:solidFill>
                <a:prstClr val="black"/>
              </a:solidFill>
              <a:latin typeface="黑体" panose="02010609060101010101" pitchFamily="49" charset="-122"/>
              <a:ea typeface="黑体" panose="02010609060101010101" pitchFamily="49" charset="-122"/>
            </a:endParaRPr>
          </a:p>
        </p:txBody>
      </p:sp>
      <p:sp>
        <p:nvSpPr>
          <p:cNvPr id="5" name="文本框 4"/>
          <p:cNvSpPr txBox="1"/>
          <p:nvPr/>
        </p:nvSpPr>
        <p:spPr>
          <a:xfrm>
            <a:off x="2013758" y="2755918"/>
            <a:ext cx="3518363" cy="438581"/>
          </a:xfrm>
          <a:prstGeom prst="rect">
            <a:avLst/>
          </a:prstGeom>
          <a:noFill/>
        </p:spPr>
        <p:txBody>
          <a:bodyPr wrap="square" lIns="68580" tIns="34290" rIns="68580" bIns="34290" rtlCol="0">
            <a:spAutoFit/>
          </a:bodyPr>
          <a:lstStyle/>
          <a:p>
            <a:r>
              <a:rPr lang="zh-CN" altLang="en-US" sz="2400" dirty="0" smtClean="0">
                <a:solidFill>
                  <a:prstClr val="black"/>
                </a:solidFill>
                <a:latin typeface="黑体" panose="02010609060101010101" pitchFamily="49" charset="-122"/>
                <a:ea typeface="黑体" panose="02010609060101010101" pitchFamily="49" charset="-122"/>
              </a:rPr>
              <a:t>三、双星系统问题</a:t>
            </a:r>
            <a:endParaRPr lang="zh-CN" altLang="en-US" sz="2400" dirty="0">
              <a:solidFill>
                <a:prstClr val="black"/>
              </a:solidFill>
              <a:latin typeface="黑体" panose="02010609060101010101" pitchFamily="49" charset="-122"/>
              <a:ea typeface="黑体" panose="02010609060101010101" pitchFamily="49" charset="-122"/>
            </a:endParaRPr>
          </a:p>
        </p:txBody>
      </p:sp>
      <p:sp>
        <p:nvSpPr>
          <p:cNvPr id="6" name="TextBox 5"/>
          <p:cNvSpPr txBox="1"/>
          <p:nvPr/>
        </p:nvSpPr>
        <p:spPr>
          <a:xfrm>
            <a:off x="3364090" y="925693"/>
            <a:ext cx="902811" cy="523220"/>
          </a:xfrm>
          <a:prstGeom prst="rect">
            <a:avLst/>
          </a:prstGeom>
          <a:noFill/>
        </p:spPr>
        <p:txBody>
          <a:bodyPr wrap="none" rtlCol="0">
            <a:spAutoFit/>
          </a:bodyPr>
          <a:lstStyle/>
          <a:p>
            <a:r>
              <a:rPr lang="zh-CN" altLang="en-US" sz="2800" b="1" dirty="0" smtClean="0">
                <a:solidFill>
                  <a:srgbClr val="C00000"/>
                </a:solidFill>
              </a:rPr>
              <a:t>小结</a:t>
            </a:r>
            <a:endParaRPr lang="zh-CN" altLang="en-US" sz="2800" b="1"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5"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554757" y="515421"/>
            <a:ext cx="4290646" cy="438581"/>
          </a:xfrm>
          <a:prstGeom prst="rect">
            <a:avLst/>
          </a:prstGeom>
          <a:noFill/>
        </p:spPr>
        <p:txBody>
          <a:bodyPr wrap="square" lIns="68580" tIns="34290" rIns="68580" bIns="34290" rtlCol="0">
            <a:spAutoFit/>
          </a:bodyPr>
          <a:lstStyle/>
          <a:p>
            <a:r>
              <a:rPr lang="zh-CN" altLang="en-US" sz="2400" dirty="0" smtClean="0">
                <a:solidFill>
                  <a:prstClr val="black"/>
                </a:solidFill>
                <a:latin typeface="黑体" panose="02010609060101010101" pitchFamily="49" charset="-122"/>
                <a:ea typeface="黑体" panose="02010609060101010101" pitchFamily="49" charset="-122"/>
              </a:rPr>
              <a:t>一、万有引力定律的理解</a:t>
            </a:r>
            <a:endParaRPr lang="zh-CN" altLang="en-US" sz="2400" dirty="0">
              <a:solidFill>
                <a:prstClr val="black"/>
              </a:solidFill>
              <a:latin typeface="黑体" panose="02010609060101010101" pitchFamily="49" charset="-122"/>
              <a:ea typeface="黑体" panose="02010609060101010101" pitchFamily="49" charset="-122"/>
            </a:endParaRPr>
          </a:p>
        </p:txBody>
      </p:sp>
      <p:sp>
        <p:nvSpPr>
          <p:cNvPr id="9" name="文本框 8"/>
          <p:cNvSpPr txBox="1"/>
          <p:nvPr/>
        </p:nvSpPr>
        <p:spPr>
          <a:xfrm>
            <a:off x="534811" y="1899138"/>
            <a:ext cx="7984936" cy="346249"/>
          </a:xfrm>
          <a:prstGeom prst="rect">
            <a:avLst/>
          </a:prstGeom>
          <a:noFill/>
        </p:spPr>
        <p:txBody>
          <a:bodyPr wrap="square" lIns="68580" tIns="34290" rIns="68580" bIns="34290" rtlCol="0">
            <a:spAutoFit/>
          </a:bodyPr>
          <a:lstStyle/>
          <a:p>
            <a:r>
              <a:rPr lang="zh-CN" altLang="en-US" dirty="0" smtClean="0">
                <a:solidFill>
                  <a:prstClr val="black"/>
                </a:solidFill>
                <a:latin typeface="华文楷体" panose="02010600040101010101" pitchFamily="2" charset="-122"/>
                <a:ea typeface="华文楷体" panose="02010600040101010101" pitchFamily="2" charset="-122"/>
              </a:rPr>
              <a:t>        </a:t>
            </a:r>
            <a:endParaRPr lang="zh-CN" altLang="en-US" dirty="0">
              <a:solidFill>
                <a:prstClr val="black"/>
              </a:solidFill>
              <a:latin typeface="华文楷体" panose="02010600040101010101" pitchFamily="2" charset="-122"/>
              <a:ea typeface="华文楷体" panose="02010600040101010101" pitchFamily="2" charset="-122"/>
            </a:endParaRPr>
          </a:p>
        </p:txBody>
      </p:sp>
      <p:sp>
        <p:nvSpPr>
          <p:cNvPr id="50177" name="Rectangle 1"/>
          <p:cNvSpPr>
            <a:spLocks noChangeArrowheads="1"/>
          </p:cNvSpPr>
          <p:nvPr/>
        </p:nvSpPr>
        <p:spPr bwMode="auto">
          <a:xfrm>
            <a:off x="696862" y="1281882"/>
            <a:ext cx="7942007" cy="173124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indent="535781" defTabSz="685800" fontAlgn="base" hangingPunct="1">
              <a:lnSpc>
                <a:spcPct val="150000"/>
              </a:lnSpc>
              <a:spcBef>
                <a:spcPct val="0"/>
              </a:spcBef>
              <a:spcAft>
                <a:spcPct val="0"/>
              </a:spcAft>
              <a:tabLst>
                <a:tab pos="3857625" algn="l"/>
              </a:tabLst>
            </a:pPr>
            <a:r>
              <a:rPr lang="en-US" altLang="zh-CN" dirty="0" smtClean="0">
                <a:solidFill>
                  <a:schemeClr val="tx1"/>
                </a:solidFill>
                <a:latin typeface="Times New Roman" pitchFamily="18" charset="0"/>
                <a:ea typeface="+mn-ea"/>
                <a:cs typeface="Times New Roman" pitchFamily="18" charset="0"/>
              </a:rPr>
              <a:t>1</a:t>
            </a:r>
            <a:r>
              <a:rPr lang="zh-CN" altLang="en-US" dirty="0" smtClean="0">
                <a:solidFill>
                  <a:schemeClr val="tx1"/>
                </a:solidFill>
                <a:latin typeface="Times New Roman" pitchFamily="18" charset="0"/>
                <a:ea typeface="+mn-ea"/>
                <a:cs typeface="Times New Roman" pitchFamily="18" charset="0"/>
              </a:rPr>
              <a:t>．内容：自然界中任何两个物体都相互吸引，引力的方向在它们的</a:t>
            </a:r>
            <a:r>
              <a:rPr lang="zh-CN" altLang="en-US" dirty="0" smtClean="0">
                <a:solidFill>
                  <a:srgbClr val="C00000"/>
                </a:solidFill>
                <a:latin typeface="Times New Roman" pitchFamily="18" charset="0"/>
                <a:ea typeface="+mn-ea"/>
                <a:cs typeface="Times New Roman" pitchFamily="18" charset="0"/>
              </a:rPr>
              <a:t>连线</a:t>
            </a:r>
            <a:r>
              <a:rPr lang="zh-CN" altLang="en-US" dirty="0" smtClean="0">
                <a:solidFill>
                  <a:schemeClr val="tx1"/>
                </a:solidFill>
                <a:latin typeface="Times New Roman" pitchFamily="18" charset="0"/>
                <a:ea typeface="+mn-ea"/>
                <a:cs typeface="Times New Roman" pitchFamily="18" charset="0"/>
              </a:rPr>
              <a:t>上</a:t>
            </a:r>
            <a:r>
              <a:rPr lang="zh-CN" altLang="en-GB" dirty="0" smtClean="0">
                <a:solidFill>
                  <a:schemeClr val="tx1"/>
                </a:solidFill>
                <a:latin typeface="Times New Roman" pitchFamily="18" charset="0"/>
                <a:ea typeface="+mn-ea"/>
                <a:cs typeface="Times New Roman" pitchFamily="18" charset="0"/>
              </a:rPr>
              <a:t>，引力的大小与物体的质量</a:t>
            </a:r>
            <a:r>
              <a:rPr lang="en-US" altLang="zh-CN" i="1" dirty="0" smtClean="0">
                <a:solidFill>
                  <a:schemeClr val="tx1"/>
                </a:solidFill>
                <a:latin typeface="Times New Roman" pitchFamily="18" charset="0"/>
                <a:ea typeface="+mn-ea"/>
                <a:cs typeface="Times New Roman" pitchFamily="18" charset="0"/>
              </a:rPr>
              <a:t>m</a:t>
            </a:r>
            <a:r>
              <a:rPr lang="en-US" altLang="zh-CN" baseline="-30000" dirty="0" smtClean="0">
                <a:solidFill>
                  <a:schemeClr val="tx1"/>
                </a:solidFill>
                <a:latin typeface="Times New Roman" pitchFamily="18" charset="0"/>
                <a:ea typeface="+mn-ea"/>
                <a:cs typeface="Times New Roman" pitchFamily="18" charset="0"/>
              </a:rPr>
              <a:t>1</a:t>
            </a:r>
            <a:r>
              <a:rPr lang="zh-CN" altLang="en-US" dirty="0" smtClean="0">
                <a:solidFill>
                  <a:schemeClr val="tx1"/>
                </a:solidFill>
                <a:latin typeface="Times New Roman" pitchFamily="18" charset="0"/>
                <a:ea typeface="+mn-ea"/>
                <a:cs typeface="Times New Roman" pitchFamily="18" charset="0"/>
              </a:rPr>
              <a:t>和</a:t>
            </a:r>
            <a:r>
              <a:rPr lang="en-US" altLang="zh-CN" i="1" dirty="0" smtClean="0">
                <a:solidFill>
                  <a:schemeClr val="tx1"/>
                </a:solidFill>
                <a:latin typeface="Times New Roman" pitchFamily="18" charset="0"/>
                <a:ea typeface="+mn-ea"/>
                <a:cs typeface="Times New Roman" pitchFamily="18" charset="0"/>
              </a:rPr>
              <a:t>m</a:t>
            </a:r>
            <a:r>
              <a:rPr lang="en-US" altLang="zh-CN" baseline="-30000" dirty="0" smtClean="0">
                <a:solidFill>
                  <a:schemeClr val="tx1"/>
                </a:solidFill>
                <a:latin typeface="Times New Roman" pitchFamily="18" charset="0"/>
                <a:ea typeface="+mn-ea"/>
                <a:cs typeface="Times New Roman" pitchFamily="18" charset="0"/>
              </a:rPr>
              <a:t>2</a:t>
            </a:r>
            <a:r>
              <a:rPr lang="zh-CN" altLang="en-US" dirty="0" smtClean="0">
                <a:solidFill>
                  <a:schemeClr val="tx1"/>
                </a:solidFill>
                <a:latin typeface="Times New Roman" pitchFamily="18" charset="0"/>
                <a:ea typeface="+mn-ea"/>
                <a:cs typeface="Times New Roman" pitchFamily="18" charset="0"/>
              </a:rPr>
              <a:t>的乘积成</a:t>
            </a:r>
            <a:r>
              <a:rPr lang="zh-CN" altLang="en-US" dirty="0" smtClean="0">
                <a:solidFill>
                  <a:srgbClr val="C00000"/>
                </a:solidFill>
                <a:latin typeface="Times New Roman" pitchFamily="18" charset="0"/>
                <a:ea typeface="+mn-ea"/>
                <a:cs typeface="Times New Roman" pitchFamily="18" charset="0"/>
              </a:rPr>
              <a:t>正比，</a:t>
            </a:r>
            <a:r>
              <a:rPr lang="zh-CN" altLang="en-GB" dirty="0" smtClean="0">
                <a:solidFill>
                  <a:schemeClr val="tx1"/>
                </a:solidFill>
                <a:latin typeface="Times New Roman" pitchFamily="18" charset="0"/>
                <a:ea typeface="+mn-ea"/>
                <a:cs typeface="Times New Roman" pitchFamily="18" charset="0"/>
              </a:rPr>
              <a:t>与它们之间距离</a:t>
            </a:r>
            <a:r>
              <a:rPr lang="en-US" altLang="zh-CN" i="1" dirty="0" smtClean="0">
                <a:solidFill>
                  <a:schemeClr val="tx1"/>
                </a:solidFill>
                <a:latin typeface="Times New Roman" pitchFamily="18" charset="0"/>
                <a:ea typeface="+mn-ea"/>
                <a:cs typeface="Times New Roman" pitchFamily="18" charset="0"/>
              </a:rPr>
              <a:t>r</a:t>
            </a:r>
            <a:r>
              <a:rPr lang="zh-CN" altLang="en-US" dirty="0" smtClean="0">
                <a:solidFill>
                  <a:schemeClr val="tx1"/>
                </a:solidFill>
                <a:latin typeface="Times New Roman" pitchFamily="18" charset="0"/>
                <a:ea typeface="+mn-ea"/>
                <a:cs typeface="Times New Roman" pitchFamily="18" charset="0"/>
              </a:rPr>
              <a:t>的</a:t>
            </a:r>
            <a:r>
              <a:rPr lang="zh-CN" altLang="en-US" dirty="0" smtClean="0">
                <a:solidFill>
                  <a:srgbClr val="C00000"/>
                </a:solidFill>
                <a:latin typeface="Times New Roman" pitchFamily="18" charset="0"/>
                <a:ea typeface="+mn-ea"/>
                <a:cs typeface="Times New Roman" pitchFamily="18" charset="0"/>
              </a:rPr>
              <a:t>二次方</a:t>
            </a:r>
            <a:r>
              <a:rPr lang="zh-CN" altLang="en-GB" dirty="0" smtClean="0">
                <a:solidFill>
                  <a:schemeClr val="tx1"/>
                </a:solidFill>
                <a:latin typeface="Times New Roman" pitchFamily="18" charset="0"/>
                <a:ea typeface="+mn-ea"/>
                <a:cs typeface="Times New Roman" pitchFamily="18" charset="0"/>
              </a:rPr>
              <a:t>成反比．</a:t>
            </a:r>
          </a:p>
          <a:p>
            <a:pPr indent="535781" eaLnBrk="0" fontAlgn="base">
              <a:lnSpc>
                <a:spcPct val="150000"/>
              </a:lnSpc>
              <a:spcBef>
                <a:spcPct val="0"/>
              </a:spcBef>
              <a:spcAft>
                <a:spcPct val="0"/>
              </a:spcAft>
              <a:tabLst>
                <a:tab pos="3857625" algn="l"/>
              </a:tabLst>
            </a:pPr>
            <a:r>
              <a:rPr lang="en-US" altLang="zh-CN" dirty="0" smtClean="0">
                <a:solidFill>
                  <a:schemeClr val="tx1"/>
                </a:solidFill>
                <a:latin typeface="Times New Roman" pitchFamily="18" charset="0"/>
                <a:ea typeface="+mn-ea"/>
                <a:cs typeface="Times New Roman" pitchFamily="18" charset="0"/>
              </a:rPr>
              <a:t>2</a:t>
            </a:r>
            <a:r>
              <a:rPr lang="zh-CN" altLang="en-US" dirty="0" smtClean="0">
                <a:solidFill>
                  <a:schemeClr val="tx1"/>
                </a:solidFill>
                <a:latin typeface="Times New Roman" pitchFamily="18" charset="0"/>
                <a:ea typeface="+mn-ea"/>
                <a:cs typeface="Times New Roman" pitchFamily="18" charset="0"/>
              </a:rPr>
              <a:t>．表达式：</a:t>
            </a:r>
            <a:r>
              <a:rPr lang="en-US" altLang="zh-CN" i="1" dirty="0" smtClean="0">
                <a:solidFill>
                  <a:schemeClr val="tx1"/>
                </a:solidFill>
                <a:latin typeface="Times New Roman" pitchFamily="18" charset="0"/>
                <a:ea typeface="+mn-ea"/>
                <a:cs typeface="Times New Roman" pitchFamily="18" charset="0"/>
              </a:rPr>
              <a:t>F</a:t>
            </a:r>
            <a:r>
              <a:rPr lang="zh-CN" altLang="en-US" dirty="0" smtClean="0">
                <a:solidFill>
                  <a:schemeClr val="tx1"/>
                </a:solidFill>
                <a:latin typeface="Times New Roman" pitchFamily="18" charset="0"/>
                <a:ea typeface="+mn-ea"/>
                <a:cs typeface="Times New Roman" pitchFamily="18" charset="0"/>
              </a:rPr>
              <a:t>＝</a:t>
            </a:r>
            <a:r>
              <a:rPr lang="en-GB" altLang="zh-CN" dirty="0" smtClean="0">
                <a:solidFill>
                  <a:schemeClr val="tx1"/>
                </a:solidFill>
                <a:latin typeface="Times New Roman" pitchFamily="18" charset="0"/>
                <a:ea typeface="+mn-ea"/>
                <a:cs typeface="Times New Roman" pitchFamily="18" charset="0"/>
              </a:rPr>
              <a:t>_______</a:t>
            </a:r>
            <a:r>
              <a:rPr lang="en-US" altLang="zh-CN" dirty="0" smtClean="0">
                <a:solidFill>
                  <a:schemeClr val="tx1"/>
                </a:solidFill>
                <a:latin typeface="Times New Roman" pitchFamily="18" charset="0"/>
                <a:ea typeface="+mn-ea"/>
                <a:cs typeface="Times New Roman" pitchFamily="18" charset="0"/>
              </a:rPr>
              <a:t>.</a:t>
            </a:r>
            <a:r>
              <a:rPr lang="en-US" i="1" dirty="0" smtClean="0">
                <a:latin typeface="Times New Roman" pitchFamily="18" charset="0"/>
                <a:ea typeface="+mn-ea"/>
                <a:cs typeface="Times New Roman" pitchFamily="18" charset="0"/>
              </a:rPr>
              <a:t>            </a:t>
            </a:r>
            <a:endParaRPr lang="en-US" altLang="zh-CN" dirty="0" smtClean="0">
              <a:latin typeface="Times New Roman" pitchFamily="18" charset="0"/>
              <a:ea typeface="+mn-ea"/>
              <a:cs typeface="Times New Roman" pitchFamily="18" charset="0"/>
            </a:endParaRPr>
          </a:p>
        </p:txBody>
      </p:sp>
      <p:graphicFrame>
        <p:nvGraphicFramePr>
          <p:cNvPr id="977930" name="对象 977929"/>
          <p:cNvGraphicFramePr>
            <a:graphicFrameLocks/>
          </p:cNvGraphicFramePr>
          <p:nvPr/>
        </p:nvGraphicFramePr>
        <p:xfrm>
          <a:off x="2986369" y="2248929"/>
          <a:ext cx="825103" cy="680517"/>
        </p:xfrm>
        <a:graphic>
          <a:graphicData uri="http://schemas.openxmlformats.org/presentationml/2006/ole">
            <p:oleObj spid="_x0000_s86018" r:id="rId4" imgW="1112303" imgH="990429" progId="Word.Document.8">
              <p:embed/>
            </p:oleObj>
          </a:graphicData>
        </a:graphic>
      </p:graphicFrame>
      <p:cxnSp>
        <p:nvCxnSpPr>
          <p:cNvPr id="7" name="直接连接符 6"/>
          <p:cNvCxnSpPr/>
          <p:nvPr/>
        </p:nvCxnSpPr>
        <p:spPr>
          <a:xfrm>
            <a:off x="2111022" y="959556"/>
            <a:ext cx="4752622" cy="15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rotWithShape="1">
          <a:blip r:embed="rId5">
            <a:duotone>
              <a:prstClr val="black"/>
              <a:schemeClr val="tx2">
                <a:tint val="45000"/>
                <a:satMod val="400000"/>
              </a:schemeClr>
            </a:duotone>
            <a:lum contrast="10000"/>
            <a:extLst>
              <a:ext uri="{28A0092B-C50C-407E-A947-70E740481C1C}">
                <a14:useLocalDpi xmlns="" xmlns:a14="http://schemas.microsoft.com/office/drawing/2010/main" val="0"/>
              </a:ext>
            </a:extLst>
          </a:blip>
          <a:srcRect l="29258" t="33527" r="40569" b="53224"/>
          <a:stretch/>
        </p:blipFill>
        <p:spPr bwMode="auto">
          <a:xfrm>
            <a:off x="4647124" y="2323069"/>
            <a:ext cx="2283184" cy="6887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矩形 9"/>
          <p:cNvSpPr/>
          <p:nvPr/>
        </p:nvSpPr>
        <p:spPr>
          <a:xfrm>
            <a:off x="691978" y="3024486"/>
            <a:ext cx="8229600" cy="461665"/>
          </a:xfrm>
          <a:prstGeom prst="rect">
            <a:avLst/>
          </a:prstGeom>
        </p:spPr>
        <p:txBody>
          <a:bodyPr wrap="square">
            <a:spAutoFit/>
          </a:bodyPr>
          <a:lstStyle/>
          <a:p>
            <a:pPr indent="535781" eaLnBrk="0" fontAlgn="base">
              <a:lnSpc>
                <a:spcPct val="150000"/>
              </a:lnSpc>
              <a:spcBef>
                <a:spcPct val="0"/>
              </a:spcBef>
              <a:spcAft>
                <a:spcPct val="0"/>
              </a:spcAft>
              <a:buFont typeface="Wingdings" pitchFamily="2" charset="2"/>
              <a:buChar char="Ø"/>
              <a:tabLst>
                <a:tab pos="3857625" algn="l"/>
              </a:tabLst>
            </a:pPr>
            <a:r>
              <a:rPr lang="zh-CN" altLang="en-US" sz="1600" dirty="0" smtClean="0">
                <a:solidFill>
                  <a:schemeClr val="tx1"/>
                </a:solidFill>
                <a:latin typeface="Times New Roman" pitchFamily="18" charset="0"/>
                <a:cs typeface="Times New Roman" pitchFamily="18" charset="0"/>
              </a:rPr>
              <a:t>引力常量</a:t>
            </a:r>
            <a:r>
              <a:rPr lang="en-US" altLang="zh-CN" sz="1600" i="1" dirty="0" smtClean="0">
                <a:solidFill>
                  <a:schemeClr val="tx1"/>
                </a:solidFill>
                <a:latin typeface="Times New Roman" pitchFamily="18" charset="0"/>
                <a:cs typeface="Times New Roman" pitchFamily="18" charset="0"/>
              </a:rPr>
              <a:t>G</a:t>
            </a:r>
            <a:r>
              <a:rPr lang="zh-CN" altLang="en-US" sz="1600" dirty="0" smtClean="0">
                <a:solidFill>
                  <a:schemeClr val="tx1"/>
                </a:solidFill>
                <a:latin typeface="Times New Roman" pitchFamily="18" charset="0"/>
                <a:cs typeface="Times New Roman" pitchFamily="18" charset="0"/>
              </a:rPr>
              <a:t>由英国物理学家卡文迪什测量得出，</a:t>
            </a:r>
            <a:r>
              <a:rPr lang="zh-CN" altLang="pt-BR" sz="1600" dirty="0" smtClean="0">
                <a:latin typeface="Times New Roman" pitchFamily="18" charset="0"/>
                <a:cs typeface="Times New Roman" pitchFamily="18" charset="0"/>
              </a:rPr>
              <a:t>通常取 </a:t>
            </a:r>
            <a:r>
              <a:rPr lang="pt-BR" altLang="zh-CN" sz="1600" i="1" dirty="0" smtClean="0">
                <a:latin typeface="Times New Roman" pitchFamily="18" charset="0"/>
                <a:cs typeface="Times New Roman" pitchFamily="18" charset="0"/>
              </a:rPr>
              <a:t>G</a:t>
            </a:r>
            <a:r>
              <a:rPr lang="pt-BR" altLang="zh-CN" sz="1600" dirty="0" smtClean="0">
                <a:latin typeface="Times New Roman" pitchFamily="18" charset="0"/>
                <a:cs typeface="Times New Roman" pitchFamily="18" charset="0"/>
              </a:rPr>
              <a:t> </a:t>
            </a:r>
            <a:r>
              <a:rPr lang="zh-CN" altLang="pt-BR" sz="1600" dirty="0" smtClean="0">
                <a:latin typeface="Times New Roman" pitchFamily="18" charset="0"/>
                <a:cs typeface="Times New Roman" pitchFamily="18" charset="0"/>
              </a:rPr>
              <a:t>＝ </a:t>
            </a:r>
            <a:r>
              <a:rPr lang="pt-BR" altLang="zh-CN" sz="1600" dirty="0" smtClean="0">
                <a:latin typeface="Times New Roman" pitchFamily="18" charset="0"/>
                <a:cs typeface="Times New Roman" pitchFamily="18" charset="0"/>
              </a:rPr>
              <a:t>6.67 × 10</a:t>
            </a:r>
            <a:r>
              <a:rPr lang="pt-BR" altLang="zh-CN" sz="1600" baseline="30000" dirty="0" smtClean="0">
                <a:latin typeface="Times New Roman" pitchFamily="18" charset="0"/>
                <a:cs typeface="Times New Roman" pitchFamily="18" charset="0"/>
              </a:rPr>
              <a:t>-11</a:t>
            </a:r>
            <a:r>
              <a:rPr lang="pt-BR" altLang="zh-CN" sz="1600" dirty="0" smtClean="0">
                <a:latin typeface="Times New Roman" pitchFamily="18" charset="0"/>
                <a:cs typeface="Times New Roman" pitchFamily="18" charset="0"/>
              </a:rPr>
              <a:t> </a:t>
            </a:r>
            <a:r>
              <a:rPr lang="en-US" altLang="zh-CN" sz="1600" dirty="0" smtClean="0">
                <a:solidFill>
                  <a:schemeClr val="tx1"/>
                </a:solidFill>
                <a:latin typeface="Times New Roman" pitchFamily="18" charset="0"/>
                <a:cs typeface="Times New Roman" pitchFamily="18" charset="0"/>
              </a:rPr>
              <a:t>N·m</a:t>
            </a:r>
            <a:r>
              <a:rPr lang="en-US" altLang="zh-CN" sz="1600" baseline="30000" dirty="0" smtClean="0">
                <a:solidFill>
                  <a:schemeClr val="tx1"/>
                </a:solidFill>
                <a:latin typeface="Times New Roman" pitchFamily="18" charset="0"/>
                <a:cs typeface="Times New Roman" pitchFamily="18" charset="0"/>
              </a:rPr>
              <a:t>2</a:t>
            </a:r>
            <a:r>
              <a:rPr lang="en-US" altLang="zh-CN" sz="1600" dirty="0" smtClean="0">
                <a:solidFill>
                  <a:schemeClr val="tx1"/>
                </a:solidFill>
                <a:latin typeface="Times New Roman" pitchFamily="18" charset="0"/>
                <a:cs typeface="Times New Roman" pitchFamily="18" charset="0"/>
              </a:rPr>
              <a:t>/kg</a:t>
            </a:r>
            <a:r>
              <a:rPr lang="en-US" altLang="zh-CN" sz="1600" baseline="30000" dirty="0" smtClean="0">
                <a:solidFill>
                  <a:schemeClr val="tx1"/>
                </a:solidFill>
                <a:latin typeface="Times New Roman" pitchFamily="18" charset="0"/>
                <a:cs typeface="Times New Roman" pitchFamily="18" charset="0"/>
              </a:rPr>
              <a:t>2</a:t>
            </a:r>
            <a:r>
              <a:rPr lang="en-US" altLang="zh-CN" sz="1600" dirty="0" smtClean="0">
                <a:solidFill>
                  <a:schemeClr val="tx1"/>
                </a:solidFill>
                <a:latin typeface="Times New Roman" pitchFamily="18" charset="0"/>
                <a:cs typeface="Times New Roman" pitchFamily="18" charset="0"/>
              </a:rPr>
              <a:t>.</a:t>
            </a:r>
          </a:p>
        </p:txBody>
      </p:sp>
      <p:sp>
        <p:nvSpPr>
          <p:cNvPr id="11" name="矩形 10"/>
          <p:cNvSpPr/>
          <p:nvPr/>
        </p:nvSpPr>
        <p:spPr>
          <a:xfrm>
            <a:off x="708453" y="3510518"/>
            <a:ext cx="8229600" cy="830997"/>
          </a:xfrm>
          <a:prstGeom prst="rect">
            <a:avLst/>
          </a:prstGeom>
        </p:spPr>
        <p:txBody>
          <a:bodyPr wrap="square">
            <a:spAutoFit/>
          </a:bodyPr>
          <a:lstStyle/>
          <a:p>
            <a:pPr indent="535781" eaLnBrk="0" fontAlgn="base">
              <a:lnSpc>
                <a:spcPct val="150000"/>
              </a:lnSpc>
              <a:spcBef>
                <a:spcPct val="0"/>
              </a:spcBef>
              <a:spcAft>
                <a:spcPct val="0"/>
              </a:spcAft>
              <a:buFont typeface="Wingdings" pitchFamily="2" charset="2"/>
              <a:buChar char="Ø"/>
              <a:tabLst>
                <a:tab pos="3857625" algn="l"/>
              </a:tabLst>
            </a:pPr>
            <a:r>
              <a:rPr lang="zh-CN" altLang="en-US" sz="1600" dirty="0" smtClean="0">
                <a:solidFill>
                  <a:schemeClr val="tx1"/>
                </a:solidFill>
                <a:latin typeface="Times New Roman" pitchFamily="18" charset="0"/>
                <a:cs typeface="Times New Roman" pitchFamily="18" charset="0"/>
              </a:rPr>
              <a:t>用此公式求万有引力大小时，两物体应能看做质点。所以对于实际物体而言，当距离趋于零的时候，已经不能看做质点，此时公式就不再适用了。</a:t>
            </a:r>
          </a:p>
        </p:txBody>
      </p:sp>
      <p:sp>
        <p:nvSpPr>
          <p:cNvPr id="50179" name="Rectangle 3"/>
          <p:cNvSpPr>
            <a:spLocks noChangeArrowheads="1"/>
          </p:cNvSpPr>
          <p:nvPr/>
        </p:nvSpPr>
        <p:spPr bwMode="auto">
          <a:xfrm>
            <a:off x="2071207" y="3971939"/>
            <a:ext cx="5219432" cy="992579"/>
          </a:xfrm>
          <a:prstGeom prst="rect">
            <a:avLst/>
          </a:prstGeom>
          <a:solidFill>
            <a:schemeClr val="accent2">
              <a:lumMod val="20000"/>
              <a:lumOff val="80000"/>
            </a:schemeClr>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indent="535781" defTabSz="685800" eaLnBrk="0" fontAlgn="base">
              <a:spcBef>
                <a:spcPct val="0"/>
              </a:spcBef>
              <a:spcAft>
                <a:spcPct val="0"/>
              </a:spcAft>
              <a:tabLst>
                <a:tab pos="3857625" algn="l"/>
              </a:tabLst>
            </a:pPr>
            <a:r>
              <a:rPr lang="en-US" altLang="zh-CN" sz="1500" dirty="0" smtClean="0">
                <a:solidFill>
                  <a:schemeClr val="tx1"/>
                </a:solidFill>
                <a:latin typeface="华文楷体" pitchFamily="2" charset="-122"/>
                <a:ea typeface="华文楷体" pitchFamily="2" charset="-122"/>
                <a:cs typeface="Times New Roman" pitchFamily="18" charset="0"/>
              </a:rPr>
              <a:t>(1)</a:t>
            </a:r>
            <a:r>
              <a:rPr lang="zh-CN" altLang="en-US" sz="1500" dirty="0" smtClean="0">
                <a:solidFill>
                  <a:schemeClr val="tx1"/>
                </a:solidFill>
                <a:latin typeface="华文楷体" pitchFamily="2" charset="-122"/>
                <a:ea typeface="华文楷体" pitchFamily="2" charset="-122"/>
                <a:cs typeface="Times New Roman" pitchFamily="18" charset="0"/>
              </a:rPr>
              <a:t>当两个物体间的距离比物体本身大得多时，可用此公式近似计算两物体间的万有引力．</a:t>
            </a:r>
            <a:endParaRPr lang="zh-CN" altLang="en-US" sz="1500" dirty="0" smtClean="0">
              <a:solidFill>
                <a:schemeClr val="tx1"/>
              </a:solidFill>
              <a:latin typeface="华文楷体" pitchFamily="2" charset="-122"/>
              <a:ea typeface="华文楷体" pitchFamily="2" charset="-122"/>
              <a:cs typeface="宋体" pitchFamily="2" charset="-122"/>
            </a:endParaRPr>
          </a:p>
          <a:p>
            <a:pPr indent="535781" defTabSz="685800" eaLnBrk="0" fontAlgn="base">
              <a:spcBef>
                <a:spcPct val="0"/>
              </a:spcBef>
              <a:spcAft>
                <a:spcPct val="0"/>
              </a:spcAft>
              <a:tabLst>
                <a:tab pos="3857625" algn="l"/>
              </a:tabLst>
            </a:pPr>
            <a:r>
              <a:rPr lang="en-US" altLang="zh-CN" sz="1500" dirty="0" smtClean="0">
                <a:solidFill>
                  <a:schemeClr val="tx1"/>
                </a:solidFill>
                <a:latin typeface="华文楷体" pitchFamily="2" charset="-122"/>
                <a:ea typeface="华文楷体" pitchFamily="2" charset="-122"/>
                <a:cs typeface="Times New Roman" pitchFamily="18" charset="0"/>
              </a:rPr>
              <a:t>(2)</a:t>
            </a:r>
            <a:r>
              <a:rPr lang="zh-CN" altLang="en-US" sz="1500" dirty="0" smtClean="0">
                <a:solidFill>
                  <a:schemeClr val="tx1"/>
                </a:solidFill>
                <a:latin typeface="华文楷体" pitchFamily="2" charset="-122"/>
                <a:ea typeface="华文楷体" pitchFamily="2" charset="-122"/>
                <a:cs typeface="Times New Roman" pitchFamily="18" charset="0"/>
              </a:rPr>
              <a:t>质量分布均匀的球体间的相互作用，可用此公式计算，式中</a:t>
            </a:r>
            <a:r>
              <a:rPr lang="en-US" altLang="zh-CN" sz="1500" i="1" dirty="0" smtClean="0">
                <a:solidFill>
                  <a:schemeClr val="tx1"/>
                </a:solidFill>
                <a:latin typeface="华文楷体" pitchFamily="2" charset="-122"/>
                <a:ea typeface="华文楷体" pitchFamily="2" charset="-122"/>
                <a:cs typeface="Times New Roman" pitchFamily="18" charset="0"/>
              </a:rPr>
              <a:t>r</a:t>
            </a:r>
            <a:r>
              <a:rPr lang="zh-CN" altLang="en-US" sz="1500" dirty="0" smtClean="0">
                <a:solidFill>
                  <a:schemeClr val="tx1"/>
                </a:solidFill>
                <a:latin typeface="华文楷体" pitchFamily="2" charset="-122"/>
                <a:ea typeface="华文楷体" pitchFamily="2" charset="-122"/>
                <a:cs typeface="Times New Roman" pitchFamily="18" charset="0"/>
              </a:rPr>
              <a:t>是两个球体球心间的距离．</a:t>
            </a:r>
            <a:endParaRPr lang="zh-CN" altLang="en-US" sz="1500" dirty="0" smtClean="0">
              <a:solidFill>
                <a:schemeClr val="tx1"/>
              </a:solidFill>
              <a:latin typeface="华文楷体" pitchFamily="2" charset="-122"/>
              <a:ea typeface="华文楷体" pitchFamily="2" charset="-122"/>
              <a:cs typeface="宋体" pitchFamily="2" charset="-122"/>
            </a:endParaRPr>
          </a:p>
        </p:txBody>
      </p:sp>
    </p:spTree>
    <p:extLst>
      <p:ext uri="{BB962C8B-B14F-4D97-AF65-F5344CB8AC3E}">
        <p14:creationId xmlns:p14="http://schemas.microsoft.com/office/powerpoint/2010/main" xmlns="" val="355201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77"/>
                                        </p:tgtEl>
                                        <p:attrNameLst>
                                          <p:attrName>style.visibility</p:attrName>
                                        </p:attrNameLst>
                                      </p:cBhvr>
                                      <p:to>
                                        <p:strVal val="visible"/>
                                      </p:to>
                                    </p:set>
                                    <p:animEffect transition="in" filter="blinds(horizontal)">
                                      <p:cBhvr>
                                        <p:cTn id="7" dur="500"/>
                                        <p:tgtEl>
                                          <p:spTgt spid="5017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77930">
                                            <p:subSp spid="_x0000_s86018"/>
                                          </p:spTgt>
                                        </p:tgtEl>
                                        <p:attrNameLst>
                                          <p:attrName>style.visibility</p:attrName>
                                        </p:attrNameLst>
                                      </p:cBhvr>
                                      <p:to>
                                        <p:strVal val="visible"/>
                                      </p:to>
                                    </p:set>
                                    <p:animEffect transition="in" filter="blinds(horizontal)">
                                      <p:cBhvr>
                                        <p:cTn id="12" dur="500"/>
                                        <p:tgtEl>
                                          <p:spTgt spid="977930">
                                            <p:subSp spid="_x0000_s86018"/>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0179"/>
                                        </p:tgtEl>
                                        <p:attrNameLst>
                                          <p:attrName>style.visibility</p:attrName>
                                        </p:attrNameLst>
                                      </p:cBhvr>
                                      <p:to>
                                        <p:strVal val="visible"/>
                                      </p:to>
                                    </p:set>
                                    <p:animEffect transition="in" filter="blinds(horizontal)">
                                      <p:cBhvr>
                                        <p:cTn id="32"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 grpId="0"/>
      <p:bldP spid="10" grpId="0"/>
      <p:bldP spid="11" grpId="0"/>
      <p:bldP spid="5017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34365" y="965095"/>
            <a:ext cx="7262969" cy="1168505"/>
          </a:xfrm>
        </p:spPr>
        <p:txBody>
          <a:bodyPr>
            <a:normAutofit/>
          </a:bodyPr>
          <a:lstStyle/>
          <a:p>
            <a:pPr>
              <a:lnSpc>
                <a:spcPct val="150000"/>
              </a:lnSpc>
              <a:buNone/>
            </a:pPr>
            <a:r>
              <a:rPr lang="en-US" altLang="zh-CN" sz="1800" dirty="0" smtClean="0">
                <a:latin typeface="Times New Roman" pitchFamily="18" charset="0"/>
                <a:cs typeface="Times New Roman" pitchFamily="18" charset="0"/>
              </a:rPr>
              <a:t>【</a:t>
            </a:r>
            <a:r>
              <a:rPr sz="1800" dirty="0" smtClean="0">
                <a:latin typeface="Times New Roman" pitchFamily="18" charset="0"/>
                <a:cs typeface="Times New Roman" pitchFamily="18" charset="0"/>
              </a:rPr>
              <a:t>例</a:t>
            </a:r>
            <a:r>
              <a:rPr lang="en-US" altLang="zh-CN" sz="1800" dirty="0" smtClean="0">
                <a:latin typeface="Times New Roman" pitchFamily="18" charset="0"/>
                <a:cs typeface="Times New Roman" pitchFamily="18" charset="0"/>
              </a:rPr>
              <a:t>】</a:t>
            </a:r>
            <a:r>
              <a:rPr sz="1800" dirty="0" smtClean="0">
                <a:latin typeface="Times New Roman" pitchFamily="18" charset="0"/>
                <a:cs typeface="Times New Roman" pitchFamily="18" charset="0"/>
              </a:rPr>
              <a:t>对于质量为</a:t>
            </a:r>
            <a:r>
              <a:rPr lang="en-US" sz="1800" i="1" dirty="0" smtClean="0">
                <a:latin typeface="Times New Roman" pitchFamily="18" charset="0"/>
                <a:cs typeface="Times New Roman" pitchFamily="18" charset="0"/>
              </a:rPr>
              <a:t>M</a:t>
            </a:r>
            <a:r>
              <a:rPr sz="1800" dirty="0" smtClean="0">
                <a:latin typeface="Times New Roman" pitchFamily="18" charset="0"/>
                <a:cs typeface="Times New Roman" pitchFamily="18" charset="0"/>
              </a:rPr>
              <a:t>和质量为</a:t>
            </a:r>
            <a:r>
              <a:rPr lang="en-US" sz="1800" i="1" dirty="0" smtClean="0">
                <a:latin typeface="Times New Roman" pitchFamily="18" charset="0"/>
                <a:cs typeface="Times New Roman" pitchFamily="18" charset="0"/>
              </a:rPr>
              <a:t>m</a:t>
            </a:r>
            <a:r>
              <a:rPr sz="1800" dirty="0" smtClean="0">
                <a:latin typeface="Times New Roman" pitchFamily="18" charset="0"/>
                <a:cs typeface="Times New Roman" pitchFamily="18" charset="0"/>
              </a:rPr>
              <a:t>的两个物体间的万有引力的表达式</a:t>
            </a:r>
            <a:r>
              <a:rPr lang="en-US" sz="1800" i="1" dirty="0" smtClean="0">
                <a:latin typeface="Times New Roman" pitchFamily="18" charset="0"/>
                <a:cs typeface="Times New Roman" pitchFamily="18" charset="0"/>
              </a:rPr>
              <a:t>                      </a:t>
            </a:r>
            <a:r>
              <a:rPr sz="1800" dirty="0" smtClean="0">
                <a:latin typeface="Times New Roman" pitchFamily="18" charset="0"/>
                <a:cs typeface="Times New Roman" pitchFamily="18" charset="0"/>
              </a:rPr>
              <a:t>，下列说法正确的是</a:t>
            </a:r>
            <a:r>
              <a:rPr lang="en-US" sz="1800" dirty="0" smtClean="0">
                <a:latin typeface="Times New Roman" pitchFamily="18" charset="0"/>
                <a:cs typeface="Times New Roman" pitchFamily="18" charset="0"/>
              </a:rPr>
              <a:t>(</a:t>
            </a:r>
            <a:r>
              <a:rPr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a:t>
            </a:r>
            <a:endParaRPr sz="1800" dirty="0" smtClean="0">
              <a:latin typeface="Times New Roman" pitchFamily="18" charset="0"/>
              <a:cs typeface="Times New Roman" pitchFamily="18" charset="0"/>
            </a:endParaRPr>
          </a:p>
        </p:txBody>
      </p:sp>
      <p:sp>
        <p:nvSpPr>
          <p:cNvPr id="4" name="矩形 3"/>
          <p:cNvSpPr/>
          <p:nvPr/>
        </p:nvSpPr>
        <p:spPr>
          <a:xfrm>
            <a:off x="5504234" y="1473701"/>
            <a:ext cx="645850" cy="346249"/>
          </a:xfrm>
          <a:prstGeom prst="rect">
            <a:avLst/>
          </a:prstGeom>
        </p:spPr>
        <p:txBody>
          <a:bodyPr wrap="none" lIns="68580" tIns="34290" rIns="68580" bIns="34290">
            <a:spAutoFit/>
          </a:bodyPr>
          <a:lstStyle/>
          <a:p>
            <a:r>
              <a:rPr lang="en-US" b="1" dirty="0" smtClean="0">
                <a:solidFill>
                  <a:srgbClr val="C00000"/>
                </a:solidFill>
                <a:latin typeface="Times New Roman" pitchFamily="18" charset="0"/>
                <a:cs typeface="Times New Roman" pitchFamily="18" charset="0"/>
              </a:rPr>
              <a:t>AC   </a:t>
            </a:r>
            <a:endParaRPr lang="zh-CN" altLang="en-US" dirty="0">
              <a:solidFill>
                <a:srgbClr val="C00000"/>
              </a:solidFill>
              <a:latin typeface="Times New Roman" pitchFamily="18" charset="0"/>
              <a:cs typeface="Times New Roman" pitchFamily="18" charset="0"/>
            </a:endParaRPr>
          </a:p>
        </p:txBody>
      </p:sp>
      <p:graphicFrame>
        <p:nvGraphicFramePr>
          <p:cNvPr id="55299" name="Object 3"/>
          <p:cNvGraphicFramePr>
            <a:graphicFrameLocks noChangeAspect="1"/>
          </p:cNvGraphicFramePr>
          <p:nvPr/>
        </p:nvGraphicFramePr>
        <p:xfrm>
          <a:off x="1772356" y="1461274"/>
          <a:ext cx="1311832" cy="606658"/>
        </p:xfrm>
        <a:graphic>
          <a:graphicData uri="http://schemas.openxmlformats.org/presentationml/2006/ole">
            <p:oleObj spid="_x0000_s87042" name="公式" r:id="rId4" imgW="774360" imgH="419040" progId="Equation.3">
              <p:embed/>
            </p:oleObj>
          </a:graphicData>
        </a:graphic>
      </p:graphicFrame>
      <p:sp>
        <p:nvSpPr>
          <p:cNvPr id="5" name="矩形 4"/>
          <p:cNvSpPr/>
          <p:nvPr/>
        </p:nvSpPr>
        <p:spPr>
          <a:xfrm>
            <a:off x="1230488" y="2234095"/>
            <a:ext cx="6931379" cy="1754326"/>
          </a:xfrm>
          <a:prstGeom prst="rect">
            <a:avLst/>
          </a:prstGeom>
        </p:spPr>
        <p:txBody>
          <a:bodyPr wrap="square">
            <a:spAutoFit/>
          </a:bodyPr>
          <a:lstStyle/>
          <a:p>
            <a:pPr>
              <a:lnSpc>
                <a:spcPct val="150000"/>
              </a:lnSpc>
            </a:pPr>
            <a:r>
              <a:rPr lang="en-US" altLang="zh-CN" dirty="0" smtClean="0">
                <a:latin typeface="Times New Roman" pitchFamily="18" charset="0"/>
                <a:cs typeface="Times New Roman" pitchFamily="18" charset="0"/>
              </a:rPr>
              <a:t>A</a:t>
            </a:r>
            <a:r>
              <a:rPr lang="zh-CN" altLang="en-US" dirty="0" smtClean="0">
                <a:latin typeface="Times New Roman" pitchFamily="18" charset="0"/>
                <a:cs typeface="Times New Roman" pitchFamily="18" charset="0"/>
              </a:rPr>
              <a:t>．公式中的</a:t>
            </a:r>
            <a:r>
              <a:rPr lang="en-US" altLang="zh-CN" i="1" dirty="0" smtClean="0">
                <a:latin typeface="Times New Roman" pitchFamily="18" charset="0"/>
                <a:cs typeface="Times New Roman" pitchFamily="18" charset="0"/>
              </a:rPr>
              <a:t>G</a:t>
            </a:r>
            <a:r>
              <a:rPr lang="zh-CN" altLang="en-US" dirty="0" smtClean="0">
                <a:latin typeface="Times New Roman" pitchFamily="18" charset="0"/>
                <a:cs typeface="Times New Roman" pitchFamily="18" charset="0"/>
              </a:rPr>
              <a:t>是引力常量，它是由实验得出的，而不是人为规定的  </a:t>
            </a:r>
            <a:r>
              <a:rPr lang="en-US" altLang="zh-CN" dirty="0" smtClean="0">
                <a:latin typeface="Times New Roman" pitchFamily="18" charset="0"/>
                <a:cs typeface="Times New Roman" pitchFamily="18" charset="0"/>
              </a:rPr>
              <a:t>B</a:t>
            </a:r>
            <a:r>
              <a:rPr lang="zh-CN" altLang="en-US" dirty="0" smtClean="0">
                <a:latin typeface="Times New Roman" pitchFamily="18" charset="0"/>
                <a:cs typeface="Times New Roman" pitchFamily="18" charset="0"/>
              </a:rPr>
              <a:t>．当两个物体间的距离</a:t>
            </a:r>
            <a:r>
              <a:rPr lang="en-US" altLang="zh-CN" i="1" dirty="0" smtClean="0">
                <a:latin typeface="Times New Roman" pitchFamily="18" charset="0"/>
                <a:cs typeface="Times New Roman" pitchFamily="18" charset="0"/>
              </a:rPr>
              <a:t>r</a:t>
            </a:r>
            <a:r>
              <a:rPr lang="zh-CN" altLang="en-US" dirty="0" smtClean="0">
                <a:latin typeface="Times New Roman" pitchFamily="18" charset="0"/>
                <a:cs typeface="Times New Roman" pitchFamily="18" charset="0"/>
              </a:rPr>
              <a:t>趋于零时，万有引力趋于无穷大</a:t>
            </a:r>
          </a:p>
          <a:p>
            <a:pPr>
              <a:lnSpc>
                <a:spcPct val="150000"/>
              </a:lnSpc>
            </a:pPr>
            <a:r>
              <a:rPr lang="en-US" altLang="zh-CN" dirty="0" smtClean="0">
                <a:latin typeface="Times New Roman" pitchFamily="18" charset="0"/>
                <a:cs typeface="Times New Roman" pitchFamily="18" charset="0"/>
              </a:rPr>
              <a:t>C</a:t>
            </a:r>
            <a:r>
              <a:rPr lang="zh-CN" altLang="en-US" dirty="0" smtClean="0">
                <a:latin typeface="Times New Roman" pitchFamily="18" charset="0"/>
                <a:cs typeface="Times New Roman" pitchFamily="18" charset="0"/>
              </a:rPr>
              <a:t>．</a:t>
            </a:r>
            <a:r>
              <a:rPr lang="en-US" altLang="zh-CN" i="1" dirty="0" smtClean="0">
                <a:latin typeface="Times New Roman" pitchFamily="18" charset="0"/>
                <a:cs typeface="Times New Roman" pitchFamily="18" charset="0"/>
              </a:rPr>
              <a:t>M</a:t>
            </a:r>
            <a:r>
              <a:rPr lang="zh-CN" altLang="en-US" dirty="0" smtClean="0">
                <a:latin typeface="Times New Roman" pitchFamily="18" charset="0"/>
                <a:cs typeface="Times New Roman" pitchFamily="18" charset="0"/>
              </a:rPr>
              <a:t>和</a:t>
            </a:r>
            <a:r>
              <a:rPr lang="en-US" altLang="zh-CN" i="1" dirty="0" smtClean="0">
                <a:latin typeface="Times New Roman" pitchFamily="18" charset="0"/>
                <a:cs typeface="Times New Roman" pitchFamily="18" charset="0"/>
              </a:rPr>
              <a:t>m</a:t>
            </a:r>
            <a:r>
              <a:rPr lang="zh-CN" altLang="en-US" dirty="0" smtClean="0">
                <a:latin typeface="Times New Roman" pitchFamily="18" charset="0"/>
                <a:cs typeface="Times New Roman" pitchFamily="18" charset="0"/>
              </a:rPr>
              <a:t>所受引力大小总是相等的</a:t>
            </a:r>
          </a:p>
          <a:p>
            <a:pPr>
              <a:lnSpc>
                <a:spcPct val="150000"/>
              </a:lnSpc>
            </a:pPr>
            <a:r>
              <a:rPr lang="en-US" altLang="zh-CN" dirty="0" smtClean="0">
                <a:latin typeface="Times New Roman" pitchFamily="18" charset="0"/>
                <a:cs typeface="Times New Roman" pitchFamily="18" charset="0"/>
              </a:rPr>
              <a:t>D</a:t>
            </a:r>
            <a:r>
              <a:rPr lang="zh-CN" altLang="en-US" dirty="0" smtClean="0">
                <a:latin typeface="Times New Roman" pitchFamily="18" charset="0"/>
                <a:cs typeface="Times New Roman" pitchFamily="18" charset="0"/>
              </a:rPr>
              <a:t>．两个物体间的引力总是大小相等、方向相反的，是一对平衡力</a:t>
            </a:r>
            <a:endParaRPr lang="zh-CN" altLang="en-US" dirty="0"/>
          </a:p>
        </p:txBody>
      </p:sp>
      <p:grpSp>
        <p:nvGrpSpPr>
          <p:cNvPr id="12" name="组合 11"/>
          <p:cNvGrpSpPr/>
          <p:nvPr/>
        </p:nvGrpSpPr>
        <p:grpSpPr>
          <a:xfrm>
            <a:off x="7196666" y="2782712"/>
            <a:ext cx="259644" cy="338669"/>
            <a:chOff x="3905956" y="508000"/>
            <a:chExt cx="316088" cy="372536"/>
          </a:xfrm>
        </p:grpSpPr>
        <p:cxnSp>
          <p:nvCxnSpPr>
            <p:cNvPr id="13" name="直接连接符 12"/>
            <p:cNvCxnSpPr/>
            <p:nvPr/>
          </p:nvCxnSpPr>
          <p:spPr>
            <a:xfrm rot="16200000" flipH="1">
              <a:off x="3883378" y="530578"/>
              <a:ext cx="361244" cy="3160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a:off x="3872089" y="564446"/>
              <a:ext cx="361245" cy="27093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5" name="任意多边形 14"/>
          <p:cNvSpPr/>
          <p:nvPr/>
        </p:nvSpPr>
        <p:spPr>
          <a:xfrm>
            <a:off x="8048978" y="2348088"/>
            <a:ext cx="440266" cy="342430"/>
          </a:xfrm>
          <a:custGeom>
            <a:avLst/>
            <a:gdLst>
              <a:gd name="connsiteX0" fmla="*/ 0 w 440266"/>
              <a:gd name="connsiteY0" fmla="*/ 112889 h 342430"/>
              <a:gd name="connsiteX1" fmla="*/ 112889 w 440266"/>
              <a:gd name="connsiteY1" fmla="*/ 293511 h 342430"/>
              <a:gd name="connsiteX2" fmla="*/ 169333 w 440266"/>
              <a:gd name="connsiteY2" fmla="*/ 293511 h 342430"/>
              <a:gd name="connsiteX3" fmla="*/ 440266 w 440266"/>
              <a:gd name="connsiteY3" fmla="*/ 0 h 342430"/>
            </a:gdLst>
            <a:ahLst/>
            <a:cxnLst>
              <a:cxn ang="0">
                <a:pos x="connsiteX0" y="connsiteY0"/>
              </a:cxn>
              <a:cxn ang="0">
                <a:pos x="connsiteX1" y="connsiteY1"/>
              </a:cxn>
              <a:cxn ang="0">
                <a:pos x="connsiteX2" y="connsiteY2"/>
              </a:cxn>
              <a:cxn ang="0">
                <a:pos x="connsiteX3" y="connsiteY3"/>
              </a:cxn>
            </a:cxnLst>
            <a:rect l="l" t="t" r="r" b="b"/>
            <a:pathLst>
              <a:path w="440266" h="342430">
                <a:moveTo>
                  <a:pt x="0" y="112889"/>
                </a:moveTo>
                <a:cubicBezTo>
                  <a:pt x="42333" y="188148"/>
                  <a:pt x="84667" y="263407"/>
                  <a:pt x="112889" y="293511"/>
                </a:cubicBezTo>
                <a:cubicBezTo>
                  <a:pt x="141111" y="323615"/>
                  <a:pt x="114770" y="342430"/>
                  <a:pt x="169333" y="293511"/>
                </a:cubicBezTo>
                <a:cubicBezTo>
                  <a:pt x="223896" y="244593"/>
                  <a:pt x="332081" y="122296"/>
                  <a:pt x="440266" y="0"/>
                </a:cubicBezTo>
              </a:path>
            </a:pathLst>
          </a:custGeom>
          <a:ln w="317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任意多边形 15"/>
          <p:cNvSpPr/>
          <p:nvPr/>
        </p:nvSpPr>
        <p:spPr>
          <a:xfrm>
            <a:off x="4859867" y="3143955"/>
            <a:ext cx="440266" cy="342430"/>
          </a:xfrm>
          <a:custGeom>
            <a:avLst/>
            <a:gdLst>
              <a:gd name="connsiteX0" fmla="*/ 0 w 440266"/>
              <a:gd name="connsiteY0" fmla="*/ 112889 h 342430"/>
              <a:gd name="connsiteX1" fmla="*/ 112889 w 440266"/>
              <a:gd name="connsiteY1" fmla="*/ 293511 h 342430"/>
              <a:gd name="connsiteX2" fmla="*/ 169333 w 440266"/>
              <a:gd name="connsiteY2" fmla="*/ 293511 h 342430"/>
              <a:gd name="connsiteX3" fmla="*/ 440266 w 440266"/>
              <a:gd name="connsiteY3" fmla="*/ 0 h 342430"/>
            </a:gdLst>
            <a:ahLst/>
            <a:cxnLst>
              <a:cxn ang="0">
                <a:pos x="connsiteX0" y="connsiteY0"/>
              </a:cxn>
              <a:cxn ang="0">
                <a:pos x="connsiteX1" y="connsiteY1"/>
              </a:cxn>
              <a:cxn ang="0">
                <a:pos x="connsiteX2" y="connsiteY2"/>
              </a:cxn>
              <a:cxn ang="0">
                <a:pos x="connsiteX3" y="connsiteY3"/>
              </a:cxn>
            </a:cxnLst>
            <a:rect l="l" t="t" r="r" b="b"/>
            <a:pathLst>
              <a:path w="440266" h="342430">
                <a:moveTo>
                  <a:pt x="0" y="112889"/>
                </a:moveTo>
                <a:cubicBezTo>
                  <a:pt x="42333" y="188148"/>
                  <a:pt x="84667" y="263407"/>
                  <a:pt x="112889" y="293511"/>
                </a:cubicBezTo>
                <a:cubicBezTo>
                  <a:pt x="141111" y="323615"/>
                  <a:pt x="114770" y="342430"/>
                  <a:pt x="169333" y="293511"/>
                </a:cubicBezTo>
                <a:cubicBezTo>
                  <a:pt x="223896" y="244593"/>
                  <a:pt x="332081" y="122296"/>
                  <a:pt x="440266" y="0"/>
                </a:cubicBezTo>
              </a:path>
            </a:pathLst>
          </a:custGeom>
          <a:ln w="317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7" name="组合 16"/>
          <p:cNvGrpSpPr/>
          <p:nvPr/>
        </p:nvGrpSpPr>
        <p:grpSpPr>
          <a:xfrm>
            <a:off x="7958666" y="3667864"/>
            <a:ext cx="259644" cy="329428"/>
            <a:chOff x="3905956" y="506873"/>
            <a:chExt cx="316088" cy="362371"/>
          </a:xfrm>
        </p:grpSpPr>
        <p:cxnSp>
          <p:nvCxnSpPr>
            <p:cNvPr id="18" name="直接连接符 17"/>
            <p:cNvCxnSpPr/>
            <p:nvPr/>
          </p:nvCxnSpPr>
          <p:spPr>
            <a:xfrm rot="16200000" flipH="1">
              <a:off x="3883378" y="530578"/>
              <a:ext cx="361244" cy="31608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3872089" y="552028"/>
              <a:ext cx="361246" cy="27093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15990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8274" y="812057"/>
            <a:ext cx="3897282" cy="2203578"/>
          </a:xfrm>
        </p:spPr>
        <p:txBody>
          <a:bodyPr>
            <a:noAutofit/>
          </a:bodyPr>
          <a:lstStyle/>
          <a:p>
            <a:pPr algn="just">
              <a:lnSpc>
                <a:spcPct val="150000"/>
              </a:lnSpc>
              <a:buNone/>
            </a:pPr>
            <a:r>
              <a:rPr lang="en-US" altLang="zh-CN" sz="1800" dirty="0" smtClean="0">
                <a:latin typeface="Times New Roman" pitchFamily="18" charset="0"/>
                <a:cs typeface="Times New Roman" pitchFamily="18" charset="0"/>
              </a:rPr>
              <a:t> </a:t>
            </a:r>
            <a:r>
              <a:rPr lang="en-US" altLang="zh-CN" sz="1800" dirty="0" smtClean="0">
                <a:latin typeface="+mn-ea"/>
                <a:ea typeface="+mn-ea"/>
                <a:cs typeface="Times New Roman" pitchFamily="18" charset="0"/>
              </a:rPr>
              <a:t>【</a:t>
            </a:r>
            <a:r>
              <a:rPr sz="1800" dirty="0" smtClean="0">
                <a:latin typeface="+mn-ea"/>
                <a:ea typeface="+mn-ea"/>
                <a:cs typeface="Times New Roman" pitchFamily="18" charset="0"/>
              </a:rPr>
              <a:t>例</a:t>
            </a:r>
            <a:r>
              <a:rPr lang="en-US" altLang="zh-CN" sz="1800" dirty="0" smtClean="0">
                <a:latin typeface="+mn-ea"/>
                <a:ea typeface="+mn-ea"/>
                <a:cs typeface="Times New Roman" pitchFamily="18" charset="0"/>
              </a:rPr>
              <a:t>】</a:t>
            </a:r>
            <a:r>
              <a:rPr sz="1600" dirty="0" smtClean="0">
                <a:latin typeface="Times New Roman" pitchFamily="18" charset="0"/>
                <a:cs typeface="Times New Roman" pitchFamily="18" charset="0"/>
              </a:rPr>
              <a:t>如图所示，一个质量均匀分布、半径为</a:t>
            </a:r>
            <a:r>
              <a:rPr lang="en-US" sz="1600" i="1" dirty="0" smtClean="0">
                <a:latin typeface="Times New Roman" pitchFamily="18" charset="0"/>
                <a:cs typeface="Times New Roman" pitchFamily="18" charset="0"/>
              </a:rPr>
              <a:t>R</a:t>
            </a:r>
            <a:r>
              <a:rPr sz="1600" dirty="0" smtClean="0">
                <a:latin typeface="Times New Roman" pitchFamily="18" charset="0"/>
                <a:cs typeface="Times New Roman" pitchFamily="18" charset="0"/>
              </a:rPr>
              <a:t>的球体对球外质点</a:t>
            </a:r>
            <a:r>
              <a:rPr lang="en-US" sz="1600" i="1" dirty="0" smtClean="0">
                <a:latin typeface="Times New Roman" pitchFamily="18" charset="0"/>
                <a:cs typeface="Times New Roman" pitchFamily="18" charset="0"/>
              </a:rPr>
              <a:t>P </a:t>
            </a:r>
            <a:r>
              <a:rPr sz="1600" dirty="0" smtClean="0">
                <a:latin typeface="Times New Roman" pitchFamily="18" charset="0"/>
                <a:cs typeface="Times New Roman" pitchFamily="18" charset="0"/>
              </a:rPr>
              <a:t>的万有引力为</a:t>
            </a:r>
            <a:r>
              <a:rPr lang="en-US" sz="1600" i="1" dirty="0" smtClean="0">
                <a:latin typeface="Times New Roman" pitchFamily="18" charset="0"/>
                <a:cs typeface="Times New Roman" pitchFamily="18" charset="0"/>
              </a:rPr>
              <a:t>F</a:t>
            </a:r>
            <a:r>
              <a:rPr sz="1600" dirty="0" smtClean="0">
                <a:latin typeface="Times New Roman" pitchFamily="18" charset="0"/>
                <a:cs typeface="Times New Roman" pitchFamily="18" charset="0"/>
              </a:rPr>
              <a:t>，如果在球体中央挖去半径为</a:t>
            </a:r>
            <a:r>
              <a:rPr lang="en-US" sz="1600" i="1" dirty="0" smtClean="0">
                <a:latin typeface="Times New Roman" pitchFamily="18" charset="0"/>
                <a:cs typeface="Times New Roman" pitchFamily="18" charset="0"/>
              </a:rPr>
              <a:t>r</a:t>
            </a:r>
            <a:r>
              <a:rPr sz="1600" dirty="0" smtClean="0">
                <a:latin typeface="Times New Roman" pitchFamily="18" charset="0"/>
                <a:cs typeface="Times New Roman" pitchFamily="18" charset="0"/>
              </a:rPr>
              <a:t>的球体，且    </a:t>
            </a:r>
            <a:r>
              <a:rPr lang="en-US" altLang="zh-CN" sz="1600" i="1" dirty="0" smtClean="0">
                <a:latin typeface="Times New Roman" pitchFamily="18" charset="0"/>
                <a:cs typeface="Times New Roman" pitchFamily="18" charset="0"/>
              </a:rPr>
              <a:t>  </a:t>
            </a:r>
            <a:r>
              <a:rPr sz="1600" dirty="0" smtClean="0">
                <a:latin typeface="Times New Roman" pitchFamily="18" charset="0"/>
                <a:cs typeface="Times New Roman" pitchFamily="18" charset="0"/>
              </a:rPr>
              <a:t>  ，则原球体剩余部分对质点</a:t>
            </a:r>
            <a:r>
              <a:rPr lang="en-US" sz="1600" i="1" dirty="0" smtClean="0">
                <a:latin typeface="Times New Roman" pitchFamily="18" charset="0"/>
                <a:cs typeface="Times New Roman" pitchFamily="18" charset="0"/>
              </a:rPr>
              <a:t>P </a:t>
            </a:r>
            <a:r>
              <a:rPr sz="1600" dirty="0" smtClean="0">
                <a:latin typeface="Times New Roman" pitchFamily="18" charset="0"/>
                <a:cs typeface="Times New Roman" pitchFamily="18" charset="0"/>
              </a:rPr>
              <a:t>的万有引力变为多少？</a:t>
            </a:r>
          </a:p>
          <a:p>
            <a:pPr algn="just">
              <a:lnSpc>
                <a:spcPct val="150000"/>
              </a:lnSpc>
            </a:pPr>
            <a:endParaRPr sz="1800" dirty="0">
              <a:latin typeface="Times New Roman" pitchFamily="18" charset="0"/>
              <a:cs typeface="Times New Roman" pitchFamily="18" charset="0"/>
            </a:endParaRPr>
          </a:p>
        </p:txBody>
      </p:sp>
      <p:graphicFrame>
        <p:nvGraphicFramePr>
          <p:cNvPr id="5" name="对象 4"/>
          <p:cNvGraphicFramePr>
            <a:graphicFrameLocks noChangeAspect="1"/>
          </p:cNvGraphicFramePr>
          <p:nvPr/>
        </p:nvGraphicFramePr>
        <p:xfrm>
          <a:off x="2379151" y="1935441"/>
          <a:ext cx="546920" cy="529829"/>
        </p:xfrm>
        <a:graphic>
          <a:graphicData uri="http://schemas.openxmlformats.org/presentationml/2006/ole">
            <p:oleObj spid="_x0000_s88066" name="公式" r:id="rId4" imgW="406080" imgH="393480" progId="Equation.3">
              <p:embed/>
            </p:oleObj>
          </a:graphicData>
        </a:graphic>
      </p:graphicFrame>
      <p:graphicFrame>
        <p:nvGraphicFramePr>
          <p:cNvPr id="60421" name="对象 991233"/>
          <p:cNvGraphicFramePr>
            <a:graphicFrameLocks/>
          </p:cNvGraphicFramePr>
          <p:nvPr/>
        </p:nvGraphicFramePr>
        <p:xfrm>
          <a:off x="4796717" y="2919414"/>
          <a:ext cx="3974749" cy="1346200"/>
        </p:xfrm>
        <a:graphic>
          <a:graphicData uri="http://schemas.openxmlformats.org/presentationml/2006/ole">
            <p:oleObj spid="_x0000_s88067" name="Document" r:id="rId5" imgW="9320185" imgH="3464554" progId="Word.Document.8">
              <p:embed/>
            </p:oleObj>
          </a:graphicData>
        </a:graphic>
      </p:graphicFrame>
      <p:graphicFrame>
        <p:nvGraphicFramePr>
          <p:cNvPr id="60422" name="对象 814083"/>
          <p:cNvGraphicFramePr>
            <a:graphicFrameLocks/>
          </p:cNvGraphicFramePr>
          <p:nvPr/>
        </p:nvGraphicFramePr>
        <p:xfrm>
          <a:off x="4781550" y="1149350"/>
          <a:ext cx="3892550" cy="1766888"/>
        </p:xfrm>
        <a:graphic>
          <a:graphicData uri="http://schemas.openxmlformats.org/presentationml/2006/ole">
            <p:oleObj spid="_x0000_s88068" name="Document" r:id="rId6" imgW="9582063" imgH="4663214" progId="Word.Document.8">
              <p:embed/>
            </p:oleObj>
          </a:graphicData>
        </a:graphic>
      </p:graphicFrame>
      <p:grpSp>
        <p:nvGrpSpPr>
          <p:cNvPr id="2" name="组合 23"/>
          <p:cNvGrpSpPr/>
          <p:nvPr/>
        </p:nvGrpSpPr>
        <p:grpSpPr>
          <a:xfrm>
            <a:off x="1432958" y="2896589"/>
            <a:ext cx="2681786" cy="1446298"/>
            <a:chOff x="2241755" y="4419043"/>
            <a:chExt cx="3575714" cy="1928397"/>
          </a:xfrm>
        </p:grpSpPr>
        <p:grpSp>
          <p:nvGrpSpPr>
            <p:cNvPr id="4" name="组合 13"/>
            <p:cNvGrpSpPr/>
            <p:nvPr/>
          </p:nvGrpSpPr>
          <p:grpSpPr>
            <a:xfrm>
              <a:off x="2241755" y="4419043"/>
              <a:ext cx="3575714" cy="1928397"/>
              <a:chOff x="2462981" y="3740616"/>
              <a:chExt cx="3575714" cy="1928397"/>
            </a:xfrm>
          </p:grpSpPr>
          <p:grpSp>
            <p:nvGrpSpPr>
              <p:cNvPr id="6" name="组合 11"/>
              <p:cNvGrpSpPr/>
              <p:nvPr/>
            </p:nvGrpSpPr>
            <p:grpSpPr>
              <a:xfrm>
                <a:off x="2462981" y="3740616"/>
                <a:ext cx="3259393" cy="1928397"/>
                <a:chOff x="2462981" y="3740616"/>
                <a:chExt cx="3259393" cy="1928397"/>
              </a:xfrm>
            </p:grpSpPr>
            <p:pic>
              <p:nvPicPr>
                <p:cNvPr id="60418" name="Picture 2" descr="KTB181-1-279.tif"/>
                <p:cNvPicPr>
                  <a:picLocks noChangeAspect="1" noChangeArrowheads="1"/>
                </p:cNvPicPr>
                <p:nvPr/>
              </p:nvPicPr>
              <p:blipFill>
                <a:blip r:embed="rId7" r:link="rId8"/>
                <a:srcRect/>
                <a:stretch>
                  <a:fillRect/>
                </a:stretch>
              </p:blipFill>
              <p:spPr bwMode="auto">
                <a:xfrm>
                  <a:off x="2462981" y="3740616"/>
                  <a:ext cx="1976284" cy="1928397"/>
                </a:xfrm>
                <a:prstGeom prst="rect">
                  <a:avLst/>
                </a:prstGeom>
                <a:noFill/>
                <a:ln w="9525">
                  <a:noFill/>
                  <a:miter lim="800000"/>
                  <a:headEnd/>
                  <a:tailEnd/>
                </a:ln>
              </p:spPr>
            </p:pic>
            <p:sp>
              <p:nvSpPr>
                <p:cNvPr id="9" name="椭圆 8"/>
                <p:cNvSpPr/>
                <p:nvPr/>
              </p:nvSpPr>
              <p:spPr>
                <a:xfrm>
                  <a:off x="5648632" y="4660490"/>
                  <a:ext cx="73742" cy="7374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a:endCxn id="9" idx="6"/>
                </p:cNvCxnSpPr>
                <p:nvPr/>
              </p:nvCxnSpPr>
              <p:spPr>
                <a:xfrm>
                  <a:off x="3451123" y="4689987"/>
                  <a:ext cx="2271251" cy="73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5604388" y="4173795"/>
                <a:ext cx="434307" cy="492443"/>
              </a:xfrm>
              <a:prstGeom prst="rect">
                <a:avLst/>
              </a:prstGeom>
              <a:noFill/>
            </p:spPr>
            <p:txBody>
              <a:bodyPr wrap="none" rtlCol="0">
                <a:spAutoFit/>
              </a:bodyPr>
              <a:lstStyle/>
              <a:p>
                <a:r>
                  <a:rPr lang="en-US" altLang="zh-CN" i="1" dirty="0" smtClean="0">
                    <a:latin typeface="Times New Roman" pitchFamily="18" charset="0"/>
                    <a:cs typeface="Times New Roman" pitchFamily="18" charset="0"/>
                  </a:rPr>
                  <a:t>P</a:t>
                </a:r>
                <a:endParaRPr lang="zh-CN" altLang="en-US" i="1" dirty="0">
                  <a:latin typeface="Times New Roman" pitchFamily="18" charset="0"/>
                  <a:cs typeface="Times New Roman" pitchFamily="18" charset="0"/>
                </a:endParaRPr>
              </a:p>
            </p:txBody>
          </p:sp>
        </p:grpSp>
        <p:cxnSp>
          <p:nvCxnSpPr>
            <p:cNvPr id="16" name="直接连接符 15"/>
            <p:cNvCxnSpPr/>
            <p:nvPr/>
          </p:nvCxnSpPr>
          <p:spPr>
            <a:xfrm rot="5400000">
              <a:off x="2435631" y="4995948"/>
              <a:ext cx="299258" cy="216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2488279" y="5530735"/>
              <a:ext cx="299258" cy="216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3388824" y="4668984"/>
              <a:ext cx="299258" cy="216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3707478" y="5619404"/>
              <a:ext cx="299258" cy="216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3735187" y="4982095"/>
              <a:ext cx="299258" cy="216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2820786" y="5863244"/>
              <a:ext cx="299258" cy="216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2937156" y="4616348"/>
              <a:ext cx="299258" cy="216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3219797" y="5946373"/>
              <a:ext cx="299258" cy="216131"/>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blinds(horizontal)">
                                      <p:cBhvr>
                                        <p:cTn id="7" dur="500"/>
                                        <p:tgtEl>
                                          <p:spTgt spid="604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421"/>
                                        </p:tgtEl>
                                        <p:attrNameLst>
                                          <p:attrName>style.visibility</p:attrName>
                                        </p:attrNameLst>
                                      </p:cBhvr>
                                      <p:to>
                                        <p:strVal val="visible"/>
                                      </p:to>
                                    </p:set>
                                    <p:animEffect transition="in" filter="blinds(horizontal)">
                                      <p:cBhvr>
                                        <p:cTn id="12" dur="5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111022" y="959556"/>
            <a:ext cx="4752622" cy="15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478844" y="358618"/>
            <a:ext cx="6297507" cy="623248"/>
          </a:xfrm>
          <a:prstGeom prst="rect">
            <a:avLst/>
          </a:prstGeom>
          <a:noFill/>
        </p:spPr>
        <p:txBody>
          <a:bodyPr wrap="square" lIns="68580" tIns="34290" rIns="68580" bIns="34290" rtlCol="0">
            <a:spAutoFit/>
          </a:bodyPr>
          <a:lstStyle/>
          <a:p>
            <a:pPr>
              <a:lnSpc>
                <a:spcPct val="150000"/>
              </a:lnSpc>
            </a:pPr>
            <a:r>
              <a:rPr lang="zh-CN" altLang="en-US" sz="2400" dirty="0" smtClean="0">
                <a:solidFill>
                  <a:prstClr val="black"/>
                </a:solidFill>
                <a:latin typeface="黑体" panose="02010609060101010101" pitchFamily="49" charset="-122"/>
                <a:ea typeface="黑体" panose="02010609060101010101" pitchFamily="49" charset="-122"/>
              </a:rPr>
              <a:t>二、天体问题两个模型 </a:t>
            </a:r>
            <a:r>
              <a:rPr lang="en-US" altLang="zh-CN" dirty="0" smtClean="0">
                <a:solidFill>
                  <a:prstClr val="black"/>
                </a:solidFill>
                <a:latin typeface="黑体" panose="02010609060101010101" pitchFamily="49" charset="-122"/>
                <a:ea typeface="黑体" panose="02010609060101010101" pitchFamily="49" charset="-122"/>
              </a:rPr>
              <a:t>——</a:t>
            </a:r>
            <a:r>
              <a:rPr lang="zh-CN" altLang="en-US" dirty="0" smtClean="0">
                <a:solidFill>
                  <a:prstClr val="black"/>
                </a:solidFill>
                <a:latin typeface="黑体" panose="02010609060101010101" pitchFamily="49" charset="-122"/>
                <a:ea typeface="黑体" panose="02010609060101010101" pitchFamily="49" charset="-122"/>
              </a:rPr>
              <a:t>“天上”与“地上”</a:t>
            </a:r>
            <a:endParaRPr lang="zh-CN" altLang="en-US" dirty="0">
              <a:solidFill>
                <a:prstClr val="black"/>
              </a:solidFill>
              <a:latin typeface="黑体" panose="02010609060101010101" pitchFamily="49" charset="-122"/>
              <a:ea typeface="黑体" panose="02010609060101010101" pitchFamily="49" charset="-122"/>
            </a:endParaRPr>
          </a:p>
        </p:txBody>
      </p:sp>
      <p:sp>
        <p:nvSpPr>
          <p:cNvPr id="9" name="文本框 8"/>
          <p:cNvSpPr txBox="1"/>
          <p:nvPr/>
        </p:nvSpPr>
        <p:spPr>
          <a:xfrm>
            <a:off x="335305" y="1899138"/>
            <a:ext cx="5275786" cy="346249"/>
          </a:xfrm>
          <a:prstGeom prst="rect">
            <a:avLst/>
          </a:prstGeom>
          <a:noFill/>
        </p:spPr>
        <p:txBody>
          <a:bodyPr wrap="square" lIns="68580" tIns="34290" rIns="68580" bIns="34290" rtlCol="0">
            <a:spAutoFit/>
          </a:bodyPr>
          <a:lstStyle/>
          <a:p>
            <a:r>
              <a:rPr lang="zh-CN" altLang="en-US" dirty="0" smtClean="0">
                <a:solidFill>
                  <a:prstClr val="black"/>
                </a:solidFill>
                <a:latin typeface="华文楷体" panose="02010600040101010101" pitchFamily="2" charset="-122"/>
                <a:ea typeface="华文楷体" panose="02010600040101010101" pitchFamily="2" charset="-122"/>
              </a:rPr>
              <a:t>        </a:t>
            </a:r>
            <a:endParaRPr lang="zh-CN" altLang="en-US" dirty="0">
              <a:solidFill>
                <a:prstClr val="black"/>
              </a:solidFill>
              <a:latin typeface="华文楷体" panose="02010600040101010101" pitchFamily="2" charset="-122"/>
              <a:ea typeface="华文楷体" panose="02010600040101010101" pitchFamily="2" charset="-122"/>
            </a:endParaRPr>
          </a:p>
        </p:txBody>
      </p:sp>
      <p:sp>
        <p:nvSpPr>
          <p:cNvPr id="12" name="TextBox 11"/>
          <p:cNvSpPr txBox="1"/>
          <p:nvPr/>
        </p:nvSpPr>
        <p:spPr>
          <a:xfrm>
            <a:off x="1132327" y="1194362"/>
            <a:ext cx="7344295" cy="377026"/>
          </a:xfrm>
          <a:prstGeom prst="rect">
            <a:avLst/>
          </a:prstGeom>
          <a:noFill/>
        </p:spPr>
        <p:txBody>
          <a:bodyPr wrap="square" lIns="68580" tIns="34290" rIns="68580" bIns="34290" rtlCol="0">
            <a:spAutoFit/>
          </a:bodyPr>
          <a:lstStyle/>
          <a:p>
            <a:r>
              <a:rPr lang="zh-CN" altLang="en-US" sz="2000" dirty="0" smtClean="0">
                <a:solidFill>
                  <a:srgbClr val="002060"/>
                </a:solidFill>
                <a:latin typeface="黑体" pitchFamily="49" charset="-122"/>
                <a:ea typeface="黑体" pitchFamily="49" charset="-122"/>
              </a:rPr>
              <a:t>模型一“天上”：环绕运动</a:t>
            </a:r>
            <a:endParaRPr lang="zh-CN" altLang="en-US" sz="2000" dirty="0">
              <a:solidFill>
                <a:srgbClr val="002060"/>
              </a:solidFill>
              <a:latin typeface="黑体" pitchFamily="49" charset="-122"/>
              <a:ea typeface="黑体" pitchFamily="49" charset="-122"/>
            </a:endParaRPr>
          </a:p>
        </p:txBody>
      </p:sp>
      <p:grpSp>
        <p:nvGrpSpPr>
          <p:cNvPr id="3" name="组合 14"/>
          <p:cNvGrpSpPr/>
          <p:nvPr/>
        </p:nvGrpSpPr>
        <p:grpSpPr>
          <a:xfrm>
            <a:off x="5170516" y="1927341"/>
            <a:ext cx="3973484" cy="2453849"/>
            <a:chOff x="6894021" y="3036396"/>
            <a:chExt cx="5297979" cy="3271799"/>
          </a:xfrm>
        </p:grpSpPr>
        <p:pic>
          <p:nvPicPr>
            <p:cNvPr id="15362" name="Picture 2" descr="C:\Users\admin\Desktop\我第五周\资料\天体圆周 运动.gif"/>
            <p:cNvPicPr>
              <a:picLocks noChangeAspect="1" noChangeArrowheads="1" noCrop="1"/>
            </p:cNvPicPr>
            <p:nvPr/>
          </p:nvPicPr>
          <p:blipFill>
            <a:blip r:embed="rId4"/>
            <a:srcRect/>
            <a:stretch>
              <a:fillRect/>
            </a:stretch>
          </p:blipFill>
          <p:spPr bwMode="auto">
            <a:xfrm>
              <a:off x="8363471" y="3036396"/>
              <a:ext cx="2381250" cy="2381250"/>
            </a:xfrm>
            <a:prstGeom prst="rect">
              <a:avLst/>
            </a:prstGeom>
            <a:noFill/>
          </p:spPr>
        </p:pic>
        <p:sp>
          <p:nvSpPr>
            <p:cNvPr id="13" name="TextBox 12"/>
            <p:cNvSpPr txBox="1"/>
            <p:nvPr/>
          </p:nvSpPr>
          <p:spPr>
            <a:xfrm>
              <a:off x="6894021" y="5569531"/>
              <a:ext cx="5297979" cy="738664"/>
            </a:xfrm>
            <a:prstGeom prst="rect">
              <a:avLst/>
            </a:prstGeom>
            <a:noFill/>
          </p:spPr>
          <p:txBody>
            <a:bodyPr wrap="square" rtlCol="0">
              <a:spAutoFit/>
            </a:bodyPr>
            <a:lstStyle/>
            <a:p>
              <a:r>
                <a:rPr lang="zh-CN" altLang="en-US" sz="1500" dirty="0" smtClean="0">
                  <a:latin typeface="黑体" pitchFamily="49" charset="-122"/>
                  <a:ea typeface="黑体" pitchFamily="49" charset="-122"/>
                </a:rPr>
                <a:t>例如：卫星绕着地球转，行星绕着太阳转</a:t>
              </a:r>
              <a:r>
                <a:rPr lang="en-US" altLang="zh-CN" sz="1500" dirty="0" smtClean="0">
                  <a:latin typeface="黑体" pitchFamily="49" charset="-122"/>
                  <a:ea typeface="黑体" pitchFamily="49" charset="-122"/>
                </a:rPr>
                <a:t>……</a:t>
              </a:r>
              <a:endParaRPr lang="zh-CN" altLang="en-US" sz="1500" dirty="0">
                <a:latin typeface="黑体" pitchFamily="49" charset="-122"/>
                <a:ea typeface="黑体" pitchFamily="49" charset="-122"/>
              </a:endParaRPr>
            </a:p>
          </p:txBody>
        </p:sp>
      </p:grpSp>
      <p:graphicFrame>
        <p:nvGraphicFramePr>
          <p:cNvPr id="15364" name="Object 4"/>
          <p:cNvGraphicFramePr>
            <a:graphicFrameLocks noChangeAspect="1"/>
          </p:cNvGraphicFramePr>
          <p:nvPr/>
        </p:nvGraphicFramePr>
        <p:xfrm>
          <a:off x="1682750" y="1781175"/>
          <a:ext cx="4256088" cy="730250"/>
        </p:xfrm>
        <a:graphic>
          <a:graphicData uri="http://schemas.openxmlformats.org/presentationml/2006/ole">
            <p:oleObj spid="_x0000_s44034" name="公式" r:id="rId5" imgW="2552400" imgH="419040" progId="Equation.3">
              <p:embed/>
            </p:oleObj>
          </a:graphicData>
        </a:graphic>
      </p:graphicFrame>
      <p:graphicFrame>
        <p:nvGraphicFramePr>
          <p:cNvPr id="15365" name="Object 5"/>
          <p:cNvGraphicFramePr>
            <a:graphicFrameLocks noChangeAspect="1"/>
          </p:cNvGraphicFramePr>
          <p:nvPr/>
        </p:nvGraphicFramePr>
        <p:xfrm>
          <a:off x="1942178" y="2821351"/>
          <a:ext cx="3145631" cy="1520429"/>
        </p:xfrm>
        <a:graphic>
          <a:graphicData uri="http://schemas.openxmlformats.org/presentationml/2006/ole">
            <p:oleObj spid="_x0000_s44035" name="公式" r:id="rId6" imgW="1854000" imgH="914400" progId="Equation.3">
              <p:embed/>
            </p:oleObj>
          </a:graphicData>
        </a:graphic>
      </p:graphicFrame>
      <p:sp>
        <p:nvSpPr>
          <p:cNvPr id="14" name="矩形 13"/>
          <p:cNvSpPr/>
          <p:nvPr/>
        </p:nvSpPr>
        <p:spPr>
          <a:xfrm>
            <a:off x="4675396" y="1219900"/>
            <a:ext cx="2215991" cy="346249"/>
          </a:xfrm>
          <a:prstGeom prst="rect">
            <a:avLst/>
          </a:prstGeom>
        </p:spPr>
        <p:txBody>
          <a:bodyPr wrap="none" lIns="68580" tIns="34290" rIns="68580" bIns="34290">
            <a:spAutoFit/>
          </a:bodyPr>
          <a:lstStyle/>
          <a:p>
            <a:r>
              <a:rPr lang="zh-CN" altLang="en-US" dirty="0" smtClean="0">
                <a:solidFill>
                  <a:srgbClr val="C00000"/>
                </a:solidFill>
                <a:latin typeface="黑体" pitchFamily="49" charset="-122"/>
                <a:ea typeface="黑体" pitchFamily="49" charset="-122"/>
              </a:rPr>
              <a:t>万有引力提供向心力</a:t>
            </a:r>
            <a:endParaRPr lang="zh-CN" altLang="en-US" dirty="0">
              <a:solidFill>
                <a:srgbClr val="C00000"/>
              </a:solidFill>
              <a:latin typeface="黑体" pitchFamily="49" charset="-122"/>
              <a:ea typeface="黑体" pitchFamily="49" charset="-122"/>
            </a:endParaRPr>
          </a:p>
        </p:txBody>
      </p:sp>
    </p:spTree>
    <p:extLst>
      <p:ext uri="{BB962C8B-B14F-4D97-AF65-F5344CB8AC3E}">
        <p14:creationId xmlns:p14="http://schemas.microsoft.com/office/powerpoint/2010/main" xmlns="" val="355201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15364"/>
                                        </p:tgtEl>
                                        <p:attrNameLst>
                                          <p:attrName>style.visibility</p:attrName>
                                        </p:attrNameLst>
                                      </p:cBhvr>
                                      <p:to>
                                        <p:strVal val="visible"/>
                                      </p:to>
                                    </p:set>
                                    <p:anim calcmode="lin" valueType="num">
                                      <p:cBhvr>
                                        <p:cTn id="17" dur="1000" fill="hold"/>
                                        <p:tgtEl>
                                          <p:spTgt spid="15364"/>
                                        </p:tgtEl>
                                        <p:attrNameLst>
                                          <p:attrName>ppt_x</p:attrName>
                                        </p:attrNameLst>
                                      </p:cBhvr>
                                      <p:tavLst>
                                        <p:tav tm="0">
                                          <p:val>
                                            <p:strVal val="#ppt_x-.2"/>
                                          </p:val>
                                        </p:tav>
                                        <p:tav tm="100000">
                                          <p:val>
                                            <p:strVal val="#ppt_x"/>
                                          </p:val>
                                        </p:tav>
                                      </p:tavLst>
                                    </p:anim>
                                    <p:anim calcmode="lin" valueType="num">
                                      <p:cBhvr>
                                        <p:cTn id="18" dur="1000" fill="hold"/>
                                        <p:tgtEl>
                                          <p:spTgt spid="1536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5364"/>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15365"/>
                                        </p:tgtEl>
                                        <p:attrNameLst>
                                          <p:attrName>style.visibility</p:attrName>
                                        </p:attrNameLst>
                                      </p:cBhvr>
                                      <p:to>
                                        <p:strVal val="visible"/>
                                      </p:to>
                                    </p:set>
                                    <p:anim calcmode="lin" valueType="num">
                                      <p:cBhvr>
                                        <p:cTn id="24" dur="1000" fill="hold"/>
                                        <p:tgtEl>
                                          <p:spTgt spid="15365"/>
                                        </p:tgtEl>
                                        <p:attrNameLst>
                                          <p:attrName>ppt_x</p:attrName>
                                        </p:attrNameLst>
                                      </p:cBhvr>
                                      <p:tavLst>
                                        <p:tav tm="0">
                                          <p:val>
                                            <p:strVal val="#ppt_x-.2"/>
                                          </p:val>
                                        </p:tav>
                                        <p:tav tm="100000">
                                          <p:val>
                                            <p:strVal val="#ppt_x"/>
                                          </p:val>
                                        </p:tav>
                                      </p:tavLst>
                                    </p:anim>
                                    <p:anim calcmode="lin" valueType="num">
                                      <p:cBhvr>
                                        <p:cTn id="25" dur="1000" fill="hold"/>
                                        <p:tgtEl>
                                          <p:spTgt spid="1536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4" descr="紫色网格"/>
          <p:cNvSpPr>
            <a:spLocks noChangeArrowheads="1"/>
          </p:cNvSpPr>
          <p:nvPr/>
        </p:nvSpPr>
        <p:spPr bwMode="auto">
          <a:xfrm>
            <a:off x="1279277" y="1047353"/>
            <a:ext cx="6400800" cy="427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200" dirty="0" smtClean="0">
                <a:solidFill>
                  <a:srgbClr val="002060"/>
                </a:solidFill>
                <a:latin typeface="黑体" pitchFamily="49" charset="-122"/>
                <a:ea typeface="黑体" pitchFamily="49" charset="-122"/>
                <a:cs typeface="Times New Roman" panose="02020603050405020304" pitchFamily="18" charset="0"/>
              </a:rPr>
              <a:t>思考：</a:t>
            </a:r>
            <a:r>
              <a:rPr lang="zh-CN" altLang="en-US" sz="2200" dirty="0">
                <a:solidFill>
                  <a:srgbClr val="002060"/>
                </a:solidFill>
                <a:latin typeface="黑体" pitchFamily="49" charset="-122"/>
                <a:ea typeface="黑体" pitchFamily="49" charset="-122"/>
                <a:cs typeface="Times New Roman" panose="02020603050405020304" pitchFamily="18" charset="0"/>
              </a:rPr>
              <a:t>对于绕</a:t>
            </a:r>
            <a:r>
              <a:rPr lang="zh-CN" altLang="en-US" sz="2200" dirty="0" smtClean="0">
                <a:solidFill>
                  <a:srgbClr val="002060"/>
                </a:solidFill>
                <a:latin typeface="黑体" pitchFamily="49" charset="-122"/>
                <a:ea typeface="黑体" pitchFamily="49" charset="-122"/>
                <a:cs typeface="Times New Roman" panose="02020603050405020304" pitchFamily="18" charset="0"/>
              </a:rPr>
              <a:t>地球做匀速圆周运动</a:t>
            </a:r>
            <a:r>
              <a:rPr lang="zh-CN" altLang="en-US" sz="2200" dirty="0">
                <a:solidFill>
                  <a:srgbClr val="002060"/>
                </a:solidFill>
                <a:latin typeface="黑体" pitchFamily="49" charset="-122"/>
                <a:ea typeface="黑体" pitchFamily="49" charset="-122"/>
                <a:cs typeface="Times New Roman" panose="02020603050405020304" pitchFamily="18" charset="0"/>
              </a:rPr>
              <a:t>的人造卫星：</a:t>
            </a:r>
          </a:p>
          <a:p>
            <a:pPr>
              <a:lnSpc>
                <a:spcPct val="150000"/>
              </a:lnSpc>
            </a:pPr>
            <a:r>
              <a:rPr lang="zh-CN" altLang="en-US" sz="2000" dirty="0" smtClean="0">
                <a:latin typeface="黑体" pitchFamily="49" charset="-122"/>
                <a:ea typeface="黑体" pitchFamily="49" charset="-122"/>
                <a:cs typeface="Times New Roman" panose="02020603050405020304" pitchFamily="18" charset="0"/>
              </a:rPr>
              <a:t>（</a:t>
            </a:r>
            <a:r>
              <a:rPr lang="en-US" altLang="zh-CN" sz="2000" dirty="0" smtClean="0">
                <a:latin typeface="黑体" pitchFamily="49" charset="-122"/>
                <a:ea typeface="黑体" pitchFamily="49" charset="-122"/>
                <a:cs typeface="Times New Roman" panose="02020603050405020304" pitchFamily="18" charset="0"/>
              </a:rPr>
              <a:t>1</a:t>
            </a:r>
            <a:r>
              <a:rPr lang="zh-CN" altLang="en-US" sz="2000" dirty="0" smtClean="0">
                <a:latin typeface="黑体" pitchFamily="49" charset="-122"/>
                <a:ea typeface="黑体" pitchFamily="49" charset="-122"/>
                <a:cs typeface="Times New Roman" panose="02020603050405020304" pitchFamily="18" charset="0"/>
              </a:rPr>
              <a:t>）</a:t>
            </a:r>
            <a:r>
              <a:rPr lang="zh-CN" altLang="en-US" sz="2000" dirty="0">
                <a:latin typeface="黑体" pitchFamily="49" charset="-122"/>
                <a:ea typeface="黑体" pitchFamily="49" charset="-122"/>
                <a:cs typeface="Times New Roman" panose="02020603050405020304" pitchFamily="18" charset="0"/>
              </a:rPr>
              <a:t>离地面越高，线速度</a:t>
            </a:r>
            <a:r>
              <a:rPr lang="zh-CN" altLang="en-US" sz="2000" dirty="0" smtClean="0">
                <a:latin typeface="黑体" pitchFamily="49" charset="-122"/>
                <a:ea typeface="黑体" pitchFamily="49" charset="-122"/>
                <a:cs typeface="Times New Roman" panose="02020603050405020304" pitchFamily="18" charset="0"/>
              </a:rPr>
              <a:t>越</a:t>
            </a:r>
            <a:endParaRPr lang="en-US" altLang="zh-CN" sz="2000" dirty="0" smtClean="0">
              <a:latin typeface="黑体" pitchFamily="49" charset="-122"/>
              <a:ea typeface="黑体" pitchFamily="49" charset="-122"/>
              <a:cs typeface="Times New Roman" panose="02020603050405020304" pitchFamily="18" charset="0"/>
            </a:endParaRPr>
          </a:p>
          <a:p>
            <a:pPr>
              <a:lnSpc>
                <a:spcPct val="150000"/>
              </a:lnSpc>
            </a:pPr>
            <a:r>
              <a:rPr lang="zh-CN" altLang="en-US" sz="2000" dirty="0" smtClean="0">
                <a:latin typeface="黑体" pitchFamily="49" charset="-122"/>
                <a:ea typeface="黑体" pitchFamily="49" charset="-122"/>
                <a:cs typeface="Times New Roman" panose="02020603050405020304" pitchFamily="18" charset="0"/>
              </a:rPr>
              <a:t>（</a:t>
            </a:r>
            <a:r>
              <a:rPr lang="en-US" altLang="zh-CN" sz="2000" dirty="0" smtClean="0">
                <a:latin typeface="黑体" pitchFamily="49" charset="-122"/>
                <a:ea typeface="黑体" pitchFamily="49" charset="-122"/>
                <a:cs typeface="Times New Roman" panose="02020603050405020304" pitchFamily="18" charset="0"/>
              </a:rPr>
              <a:t>2</a:t>
            </a:r>
            <a:r>
              <a:rPr lang="zh-CN" altLang="en-US" sz="2000" dirty="0" smtClean="0">
                <a:latin typeface="黑体" pitchFamily="49" charset="-122"/>
                <a:ea typeface="黑体" pitchFamily="49" charset="-122"/>
                <a:cs typeface="Times New Roman" panose="02020603050405020304" pitchFamily="18" charset="0"/>
              </a:rPr>
              <a:t>）</a:t>
            </a:r>
            <a:r>
              <a:rPr lang="zh-CN" altLang="en-US" sz="2000" dirty="0">
                <a:latin typeface="黑体" pitchFamily="49" charset="-122"/>
                <a:ea typeface="黑体" pitchFamily="49" charset="-122"/>
                <a:cs typeface="Times New Roman" panose="02020603050405020304" pitchFamily="18" charset="0"/>
              </a:rPr>
              <a:t>离地面越高，角速度</a:t>
            </a:r>
            <a:r>
              <a:rPr lang="zh-CN" altLang="en-US" sz="2000" dirty="0" smtClean="0">
                <a:latin typeface="黑体" pitchFamily="49" charset="-122"/>
                <a:ea typeface="黑体" pitchFamily="49" charset="-122"/>
                <a:cs typeface="Times New Roman" panose="02020603050405020304" pitchFamily="18" charset="0"/>
              </a:rPr>
              <a:t>越</a:t>
            </a:r>
            <a:endParaRPr lang="en-US" altLang="zh-CN" sz="2000" dirty="0" smtClean="0">
              <a:latin typeface="黑体" pitchFamily="49" charset="-122"/>
              <a:ea typeface="黑体" pitchFamily="49" charset="-122"/>
              <a:cs typeface="Times New Roman" panose="02020603050405020304" pitchFamily="18" charset="0"/>
            </a:endParaRPr>
          </a:p>
          <a:p>
            <a:pPr>
              <a:lnSpc>
                <a:spcPct val="150000"/>
              </a:lnSpc>
            </a:pPr>
            <a:r>
              <a:rPr lang="zh-CN" altLang="en-US" sz="2000" dirty="0" smtClean="0">
                <a:latin typeface="黑体" pitchFamily="49" charset="-122"/>
                <a:ea typeface="黑体" pitchFamily="49" charset="-122"/>
                <a:cs typeface="Times New Roman" panose="02020603050405020304" pitchFamily="18" charset="0"/>
              </a:rPr>
              <a:t>（</a:t>
            </a:r>
            <a:r>
              <a:rPr lang="en-US" altLang="zh-CN" sz="2000" dirty="0" smtClean="0">
                <a:latin typeface="黑体" pitchFamily="49" charset="-122"/>
                <a:ea typeface="黑体" pitchFamily="49" charset="-122"/>
                <a:cs typeface="Times New Roman" panose="02020603050405020304" pitchFamily="18" charset="0"/>
              </a:rPr>
              <a:t>3</a:t>
            </a:r>
            <a:r>
              <a:rPr lang="zh-CN" altLang="en-US" sz="2000" dirty="0" smtClean="0">
                <a:latin typeface="黑体" pitchFamily="49" charset="-122"/>
                <a:ea typeface="黑体" pitchFamily="49" charset="-122"/>
                <a:cs typeface="Times New Roman" panose="02020603050405020304" pitchFamily="18" charset="0"/>
              </a:rPr>
              <a:t>）</a:t>
            </a:r>
            <a:r>
              <a:rPr lang="zh-CN" altLang="en-US" sz="2000" dirty="0">
                <a:latin typeface="黑体" pitchFamily="49" charset="-122"/>
                <a:ea typeface="黑体" pitchFamily="49" charset="-122"/>
                <a:cs typeface="Times New Roman" panose="02020603050405020304" pitchFamily="18" charset="0"/>
              </a:rPr>
              <a:t>离地面越高，周期</a:t>
            </a:r>
            <a:r>
              <a:rPr lang="zh-CN" altLang="en-US" sz="2000" dirty="0" smtClean="0">
                <a:latin typeface="黑体" pitchFamily="49" charset="-122"/>
                <a:ea typeface="黑体" pitchFamily="49" charset="-122"/>
                <a:cs typeface="Times New Roman" panose="02020603050405020304" pitchFamily="18" charset="0"/>
              </a:rPr>
              <a:t>越</a:t>
            </a:r>
            <a:endParaRPr lang="en-US" altLang="zh-CN" sz="2000" dirty="0" smtClean="0">
              <a:latin typeface="黑体" pitchFamily="49" charset="-122"/>
              <a:ea typeface="黑体" pitchFamily="49" charset="-122"/>
              <a:cs typeface="Times New Roman" panose="02020603050405020304" pitchFamily="18" charset="0"/>
            </a:endParaRPr>
          </a:p>
          <a:p>
            <a:pPr>
              <a:lnSpc>
                <a:spcPct val="150000"/>
              </a:lnSpc>
            </a:pPr>
            <a:r>
              <a:rPr lang="en-US" altLang="zh-CN" sz="2000" dirty="0" smtClean="0">
                <a:latin typeface="黑体" pitchFamily="49" charset="-122"/>
                <a:ea typeface="黑体" pitchFamily="49" charset="-122"/>
                <a:cs typeface="Times New Roman" panose="02020603050405020304" pitchFamily="18" charset="0"/>
              </a:rPr>
              <a:t> (4</a:t>
            </a:r>
            <a:r>
              <a:rPr lang="zh-CN" altLang="en-US" sz="2000" dirty="0" smtClean="0">
                <a:latin typeface="黑体" pitchFamily="49" charset="-122"/>
                <a:ea typeface="黑体" pitchFamily="49" charset="-122"/>
                <a:cs typeface="Times New Roman" panose="02020603050405020304" pitchFamily="18" charset="0"/>
              </a:rPr>
              <a:t>）离地面越高，向心加速度越</a:t>
            </a:r>
            <a:endParaRPr lang="en-US" altLang="zh-CN" sz="2000" dirty="0" smtClean="0">
              <a:latin typeface="黑体" pitchFamily="49" charset="-122"/>
              <a:ea typeface="黑体" pitchFamily="49" charset="-122"/>
              <a:cs typeface="Times New Roman" panose="02020603050405020304" pitchFamily="18" charset="0"/>
            </a:endParaRPr>
          </a:p>
          <a:p>
            <a:pPr>
              <a:lnSpc>
                <a:spcPct val="150000"/>
              </a:lnSpc>
            </a:pPr>
            <a:r>
              <a:rPr lang="zh-CN" altLang="en-US" sz="2000" dirty="0" smtClean="0">
                <a:latin typeface="黑体" pitchFamily="49" charset="-122"/>
                <a:ea typeface="黑体" pitchFamily="49" charset="-122"/>
                <a:cs typeface="Times New Roman" panose="02020603050405020304" pitchFamily="18" charset="0"/>
              </a:rPr>
              <a:t>（</a:t>
            </a:r>
            <a:r>
              <a:rPr lang="en-US" altLang="zh-CN" sz="2000" dirty="0" smtClean="0">
                <a:latin typeface="黑体" pitchFamily="49" charset="-122"/>
                <a:ea typeface="黑体" pitchFamily="49" charset="-122"/>
                <a:cs typeface="Times New Roman" panose="02020603050405020304" pitchFamily="18" charset="0"/>
              </a:rPr>
              <a:t>5</a:t>
            </a:r>
            <a:r>
              <a:rPr lang="zh-CN" altLang="en-US" sz="2000" dirty="0" smtClean="0">
                <a:latin typeface="黑体" pitchFamily="49" charset="-122"/>
                <a:ea typeface="黑体" pitchFamily="49" charset="-122"/>
                <a:cs typeface="Times New Roman" panose="02020603050405020304" pitchFamily="18" charset="0"/>
              </a:rPr>
              <a:t>）离地面越高，向心力越</a:t>
            </a:r>
            <a:endParaRPr lang="en-US" altLang="zh-CN" sz="2000" dirty="0" smtClean="0">
              <a:latin typeface="黑体" pitchFamily="49" charset="-122"/>
              <a:ea typeface="黑体" pitchFamily="49" charset="-122"/>
              <a:cs typeface="Times New Roman" panose="02020603050405020304" pitchFamily="18" charset="0"/>
            </a:endParaRPr>
          </a:p>
          <a:p>
            <a:pPr>
              <a:lnSpc>
                <a:spcPct val="150000"/>
              </a:lnSpc>
            </a:pPr>
            <a:endParaRPr lang="en-US" altLang="zh-CN" sz="2000" dirty="0" smtClean="0">
              <a:latin typeface="黑体" pitchFamily="49" charset="-122"/>
              <a:ea typeface="黑体" pitchFamily="49" charset="-122"/>
              <a:cs typeface="Times New Roman" panose="02020603050405020304" pitchFamily="18" charset="0"/>
            </a:endParaRPr>
          </a:p>
          <a:p>
            <a:pPr>
              <a:lnSpc>
                <a:spcPct val="150000"/>
              </a:lnSpc>
            </a:pPr>
            <a:endParaRPr lang="en-US" altLang="zh-CN" sz="2000" dirty="0" smtClean="0">
              <a:latin typeface="黑体" pitchFamily="49" charset="-122"/>
              <a:ea typeface="黑体" pitchFamily="49" charset="-122"/>
              <a:cs typeface="Times New Roman" panose="02020603050405020304" pitchFamily="18" charset="0"/>
            </a:endParaRPr>
          </a:p>
          <a:p>
            <a:pPr>
              <a:lnSpc>
                <a:spcPct val="150000"/>
              </a:lnSpc>
            </a:pPr>
            <a:endParaRPr lang="zh-CN" altLang="en-US" sz="2000" dirty="0">
              <a:latin typeface="黑体" pitchFamily="49" charset="-122"/>
              <a:ea typeface="黑体" pitchFamily="49" charset="-122"/>
              <a:cs typeface="Times New Roman" panose="02020603050405020304" pitchFamily="18" charset="0"/>
            </a:endParaRPr>
          </a:p>
        </p:txBody>
      </p:sp>
      <p:sp>
        <p:nvSpPr>
          <p:cNvPr id="3" name="Line 13"/>
          <p:cNvSpPr>
            <a:spLocks noChangeShapeType="1"/>
          </p:cNvSpPr>
          <p:nvPr/>
        </p:nvSpPr>
        <p:spPr bwMode="auto">
          <a:xfrm>
            <a:off x="5221221" y="1960463"/>
            <a:ext cx="1517650" cy="9525"/>
          </a:xfrm>
          <a:prstGeom prst="line">
            <a:avLst/>
          </a:prstGeom>
          <a:noFill/>
          <a:ln w="28575">
            <a:solidFill>
              <a:schemeClr val="tx1"/>
            </a:solidFill>
            <a:round/>
            <a:headEnd/>
            <a:tailEnd/>
          </a:ln>
          <a:effectLst/>
          <a:extLst/>
        </p:spPr>
        <p:txBody>
          <a:bodyPr wrap="none" lIns="68580" tIns="34290" rIns="68580" bIns="34290"/>
          <a:lstStyle/>
          <a:p>
            <a:pPr hangingPunct="1">
              <a:defRPr/>
            </a:pPr>
            <a:endParaRPr lang="zh-CN" altLang="en-US" sz="2100" dirty="0">
              <a:effectLst>
                <a:outerShdw blurRad="38100" dist="38100" dir="2700000" algn="tl">
                  <a:srgbClr val="000000">
                    <a:alpha val="43137"/>
                  </a:srgbClr>
                </a:outerShdw>
              </a:effectLst>
              <a:latin typeface="+mn-lt"/>
              <a:ea typeface="楷体" panose="02010609060101010101" pitchFamily="49" charset="-122"/>
            </a:endParaRPr>
          </a:p>
        </p:txBody>
      </p:sp>
      <p:sp>
        <p:nvSpPr>
          <p:cNvPr id="4" name="Line 13"/>
          <p:cNvSpPr>
            <a:spLocks noChangeShapeType="1"/>
          </p:cNvSpPr>
          <p:nvPr/>
        </p:nvSpPr>
        <p:spPr bwMode="auto">
          <a:xfrm>
            <a:off x="5211696" y="2408138"/>
            <a:ext cx="1516062" cy="9525"/>
          </a:xfrm>
          <a:prstGeom prst="line">
            <a:avLst/>
          </a:prstGeom>
          <a:noFill/>
          <a:ln w="28575">
            <a:solidFill>
              <a:schemeClr val="tx1"/>
            </a:solidFill>
            <a:round/>
            <a:headEnd/>
            <a:tailEnd/>
          </a:ln>
          <a:effectLst/>
          <a:extLst/>
        </p:spPr>
        <p:txBody>
          <a:bodyPr wrap="none" lIns="68580" tIns="34290" rIns="68580" bIns="34290"/>
          <a:lstStyle/>
          <a:p>
            <a:pPr hangingPunct="1">
              <a:defRPr/>
            </a:pPr>
            <a:endParaRPr lang="zh-CN" altLang="en-US" sz="2100" dirty="0">
              <a:effectLst>
                <a:outerShdw blurRad="38100" dist="38100" dir="2700000" algn="tl">
                  <a:srgbClr val="000000">
                    <a:alpha val="43137"/>
                  </a:srgbClr>
                </a:outerShdw>
              </a:effectLst>
              <a:latin typeface="+mn-lt"/>
              <a:ea typeface="楷体" panose="02010609060101010101" pitchFamily="49" charset="-122"/>
            </a:endParaRPr>
          </a:p>
        </p:txBody>
      </p:sp>
      <p:sp>
        <p:nvSpPr>
          <p:cNvPr id="5" name="Line 13"/>
          <p:cNvSpPr>
            <a:spLocks noChangeShapeType="1"/>
          </p:cNvSpPr>
          <p:nvPr/>
        </p:nvSpPr>
        <p:spPr bwMode="auto">
          <a:xfrm>
            <a:off x="5211696" y="2910582"/>
            <a:ext cx="1516062" cy="9525"/>
          </a:xfrm>
          <a:prstGeom prst="line">
            <a:avLst/>
          </a:prstGeom>
          <a:noFill/>
          <a:ln w="28575">
            <a:solidFill>
              <a:schemeClr val="tx1"/>
            </a:solidFill>
            <a:round/>
            <a:headEnd/>
            <a:tailEnd/>
          </a:ln>
          <a:effectLst/>
          <a:extLst/>
        </p:spPr>
        <p:txBody>
          <a:bodyPr wrap="none" lIns="68580" tIns="34290" rIns="68580" bIns="34290"/>
          <a:lstStyle/>
          <a:p>
            <a:pPr hangingPunct="1">
              <a:defRPr/>
            </a:pPr>
            <a:endParaRPr lang="zh-CN" altLang="en-US" sz="2100" dirty="0">
              <a:effectLst>
                <a:outerShdw blurRad="38100" dist="38100" dir="2700000" algn="tl">
                  <a:srgbClr val="000000">
                    <a:alpha val="43137"/>
                  </a:srgbClr>
                </a:outerShdw>
              </a:effectLst>
              <a:latin typeface="+mn-lt"/>
              <a:ea typeface="楷体" panose="02010609060101010101" pitchFamily="49" charset="-122"/>
            </a:endParaRPr>
          </a:p>
        </p:txBody>
      </p:sp>
      <p:sp>
        <p:nvSpPr>
          <p:cNvPr id="6" name="Line 13"/>
          <p:cNvSpPr>
            <a:spLocks noChangeShapeType="1"/>
          </p:cNvSpPr>
          <p:nvPr/>
        </p:nvSpPr>
        <p:spPr bwMode="auto">
          <a:xfrm>
            <a:off x="5221221" y="3377307"/>
            <a:ext cx="1517650" cy="9525"/>
          </a:xfrm>
          <a:prstGeom prst="line">
            <a:avLst/>
          </a:prstGeom>
          <a:noFill/>
          <a:ln w="28575">
            <a:solidFill>
              <a:schemeClr val="tx1"/>
            </a:solidFill>
            <a:round/>
            <a:headEnd/>
            <a:tailEnd/>
          </a:ln>
          <a:effectLst/>
          <a:extLst/>
        </p:spPr>
        <p:txBody>
          <a:bodyPr wrap="none" lIns="68580" tIns="34290" rIns="68580" bIns="34290"/>
          <a:lstStyle/>
          <a:p>
            <a:pPr hangingPunct="1">
              <a:defRPr/>
            </a:pPr>
            <a:endParaRPr lang="zh-CN" altLang="en-US" sz="2100" dirty="0">
              <a:effectLst>
                <a:outerShdw blurRad="38100" dist="38100" dir="2700000" algn="tl">
                  <a:srgbClr val="000000">
                    <a:alpha val="43137"/>
                  </a:srgbClr>
                </a:outerShdw>
              </a:effectLst>
              <a:latin typeface="+mn-lt"/>
              <a:ea typeface="楷体" panose="02010609060101010101" pitchFamily="49" charset="-122"/>
            </a:endParaRPr>
          </a:p>
        </p:txBody>
      </p:sp>
      <p:sp>
        <p:nvSpPr>
          <p:cNvPr id="7" name="Line 13"/>
          <p:cNvSpPr>
            <a:spLocks noChangeShapeType="1"/>
          </p:cNvSpPr>
          <p:nvPr/>
        </p:nvSpPr>
        <p:spPr bwMode="auto">
          <a:xfrm>
            <a:off x="5272021" y="3820220"/>
            <a:ext cx="1516062" cy="9525"/>
          </a:xfrm>
          <a:prstGeom prst="line">
            <a:avLst/>
          </a:prstGeom>
          <a:noFill/>
          <a:ln w="28575">
            <a:solidFill>
              <a:schemeClr val="tx1"/>
            </a:solidFill>
            <a:round/>
            <a:headEnd/>
            <a:tailEnd/>
          </a:ln>
          <a:effectLst/>
          <a:extLst/>
        </p:spPr>
        <p:txBody>
          <a:bodyPr wrap="none" lIns="68580" tIns="34290" rIns="68580" bIns="34290"/>
          <a:lstStyle/>
          <a:p>
            <a:pPr hangingPunct="1">
              <a:defRPr/>
            </a:pPr>
            <a:endParaRPr lang="zh-CN" altLang="en-US" sz="2100" dirty="0">
              <a:effectLst>
                <a:outerShdw blurRad="38100" dist="38100" dir="2700000" algn="tl">
                  <a:srgbClr val="000000">
                    <a:alpha val="43137"/>
                  </a:srgbClr>
                </a:outerShdw>
              </a:effectLst>
              <a:latin typeface="+mn-lt"/>
              <a:ea typeface="楷体" panose="02010609060101010101" pitchFamily="49" charset="-122"/>
            </a:endParaRPr>
          </a:p>
        </p:txBody>
      </p:sp>
      <p:sp>
        <p:nvSpPr>
          <p:cNvPr id="15368" name="Text Box 9"/>
          <p:cNvSpPr txBox="1">
            <a:spLocks noChangeArrowheads="1"/>
          </p:cNvSpPr>
          <p:nvPr/>
        </p:nvSpPr>
        <p:spPr bwMode="auto">
          <a:xfrm>
            <a:off x="5657783" y="1589420"/>
            <a:ext cx="428625" cy="39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100" dirty="0">
                <a:solidFill>
                  <a:srgbClr val="FF0000"/>
                </a:solidFill>
                <a:latin typeface="Times New Roman" panose="02020603050405020304" pitchFamily="18" charset="0"/>
                <a:ea typeface="等线" panose="02010600030101010101" pitchFamily="2" charset="-122"/>
              </a:rPr>
              <a:t>小</a:t>
            </a:r>
          </a:p>
        </p:txBody>
      </p:sp>
      <p:sp>
        <p:nvSpPr>
          <p:cNvPr id="15369" name="Text Box 9"/>
          <p:cNvSpPr txBox="1">
            <a:spLocks noChangeArrowheads="1"/>
          </p:cNvSpPr>
          <p:nvPr/>
        </p:nvSpPr>
        <p:spPr bwMode="auto">
          <a:xfrm>
            <a:off x="5660958" y="2482388"/>
            <a:ext cx="493713" cy="39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100" dirty="0" smtClean="0">
                <a:solidFill>
                  <a:srgbClr val="FF0000"/>
                </a:solidFill>
                <a:latin typeface="Times New Roman" panose="02020603050405020304" pitchFamily="18" charset="0"/>
                <a:ea typeface="等线" panose="02010600030101010101" pitchFamily="2" charset="-122"/>
              </a:rPr>
              <a:t>大</a:t>
            </a:r>
            <a:endParaRPr kumimoji="1" lang="zh-CN" altLang="en-US" sz="2100" dirty="0">
              <a:solidFill>
                <a:srgbClr val="FF0000"/>
              </a:solidFill>
              <a:latin typeface="Times New Roman" panose="02020603050405020304" pitchFamily="18" charset="0"/>
              <a:ea typeface="等线" panose="02010600030101010101" pitchFamily="2" charset="-122"/>
            </a:endParaRPr>
          </a:p>
        </p:txBody>
      </p:sp>
      <p:sp>
        <p:nvSpPr>
          <p:cNvPr id="15370" name="Text Box 9"/>
          <p:cNvSpPr txBox="1">
            <a:spLocks noChangeArrowheads="1"/>
          </p:cNvSpPr>
          <p:nvPr/>
        </p:nvSpPr>
        <p:spPr bwMode="auto">
          <a:xfrm>
            <a:off x="5657784" y="2965782"/>
            <a:ext cx="492125" cy="39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100" dirty="0">
                <a:solidFill>
                  <a:srgbClr val="FF0000"/>
                </a:solidFill>
                <a:latin typeface="Times New Roman" panose="02020603050405020304" pitchFamily="18" charset="0"/>
                <a:ea typeface="等线" panose="02010600030101010101" pitchFamily="2" charset="-122"/>
              </a:rPr>
              <a:t>小</a:t>
            </a:r>
          </a:p>
        </p:txBody>
      </p:sp>
      <p:sp>
        <p:nvSpPr>
          <p:cNvPr id="15371" name="Text Box 9"/>
          <p:cNvSpPr txBox="1">
            <a:spLocks noChangeArrowheads="1"/>
          </p:cNvSpPr>
          <p:nvPr/>
        </p:nvSpPr>
        <p:spPr bwMode="auto">
          <a:xfrm>
            <a:off x="5657784" y="3449176"/>
            <a:ext cx="492125" cy="39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100" dirty="0" smtClean="0">
                <a:solidFill>
                  <a:srgbClr val="FF0000"/>
                </a:solidFill>
                <a:latin typeface="Times New Roman" panose="02020603050405020304" pitchFamily="18" charset="0"/>
                <a:ea typeface="等线" panose="02010600030101010101" pitchFamily="2" charset="-122"/>
              </a:rPr>
              <a:t>小</a:t>
            </a:r>
            <a:endParaRPr kumimoji="1" lang="zh-CN" altLang="en-US" sz="2100" dirty="0">
              <a:solidFill>
                <a:srgbClr val="FF0000"/>
              </a:solidFill>
              <a:latin typeface="Times New Roman" panose="02020603050405020304" pitchFamily="18" charset="0"/>
              <a:ea typeface="等线" panose="02010600030101010101" pitchFamily="2" charset="-122"/>
            </a:endParaRPr>
          </a:p>
        </p:txBody>
      </p:sp>
      <p:sp>
        <p:nvSpPr>
          <p:cNvPr id="15372" name="Text Box 9"/>
          <p:cNvSpPr txBox="1">
            <a:spLocks noChangeArrowheads="1"/>
          </p:cNvSpPr>
          <p:nvPr/>
        </p:nvSpPr>
        <p:spPr bwMode="auto">
          <a:xfrm>
            <a:off x="5662547" y="2071623"/>
            <a:ext cx="492125" cy="3924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100" dirty="0">
                <a:solidFill>
                  <a:srgbClr val="FF0000"/>
                </a:solidFill>
                <a:latin typeface="Times New Roman" panose="02020603050405020304" pitchFamily="18" charset="0"/>
                <a:ea typeface="等线" panose="02010600030101010101" pitchFamily="2" charset="-122"/>
              </a:rPr>
              <a:t>小</a:t>
            </a:r>
          </a:p>
        </p:txBody>
      </p:sp>
      <p:graphicFrame>
        <p:nvGraphicFramePr>
          <p:cNvPr id="143361" name="Object 1"/>
          <p:cNvGraphicFramePr>
            <a:graphicFrameLocks noChangeAspect="1"/>
          </p:cNvGraphicFramePr>
          <p:nvPr/>
        </p:nvGraphicFramePr>
        <p:xfrm>
          <a:off x="7089422" y="1610139"/>
          <a:ext cx="1270177" cy="1870896"/>
        </p:xfrm>
        <a:graphic>
          <a:graphicData uri="http://schemas.openxmlformats.org/presentationml/2006/ole">
            <p:oleObj spid="_x0000_s143361" name="公式" r:id="rId4" imgW="1180800" imgH="1777680" progId="Equation.3">
              <p:embed/>
            </p:oleObj>
          </a:graphicData>
        </a:graphic>
      </p:graphicFrame>
      <p:graphicFrame>
        <p:nvGraphicFramePr>
          <p:cNvPr id="143362" name="Object 2"/>
          <p:cNvGraphicFramePr>
            <a:graphicFrameLocks noChangeAspect="1"/>
          </p:cNvGraphicFramePr>
          <p:nvPr/>
        </p:nvGraphicFramePr>
        <p:xfrm>
          <a:off x="7134577" y="3618436"/>
          <a:ext cx="822150" cy="351550"/>
        </p:xfrm>
        <a:graphic>
          <a:graphicData uri="http://schemas.openxmlformats.org/presentationml/2006/ole">
            <p:oleObj spid="_x0000_s143362" name="公式" r:id="rId5" imgW="558720" imgH="228600" progId="Equation.3">
              <p:embed/>
            </p:oleObj>
          </a:graphicData>
        </a:graphic>
      </p:graphicFrame>
    </p:spTree>
    <p:extLst>
      <p:ext uri="{BB962C8B-B14F-4D97-AF65-F5344CB8AC3E}">
        <p14:creationId xmlns="" xmlns:p14="http://schemas.microsoft.com/office/powerpoint/2010/main" val="1727923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43361"/>
                                        </p:tgtEl>
                                        <p:attrNameLst>
                                          <p:attrName>style.visibility</p:attrName>
                                        </p:attrNameLst>
                                      </p:cBhvr>
                                      <p:to>
                                        <p:strVal val="visible"/>
                                      </p:to>
                                    </p:set>
                                    <p:anim calcmode="lin" valueType="num">
                                      <p:cBhvr>
                                        <p:cTn id="7" dur="1000" fill="hold"/>
                                        <p:tgtEl>
                                          <p:spTgt spid="143361"/>
                                        </p:tgtEl>
                                        <p:attrNameLst>
                                          <p:attrName>ppt_x</p:attrName>
                                        </p:attrNameLst>
                                      </p:cBhvr>
                                      <p:tavLst>
                                        <p:tav tm="0">
                                          <p:val>
                                            <p:strVal val="#ppt_x-.2"/>
                                          </p:val>
                                        </p:tav>
                                        <p:tav tm="100000">
                                          <p:val>
                                            <p:strVal val="#ppt_x"/>
                                          </p:val>
                                        </p:tav>
                                      </p:tavLst>
                                    </p:anim>
                                    <p:anim calcmode="lin" valueType="num">
                                      <p:cBhvr>
                                        <p:cTn id="8" dur="1000" fill="hold"/>
                                        <p:tgtEl>
                                          <p:spTgt spid="14336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361"/>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5368"/>
                                        </p:tgtEl>
                                        <p:attrNameLst>
                                          <p:attrName>style.visibility</p:attrName>
                                        </p:attrNameLst>
                                      </p:cBhvr>
                                      <p:to>
                                        <p:strVal val="visible"/>
                                      </p:to>
                                    </p:set>
                                    <p:animEffect transition="in" filter="blinds(horizontal)">
                                      <p:cBhvr>
                                        <p:cTn id="14" dur="500"/>
                                        <p:tgtEl>
                                          <p:spTgt spid="1536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5372"/>
                                        </p:tgtEl>
                                        <p:attrNameLst>
                                          <p:attrName>style.visibility</p:attrName>
                                        </p:attrNameLst>
                                      </p:cBhvr>
                                      <p:to>
                                        <p:strVal val="visible"/>
                                      </p:to>
                                    </p:set>
                                    <p:animEffect transition="in" filter="blinds(horizontal)">
                                      <p:cBhvr>
                                        <p:cTn id="19" dur="500"/>
                                        <p:tgtEl>
                                          <p:spTgt spid="1537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5369"/>
                                        </p:tgtEl>
                                        <p:attrNameLst>
                                          <p:attrName>style.visibility</p:attrName>
                                        </p:attrNameLst>
                                      </p:cBhvr>
                                      <p:to>
                                        <p:strVal val="visible"/>
                                      </p:to>
                                    </p:set>
                                    <p:animEffect transition="in" filter="blinds(horizontal)">
                                      <p:cBhvr>
                                        <p:cTn id="24" dur="500"/>
                                        <p:tgtEl>
                                          <p:spTgt spid="1536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5370"/>
                                        </p:tgtEl>
                                        <p:attrNameLst>
                                          <p:attrName>style.visibility</p:attrName>
                                        </p:attrNameLst>
                                      </p:cBhvr>
                                      <p:to>
                                        <p:strVal val="visible"/>
                                      </p:to>
                                    </p:set>
                                    <p:animEffect transition="in" filter="blinds(horizontal)">
                                      <p:cBhvr>
                                        <p:cTn id="29" dur="500"/>
                                        <p:tgtEl>
                                          <p:spTgt spid="15370"/>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143362"/>
                                        </p:tgtEl>
                                        <p:attrNameLst>
                                          <p:attrName>style.visibility</p:attrName>
                                        </p:attrNameLst>
                                      </p:cBhvr>
                                      <p:to>
                                        <p:strVal val="visible"/>
                                      </p:to>
                                    </p:set>
                                    <p:anim calcmode="lin" valueType="num">
                                      <p:cBhvr>
                                        <p:cTn id="34" dur="1000" fill="hold"/>
                                        <p:tgtEl>
                                          <p:spTgt spid="143362"/>
                                        </p:tgtEl>
                                        <p:attrNameLst>
                                          <p:attrName>ppt_x</p:attrName>
                                        </p:attrNameLst>
                                      </p:cBhvr>
                                      <p:tavLst>
                                        <p:tav tm="0">
                                          <p:val>
                                            <p:strVal val="#ppt_x-.2"/>
                                          </p:val>
                                        </p:tav>
                                        <p:tav tm="100000">
                                          <p:val>
                                            <p:strVal val="#ppt_x"/>
                                          </p:val>
                                        </p:tav>
                                      </p:tavLst>
                                    </p:anim>
                                    <p:anim calcmode="lin" valueType="num">
                                      <p:cBhvr>
                                        <p:cTn id="35" dur="1000" fill="hold"/>
                                        <p:tgtEl>
                                          <p:spTgt spid="143362"/>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4336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5371"/>
                                        </p:tgtEl>
                                        <p:attrNameLst>
                                          <p:attrName>style.visibility</p:attrName>
                                        </p:attrNameLst>
                                      </p:cBhvr>
                                      <p:to>
                                        <p:strVal val="visible"/>
                                      </p:to>
                                    </p:set>
                                    <p:animEffect transition="in" filter="blinds(horizontal)">
                                      <p:cBhvr>
                                        <p:cTn id="41" dur="5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5369" grpId="0"/>
      <p:bldP spid="15370" grpId="0"/>
      <p:bldP spid="15371" grpId="0"/>
      <p:bldP spid="153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p:cNvSpPr>
            <a:spLocks noGrp="1"/>
          </p:cNvSpPr>
          <p:nvPr>
            <p:ph type="sldNum" sz="quarter" idx="12"/>
          </p:nvPr>
        </p:nvSpPr>
        <p:spPr/>
        <p:txBody>
          <a:bodyPr/>
          <a:lstStyle/>
          <a:p>
            <a:fld id="{244DC8E5-B571-4A05-9C87-C3DA713EAA39}" type="slidenum">
              <a:rPr lang="en-US" altLang="zh-CN"/>
              <a:pPr/>
              <a:t>7</a:t>
            </a:fld>
            <a:endParaRPr lang="en-US" altLang="zh-CN"/>
          </a:p>
        </p:txBody>
      </p:sp>
      <p:sp>
        <p:nvSpPr>
          <p:cNvPr id="15364" name="Rectangle 4"/>
          <p:cNvSpPr>
            <a:spLocks noChangeArrowheads="1"/>
          </p:cNvSpPr>
          <p:nvPr/>
        </p:nvSpPr>
        <p:spPr bwMode="auto">
          <a:xfrm>
            <a:off x="825732" y="765809"/>
            <a:ext cx="5662613" cy="496491"/>
          </a:xfrm>
          <a:prstGeom prst="rect">
            <a:avLst/>
          </a:prstGeom>
          <a:noFill/>
          <a:ln w="9525">
            <a:noFill/>
            <a:miter lim="800000"/>
            <a:headEnd/>
            <a:tailEnd/>
          </a:ln>
          <a:effectLst/>
        </p:spPr>
        <p:txBody>
          <a:bodyPr lIns="68580" tIns="34290" rIns="68580" bIns="34290" anchor="ctr"/>
          <a:lstStyle/>
          <a:p>
            <a:pPr>
              <a:buFont typeface="Wingdings" pitchFamily="2" charset="2"/>
              <a:buChar char="u"/>
            </a:pPr>
            <a:r>
              <a:rPr lang="zh-CN" altLang="en-US" sz="2400" dirty="0" smtClean="0">
                <a:solidFill>
                  <a:srgbClr val="C00000"/>
                </a:solidFill>
                <a:latin typeface="黑体" pitchFamily="49" charset="-122"/>
                <a:ea typeface="黑体" pitchFamily="49" charset="-122"/>
                <a:cs typeface="Arial Unicode MS" pitchFamily="34" charset="-122"/>
              </a:rPr>
              <a:t>三种</a:t>
            </a:r>
            <a:r>
              <a:rPr lang="zh-CN" altLang="en-US" sz="2400" dirty="0">
                <a:solidFill>
                  <a:srgbClr val="C00000"/>
                </a:solidFill>
                <a:latin typeface="黑体" pitchFamily="49" charset="-122"/>
                <a:ea typeface="黑体" pitchFamily="49" charset="-122"/>
                <a:cs typeface="Arial Unicode MS" pitchFamily="34" charset="-122"/>
              </a:rPr>
              <a:t>最常见的</a:t>
            </a:r>
            <a:r>
              <a:rPr lang="zh-CN" altLang="en-US" sz="2400" dirty="0" smtClean="0">
                <a:solidFill>
                  <a:srgbClr val="C00000"/>
                </a:solidFill>
                <a:latin typeface="黑体" pitchFamily="49" charset="-122"/>
                <a:ea typeface="黑体" pitchFamily="49" charset="-122"/>
                <a:cs typeface="Arial Unicode MS" pitchFamily="34" charset="-122"/>
              </a:rPr>
              <a:t>卫星：</a:t>
            </a:r>
            <a:endParaRPr lang="zh-CN" altLang="en-US" sz="2400" dirty="0">
              <a:solidFill>
                <a:srgbClr val="C00000"/>
              </a:solidFill>
              <a:latin typeface="黑体" pitchFamily="49" charset="-122"/>
              <a:ea typeface="黑体" pitchFamily="49" charset="-122"/>
              <a:cs typeface="Arial Unicode MS" pitchFamily="34" charset="-122"/>
            </a:endParaRPr>
          </a:p>
        </p:txBody>
      </p:sp>
      <p:sp>
        <p:nvSpPr>
          <p:cNvPr id="15365" name="Rectangle 5"/>
          <p:cNvSpPr>
            <a:spLocks noChangeArrowheads="1"/>
          </p:cNvSpPr>
          <p:nvPr/>
        </p:nvSpPr>
        <p:spPr bwMode="auto">
          <a:xfrm>
            <a:off x="1047404" y="1383029"/>
            <a:ext cx="7032568" cy="1434983"/>
          </a:xfrm>
          <a:prstGeom prst="rect">
            <a:avLst/>
          </a:prstGeom>
          <a:noFill/>
          <a:ln w="9525">
            <a:noFill/>
            <a:miter lim="800000"/>
            <a:headEnd/>
            <a:tailEnd/>
          </a:ln>
          <a:effectLst/>
        </p:spPr>
        <p:txBody>
          <a:bodyPr lIns="68580" tIns="34290" rIns="68580" bIns="34290"/>
          <a:lstStyle/>
          <a:p>
            <a:pPr marL="257175" indent="-257175">
              <a:lnSpc>
                <a:spcPct val="150000"/>
              </a:lnSpc>
              <a:spcBef>
                <a:spcPct val="20000"/>
              </a:spcBef>
              <a:buFont typeface="Wingdings" pitchFamily="2" charset="2"/>
              <a:buChar char="Ø"/>
            </a:pPr>
            <a:r>
              <a:rPr lang="zh-CN" altLang="en-US" dirty="0" smtClean="0">
                <a:latin typeface="Times New Roman" pitchFamily="18" charset="0"/>
                <a:ea typeface="黑体" pitchFamily="49" charset="-122"/>
                <a:cs typeface="Times New Roman" pitchFamily="18" charset="0"/>
              </a:rPr>
              <a:t>近地卫星： 轨道</a:t>
            </a:r>
            <a:r>
              <a:rPr lang="zh-CN" altLang="en-US" dirty="0">
                <a:latin typeface="Times New Roman" pitchFamily="18" charset="0"/>
                <a:ea typeface="黑体" pitchFamily="49" charset="-122"/>
                <a:cs typeface="Times New Roman" pitchFamily="18" charset="0"/>
              </a:rPr>
              <a:t>半径</a:t>
            </a:r>
            <a:r>
              <a:rPr lang="zh-CN" altLang="en-US" dirty="0" smtClean="0">
                <a:latin typeface="Times New Roman" pitchFamily="18" charset="0"/>
                <a:ea typeface="黑体" pitchFamily="49" charset="-122"/>
                <a:cs typeface="Times New Roman" pitchFamily="18" charset="0"/>
              </a:rPr>
              <a:t>近似等于</a:t>
            </a:r>
            <a:r>
              <a:rPr lang="zh-CN" altLang="en-US" dirty="0">
                <a:latin typeface="Times New Roman" pitchFamily="18" charset="0"/>
                <a:ea typeface="黑体" pitchFamily="49" charset="-122"/>
                <a:cs typeface="Times New Roman" pitchFamily="18" charset="0"/>
              </a:rPr>
              <a:t>地球半径，速率</a:t>
            </a:r>
            <a:r>
              <a:rPr lang="en-US" altLang="zh-CN" i="1" dirty="0">
                <a:latin typeface="Times New Roman" pitchFamily="18" charset="0"/>
                <a:ea typeface="黑体" pitchFamily="49" charset="-122"/>
                <a:cs typeface="Times New Roman" pitchFamily="18" charset="0"/>
              </a:rPr>
              <a:t>v</a:t>
            </a:r>
            <a:r>
              <a:rPr lang="en-US" altLang="zh-CN" dirty="0">
                <a:latin typeface="Times New Roman" pitchFamily="18" charset="0"/>
                <a:ea typeface="黑体" pitchFamily="49" charset="-122"/>
                <a:cs typeface="Times New Roman" pitchFamily="18" charset="0"/>
              </a:rPr>
              <a:t>=7.9km/s</a:t>
            </a:r>
            <a:r>
              <a:rPr lang="zh-CN" altLang="en-US" dirty="0">
                <a:latin typeface="Times New Roman" pitchFamily="18" charset="0"/>
                <a:ea typeface="黑体" pitchFamily="49" charset="-122"/>
                <a:cs typeface="Times New Roman" pitchFamily="18" charset="0"/>
              </a:rPr>
              <a:t>，周期</a:t>
            </a:r>
            <a:r>
              <a:rPr lang="en-US" altLang="zh-CN" i="1" dirty="0">
                <a:latin typeface="Times New Roman" pitchFamily="18" charset="0"/>
                <a:ea typeface="黑体" pitchFamily="49" charset="-122"/>
                <a:cs typeface="Times New Roman" pitchFamily="18" charset="0"/>
              </a:rPr>
              <a:t>T</a:t>
            </a:r>
            <a:r>
              <a:rPr lang="en-US" altLang="zh-CN" dirty="0">
                <a:latin typeface="Times New Roman" pitchFamily="18" charset="0"/>
                <a:ea typeface="黑体" pitchFamily="49" charset="-122"/>
                <a:cs typeface="Times New Roman" pitchFamily="18" charset="0"/>
              </a:rPr>
              <a:t>=85min</a:t>
            </a:r>
            <a:r>
              <a:rPr lang="zh-CN" altLang="en-US" dirty="0">
                <a:latin typeface="Times New Roman" pitchFamily="18" charset="0"/>
                <a:ea typeface="黑体" pitchFamily="49" charset="-122"/>
                <a:cs typeface="Times New Roman" pitchFamily="18" charset="0"/>
              </a:rPr>
              <a:t>。在所有绕地球做匀速圆周运动的人造卫星中是线速度最大，周期最短。</a:t>
            </a:r>
          </a:p>
        </p:txBody>
      </p:sp>
      <p:sp>
        <p:nvSpPr>
          <p:cNvPr id="9" name="Rectangle 5"/>
          <p:cNvSpPr>
            <a:spLocks noChangeArrowheads="1"/>
          </p:cNvSpPr>
          <p:nvPr/>
        </p:nvSpPr>
        <p:spPr bwMode="auto">
          <a:xfrm>
            <a:off x="1037013" y="2698517"/>
            <a:ext cx="7092835" cy="942455"/>
          </a:xfrm>
          <a:prstGeom prst="rect">
            <a:avLst/>
          </a:prstGeom>
          <a:noFill/>
          <a:ln w="9525">
            <a:noFill/>
            <a:miter lim="800000"/>
            <a:headEnd/>
            <a:tailEnd/>
          </a:ln>
          <a:effectLst/>
        </p:spPr>
        <p:txBody>
          <a:bodyPr lIns="68580" tIns="34290" rIns="68580" bIns="34290"/>
          <a:lstStyle/>
          <a:p>
            <a:pPr marL="257175" indent="-257175">
              <a:lnSpc>
                <a:spcPct val="150000"/>
              </a:lnSpc>
              <a:spcBef>
                <a:spcPct val="20000"/>
              </a:spcBef>
              <a:buFont typeface="Wingdings" pitchFamily="2" charset="2"/>
              <a:buChar char="Ø"/>
            </a:pPr>
            <a:r>
              <a:rPr lang="zh-CN" altLang="en-US" dirty="0" smtClean="0">
                <a:latin typeface="黑体" pitchFamily="49" charset="-122"/>
                <a:ea typeface="黑体" pitchFamily="49" charset="-122"/>
              </a:rPr>
              <a:t>同步卫星： 相对地球静止。在地球赤道上方，周期与地球自转周期相同均为</a:t>
            </a:r>
            <a:r>
              <a:rPr lang="en-US" altLang="zh-CN" dirty="0" smtClean="0">
                <a:latin typeface="黑体" pitchFamily="49" charset="-122"/>
                <a:ea typeface="黑体" pitchFamily="49" charset="-122"/>
              </a:rPr>
              <a:t>24</a:t>
            </a:r>
            <a:r>
              <a:rPr lang="zh-CN" altLang="en-US" dirty="0" smtClean="0">
                <a:latin typeface="黑体" pitchFamily="49" charset="-122"/>
                <a:ea typeface="黑体" pitchFamily="49" charset="-122"/>
              </a:rPr>
              <a:t>小时。</a:t>
            </a:r>
            <a:endParaRPr lang="zh-CN" altLang="en-US" dirty="0">
              <a:latin typeface="黑体" pitchFamily="49" charset="-122"/>
              <a:ea typeface="黑体" pitchFamily="49" charset="-122"/>
            </a:endParaRPr>
          </a:p>
        </p:txBody>
      </p:sp>
      <p:sp>
        <p:nvSpPr>
          <p:cNvPr id="10" name="Rectangle 5"/>
          <p:cNvSpPr>
            <a:spLocks noChangeArrowheads="1"/>
          </p:cNvSpPr>
          <p:nvPr/>
        </p:nvSpPr>
        <p:spPr bwMode="auto">
          <a:xfrm>
            <a:off x="1034934" y="3653445"/>
            <a:ext cx="6982693" cy="511232"/>
          </a:xfrm>
          <a:prstGeom prst="rect">
            <a:avLst/>
          </a:prstGeom>
          <a:noFill/>
          <a:ln w="9525">
            <a:noFill/>
            <a:miter lim="800000"/>
            <a:headEnd/>
            <a:tailEnd/>
          </a:ln>
          <a:effectLst/>
        </p:spPr>
        <p:txBody>
          <a:bodyPr lIns="68580" tIns="34290" rIns="68580" bIns="34290"/>
          <a:lstStyle/>
          <a:p>
            <a:pPr marL="257175" indent="-257175">
              <a:lnSpc>
                <a:spcPct val="150000"/>
              </a:lnSpc>
              <a:spcBef>
                <a:spcPct val="20000"/>
              </a:spcBef>
              <a:buFont typeface="Wingdings" pitchFamily="2" charset="2"/>
              <a:buChar char="Ø"/>
            </a:pPr>
            <a:r>
              <a:rPr lang="zh-CN" altLang="en-US" dirty="0" smtClean="0">
                <a:latin typeface="Times New Roman" pitchFamily="18" charset="0"/>
                <a:ea typeface="黑体" pitchFamily="49" charset="-122"/>
                <a:cs typeface="Times New Roman" pitchFamily="18" charset="0"/>
              </a:rPr>
              <a:t>月球 ： 周期</a:t>
            </a:r>
            <a:r>
              <a:rPr lang="en-US" altLang="zh-CN" i="1" dirty="0" smtClean="0">
                <a:latin typeface="Times New Roman" pitchFamily="18" charset="0"/>
                <a:ea typeface="黑体" pitchFamily="49" charset="-122"/>
                <a:cs typeface="Times New Roman" pitchFamily="18" charset="0"/>
              </a:rPr>
              <a:t>T </a:t>
            </a:r>
            <a:r>
              <a:rPr lang="en-US" altLang="zh-CN" dirty="0" smtClean="0">
                <a:latin typeface="Times New Roman" pitchFamily="18" charset="0"/>
                <a:ea typeface="黑体" pitchFamily="49" charset="-122"/>
                <a:cs typeface="Times New Roman" pitchFamily="18" charset="0"/>
              </a:rPr>
              <a:t>= 1</a:t>
            </a:r>
            <a:r>
              <a:rPr lang="zh-CN" altLang="en-US" dirty="0" smtClean="0">
                <a:latin typeface="Times New Roman" pitchFamily="18" charset="0"/>
                <a:ea typeface="黑体" pitchFamily="49" charset="-122"/>
                <a:cs typeface="Times New Roman" pitchFamily="18" charset="0"/>
              </a:rPr>
              <a:t>个月</a:t>
            </a:r>
            <a:r>
              <a:rPr lang="en-US" altLang="zh-CN" dirty="0" smtClean="0">
                <a:latin typeface="Times New Roman" pitchFamily="18" charset="0"/>
                <a:ea typeface="黑体" pitchFamily="49" charset="-122"/>
                <a:cs typeface="Times New Roman" pitchFamily="18" charset="0"/>
              </a:rPr>
              <a:t>(</a:t>
            </a:r>
            <a:r>
              <a:rPr lang="zh-CN" altLang="en-US" dirty="0" smtClean="0">
                <a:latin typeface="Times New Roman" pitchFamily="18" charset="0"/>
                <a:ea typeface="黑体" pitchFamily="49" charset="-122"/>
                <a:cs typeface="Times New Roman" pitchFamily="18" charset="0"/>
              </a:rPr>
              <a:t>准确</a:t>
            </a:r>
            <a:r>
              <a:rPr lang="en-US" altLang="zh-CN" dirty="0" smtClean="0">
                <a:latin typeface="Times New Roman" pitchFamily="18" charset="0"/>
                <a:ea typeface="黑体" pitchFamily="49" charset="-122"/>
                <a:cs typeface="Times New Roman" pitchFamily="18" charset="0"/>
              </a:rPr>
              <a:t>27.3</a:t>
            </a:r>
            <a:r>
              <a:rPr lang="zh-CN" altLang="en-US" dirty="0" smtClean="0">
                <a:latin typeface="Times New Roman" pitchFamily="18" charset="0"/>
                <a:ea typeface="黑体" pitchFamily="49" charset="-122"/>
                <a:cs typeface="Times New Roman" pitchFamily="18" charset="0"/>
              </a:rPr>
              <a:t>天）</a:t>
            </a:r>
            <a:endParaRPr lang="zh-CN" altLang="en-US" dirty="0">
              <a:latin typeface="Times New Roman" pitchFamily="18" charset="0"/>
              <a:ea typeface="黑体" pitchFamily="49" charset="-122"/>
              <a:cs typeface="Times New Roman" pitchFamily="18" charset="0"/>
            </a:endParaRPr>
          </a:p>
        </p:txBody>
      </p:sp>
      <p:grpSp>
        <p:nvGrpSpPr>
          <p:cNvPr id="2" name="组合 10"/>
          <p:cNvGrpSpPr/>
          <p:nvPr/>
        </p:nvGrpSpPr>
        <p:grpSpPr>
          <a:xfrm>
            <a:off x="5960234" y="2427600"/>
            <a:ext cx="2643447" cy="2641088"/>
            <a:chOff x="1679575" y="2457450"/>
            <a:chExt cx="4244975" cy="4256088"/>
          </a:xfrm>
        </p:grpSpPr>
        <p:grpSp>
          <p:nvGrpSpPr>
            <p:cNvPr id="3" name="Group 2"/>
            <p:cNvGrpSpPr>
              <a:grpSpLocks/>
            </p:cNvGrpSpPr>
            <p:nvPr/>
          </p:nvGrpSpPr>
          <p:grpSpPr bwMode="auto">
            <a:xfrm>
              <a:off x="1679575" y="2457450"/>
              <a:ext cx="4244975" cy="4256088"/>
              <a:chOff x="2646" y="3871"/>
              <a:chExt cx="6684" cy="6701"/>
            </a:xfrm>
          </p:grpSpPr>
          <p:sp>
            <p:nvSpPr>
              <p:cNvPr id="14" name="Oval 3"/>
              <p:cNvSpPr>
                <a:spLocks noChangeArrowheads="1"/>
              </p:cNvSpPr>
              <p:nvPr/>
            </p:nvSpPr>
            <p:spPr bwMode="auto">
              <a:xfrm>
                <a:off x="2646" y="3871"/>
                <a:ext cx="6684" cy="6701"/>
              </a:xfrm>
              <a:prstGeom prst="ellipse">
                <a:avLst/>
              </a:prstGeom>
              <a:solidFill>
                <a:srgbClr val="FFFFFF">
                  <a:alpha val="0"/>
                </a:srgbClr>
              </a:solid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Text Box 4"/>
              <p:cNvSpPr txBox="1">
                <a:spLocks noChangeArrowheads="1"/>
              </p:cNvSpPr>
              <p:nvPr/>
            </p:nvSpPr>
            <p:spPr bwMode="auto">
              <a:xfrm>
                <a:off x="7312" y="5010"/>
                <a:ext cx="1123" cy="58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algn="just" defTabSz="685800" fontAlgn="base" hangingPunct="1">
                  <a:spcBef>
                    <a:spcPct val="0"/>
                  </a:spcBef>
                  <a:spcAft>
                    <a:spcPct val="0"/>
                  </a:spcAft>
                </a:pPr>
                <a:r>
                  <a:rPr lang="zh-CN" altLang="en-US" sz="900" b="1" dirty="0" smtClean="0">
                    <a:solidFill>
                      <a:schemeClr val="tx1"/>
                    </a:solidFill>
                    <a:latin typeface="黑体" pitchFamily="49" charset="-122"/>
                    <a:ea typeface="黑体" pitchFamily="49" charset="-122"/>
                    <a:cs typeface="宋体" pitchFamily="2" charset="-122"/>
                  </a:rPr>
                  <a:t>月球</a:t>
                </a:r>
                <a:endParaRPr lang="zh-CN" altLang="en-US" sz="1400" b="1" dirty="0" smtClean="0">
                  <a:solidFill>
                    <a:schemeClr val="tx1"/>
                  </a:solidFill>
                  <a:latin typeface="Arial" pitchFamily="34" charset="0"/>
                  <a:ea typeface="宋体" pitchFamily="2" charset="-122"/>
                  <a:cs typeface="宋体" pitchFamily="2" charset="-122"/>
                </a:endParaRPr>
              </a:p>
            </p:txBody>
          </p:sp>
          <p:sp>
            <p:nvSpPr>
              <p:cNvPr id="16" name="Oval 5"/>
              <p:cNvSpPr>
                <a:spLocks noChangeArrowheads="1"/>
              </p:cNvSpPr>
              <p:nvPr/>
            </p:nvSpPr>
            <p:spPr bwMode="auto">
              <a:xfrm>
                <a:off x="8130" y="4662"/>
                <a:ext cx="225" cy="225"/>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pic>
          <p:nvPicPr>
            <p:cNvPr id="13" name="图片 12" descr="C:\Users\admin\Desktop\我第五周\资料\近地同步卫星.png"/>
            <p:cNvPicPr/>
            <p:nvPr/>
          </p:nvPicPr>
          <p:blipFill>
            <a:blip r:embed="rId3"/>
            <a:srcRect/>
            <a:stretch>
              <a:fillRect/>
            </a:stretch>
          </p:blipFill>
          <p:spPr bwMode="auto">
            <a:xfrm>
              <a:off x="2663623" y="3549880"/>
              <a:ext cx="2143125" cy="2019300"/>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blinds(vertical)">
                                      <p:cBhvr>
                                        <p:cTn id="7" dur="500"/>
                                        <p:tgtEl>
                                          <p:spTgt spid="153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linds(vertical)">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autoUpdateAnimBg="0"/>
      <p:bldP spid="9" grpId="0" build="p" autoUpdateAnimBg="0"/>
      <p:bldP spid="1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ChangeArrowheads="1"/>
          </p:cNvSpPr>
          <p:nvPr/>
        </p:nvSpPr>
        <p:spPr bwMode="auto">
          <a:xfrm>
            <a:off x="947651" y="1092918"/>
            <a:ext cx="7219604" cy="297773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indent="200025" defTabSz="685800" fontAlgn="base" hangingPunct="1">
              <a:lnSpc>
                <a:spcPct val="150000"/>
              </a:lnSpc>
              <a:spcBef>
                <a:spcPct val="0"/>
              </a:spcBef>
              <a:spcAft>
                <a:spcPct val="0"/>
              </a:spcAft>
            </a:pPr>
            <a:r>
              <a:rPr lang="en-US" altLang="zh-CN" dirty="0" smtClean="0">
                <a:solidFill>
                  <a:schemeClr val="tx1"/>
                </a:solidFill>
                <a:latin typeface="+mn-ea"/>
                <a:ea typeface="+mn-ea"/>
                <a:cs typeface="Times New Roman" pitchFamily="18" charset="0"/>
              </a:rPr>
              <a:t>【</a:t>
            </a:r>
            <a:r>
              <a:rPr lang="zh-CN" altLang="en-US" dirty="0" smtClean="0">
                <a:solidFill>
                  <a:schemeClr val="tx1"/>
                </a:solidFill>
                <a:latin typeface="+mn-ea"/>
                <a:ea typeface="+mn-ea"/>
                <a:cs typeface="Times New Roman" pitchFamily="18" charset="0"/>
              </a:rPr>
              <a:t>例</a:t>
            </a:r>
            <a:r>
              <a:rPr lang="en-US" altLang="zh-CN" dirty="0" smtClean="0">
                <a:solidFill>
                  <a:schemeClr val="tx1"/>
                </a:solidFill>
                <a:latin typeface="+mn-ea"/>
                <a:ea typeface="+mn-ea"/>
                <a:cs typeface="Times New Roman" pitchFamily="18" charset="0"/>
              </a:rPr>
              <a:t>】</a:t>
            </a:r>
            <a:r>
              <a:rPr lang="zh-CN" altLang="en-US" dirty="0" smtClean="0">
                <a:solidFill>
                  <a:schemeClr val="tx1"/>
                </a:solidFill>
                <a:latin typeface="Times New Roman" pitchFamily="18" charset="0"/>
                <a:ea typeface="+mn-ea"/>
                <a:cs typeface="Times New Roman" pitchFamily="18" charset="0"/>
              </a:rPr>
              <a:t>若已知地球的一个卫星绕地球</a:t>
            </a:r>
            <a:r>
              <a:rPr lang="zh-CN" altLang="en-US" dirty="0" smtClean="0">
                <a:latin typeface="Times New Roman" pitchFamily="18" charset="0"/>
                <a:ea typeface="+mn-ea"/>
                <a:cs typeface="Times New Roman" pitchFamily="18" charset="0"/>
              </a:rPr>
              <a:t>做匀速圆周运动，</a:t>
            </a:r>
            <a:r>
              <a:rPr lang="zh-CN" altLang="en-US" dirty="0" smtClean="0">
                <a:solidFill>
                  <a:schemeClr val="tx1"/>
                </a:solidFill>
                <a:latin typeface="Times New Roman" pitchFamily="18" charset="0"/>
                <a:ea typeface="+mn-ea"/>
                <a:cs typeface="Times New Roman" pitchFamily="18" charset="0"/>
              </a:rPr>
              <a:t>运转的轨道半径为</a:t>
            </a:r>
            <a:r>
              <a:rPr lang="en-US" altLang="zh-CN" i="1" dirty="0" smtClean="0">
                <a:solidFill>
                  <a:schemeClr val="tx1"/>
                </a:solidFill>
                <a:latin typeface="Times New Roman" pitchFamily="18" charset="0"/>
                <a:ea typeface="+mn-ea"/>
                <a:cs typeface="Times New Roman" pitchFamily="18" charset="0"/>
              </a:rPr>
              <a:t>r</a:t>
            </a:r>
            <a:r>
              <a:rPr lang="zh-CN" altLang="en-US" dirty="0" smtClean="0">
                <a:solidFill>
                  <a:schemeClr val="tx1"/>
                </a:solidFill>
                <a:latin typeface="Times New Roman" pitchFamily="18" charset="0"/>
                <a:ea typeface="+mn-ea"/>
                <a:cs typeface="Times New Roman" pitchFamily="18" charset="0"/>
              </a:rPr>
              <a:t>，周期为</a:t>
            </a:r>
            <a:r>
              <a:rPr lang="en-US" altLang="zh-CN" i="1" dirty="0" smtClean="0">
                <a:solidFill>
                  <a:schemeClr val="tx1"/>
                </a:solidFill>
                <a:latin typeface="Times New Roman" pitchFamily="18" charset="0"/>
                <a:ea typeface="+mn-ea"/>
                <a:cs typeface="Times New Roman" pitchFamily="18" charset="0"/>
              </a:rPr>
              <a:t>T</a:t>
            </a:r>
            <a:r>
              <a:rPr lang="zh-CN" altLang="en-US" dirty="0" smtClean="0">
                <a:solidFill>
                  <a:schemeClr val="tx1"/>
                </a:solidFill>
                <a:latin typeface="Times New Roman" pitchFamily="18" charset="0"/>
                <a:ea typeface="+mn-ea"/>
                <a:cs typeface="Times New Roman" pitchFamily="18" charset="0"/>
              </a:rPr>
              <a:t>，万有引力常量为</a:t>
            </a:r>
            <a:r>
              <a:rPr lang="en-US" altLang="zh-CN" i="1" dirty="0" smtClean="0">
                <a:solidFill>
                  <a:schemeClr val="tx1"/>
                </a:solidFill>
                <a:latin typeface="Times New Roman" pitchFamily="18" charset="0"/>
                <a:ea typeface="+mn-ea"/>
                <a:cs typeface="Times New Roman" pitchFamily="18" charset="0"/>
              </a:rPr>
              <a:t>G</a:t>
            </a:r>
            <a:r>
              <a:rPr lang="zh-CN" altLang="en-US" dirty="0" smtClean="0">
                <a:solidFill>
                  <a:schemeClr val="tx1"/>
                </a:solidFill>
                <a:latin typeface="Times New Roman" pitchFamily="18" charset="0"/>
                <a:ea typeface="+mn-ea"/>
                <a:cs typeface="Times New Roman" pitchFamily="18" charset="0"/>
              </a:rPr>
              <a:t>，则可求（        ）</a:t>
            </a:r>
            <a:endParaRPr lang="en-US" altLang="zh-CN" dirty="0" smtClean="0">
              <a:solidFill>
                <a:schemeClr val="tx1"/>
              </a:solidFill>
              <a:latin typeface="Times New Roman" pitchFamily="18" charset="0"/>
              <a:ea typeface="+mn-ea"/>
              <a:cs typeface="Times New Roman" pitchFamily="18" charset="0"/>
            </a:endParaRPr>
          </a:p>
          <a:p>
            <a:pPr indent="350044" defTabSz="685800" eaLnBrk="0" fontAlgn="base">
              <a:lnSpc>
                <a:spcPct val="150000"/>
              </a:lnSpc>
              <a:spcBef>
                <a:spcPct val="0"/>
              </a:spcBef>
              <a:spcAft>
                <a:spcPct val="0"/>
              </a:spcAft>
            </a:pPr>
            <a:r>
              <a:rPr lang="en-US" altLang="zh-CN" dirty="0" smtClean="0">
                <a:solidFill>
                  <a:schemeClr val="tx1"/>
                </a:solidFill>
                <a:latin typeface="Times New Roman" pitchFamily="18" charset="0"/>
                <a:ea typeface="+mn-ea"/>
                <a:cs typeface="Times New Roman" pitchFamily="18" charset="0"/>
              </a:rPr>
              <a:t>       A.</a:t>
            </a:r>
            <a:r>
              <a:rPr lang="zh-CN" altLang="en-US" dirty="0" smtClean="0">
                <a:solidFill>
                  <a:schemeClr val="tx1"/>
                </a:solidFill>
                <a:latin typeface="Times New Roman" pitchFamily="18" charset="0"/>
                <a:ea typeface="+mn-ea"/>
                <a:cs typeface="Times New Roman" pitchFamily="18" charset="0"/>
              </a:rPr>
              <a:t>该卫星的质量</a:t>
            </a:r>
            <a:endParaRPr lang="en-US" altLang="zh-CN" dirty="0" smtClean="0">
              <a:solidFill>
                <a:schemeClr val="tx1"/>
              </a:solidFill>
              <a:latin typeface="Times New Roman" pitchFamily="18" charset="0"/>
              <a:ea typeface="+mn-ea"/>
              <a:cs typeface="Times New Roman" pitchFamily="18" charset="0"/>
            </a:endParaRPr>
          </a:p>
          <a:p>
            <a:pPr indent="350044" defTabSz="685800" eaLnBrk="0" fontAlgn="base">
              <a:lnSpc>
                <a:spcPct val="150000"/>
              </a:lnSpc>
              <a:spcBef>
                <a:spcPct val="0"/>
              </a:spcBef>
              <a:spcAft>
                <a:spcPct val="0"/>
              </a:spcAft>
            </a:pPr>
            <a:r>
              <a:rPr lang="en-US" altLang="zh-CN" dirty="0" smtClean="0">
                <a:latin typeface="Times New Roman" pitchFamily="18" charset="0"/>
                <a:ea typeface="+mn-ea"/>
                <a:cs typeface="Times New Roman" pitchFamily="18" charset="0"/>
              </a:rPr>
              <a:t>       B.</a:t>
            </a:r>
            <a:r>
              <a:rPr lang="zh-CN" altLang="en-US" dirty="0" smtClean="0">
                <a:latin typeface="Times New Roman" pitchFamily="18" charset="0"/>
                <a:ea typeface="+mn-ea"/>
                <a:cs typeface="Times New Roman" pitchFamily="18" charset="0"/>
              </a:rPr>
              <a:t>地球的质量</a:t>
            </a:r>
            <a:endParaRPr lang="en-US" altLang="zh-CN" dirty="0" smtClean="0">
              <a:latin typeface="Times New Roman" pitchFamily="18" charset="0"/>
              <a:ea typeface="+mn-ea"/>
              <a:cs typeface="Times New Roman" pitchFamily="18" charset="0"/>
            </a:endParaRPr>
          </a:p>
          <a:p>
            <a:pPr indent="350044" defTabSz="685800" eaLnBrk="0" fontAlgn="base">
              <a:lnSpc>
                <a:spcPct val="150000"/>
              </a:lnSpc>
              <a:spcBef>
                <a:spcPct val="0"/>
              </a:spcBef>
              <a:spcAft>
                <a:spcPct val="0"/>
              </a:spcAft>
            </a:pPr>
            <a:r>
              <a:rPr lang="en-US" altLang="zh-CN" dirty="0" smtClean="0">
                <a:solidFill>
                  <a:schemeClr val="tx1"/>
                </a:solidFill>
                <a:latin typeface="Times New Roman" pitchFamily="18" charset="0"/>
                <a:ea typeface="+mn-ea"/>
                <a:cs typeface="Times New Roman" pitchFamily="18" charset="0"/>
              </a:rPr>
              <a:t>       C.</a:t>
            </a:r>
            <a:r>
              <a:rPr lang="zh-CN" altLang="en-US" dirty="0" smtClean="0">
                <a:solidFill>
                  <a:schemeClr val="tx1"/>
                </a:solidFill>
                <a:latin typeface="Times New Roman" pitchFamily="18" charset="0"/>
                <a:ea typeface="+mn-ea"/>
                <a:cs typeface="Times New Roman" pitchFamily="18" charset="0"/>
              </a:rPr>
              <a:t>该卫星的线速度</a:t>
            </a:r>
            <a:endParaRPr lang="en-US" altLang="zh-CN" dirty="0" smtClean="0">
              <a:solidFill>
                <a:schemeClr val="tx1"/>
              </a:solidFill>
              <a:latin typeface="Times New Roman" pitchFamily="18" charset="0"/>
              <a:ea typeface="+mn-ea"/>
              <a:cs typeface="Times New Roman" pitchFamily="18" charset="0"/>
            </a:endParaRPr>
          </a:p>
          <a:p>
            <a:pPr indent="350044" defTabSz="685800" eaLnBrk="0" fontAlgn="base">
              <a:lnSpc>
                <a:spcPct val="150000"/>
              </a:lnSpc>
              <a:spcBef>
                <a:spcPct val="0"/>
              </a:spcBef>
              <a:spcAft>
                <a:spcPct val="0"/>
              </a:spcAft>
            </a:pPr>
            <a:r>
              <a:rPr lang="en-US" altLang="zh-CN" dirty="0" smtClean="0">
                <a:solidFill>
                  <a:schemeClr val="tx1"/>
                </a:solidFill>
                <a:latin typeface="Times New Roman" pitchFamily="18" charset="0"/>
                <a:ea typeface="+mn-ea"/>
                <a:cs typeface="Times New Roman" pitchFamily="18" charset="0"/>
              </a:rPr>
              <a:t>       D.</a:t>
            </a:r>
            <a:r>
              <a:rPr lang="zh-CN" altLang="en-US" dirty="0" smtClean="0">
                <a:solidFill>
                  <a:schemeClr val="tx1"/>
                </a:solidFill>
                <a:latin typeface="Times New Roman" pitchFamily="18" charset="0"/>
                <a:ea typeface="+mn-ea"/>
                <a:cs typeface="Times New Roman" pitchFamily="18" charset="0"/>
              </a:rPr>
              <a:t>地球的平均密度</a:t>
            </a:r>
            <a:endParaRPr lang="en-US" altLang="zh-CN" dirty="0" smtClean="0">
              <a:solidFill>
                <a:schemeClr val="tx1"/>
              </a:solidFill>
              <a:latin typeface="Times New Roman" pitchFamily="18" charset="0"/>
              <a:ea typeface="+mn-ea"/>
              <a:cs typeface="Times New Roman" pitchFamily="18" charset="0"/>
            </a:endParaRPr>
          </a:p>
          <a:p>
            <a:pPr indent="350044" defTabSz="685800" eaLnBrk="0" fontAlgn="base">
              <a:lnSpc>
                <a:spcPct val="150000"/>
              </a:lnSpc>
              <a:spcBef>
                <a:spcPct val="0"/>
              </a:spcBef>
              <a:spcAft>
                <a:spcPct val="0"/>
              </a:spcAft>
            </a:pPr>
            <a:endParaRPr lang="zh-CN" altLang="en-US" dirty="0" smtClean="0">
              <a:solidFill>
                <a:schemeClr val="tx1"/>
              </a:solidFill>
              <a:latin typeface="Times New Roman" pitchFamily="18" charset="0"/>
              <a:ea typeface="+mn-ea"/>
              <a:cs typeface="Times New Roman" pitchFamily="18" charset="0"/>
            </a:endParaRPr>
          </a:p>
        </p:txBody>
      </p:sp>
      <p:sp>
        <p:nvSpPr>
          <p:cNvPr id="6" name="TextBox 5"/>
          <p:cNvSpPr txBox="1"/>
          <p:nvPr/>
        </p:nvSpPr>
        <p:spPr>
          <a:xfrm>
            <a:off x="5733108" y="1587651"/>
            <a:ext cx="648596" cy="392415"/>
          </a:xfrm>
          <a:prstGeom prst="rect">
            <a:avLst/>
          </a:prstGeom>
          <a:noFill/>
        </p:spPr>
        <p:txBody>
          <a:bodyPr wrap="square" lIns="68580" tIns="34290" rIns="68580" bIns="34290" rtlCol="0">
            <a:spAutoFit/>
          </a:bodyPr>
          <a:lstStyle/>
          <a:p>
            <a:r>
              <a:rPr lang="en-US" altLang="zh-CN" sz="2100" dirty="0" smtClean="0">
                <a:solidFill>
                  <a:srgbClr val="C00000"/>
                </a:solidFill>
                <a:latin typeface="Times New Roman" pitchFamily="18" charset="0"/>
                <a:cs typeface="Times New Roman" pitchFamily="18" charset="0"/>
              </a:rPr>
              <a:t>BC</a:t>
            </a:r>
            <a:endParaRPr lang="zh-CN" altLang="en-US" sz="2100" dirty="0">
              <a:solidFill>
                <a:srgbClr val="C00000"/>
              </a:solidFill>
              <a:latin typeface="Times New Roman" pitchFamily="18" charset="0"/>
              <a:cs typeface="Times New Roman" pitchFamily="18" charset="0"/>
            </a:endParaRPr>
          </a:p>
        </p:txBody>
      </p:sp>
      <p:graphicFrame>
        <p:nvGraphicFramePr>
          <p:cNvPr id="79876" name="Object 4"/>
          <p:cNvGraphicFramePr>
            <a:graphicFrameLocks noChangeAspect="1"/>
          </p:cNvGraphicFramePr>
          <p:nvPr/>
        </p:nvGraphicFramePr>
        <p:xfrm>
          <a:off x="6333065" y="2308258"/>
          <a:ext cx="1114959" cy="566527"/>
        </p:xfrm>
        <a:graphic>
          <a:graphicData uri="http://schemas.openxmlformats.org/presentationml/2006/ole">
            <p:oleObj spid="_x0000_s139266" name="公式" r:id="rId4" imgW="736560" imgH="419040" progId="Equation.3">
              <p:embed/>
            </p:oleObj>
          </a:graphicData>
        </a:graphic>
      </p:graphicFrame>
      <p:graphicFrame>
        <p:nvGraphicFramePr>
          <p:cNvPr id="79877" name="Object 5"/>
          <p:cNvGraphicFramePr>
            <a:graphicFrameLocks noChangeAspect="1"/>
          </p:cNvGraphicFramePr>
          <p:nvPr/>
        </p:nvGraphicFramePr>
        <p:xfrm>
          <a:off x="4814142" y="3031066"/>
          <a:ext cx="900113" cy="607219"/>
        </p:xfrm>
        <a:graphic>
          <a:graphicData uri="http://schemas.openxmlformats.org/presentationml/2006/ole">
            <p:oleObj spid="_x0000_s139267" name="公式" r:id="rId5" imgW="520560" imgH="393480" progId="Equation.3">
              <p:embed/>
            </p:oleObj>
          </a:graphicData>
        </a:graphic>
      </p:graphicFrame>
      <p:graphicFrame>
        <p:nvGraphicFramePr>
          <p:cNvPr id="139268" name="Object 4"/>
          <p:cNvGraphicFramePr>
            <a:graphicFrameLocks noChangeAspect="1"/>
          </p:cNvGraphicFramePr>
          <p:nvPr/>
        </p:nvGraphicFramePr>
        <p:xfrm>
          <a:off x="4402667" y="2231072"/>
          <a:ext cx="1698630" cy="697332"/>
        </p:xfrm>
        <a:graphic>
          <a:graphicData uri="http://schemas.openxmlformats.org/presentationml/2006/ole">
            <p:oleObj spid="_x0000_s139268" name="公式" r:id="rId6" imgW="106668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39268"/>
                                        </p:tgtEl>
                                        <p:attrNameLst>
                                          <p:attrName>style.visibility</p:attrName>
                                        </p:attrNameLst>
                                      </p:cBhvr>
                                      <p:to>
                                        <p:strVal val="visible"/>
                                      </p:to>
                                    </p:set>
                                    <p:anim calcmode="lin" valueType="num">
                                      <p:cBhvr>
                                        <p:cTn id="7" dur="1000" fill="hold"/>
                                        <p:tgtEl>
                                          <p:spTgt spid="139268"/>
                                        </p:tgtEl>
                                        <p:attrNameLst>
                                          <p:attrName>ppt_x</p:attrName>
                                        </p:attrNameLst>
                                      </p:cBhvr>
                                      <p:tavLst>
                                        <p:tav tm="0">
                                          <p:val>
                                            <p:strVal val="#ppt_x-.2"/>
                                          </p:val>
                                        </p:tav>
                                        <p:tav tm="100000">
                                          <p:val>
                                            <p:strVal val="#ppt_x"/>
                                          </p:val>
                                        </p:tav>
                                      </p:tavLst>
                                    </p:anim>
                                    <p:anim calcmode="lin" valueType="num">
                                      <p:cBhvr>
                                        <p:cTn id="8" dur="1000" fill="hold"/>
                                        <p:tgtEl>
                                          <p:spTgt spid="13926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9268"/>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79876"/>
                                        </p:tgtEl>
                                        <p:attrNameLst>
                                          <p:attrName>style.visibility</p:attrName>
                                        </p:attrNameLst>
                                      </p:cBhvr>
                                      <p:to>
                                        <p:strVal val="visible"/>
                                      </p:to>
                                    </p:set>
                                    <p:animEffect transition="in" filter="blinds(horizontal)">
                                      <p:cBhvr>
                                        <p:cTn id="14" dur="500"/>
                                        <p:tgtEl>
                                          <p:spTgt spid="7987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79877"/>
                                        </p:tgtEl>
                                        <p:attrNameLst>
                                          <p:attrName>style.visibility</p:attrName>
                                        </p:attrNameLst>
                                      </p:cBhvr>
                                      <p:to>
                                        <p:strVal val="visible"/>
                                      </p:to>
                                    </p:set>
                                    <p:animEffect transition="in" filter="blinds(horizontal)">
                                      <p:cBhvr>
                                        <p:cTn id="19" dur="500"/>
                                        <p:tgtEl>
                                          <p:spTgt spid="7987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35305" y="1899138"/>
            <a:ext cx="5275786" cy="346249"/>
          </a:xfrm>
          <a:prstGeom prst="rect">
            <a:avLst/>
          </a:prstGeom>
          <a:noFill/>
        </p:spPr>
        <p:txBody>
          <a:bodyPr wrap="square" lIns="68580" tIns="34290" rIns="68580" bIns="34290" rtlCol="0">
            <a:spAutoFit/>
          </a:bodyPr>
          <a:lstStyle/>
          <a:p>
            <a:r>
              <a:rPr lang="zh-CN" altLang="en-US" dirty="0" smtClean="0">
                <a:solidFill>
                  <a:prstClr val="black"/>
                </a:solidFill>
                <a:latin typeface="华文楷体" panose="02010600040101010101" pitchFamily="2" charset="-122"/>
                <a:ea typeface="华文楷体" panose="02010600040101010101" pitchFamily="2" charset="-122"/>
              </a:rPr>
              <a:t>        </a:t>
            </a:r>
            <a:endParaRPr lang="zh-CN" altLang="en-US" dirty="0">
              <a:solidFill>
                <a:prstClr val="black"/>
              </a:solidFill>
              <a:latin typeface="华文楷体" panose="02010600040101010101" pitchFamily="2" charset="-122"/>
              <a:ea typeface="华文楷体" panose="02010600040101010101" pitchFamily="2" charset="-122"/>
            </a:endParaRPr>
          </a:p>
        </p:txBody>
      </p:sp>
      <p:sp>
        <p:nvSpPr>
          <p:cNvPr id="12" name="TextBox 11"/>
          <p:cNvSpPr txBox="1"/>
          <p:nvPr/>
        </p:nvSpPr>
        <p:spPr>
          <a:xfrm>
            <a:off x="1073517" y="1034634"/>
            <a:ext cx="7381703" cy="458780"/>
          </a:xfrm>
          <a:prstGeom prst="rect">
            <a:avLst/>
          </a:prstGeom>
          <a:noFill/>
        </p:spPr>
        <p:txBody>
          <a:bodyPr wrap="square" lIns="68580" tIns="34290" rIns="68580" bIns="34290" rtlCol="0">
            <a:spAutoFit/>
          </a:bodyPr>
          <a:lstStyle/>
          <a:p>
            <a:pPr>
              <a:lnSpc>
                <a:spcPct val="150000"/>
              </a:lnSpc>
            </a:pPr>
            <a:r>
              <a:rPr lang="zh-CN" altLang="en-US" sz="2000" dirty="0" smtClean="0">
                <a:solidFill>
                  <a:srgbClr val="002060"/>
                </a:solidFill>
                <a:latin typeface="黑体" pitchFamily="49" charset="-122"/>
                <a:ea typeface="黑体" pitchFamily="49" charset="-122"/>
              </a:rPr>
              <a:t>模型二</a:t>
            </a:r>
            <a:r>
              <a:rPr lang="en-US" altLang="zh-CN" sz="2000" dirty="0" smtClean="0">
                <a:solidFill>
                  <a:srgbClr val="002060"/>
                </a:solidFill>
                <a:latin typeface="黑体" pitchFamily="49" charset="-122"/>
                <a:ea typeface="黑体" pitchFamily="49" charset="-122"/>
              </a:rPr>
              <a:t>:</a:t>
            </a:r>
            <a:r>
              <a:rPr lang="zh-CN" altLang="en-US" sz="2000" dirty="0" smtClean="0">
                <a:solidFill>
                  <a:srgbClr val="002060"/>
                </a:solidFill>
                <a:latin typeface="黑体" pitchFamily="49" charset="-122"/>
                <a:ea typeface="黑体" pitchFamily="49" charset="-122"/>
              </a:rPr>
              <a:t>“地上” 物体随地球自转</a:t>
            </a:r>
            <a:r>
              <a:rPr lang="zh-CN" altLang="en-US" dirty="0" smtClean="0">
                <a:solidFill>
                  <a:srgbClr val="002060"/>
                </a:solidFill>
                <a:latin typeface="黑体" pitchFamily="49" charset="-122"/>
                <a:ea typeface="黑体" pitchFamily="49" charset="-122"/>
              </a:rPr>
              <a:t>（角速度与地球角速度一致）</a:t>
            </a:r>
            <a:endParaRPr lang="zh-CN" altLang="en-US" dirty="0">
              <a:solidFill>
                <a:srgbClr val="002060"/>
              </a:solidFill>
              <a:latin typeface="黑体" pitchFamily="49" charset="-122"/>
              <a:ea typeface="黑体" pitchFamily="49" charset="-122"/>
            </a:endParaRPr>
          </a:p>
        </p:txBody>
      </p:sp>
      <p:graphicFrame>
        <p:nvGraphicFramePr>
          <p:cNvPr id="17410" name="Object 2"/>
          <p:cNvGraphicFramePr>
            <a:graphicFrameLocks noChangeAspect="1"/>
          </p:cNvGraphicFramePr>
          <p:nvPr/>
        </p:nvGraphicFramePr>
        <p:xfrm>
          <a:off x="4547835" y="4047636"/>
          <a:ext cx="2473853" cy="618209"/>
        </p:xfrm>
        <a:graphic>
          <a:graphicData uri="http://schemas.openxmlformats.org/presentationml/2006/ole">
            <p:oleObj spid="_x0000_s45058" name="公式" r:id="rId4" imgW="1638000" imgH="419040" progId="Equation.3">
              <p:embed/>
            </p:oleObj>
          </a:graphicData>
        </a:graphic>
      </p:graphicFrame>
      <p:graphicFrame>
        <p:nvGraphicFramePr>
          <p:cNvPr id="17412" name="Object 4"/>
          <p:cNvGraphicFramePr>
            <a:graphicFrameLocks noChangeAspect="1"/>
          </p:cNvGraphicFramePr>
          <p:nvPr/>
        </p:nvGraphicFramePr>
        <p:xfrm>
          <a:off x="3218850" y="2712006"/>
          <a:ext cx="2949179" cy="561975"/>
        </p:xfrm>
        <a:graphic>
          <a:graphicData uri="http://schemas.openxmlformats.org/presentationml/2006/ole">
            <p:oleObj spid="_x0000_s45059" name="公式" r:id="rId5" imgW="1752480" imgH="393480" progId="Equation.3">
              <p:embed/>
            </p:oleObj>
          </a:graphicData>
        </a:graphic>
      </p:graphicFrame>
      <p:graphicFrame>
        <p:nvGraphicFramePr>
          <p:cNvPr id="17413" name="Object 5"/>
          <p:cNvGraphicFramePr>
            <a:graphicFrameLocks noChangeAspect="1"/>
          </p:cNvGraphicFramePr>
          <p:nvPr/>
        </p:nvGraphicFramePr>
        <p:xfrm>
          <a:off x="4333855" y="3429223"/>
          <a:ext cx="945356" cy="357188"/>
        </p:xfrm>
        <a:graphic>
          <a:graphicData uri="http://schemas.openxmlformats.org/presentationml/2006/ole">
            <p:oleObj spid="_x0000_s45060" name="公式" r:id="rId6" imgW="609480" imgH="228600" progId="Equation.3">
              <p:embed/>
            </p:oleObj>
          </a:graphicData>
        </a:graphic>
      </p:graphicFrame>
      <p:grpSp>
        <p:nvGrpSpPr>
          <p:cNvPr id="5" name="组合 33"/>
          <p:cNvGrpSpPr/>
          <p:nvPr/>
        </p:nvGrpSpPr>
        <p:grpSpPr>
          <a:xfrm>
            <a:off x="5785661" y="3175425"/>
            <a:ext cx="2556828" cy="561975"/>
            <a:chOff x="8212974" y="4549775"/>
            <a:chExt cx="3693276" cy="749300"/>
          </a:xfrm>
        </p:grpSpPr>
        <p:graphicFrame>
          <p:nvGraphicFramePr>
            <p:cNvPr id="17415" name="Object 7"/>
            <p:cNvGraphicFramePr>
              <a:graphicFrameLocks noChangeAspect="1"/>
            </p:cNvGraphicFramePr>
            <p:nvPr/>
          </p:nvGraphicFramePr>
          <p:xfrm>
            <a:off x="8856663" y="4549775"/>
            <a:ext cx="3049587" cy="749300"/>
          </p:xfrm>
          <a:graphic>
            <a:graphicData uri="http://schemas.openxmlformats.org/presentationml/2006/ole">
              <p:oleObj spid="_x0000_s45061" name="公式" r:id="rId7" imgW="1358640" imgH="393480" progId="Equation.3">
                <p:embed/>
              </p:oleObj>
            </a:graphicData>
          </a:graphic>
        </p:graphicFrame>
        <p:sp>
          <p:nvSpPr>
            <p:cNvPr id="17" name="右箭头 16"/>
            <p:cNvSpPr/>
            <p:nvPr/>
          </p:nvSpPr>
          <p:spPr>
            <a:xfrm>
              <a:off x="8212974" y="4804756"/>
              <a:ext cx="565266" cy="299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19"/>
          <p:cNvSpPr txBox="1"/>
          <p:nvPr/>
        </p:nvSpPr>
        <p:spPr>
          <a:xfrm>
            <a:off x="1221967" y="4239491"/>
            <a:ext cx="2794676" cy="346249"/>
          </a:xfrm>
          <a:prstGeom prst="rect">
            <a:avLst/>
          </a:prstGeom>
          <a:noFill/>
        </p:spPr>
        <p:txBody>
          <a:bodyPr wrap="none" lIns="68580" tIns="34290" rIns="68580" bIns="34290" rtlCol="0">
            <a:spAutoFit/>
          </a:bodyPr>
          <a:lstStyle/>
          <a:p>
            <a:pPr>
              <a:buFont typeface="Wingdings" pitchFamily="2" charset="2"/>
              <a:buChar char="Ø"/>
            </a:pPr>
            <a:r>
              <a:rPr lang="zh-CN" altLang="en-US" b="1" dirty="0" smtClean="0">
                <a:solidFill>
                  <a:srgbClr val="C00000"/>
                </a:solidFill>
                <a:latin typeface="华文楷体" pitchFamily="2" charset="-122"/>
                <a:ea typeface="华文楷体" pitchFamily="2" charset="-122"/>
                <a:cs typeface="Times New Roman" pitchFamily="18" charset="0"/>
              </a:rPr>
              <a:t>如果忽略地球自转</a:t>
            </a:r>
            <a:r>
              <a:rPr lang="el-GR" altLang="zh-CN" b="1" i="1" dirty="0" smtClean="0">
                <a:solidFill>
                  <a:srgbClr val="C00000"/>
                </a:solidFill>
                <a:latin typeface="华文楷体" pitchFamily="2" charset="-122"/>
                <a:ea typeface="华文楷体" pitchFamily="2" charset="-122"/>
                <a:cs typeface="Times New Roman" pitchFamily="18" charset="0"/>
              </a:rPr>
              <a:t>ω</a:t>
            </a:r>
            <a:r>
              <a:rPr lang="en-US" altLang="zh-CN" b="1" dirty="0" smtClean="0">
                <a:solidFill>
                  <a:srgbClr val="C00000"/>
                </a:solidFill>
                <a:latin typeface="华文楷体" pitchFamily="2" charset="-122"/>
                <a:ea typeface="华文楷体" pitchFamily="2" charset="-122"/>
                <a:cs typeface="Times New Roman" pitchFamily="18" charset="0"/>
              </a:rPr>
              <a:t>=0</a:t>
            </a:r>
            <a:r>
              <a:rPr lang="zh-CN" altLang="en-US" b="1" dirty="0" smtClean="0">
                <a:solidFill>
                  <a:srgbClr val="C00000"/>
                </a:solidFill>
                <a:latin typeface="华文楷体" pitchFamily="2" charset="-122"/>
                <a:ea typeface="华文楷体" pitchFamily="2" charset="-122"/>
                <a:cs typeface="Times New Roman" pitchFamily="18" charset="0"/>
              </a:rPr>
              <a:t>则</a:t>
            </a:r>
            <a:endParaRPr lang="zh-CN" altLang="en-US" b="1" dirty="0">
              <a:solidFill>
                <a:srgbClr val="C00000"/>
              </a:solidFill>
              <a:latin typeface="华文楷体" pitchFamily="2" charset="-122"/>
              <a:ea typeface="华文楷体" pitchFamily="2" charset="-122"/>
              <a:cs typeface="Times New Roman" pitchFamily="18" charset="0"/>
            </a:endParaRPr>
          </a:p>
        </p:txBody>
      </p:sp>
      <p:sp>
        <p:nvSpPr>
          <p:cNvPr id="17426" name="Rectangle 18"/>
          <p:cNvSpPr>
            <a:spLocks noChangeArrowheads="1"/>
          </p:cNvSpPr>
          <p:nvPr/>
        </p:nvSpPr>
        <p:spPr bwMode="auto">
          <a:xfrm>
            <a:off x="0" y="0"/>
            <a:ext cx="138564" cy="34624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zh-CN" altLang="en-US"/>
          </a:p>
        </p:txBody>
      </p:sp>
      <p:sp>
        <p:nvSpPr>
          <p:cNvPr id="17429" name="Rectangle 21"/>
          <p:cNvSpPr>
            <a:spLocks noChangeArrowheads="1"/>
          </p:cNvSpPr>
          <p:nvPr/>
        </p:nvSpPr>
        <p:spPr bwMode="auto">
          <a:xfrm>
            <a:off x="0" y="342900"/>
            <a:ext cx="138564" cy="34624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zh-CN" altLang="en-US"/>
          </a:p>
        </p:txBody>
      </p:sp>
      <p:grpSp>
        <p:nvGrpSpPr>
          <p:cNvPr id="29" name="组合 28"/>
          <p:cNvGrpSpPr/>
          <p:nvPr/>
        </p:nvGrpSpPr>
        <p:grpSpPr>
          <a:xfrm>
            <a:off x="1094214" y="1687622"/>
            <a:ext cx="7757661" cy="900246"/>
            <a:chOff x="1094214" y="1687622"/>
            <a:chExt cx="7757661" cy="900246"/>
          </a:xfrm>
        </p:grpSpPr>
        <p:sp>
          <p:nvSpPr>
            <p:cNvPr id="16" name="矩形 15"/>
            <p:cNvSpPr/>
            <p:nvPr/>
          </p:nvSpPr>
          <p:spPr>
            <a:xfrm>
              <a:off x="1094214" y="1687622"/>
              <a:ext cx="7757661" cy="900246"/>
            </a:xfrm>
            <a:prstGeom prst="rect">
              <a:avLst/>
            </a:prstGeom>
          </p:spPr>
          <p:txBody>
            <a:bodyPr wrap="square" lIns="68580" tIns="34290" rIns="68580" bIns="34290">
              <a:spAutoFit/>
            </a:bodyPr>
            <a:lstStyle/>
            <a:p>
              <a:pPr indent="342900" algn="just">
                <a:lnSpc>
                  <a:spcPct val="150000"/>
                </a:lnSpc>
                <a:buFont typeface="Wingdings" pitchFamily="2" charset="2"/>
                <a:buChar char="Ø"/>
              </a:pPr>
              <a:r>
                <a:rPr lang="zh-CN" altLang="en-US" dirty="0" smtClean="0">
                  <a:latin typeface="Times New Roman" panose="02020603050405020304" pitchFamily="2" charset="0"/>
                  <a:ea typeface="黑体" panose="02010609060101010101" charset="-122"/>
                  <a:cs typeface="Times New Roman" panose="02020603050405020304" pitchFamily="2" charset="0"/>
                </a:rPr>
                <a:t>取静止在地球表面的物体</a:t>
              </a:r>
              <a:endParaRPr lang="en-US" altLang="zh-CN" dirty="0" smtClean="0">
                <a:latin typeface="Times New Roman" panose="02020603050405020304" pitchFamily="2" charset="0"/>
                <a:ea typeface="黑体" panose="02010609060101010101" charset="-122"/>
                <a:cs typeface="Times New Roman" panose="02020603050405020304" pitchFamily="2" charset="0"/>
              </a:endParaRPr>
            </a:p>
            <a:p>
              <a:pPr indent="342900" algn="just">
                <a:lnSpc>
                  <a:spcPct val="150000"/>
                </a:lnSpc>
              </a:pPr>
              <a:r>
                <a:rPr lang="en-US" altLang="zh-CN" dirty="0" smtClean="0">
                  <a:latin typeface="Times New Roman" panose="02020603050405020304" pitchFamily="2" charset="0"/>
                  <a:ea typeface="黑体" panose="02010609060101010101" charset="-122"/>
                  <a:cs typeface="Times New Roman" panose="02020603050405020304" pitchFamily="2" charset="0"/>
                </a:rPr>
                <a:t>                   ——</a:t>
              </a:r>
              <a:r>
                <a:rPr lang="zh-CN" altLang="en-US" dirty="0" smtClean="0">
                  <a:solidFill>
                    <a:srgbClr val="C00000"/>
                  </a:solidFill>
                  <a:latin typeface="黑体" pitchFamily="49" charset="-122"/>
                  <a:ea typeface="黑体" pitchFamily="49" charset="-122"/>
                </a:rPr>
                <a:t>万有引力与支持力的合力提供物体随地球自转的向心力</a:t>
              </a:r>
              <a:endParaRPr lang="zh-CN" altLang="zh-CN" dirty="0">
                <a:solidFill>
                  <a:srgbClr val="C00000"/>
                </a:solidFill>
                <a:latin typeface="Times New Roman" panose="02020603050405020304" pitchFamily="2" charset="0"/>
                <a:ea typeface="黑体" panose="02010609060101010101" charset="-122"/>
                <a:cs typeface="Times New Roman" panose="02020603050405020304" pitchFamily="2" charset="0"/>
              </a:endParaRPr>
            </a:p>
          </p:txBody>
        </p:sp>
        <p:graphicFrame>
          <p:nvGraphicFramePr>
            <p:cNvPr id="3" name="Object 10"/>
            <p:cNvGraphicFramePr>
              <a:graphicFrameLocks noChangeAspect="1"/>
            </p:cNvGraphicFramePr>
            <p:nvPr/>
          </p:nvGraphicFramePr>
          <p:xfrm>
            <a:off x="4091448" y="1763894"/>
            <a:ext cx="364261" cy="342230"/>
          </p:xfrm>
          <a:graphic>
            <a:graphicData uri="http://schemas.openxmlformats.org/presentationml/2006/ole">
              <p:oleObj spid="_x0000_s45063" name="公式" r:id="rId8" imgW="190440" imgH="177480" progId="Equation.3">
                <p:embed/>
              </p:oleObj>
            </a:graphicData>
          </a:graphic>
        </p:graphicFrame>
      </p:grpSp>
      <p:grpSp>
        <p:nvGrpSpPr>
          <p:cNvPr id="10" name="组合 30"/>
          <p:cNvGrpSpPr/>
          <p:nvPr/>
        </p:nvGrpSpPr>
        <p:grpSpPr>
          <a:xfrm>
            <a:off x="1109739" y="2768139"/>
            <a:ext cx="1571105" cy="1433945"/>
            <a:chOff x="1479651" y="3690851"/>
            <a:chExt cx="2094807" cy="1911927"/>
          </a:xfrm>
        </p:grpSpPr>
        <p:grpSp>
          <p:nvGrpSpPr>
            <p:cNvPr id="11" name="组合 32"/>
            <p:cNvGrpSpPr/>
            <p:nvPr/>
          </p:nvGrpSpPr>
          <p:grpSpPr>
            <a:xfrm>
              <a:off x="1479651" y="3690851"/>
              <a:ext cx="2094807" cy="1911927"/>
              <a:chOff x="1130531" y="3832168"/>
              <a:chExt cx="1728788" cy="1562100"/>
            </a:xfrm>
          </p:grpSpPr>
          <p:pic>
            <p:nvPicPr>
              <p:cNvPr id="17418" name="图片 1" descr="赤道"/>
              <p:cNvPicPr>
                <a:picLocks noChangeAspect="1" noChangeArrowheads="1"/>
              </p:cNvPicPr>
              <p:nvPr/>
            </p:nvPicPr>
            <p:blipFill>
              <a:blip r:embed="rId9"/>
              <a:srcRect/>
              <a:stretch>
                <a:fillRect/>
              </a:stretch>
            </p:blipFill>
            <p:spPr bwMode="auto">
              <a:xfrm>
                <a:off x="1130531" y="3832168"/>
                <a:ext cx="1724025" cy="1562100"/>
              </a:xfrm>
              <a:prstGeom prst="rect">
                <a:avLst/>
              </a:prstGeom>
              <a:noFill/>
            </p:spPr>
          </p:pic>
          <p:grpSp>
            <p:nvGrpSpPr>
              <p:cNvPr id="13" name="Group 11"/>
              <p:cNvGrpSpPr>
                <a:grpSpLocks/>
              </p:cNvGrpSpPr>
              <p:nvPr/>
            </p:nvGrpSpPr>
            <p:grpSpPr bwMode="auto">
              <a:xfrm>
                <a:off x="1881419" y="4377517"/>
                <a:ext cx="977900" cy="258445"/>
                <a:chOff x="2983" y="2818"/>
                <a:chExt cx="1541" cy="407"/>
              </a:xfrm>
            </p:grpSpPr>
            <p:grpSp>
              <p:nvGrpSpPr>
                <p:cNvPr id="14" name="Group 15"/>
                <p:cNvGrpSpPr>
                  <a:grpSpLocks/>
                </p:cNvGrpSpPr>
                <p:nvPr/>
              </p:nvGrpSpPr>
              <p:grpSpPr bwMode="auto">
                <a:xfrm>
                  <a:off x="3795" y="2818"/>
                  <a:ext cx="729" cy="407"/>
                  <a:chOff x="3795" y="2818"/>
                  <a:chExt cx="729" cy="407"/>
                </a:xfrm>
              </p:grpSpPr>
              <p:sp>
                <p:nvSpPr>
                  <p:cNvPr id="17425" name="AutoShape 17"/>
                  <p:cNvSpPr>
                    <a:spLocks noChangeShapeType="1"/>
                  </p:cNvSpPr>
                  <p:nvPr/>
                </p:nvSpPr>
                <p:spPr bwMode="auto">
                  <a:xfrm>
                    <a:off x="3795" y="3225"/>
                    <a:ext cx="450" cy="0"/>
                  </a:xfrm>
                  <a:prstGeom prst="straightConnector1">
                    <a:avLst/>
                  </a:prstGeom>
                  <a:noFill/>
                  <a:ln w="19050">
                    <a:solidFill>
                      <a:srgbClr val="365F91"/>
                    </a:solidFill>
                    <a:round/>
                    <a:headEnd/>
                    <a:tailEnd type="triangle" w="med" len="lg"/>
                  </a:ln>
                </p:spPr>
                <p:txBody>
                  <a:bodyPr vert="horz" wrap="square" lIns="91440" tIns="45720" rIns="91440" bIns="45720" numCol="1" anchor="t" anchorCtr="0" compatLnSpc="1">
                    <a:prstTxWarp prst="textNoShape">
                      <a:avLst/>
                    </a:prstTxWarp>
                  </a:bodyPr>
                  <a:lstStyle/>
                  <a:p>
                    <a:endParaRPr lang="zh-CN" altLang="en-US"/>
                  </a:p>
                </p:txBody>
              </p:sp>
              <p:sp>
                <p:nvSpPr>
                  <p:cNvPr id="17424" name="Text Box 16"/>
                  <p:cNvSpPr txBox="1">
                    <a:spLocks noChangeArrowheads="1"/>
                  </p:cNvSpPr>
                  <p:nvPr/>
                </p:nvSpPr>
                <p:spPr bwMode="auto">
                  <a:xfrm>
                    <a:off x="3936" y="2818"/>
                    <a:ext cx="588" cy="37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defTabSz="685800" fontAlgn="base" hangingPunct="1">
                      <a:spcBef>
                        <a:spcPct val="0"/>
                      </a:spcBef>
                      <a:spcAft>
                        <a:spcPct val="0"/>
                      </a:spcAft>
                    </a:pPr>
                    <a:r>
                      <a:rPr lang="en-US" altLang="zh-CN" sz="800" b="1" i="1" dirty="0" smtClean="0">
                        <a:solidFill>
                          <a:srgbClr val="365F91"/>
                        </a:solidFill>
                        <a:latin typeface="Times New Roman" pitchFamily="18" charset="0"/>
                        <a:ea typeface="宋体" pitchFamily="2" charset="-122"/>
                        <a:cs typeface="Times New Roman" pitchFamily="18" charset="0"/>
                      </a:rPr>
                      <a:t>F</a:t>
                    </a:r>
                    <a:r>
                      <a:rPr lang="en-US" altLang="zh-CN" sz="800" b="1" baseline="-30000" dirty="0" smtClean="0">
                        <a:solidFill>
                          <a:srgbClr val="365F91"/>
                        </a:solidFill>
                        <a:latin typeface="Times New Roman" pitchFamily="18" charset="0"/>
                        <a:ea typeface="宋体" pitchFamily="2" charset="-122"/>
                        <a:cs typeface="Times New Roman" pitchFamily="18" charset="0"/>
                      </a:rPr>
                      <a:t>N</a:t>
                    </a:r>
                    <a:endParaRPr lang="en-US" altLang="zh-CN" sz="1400" dirty="0" smtClean="0">
                      <a:solidFill>
                        <a:schemeClr val="tx1"/>
                      </a:solidFill>
                      <a:latin typeface="Arial" pitchFamily="34" charset="0"/>
                      <a:ea typeface="宋体" pitchFamily="2" charset="-122"/>
                      <a:cs typeface="宋体" pitchFamily="2" charset="-122"/>
                    </a:endParaRPr>
                  </a:p>
                </p:txBody>
              </p:sp>
            </p:grpSp>
            <p:grpSp>
              <p:nvGrpSpPr>
                <p:cNvPr id="15" name="Group 12"/>
                <p:cNvGrpSpPr>
                  <a:grpSpLocks/>
                </p:cNvGrpSpPr>
                <p:nvPr/>
              </p:nvGrpSpPr>
              <p:grpSpPr bwMode="auto">
                <a:xfrm>
                  <a:off x="2983" y="2824"/>
                  <a:ext cx="812" cy="401"/>
                  <a:chOff x="2983" y="2824"/>
                  <a:chExt cx="812" cy="401"/>
                </a:xfrm>
              </p:grpSpPr>
              <p:sp>
                <p:nvSpPr>
                  <p:cNvPr id="17422" name="AutoShape 14"/>
                  <p:cNvSpPr>
                    <a:spLocks noChangeShapeType="1"/>
                  </p:cNvSpPr>
                  <p:nvPr/>
                </p:nvSpPr>
                <p:spPr bwMode="auto">
                  <a:xfrm flipH="1">
                    <a:off x="3180" y="3225"/>
                    <a:ext cx="615" cy="0"/>
                  </a:xfrm>
                  <a:prstGeom prst="straightConnector1">
                    <a:avLst/>
                  </a:prstGeom>
                  <a:noFill/>
                  <a:ln w="19050">
                    <a:solidFill>
                      <a:srgbClr val="C00000"/>
                    </a:solidFill>
                    <a:round/>
                    <a:headEnd/>
                    <a:tailEnd type="triangle" w="med" len="lg"/>
                  </a:ln>
                </p:spPr>
                <p:txBody>
                  <a:bodyPr vert="horz" wrap="square" lIns="91440" tIns="45720" rIns="91440" bIns="45720" numCol="1" anchor="t" anchorCtr="0" compatLnSpc="1">
                    <a:prstTxWarp prst="textNoShape">
                      <a:avLst/>
                    </a:prstTxWarp>
                  </a:bodyPr>
                  <a:lstStyle/>
                  <a:p>
                    <a:endParaRPr lang="zh-CN" altLang="en-US"/>
                  </a:p>
                </p:txBody>
              </p:sp>
              <p:sp>
                <p:nvSpPr>
                  <p:cNvPr id="17421" name="Text Box 13"/>
                  <p:cNvSpPr txBox="1">
                    <a:spLocks noChangeArrowheads="1"/>
                  </p:cNvSpPr>
                  <p:nvPr/>
                </p:nvSpPr>
                <p:spPr bwMode="auto">
                  <a:xfrm>
                    <a:off x="2983" y="2824"/>
                    <a:ext cx="699" cy="396"/>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spAutoFit/>
                  </a:bodyPr>
                  <a:lstStyle/>
                  <a:p>
                    <a:pPr defTabSz="685800" fontAlgn="base" hangingPunct="1">
                      <a:spcBef>
                        <a:spcPct val="0"/>
                      </a:spcBef>
                      <a:spcAft>
                        <a:spcPct val="0"/>
                      </a:spcAft>
                    </a:pPr>
                    <a:r>
                      <a:rPr lang="en-US" altLang="zh-CN" sz="900" b="1" i="1" dirty="0" smtClean="0">
                        <a:solidFill>
                          <a:srgbClr val="C00000"/>
                        </a:solidFill>
                        <a:latin typeface="Times New Roman" pitchFamily="18" charset="0"/>
                        <a:ea typeface="宋体" pitchFamily="2" charset="-122"/>
                        <a:cs typeface="Times New Roman" pitchFamily="18" charset="0"/>
                      </a:rPr>
                      <a:t>F</a:t>
                    </a:r>
                    <a:r>
                      <a:rPr lang="zh-CN" altLang="en-US" sz="900" b="1" baseline="-30000" dirty="0" smtClean="0">
                        <a:solidFill>
                          <a:srgbClr val="C00000"/>
                        </a:solidFill>
                        <a:latin typeface="Times New Roman" pitchFamily="18" charset="0"/>
                        <a:ea typeface="宋体" pitchFamily="2" charset="-122"/>
                        <a:cs typeface="Times New Roman" pitchFamily="18" charset="0"/>
                      </a:rPr>
                      <a:t>万</a:t>
                    </a:r>
                    <a:endParaRPr lang="zh-CN" altLang="en-US" sz="1400" dirty="0" smtClean="0">
                      <a:solidFill>
                        <a:schemeClr val="tx1"/>
                      </a:solidFill>
                      <a:latin typeface="Arial" pitchFamily="34" charset="0"/>
                      <a:ea typeface="宋体" pitchFamily="2" charset="-122"/>
                      <a:cs typeface="宋体" pitchFamily="2" charset="-122"/>
                    </a:endParaRPr>
                  </a:p>
                </p:txBody>
              </p:sp>
            </p:grpSp>
          </p:grpSp>
        </p:grpSp>
        <p:graphicFrame>
          <p:nvGraphicFramePr>
            <p:cNvPr id="6" name="Object 11"/>
            <p:cNvGraphicFramePr>
              <a:graphicFrameLocks noChangeAspect="1"/>
            </p:cNvGraphicFramePr>
            <p:nvPr/>
          </p:nvGraphicFramePr>
          <p:xfrm>
            <a:off x="2926080" y="4256116"/>
            <a:ext cx="325927" cy="305690"/>
          </p:xfrm>
          <a:graphic>
            <a:graphicData uri="http://schemas.openxmlformats.org/presentationml/2006/ole">
              <p:oleObj spid="_x0000_s45064" name="公式" r:id="rId10" imgW="190440" imgH="177480" progId="Equation.3">
                <p:embed/>
              </p:oleObj>
            </a:graphicData>
          </a:graphic>
        </p:graphicFrame>
      </p:grpSp>
      <p:sp>
        <p:nvSpPr>
          <p:cNvPr id="32" name="文本框 4"/>
          <p:cNvSpPr txBox="1"/>
          <p:nvPr/>
        </p:nvSpPr>
        <p:spPr>
          <a:xfrm>
            <a:off x="1464444" y="358618"/>
            <a:ext cx="6076529" cy="623248"/>
          </a:xfrm>
          <a:prstGeom prst="rect">
            <a:avLst/>
          </a:prstGeom>
          <a:noFill/>
        </p:spPr>
        <p:txBody>
          <a:bodyPr wrap="square" lIns="68580" tIns="34290" rIns="68580" bIns="34290" rtlCol="0">
            <a:spAutoFit/>
          </a:bodyPr>
          <a:lstStyle/>
          <a:p>
            <a:pPr>
              <a:lnSpc>
                <a:spcPct val="150000"/>
              </a:lnSpc>
            </a:pPr>
            <a:r>
              <a:rPr lang="zh-CN" altLang="en-US" sz="2400" dirty="0" smtClean="0">
                <a:solidFill>
                  <a:prstClr val="black"/>
                </a:solidFill>
                <a:latin typeface="黑体" panose="02010609060101010101" pitchFamily="49" charset="-122"/>
                <a:ea typeface="黑体" panose="02010609060101010101" pitchFamily="49" charset="-122"/>
              </a:rPr>
              <a:t>二、天体问题两个模型 </a:t>
            </a:r>
            <a:r>
              <a:rPr lang="en-US" altLang="zh-CN" dirty="0" smtClean="0">
                <a:solidFill>
                  <a:prstClr val="black"/>
                </a:solidFill>
                <a:latin typeface="黑体" panose="02010609060101010101" pitchFamily="49" charset="-122"/>
                <a:ea typeface="黑体" panose="02010609060101010101" pitchFamily="49" charset="-122"/>
              </a:rPr>
              <a:t>——</a:t>
            </a:r>
            <a:r>
              <a:rPr lang="zh-CN" altLang="en-US" dirty="0" smtClean="0">
                <a:solidFill>
                  <a:prstClr val="black"/>
                </a:solidFill>
                <a:latin typeface="黑体" panose="02010609060101010101" pitchFamily="49" charset="-122"/>
                <a:ea typeface="黑体" panose="02010609060101010101" pitchFamily="49" charset="-122"/>
              </a:rPr>
              <a:t>“天上”与“地上”</a:t>
            </a:r>
            <a:endParaRPr lang="zh-CN" altLang="en-US" dirty="0">
              <a:solidFill>
                <a:prstClr val="black"/>
              </a:solidFill>
              <a:latin typeface="黑体" panose="02010609060101010101" pitchFamily="49" charset="-122"/>
              <a:ea typeface="黑体" panose="02010609060101010101" pitchFamily="49" charset="-122"/>
            </a:endParaRPr>
          </a:p>
        </p:txBody>
      </p:sp>
      <p:cxnSp>
        <p:nvCxnSpPr>
          <p:cNvPr id="33" name="直接连接符 32"/>
          <p:cNvCxnSpPr/>
          <p:nvPr/>
        </p:nvCxnSpPr>
        <p:spPr>
          <a:xfrm>
            <a:off x="2111022" y="959556"/>
            <a:ext cx="4752622" cy="158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5201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412"/>
                                        </p:tgtEl>
                                        <p:attrNameLst>
                                          <p:attrName>style.visibility</p:attrName>
                                        </p:attrNameLst>
                                      </p:cBhvr>
                                      <p:to>
                                        <p:strVal val="visible"/>
                                      </p:to>
                                    </p:set>
                                    <p:animEffect transition="in" filter="blinds(horizontal)">
                                      <p:cBhvr>
                                        <p:cTn id="17" dur="500"/>
                                        <p:tgtEl>
                                          <p:spTgt spid="174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413"/>
                                        </p:tgtEl>
                                        <p:attrNameLst>
                                          <p:attrName>style.visibility</p:attrName>
                                        </p:attrNameLst>
                                      </p:cBhvr>
                                      <p:to>
                                        <p:strVal val="visible"/>
                                      </p:to>
                                    </p:set>
                                    <p:animEffect transition="in" filter="blinds(horizontal)">
                                      <p:cBhvr>
                                        <p:cTn id="22" dur="500"/>
                                        <p:tgtEl>
                                          <p:spTgt spid="174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par>
                                <p:cTn id="33" presetID="3" presetClass="entr" presetSubtype="10" fill="hold" nodeType="withEffect">
                                  <p:stCondLst>
                                    <p:cond delay="0"/>
                                  </p:stCondLst>
                                  <p:childTnLst>
                                    <p:set>
                                      <p:cBhvr>
                                        <p:cTn id="34" dur="1" fill="hold">
                                          <p:stCondLst>
                                            <p:cond delay="0"/>
                                          </p:stCondLst>
                                        </p:cTn>
                                        <p:tgtEl>
                                          <p:spTgt spid="17410"/>
                                        </p:tgtEl>
                                        <p:attrNameLst>
                                          <p:attrName>style.visibility</p:attrName>
                                        </p:attrNameLst>
                                      </p:cBhvr>
                                      <p:to>
                                        <p:strVal val="visible"/>
                                      </p:to>
                                    </p:set>
                                    <p:animEffect transition="in" filter="blinds(horizontal)">
                                      <p:cBhvr>
                                        <p:cTn id="35"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3962</TotalTime>
  <Words>1358</Words>
  <Application>Microsoft Office PowerPoint</Application>
  <PresentationFormat>全屏显示(16:9)</PresentationFormat>
  <Paragraphs>122</Paragraphs>
  <Slides>17</Slides>
  <Notes>17</Notes>
  <HiddenSlides>0</HiddenSlides>
  <MMClips>0</MMClips>
  <ScaleCrop>false</ScaleCrop>
  <HeadingPairs>
    <vt:vector size="6" baseType="variant">
      <vt:variant>
        <vt:lpstr>主题</vt:lpstr>
      </vt:variant>
      <vt:variant>
        <vt:i4>1</vt:i4>
      </vt:variant>
      <vt:variant>
        <vt:lpstr>嵌入 OLE 服务器</vt:lpstr>
      </vt:variant>
      <vt:variant>
        <vt:i4>4</vt:i4>
      </vt:variant>
      <vt:variant>
        <vt:lpstr>幻灯片标题</vt:lpstr>
      </vt:variant>
      <vt:variant>
        <vt:i4>17</vt:i4>
      </vt:variant>
    </vt:vector>
  </HeadingPairs>
  <TitlesOfParts>
    <vt:vector size="22" baseType="lpstr">
      <vt:lpstr>1_Office 主题​​</vt:lpstr>
      <vt:lpstr>Microsoft Office Word 97 - 2003 文档</vt:lpstr>
      <vt:lpstr>公式</vt:lpstr>
      <vt:lpstr>Document</vt:lpstr>
      <vt:lpstr>文档</vt:lpstr>
      <vt:lpstr>《万有引力与宇宙航行》习题课</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zhaoyh</cp:lastModifiedBy>
  <cp:revision>63</cp:revision>
  <dcterms:created xsi:type="dcterms:W3CDTF">2020-02-01T11:21:51Z</dcterms:created>
  <dcterms:modified xsi:type="dcterms:W3CDTF">2020-04-25T15:07:05Z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