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513" r:id="rId2"/>
    <p:sldId id="569" r:id="rId3"/>
    <p:sldId id="570" r:id="rId4"/>
    <p:sldId id="483" r:id="rId5"/>
    <p:sldId id="543" r:id="rId6"/>
    <p:sldId id="562" r:id="rId7"/>
    <p:sldId id="561" r:id="rId8"/>
    <p:sldId id="563" r:id="rId9"/>
    <p:sldId id="564" r:id="rId10"/>
    <p:sldId id="565" r:id="rId11"/>
    <p:sldId id="552" r:id="rId12"/>
    <p:sldId id="566" r:id="rId13"/>
    <p:sldId id="567" r:id="rId14"/>
    <p:sldId id="568" r:id="rId15"/>
    <p:sldId id="541" r:id="rId16"/>
    <p:sldId id="51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99CC"/>
    <a:srgbClr val="FFFF99"/>
    <a:srgbClr val="0000CC"/>
    <a:srgbClr val="99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2" y="-4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D3E75-1EB1-4BE8-9D1E-CE87456C346A}" type="datetimeFigureOut">
              <a:rPr lang="zh-CN" altLang="en-US" smtClean="0"/>
              <a:pPr/>
              <a:t>2020/5/2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59C8E-87B0-41F1-9D2E-881DACC3D223}" type="slidenum">
              <a:rPr lang="zh-CN" altLang="en-US" smtClean="0"/>
              <a:pPr/>
              <a:t>‹#›</a:t>
            </a:fld>
            <a:endParaRPr lang="zh-CN" altLang="en-US"/>
          </a:p>
        </p:txBody>
      </p:sp>
    </p:spTree>
    <p:extLst>
      <p:ext uri="{BB962C8B-B14F-4D97-AF65-F5344CB8AC3E}">
        <p14:creationId xmlns:p14="http://schemas.microsoft.com/office/powerpoint/2010/main" xmlns="" val="419888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r>
              <a:rPr lang="zh-CN" altLang="en-US" smtClean="0"/>
              <a:t>学习目标：希望大家通过本节课的学习，能够。。。。</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F59C8E-87B0-41F1-9D2E-881DACC3D223}" type="slidenum">
              <a:rPr lang="zh-CN" altLang="en-US" smtClean="0"/>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D6B42D-557C-4BA6-8356-BB80B0B2815D}" type="datetimeFigureOut">
              <a:rPr lang="zh-CN" altLang="en-US" smtClean="0"/>
              <a:pPr/>
              <a:t>2020/5/2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502157-627E-4A4E-A060-0FAE0A3AFD3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6B42D-557C-4BA6-8356-BB80B0B2815D}" type="datetimeFigureOut">
              <a:rPr lang="zh-CN" altLang="en-US" smtClean="0"/>
              <a:pPr/>
              <a:t>2020/5/2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02157-627E-4A4E-A060-0FAE0A3AFD3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Obama&#24320;&#23398;&#28436;&#35762;&#35270;&#39057;01.mp4"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Obama&#24320;&#23398;&#28436;&#35762;&#35270;&#39057;02.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srcRect r="531"/>
          <a:stretch>
            <a:fillRect/>
          </a:stretch>
        </p:blipFill>
        <p:spPr>
          <a:xfrm>
            <a:off x="0" y="0"/>
            <a:ext cx="12192000" cy="6858000"/>
          </a:xfrm>
          <a:prstGeom prst="rect">
            <a:avLst/>
          </a:prstGeom>
        </p:spPr>
      </p:pic>
      <p:sp>
        <p:nvSpPr>
          <p:cNvPr id="15" name="标题 14"/>
          <p:cNvSpPr>
            <a:spLocks noGrp="1"/>
          </p:cNvSpPr>
          <p:nvPr>
            <p:ph type="ctrTitle" idx="13"/>
          </p:nvPr>
        </p:nvSpPr>
        <p:spPr>
          <a:xfrm>
            <a:off x="3714044" y="3103724"/>
            <a:ext cx="8477956" cy="970915"/>
          </a:xfrm>
        </p:spPr>
        <p:txBody>
          <a:bodyPr>
            <a:noAutofit/>
          </a:bodyPr>
          <a:lstStyle/>
          <a:p>
            <a:pPr algn="ctr"/>
            <a:r>
              <a:rPr lang="zh-CN" altLang="en-US" sz="3200" b="1" spc="300" dirty="0" smtClean="0">
                <a:solidFill>
                  <a:srgbClr val="FF0000"/>
                </a:solidFill>
                <a:latin typeface="微软雅黑" panose="020B0503020204020204" charset="-122"/>
                <a:ea typeface="微软雅黑" panose="020B0503020204020204" charset="-122"/>
                <a:sym typeface="+mn-ea"/>
              </a:rPr>
              <a:t>必修三 </a:t>
            </a:r>
            <a:r>
              <a:rPr lang="en-US" altLang="zh-CN" sz="3200" b="1" spc="300" dirty="0" smtClean="0">
                <a:solidFill>
                  <a:srgbClr val="FF0000"/>
                </a:solidFill>
                <a:latin typeface="微软雅黑" panose="020B0503020204020204" charset="-122"/>
                <a:ea typeface="微软雅黑" panose="020B0503020204020204" charset="-122"/>
                <a:sym typeface="+mn-ea"/>
              </a:rPr>
              <a:t>Unit8</a:t>
            </a:r>
            <a:r>
              <a:rPr lang="zh-CN" altLang="en-US" sz="3200" b="1" spc="300" dirty="0" smtClean="0">
                <a:solidFill>
                  <a:srgbClr val="FF0000"/>
                </a:solidFill>
                <a:latin typeface="微软雅黑" panose="020B0503020204020204" charset="-122"/>
                <a:ea typeface="微软雅黑" panose="020B0503020204020204" charset="-122"/>
                <a:sym typeface="+mn-ea"/>
              </a:rPr>
              <a:t>“绿色生活”</a:t>
            </a:r>
            <a:r>
              <a:rPr lang="en-US" altLang="zh-CN" sz="3200" b="1" spc="300" dirty="0" smtClean="0">
                <a:solidFill>
                  <a:srgbClr val="FF0000"/>
                </a:solidFill>
                <a:latin typeface="微软雅黑" panose="020B0503020204020204" charset="-122"/>
                <a:ea typeface="微软雅黑" panose="020B0503020204020204" charset="-122"/>
                <a:sym typeface="+mn-ea"/>
              </a:rPr>
              <a:t/>
            </a:r>
            <a:br>
              <a:rPr lang="en-US" altLang="zh-CN" sz="3200" b="1" spc="300" dirty="0" smtClean="0">
                <a:solidFill>
                  <a:srgbClr val="FF0000"/>
                </a:solidFill>
                <a:latin typeface="微软雅黑" panose="020B0503020204020204" charset="-122"/>
                <a:ea typeface="微软雅黑" panose="020B0503020204020204" charset="-122"/>
                <a:sym typeface="+mn-ea"/>
              </a:rPr>
            </a:br>
            <a:r>
              <a:rPr lang="en-US" altLang="zh-CN" sz="3200" b="1" spc="300" dirty="0" smtClean="0">
                <a:solidFill>
                  <a:srgbClr val="FF0000"/>
                </a:solidFill>
                <a:latin typeface="微软雅黑" panose="020B0503020204020204" charset="-122"/>
                <a:ea typeface="微软雅黑" panose="020B0503020204020204" charset="-122"/>
                <a:sym typeface="+mn-ea"/>
              </a:rPr>
              <a:t>Lesson1 Roots &amp; Shoots </a:t>
            </a:r>
            <a:r>
              <a:rPr lang="en-US" sz="3200" b="1" spc="300" dirty="0" smtClean="0">
                <a:solidFill>
                  <a:srgbClr val="FF0000"/>
                </a:solidFill>
                <a:latin typeface="微软雅黑" panose="020B0503020204020204" charset="-122"/>
                <a:ea typeface="微软雅黑" panose="020B0503020204020204" charset="-122"/>
                <a:sym typeface="+mn-ea"/>
              </a:rPr>
              <a:t>(2) </a:t>
            </a:r>
          </a:p>
        </p:txBody>
      </p:sp>
      <p:sp>
        <p:nvSpPr>
          <p:cNvPr id="10" name="矩形 9"/>
          <p:cNvSpPr/>
          <p:nvPr/>
        </p:nvSpPr>
        <p:spPr>
          <a:xfrm>
            <a:off x="6494780" y="4847167"/>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anose="02010609060101010101" charset="-122"/>
                <a:ea typeface="楷体" panose="02010609060101010101" charset="-122"/>
                <a:cs typeface="楷体" panose="02010609060101010101" charset="-122"/>
              </a:rPr>
              <a:t>  </a:t>
            </a:r>
            <a:r>
              <a:rPr lang="en-US" altLang="zh-CN" sz="2665"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5422159" y="1592164"/>
            <a:ext cx="5458460" cy="583565"/>
          </a:xfrm>
          <a:prstGeom prst="rect">
            <a:avLst/>
          </a:prstGeom>
          <a:noFill/>
        </p:spPr>
        <p:txBody>
          <a:bodyPr wrap="square" rtlCol="0">
            <a:spAutoFit/>
          </a:bodyPr>
          <a:lstStyle/>
          <a:p>
            <a:pPr algn="ct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665"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高一</a:t>
            </a:r>
            <a:r>
              <a:rPr lang="zh-CN" altLang="en-US" sz="2665"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年级英语</a:t>
            </a:r>
            <a:r>
              <a:rPr lang="zh-CN" altLang="en-US" sz="32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32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4432300" y="4932680"/>
            <a:ext cx="7526020" cy="707390"/>
          </a:xfrm>
          <a:prstGeom prst="rect">
            <a:avLst/>
          </a:prstGeom>
          <a:noFill/>
        </p:spPr>
        <p:txBody>
          <a:bodyPr wrap="square" rtlCol="0">
            <a:spAutoFit/>
          </a:bodyPr>
          <a:lstStyle/>
          <a:p>
            <a:pPr algn="ctr">
              <a:lnSpc>
                <a:spcPct val="150000"/>
              </a:lnSpc>
            </a:pPr>
            <a:r>
              <a:rPr lang="zh-CN" altLang="en-US" sz="2665" spc="226" dirty="0" smtClean="0">
                <a:solidFill>
                  <a:schemeClr val="bg2">
                    <a:lumMod val="10000"/>
                  </a:schemeClr>
                </a:solidFill>
                <a:latin typeface="微软雅黑" panose="020B0503020204020204" charset="-122"/>
                <a:ea typeface="微软雅黑" panose="020B0503020204020204" charset="-122"/>
              </a:rPr>
              <a:t>北京市和平街第一中学      陶曲萍</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17" name="AutoShape 1"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218" name="AutoShape 2"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9" name="圆角矩形标注 18"/>
          <p:cNvSpPr/>
          <p:nvPr/>
        </p:nvSpPr>
        <p:spPr>
          <a:xfrm>
            <a:off x="2403231" y="2411610"/>
            <a:ext cx="9144000" cy="3860236"/>
          </a:xfrm>
          <a:prstGeom prst="wedgeRoundRectCallout">
            <a:avLst>
              <a:gd name="adj1" fmla="val -58487"/>
              <a:gd name="adj2" fmla="val -55550"/>
              <a:gd name="adj3" fmla="val 16667"/>
            </a:avLst>
          </a:prstGeom>
          <a:solidFill>
            <a:srgbClr val="FFFF9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i="1" dirty="0" smtClean="0">
                <a:solidFill>
                  <a:schemeClr val="tx1"/>
                </a:solidFill>
              </a:rPr>
              <a:t>…How can it matter if I leave </a:t>
            </a:r>
            <a:r>
              <a:rPr lang="en-US" altLang="zh-CN" sz="3200" b="1" i="1" u="sng" dirty="0" smtClean="0">
                <a:solidFill>
                  <a:schemeClr val="tx1"/>
                </a:solidFill>
              </a:rPr>
              <a:t>one little </a:t>
            </a:r>
            <a:r>
              <a:rPr lang="en-US" altLang="zh-CN" sz="3200" i="1" dirty="0" smtClean="0">
                <a:solidFill>
                  <a:schemeClr val="tx1"/>
                </a:solidFill>
              </a:rPr>
              <a:t>tap running, </a:t>
            </a:r>
            <a:r>
              <a:rPr lang="en-US" altLang="zh-CN" sz="3200" b="1" i="1" u="sng" dirty="0" smtClean="0">
                <a:solidFill>
                  <a:schemeClr val="tx1"/>
                </a:solidFill>
              </a:rPr>
              <a:t>one little</a:t>
            </a:r>
            <a:r>
              <a:rPr lang="en-US" altLang="zh-CN" sz="3200" i="1" dirty="0" smtClean="0">
                <a:solidFill>
                  <a:schemeClr val="tx1"/>
                </a:solidFill>
              </a:rPr>
              <a:t> light on, or a little piece of litter on the road?</a:t>
            </a:r>
            <a:r>
              <a:rPr lang="en-US" altLang="zh-CN" sz="3200" dirty="0" smtClean="0">
                <a:solidFill>
                  <a:schemeClr val="tx1"/>
                </a:solidFill>
              </a:rPr>
              <a:t> (Para.1)</a:t>
            </a:r>
            <a:endParaRPr lang="en-US" altLang="zh-CN" sz="3200" i="1" dirty="0" smtClean="0">
              <a:solidFill>
                <a:schemeClr val="tx1"/>
              </a:solidFill>
            </a:endParaRPr>
          </a:p>
          <a:p>
            <a:pPr lvl="0"/>
            <a:r>
              <a:rPr lang="en-US" altLang="zh-CN" sz="3200" i="1" dirty="0" smtClean="0">
                <a:solidFill>
                  <a:schemeClr val="tx1"/>
                </a:solidFill>
              </a:rPr>
              <a:t>…</a:t>
            </a:r>
            <a:r>
              <a:rPr lang="en-US" altLang="zh-CN" sz="3200" b="1" i="1" u="sng" dirty="0" smtClean="0">
                <a:solidFill>
                  <a:schemeClr val="tx1"/>
                </a:solidFill>
                <a:sym typeface="+mn-ea"/>
              </a:rPr>
              <a:t>Millions of</a:t>
            </a:r>
            <a:r>
              <a:rPr lang="en-US" altLang="zh-CN" sz="3200" i="1" u="sng" dirty="0" smtClean="0">
                <a:solidFill>
                  <a:schemeClr val="tx1"/>
                </a:solidFill>
                <a:sym typeface="+mn-ea"/>
              </a:rPr>
              <a:t> </a:t>
            </a:r>
            <a:r>
              <a:rPr lang="en-US" altLang="zh-CN" sz="3200" i="1" dirty="0" smtClean="0">
                <a:solidFill>
                  <a:schemeClr val="tx1"/>
                </a:solidFill>
                <a:sym typeface="+mn-ea"/>
              </a:rPr>
              <a:t>gallons of water would be wasted; </a:t>
            </a:r>
            <a:r>
              <a:rPr lang="en-US" altLang="zh-CN" sz="3200" b="1" i="1" u="sng" dirty="0" smtClean="0">
                <a:solidFill>
                  <a:schemeClr val="tx1"/>
                </a:solidFill>
                <a:sym typeface="+mn-ea"/>
              </a:rPr>
              <a:t>millions of</a:t>
            </a:r>
            <a:r>
              <a:rPr lang="en-US" altLang="zh-CN" sz="3200" i="1" u="sng" dirty="0" smtClean="0">
                <a:solidFill>
                  <a:schemeClr val="tx1"/>
                </a:solidFill>
                <a:sym typeface="+mn-ea"/>
              </a:rPr>
              <a:t> </a:t>
            </a:r>
            <a:r>
              <a:rPr lang="en-US" altLang="zh-CN" sz="3200" i="1" dirty="0" smtClean="0">
                <a:solidFill>
                  <a:schemeClr val="tx1"/>
                </a:solidFill>
                <a:sym typeface="+mn-ea"/>
              </a:rPr>
              <a:t>lights would be left on; </a:t>
            </a:r>
            <a:r>
              <a:rPr lang="en-US" altLang="zh-CN" sz="3200" b="1" i="1" u="sng" dirty="0" smtClean="0">
                <a:solidFill>
                  <a:schemeClr val="tx1"/>
                </a:solidFill>
                <a:sym typeface="+mn-ea"/>
              </a:rPr>
              <a:t>millions of</a:t>
            </a:r>
            <a:r>
              <a:rPr lang="en-US" altLang="zh-CN" sz="3200" i="1" u="sng" dirty="0" smtClean="0">
                <a:solidFill>
                  <a:schemeClr val="tx1"/>
                </a:solidFill>
                <a:sym typeface="+mn-ea"/>
              </a:rPr>
              <a:t> </a:t>
            </a:r>
            <a:r>
              <a:rPr lang="en-US" altLang="zh-CN" sz="3200" i="1" dirty="0" smtClean="0">
                <a:solidFill>
                  <a:schemeClr val="tx1"/>
                </a:solidFill>
                <a:sym typeface="+mn-ea"/>
              </a:rPr>
              <a:t>pieces of litter would be dropped.</a:t>
            </a:r>
            <a:r>
              <a:rPr lang="en-US" altLang="zh-CN" sz="3200" dirty="0" smtClean="0">
                <a:solidFill>
                  <a:schemeClr val="tx1"/>
                </a:solidFill>
              </a:rPr>
              <a:t> (Para.1)</a:t>
            </a:r>
            <a:endParaRPr lang="en-US" altLang="zh-CN" sz="3200" i="1" dirty="0" smtClean="0">
              <a:solidFill>
                <a:schemeClr val="tx1"/>
              </a:solidFill>
              <a:sym typeface="+mn-ea"/>
            </a:endParaRPr>
          </a:p>
          <a:p>
            <a:pPr lvl="0"/>
            <a:r>
              <a:rPr lang="en-US" altLang="zh-CN" sz="3200" i="1" dirty="0" smtClean="0">
                <a:solidFill>
                  <a:schemeClr val="tx1"/>
                </a:solidFill>
                <a:sym typeface="+mn-ea"/>
              </a:rPr>
              <a:t>…</a:t>
            </a:r>
            <a:endParaRPr lang="en-US" altLang="zh-CN" sz="3200" i="1" dirty="0" smtClean="0">
              <a:solidFill>
                <a:schemeClr val="tx1"/>
              </a:solidFill>
            </a:endParaRPr>
          </a:p>
        </p:txBody>
      </p:sp>
      <p:sp>
        <p:nvSpPr>
          <p:cNvPr id="21" name="标题 1"/>
          <p:cNvSpPr>
            <a:spLocks noGrp="1"/>
          </p:cNvSpPr>
          <p:nvPr>
            <p:ph type="title"/>
          </p:nvPr>
        </p:nvSpPr>
        <p:spPr>
          <a:xfrm>
            <a:off x="42839" y="105508"/>
            <a:ext cx="4552608" cy="1056249"/>
          </a:xfrm>
          <a:ln>
            <a:solidFill>
              <a:srgbClr val="0000CC"/>
            </a:solidFill>
          </a:ln>
        </p:spPr>
        <p:txBody>
          <a:bodyPr>
            <a:normAutofit/>
            <a:scene3d>
              <a:camera prst="orthographicFront"/>
              <a:lightRig rig="threePt" dir="t"/>
            </a:scene3d>
          </a:bodyPr>
          <a:lstStyle/>
          <a:p>
            <a:r>
              <a:rPr lang="en-US" b="1" dirty="0" smtClean="0">
                <a:solidFill>
                  <a:schemeClr val="accent1"/>
                </a:solidFill>
                <a:effectLst>
                  <a:outerShdw blurRad="38100" dist="25400" dir="5400000" algn="ctr" rotWithShape="0">
                    <a:srgbClr val="6E747A">
                      <a:alpha val="43000"/>
                    </a:srgbClr>
                  </a:outerShdw>
                </a:effectLst>
              </a:rPr>
              <a:t>Read and Explore </a:t>
            </a:r>
            <a:endParaRPr lang="en-US" b="1" dirty="0">
              <a:solidFill>
                <a:schemeClr val="accent1"/>
              </a:solidFill>
              <a:effectLst>
                <a:outerShdw blurRad="38100" dist="25400" dir="5400000" algn="ctr" rotWithShape="0">
                  <a:srgbClr val="6E747A">
                    <a:alpha val="43000"/>
                  </a:srgbClr>
                </a:outerShdw>
              </a:effectLst>
            </a:endParaRPr>
          </a:p>
        </p:txBody>
      </p:sp>
      <p:sp>
        <p:nvSpPr>
          <p:cNvPr id="23" name="标题 1"/>
          <p:cNvSpPr txBox="1">
            <a:spLocks/>
          </p:cNvSpPr>
          <p:nvPr/>
        </p:nvSpPr>
        <p:spPr>
          <a:xfrm>
            <a:off x="486481" y="1246515"/>
            <a:ext cx="3090908"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CN" sz="4400" b="1" dirty="0" smtClean="0">
                <a:solidFill>
                  <a:srgbClr val="FF0000"/>
                </a:solidFill>
                <a:effectLst>
                  <a:outerShdw blurRad="38100" dist="25400" dir="5400000" algn="ctr" rotWithShape="0">
                    <a:srgbClr val="6E747A">
                      <a:alpha val="43000"/>
                    </a:srgbClr>
                  </a:outerShdw>
                </a:effectLst>
                <a:ea typeface="+mj-ea"/>
                <a:cs typeface="+mj-cs"/>
              </a:rPr>
              <a:t>Repetitions</a:t>
            </a:r>
            <a:endParaRPr kumimoji="0" lang="en-US" altLang="zh-CN" sz="4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ea typeface="+mj-ea"/>
              <a:cs typeface="+mj-cs"/>
            </a:endParaRPr>
          </a:p>
        </p:txBody>
      </p:sp>
      <p:sp>
        <p:nvSpPr>
          <p:cNvPr id="15" name="云形 14"/>
          <p:cNvSpPr/>
          <p:nvPr/>
        </p:nvSpPr>
        <p:spPr>
          <a:xfrm>
            <a:off x="0" y="3622431"/>
            <a:ext cx="2836985" cy="1875692"/>
          </a:xfrm>
          <a:prstGeom prst="cloud">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parallel structures</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3512" y="1147512"/>
            <a:ext cx="11715609" cy="4652645"/>
          </a:xfrm>
        </p:spPr>
        <p:txBody>
          <a:bodyPr>
            <a:normAutofit/>
          </a:bodyPr>
          <a:lstStyle/>
          <a:p>
            <a:pPr marL="0" indent="0">
              <a:buNone/>
            </a:pPr>
            <a:r>
              <a:rPr lang="en-US" altLang="zh-CN" sz="2600" b="1" dirty="0" smtClean="0"/>
              <a:t>The text uses many parallel structures with the same pattern of words and sentences. Does it help your understanding of the text if key phrases are repeated? How do you feel reading repeated words/phrases?</a:t>
            </a:r>
          </a:p>
          <a:p>
            <a:pPr marL="0" indent="0">
              <a:buNone/>
            </a:pPr>
            <a:endParaRPr lang="en-US" altLang="zh-CN" sz="900" b="1" dirty="0" smtClean="0"/>
          </a:p>
        </p:txBody>
      </p:sp>
      <p:grpSp>
        <p:nvGrpSpPr>
          <p:cNvPr id="2"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3"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圆角矩形 8"/>
          <p:cNvSpPr/>
          <p:nvPr/>
        </p:nvSpPr>
        <p:spPr>
          <a:xfrm>
            <a:off x="12065" y="2630308"/>
            <a:ext cx="2134517" cy="368074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u="sng" dirty="0" smtClean="0">
                <a:solidFill>
                  <a:schemeClr val="tx1"/>
                </a:solidFill>
              </a:rPr>
              <a:t>Para.1:</a:t>
            </a:r>
          </a:p>
          <a:p>
            <a:endParaRPr lang="en-US" altLang="zh-CN" sz="2200" dirty="0" smtClean="0">
              <a:solidFill>
                <a:schemeClr val="tx1"/>
              </a:solidFill>
            </a:endParaRPr>
          </a:p>
          <a:p>
            <a:r>
              <a:rPr lang="en-US" altLang="zh-CN" sz="2200" dirty="0" smtClean="0">
                <a:solidFill>
                  <a:schemeClr val="tx1"/>
                </a:solidFill>
              </a:rPr>
              <a:t>How can it matter if I leave </a:t>
            </a:r>
            <a:r>
              <a:rPr lang="en-US" altLang="zh-CN" sz="2200" b="1" dirty="0" smtClean="0">
                <a:solidFill>
                  <a:schemeClr val="tx1"/>
                </a:solidFill>
              </a:rPr>
              <a:t>one little </a:t>
            </a:r>
            <a:r>
              <a:rPr lang="en-US" altLang="zh-CN" sz="2200" dirty="0" smtClean="0">
                <a:solidFill>
                  <a:schemeClr val="tx1"/>
                </a:solidFill>
              </a:rPr>
              <a:t>tap running, </a:t>
            </a:r>
          </a:p>
          <a:p>
            <a:r>
              <a:rPr lang="en-US" altLang="zh-CN" sz="2200" b="1" dirty="0" smtClean="0">
                <a:solidFill>
                  <a:schemeClr val="tx1"/>
                </a:solidFill>
              </a:rPr>
              <a:t>one little</a:t>
            </a:r>
            <a:r>
              <a:rPr lang="en-US" altLang="zh-CN" sz="2200" dirty="0" smtClean="0">
                <a:solidFill>
                  <a:schemeClr val="tx1"/>
                </a:solidFill>
              </a:rPr>
              <a:t>…</a:t>
            </a:r>
          </a:p>
          <a:p>
            <a:endParaRPr lang="en-US" altLang="zh-CN" sz="2200" dirty="0" smtClean="0">
              <a:solidFill>
                <a:schemeClr val="tx1"/>
              </a:solidFill>
            </a:endParaRPr>
          </a:p>
          <a:p>
            <a:endParaRPr lang="en-US" altLang="zh-CN" sz="2200" dirty="0" smtClean="0">
              <a:solidFill>
                <a:schemeClr val="tx1"/>
              </a:solidFill>
            </a:endParaRPr>
          </a:p>
        </p:txBody>
      </p:sp>
      <p:sp>
        <p:nvSpPr>
          <p:cNvPr id="10" name="圆角矩形 9"/>
          <p:cNvSpPr/>
          <p:nvPr/>
        </p:nvSpPr>
        <p:spPr>
          <a:xfrm>
            <a:off x="1682892" y="2607730"/>
            <a:ext cx="2155331" cy="369146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r>
              <a:rPr lang="en-US" altLang="zh-CN" sz="2400" u="sng" dirty="0" smtClean="0">
                <a:solidFill>
                  <a:schemeClr val="tx1"/>
                </a:solidFill>
              </a:rPr>
              <a:t>Para.1:</a:t>
            </a:r>
          </a:p>
          <a:p>
            <a:pPr lvl="0" algn="l">
              <a:buClrTx/>
              <a:buSzTx/>
              <a:buFontTx/>
            </a:pPr>
            <a:endParaRPr lang="en-US" altLang="zh-CN" sz="2200" dirty="0" smtClean="0">
              <a:solidFill>
                <a:schemeClr val="tx1"/>
              </a:solidFill>
              <a:sym typeface="+mn-ea"/>
            </a:endParaRPr>
          </a:p>
          <a:p>
            <a:pPr lvl="0" algn="l">
              <a:buClrTx/>
              <a:buSzTx/>
              <a:buFontTx/>
            </a:pPr>
            <a:r>
              <a:rPr lang="en-US" altLang="zh-CN" sz="2200" b="1" dirty="0" smtClean="0">
                <a:solidFill>
                  <a:schemeClr val="tx1"/>
                </a:solidFill>
                <a:sym typeface="+mn-ea"/>
              </a:rPr>
              <a:t>Millions of</a:t>
            </a:r>
            <a:r>
              <a:rPr lang="en-US" altLang="zh-CN" sz="2200" dirty="0" smtClean="0">
                <a:solidFill>
                  <a:schemeClr val="tx1"/>
                </a:solidFill>
                <a:sym typeface="+mn-ea"/>
              </a:rPr>
              <a:t> gallons of water would be wasted; </a:t>
            </a:r>
            <a:r>
              <a:rPr lang="en-US" altLang="zh-CN" sz="2200" b="1" dirty="0" smtClean="0">
                <a:solidFill>
                  <a:schemeClr val="tx1"/>
                </a:solidFill>
                <a:sym typeface="+mn-ea"/>
              </a:rPr>
              <a:t>millions of</a:t>
            </a:r>
            <a:r>
              <a:rPr lang="en-US" altLang="zh-CN" sz="2200" dirty="0" smtClean="0">
                <a:solidFill>
                  <a:schemeClr val="tx1"/>
                </a:solidFill>
                <a:sym typeface="+mn-ea"/>
              </a:rPr>
              <a:t>…</a:t>
            </a:r>
          </a:p>
          <a:p>
            <a:pPr lvl="0" algn="l">
              <a:buClrTx/>
              <a:buSzTx/>
              <a:buFontTx/>
            </a:pPr>
            <a:endParaRPr lang="en-US" altLang="zh-CN" sz="2200" dirty="0" smtClean="0">
              <a:solidFill>
                <a:schemeClr val="tx1"/>
              </a:solidFill>
              <a:sym typeface="+mn-ea"/>
            </a:endParaRPr>
          </a:p>
          <a:p>
            <a:pPr lvl="0" algn="l">
              <a:buClrTx/>
              <a:buSzTx/>
              <a:buFontTx/>
            </a:pPr>
            <a:endParaRPr lang="en-US" altLang="zh-CN" sz="2200" dirty="0" smtClean="0">
              <a:solidFill>
                <a:schemeClr val="tx1"/>
              </a:solidFill>
              <a:sym typeface="+mn-ea"/>
            </a:endParaRPr>
          </a:p>
          <a:p>
            <a:pPr lvl="0" algn="l">
              <a:buClrTx/>
              <a:buSzTx/>
              <a:buFontTx/>
            </a:pPr>
            <a:endParaRPr lang="en-US" altLang="zh-CN" sz="2200" dirty="0" smtClean="0">
              <a:solidFill>
                <a:schemeClr val="tx1"/>
              </a:solidFill>
              <a:sym typeface="+mn-ea"/>
            </a:endParaRPr>
          </a:p>
        </p:txBody>
      </p:sp>
      <p:sp>
        <p:nvSpPr>
          <p:cNvPr id="15" name="圆角矩形 14"/>
          <p:cNvSpPr/>
          <p:nvPr/>
        </p:nvSpPr>
        <p:spPr>
          <a:xfrm>
            <a:off x="3512819" y="2585152"/>
            <a:ext cx="2403124" cy="371404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r>
              <a:rPr lang="en-US" altLang="zh-CN" sz="2400" u="sng" dirty="0" smtClean="0">
                <a:solidFill>
                  <a:schemeClr val="tx1"/>
                </a:solidFill>
              </a:rPr>
              <a:t>Para4:</a:t>
            </a:r>
          </a:p>
          <a:p>
            <a:pPr lvl="0"/>
            <a:r>
              <a:rPr lang="en-US" altLang="zh-CN" sz="2200" dirty="0" smtClean="0">
                <a:solidFill>
                  <a:schemeClr val="tx1"/>
                </a:solidFill>
                <a:sym typeface="+mn-ea"/>
              </a:rPr>
              <a:t>Do you think you help to make the world a better place </a:t>
            </a:r>
            <a:r>
              <a:rPr lang="en-US" altLang="zh-CN" sz="2200" b="1" dirty="0" smtClean="0">
                <a:solidFill>
                  <a:schemeClr val="tx1"/>
                </a:solidFill>
                <a:sym typeface="+mn-ea"/>
              </a:rPr>
              <a:t>when you make </a:t>
            </a:r>
            <a:r>
              <a:rPr lang="en-US" altLang="zh-CN" sz="2200" dirty="0" smtClean="0">
                <a:solidFill>
                  <a:schemeClr val="tx1"/>
                </a:solidFill>
                <a:sym typeface="+mn-ea"/>
              </a:rPr>
              <a:t>a sad person smile, </a:t>
            </a:r>
            <a:r>
              <a:rPr lang="en-US" altLang="zh-CN" sz="2200" b="1" dirty="0" smtClean="0">
                <a:solidFill>
                  <a:schemeClr val="tx1"/>
                </a:solidFill>
                <a:sym typeface="+mn-ea"/>
              </a:rPr>
              <a:t>when you make</a:t>
            </a:r>
            <a:r>
              <a:rPr lang="en-US" altLang="zh-CN" sz="2200" dirty="0" smtClean="0">
                <a:solidFill>
                  <a:schemeClr val="tx1"/>
                </a:solidFill>
                <a:sym typeface="+mn-ea"/>
              </a:rPr>
              <a:t>…</a:t>
            </a:r>
          </a:p>
        </p:txBody>
      </p:sp>
      <p:sp>
        <p:nvSpPr>
          <p:cNvPr id="16" name="圆角矩形 15"/>
          <p:cNvSpPr/>
          <p:nvPr/>
        </p:nvSpPr>
        <p:spPr>
          <a:xfrm>
            <a:off x="5638162" y="2583246"/>
            <a:ext cx="2230195" cy="37159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r>
              <a:rPr lang="en-US" altLang="zh-CN" sz="2400" u="sng" dirty="0" smtClean="0">
                <a:solidFill>
                  <a:schemeClr val="tx1"/>
                </a:solidFill>
              </a:rPr>
              <a:t>Para4:</a:t>
            </a:r>
          </a:p>
          <a:p>
            <a:pPr lvl="0" algn="l">
              <a:buClrTx/>
              <a:buSzTx/>
              <a:buFontTx/>
            </a:pPr>
            <a:endParaRPr lang="en-US" altLang="zh-CN" sz="2200" dirty="0" smtClean="0">
              <a:solidFill>
                <a:schemeClr val="tx1"/>
              </a:solidFill>
              <a:sym typeface="+mn-ea"/>
            </a:endParaRPr>
          </a:p>
          <a:p>
            <a:pPr lvl="0"/>
            <a:r>
              <a:rPr lang="en-US" altLang="zh-CN" sz="2200" b="1" dirty="0" smtClean="0">
                <a:solidFill>
                  <a:schemeClr val="tx1"/>
                </a:solidFill>
                <a:sym typeface="+mn-ea"/>
              </a:rPr>
              <a:t>One</a:t>
            </a:r>
            <a:r>
              <a:rPr lang="en-US" altLang="zh-CN" sz="2200" dirty="0" smtClean="0">
                <a:solidFill>
                  <a:schemeClr val="tx1"/>
                </a:solidFill>
                <a:sym typeface="+mn-ea"/>
              </a:rPr>
              <a:t> cheered-up person, </a:t>
            </a:r>
            <a:r>
              <a:rPr lang="en-US" altLang="zh-CN" sz="2200" b="1" dirty="0" smtClean="0">
                <a:solidFill>
                  <a:schemeClr val="tx1"/>
                </a:solidFill>
                <a:sym typeface="+mn-ea"/>
              </a:rPr>
              <a:t>one</a:t>
            </a:r>
            <a:r>
              <a:rPr lang="en-US" altLang="zh-CN" sz="2200" dirty="0" smtClean="0">
                <a:solidFill>
                  <a:schemeClr val="tx1"/>
                </a:solidFill>
                <a:sym typeface="+mn-ea"/>
              </a:rPr>
              <a:t> happy dog,</a:t>
            </a:r>
            <a:r>
              <a:rPr lang="en-US" altLang="zh-CN" sz="2200" b="1" dirty="0" smtClean="0">
                <a:solidFill>
                  <a:schemeClr val="tx1"/>
                </a:solidFill>
                <a:sym typeface="+mn-ea"/>
              </a:rPr>
              <a:t> one </a:t>
            </a:r>
            <a:r>
              <a:rPr lang="en-US" altLang="zh-CN" sz="2200" dirty="0" smtClean="0">
                <a:solidFill>
                  <a:schemeClr val="tx1"/>
                </a:solidFill>
                <a:sym typeface="+mn-ea"/>
              </a:rPr>
              <a:t>flowering plant, and you.</a:t>
            </a:r>
          </a:p>
          <a:p>
            <a:pPr lvl="0" algn="l">
              <a:buClrTx/>
              <a:buSzTx/>
              <a:buFontTx/>
            </a:pPr>
            <a:endParaRPr lang="en-US" altLang="zh-CN" sz="2200" dirty="0" smtClean="0">
              <a:solidFill>
                <a:schemeClr val="tx1"/>
              </a:solidFill>
              <a:sym typeface="+mn-ea"/>
            </a:endParaRPr>
          </a:p>
          <a:p>
            <a:pPr lvl="0" algn="l">
              <a:buClrTx/>
              <a:buSzTx/>
              <a:buFontTx/>
            </a:pPr>
            <a:endParaRPr lang="en-US" altLang="zh-CN" sz="2200" dirty="0" smtClean="0">
              <a:solidFill>
                <a:schemeClr val="tx1"/>
              </a:solidFill>
              <a:sym typeface="+mn-ea"/>
            </a:endParaRPr>
          </a:p>
        </p:txBody>
      </p:sp>
      <p:sp>
        <p:nvSpPr>
          <p:cNvPr id="17" name="圆角矩形 16"/>
          <p:cNvSpPr/>
          <p:nvPr/>
        </p:nvSpPr>
        <p:spPr>
          <a:xfrm>
            <a:off x="7723055" y="2573863"/>
            <a:ext cx="2408723" cy="371404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r>
              <a:rPr lang="en-US" altLang="zh-CN" sz="2400" u="sng" dirty="0" smtClean="0">
                <a:solidFill>
                  <a:schemeClr val="tx1"/>
                </a:solidFill>
              </a:rPr>
              <a:t>Para4:</a:t>
            </a:r>
          </a:p>
          <a:p>
            <a:pPr lvl="0" algn="l">
              <a:buClrTx/>
              <a:buSzTx/>
              <a:buFontTx/>
            </a:pPr>
            <a:endParaRPr lang="en-US" altLang="zh-CN" sz="2200" dirty="0" smtClean="0">
              <a:solidFill>
                <a:schemeClr val="tx1"/>
              </a:solidFill>
              <a:sym typeface="+mn-ea"/>
            </a:endParaRPr>
          </a:p>
          <a:p>
            <a:pPr lvl="0" algn="l">
              <a:buClrTx/>
              <a:buSzTx/>
              <a:buFontTx/>
            </a:pPr>
            <a:r>
              <a:rPr lang="en-US" altLang="zh-CN" sz="2200" b="1" dirty="0" smtClean="0">
                <a:solidFill>
                  <a:schemeClr val="tx1"/>
                </a:solidFill>
                <a:sym typeface="+mn-ea"/>
              </a:rPr>
              <a:t>Every individual </a:t>
            </a:r>
            <a:r>
              <a:rPr lang="en-US" altLang="zh-CN" sz="2200" dirty="0" smtClean="0">
                <a:solidFill>
                  <a:schemeClr val="tx1"/>
                </a:solidFill>
                <a:sym typeface="+mn-ea"/>
              </a:rPr>
              <a:t>matters. </a:t>
            </a:r>
            <a:r>
              <a:rPr lang="en-US" altLang="zh-CN" sz="2200" b="1" dirty="0" smtClean="0">
                <a:solidFill>
                  <a:schemeClr val="tx1"/>
                </a:solidFill>
                <a:sym typeface="+mn-ea"/>
              </a:rPr>
              <a:t>Every individual</a:t>
            </a:r>
            <a:r>
              <a:rPr lang="en-US" altLang="zh-CN" sz="2200" dirty="0" smtClean="0">
                <a:solidFill>
                  <a:schemeClr val="tx1"/>
                </a:solidFill>
                <a:sym typeface="+mn-ea"/>
              </a:rPr>
              <a:t> has </a:t>
            </a:r>
          </a:p>
          <a:p>
            <a:pPr lvl="0" algn="l">
              <a:buClrTx/>
              <a:buSzTx/>
              <a:buFontTx/>
            </a:pPr>
            <a:r>
              <a:rPr lang="en-US" altLang="zh-CN" sz="2200" dirty="0" smtClean="0">
                <a:solidFill>
                  <a:schemeClr val="tx1"/>
                </a:solidFill>
                <a:sym typeface="+mn-ea"/>
              </a:rPr>
              <a:t>a role to play. </a:t>
            </a:r>
            <a:r>
              <a:rPr lang="en-US" altLang="zh-CN" sz="2200" b="1" dirty="0" smtClean="0">
                <a:solidFill>
                  <a:schemeClr val="tx1"/>
                </a:solidFill>
                <a:sym typeface="+mn-ea"/>
              </a:rPr>
              <a:t>Every individual</a:t>
            </a:r>
            <a:r>
              <a:rPr lang="en-US" altLang="zh-CN" sz="2200" dirty="0" smtClean="0">
                <a:solidFill>
                  <a:schemeClr val="tx1"/>
                </a:solidFill>
                <a:sym typeface="+mn-ea"/>
              </a:rPr>
              <a:t>… </a:t>
            </a:r>
          </a:p>
          <a:p>
            <a:pPr lvl="0" algn="l">
              <a:buClrTx/>
              <a:buSzTx/>
              <a:buFontTx/>
            </a:pPr>
            <a:endParaRPr lang="en-US" altLang="zh-CN" sz="2200" dirty="0" smtClean="0">
              <a:solidFill>
                <a:schemeClr val="tx1"/>
              </a:solidFill>
              <a:sym typeface="+mn-ea"/>
            </a:endParaRPr>
          </a:p>
        </p:txBody>
      </p:sp>
      <p:sp>
        <p:nvSpPr>
          <p:cNvPr id="18" name="圆角矩形 17"/>
          <p:cNvSpPr/>
          <p:nvPr/>
        </p:nvSpPr>
        <p:spPr>
          <a:xfrm>
            <a:off x="9769899" y="2555025"/>
            <a:ext cx="2422101" cy="372159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r>
              <a:rPr lang="en-US" altLang="zh-CN" sz="2400" u="sng" dirty="0" smtClean="0">
                <a:solidFill>
                  <a:schemeClr val="tx1"/>
                </a:solidFill>
              </a:rPr>
              <a:t>Para4:</a:t>
            </a:r>
          </a:p>
          <a:p>
            <a:pPr lvl="0" algn="l">
              <a:buClrTx/>
              <a:buSzTx/>
              <a:buFontTx/>
            </a:pPr>
            <a:endParaRPr lang="en-US" altLang="zh-CN" sz="2200" dirty="0" smtClean="0">
              <a:solidFill>
                <a:schemeClr val="tx1"/>
              </a:solidFill>
              <a:sym typeface="+mn-ea"/>
            </a:endParaRPr>
          </a:p>
          <a:p>
            <a:pPr lvl="0" algn="l">
              <a:buClrTx/>
              <a:buSzTx/>
              <a:buFontTx/>
            </a:pPr>
            <a:r>
              <a:rPr lang="en-US" altLang="zh-CN" sz="2200" b="1" dirty="0" smtClean="0">
                <a:solidFill>
                  <a:schemeClr val="tx1"/>
                </a:solidFill>
                <a:sym typeface="+mn-ea"/>
              </a:rPr>
              <a:t>Do you want to </a:t>
            </a:r>
            <a:r>
              <a:rPr lang="en-US" altLang="zh-CN" sz="2200" dirty="0" smtClean="0">
                <a:solidFill>
                  <a:schemeClr val="tx1"/>
                </a:solidFill>
                <a:sym typeface="+mn-ea"/>
              </a:rPr>
              <a:t>use your life to make the world a better place? </a:t>
            </a:r>
            <a:r>
              <a:rPr lang="en-US" altLang="zh-CN" sz="2200" b="1" dirty="0" smtClean="0">
                <a:solidFill>
                  <a:schemeClr val="tx1"/>
                </a:solidFill>
                <a:sym typeface="+mn-ea"/>
              </a:rPr>
              <a:t>Do you want to </a:t>
            </a:r>
            <a:r>
              <a:rPr lang="en-US" altLang="zh-CN" sz="2200" dirty="0" smtClean="0">
                <a:solidFill>
                  <a:schemeClr val="tx1"/>
                </a:solidFill>
                <a:sym typeface="+mn-ea"/>
              </a:rPr>
              <a:t>make…</a:t>
            </a:r>
          </a:p>
          <a:p>
            <a:pPr lvl="0" algn="l">
              <a:buClrTx/>
              <a:buSzTx/>
              <a:buFontTx/>
            </a:pPr>
            <a:endParaRPr lang="en-US" altLang="zh-CN" sz="2200" dirty="0" smtClean="0">
              <a:solidFill>
                <a:schemeClr val="tx1"/>
              </a:solidFill>
              <a:sym typeface="+mn-ea"/>
            </a:endParaRPr>
          </a:p>
          <a:p>
            <a:pPr lvl="0" algn="l">
              <a:buClrTx/>
              <a:buSzTx/>
              <a:buFontTx/>
            </a:pPr>
            <a:endParaRPr lang="en-US" altLang="zh-CN" sz="2200" dirty="0" smtClean="0">
              <a:solidFill>
                <a:schemeClr val="tx1"/>
              </a:solidFill>
              <a:sym typeface="+mn-ea"/>
            </a:endParaRPr>
          </a:p>
        </p:txBody>
      </p:sp>
      <p:sp>
        <p:nvSpPr>
          <p:cNvPr id="19" name="下箭头标注 18"/>
          <p:cNvSpPr/>
          <p:nvPr/>
        </p:nvSpPr>
        <p:spPr>
          <a:xfrm>
            <a:off x="376486" y="1135097"/>
            <a:ext cx="11288889" cy="2212622"/>
          </a:xfrm>
          <a:prstGeom prst="downArrowCallou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t>The writer uses the parallel structures to create a strong effect on readers so that they understand the writer’s point better and reflect on their own behavior deeply as well.</a:t>
            </a:r>
            <a:endParaRPr lang="zh-CN" altLang="en-US" sz="2800" b="1" dirty="0"/>
          </a:p>
        </p:txBody>
      </p:sp>
      <p:sp>
        <p:nvSpPr>
          <p:cNvPr id="22" name="标题 1"/>
          <p:cNvSpPr>
            <a:spLocks noGrp="1"/>
          </p:cNvSpPr>
          <p:nvPr>
            <p:ph type="title"/>
          </p:nvPr>
        </p:nvSpPr>
        <p:spPr>
          <a:xfrm>
            <a:off x="42839" y="105508"/>
            <a:ext cx="4552608" cy="1056249"/>
          </a:xfrm>
          <a:ln>
            <a:solidFill>
              <a:srgbClr val="0000CC"/>
            </a:solidFill>
          </a:ln>
        </p:spPr>
        <p:txBody>
          <a:bodyPr>
            <a:normAutofit/>
            <a:scene3d>
              <a:camera prst="orthographicFront"/>
              <a:lightRig rig="threePt" dir="t"/>
            </a:scene3d>
          </a:bodyPr>
          <a:lstStyle/>
          <a:p>
            <a:r>
              <a:rPr lang="en-US" b="1" dirty="0" smtClean="0">
                <a:solidFill>
                  <a:schemeClr val="accent1"/>
                </a:solidFill>
                <a:effectLst>
                  <a:outerShdw blurRad="38100" dist="25400" dir="5400000" algn="ctr" rotWithShape="0">
                    <a:srgbClr val="6E747A">
                      <a:alpha val="43000"/>
                    </a:srgbClr>
                  </a:outerShdw>
                </a:effectLst>
              </a:rPr>
              <a:t>Read and Explore </a:t>
            </a:r>
            <a:endParaRPr lang="en-US" b="1" dirty="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hlinkClick r:id="rId2" action="ppaction://hlinkfil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628" y="3648541"/>
            <a:ext cx="1007384" cy="755538"/>
          </a:xfrm>
          <a:prstGeom prst="rect">
            <a:avLst/>
          </a:prstGeom>
        </p:spPr>
      </p:pic>
      <p:pic>
        <p:nvPicPr>
          <p:cNvPr id="11" name="图片 10">
            <a:hlinkClick r:id="rId4" action="ppaction://hlinkfil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97577" y="3625964"/>
            <a:ext cx="1007384" cy="755538"/>
          </a:xfrm>
          <a:prstGeom prst="rect">
            <a:avLst/>
          </a:prstGeom>
        </p:spPr>
      </p:pic>
      <p:sp>
        <p:nvSpPr>
          <p:cNvPr id="12" name="TextBox 11"/>
          <p:cNvSpPr txBox="1"/>
          <p:nvPr/>
        </p:nvSpPr>
        <p:spPr>
          <a:xfrm>
            <a:off x="496713" y="4391358"/>
            <a:ext cx="1117600" cy="369332"/>
          </a:xfrm>
          <a:prstGeom prst="rect">
            <a:avLst/>
          </a:prstGeom>
          <a:noFill/>
        </p:spPr>
        <p:txBody>
          <a:bodyPr wrap="square" rtlCol="0">
            <a:spAutoFit/>
          </a:bodyPr>
          <a:lstStyle/>
          <a:p>
            <a:r>
              <a:rPr lang="en-US" altLang="zh-CN" dirty="0" smtClean="0"/>
              <a:t>Speech 1</a:t>
            </a:r>
            <a:endParaRPr lang="zh-CN" altLang="en-US" dirty="0"/>
          </a:p>
        </p:txBody>
      </p:sp>
      <p:sp>
        <p:nvSpPr>
          <p:cNvPr id="13" name="TextBox 12"/>
          <p:cNvSpPr txBox="1"/>
          <p:nvPr/>
        </p:nvSpPr>
        <p:spPr>
          <a:xfrm>
            <a:off x="10481730" y="4422781"/>
            <a:ext cx="1117600" cy="369332"/>
          </a:xfrm>
          <a:prstGeom prst="rect">
            <a:avLst/>
          </a:prstGeom>
          <a:noFill/>
        </p:spPr>
        <p:txBody>
          <a:bodyPr wrap="square" rtlCol="0">
            <a:spAutoFit/>
          </a:bodyPr>
          <a:lstStyle/>
          <a:p>
            <a:r>
              <a:rPr lang="en-US" altLang="zh-CN" dirty="0" smtClean="0"/>
              <a:t>Speech 2</a:t>
            </a:r>
            <a:endParaRPr lang="zh-CN" altLang="en-US" dirty="0"/>
          </a:p>
        </p:txBody>
      </p:sp>
      <p:sp>
        <p:nvSpPr>
          <p:cNvPr id="8" name="标题 1"/>
          <p:cNvSpPr txBox="1">
            <a:spLocks/>
          </p:cNvSpPr>
          <p:nvPr/>
        </p:nvSpPr>
        <p:spPr>
          <a:xfrm>
            <a:off x="566691" y="781294"/>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FF0000"/>
                </a:solidFill>
                <a:effectLst>
                  <a:outerShdw blurRad="38100" dist="25400" dir="5400000" algn="ctr" rotWithShape="0">
                    <a:srgbClr val="6E747A">
                      <a:alpha val="43000"/>
                    </a:srgbClr>
                  </a:outerShdw>
                </a:effectLst>
                <a:uLnTx/>
                <a:uFillTx/>
                <a:ea typeface="+mj-ea"/>
                <a:cs typeface="+mj-cs"/>
              </a:rPr>
              <a:t>Examples</a:t>
            </a:r>
            <a:endParaRPr kumimoji="0" lang="en-US" altLang="zh-CN" sz="4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ea typeface="+mj-ea"/>
              <a:cs typeface="+mj-cs"/>
            </a:endParaRPr>
          </a:p>
        </p:txBody>
      </p:sp>
      <p:sp>
        <p:nvSpPr>
          <p:cNvPr id="9" name="标题 1"/>
          <p:cNvSpPr txBox="1">
            <a:spLocks/>
          </p:cNvSpPr>
          <p:nvPr/>
        </p:nvSpPr>
        <p:spPr>
          <a:xfrm>
            <a:off x="4408775" y="773273"/>
            <a:ext cx="2835839" cy="1017203"/>
          </a:xfrm>
          <a:prstGeom prst="rect">
            <a:avLst/>
          </a:prstGeom>
          <a:ln>
            <a:solidFill>
              <a:srgbClr val="FF0000"/>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FF0000"/>
                </a:solidFill>
                <a:effectLst>
                  <a:outerShdw blurRad="38100" dist="25400" dir="5400000" algn="ctr" rotWithShape="0">
                    <a:srgbClr val="6E747A">
                      <a:alpha val="43000"/>
                    </a:srgbClr>
                  </a:outerShdw>
                </a:effectLst>
                <a:uLnTx/>
                <a:uFillTx/>
                <a:ea typeface="+mj-ea"/>
                <a:cs typeface="+mj-cs"/>
              </a:rPr>
              <a:t>Colloquial style</a:t>
            </a:r>
            <a:endParaRPr kumimoji="0" lang="en-US" altLang="zh-CN" sz="4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ea typeface="+mj-ea"/>
              <a:cs typeface="+mj-cs"/>
            </a:endParaRPr>
          </a:p>
        </p:txBody>
      </p:sp>
      <p:sp>
        <p:nvSpPr>
          <p:cNvPr id="14" name="标题 1"/>
          <p:cNvSpPr txBox="1">
            <a:spLocks/>
          </p:cNvSpPr>
          <p:nvPr/>
        </p:nvSpPr>
        <p:spPr>
          <a:xfrm>
            <a:off x="8266902" y="749210"/>
            <a:ext cx="3090908"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zh-CN" sz="4400" b="1" dirty="0" smtClean="0">
                <a:solidFill>
                  <a:srgbClr val="FF0000"/>
                </a:solidFill>
                <a:effectLst>
                  <a:outerShdw blurRad="38100" dist="25400" dir="5400000" algn="ctr" rotWithShape="0">
                    <a:srgbClr val="6E747A">
                      <a:alpha val="43000"/>
                    </a:srgbClr>
                  </a:outerShdw>
                </a:effectLst>
                <a:ea typeface="+mj-ea"/>
                <a:cs typeface="+mj-cs"/>
              </a:rPr>
              <a:t>Repetitions</a:t>
            </a:r>
            <a:endParaRPr kumimoji="0" lang="en-US" altLang="zh-CN" sz="4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ea typeface="+mj-ea"/>
              <a:cs typeface="+mj-cs"/>
            </a:endParaRPr>
          </a:p>
        </p:txBody>
      </p:sp>
      <p:sp>
        <p:nvSpPr>
          <p:cNvPr id="15" name="下箭头标注 14"/>
          <p:cNvSpPr/>
          <p:nvPr/>
        </p:nvSpPr>
        <p:spPr>
          <a:xfrm>
            <a:off x="256674" y="46939"/>
            <a:ext cx="11662610" cy="3738998"/>
          </a:xfrm>
          <a:prstGeom prst="downArrowCallout">
            <a:avLst/>
          </a:prstGeom>
          <a:solidFill>
            <a:schemeClr val="accent2">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t>Former U.S. president Obama used a lot of writing techniques</a:t>
            </a:r>
            <a:r>
              <a:rPr lang="zh-CN" altLang="en-US" sz="2800" b="1" dirty="0" smtClean="0"/>
              <a:t>， </a:t>
            </a:r>
            <a:r>
              <a:rPr lang="en-US" altLang="zh-CN" sz="2800" b="1" dirty="0" smtClean="0"/>
              <a:t>especially parallel structures in his speech to create a strong effect on listeners, conveying his point more clearly and more effectively. More importantly, hearing the speech, the students would reflect on their own behaviors deeply and collect courage and passion to take action.</a:t>
            </a:r>
            <a:endParaRPr lang="zh-CN" altLang="en-US" sz="2800" b="1" dirty="0"/>
          </a:p>
        </p:txBody>
      </p:sp>
      <p:pic>
        <p:nvPicPr>
          <p:cNvPr id="16" name="Picture 1" descr="C:\Users\1\AppData\Roaming\Tencent\Users\2018906040\QQ\WinTemp\RichOle\MP@B{(HQ[MLGQQ%1~)G~~KK.png"/>
          <p:cNvPicPr>
            <a:picLocks noChangeAspect="1" noChangeArrowheads="1"/>
          </p:cNvPicPr>
          <p:nvPr/>
        </p:nvPicPr>
        <p:blipFill>
          <a:blip r:embed="rId5" cstate="print"/>
          <a:srcRect/>
          <a:stretch>
            <a:fillRect/>
          </a:stretch>
        </p:blipFill>
        <p:spPr bwMode="auto">
          <a:xfrm>
            <a:off x="3702756" y="2348089"/>
            <a:ext cx="3883378" cy="43416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17" name="AutoShape 1"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218" name="AutoShape 2"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1" name="标题 1"/>
          <p:cNvSpPr>
            <a:spLocks noGrp="1"/>
          </p:cNvSpPr>
          <p:nvPr>
            <p:ph type="title"/>
          </p:nvPr>
        </p:nvSpPr>
        <p:spPr>
          <a:xfrm>
            <a:off x="42840" y="105508"/>
            <a:ext cx="2790672" cy="1056249"/>
          </a:xfrm>
          <a:ln>
            <a:solidFill>
              <a:srgbClr val="0000CC"/>
            </a:solidFill>
          </a:ln>
        </p:spPr>
        <p:txBody>
          <a:bodyPr>
            <a:normAutofit/>
            <a:scene3d>
              <a:camera prst="orthographicFront"/>
              <a:lightRig rig="threePt" dir="t"/>
            </a:scene3d>
          </a:bodyPr>
          <a:lstStyle/>
          <a:p>
            <a:pPr algn="ctr"/>
            <a:r>
              <a:rPr lang="en-US" b="1" dirty="0" smtClean="0">
                <a:solidFill>
                  <a:schemeClr val="accent1"/>
                </a:solidFill>
                <a:effectLst>
                  <a:outerShdw blurRad="38100" dist="25400" dir="5400000" algn="ctr" rotWithShape="0">
                    <a:srgbClr val="6E747A">
                      <a:alpha val="43000"/>
                    </a:srgbClr>
                  </a:outerShdw>
                </a:effectLst>
              </a:rPr>
              <a:t>Project</a:t>
            </a:r>
            <a:endParaRPr lang="en-US" b="1" dirty="0">
              <a:solidFill>
                <a:schemeClr val="accent1"/>
              </a:solidFill>
              <a:effectLst>
                <a:outerShdw blurRad="38100" dist="25400" dir="5400000" algn="ctr" rotWithShape="0">
                  <a:srgbClr val="6E747A">
                    <a:alpha val="43000"/>
                  </a:srgbClr>
                </a:outerShdw>
              </a:effectLst>
            </a:endParaRPr>
          </a:p>
        </p:txBody>
      </p:sp>
      <p:sp>
        <p:nvSpPr>
          <p:cNvPr id="23" name="标题 1"/>
          <p:cNvSpPr txBox="1">
            <a:spLocks/>
          </p:cNvSpPr>
          <p:nvPr/>
        </p:nvSpPr>
        <p:spPr>
          <a:xfrm>
            <a:off x="1400880" y="1200795"/>
            <a:ext cx="9724319" cy="1017203"/>
          </a:xfrm>
          <a:prstGeom prst="rect">
            <a:avLst/>
          </a:prstGeom>
          <a:ln>
            <a:solidFill>
              <a:srgbClr val="FF0000"/>
            </a:solidFill>
          </a:ln>
        </p:spPr>
        <p:txBody>
          <a:bodyPr vert="horz" lIns="91440" tIns="45720" rIns="91440" bIns="45720" rtlCol="0" anchor="ctr">
            <a:normAutofit fontScale="92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008000"/>
                </a:solidFill>
                <a:effectLst>
                  <a:outerShdw blurRad="38100" dist="25400" dir="5400000" algn="ctr" rotWithShape="0">
                    <a:srgbClr val="6E747A">
                      <a:alpha val="43000"/>
                    </a:srgbClr>
                  </a:outerShdw>
                </a:effectLst>
                <a:uLnTx/>
                <a:uFillTx/>
                <a:ea typeface="+mj-ea"/>
                <a:cs typeface="+mj-cs"/>
              </a:rPr>
              <a:t>How can you help out your</a:t>
            </a:r>
            <a:r>
              <a:rPr kumimoji="0" lang="en-US" altLang="zh-CN" sz="4400" b="1" i="0" u="none" strike="noStrike" kern="1200" cap="none" spc="0" normalizeH="0" noProof="0" dirty="0" smtClean="0">
                <a:ln>
                  <a:noFill/>
                </a:ln>
                <a:solidFill>
                  <a:srgbClr val="008000"/>
                </a:solidFill>
                <a:effectLst>
                  <a:outerShdw blurRad="38100" dist="25400" dir="5400000" algn="ctr" rotWithShape="0">
                    <a:srgbClr val="6E747A">
                      <a:alpha val="43000"/>
                    </a:srgbClr>
                  </a:outerShdw>
                </a:effectLst>
                <a:uLnTx/>
                <a:uFillTx/>
                <a:ea typeface="+mj-ea"/>
                <a:cs typeface="+mj-cs"/>
              </a:rPr>
              <a:t> community?</a:t>
            </a:r>
            <a:endParaRPr kumimoji="0" lang="en-US" altLang="zh-CN" sz="4400" b="1" i="0" u="none" strike="noStrike" kern="1200" cap="none" spc="0" normalizeH="0" baseline="0" noProof="0" dirty="0">
              <a:ln>
                <a:noFill/>
              </a:ln>
              <a:solidFill>
                <a:srgbClr val="008000"/>
              </a:solidFill>
              <a:effectLst>
                <a:outerShdw blurRad="38100" dist="25400" dir="5400000" algn="ctr" rotWithShape="0">
                  <a:srgbClr val="6E747A">
                    <a:alpha val="43000"/>
                  </a:srgbClr>
                </a:outerShdw>
              </a:effectLst>
              <a:uLnTx/>
              <a:uFillTx/>
              <a:ea typeface="+mj-ea"/>
              <a:cs typeface="+mj-cs"/>
            </a:endParaRPr>
          </a:p>
        </p:txBody>
      </p:sp>
      <p:sp>
        <p:nvSpPr>
          <p:cNvPr id="15" name="内容占位符 2"/>
          <p:cNvSpPr>
            <a:spLocks noGrp="1"/>
          </p:cNvSpPr>
          <p:nvPr>
            <p:ph idx="1"/>
          </p:nvPr>
        </p:nvSpPr>
        <p:spPr>
          <a:xfrm>
            <a:off x="860778" y="2342878"/>
            <a:ext cx="10515600" cy="3574440"/>
          </a:xfrm>
        </p:spPr>
        <p:txBody>
          <a:bodyPr/>
          <a:lstStyle/>
          <a:p>
            <a:r>
              <a:rPr lang="en-US" altLang="zh-CN" dirty="0" smtClean="0"/>
              <a:t>From the perspective of a community of a shared future, do you want to make your community better? Please write a short speech, using at least one of the techniques above, to persuade the neighbors into actions.</a:t>
            </a:r>
            <a:endParaRPr lang="zh-CN" altLang="en-US" dirty="0"/>
          </a:p>
        </p:txBody>
      </p:sp>
      <p:pic>
        <p:nvPicPr>
          <p:cNvPr id="1025" name="Picture 1" descr="C:\Users\1\AppData\Roaming\Tencent\Users\2018906040\QQ\WinTemp\RichOle\7V[IZ`WLZ_T}$%TYPAD_10T.png"/>
          <p:cNvPicPr>
            <a:picLocks noChangeAspect="1" noChangeArrowheads="1"/>
          </p:cNvPicPr>
          <p:nvPr/>
        </p:nvPicPr>
        <p:blipFill>
          <a:blip r:embed="rId3" cstate="print"/>
          <a:srcRect/>
          <a:stretch>
            <a:fillRect/>
          </a:stretch>
        </p:blipFill>
        <p:spPr bwMode="auto">
          <a:xfrm>
            <a:off x="225990" y="4247505"/>
            <a:ext cx="2189830" cy="2469384"/>
          </a:xfrm>
          <a:prstGeom prst="rect">
            <a:avLst/>
          </a:prstGeom>
          <a:noFill/>
        </p:spPr>
      </p:pic>
      <p:sp>
        <p:nvSpPr>
          <p:cNvPr id="1026" name="AutoShape 2" descr="C:\Users\1\AppData\Roaming\Tencent\Users\2018906040\QQ\WinTemp\RichOle\$O_1$SO6RYU3(`5BAEX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7" name="AutoShape 3" descr="C:\Users\1\AppData\Roaming\Tencent\Users\2018906040\QQ\WinTemp\RichOle\$O_1$SO6RYU3(`5BAEX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C:\Users\1\AppData\Roaming\Tencent\Users\2018906040\QQ\WinTemp\RichOle\$O_1$SO6RYU3(`5BAEX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9" name="AutoShape 5" descr="C:\Users\1\AppData\Roaming\Tencent\Users\2018906040\QQ\WinTemp\RichOle\$O_1$SO6RYU3(`5BAEXO.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30" name="Picture 6" descr="C:\Users\1\AppData\Roaming\Tencent\Users\2018906040\QQ\WinTemp\RichOle\QA(2Y63KW{{}PJTDH})O}4A.png"/>
          <p:cNvPicPr>
            <a:picLocks noChangeAspect="1" noChangeArrowheads="1"/>
          </p:cNvPicPr>
          <p:nvPr/>
        </p:nvPicPr>
        <p:blipFill>
          <a:blip r:embed="rId4" cstate="print"/>
          <a:srcRect/>
          <a:stretch>
            <a:fillRect/>
          </a:stretch>
        </p:blipFill>
        <p:spPr bwMode="auto">
          <a:xfrm>
            <a:off x="2415820" y="4244622"/>
            <a:ext cx="2200275" cy="2466975"/>
          </a:xfrm>
          <a:prstGeom prst="rect">
            <a:avLst/>
          </a:prstGeom>
          <a:noFill/>
        </p:spPr>
      </p:pic>
      <p:pic>
        <p:nvPicPr>
          <p:cNvPr id="1031" name="Picture 7" descr="C:\Users\1\AppData\Roaming\Tencent\Users\2018906040\QQ\WinTemp\RichOle\`]`TMU)_2PLH2DIB6KQ7VX3.png"/>
          <p:cNvPicPr>
            <a:picLocks noChangeAspect="1" noChangeArrowheads="1"/>
          </p:cNvPicPr>
          <p:nvPr/>
        </p:nvPicPr>
        <p:blipFill>
          <a:blip r:embed="rId5" cstate="print"/>
          <a:srcRect/>
          <a:stretch>
            <a:fillRect/>
          </a:stretch>
        </p:blipFill>
        <p:spPr bwMode="auto">
          <a:xfrm>
            <a:off x="7092805" y="4179357"/>
            <a:ext cx="2280357" cy="2543175"/>
          </a:xfrm>
          <a:prstGeom prst="rect">
            <a:avLst/>
          </a:prstGeom>
          <a:noFill/>
        </p:spPr>
      </p:pic>
      <p:pic>
        <p:nvPicPr>
          <p:cNvPr id="1034" name="Picture 10" descr="C:\Users\1\AppData\Roaming\Tencent\Users\2018906040\QQ\WinTemp\RichOle\@_V717ZFK`]`9RQ[%O%QZQC.png"/>
          <p:cNvPicPr>
            <a:picLocks noChangeAspect="1" noChangeArrowheads="1"/>
          </p:cNvPicPr>
          <p:nvPr/>
        </p:nvPicPr>
        <p:blipFill>
          <a:blip r:embed="rId6" cstate="print"/>
          <a:srcRect/>
          <a:stretch>
            <a:fillRect/>
          </a:stretch>
        </p:blipFill>
        <p:spPr bwMode="auto">
          <a:xfrm>
            <a:off x="9387840" y="4242672"/>
            <a:ext cx="2804160" cy="2463634"/>
          </a:xfrm>
          <a:prstGeom prst="rect">
            <a:avLst/>
          </a:prstGeom>
          <a:noFill/>
        </p:spPr>
      </p:pic>
      <p:pic>
        <p:nvPicPr>
          <p:cNvPr id="1035" name="Picture 11" descr="C:\Users\1\AppData\Roaming\Tencent\Users\2018906040\QQ\WinTemp\RichOle\SE%BXP(RTHQ%4KG2X_0K4LG.png"/>
          <p:cNvPicPr>
            <a:picLocks noChangeAspect="1" noChangeArrowheads="1"/>
          </p:cNvPicPr>
          <p:nvPr/>
        </p:nvPicPr>
        <p:blipFill>
          <a:blip r:embed="rId7" cstate="print"/>
          <a:srcRect/>
          <a:stretch>
            <a:fillRect/>
          </a:stretch>
        </p:blipFill>
        <p:spPr bwMode="auto">
          <a:xfrm>
            <a:off x="4628444" y="4210756"/>
            <a:ext cx="2499175" cy="2483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dissolve">
                                      <p:cBhvr>
                                        <p:cTn id="7" dur="500"/>
                                        <p:tgtEl>
                                          <p:spTgt spid="1025"/>
                                        </p:tgtEl>
                                      </p:cBhvr>
                                    </p:animEffect>
                                  </p:childTnLst>
                                </p:cTn>
                              </p:par>
                              <p:par>
                                <p:cTn id="8" presetID="9"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dissolve">
                                      <p:cBhvr>
                                        <p:cTn id="10" dur="500"/>
                                        <p:tgtEl>
                                          <p:spTgt spid="1030"/>
                                        </p:tgtEl>
                                      </p:cBhvr>
                                    </p:animEffect>
                                  </p:childTnLst>
                                </p:cTn>
                              </p:par>
                              <p:par>
                                <p:cTn id="11" presetID="9" presetClass="entr" presetSubtype="0" fill="hold" nodeType="withEffect">
                                  <p:stCondLst>
                                    <p:cond delay="0"/>
                                  </p:stCondLst>
                                  <p:childTnLst>
                                    <p:set>
                                      <p:cBhvr>
                                        <p:cTn id="12" dur="1" fill="hold">
                                          <p:stCondLst>
                                            <p:cond delay="0"/>
                                          </p:stCondLst>
                                        </p:cTn>
                                        <p:tgtEl>
                                          <p:spTgt spid="1035"/>
                                        </p:tgtEl>
                                        <p:attrNameLst>
                                          <p:attrName>style.visibility</p:attrName>
                                        </p:attrNameLst>
                                      </p:cBhvr>
                                      <p:to>
                                        <p:strVal val="visible"/>
                                      </p:to>
                                    </p:set>
                                    <p:animEffect transition="in" filter="dissolve">
                                      <p:cBhvr>
                                        <p:cTn id="13" dur="500"/>
                                        <p:tgtEl>
                                          <p:spTgt spid="1035"/>
                                        </p:tgtEl>
                                      </p:cBhvr>
                                    </p:animEffect>
                                  </p:childTnLst>
                                </p:cTn>
                              </p:par>
                              <p:par>
                                <p:cTn id="14" presetID="9" presetClass="entr" presetSubtype="0" fill="hold" nodeType="withEffect">
                                  <p:stCondLst>
                                    <p:cond delay="0"/>
                                  </p:stCondLst>
                                  <p:childTnLst>
                                    <p:set>
                                      <p:cBhvr>
                                        <p:cTn id="15" dur="1" fill="hold">
                                          <p:stCondLst>
                                            <p:cond delay="0"/>
                                          </p:stCondLst>
                                        </p:cTn>
                                        <p:tgtEl>
                                          <p:spTgt spid="1031"/>
                                        </p:tgtEl>
                                        <p:attrNameLst>
                                          <p:attrName>style.visibility</p:attrName>
                                        </p:attrNameLst>
                                      </p:cBhvr>
                                      <p:to>
                                        <p:strVal val="visible"/>
                                      </p:to>
                                    </p:set>
                                    <p:animEffect transition="in" filter="dissolve">
                                      <p:cBhvr>
                                        <p:cTn id="16" dur="500"/>
                                        <p:tgtEl>
                                          <p:spTgt spid="1031"/>
                                        </p:tgtEl>
                                      </p:cBhvr>
                                    </p:animEffect>
                                  </p:childTnLst>
                                </p:cTn>
                              </p:par>
                              <p:par>
                                <p:cTn id="17" presetID="9"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dissolve">
                                      <p:cBhvr>
                                        <p:cTn id="19" dur="500"/>
                                        <p:tgtEl>
                                          <p:spTgt spid="103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dissolve">
                                      <p:cBhvr>
                                        <p:cTn id="2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4120" y="1"/>
            <a:ext cx="8869680" cy="685799"/>
          </a:xfrm>
        </p:spPr>
        <p:txBody>
          <a:bodyPr>
            <a:normAutofit fontScale="90000"/>
          </a:bodyPr>
          <a:lstStyle/>
          <a:p>
            <a:pPr algn="ctr"/>
            <a:r>
              <a:rPr lang="en-US" altLang="zh-CN" b="1" dirty="0" smtClean="0"/>
              <a:t>Square dance: Let the good be good</a:t>
            </a:r>
            <a:endParaRPr lang="zh-CN" altLang="zh-CN" b="1" dirty="0" smtClean="0"/>
          </a:p>
        </p:txBody>
      </p:sp>
      <p:sp>
        <p:nvSpPr>
          <p:cNvPr id="3" name="内容占位符 2"/>
          <p:cNvSpPr>
            <a:spLocks noGrp="1"/>
          </p:cNvSpPr>
          <p:nvPr>
            <p:ph idx="1"/>
          </p:nvPr>
        </p:nvSpPr>
        <p:spPr>
          <a:xfrm>
            <a:off x="121920" y="685800"/>
            <a:ext cx="11948160" cy="6172200"/>
          </a:xfrm>
        </p:spPr>
        <p:txBody>
          <a:bodyPr>
            <a:noAutofit/>
          </a:bodyPr>
          <a:lstStyle/>
          <a:p>
            <a:pPr>
              <a:lnSpc>
                <a:spcPts val="2000"/>
              </a:lnSpc>
              <a:buNone/>
            </a:pPr>
            <a:r>
              <a:rPr lang="en-US" altLang="zh-CN" sz="2400" dirty="0" smtClean="0"/>
              <a:t>		As a convenient, cheap and healthy way of exercise for older citizens, even for all citizens from young to old, square dance has been spreading wildly in recent years. It’s so convenient that people need no professional equipment or special places. You just come and dance. </a:t>
            </a:r>
            <a:endParaRPr lang="zh-CN" altLang="zh-CN" sz="2400" dirty="0" smtClean="0"/>
          </a:p>
          <a:p>
            <a:pPr>
              <a:lnSpc>
                <a:spcPts val="2000"/>
              </a:lnSpc>
              <a:buNone/>
            </a:pPr>
            <a:r>
              <a:rPr lang="en-US" altLang="zh-CN" sz="2400" dirty="0" smtClean="0"/>
              <a:t>		But is square dance always popular and loved by all? I’m afraid not.</a:t>
            </a:r>
            <a:endParaRPr lang="zh-CN" altLang="zh-CN" sz="2400" dirty="0" smtClean="0"/>
          </a:p>
          <a:p>
            <a:pPr>
              <a:lnSpc>
                <a:spcPts val="2000"/>
              </a:lnSpc>
              <a:buNone/>
            </a:pPr>
            <a:r>
              <a:rPr lang="en-US" altLang="zh-CN" sz="2400" dirty="0" smtClean="0"/>
              <a:t>		When the young want to sleep late on weekend morning, they will be woken up by the thunderous sound of square dancing. When the students want to read on weekday night, they will be forced to wish that they were deaf because of the deafening sound of square dancing.</a:t>
            </a:r>
            <a:endParaRPr lang="zh-CN" altLang="zh-CN" sz="2400" dirty="0" smtClean="0"/>
          </a:p>
          <a:p>
            <a:pPr>
              <a:lnSpc>
                <a:spcPts val="2000"/>
              </a:lnSpc>
              <a:buNone/>
            </a:pPr>
            <a:r>
              <a:rPr lang="en-US" altLang="zh-CN" sz="2400" dirty="0" smtClean="0"/>
              <a:t>		So how can this convenient and healthy way of exercise be hated?</a:t>
            </a:r>
            <a:endParaRPr lang="zh-CN" altLang="zh-CN" sz="2400" dirty="0" smtClean="0"/>
          </a:p>
          <a:p>
            <a:pPr>
              <a:lnSpc>
                <a:spcPts val="2000"/>
              </a:lnSpc>
              <a:buNone/>
            </a:pPr>
            <a:r>
              <a:rPr lang="en-US" altLang="zh-CN" sz="2400" dirty="0" smtClean="0"/>
              <a:t>		I believe the unlimited volume of music, the unlimited time of dancing, and the unlimited places to choose are the reasons. </a:t>
            </a:r>
            <a:endParaRPr lang="zh-CN" altLang="zh-CN" sz="2400" dirty="0" smtClean="0"/>
          </a:p>
          <a:p>
            <a:pPr>
              <a:lnSpc>
                <a:spcPts val="2000"/>
              </a:lnSpc>
              <a:buNone/>
            </a:pPr>
            <a:r>
              <a:rPr lang="en-US" altLang="zh-CN" sz="2400" dirty="0" smtClean="0"/>
              <a:t>		They turn up the volume to deafening level; they dance from weekday evening to weekend morning; they dance in the places just near the apartment buildings.</a:t>
            </a:r>
            <a:endParaRPr lang="zh-CN" altLang="zh-CN" sz="2400" dirty="0" smtClean="0"/>
          </a:p>
          <a:p>
            <a:pPr>
              <a:lnSpc>
                <a:spcPts val="2000"/>
              </a:lnSpc>
              <a:buNone/>
            </a:pPr>
            <a:r>
              <a:rPr lang="en-US" altLang="zh-CN" sz="2400" dirty="0" smtClean="0"/>
              <a:t>		Please, please dance in a suitable volume that will not hurt the ears, in the right time that is not when people need a quiet environment and in the proper places that are away from the apartment buildings. </a:t>
            </a:r>
            <a:endParaRPr lang="zh-CN" altLang="zh-CN" sz="2400" dirty="0" smtClean="0"/>
          </a:p>
          <a:p>
            <a:pPr>
              <a:lnSpc>
                <a:spcPts val="2000"/>
              </a:lnSpc>
              <a:buNone/>
            </a:pPr>
            <a:r>
              <a:rPr lang="en-US" altLang="zh-CN" sz="2400" dirty="0" smtClean="0"/>
              <a:t>		Please, square dancers. Let’s make our community a better and more peaceful place. </a:t>
            </a:r>
          </a:p>
          <a:p>
            <a:pPr>
              <a:lnSpc>
                <a:spcPts val="2000"/>
              </a:lnSpc>
              <a:buNone/>
            </a:pPr>
            <a:r>
              <a:rPr lang="en-US" altLang="zh-CN" sz="2400" dirty="0" smtClean="0"/>
              <a:t>		Let the good be good.</a:t>
            </a:r>
            <a:endParaRPr lang="zh-CN" altLang="zh-CN" sz="2400" dirty="0"/>
          </a:p>
        </p:txBody>
      </p:sp>
      <p:sp>
        <p:nvSpPr>
          <p:cNvPr id="5" name="圆角矩形 4"/>
          <p:cNvSpPr/>
          <p:nvPr/>
        </p:nvSpPr>
        <p:spPr>
          <a:xfrm>
            <a:off x="0" y="0"/>
            <a:ext cx="2788920" cy="5791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FF0000"/>
                </a:solidFill>
              </a:rPr>
              <a:t>Possible version</a:t>
            </a:r>
            <a:endParaRPr lang="zh-CN" altLang="en-US" sz="25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15" y="0"/>
            <a:ext cx="11939905" cy="1325880"/>
          </a:xfrm>
        </p:spPr>
        <p:txBody>
          <a:bodyPr>
            <a:normAutofit/>
            <a:scene3d>
              <a:camera prst="orthographicFront"/>
              <a:lightRig rig="threePt" dir="t"/>
            </a:scene3d>
          </a:bodyPr>
          <a:lstStyle/>
          <a:p>
            <a:r>
              <a:rPr lang="en-US" b="1" dirty="0" smtClean="0">
                <a:solidFill>
                  <a:schemeClr val="accent1"/>
                </a:solidFill>
                <a:effectLst>
                  <a:outerShdw blurRad="38100" dist="25400" dir="5400000" algn="ctr" rotWithShape="0">
                    <a:srgbClr val="6E747A">
                      <a:alpha val="43000"/>
                    </a:srgbClr>
                  </a:outerShdw>
                </a:effectLst>
              </a:rPr>
              <a:t>Homework</a:t>
            </a:r>
            <a:endParaRPr lang="en-US" b="1" dirty="0">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715108" y="1254369"/>
            <a:ext cx="10632830" cy="1077218"/>
          </a:xfrm>
          <a:prstGeom prst="rect">
            <a:avLst/>
          </a:prstGeom>
          <a:noFill/>
        </p:spPr>
        <p:txBody>
          <a:bodyPr wrap="square" rtlCol="0">
            <a:spAutoFit/>
          </a:bodyPr>
          <a:lstStyle/>
          <a:p>
            <a:r>
              <a:rPr lang="en-US" altLang="zh-CN" sz="3200" dirty="0" smtClean="0"/>
              <a:t>Complete and polish your speech to persuade neighbors into actions.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3" y="314706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725" y="474663"/>
            <a:ext cx="11517313" cy="3323987"/>
          </a:xfrm>
          <a:prstGeom prst="rect">
            <a:avLst/>
          </a:prstGeom>
        </p:spPr>
        <p:txBody>
          <a:bodyPr>
            <a:spAutoFit/>
          </a:bodyPr>
          <a:lstStyle/>
          <a:p>
            <a:pPr>
              <a:lnSpc>
                <a:spcPct val="150000"/>
              </a:lnSpc>
              <a:spcAft>
                <a:spcPts val="0"/>
              </a:spcAft>
            </a:pPr>
            <a:r>
              <a:rPr lang="zh-CN" altLang="zh-CN" sz="2800" b="1" kern="100" noProof="1">
                <a:latin typeface="等线" panose="02010600030101010101" pitchFamily="2" charset="-122"/>
                <a:cs typeface="Times New Roman" panose="02020603050405020304" pitchFamily="18" charset="0"/>
              </a:rPr>
              <a:t>【学习目标】</a:t>
            </a:r>
            <a:endParaRPr altLang="zh-CN" sz="2800" b="1" kern="100" noProof="1">
              <a:solidFill>
                <a:srgbClr val="000000"/>
              </a:solidFill>
              <a:latin typeface="等线" panose="02010600030101010101" pitchFamily="2" charset="-122"/>
              <a:cs typeface="Times New Roman" panose="02020603050405020304" pitchFamily="18" charset="0"/>
            </a:endParaRPr>
          </a:p>
          <a:p>
            <a:pPr>
              <a:lnSpc>
                <a:spcPct val="150000"/>
              </a:lnSpc>
            </a:pPr>
            <a:r>
              <a:rPr lang="en-US" altLang="zh-CN" sz="2800" dirty="0" smtClean="0"/>
              <a:t>1</a:t>
            </a:r>
            <a:r>
              <a:rPr lang="en-US" altLang="zh-CN" sz="2800" dirty="0" smtClean="0"/>
              <a:t>. </a:t>
            </a:r>
            <a:r>
              <a:rPr lang="zh-CN" altLang="zh-CN" sz="2800" dirty="0" smtClean="0"/>
              <a:t>用</a:t>
            </a:r>
            <a:r>
              <a:rPr lang="zh-CN" altLang="zh-CN" sz="2800" dirty="0" smtClean="0"/>
              <a:t>主题汇报的形式介绍“根与芽”组织；</a:t>
            </a:r>
          </a:p>
          <a:p>
            <a:pPr>
              <a:lnSpc>
                <a:spcPct val="150000"/>
              </a:lnSpc>
            </a:pPr>
            <a:r>
              <a:rPr lang="en-US" altLang="zh-CN" sz="2800" dirty="0" smtClean="0"/>
              <a:t>2. </a:t>
            </a:r>
            <a:r>
              <a:rPr lang="zh-CN" altLang="zh-CN" sz="2800" dirty="0" smtClean="0"/>
              <a:t>梳理说明文的文本结构，找出并赏析说明文的写作特点和语言特点。</a:t>
            </a:r>
          </a:p>
          <a:p>
            <a:pPr>
              <a:lnSpc>
                <a:spcPct val="150000"/>
              </a:lnSpc>
            </a:pPr>
            <a:r>
              <a:rPr lang="en-US" altLang="zh-CN" sz="2800" dirty="0" smtClean="0"/>
              <a:t>3. </a:t>
            </a:r>
            <a:r>
              <a:rPr lang="zh-CN" altLang="zh-CN" sz="2800" dirty="0" smtClean="0"/>
              <a:t>能够运用所学语言进行模拟演讲，号召为了环境保护每个人都行动起来。</a:t>
            </a:r>
            <a:endParaRPr lang="zh-CN" altLang="zh-CN" sz="28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1"/>
          <p:cNvSpPr>
            <a:spLocks noChangeArrowheads="1"/>
          </p:cNvSpPr>
          <p:nvPr/>
        </p:nvSpPr>
        <p:spPr bwMode="auto">
          <a:xfrm>
            <a:off x="152400" y="214313"/>
            <a:ext cx="11887200" cy="3539430"/>
          </a:xfrm>
          <a:prstGeom prst="rect">
            <a:avLst/>
          </a:prstGeom>
          <a:noFill/>
          <a:ln w="9525">
            <a:noFill/>
            <a:miter lim="800000"/>
            <a:headEnd/>
            <a:tailEnd/>
          </a:ln>
        </p:spPr>
        <p:txBody>
          <a:bodyPr>
            <a:spAutoFit/>
          </a:bodyPr>
          <a:lstStyle/>
          <a:p>
            <a:pPr>
              <a:lnSpc>
                <a:spcPct val="150000"/>
              </a:lnSpc>
            </a:pPr>
            <a:r>
              <a:rPr lang="zh-CN" altLang="zh-CN" sz="2800" b="1" dirty="0">
                <a:latin typeface="等线" pitchFamily="2" charset="-122"/>
              </a:rPr>
              <a:t>【学法指导】</a:t>
            </a:r>
            <a:endParaRPr lang="zh-CN" altLang="zh-CN" sz="2800" dirty="0">
              <a:latin typeface="等线" pitchFamily="2" charset="-122"/>
              <a:ea typeface="等线" pitchFamily="2" charset="-122"/>
            </a:endParaRPr>
          </a:p>
          <a:p>
            <a:pPr marL="457200" indent="-457200">
              <a:lnSpc>
                <a:spcPct val="150000"/>
              </a:lnSpc>
              <a:buFontTx/>
              <a:buAutoNum type="arabicPeriod"/>
            </a:pPr>
            <a:r>
              <a:rPr lang="zh-CN" altLang="en-US" sz="2800" dirty="0" smtClean="0"/>
              <a:t>通过更深入了解文章写作技巧，有助于理解人与自然的主题意义。</a:t>
            </a:r>
            <a:endParaRPr lang="en-US" altLang="zh-CN" sz="2800" dirty="0" smtClean="0"/>
          </a:p>
          <a:p>
            <a:pPr marL="457200" indent="-457200">
              <a:lnSpc>
                <a:spcPct val="150000"/>
              </a:lnSpc>
              <a:buAutoNum type="arabicPeriod"/>
            </a:pPr>
            <a:r>
              <a:rPr lang="zh-CN" altLang="en-US" sz="2800" dirty="0" smtClean="0"/>
              <a:t>结合</a:t>
            </a:r>
            <a:r>
              <a:rPr lang="zh-CN" altLang="en-US" sz="2800" dirty="0" smtClean="0"/>
              <a:t>上下文，运用自身知识储备和逻辑推理，</a:t>
            </a:r>
            <a:r>
              <a:rPr lang="zh-CN" altLang="en-US" sz="2800" dirty="0" smtClean="0"/>
              <a:t>学会运用本文写作技巧模拟演讲。</a:t>
            </a:r>
            <a:endParaRPr lang="en-US" altLang="zh-CN" sz="2800" b="1" dirty="0" smtClean="0"/>
          </a:p>
          <a:p>
            <a:pPr marL="457200" indent="-457200">
              <a:buAutoNum type="arabicPeriod"/>
            </a:pPr>
            <a:endParaRPr lang="en-US" altLang="zh-CN" sz="2800" b="1" dirty="0" smtClean="0"/>
          </a:p>
          <a:p>
            <a:pPr marL="457200" indent="-457200">
              <a:buAutoNum type="arabicPeriod"/>
            </a:pPr>
            <a:endParaRPr lang="zh-CN" altLang="en-US" sz="2800" b="1"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27455" y="142240"/>
            <a:ext cx="9144000" cy="1152525"/>
          </a:xfrm>
        </p:spPr>
        <p:txBody>
          <a:bodyPr>
            <a:scene3d>
              <a:camera prst="orthographicFront"/>
              <a:lightRig rig="threePt" dir="t"/>
            </a:scene3d>
          </a:bodyPr>
          <a:lstStyle/>
          <a:p>
            <a:r>
              <a:rPr lang="en-US" altLang="zh-CN" sz="4800" b="1" dirty="0">
                <a:solidFill>
                  <a:srgbClr val="00B050"/>
                </a:solidFill>
                <a:effectLst>
                  <a:outerShdw blurRad="38100" dist="25400" dir="5400000" algn="ctr" rotWithShape="0">
                    <a:srgbClr val="6E747A">
                      <a:alpha val="43000"/>
                    </a:srgbClr>
                  </a:outerShdw>
                </a:effectLst>
              </a:rPr>
              <a:t>Lesson 1  </a:t>
            </a:r>
            <a:r>
              <a:rPr lang="en-US" altLang="zh-CN" sz="4800" b="1" dirty="0" smtClean="0">
                <a:solidFill>
                  <a:srgbClr val="00B050"/>
                </a:solidFill>
                <a:effectLst>
                  <a:outerShdw blurRad="38100" dist="25400" dir="5400000" algn="ctr" rotWithShape="0">
                    <a:srgbClr val="6E747A">
                      <a:alpha val="43000"/>
                    </a:srgbClr>
                  </a:outerShdw>
                </a:effectLst>
              </a:rPr>
              <a:t>Roots &amp; Shoots (2) </a:t>
            </a:r>
            <a:endParaRPr lang="en-US" altLang="zh-CN" sz="4800" b="1" dirty="0">
              <a:solidFill>
                <a:srgbClr val="00B050"/>
              </a:solidFill>
              <a:effectLst>
                <a:outerShdw blurRad="38100" dist="25400" dir="5400000" algn="ctr" rotWithShape="0">
                  <a:srgbClr val="6E747A">
                    <a:alpha val="43000"/>
                  </a:srgbClr>
                </a:outerShdw>
              </a:effectLst>
            </a:endParaRPr>
          </a:p>
        </p:txBody>
      </p:sp>
      <p:pic>
        <p:nvPicPr>
          <p:cNvPr id="19458" name="Picture 2" descr="https://p1.ssl.qhimg.com/dr/220__/t0102afa74301f083bb.jpg"/>
          <p:cNvPicPr>
            <a:picLocks noChangeAspect="1" noChangeArrowheads="1"/>
          </p:cNvPicPr>
          <p:nvPr/>
        </p:nvPicPr>
        <p:blipFill>
          <a:blip r:embed="rId2" cstate="print"/>
          <a:srcRect/>
          <a:stretch>
            <a:fillRect/>
          </a:stretch>
        </p:blipFill>
        <p:spPr bwMode="auto">
          <a:xfrm>
            <a:off x="8148108" y="3144970"/>
            <a:ext cx="4043892" cy="3713030"/>
          </a:xfrm>
          <a:prstGeom prst="rect">
            <a:avLst/>
          </a:prstGeom>
          <a:noFill/>
        </p:spPr>
      </p:pic>
      <p:grpSp>
        <p:nvGrpSpPr>
          <p:cNvPr id="9" name="组合 8"/>
          <p:cNvGrpSpPr/>
          <p:nvPr/>
        </p:nvGrpSpPr>
        <p:grpSpPr>
          <a:xfrm>
            <a:off x="3632552" y="1659467"/>
            <a:ext cx="3490736" cy="3917244"/>
            <a:chOff x="212019" y="399344"/>
            <a:chExt cx="2571750" cy="3184878"/>
          </a:xfrm>
        </p:grpSpPr>
        <p:pic>
          <p:nvPicPr>
            <p:cNvPr id="19460" name="Picture 4" descr="https://p1.ssl.qhimg.com/dr/270_500_/t019bf20b5998e25712.png?size=617x742"/>
            <p:cNvPicPr>
              <a:picLocks noChangeAspect="1" noChangeArrowheads="1"/>
            </p:cNvPicPr>
            <p:nvPr/>
          </p:nvPicPr>
          <p:blipFill>
            <a:blip r:embed="rId3" cstate="print"/>
            <a:srcRect/>
            <a:stretch>
              <a:fillRect/>
            </a:stretch>
          </p:blipFill>
          <p:spPr bwMode="auto">
            <a:xfrm>
              <a:off x="212019" y="399344"/>
              <a:ext cx="2571750" cy="3095625"/>
            </a:xfrm>
            <a:prstGeom prst="rect">
              <a:avLst/>
            </a:prstGeom>
            <a:noFill/>
          </p:spPr>
        </p:pic>
        <p:sp>
          <p:nvSpPr>
            <p:cNvPr id="6" name="矩形 5"/>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115" y="0"/>
            <a:ext cx="11939905" cy="1325880"/>
          </a:xfrm>
        </p:spPr>
        <p:txBody>
          <a:bodyPr>
            <a:normAutofit/>
            <a:scene3d>
              <a:camera prst="orthographicFront"/>
              <a:lightRig rig="threePt" dir="t"/>
            </a:scene3d>
          </a:bodyPr>
          <a:lstStyle/>
          <a:p>
            <a:r>
              <a:rPr lang="en-US" b="1" dirty="0" smtClean="0">
                <a:solidFill>
                  <a:schemeClr val="accent1"/>
                </a:solidFill>
                <a:effectLst>
                  <a:outerShdw blurRad="38100" dist="25400" dir="5400000" algn="ctr" rotWithShape="0">
                    <a:srgbClr val="6E747A">
                      <a:alpha val="43000"/>
                    </a:srgbClr>
                  </a:outerShdw>
                </a:effectLst>
              </a:rPr>
              <a:t>Recall and practice </a:t>
            </a:r>
            <a:endParaRPr lang="en-US" b="1" dirty="0">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344220" y="1254369"/>
            <a:ext cx="11261626" cy="3046988"/>
          </a:xfrm>
          <a:prstGeom prst="rect">
            <a:avLst/>
          </a:prstGeom>
          <a:noFill/>
        </p:spPr>
        <p:txBody>
          <a:bodyPr wrap="square" rtlCol="0">
            <a:spAutoFit/>
          </a:bodyPr>
          <a:lstStyle/>
          <a:p>
            <a:r>
              <a:rPr lang="en-US" altLang="zh-CN" sz="3200" dirty="0" smtClean="0"/>
              <a:t>Make a presentation</a:t>
            </a:r>
            <a:r>
              <a:rPr lang="zh-CN" altLang="en-US" sz="3200" dirty="0" smtClean="0"/>
              <a:t> </a:t>
            </a:r>
            <a:r>
              <a:rPr lang="en-US" altLang="zh-CN" sz="3200" dirty="0" smtClean="0"/>
              <a:t>introducing </a:t>
            </a:r>
            <a:r>
              <a:rPr lang="en-US" altLang="zh-CN" sz="3200" i="1" dirty="0" smtClean="0"/>
              <a:t>Roots &amp; Shoots</a:t>
            </a:r>
            <a:r>
              <a:rPr lang="en-US" altLang="zh-CN" sz="3200" dirty="0" smtClean="0"/>
              <a:t>.</a:t>
            </a:r>
          </a:p>
          <a:p>
            <a:endParaRPr lang="en-US" altLang="zh-CN" sz="3200" dirty="0" smtClean="0"/>
          </a:p>
          <a:p>
            <a:pPr>
              <a:buFont typeface="Wingdings" pitchFamily="2" charset="2"/>
              <a:buChar char="Ø"/>
            </a:pPr>
            <a:r>
              <a:rPr lang="en-US" altLang="zh-CN" sz="3200" b="1" dirty="0" smtClean="0">
                <a:solidFill>
                  <a:srgbClr val="0000CC"/>
                </a:solidFill>
              </a:rPr>
              <a:t> When and why it was established</a:t>
            </a:r>
          </a:p>
          <a:p>
            <a:pPr>
              <a:buFont typeface="Wingdings" pitchFamily="2" charset="2"/>
              <a:buChar char="Ø"/>
            </a:pPr>
            <a:r>
              <a:rPr lang="en-US" altLang="zh-CN" sz="3200" b="1" dirty="0" smtClean="0">
                <a:solidFill>
                  <a:srgbClr val="0000CC"/>
                </a:solidFill>
              </a:rPr>
              <a:t> The meaning of its name</a:t>
            </a:r>
          </a:p>
          <a:p>
            <a:pPr>
              <a:buFont typeface="Wingdings" pitchFamily="2" charset="2"/>
              <a:buChar char="Ø"/>
            </a:pPr>
            <a:r>
              <a:rPr lang="en-US" altLang="zh-CN" sz="3200" b="1" dirty="0" smtClean="0">
                <a:solidFill>
                  <a:srgbClr val="0000CC"/>
                </a:solidFill>
              </a:rPr>
              <a:t> The contribution it makes to society</a:t>
            </a:r>
          </a:p>
          <a:p>
            <a:pPr>
              <a:buFont typeface="Wingdings" pitchFamily="2" charset="2"/>
              <a:buChar char="Ø"/>
            </a:pPr>
            <a:r>
              <a:rPr lang="en-US" altLang="zh-CN" sz="3200" b="1" dirty="0" smtClean="0">
                <a:solidFill>
                  <a:srgbClr val="0000CC"/>
                </a:solidFill>
              </a:rPr>
              <a:t> …</a:t>
            </a:r>
            <a:endParaRPr lang="zh-CN" altLang="zh-C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39" y="105508"/>
            <a:ext cx="4552608" cy="1056249"/>
          </a:xfrm>
          <a:ln>
            <a:solidFill>
              <a:srgbClr val="0000CC"/>
            </a:solidFill>
          </a:ln>
        </p:spPr>
        <p:txBody>
          <a:bodyPr>
            <a:normAutofit/>
            <a:scene3d>
              <a:camera prst="orthographicFront"/>
              <a:lightRig rig="threePt" dir="t"/>
            </a:scene3d>
          </a:bodyPr>
          <a:lstStyle/>
          <a:p>
            <a:r>
              <a:rPr lang="en-US" b="1" dirty="0" smtClean="0">
                <a:solidFill>
                  <a:schemeClr val="accent1"/>
                </a:solidFill>
                <a:effectLst>
                  <a:outerShdw blurRad="38100" dist="25400" dir="5400000" algn="ctr" rotWithShape="0">
                    <a:srgbClr val="6E747A">
                      <a:alpha val="43000"/>
                    </a:srgbClr>
                  </a:outerShdw>
                </a:effectLst>
              </a:rPr>
              <a:t>Read and Explore </a:t>
            </a:r>
            <a:endParaRPr lang="en-US" b="1" dirty="0">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344220" y="1254369"/>
            <a:ext cx="11261626" cy="4031873"/>
          </a:xfrm>
          <a:prstGeom prst="rect">
            <a:avLst/>
          </a:prstGeom>
          <a:noFill/>
        </p:spPr>
        <p:txBody>
          <a:bodyPr wrap="square" rtlCol="0">
            <a:spAutoFit/>
          </a:bodyPr>
          <a:lstStyle/>
          <a:p>
            <a:r>
              <a:rPr lang="en-US" altLang="zh-CN" sz="3200" b="1" dirty="0" smtClean="0"/>
              <a:t>Scan the text. Focus on the techniques the writer used.</a:t>
            </a:r>
          </a:p>
          <a:p>
            <a:endParaRPr lang="en-US" altLang="zh-CN" sz="3200" dirty="0" smtClean="0"/>
          </a:p>
          <a:p>
            <a:pPr>
              <a:buFont typeface="Wingdings" pitchFamily="2" charset="2"/>
              <a:buChar char="Ø"/>
            </a:pPr>
            <a:r>
              <a:rPr lang="en-US" altLang="zh-CN" sz="3200" b="1" dirty="0" smtClean="0">
                <a:solidFill>
                  <a:srgbClr val="0000CC"/>
                </a:solidFill>
              </a:rPr>
              <a:t>What techniques did the writer use to make her view logical and convincing?</a:t>
            </a:r>
          </a:p>
          <a:p>
            <a:pPr>
              <a:buFont typeface="Wingdings" pitchFamily="2" charset="2"/>
              <a:buChar char="Ø"/>
            </a:pPr>
            <a:endParaRPr lang="en-US" altLang="zh-CN" sz="3200" b="1" dirty="0" smtClean="0">
              <a:solidFill>
                <a:srgbClr val="0000CC"/>
              </a:solidFill>
            </a:endParaRPr>
          </a:p>
          <a:p>
            <a:r>
              <a:rPr lang="en-US" altLang="zh-CN" sz="3200" b="1" dirty="0" smtClean="0">
                <a:solidFill>
                  <a:srgbClr val="0000CC"/>
                </a:solidFill>
              </a:rPr>
              <a:t>   </a:t>
            </a:r>
            <a:r>
              <a:rPr lang="en-US" altLang="zh-CN" sz="3200" b="1" i="1" dirty="0" smtClean="0"/>
              <a:t>quotations, examples, colloquial style, repetitions</a:t>
            </a:r>
          </a:p>
          <a:p>
            <a:pPr>
              <a:buFont typeface="Wingdings" pitchFamily="2" charset="2"/>
              <a:buChar char="Ø"/>
            </a:pPr>
            <a:endParaRPr lang="en-US" altLang="zh-CN" sz="3200" b="1" dirty="0" smtClean="0">
              <a:solidFill>
                <a:srgbClr val="0000CC"/>
              </a:solidFill>
            </a:endParaRPr>
          </a:p>
          <a:p>
            <a:pPr>
              <a:buFont typeface="Wingdings" pitchFamily="2" charset="2"/>
              <a:buChar char="Ø"/>
            </a:pPr>
            <a:endParaRPr lang="zh-CN" altLang="zh-CN" sz="3200" dirty="0"/>
          </a:p>
        </p:txBody>
      </p:sp>
      <p:sp>
        <p:nvSpPr>
          <p:cNvPr id="5" name="圆角矩形标注 4"/>
          <p:cNvSpPr/>
          <p:nvPr/>
        </p:nvSpPr>
        <p:spPr>
          <a:xfrm>
            <a:off x="2086709" y="4654061"/>
            <a:ext cx="4911968" cy="1711569"/>
          </a:xfrm>
          <a:prstGeom prst="wedgeRoundRectCallout">
            <a:avLst>
              <a:gd name="adj1" fmla="val 32008"/>
              <a:gd name="adj2" fmla="val -80519"/>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i="1" dirty="0" smtClean="0">
                <a:solidFill>
                  <a:schemeClr val="tx1"/>
                </a:solidFill>
              </a:rPr>
              <a:t>Ordinary language used by common people in everyday life which can convey the writer’s message more clearly.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ssolv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17" name="AutoShape 1"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218" name="AutoShape 2"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7" name="图片 16" descr="https://p3.ssl.qhimgs1.com/sdr/400__/t0178f5096c74c27e93.jpg"/>
          <p:cNvPicPr/>
          <p:nvPr/>
        </p:nvPicPr>
        <p:blipFill>
          <a:blip r:embed="rId3" cstate="print"/>
          <a:srcRect/>
          <a:stretch>
            <a:fillRect/>
          </a:stretch>
        </p:blipFill>
        <p:spPr bwMode="auto">
          <a:xfrm>
            <a:off x="1449070" y="2546350"/>
            <a:ext cx="3807460" cy="3807460"/>
          </a:xfrm>
          <a:prstGeom prst="rect">
            <a:avLst/>
          </a:prstGeom>
          <a:noFill/>
          <a:ln w="9525">
            <a:noFill/>
            <a:miter lim="800000"/>
            <a:headEnd/>
            <a:tailEnd/>
          </a:ln>
        </p:spPr>
      </p:pic>
      <p:sp>
        <p:nvSpPr>
          <p:cNvPr id="19" name="圆角矩形标注 18"/>
          <p:cNvSpPr/>
          <p:nvPr/>
        </p:nvSpPr>
        <p:spPr>
          <a:xfrm>
            <a:off x="6188006" y="3302564"/>
            <a:ext cx="4402666" cy="2460978"/>
          </a:xfrm>
          <a:prstGeom prst="wedgeRoundRectCallout">
            <a:avLst>
              <a:gd name="adj1" fmla="val -73040"/>
              <a:gd name="adj2" fmla="val -45546"/>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i="1" dirty="0" smtClean="0">
                <a:solidFill>
                  <a:schemeClr val="tx1"/>
                </a:solidFill>
              </a:rPr>
              <a:t>It is by acting together, in this exciting way, that we can involve thousands—millions—of people, and this is what is going to change the world.</a:t>
            </a:r>
          </a:p>
        </p:txBody>
      </p:sp>
      <p:sp>
        <p:nvSpPr>
          <p:cNvPr id="20" name="椭圆形标注 19"/>
          <p:cNvSpPr/>
          <p:nvPr/>
        </p:nvSpPr>
        <p:spPr>
          <a:xfrm>
            <a:off x="5291666" y="350728"/>
            <a:ext cx="5113867" cy="2370667"/>
          </a:xfrm>
          <a:prstGeom prst="wedgeEllipseCallout">
            <a:avLst>
              <a:gd name="adj1" fmla="val -51222"/>
              <a:gd name="adj2" fmla="val 61699"/>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i="1" dirty="0" smtClean="0">
                <a:solidFill>
                  <a:schemeClr val="tx1"/>
                </a:solidFill>
              </a:rPr>
              <a:t>Every individual matters. Every individual has a role to play. Every individual makes a difference.</a:t>
            </a:r>
            <a:r>
              <a:rPr lang="en-US" altLang="zh-CN" sz="2400" dirty="0" smtClean="0">
                <a:solidFill>
                  <a:schemeClr val="tx1"/>
                </a:solidFill>
              </a:rPr>
              <a:t>(Para.4)</a:t>
            </a:r>
          </a:p>
        </p:txBody>
      </p:sp>
      <p:sp>
        <p:nvSpPr>
          <p:cNvPr id="21" name="标题 1"/>
          <p:cNvSpPr>
            <a:spLocks noGrp="1"/>
          </p:cNvSpPr>
          <p:nvPr>
            <p:ph type="title"/>
          </p:nvPr>
        </p:nvSpPr>
        <p:spPr>
          <a:xfrm>
            <a:off x="42839" y="105508"/>
            <a:ext cx="4552608" cy="1056249"/>
          </a:xfrm>
          <a:ln>
            <a:solidFill>
              <a:srgbClr val="0000CC"/>
            </a:solidFill>
          </a:ln>
        </p:spPr>
        <p:txBody>
          <a:bodyPr>
            <a:normAutofit/>
            <a:scene3d>
              <a:camera prst="orthographicFront"/>
              <a:lightRig rig="threePt" dir="t"/>
            </a:scene3d>
          </a:bodyPr>
          <a:lstStyle/>
          <a:p>
            <a:r>
              <a:rPr lang="en-US" b="1" dirty="0" smtClean="0">
                <a:solidFill>
                  <a:schemeClr val="accent1"/>
                </a:solidFill>
                <a:effectLst>
                  <a:outerShdw blurRad="38100" dist="25400" dir="5400000" algn="ctr" rotWithShape="0">
                    <a:srgbClr val="6E747A">
                      <a:alpha val="43000"/>
                    </a:srgbClr>
                  </a:outerShdw>
                </a:effectLst>
              </a:rPr>
              <a:t>Read and Explore </a:t>
            </a:r>
            <a:endParaRPr lang="en-US" b="1" dirty="0">
              <a:solidFill>
                <a:schemeClr val="accent1"/>
              </a:solidFill>
              <a:effectLst>
                <a:outerShdw blurRad="38100" dist="25400" dir="5400000" algn="ctr" rotWithShape="0">
                  <a:srgbClr val="6E747A">
                    <a:alpha val="43000"/>
                  </a:srgbClr>
                </a:outerShdw>
              </a:effectLst>
            </a:endParaRPr>
          </a:p>
        </p:txBody>
      </p:sp>
      <p:sp>
        <p:nvSpPr>
          <p:cNvPr id="23" name="标题 1"/>
          <p:cNvSpPr txBox="1">
            <a:spLocks/>
          </p:cNvSpPr>
          <p:nvPr/>
        </p:nvSpPr>
        <p:spPr>
          <a:xfrm>
            <a:off x="486481" y="1246515"/>
            <a:ext cx="2835839" cy="1017203"/>
          </a:xfrm>
          <a:prstGeom prst="rect">
            <a:avLst/>
          </a:prstGeom>
          <a:ln>
            <a:solidFill>
              <a:srgbClr val="FF0000"/>
            </a:solidFill>
          </a:ln>
        </p:spPr>
        <p:txBody>
          <a:bodyPr vert="horz" lIns="91440" tIns="45720" rIns="91440" bIns="45720" rtlCol="0" anchor="ctr">
            <a:normAutofit fontScale="92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FF0000"/>
                </a:solidFill>
                <a:effectLst>
                  <a:outerShdw blurRad="38100" dist="25400" dir="5400000" algn="ctr" rotWithShape="0">
                    <a:srgbClr val="6E747A">
                      <a:alpha val="43000"/>
                    </a:srgbClr>
                  </a:outerShdw>
                </a:effectLst>
                <a:uLnTx/>
                <a:uFillTx/>
                <a:ea typeface="+mj-ea"/>
                <a:cs typeface="+mj-cs"/>
              </a:rPr>
              <a:t>Quotations:</a:t>
            </a:r>
            <a:endParaRPr kumimoji="0" lang="en-US" altLang="zh-CN" sz="4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17" name="AutoShape 1"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218" name="AutoShape 2"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9" name="圆角矩形标注 18"/>
          <p:cNvSpPr/>
          <p:nvPr/>
        </p:nvSpPr>
        <p:spPr>
          <a:xfrm>
            <a:off x="2403231" y="2411610"/>
            <a:ext cx="8780584" cy="2460978"/>
          </a:xfrm>
          <a:prstGeom prst="wedgeRoundRectCallout">
            <a:avLst>
              <a:gd name="adj1" fmla="val -58487"/>
              <a:gd name="adj2" fmla="val -55550"/>
              <a:gd name="adj3" fmla="val 16667"/>
            </a:avLst>
          </a:prstGeom>
          <a:solidFill>
            <a:schemeClr val="accent5">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i="1" dirty="0" smtClean="0">
                <a:solidFill>
                  <a:schemeClr val="tx1"/>
                </a:solidFill>
              </a:rPr>
              <a:t>…</a:t>
            </a:r>
            <a:r>
              <a:rPr lang="en-US" altLang="zh-CN" sz="3200" b="1" i="1" u="sng" dirty="0" smtClean="0">
                <a:solidFill>
                  <a:schemeClr val="tx1"/>
                </a:solidFill>
              </a:rPr>
              <a:t>say</a:t>
            </a:r>
            <a:r>
              <a:rPr lang="en-US" altLang="zh-CN" sz="3200" b="1" i="1" dirty="0" smtClean="0">
                <a:solidFill>
                  <a:schemeClr val="tx1"/>
                </a:solidFill>
              </a:rPr>
              <a:t> </a:t>
            </a:r>
            <a:r>
              <a:rPr lang="en-US" altLang="zh-CN" sz="3200" i="1" dirty="0" smtClean="0">
                <a:solidFill>
                  <a:schemeClr val="tx1"/>
                </a:solidFill>
              </a:rPr>
              <a:t>you leave the tap running while you brush your teeth, leave a light burning when you go out or you drop a piece of litter and can’t be bothered to pick it up. </a:t>
            </a:r>
            <a:r>
              <a:rPr lang="en-US" altLang="zh-CN" sz="3200" dirty="0" smtClean="0">
                <a:solidFill>
                  <a:schemeClr val="tx1"/>
                </a:solidFill>
              </a:rPr>
              <a:t>(Para.1)</a:t>
            </a:r>
            <a:endParaRPr lang="en-US" altLang="zh-CN" sz="3200" i="1" dirty="0" smtClean="0">
              <a:solidFill>
                <a:schemeClr val="tx1"/>
              </a:solidFill>
            </a:endParaRPr>
          </a:p>
        </p:txBody>
      </p:sp>
      <p:sp>
        <p:nvSpPr>
          <p:cNvPr id="21" name="标题 1"/>
          <p:cNvSpPr>
            <a:spLocks noGrp="1"/>
          </p:cNvSpPr>
          <p:nvPr>
            <p:ph type="title"/>
          </p:nvPr>
        </p:nvSpPr>
        <p:spPr>
          <a:xfrm>
            <a:off x="42839" y="105508"/>
            <a:ext cx="4552608" cy="1056249"/>
          </a:xfrm>
          <a:ln>
            <a:solidFill>
              <a:srgbClr val="0000CC"/>
            </a:solidFill>
          </a:ln>
        </p:spPr>
        <p:txBody>
          <a:bodyPr>
            <a:normAutofit/>
            <a:scene3d>
              <a:camera prst="orthographicFront"/>
              <a:lightRig rig="threePt" dir="t"/>
            </a:scene3d>
          </a:bodyPr>
          <a:lstStyle/>
          <a:p>
            <a:r>
              <a:rPr lang="en-US" b="1" dirty="0" smtClean="0">
                <a:solidFill>
                  <a:schemeClr val="accent1"/>
                </a:solidFill>
                <a:effectLst>
                  <a:outerShdw blurRad="38100" dist="25400" dir="5400000" algn="ctr" rotWithShape="0">
                    <a:srgbClr val="6E747A">
                      <a:alpha val="43000"/>
                    </a:srgbClr>
                  </a:outerShdw>
                </a:effectLst>
              </a:rPr>
              <a:t>Read and Explore </a:t>
            </a:r>
            <a:endParaRPr lang="en-US" b="1" dirty="0">
              <a:solidFill>
                <a:schemeClr val="accent1"/>
              </a:solidFill>
              <a:effectLst>
                <a:outerShdw blurRad="38100" dist="25400" dir="5400000" algn="ctr" rotWithShape="0">
                  <a:srgbClr val="6E747A">
                    <a:alpha val="43000"/>
                  </a:srgbClr>
                </a:outerShdw>
              </a:effectLst>
            </a:endParaRPr>
          </a:p>
        </p:txBody>
      </p:sp>
      <p:sp>
        <p:nvSpPr>
          <p:cNvPr id="23" name="标题 1"/>
          <p:cNvSpPr txBox="1">
            <a:spLocks/>
          </p:cNvSpPr>
          <p:nvPr/>
        </p:nvSpPr>
        <p:spPr>
          <a:xfrm>
            <a:off x="486481" y="1246515"/>
            <a:ext cx="2835839" cy="1017203"/>
          </a:xfrm>
          <a:prstGeom prst="rect">
            <a:avLst/>
          </a:prstGeom>
          <a:ln>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FF0000"/>
                </a:solidFill>
                <a:effectLst>
                  <a:outerShdw blurRad="38100" dist="25400" dir="5400000" algn="ctr" rotWithShape="0">
                    <a:srgbClr val="6E747A">
                      <a:alpha val="43000"/>
                    </a:srgbClr>
                  </a:outerShdw>
                </a:effectLst>
                <a:uLnTx/>
                <a:uFillTx/>
                <a:ea typeface="+mj-ea"/>
                <a:cs typeface="+mj-cs"/>
              </a:rPr>
              <a:t>Examples</a:t>
            </a:r>
            <a:endParaRPr kumimoji="0" lang="en-US" altLang="zh-CN" sz="4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0521243" y="5017911"/>
            <a:ext cx="1569156" cy="1840089"/>
            <a:chOff x="212019" y="399344"/>
            <a:chExt cx="2571750" cy="3184878"/>
          </a:xfrm>
        </p:grpSpPr>
        <p:pic>
          <p:nvPicPr>
            <p:cNvPr id="11" name="Picture 4" descr="https://p1.ssl.qhimg.com/dr/270_500_/t019bf20b5998e25712.png?size=617x742"/>
            <p:cNvPicPr>
              <a:picLocks noChangeAspect="1" noChangeArrowheads="1"/>
            </p:cNvPicPr>
            <p:nvPr/>
          </p:nvPicPr>
          <p:blipFill>
            <a:blip r:embed="rId2" cstate="print"/>
            <a:srcRect/>
            <a:stretch>
              <a:fillRect/>
            </a:stretch>
          </p:blipFill>
          <p:spPr bwMode="auto">
            <a:xfrm>
              <a:off x="212019" y="399344"/>
              <a:ext cx="2571750" cy="3095625"/>
            </a:xfrm>
            <a:prstGeom prst="rect">
              <a:avLst/>
            </a:prstGeom>
            <a:noFill/>
          </p:spPr>
        </p:pic>
        <p:sp>
          <p:nvSpPr>
            <p:cNvPr id="12" name="矩形 11"/>
            <p:cNvSpPr/>
            <p:nvPr/>
          </p:nvSpPr>
          <p:spPr>
            <a:xfrm>
              <a:off x="722489" y="3059289"/>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47422" y="3200400"/>
              <a:ext cx="440267" cy="383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34445" y="3070578"/>
              <a:ext cx="491066" cy="412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17" name="AutoShape 1"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218" name="AutoShape 2" descr="C:\Users\1\AppData\Roaming\Tencent\Users\2018906040\QQ\WinTemp\RichOle\%`8X{{7OED_%$JZG9A_N6.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9" name="圆角矩形标注 18"/>
          <p:cNvSpPr/>
          <p:nvPr/>
        </p:nvSpPr>
        <p:spPr>
          <a:xfrm>
            <a:off x="2403231" y="2411610"/>
            <a:ext cx="8780584" cy="2460978"/>
          </a:xfrm>
          <a:prstGeom prst="wedgeRoundRectCallout">
            <a:avLst>
              <a:gd name="adj1" fmla="val -58487"/>
              <a:gd name="adj2" fmla="val -55550"/>
              <a:gd name="adj3" fmla="val 16667"/>
            </a:avLst>
          </a:prstGeom>
          <a:solidFill>
            <a:schemeClr val="accent4">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i="1" dirty="0" smtClean="0">
                <a:solidFill>
                  <a:schemeClr val="tx1"/>
                </a:solidFill>
              </a:rPr>
              <a:t>     You know that all those things are wrong, </a:t>
            </a:r>
            <a:r>
              <a:rPr lang="en-US" altLang="zh-CN" sz="3200" b="1" i="1" u="sng" dirty="0" smtClean="0">
                <a:solidFill>
                  <a:schemeClr val="tx1"/>
                </a:solidFill>
              </a:rPr>
              <a:t>but so what</a:t>
            </a:r>
            <a:r>
              <a:rPr lang="en-US" altLang="zh-CN" sz="3200" i="1" dirty="0" smtClean="0">
                <a:solidFill>
                  <a:schemeClr val="tx1"/>
                </a:solidFill>
              </a:rPr>
              <a:t>? </a:t>
            </a:r>
            <a:r>
              <a:rPr lang="en-US" altLang="zh-CN" sz="3200" dirty="0" smtClean="0">
                <a:solidFill>
                  <a:schemeClr val="tx1"/>
                </a:solidFill>
              </a:rPr>
              <a:t>(Para.1)</a:t>
            </a:r>
            <a:endParaRPr lang="en-US" altLang="zh-CN" sz="3200" i="1" dirty="0" smtClean="0">
              <a:solidFill>
                <a:schemeClr val="tx1"/>
              </a:solidFill>
            </a:endParaRPr>
          </a:p>
          <a:p>
            <a:r>
              <a:rPr lang="en-US" altLang="zh-CN" sz="3200" i="1" dirty="0" smtClean="0">
                <a:solidFill>
                  <a:schemeClr val="tx1"/>
                </a:solidFill>
              </a:rPr>
              <a:t>    </a:t>
            </a:r>
            <a:r>
              <a:rPr lang="en-US" altLang="zh-CN" sz="3200" b="1" i="1" u="sng" dirty="0" smtClean="0">
                <a:solidFill>
                  <a:schemeClr val="tx1"/>
                </a:solidFill>
              </a:rPr>
              <a:t>You get to choose</a:t>
            </a:r>
            <a:r>
              <a:rPr lang="en-US" altLang="zh-CN" sz="3200" i="1" dirty="0" smtClean="0">
                <a:solidFill>
                  <a:schemeClr val="tx1"/>
                </a:solidFill>
              </a:rPr>
              <a:t>: do you want to use your life to make the world a better place for people, animals and the environment? </a:t>
            </a:r>
            <a:r>
              <a:rPr lang="en-US" altLang="zh-CN" sz="3200" dirty="0" smtClean="0">
                <a:solidFill>
                  <a:schemeClr val="tx1"/>
                </a:solidFill>
              </a:rPr>
              <a:t>(Para.4)</a:t>
            </a:r>
            <a:endParaRPr lang="en-US" altLang="zh-CN" sz="3200" i="1" dirty="0" smtClean="0">
              <a:solidFill>
                <a:schemeClr val="tx1"/>
              </a:solidFill>
            </a:endParaRPr>
          </a:p>
        </p:txBody>
      </p:sp>
      <p:sp>
        <p:nvSpPr>
          <p:cNvPr id="21" name="标题 1"/>
          <p:cNvSpPr>
            <a:spLocks noGrp="1"/>
          </p:cNvSpPr>
          <p:nvPr>
            <p:ph type="title"/>
          </p:nvPr>
        </p:nvSpPr>
        <p:spPr>
          <a:xfrm>
            <a:off x="42839" y="105508"/>
            <a:ext cx="4552608" cy="1056249"/>
          </a:xfrm>
          <a:ln>
            <a:solidFill>
              <a:srgbClr val="0000CC"/>
            </a:solidFill>
          </a:ln>
        </p:spPr>
        <p:txBody>
          <a:bodyPr>
            <a:normAutofit/>
            <a:scene3d>
              <a:camera prst="orthographicFront"/>
              <a:lightRig rig="threePt" dir="t"/>
            </a:scene3d>
          </a:bodyPr>
          <a:lstStyle/>
          <a:p>
            <a:r>
              <a:rPr lang="en-US" b="1" dirty="0" smtClean="0">
                <a:solidFill>
                  <a:schemeClr val="accent1"/>
                </a:solidFill>
                <a:effectLst>
                  <a:outerShdw blurRad="38100" dist="25400" dir="5400000" algn="ctr" rotWithShape="0">
                    <a:srgbClr val="6E747A">
                      <a:alpha val="43000"/>
                    </a:srgbClr>
                  </a:outerShdw>
                </a:effectLst>
              </a:rPr>
              <a:t>Read and Explore </a:t>
            </a:r>
            <a:endParaRPr lang="en-US" b="1" dirty="0">
              <a:solidFill>
                <a:schemeClr val="accent1"/>
              </a:solidFill>
              <a:effectLst>
                <a:outerShdw blurRad="38100" dist="25400" dir="5400000" algn="ctr" rotWithShape="0">
                  <a:srgbClr val="6E747A">
                    <a:alpha val="43000"/>
                  </a:srgbClr>
                </a:outerShdw>
              </a:effectLst>
            </a:endParaRPr>
          </a:p>
        </p:txBody>
      </p:sp>
      <p:sp>
        <p:nvSpPr>
          <p:cNvPr id="23" name="标题 1"/>
          <p:cNvSpPr txBox="1">
            <a:spLocks/>
          </p:cNvSpPr>
          <p:nvPr/>
        </p:nvSpPr>
        <p:spPr>
          <a:xfrm>
            <a:off x="486481" y="1246515"/>
            <a:ext cx="2835839" cy="1017203"/>
          </a:xfrm>
          <a:prstGeom prst="rect">
            <a:avLst/>
          </a:prstGeom>
          <a:ln>
            <a:solidFill>
              <a:srgbClr val="FF0000"/>
            </a:solidFill>
          </a:ln>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rgbClr val="FF0000"/>
                </a:solidFill>
                <a:effectLst>
                  <a:outerShdw blurRad="38100" dist="25400" dir="5400000" algn="ctr" rotWithShape="0">
                    <a:srgbClr val="6E747A">
                      <a:alpha val="43000"/>
                    </a:srgbClr>
                  </a:outerShdw>
                </a:effectLst>
                <a:uLnTx/>
                <a:uFillTx/>
                <a:ea typeface="+mj-ea"/>
                <a:cs typeface="+mj-cs"/>
              </a:rPr>
              <a:t>Colloquial style</a:t>
            </a:r>
            <a:endParaRPr kumimoji="0" lang="en-US" altLang="zh-CN" sz="4400" b="1"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TotalTime>
  <Words>780</Words>
  <Application>Microsoft Office PowerPoint</Application>
  <PresentationFormat>自定义</PresentationFormat>
  <Paragraphs>93</Paragraphs>
  <Slides>16</Slides>
  <Notes>6</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必修三 Unit8“绿色生活” Lesson1 Roots &amp; Shoots (2) </vt:lpstr>
      <vt:lpstr>幻灯片 2</vt:lpstr>
      <vt:lpstr>幻灯片 3</vt:lpstr>
      <vt:lpstr>Lesson 1  Roots &amp; Shoots (2) </vt:lpstr>
      <vt:lpstr>Recall and practice </vt:lpstr>
      <vt:lpstr>Read and Explore </vt:lpstr>
      <vt:lpstr>Read and Explore </vt:lpstr>
      <vt:lpstr>Read and Explore </vt:lpstr>
      <vt:lpstr>Read and Explore </vt:lpstr>
      <vt:lpstr>Read and Explore </vt:lpstr>
      <vt:lpstr>Read and Explore </vt:lpstr>
      <vt:lpstr>幻灯片 12</vt:lpstr>
      <vt:lpstr>Project</vt:lpstr>
      <vt:lpstr>Square dance: Let the good be good</vt:lpstr>
      <vt:lpstr>Homework</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2.17学习任务</dc:title>
  <dc:creator>Phoebe</dc:creator>
  <cp:lastModifiedBy>1</cp:lastModifiedBy>
  <cp:revision>200</cp:revision>
  <dcterms:created xsi:type="dcterms:W3CDTF">2020-02-12T05:50:00Z</dcterms:created>
  <dcterms:modified xsi:type="dcterms:W3CDTF">2020-05-02T12:22:50Z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