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513" r:id="rId2"/>
    <p:sldId id="483" r:id="rId3"/>
    <p:sldId id="484" r:id="rId4"/>
    <p:sldId id="501" r:id="rId5"/>
    <p:sldId id="540" r:id="rId6"/>
    <p:sldId id="534" r:id="rId7"/>
    <p:sldId id="533" r:id="rId8"/>
    <p:sldId id="532" r:id="rId9"/>
    <p:sldId id="537" r:id="rId10"/>
    <p:sldId id="536" r:id="rId11"/>
    <p:sldId id="538" r:id="rId12"/>
    <p:sldId id="545" r:id="rId13"/>
    <p:sldId id="542" r:id="rId14"/>
    <p:sldId id="544" r:id="rId15"/>
    <p:sldId id="543" r:id="rId16"/>
    <p:sldId id="546" r:id="rId17"/>
    <p:sldId id="547" r:id="rId18"/>
    <p:sldId id="504" r:id="rId19"/>
    <p:sldId id="515"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260" y="-60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D3E75-1EB1-4BE8-9D1E-CE87456C346A}" type="datetimeFigureOut">
              <a:rPr lang="zh-CN" altLang="en-US" smtClean="0"/>
              <a:pPr/>
              <a:t>2020/5/11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59C8E-87B0-41F1-9D2E-881DACC3D223}" type="slidenum">
              <a:rPr lang="zh-CN" altLang="en-US" smtClean="0"/>
              <a:pPr/>
              <a:t>‹#›</a:t>
            </a:fld>
            <a:endParaRPr lang="zh-CN" altLang="en-US"/>
          </a:p>
        </p:txBody>
      </p:sp>
    </p:spTree>
    <p:extLst>
      <p:ext uri="{BB962C8B-B14F-4D97-AF65-F5344CB8AC3E}">
        <p14:creationId xmlns:p14="http://schemas.microsoft.com/office/powerpoint/2010/main" val="4198886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2D6B42D-557C-4BA6-8356-BB80B0B2815D}" type="datetimeFigureOut">
              <a:rPr lang="zh-CN" altLang="en-US" smtClean="0"/>
              <a:pPr/>
              <a:t>2020/5/11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502157-627E-4A4E-A060-0FAE0A3AFD35}"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2D6B42D-557C-4BA6-8356-BB80B0B2815D}" type="datetimeFigureOut">
              <a:rPr lang="zh-CN" altLang="en-US" smtClean="0"/>
              <a:pPr/>
              <a:t>2020/5/11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502157-627E-4A4E-A060-0FAE0A3AFD3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2D6B42D-557C-4BA6-8356-BB80B0B2815D}" type="datetimeFigureOut">
              <a:rPr lang="zh-CN" altLang="en-US" smtClean="0"/>
              <a:pPr/>
              <a:t>2020/5/11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502157-627E-4A4E-A060-0FAE0A3AFD3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2D6B42D-557C-4BA6-8356-BB80B0B2815D}" type="datetimeFigureOut">
              <a:rPr lang="zh-CN" altLang="en-US" smtClean="0"/>
              <a:pPr/>
              <a:t>2020/5/11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502157-627E-4A4E-A060-0FAE0A3AFD3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2D6B42D-557C-4BA6-8356-BB80B0B2815D}" type="datetimeFigureOut">
              <a:rPr lang="zh-CN" altLang="en-US" smtClean="0"/>
              <a:pPr/>
              <a:t>2020/5/11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502157-627E-4A4E-A060-0FAE0A3AFD3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72D6B42D-557C-4BA6-8356-BB80B0B2815D}" type="datetimeFigureOut">
              <a:rPr lang="zh-CN" altLang="en-US" smtClean="0"/>
              <a:pPr/>
              <a:t>2020/5/11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502157-627E-4A4E-A060-0FAE0A3AFD3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2D6B42D-557C-4BA6-8356-BB80B0B2815D}" type="datetimeFigureOut">
              <a:rPr lang="zh-CN" altLang="en-US" smtClean="0"/>
              <a:pPr/>
              <a:t>2020/5/11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7502157-627E-4A4E-A060-0FAE0A3AFD35}"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D6B42D-557C-4BA6-8356-BB80B0B2815D}" type="datetimeFigureOut">
              <a:rPr lang="zh-CN" altLang="en-US" smtClean="0"/>
              <a:pPr/>
              <a:t>2020/5/11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7502157-627E-4A4E-A060-0FAE0A3AFD35}"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D6B42D-557C-4BA6-8356-BB80B0B2815D}" type="datetimeFigureOut">
              <a:rPr lang="zh-CN" altLang="en-US" smtClean="0"/>
              <a:pPr/>
              <a:t>2020/5/11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7502157-627E-4A4E-A060-0FAE0A3AFD3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D6B42D-557C-4BA6-8356-BB80B0B2815D}" type="datetimeFigureOut">
              <a:rPr lang="zh-CN" altLang="en-US" smtClean="0"/>
              <a:pPr/>
              <a:t>2020/5/11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502157-627E-4A4E-A060-0FAE0A3AFD35}"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D6B42D-557C-4BA6-8356-BB80B0B2815D}" type="datetimeFigureOut">
              <a:rPr lang="zh-CN" altLang="en-US" smtClean="0"/>
              <a:pPr/>
              <a:t>2020/5/11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502157-627E-4A4E-A060-0FAE0A3AFD35}"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6B42D-557C-4BA6-8356-BB80B0B2815D}" type="datetimeFigureOut">
              <a:rPr lang="zh-CN" altLang="en-US" smtClean="0"/>
              <a:pPr/>
              <a:t>2020/5/11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02157-627E-4A4E-A060-0FAE0A3AFD3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hyperlink" Target="http://www.rootsandshoots.org/" TargetMode="Externa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srcRect r="531"/>
          <a:stretch>
            <a:fillRect/>
          </a:stretch>
        </p:blipFill>
        <p:spPr>
          <a:xfrm>
            <a:off x="0" y="0"/>
            <a:ext cx="12192000" cy="6858000"/>
          </a:xfrm>
          <a:prstGeom prst="rect">
            <a:avLst/>
          </a:prstGeom>
        </p:spPr>
      </p:pic>
      <p:sp>
        <p:nvSpPr>
          <p:cNvPr id="15" name="标题 14"/>
          <p:cNvSpPr>
            <a:spLocks noGrp="1"/>
          </p:cNvSpPr>
          <p:nvPr>
            <p:ph type="ctrTitle" idx="13"/>
          </p:nvPr>
        </p:nvSpPr>
        <p:spPr>
          <a:xfrm>
            <a:off x="3905956" y="3105150"/>
            <a:ext cx="8286044" cy="969489"/>
          </a:xfrm>
        </p:spPr>
        <p:txBody>
          <a:bodyPr>
            <a:noAutofit/>
          </a:bodyPr>
          <a:lstStyle/>
          <a:p>
            <a:pPr algn="ctr"/>
            <a:r>
              <a:rPr lang="zh-CN" altLang="en-US" sz="3200" b="1" spc="300" dirty="0" smtClean="0">
                <a:solidFill>
                  <a:srgbClr val="FF0000"/>
                </a:solidFill>
                <a:latin typeface="微软雅黑" panose="020B0503020204020204" charset="-122"/>
                <a:ea typeface="微软雅黑" panose="020B0503020204020204" charset="-122"/>
                <a:sym typeface="+mn-ea"/>
              </a:rPr>
              <a:t>必修三 </a:t>
            </a:r>
            <a:r>
              <a:rPr lang="en-US" altLang="zh-CN" sz="3200" b="1" spc="300" dirty="0" smtClean="0">
                <a:solidFill>
                  <a:srgbClr val="FF0000"/>
                </a:solidFill>
                <a:latin typeface="微软雅黑" panose="020B0503020204020204" charset="-122"/>
                <a:ea typeface="微软雅黑" panose="020B0503020204020204" charset="-122"/>
                <a:sym typeface="+mn-ea"/>
              </a:rPr>
              <a:t>Unit8</a:t>
            </a:r>
            <a:r>
              <a:rPr lang="zh-CN" altLang="en-US" sz="3200" b="1" spc="300" dirty="0" smtClean="0">
                <a:solidFill>
                  <a:srgbClr val="FF0000"/>
                </a:solidFill>
                <a:latin typeface="微软雅黑" panose="020B0503020204020204" charset="-122"/>
                <a:ea typeface="微软雅黑" panose="020B0503020204020204" charset="-122"/>
                <a:sym typeface="+mn-ea"/>
              </a:rPr>
              <a:t>“绿色生活”</a:t>
            </a:r>
            <a:r>
              <a:rPr lang="en-US" altLang="zh-CN" sz="3200" b="1" spc="300" dirty="0" smtClean="0">
                <a:solidFill>
                  <a:srgbClr val="FF0000"/>
                </a:solidFill>
                <a:latin typeface="微软雅黑" panose="020B0503020204020204" charset="-122"/>
                <a:ea typeface="微软雅黑" panose="020B0503020204020204" charset="-122"/>
                <a:sym typeface="+mn-ea"/>
              </a:rPr>
              <a:t/>
            </a:r>
            <a:br>
              <a:rPr lang="en-US" altLang="zh-CN" sz="3200" b="1" spc="300" dirty="0" smtClean="0">
                <a:solidFill>
                  <a:srgbClr val="FF0000"/>
                </a:solidFill>
                <a:latin typeface="微软雅黑" panose="020B0503020204020204" charset="-122"/>
                <a:ea typeface="微软雅黑" panose="020B0503020204020204" charset="-122"/>
                <a:sym typeface="+mn-ea"/>
              </a:rPr>
            </a:br>
            <a:r>
              <a:rPr lang="en-US" altLang="zh-CN" sz="3200" b="1" spc="300" dirty="0" smtClean="0">
                <a:solidFill>
                  <a:srgbClr val="FF0000"/>
                </a:solidFill>
                <a:latin typeface="微软雅黑" panose="020B0503020204020204" charset="-122"/>
                <a:ea typeface="微软雅黑" panose="020B0503020204020204" charset="-122"/>
                <a:sym typeface="+mn-ea"/>
              </a:rPr>
              <a:t>Lesson1 Roots &amp; Shoots </a:t>
            </a:r>
            <a:r>
              <a:rPr lang="en-US" sz="3200" b="1" spc="300" dirty="0" smtClean="0">
                <a:solidFill>
                  <a:srgbClr val="FF0000"/>
                </a:solidFill>
                <a:latin typeface="微软雅黑" panose="020B0503020204020204" charset="-122"/>
                <a:ea typeface="微软雅黑" panose="020B0503020204020204" charset="-122"/>
                <a:sym typeface="+mn-ea"/>
              </a:rPr>
              <a:t>(1) </a:t>
            </a:r>
          </a:p>
        </p:txBody>
      </p:sp>
      <p:sp>
        <p:nvSpPr>
          <p:cNvPr id="10" name="矩形 9"/>
          <p:cNvSpPr/>
          <p:nvPr/>
        </p:nvSpPr>
        <p:spPr>
          <a:xfrm>
            <a:off x="6494780" y="4847167"/>
            <a:ext cx="4802293" cy="707390"/>
          </a:xfrm>
          <a:prstGeom prst="rect">
            <a:avLst/>
          </a:prstGeom>
        </p:spPr>
        <p:txBody>
          <a:bodyPr wrap="square">
            <a:spAutoFit/>
          </a:bodyPr>
          <a:lstStyle/>
          <a:p>
            <a:pPr algn="l">
              <a:lnSpc>
                <a:spcPct val="150000"/>
              </a:lnSpc>
            </a:pPr>
            <a:r>
              <a:rPr lang="en-US" altLang="zh-CN" sz="2400" b="1" spc="226" dirty="0">
                <a:solidFill>
                  <a:schemeClr val="tx1"/>
                </a:solidFill>
                <a:latin typeface="楷体" panose="02010609060101010101" charset="-122"/>
                <a:ea typeface="楷体" panose="02010609060101010101" charset="-122"/>
                <a:cs typeface="楷体" panose="02010609060101010101" charset="-122"/>
              </a:rPr>
              <a:t>  </a:t>
            </a:r>
            <a:r>
              <a:rPr lang="en-US" altLang="zh-CN" sz="2665"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5422159" y="1592164"/>
            <a:ext cx="5458460" cy="583565"/>
          </a:xfrm>
          <a:prstGeom prst="rect">
            <a:avLst/>
          </a:prstGeom>
          <a:noFill/>
        </p:spPr>
        <p:txBody>
          <a:bodyPr wrap="square" rtlCol="0">
            <a:spAutoFit/>
          </a:bodyPr>
          <a:lstStyle/>
          <a:p>
            <a:pPr algn="ctr"/>
            <a:r>
              <a:rPr lang="zh-CN" altLang="en-US" sz="2665"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665"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665" b="1" spc="226" dirty="0">
                <a:solidFill>
                  <a:srgbClr val="002060"/>
                </a:solidFill>
                <a:latin typeface="微软雅黑" panose="020B0503020204020204" charset="-122"/>
                <a:ea typeface="微软雅黑" panose="020B0503020204020204" charset="-122"/>
                <a:cs typeface="楷体" panose="02010609060101010101" charset="-122"/>
                <a:sym typeface="+mn-ea"/>
              </a:rPr>
              <a:t>高一</a:t>
            </a:r>
            <a:r>
              <a:rPr lang="zh-CN" altLang="en-US" sz="2665"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年级英语</a:t>
            </a:r>
            <a:r>
              <a:rPr lang="zh-CN" altLang="en-US" sz="32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 </a:t>
            </a:r>
            <a:endParaRPr lang="zh-CN" altLang="en-US" sz="32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4432300" y="4932680"/>
            <a:ext cx="7526020" cy="707390"/>
          </a:xfrm>
          <a:prstGeom prst="rect">
            <a:avLst/>
          </a:prstGeom>
          <a:noFill/>
        </p:spPr>
        <p:txBody>
          <a:bodyPr wrap="square" rtlCol="0">
            <a:spAutoFit/>
          </a:bodyPr>
          <a:lstStyle/>
          <a:p>
            <a:pPr algn="ctr">
              <a:lnSpc>
                <a:spcPct val="150000"/>
              </a:lnSpc>
            </a:pPr>
            <a:r>
              <a:rPr lang="zh-CN" altLang="en-US" sz="2665" spc="226" dirty="0" smtClean="0">
                <a:solidFill>
                  <a:schemeClr val="bg2">
                    <a:lumMod val="10000"/>
                  </a:schemeClr>
                </a:solidFill>
                <a:latin typeface="微软雅黑" panose="020B0503020204020204" charset="-122"/>
                <a:ea typeface="微软雅黑" panose="020B0503020204020204" charset="-122"/>
              </a:rPr>
              <a:t>北京市和平街第一中学      陶曲萍</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9636" y="1147512"/>
            <a:ext cx="11623040" cy="4652645"/>
          </a:xfrm>
        </p:spPr>
        <p:txBody>
          <a:bodyPr>
            <a:normAutofit/>
          </a:bodyPr>
          <a:lstStyle/>
          <a:p>
            <a:pPr marL="0" indent="0">
              <a:buNone/>
            </a:pPr>
            <a:r>
              <a:rPr lang="en-US" altLang="zh-CN" sz="3600" b="1" dirty="0" smtClean="0"/>
              <a:t>Read the text again and answer the questions below:</a:t>
            </a:r>
          </a:p>
          <a:p>
            <a:pPr marL="0" indent="0">
              <a:buNone/>
            </a:pPr>
            <a:endParaRPr lang="en-US" altLang="zh-CN" sz="900" b="1" dirty="0" smtClean="0"/>
          </a:p>
          <a:p>
            <a:pPr marL="742950" indent="-742950">
              <a:buAutoNum type="arabicPeriod"/>
            </a:pPr>
            <a:r>
              <a:rPr lang="en-US" altLang="zh-CN" sz="3600" dirty="0" smtClean="0"/>
              <a:t>What contribution</a:t>
            </a:r>
            <a:r>
              <a:rPr lang="en-US" altLang="zh-CN" sz="3600" i="1" dirty="0" smtClean="0"/>
              <a:t> </a:t>
            </a:r>
            <a:r>
              <a:rPr lang="en-US" altLang="zh-CN" sz="3600" dirty="0" smtClean="0"/>
              <a:t>does </a:t>
            </a:r>
            <a:r>
              <a:rPr lang="en-US" altLang="zh-CN" sz="3600" i="1" dirty="0" smtClean="0"/>
              <a:t>Roots &amp; Shoots</a:t>
            </a:r>
            <a:r>
              <a:rPr lang="en-US" altLang="zh-CN" sz="3600" dirty="0" smtClean="0"/>
              <a:t> make to society?</a:t>
            </a:r>
          </a:p>
          <a:p>
            <a:pPr marL="742950" indent="-742950">
              <a:buAutoNum type="arabicPeriod"/>
            </a:pPr>
            <a:endParaRPr lang="en-US" altLang="zh-CN" sz="3600" dirty="0" smtClean="0"/>
          </a:p>
          <a:p>
            <a:pPr marL="742950" indent="-742950">
              <a:buAutoNum type="arabicPeriod"/>
            </a:pPr>
            <a:endParaRPr lang="en-US" altLang="zh-CN" sz="800" dirty="0" smtClean="0"/>
          </a:p>
          <a:p>
            <a:pPr marL="742950" indent="-742950">
              <a:buAutoNum type="arabicPeriod"/>
            </a:pPr>
            <a:r>
              <a:rPr lang="en-US" altLang="zh-CN" sz="3600" dirty="0" smtClean="0"/>
              <a:t>What makes Dr. Jane </a:t>
            </a:r>
            <a:r>
              <a:rPr lang="en-US" altLang="zh-CN" sz="3600" dirty="0" err="1" smtClean="0"/>
              <a:t>Goodall</a:t>
            </a:r>
            <a:r>
              <a:rPr lang="en-US" altLang="zh-CN" sz="3600" dirty="0" smtClean="0"/>
              <a:t> think </a:t>
            </a:r>
            <a:r>
              <a:rPr lang="en-US" altLang="zh-CN" sz="3600" i="1" dirty="0" smtClean="0"/>
              <a:t>Roots &amp; Shoots </a:t>
            </a:r>
            <a:r>
              <a:rPr lang="en-US" altLang="zh-CN" sz="3600" dirty="0" smtClean="0"/>
              <a:t>can help solve the problem of “Just-me-ism”?</a:t>
            </a:r>
          </a:p>
          <a:p>
            <a:pPr marL="742950" indent="-742950">
              <a:buAutoNum type="arabicPeriod"/>
            </a:pPr>
            <a:endParaRPr lang="en-US" altLang="zh-CN" sz="3600" dirty="0" smtClean="0"/>
          </a:p>
        </p:txBody>
      </p:sp>
      <p:grpSp>
        <p:nvGrpSpPr>
          <p:cNvPr id="4" name="组合 9"/>
          <p:cNvGrpSpPr/>
          <p:nvPr/>
        </p:nvGrpSpPr>
        <p:grpSpPr>
          <a:xfrm>
            <a:off x="10521243" y="5017911"/>
            <a:ext cx="1569156" cy="1840089"/>
            <a:chOff x="212019" y="399344"/>
            <a:chExt cx="2571750" cy="3184878"/>
          </a:xfrm>
        </p:grpSpPr>
        <p:pic>
          <p:nvPicPr>
            <p:cNvPr id="11" name="Picture 4" descr="https://p1.ssl.qhimg.com/dr/270_500_/t019bf20b5998e25712.png?size=617x742"/>
            <p:cNvPicPr>
              <a:picLocks noChangeAspect="1" noChangeArrowheads="1"/>
            </p:cNvPicPr>
            <p:nvPr/>
          </p:nvPicPr>
          <p:blipFill>
            <a:blip r:embed="rId2" cstate="print"/>
            <a:srcRect/>
            <a:stretch>
              <a:fillRect/>
            </a:stretch>
          </p:blipFill>
          <p:spPr bwMode="auto">
            <a:xfrm>
              <a:off x="212019" y="399344"/>
              <a:ext cx="2571750" cy="3095625"/>
            </a:xfrm>
            <a:prstGeom prst="rect">
              <a:avLst/>
            </a:prstGeom>
            <a:noFill/>
          </p:spPr>
        </p:pic>
        <p:sp>
          <p:nvSpPr>
            <p:cNvPr id="12" name="矩形 11"/>
            <p:cNvSpPr/>
            <p:nvPr/>
          </p:nvSpPr>
          <p:spPr>
            <a:xfrm>
              <a:off x="722489" y="3059289"/>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47422" y="3200400"/>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834445" y="3070578"/>
              <a:ext cx="491066" cy="412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p:cNvSpPr txBox="1"/>
          <p:nvPr/>
        </p:nvSpPr>
        <p:spPr>
          <a:xfrm>
            <a:off x="948269" y="2991560"/>
            <a:ext cx="9832619" cy="954107"/>
          </a:xfrm>
          <a:prstGeom prst="rect">
            <a:avLst/>
          </a:prstGeom>
          <a:noFill/>
        </p:spPr>
        <p:txBody>
          <a:bodyPr wrap="square" rtlCol="0">
            <a:spAutoFit/>
          </a:bodyPr>
          <a:lstStyle/>
          <a:p>
            <a:r>
              <a:rPr lang="en-US" altLang="zh-CN" sz="2800" b="1" dirty="0" smtClean="0">
                <a:solidFill>
                  <a:srgbClr val="0000CC"/>
                </a:solidFill>
              </a:rPr>
              <a:t>It inspires young people to build a future that is secure and to live together in peace with nature.</a:t>
            </a:r>
            <a:endParaRPr lang="zh-CN" altLang="en-US" sz="2800" b="1" dirty="0">
              <a:solidFill>
                <a:srgbClr val="0000CC"/>
              </a:solidFill>
            </a:endParaRPr>
          </a:p>
        </p:txBody>
      </p:sp>
      <p:sp>
        <p:nvSpPr>
          <p:cNvPr id="17" name="TextBox 16"/>
          <p:cNvSpPr txBox="1"/>
          <p:nvPr/>
        </p:nvSpPr>
        <p:spPr>
          <a:xfrm>
            <a:off x="908756" y="4893755"/>
            <a:ext cx="9838265" cy="1384995"/>
          </a:xfrm>
          <a:prstGeom prst="rect">
            <a:avLst/>
          </a:prstGeom>
          <a:noFill/>
        </p:spPr>
        <p:txBody>
          <a:bodyPr wrap="square" rtlCol="0">
            <a:spAutoFit/>
          </a:bodyPr>
          <a:lstStyle/>
          <a:p>
            <a:r>
              <a:rPr lang="en-US" altLang="zh-CN" sz="2800" b="1" dirty="0" smtClean="0">
                <a:solidFill>
                  <a:srgbClr val="0000CC"/>
                </a:solidFill>
              </a:rPr>
              <a:t>It is the belief that every individual matters. It encourages individuals to play a part in making the world a better place instead of just thinking about themselves.</a:t>
            </a:r>
            <a:endParaRPr lang="zh-CN" altLang="en-US" sz="2800" b="1" dirty="0">
              <a:solidFill>
                <a:srgbClr val="0000CC"/>
              </a:solidFill>
            </a:endParaRPr>
          </a:p>
        </p:txBody>
      </p:sp>
      <p:sp>
        <p:nvSpPr>
          <p:cNvPr id="18" name="标题 1"/>
          <p:cNvSpPr txBox="1">
            <a:spLocks/>
          </p:cNvSpPr>
          <p:nvPr/>
        </p:nvSpPr>
        <p:spPr>
          <a:xfrm>
            <a:off x="486481" y="3877"/>
            <a:ext cx="2835839" cy="1017203"/>
          </a:xfrm>
          <a:prstGeom prst="rect">
            <a:avLst/>
          </a:prstGeom>
          <a:ln>
            <a:solidFill>
              <a:srgbClr val="FF0000"/>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4400" b="1" i="0" u="none" strike="noStrike" kern="1200" cap="none" spc="0" normalizeH="0" baseline="0" noProof="0" dirty="0" smtClean="0">
                <a:ln>
                  <a:noFill/>
                </a:ln>
                <a:solidFill>
                  <a:srgbClr val="C00000"/>
                </a:solidFill>
                <a:effectLst>
                  <a:outerShdw blurRad="38100" dist="25400" dir="5400000" algn="ctr" rotWithShape="0">
                    <a:srgbClr val="6E747A">
                      <a:alpha val="43000"/>
                    </a:srgbClr>
                  </a:outerShdw>
                </a:effectLst>
                <a:uLnTx/>
                <a:uFillTx/>
                <a:latin typeface="+mj-lt"/>
                <a:ea typeface="+mj-ea"/>
                <a:cs typeface="+mj-cs"/>
              </a:rPr>
              <a:t>Activity 3</a:t>
            </a:r>
            <a:endParaRPr kumimoji="0" lang="en-US" altLang="zh-CN" sz="4400" b="1" i="0" u="none" strike="noStrike" kern="1200" cap="none" spc="0" normalizeH="0" baseline="0" noProof="0" dirty="0">
              <a:ln>
                <a:noFill/>
              </a:ln>
              <a:solidFill>
                <a:srgbClr val="C00000"/>
              </a:solidFill>
              <a:effectLst>
                <a:outerShdw blurRad="38100" dist="25400" dir="5400000" algn="ctr" rotWithShape="0">
                  <a:srgbClr val="6E747A">
                    <a:alpha val="43000"/>
                  </a:srgbClr>
                </a:outerShdw>
              </a:effectLst>
              <a:uLnTx/>
              <a:uFillTx/>
              <a:latin typeface="+mj-lt"/>
              <a:ea typeface="+mj-ea"/>
              <a:cs typeface="+mj-cs"/>
            </a:endParaRPr>
          </a:p>
        </p:txBody>
      </p:sp>
      <p:sp>
        <p:nvSpPr>
          <p:cNvPr id="10241" name="AutoShape 1" descr="C:\Users\1\AppData\Roaming\Tencent\Users\2018906040\QQ\WinTemp\RichOle\%`8X{{7OED_%$JZG9A_N6.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to="" calcmode="lin" valueType="num">
                                      <p:cBhvr>
                                        <p:cTn id="7" dur="1" fill="hold"/>
                                        <p:tgtEl>
                                          <p:spTgt spid="1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to="" calcmode="lin" valueType="num">
                                      <p:cBhvr>
                                        <p:cTn id="12" dur="1" fill="hold"/>
                                        <p:tgtEl>
                                          <p:spTgt spid="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9636" y="1147512"/>
            <a:ext cx="11623040" cy="4652645"/>
          </a:xfrm>
        </p:spPr>
        <p:txBody>
          <a:bodyPr>
            <a:normAutofit/>
          </a:bodyPr>
          <a:lstStyle/>
          <a:p>
            <a:pPr marL="742950" indent="-742950">
              <a:buNone/>
            </a:pPr>
            <a:r>
              <a:rPr lang="en-US" altLang="zh-CN" sz="3600" dirty="0" smtClean="0"/>
              <a:t>3.   What is your explanation for the two quotes from Dr. Jane </a:t>
            </a:r>
            <a:r>
              <a:rPr lang="en-US" altLang="zh-CN" sz="3600" dirty="0" err="1" smtClean="0"/>
              <a:t>Goodall</a:t>
            </a:r>
            <a:r>
              <a:rPr lang="en-US" altLang="zh-CN" sz="3600" dirty="0" smtClean="0"/>
              <a:t>? </a:t>
            </a:r>
            <a:endParaRPr lang="zh-CN" altLang="en-US" sz="3600" dirty="0"/>
          </a:p>
        </p:txBody>
      </p:sp>
      <p:grpSp>
        <p:nvGrpSpPr>
          <p:cNvPr id="4" name="组合 9"/>
          <p:cNvGrpSpPr/>
          <p:nvPr/>
        </p:nvGrpSpPr>
        <p:grpSpPr>
          <a:xfrm>
            <a:off x="10521243" y="5017911"/>
            <a:ext cx="1569156" cy="1840089"/>
            <a:chOff x="212019" y="399344"/>
            <a:chExt cx="2571750" cy="3184878"/>
          </a:xfrm>
        </p:grpSpPr>
        <p:pic>
          <p:nvPicPr>
            <p:cNvPr id="11" name="Picture 4" descr="https://p1.ssl.qhimg.com/dr/270_500_/t019bf20b5998e25712.png?size=617x742"/>
            <p:cNvPicPr>
              <a:picLocks noChangeAspect="1" noChangeArrowheads="1"/>
            </p:cNvPicPr>
            <p:nvPr/>
          </p:nvPicPr>
          <p:blipFill>
            <a:blip r:embed="rId2" cstate="print"/>
            <a:srcRect/>
            <a:stretch>
              <a:fillRect/>
            </a:stretch>
          </p:blipFill>
          <p:spPr bwMode="auto">
            <a:xfrm>
              <a:off x="212019" y="399344"/>
              <a:ext cx="2571750" cy="3095625"/>
            </a:xfrm>
            <a:prstGeom prst="rect">
              <a:avLst/>
            </a:prstGeom>
            <a:noFill/>
          </p:spPr>
        </p:pic>
        <p:sp>
          <p:nvSpPr>
            <p:cNvPr id="12" name="矩形 11"/>
            <p:cNvSpPr/>
            <p:nvPr/>
          </p:nvSpPr>
          <p:spPr>
            <a:xfrm>
              <a:off x="722489" y="3059289"/>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47422" y="3200400"/>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834445" y="3070578"/>
              <a:ext cx="491066" cy="412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圆角矩形标注 9"/>
          <p:cNvSpPr/>
          <p:nvPr/>
        </p:nvSpPr>
        <p:spPr>
          <a:xfrm>
            <a:off x="6188006" y="3302564"/>
            <a:ext cx="4402666" cy="2460978"/>
          </a:xfrm>
          <a:prstGeom prst="wedgeRoundRectCallout">
            <a:avLst>
              <a:gd name="adj1" fmla="val -73040"/>
              <a:gd name="adj2" fmla="val -45546"/>
              <a:gd name="adj3" fmla="val 16667"/>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i="1" dirty="0" smtClean="0">
                <a:solidFill>
                  <a:schemeClr val="tx1"/>
                </a:solidFill>
              </a:rPr>
              <a:t>It is by acting together, in this exciting way, that we can involve thousands—millions—of people, and this is what is going to change the world.</a:t>
            </a:r>
          </a:p>
        </p:txBody>
      </p:sp>
      <p:sp>
        <p:nvSpPr>
          <p:cNvPr id="15" name="椭圆形标注 14"/>
          <p:cNvSpPr/>
          <p:nvPr/>
        </p:nvSpPr>
        <p:spPr>
          <a:xfrm>
            <a:off x="5291666" y="350728"/>
            <a:ext cx="5113867" cy="2370667"/>
          </a:xfrm>
          <a:prstGeom prst="wedgeEllipseCallout">
            <a:avLst>
              <a:gd name="adj1" fmla="val -51222"/>
              <a:gd name="adj2" fmla="val 61699"/>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i="1" dirty="0" smtClean="0">
                <a:solidFill>
                  <a:schemeClr val="tx1"/>
                </a:solidFill>
              </a:rPr>
              <a:t>Every individual matters. Every individual has a role to play. Every individual makes a difference.</a:t>
            </a:r>
            <a:r>
              <a:rPr lang="en-US" altLang="zh-CN" sz="2400" b="1" dirty="0" smtClean="0">
                <a:solidFill>
                  <a:schemeClr val="tx1"/>
                </a:solidFill>
              </a:rPr>
              <a:t>(Para.4)</a:t>
            </a:r>
          </a:p>
        </p:txBody>
      </p:sp>
      <p:sp>
        <p:nvSpPr>
          <p:cNvPr id="18" name="标题 1"/>
          <p:cNvSpPr txBox="1">
            <a:spLocks/>
          </p:cNvSpPr>
          <p:nvPr/>
        </p:nvSpPr>
        <p:spPr>
          <a:xfrm>
            <a:off x="486481" y="3877"/>
            <a:ext cx="2835839" cy="1017203"/>
          </a:xfrm>
          <a:prstGeom prst="rect">
            <a:avLst/>
          </a:prstGeom>
          <a:ln>
            <a:solidFill>
              <a:srgbClr val="FF0000"/>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4400" b="1" i="0" u="none" strike="noStrike" kern="1200" cap="none" spc="0" normalizeH="0" baseline="0" noProof="0" dirty="0" smtClean="0">
                <a:ln>
                  <a:noFill/>
                </a:ln>
                <a:solidFill>
                  <a:srgbClr val="C00000"/>
                </a:solidFill>
                <a:effectLst>
                  <a:outerShdw blurRad="38100" dist="25400" dir="5400000" algn="ctr" rotWithShape="0">
                    <a:srgbClr val="6E747A">
                      <a:alpha val="43000"/>
                    </a:srgbClr>
                  </a:outerShdw>
                </a:effectLst>
                <a:uLnTx/>
                <a:uFillTx/>
                <a:latin typeface="+mj-lt"/>
                <a:ea typeface="+mj-ea"/>
                <a:cs typeface="+mj-cs"/>
              </a:rPr>
              <a:t>Activity 3</a:t>
            </a:r>
            <a:endParaRPr kumimoji="0" lang="en-US" altLang="zh-CN" sz="4400" b="1" i="0" u="none" strike="noStrike" kern="1200" cap="none" spc="0" normalizeH="0" baseline="0" noProof="0" dirty="0">
              <a:ln>
                <a:noFill/>
              </a:ln>
              <a:solidFill>
                <a:srgbClr val="C00000"/>
              </a:solidFill>
              <a:effectLst>
                <a:outerShdw blurRad="38100" dist="25400" dir="5400000" algn="ctr" rotWithShape="0">
                  <a:srgbClr val="6E747A">
                    <a:alpha val="43000"/>
                  </a:srgbClr>
                </a:outerShdw>
              </a:effectLst>
              <a:uLnTx/>
              <a:uFillTx/>
              <a:latin typeface="+mj-lt"/>
              <a:ea typeface="+mj-ea"/>
              <a:cs typeface="+mj-cs"/>
            </a:endParaRPr>
          </a:p>
        </p:txBody>
      </p:sp>
      <p:sp>
        <p:nvSpPr>
          <p:cNvPr id="9217" name="AutoShape 1" descr="C:\Users\1\AppData\Roaming\Tencent\Users\2018906040\QQ\WinTemp\RichOle\%`8X{{7OED_%$JZG9A_N6.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9218" name="AutoShape 2" descr="C:\Users\1\AppData\Roaming\Tencent\Users\2018906040\QQ\WinTemp\RichOle\%`8X{{7OED_%$JZG9A_N6.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7" name="图片 16" descr="https://p3.ssl.qhimgs1.com/sdr/400__/t0178f5096c74c27e93.jpg"/>
          <p:cNvPicPr/>
          <p:nvPr/>
        </p:nvPicPr>
        <p:blipFill>
          <a:blip r:embed="rId3" cstate="print"/>
          <a:srcRect/>
          <a:stretch>
            <a:fillRect/>
          </a:stretch>
        </p:blipFill>
        <p:spPr bwMode="auto">
          <a:xfrm>
            <a:off x="1449070" y="2546350"/>
            <a:ext cx="3807460" cy="38074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9636" y="1147512"/>
            <a:ext cx="11623040" cy="4652645"/>
          </a:xfrm>
        </p:spPr>
        <p:txBody>
          <a:bodyPr>
            <a:normAutofit/>
          </a:bodyPr>
          <a:lstStyle/>
          <a:p>
            <a:pPr marL="742950" indent="-742950">
              <a:buNone/>
            </a:pPr>
            <a:r>
              <a:rPr lang="en-US" altLang="zh-CN" sz="3600" dirty="0" smtClean="0"/>
              <a:t>3.   What is your explanation for the two quotes from Dr. Jane </a:t>
            </a:r>
            <a:r>
              <a:rPr lang="en-US" altLang="zh-CN" sz="3600" dirty="0" err="1" smtClean="0"/>
              <a:t>Goodall</a:t>
            </a:r>
            <a:r>
              <a:rPr lang="en-US" altLang="zh-CN" sz="3600" dirty="0" smtClean="0"/>
              <a:t>? </a:t>
            </a:r>
            <a:endParaRPr lang="zh-CN" altLang="en-US" sz="3600" dirty="0"/>
          </a:p>
        </p:txBody>
      </p:sp>
      <p:grpSp>
        <p:nvGrpSpPr>
          <p:cNvPr id="2" name="组合 9"/>
          <p:cNvGrpSpPr/>
          <p:nvPr/>
        </p:nvGrpSpPr>
        <p:grpSpPr>
          <a:xfrm>
            <a:off x="10521243" y="5017911"/>
            <a:ext cx="1569156" cy="1840089"/>
            <a:chOff x="212019" y="399344"/>
            <a:chExt cx="2571750" cy="3184878"/>
          </a:xfrm>
        </p:grpSpPr>
        <p:pic>
          <p:nvPicPr>
            <p:cNvPr id="11" name="Picture 4" descr="https://p1.ssl.qhimg.com/dr/270_500_/t019bf20b5998e25712.png?size=617x742"/>
            <p:cNvPicPr>
              <a:picLocks noChangeAspect="1" noChangeArrowheads="1"/>
            </p:cNvPicPr>
            <p:nvPr/>
          </p:nvPicPr>
          <p:blipFill>
            <a:blip r:embed="rId2" cstate="print"/>
            <a:srcRect/>
            <a:stretch>
              <a:fillRect/>
            </a:stretch>
          </p:blipFill>
          <p:spPr bwMode="auto">
            <a:xfrm>
              <a:off x="212019" y="399344"/>
              <a:ext cx="2571750" cy="3095625"/>
            </a:xfrm>
            <a:prstGeom prst="rect">
              <a:avLst/>
            </a:prstGeom>
            <a:noFill/>
          </p:spPr>
        </p:pic>
        <p:sp>
          <p:nvSpPr>
            <p:cNvPr id="12" name="矩形 11"/>
            <p:cNvSpPr/>
            <p:nvPr/>
          </p:nvSpPr>
          <p:spPr>
            <a:xfrm>
              <a:off x="722489" y="3059289"/>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47422" y="3200400"/>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834445" y="3070578"/>
              <a:ext cx="491066" cy="412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p:cNvSpPr txBox="1"/>
          <p:nvPr/>
        </p:nvSpPr>
        <p:spPr>
          <a:xfrm>
            <a:off x="919482" y="2538591"/>
            <a:ext cx="10662918" cy="1384995"/>
          </a:xfrm>
          <a:prstGeom prst="rect">
            <a:avLst/>
          </a:prstGeom>
          <a:noFill/>
        </p:spPr>
        <p:txBody>
          <a:bodyPr wrap="square" rtlCol="0">
            <a:spAutoFit/>
          </a:bodyPr>
          <a:lstStyle/>
          <a:p>
            <a:r>
              <a:rPr lang="en-US" altLang="zh-CN" sz="2800" b="1" dirty="0" smtClean="0">
                <a:solidFill>
                  <a:srgbClr val="0000CC"/>
                </a:solidFill>
              </a:rPr>
              <a:t>Dr. Jane </a:t>
            </a:r>
            <a:r>
              <a:rPr lang="en-US" altLang="zh-CN" sz="2800" b="1" dirty="0" err="1" smtClean="0">
                <a:solidFill>
                  <a:srgbClr val="0000CC"/>
                </a:solidFill>
              </a:rPr>
              <a:t>Goodall’s</a:t>
            </a:r>
            <a:r>
              <a:rPr lang="en-US" altLang="zh-CN" sz="2800" b="1" dirty="0" smtClean="0">
                <a:solidFill>
                  <a:srgbClr val="0000CC"/>
                </a:solidFill>
              </a:rPr>
              <a:t> quotes mean that changing the role is an individual act, because there are millions of people who can make a difference if they all act on their own.</a:t>
            </a:r>
            <a:endParaRPr lang="zh-CN" altLang="en-US" sz="2800" b="1" dirty="0">
              <a:solidFill>
                <a:srgbClr val="0000CC"/>
              </a:solidFill>
            </a:endParaRPr>
          </a:p>
        </p:txBody>
      </p:sp>
      <p:sp>
        <p:nvSpPr>
          <p:cNvPr id="18" name="标题 1"/>
          <p:cNvSpPr txBox="1">
            <a:spLocks/>
          </p:cNvSpPr>
          <p:nvPr/>
        </p:nvSpPr>
        <p:spPr>
          <a:xfrm>
            <a:off x="486481" y="3877"/>
            <a:ext cx="2835839" cy="1017203"/>
          </a:xfrm>
          <a:prstGeom prst="rect">
            <a:avLst/>
          </a:prstGeom>
          <a:ln>
            <a:solidFill>
              <a:srgbClr val="FF0000"/>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4400" b="1" i="0" u="none" strike="noStrike" kern="1200" cap="none" spc="0" normalizeH="0" baseline="0" noProof="0" dirty="0" smtClean="0">
                <a:ln>
                  <a:noFill/>
                </a:ln>
                <a:solidFill>
                  <a:srgbClr val="C00000"/>
                </a:solidFill>
                <a:effectLst>
                  <a:outerShdw blurRad="38100" dist="25400" dir="5400000" algn="ctr" rotWithShape="0">
                    <a:srgbClr val="6E747A">
                      <a:alpha val="43000"/>
                    </a:srgbClr>
                  </a:outerShdw>
                </a:effectLst>
                <a:uLnTx/>
                <a:uFillTx/>
                <a:latin typeface="+mj-lt"/>
                <a:ea typeface="+mj-ea"/>
                <a:cs typeface="+mj-cs"/>
              </a:rPr>
              <a:t>Activity 3</a:t>
            </a:r>
            <a:endParaRPr kumimoji="0" lang="en-US" altLang="zh-CN" sz="4400" b="1" i="0" u="none" strike="noStrike" kern="1200" cap="none" spc="0" normalizeH="0" baseline="0" noProof="0" dirty="0">
              <a:ln>
                <a:noFill/>
              </a:ln>
              <a:solidFill>
                <a:srgbClr val="C00000"/>
              </a:solidFill>
              <a:effectLst>
                <a:outerShdw blurRad="38100" dist="25400" dir="5400000" algn="ctr" rotWithShape="0">
                  <a:srgbClr val="6E747A">
                    <a:alpha val="43000"/>
                  </a:srgbClr>
                </a:outerShdw>
              </a:effectLst>
              <a:uLnTx/>
              <a:uFillTx/>
              <a:latin typeface="+mj-lt"/>
              <a:ea typeface="+mj-ea"/>
              <a:cs typeface="+mj-cs"/>
            </a:endParaRPr>
          </a:p>
        </p:txBody>
      </p:sp>
      <p:sp>
        <p:nvSpPr>
          <p:cNvPr id="9217" name="AutoShape 1" descr="C:\Users\1\AppData\Roaming\Tencent\Users\2018906040\QQ\WinTemp\RichOle\%`8X{{7OED_%$JZG9A_N6.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9218" name="AutoShape 2" descr="C:\Users\1\AppData\Roaming\Tencent\Users\2018906040\QQ\WinTemp\RichOle\%`8X{{7OED_%$JZG9A_N6.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5" name="TextBox 14"/>
          <p:cNvSpPr txBox="1"/>
          <p:nvPr/>
        </p:nvSpPr>
        <p:spPr>
          <a:xfrm>
            <a:off x="919482" y="4157841"/>
            <a:ext cx="9234168" cy="1200329"/>
          </a:xfrm>
          <a:prstGeom prst="rect">
            <a:avLst/>
          </a:prstGeom>
          <a:noFill/>
          <a:ln>
            <a:solidFill>
              <a:srgbClr val="0000CC"/>
            </a:solidFill>
          </a:ln>
        </p:spPr>
        <p:txBody>
          <a:bodyPr wrap="square" rtlCol="0">
            <a:spAutoFit/>
          </a:bodyPr>
          <a:lstStyle/>
          <a:p>
            <a:r>
              <a:rPr lang="en-US" altLang="zh-CN" sz="3600" dirty="0" smtClean="0"/>
              <a:t>Why does the author use the two quotes in paragraph 4?</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to="" calcmode="lin" valueType="num">
                                      <p:cBhvr>
                                        <p:cTn id="7" dur="1" fill="hold"/>
                                        <p:tgtEl>
                                          <p:spTgt spid="1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to="" calcmode="lin" valueType="num">
                                      <p:cBhvr>
                                        <p:cTn id="12"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88518" y="2246819"/>
            <a:ext cx="9042726" cy="1077218"/>
          </a:xfrm>
          <a:prstGeom prst="rect">
            <a:avLst/>
          </a:prstGeom>
          <a:noFill/>
        </p:spPr>
        <p:txBody>
          <a:bodyPr wrap="square" rtlCol="0">
            <a:spAutoFit/>
          </a:bodyPr>
          <a:lstStyle/>
          <a:p>
            <a:r>
              <a:rPr lang="en-US" altLang="zh-CN" sz="3200" b="1" dirty="0" smtClean="0"/>
              <a:t>Can you suggest another title for the text? </a:t>
            </a:r>
            <a:endParaRPr lang="en-US" altLang="zh-CN" sz="3200" b="1" dirty="0" smtClean="0">
              <a:solidFill>
                <a:srgbClr val="FF0000"/>
              </a:solidFill>
            </a:endParaRPr>
          </a:p>
          <a:p>
            <a:pPr>
              <a:buFont typeface="Wingdings" pitchFamily="2" charset="2"/>
              <a:buChar char="p"/>
            </a:pPr>
            <a:endParaRPr lang="en-US" altLang="zh-CN" sz="3200" b="1" dirty="0" smtClean="0"/>
          </a:p>
        </p:txBody>
      </p:sp>
      <p:sp>
        <p:nvSpPr>
          <p:cNvPr id="3" name="椭圆 2"/>
          <p:cNvSpPr/>
          <p:nvPr/>
        </p:nvSpPr>
        <p:spPr>
          <a:xfrm>
            <a:off x="5885193" y="380733"/>
            <a:ext cx="4160681" cy="1722475"/>
          </a:xfrm>
          <a:prstGeom prst="ellipse">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b="1" dirty="0" smtClean="0"/>
              <a:t>Roots &amp; Shoots</a:t>
            </a:r>
            <a:endParaRPr lang="zh-CN" altLang="en-US" sz="3000" b="1" dirty="0"/>
          </a:p>
        </p:txBody>
      </p:sp>
      <p:sp>
        <p:nvSpPr>
          <p:cNvPr id="5" name="下箭头标注 4"/>
          <p:cNvSpPr/>
          <p:nvPr/>
        </p:nvSpPr>
        <p:spPr>
          <a:xfrm>
            <a:off x="1041991" y="1111528"/>
            <a:ext cx="2913321" cy="1765005"/>
          </a:xfrm>
          <a:prstGeom prst="downArrowCallou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tx1"/>
                </a:solidFill>
              </a:rPr>
              <a:t>Just-me-ism and its effect</a:t>
            </a:r>
            <a:endParaRPr lang="zh-CN" altLang="en-US" sz="2800" b="1" dirty="0">
              <a:solidFill>
                <a:schemeClr val="tx1"/>
              </a:solidFill>
            </a:endParaRPr>
          </a:p>
        </p:txBody>
      </p:sp>
      <p:sp>
        <p:nvSpPr>
          <p:cNvPr id="6" name="下箭头标注 5"/>
          <p:cNvSpPr/>
          <p:nvPr/>
        </p:nvSpPr>
        <p:spPr>
          <a:xfrm>
            <a:off x="993975" y="2441375"/>
            <a:ext cx="2913321" cy="1765005"/>
          </a:xfrm>
          <a:prstGeom prst="downArrowCallou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i="1" dirty="0" smtClean="0">
                <a:solidFill>
                  <a:schemeClr val="tx1"/>
                </a:solidFill>
              </a:rPr>
              <a:t>Roots &amp; Shoots </a:t>
            </a:r>
            <a:r>
              <a:rPr lang="en-US" altLang="zh-CN" sz="2800" b="1" dirty="0" smtClean="0">
                <a:solidFill>
                  <a:schemeClr val="tx1"/>
                </a:solidFill>
              </a:rPr>
              <a:t>and its purpose</a:t>
            </a:r>
            <a:endParaRPr lang="zh-CN" altLang="en-US" sz="2800" b="1" dirty="0">
              <a:solidFill>
                <a:schemeClr val="tx1"/>
              </a:solidFill>
            </a:endParaRPr>
          </a:p>
        </p:txBody>
      </p:sp>
      <p:sp>
        <p:nvSpPr>
          <p:cNvPr id="7" name="下箭头标注 6"/>
          <p:cNvSpPr/>
          <p:nvPr/>
        </p:nvSpPr>
        <p:spPr>
          <a:xfrm>
            <a:off x="1008589" y="3758693"/>
            <a:ext cx="2913321" cy="1765005"/>
          </a:xfrm>
          <a:prstGeom prst="downArrowCallou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tx1"/>
                </a:solidFill>
              </a:rPr>
              <a:t>Meaning of its name</a:t>
            </a:r>
            <a:endParaRPr lang="zh-CN" altLang="en-US" sz="2800" b="1" dirty="0">
              <a:solidFill>
                <a:schemeClr val="tx1"/>
              </a:solidFill>
            </a:endParaRPr>
          </a:p>
        </p:txBody>
      </p:sp>
      <p:sp>
        <p:nvSpPr>
          <p:cNvPr id="9" name="矩形 8"/>
          <p:cNvSpPr/>
          <p:nvPr/>
        </p:nvSpPr>
        <p:spPr>
          <a:xfrm>
            <a:off x="1027134" y="5078783"/>
            <a:ext cx="2880987" cy="1152395"/>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tx1"/>
                </a:solidFill>
              </a:rPr>
              <a:t>Appealing</a:t>
            </a:r>
            <a:endParaRPr lang="zh-CN" altLang="en-US" sz="2800" b="1" dirty="0">
              <a:solidFill>
                <a:schemeClr val="tx1"/>
              </a:solidFill>
            </a:endParaRPr>
          </a:p>
        </p:txBody>
      </p:sp>
      <p:sp>
        <p:nvSpPr>
          <p:cNvPr id="10" name="矩形 9"/>
          <p:cNvSpPr/>
          <p:nvPr/>
        </p:nvSpPr>
        <p:spPr>
          <a:xfrm>
            <a:off x="5298511" y="2890752"/>
            <a:ext cx="6425852" cy="2400657"/>
          </a:xfrm>
          <a:prstGeom prst="rect">
            <a:avLst/>
          </a:prstGeom>
        </p:spPr>
        <p:txBody>
          <a:bodyPr wrap="square">
            <a:spAutoFit/>
          </a:bodyPr>
          <a:lstStyle/>
          <a:p>
            <a:pPr>
              <a:buFont typeface="Wingdings" pitchFamily="2" charset="2"/>
              <a:buChar char="p"/>
            </a:pPr>
            <a:r>
              <a:rPr lang="en-US" altLang="zh-CN" sz="3000" b="1" dirty="0" smtClean="0">
                <a:solidFill>
                  <a:srgbClr val="0000CC"/>
                </a:solidFill>
              </a:rPr>
              <a:t> Make a Difference</a:t>
            </a:r>
          </a:p>
          <a:p>
            <a:pPr>
              <a:buFont typeface="Wingdings" pitchFamily="2" charset="2"/>
              <a:buChar char="p"/>
            </a:pPr>
            <a:r>
              <a:rPr lang="en-US" altLang="zh-CN" sz="3000" b="1" dirty="0" smtClean="0">
                <a:solidFill>
                  <a:srgbClr val="0000CC"/>
                </a:solidFill>
              </a:rPr>
              <a:t> Turn the Light Off</a:t>
            </a:r>
          </a:p>
          <a:p>
            <a:pPr>
              <a:buFont typeface="Wingdings" pitchFamily="2" charset="2"/>
              <a:buChar char="p"/>
            </a:pPr>
            <a:r>
              <a:rPr lang="en-US" altLang="zh-CN" sz="3000" b="1" dirty="0" smtClean="0">
                <a:solidFill>
                  <a:srgbClr val="0000CC"/>
                </a:solidFill>
              </a:rPr>
              <a:t> Education Saves the Environment</a:t>
            </a:r>
          </a:p>
          <a:p>
            <a:pPr>
              <a:buFont typeface="Wingdings" pitchFamily="2" charset="2"/>
              <a:buChar char="p"/>
            </a:pPr>
            <a:r>
              <a:rPr lang="en-US" altLang="zh-CN" sz="3000" b="1" dirty="0" smtClean="0">
                <a:solidFill>
                  <a:srgbClr val="0000CC"/>
                </a:solidFill>
              </a:rPr>
              <a:t> Every individual matters</a:t>
            </a:r>
          </a:p>
          <a:p>
            <a:pPr>
              <a:buFont typeface="Wingdings" pitchFamily="2" charset="2"/>
              <a:buChar char="p"/>
            </a:pPr>
            <a:r>
              <a:rPr lang="en-US" altLang="zh-CN" sz="3000" b="1" dirty="0" smtClean="0">
                <a:solidFill>
                  <a:srgbClr val="0000CC"/>
                </a:solidFill>
              </a:rPr>
              <a:t> …</a:t>
            </a:r>
            <a:endParaRPr lang="zh-CN" altLang="zh-CN" sz="3000" b="1" dirty="0"/>
          </a:p>
        </p:txBody>
      </p:sp>
      <p:sp>
        <p:nvSpPr>
          <p:cNvPr id="11" name="文本框 3"/>
          <p:cNvSpPr txBox="1"/>
          <p:nvPr/>
        </p:nvSpPr>
        <p:spPr>
          <a:xfrm>
            <a:off x="247650" y="190500"/>
            <a:ext cx="5676900" cy="584775"/>
          </a:xfrm>
          <a:prstGeom prst="rect">
            <a:avLst/>
          </a:prstGeom>
          <a:noFill/>
        </p:spPr>
        <p:txBody>
          <a:bodyPr wrap="square" rtlCol="0">
            <a:spAutoFit/>
          </a:bodyPr>
          <a:lstStyle/>
          <a:p>
            <a:r>
              <a:rPr lang="en-US" altLang="zh-CN" sz="3200" b="1" dirty="0" smtClean="0"/>
              <a:t>Purpose of each paragraph: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strVal val="#ppt_w*0.70"/>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Effect transition="in" filter="fade">
                                      <p:cBhvr>
                                        <p:cTn id="29" dur="1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dissolv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51601" y="0"/>
            <a:ext cx="10515600" cy="1325563"/>
          </a:xfrm>
        </p:spPr>
        <p:txBody>
          <a:bodyPr/>
          <a:lstStyle/>
          <a:p>
            <a:pPr algn="l">
              <a:buClrTx/>
              <a:buSzTx/>
              <a:buFontTx/>
            </a:pPr>
            <a:r>
              <a:rPr lang="en-US" altLang="zh-CN" b="1" dirty="0" smtClean="0">
                <a:solidFill>
                  <a:schemeClr val="accent1"/>
                </a:solidFill>
                <a:effectLst>
                  <a:outerShdw blurRad="38100" dist="25400" dir="5400000" algn="ctr" rotWithShape="0">
                    <a:srgbClr val="6E747A">
                      <a:alpha val="43000"/>
                    </a:srgbClr>
                  </a:outerShdw>
                </a:effectLst>
              </a:rPr>
              <a:t>Express Yourself</a:t>
            </a:r>
            <a:endParaRPr lang="en-US" altLang="zh-CN" b="1" dirty="0">
              <a:solidFill>
                <a:schemeClr val="accent1"/>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a:xfrm>
            <a:off x="329636" y="1147512"/>
            <a:ext cx="11623040" cy="4652645"/>
          </a:xfrm>
        </p:spPr>
        <p:txBody>
          <a:bodyPr/>
          <a:lstStyle/>
          <a:p>
            <a:pPr marL="0" indent="0">
              <a:buNone/>
            </a:pPr>
            <a:r>
              <a:rPr lang="en-US" altLang="zh-CN" sz="3600" b="1" dirty="0" smtClean="0"/>
              <a:t>You are a volunteer of </a:t>
            </a:r>
            <a:r>
              <a:rPr lang="en-US" altLang="zh-CN" sz="3600" b="1" i="1" dirty="0" smtClean="0"/>
              <a:t>Roots &amp; Shoots</a:t>
            </a:r>
            <a:r>
              <a:rPr lang="en-US" altLang="zh-CN" sz="3600" b="1" dirty="0" smtClean="0"/>
              <a:t>. Use what you have learnt to persuade one of the following people.</a:t>
            </a:r>
          </a:p>
          <a:p>
            <a:pPr marL="0" indent="0">
              <a:buNone/>
            </a:pPr>
            <a:endParaRPr lang="en-US" altLang="zh-CN" sz="800" b="1" dirty="0" smtClean="0"/>
          </a:p>
        </p:txBody>
      </p:sp>
      <p:grpSp>
        <p:nvGrpSpPr>
          <p:cNvPr id="4" name="组合 9"/>
          <p:cNvGrpSpPr/>
          <p:nvPr/>
        </p:nvGrpSpPr>
        <p:grpSpPr>
          <a:xfrm>
            <a:off x="10521243" y="5017911"/>
            <a:ext cx="1569156" cy="1840089"/>
            <a:chOff x="212019" y="399344"/>
            <a:chExt cx="2571750" cy="3184878"/>
          </a:xfrm>
        </p:grpSpPr>
        <p:pic>
          <p:nvPicPr>
            <p:cNvPr id="11" name="Picture 4" descr="https://p1.ssl.qhimg.com/dr/270_500_/t019bf20b5998e25712.png?size=617x742"/>
            <p:cNvPicPr>
              <a:picLocks noChangeAspect="1" noChangeArrowheads="1"/>
            </p:cNvPicPr>
            <p:nvPr/>
          </p:nvPicPr>
          <p:blipFill>
            <a:blip r:embed="rId2" cstate="print"/>
            <a:srcRect/>
            <a:stretch>
              <a:fillRect/>
            </a:stretch>
          </p:blipFill>
          <p:spPr bwMode="auto">
            <a:xfrm>
              <a:off x="212019" y="399344"/>
              <a:ext cx="2571750" cy="3095625"/>
            </a:xfrm>
            <a:prstGeom prst="rect">
              <a:avLst/>
            </a:prstGeom>
            <a:noFill/>
          </p:spPr>
        </p:pic>
        <p:sp>
          <p:nvSpPr>
            <p:cNvPr id="12" name="矩形 11"/>
            <p:cNvSpPr/>
            <p:nvPr/>
          </p:nvSpPr>
          <p:spPr>
            <a:xfrm>
              <a:off x="722489" y="3059289"/>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47422" y="3200400"/>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834445" y="3070578"/>
              <a:ext cx="491066" cy="412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9457" name="Picture 1" descr="C:\Users\1\AppData\Roaming\Tencent\Users\2018906040\QQ\WinTemp\RichOle\YH`]R$92IW(CN4ETFKW_{5J.png"/>
          <p:cNvPicPr>
            <a:picLocks noChangeAspect="1" noChangeArrowheads="1"/>
          </p:cNvPicPr>
          <p:nvPr/>
        </p:nvPicPr>
        <p:blipFill>
          <a:blip r:embed="rId3" cstate="print"/>
          <a:srcRect/>
          <a:stretch>
            <a:fillRect/>
          </a:stretch>
        </p:blipFill>
        <p:spPr bwMode="auto">
          <a:xfrm>
            <a:off x="1929773" y="2167468"/>
            <a:ext cx="7843855" cy="4582526"/>
          </a:xfrm>
          <a:prstGeom prst="rect">
            <a:avLst/>
          </a:prstGeom>
          <a:noFill/>
        </p:spPr>
      </p:pic>
      <p:sp>
        <p:nvSpPr>
          <p:cNvPr id="10" name="标题 1"/>
          <p:cNvSpPr txBox="1">
            <a:spLocks/>
          </p:cNvSpPr>
          <p:nvPr/>
        </p:nvSpPr>
        <p:spPr>
          <a:xfrm>
            <a:off x="486481" y="3877"/>
            <a:ext cx="2835839" cy="1017203"/>
          </a:xfrm>
          <a:prstGeom prst="rect">
            <a:avLst/>
          </a:prstGeom>
          <a:ln>
            <a:solidFill>
              <a:srgbClr val="FF0000"/>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4400" b="1" i="0" u="none" strike="noStrike" kern="1200" cap="none" spc="0" normalizeH="0" baseline="0" noProof="0" smtClean="0">
                <a:ln>
                  <a:noFill/>
                </a:ln>
                <a:solidFill>
                  <a:srgbClr val="C00000"/>
                </a:solidFill>
                <a:effectLst>
                  <a:outerShdw blurRad="38100" dist="25400" dir="5400000" algn="ctr" rotWithShape="0">
                    <a:srgbClr val="6E747A">
                      <a:alpha val="43000"/>
                    </a:srgbClr>
                  </a:outerShdw>
                </a:effectLst>
                <a:uLnTx/>
                <a:uFillTx/>
                <a:latin typeface="+mj-lt"/>
                <a:ea typeface="+mj-ea"/>
                <a:cs typeface="+mj-cs"/>
              </a:rPr>
              <a:t>Activity 4</a:t>
            </a:r>
            <a:endParaRPr kumimoji="0" lang="en-US" altLang="zh-CN" sz="4400" b="1" i="0" u="none" strike="noStrike" kern="1200" cap="none" spc="0" normalizeH="0" baseline="0" noProof="0" dirty="0">
              <a:ln>
                <a:noFill/>
              </a:ln>
              <a:solidFill>
                <a:srgbClr val="C00000"/>
              </a:solidFill>
              <a:effectLst>
                <a:outerShdw blurRad="38100" dist="25400" dir="5400000" algn="ctr" rotWithShape="0">
                  <a:srgbClr val="6E747A">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37680" y="1002081"/>
            <a:ext cx="2031220" cy="265850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157414" y="1215023"/>
            <a:ext cx="6080316" cy="1290180"/>
          </a:xfrm>
          <a:prstGeom prst="rect">
            <a:avLst/>
          </a:prstGeom>
          <a:noFill/>
          <a:ln w="9525">
            <a:noFill/>
            <a:miter lim="800000"/>
            <a:headEnd/>
            <a:tailEnd/>
          </a:ln>
        </p:spPr>
      </p:pic>
      <p:sp>
        <p:nvSpPr>
          <p:cNvPr id="6" name="标题 1"/>
          <p:cNvSpPr>
            <a:spLocks noGrp="1"/>
          </p:cNvSpPr>
          <p:nvPr>
            <p:ph type="title"/>
          </p:nvPr>
        </p:nvSpPr>
        <p:spPr>
          <a:xfrm>
            <a:off x="3201289" y="0"/>
            <a:ext cx="10515600" cy="1325563"/>
          </a:xfrm>
        </p:spPr>
        <p:txBody>
          <a:bodyPr/>
          <a:lstStyle/>
          <a:p>
            <a:pPr algn="l">
              <a:buClrTx/>
              <a:buSzTx/>
              <a:buFontTx/>
            </a:pPr>
            <a:r>
              <a:rPr lang="en-US" altLang="zh-CN" b="1" dirty="0" smtClean="0">
                <a:solidFill>
                  <a:schemeClr val="accent1"/>
                </a:solidFill>
                <a:effectLst>
                  <a:outerShdw blurRad="38100" dist="25400" dir="5400000" algn="ctr" rotWithShape="0">
                    <a:srgbClr val="6E747A">
                      <a:alpha val="43000"/>
                    </a:srgbClr>
                  </a:outerShdw>
                </a:effectLst>
              </a:rPr>
              <a:t>Express Yourself</a:t>
            </a:r>
            <a:endParaRPr lang="en-US" altLang="zh-CN" b="1" dirty="0">
              <a:solidFill>
                <a:schemeClr val="accent1"/>
              </a:solidFill>
              <a:effectLst>
                <a:outerShdw blurRad="38100" dist="25400" dir="5400000" algn="ctr" rotWithShape="0">
                  <a:srgbClr val="6E747A">
                    <a:alpha val="43000"/>
                  </a:srgbClr>
                </a:outerShdw>
              </a:effectLst>
            </a:endParaRPr>
          </a:p>
        </p:txBody>
      </p:sp>
      <p:sp>
        <p:nvSpPr>
          <p:cNvPr id="7" name="标题 1"/>
          <p:cNvSpPr txBox="1">
            <a:spLocks/>
          </p:cNvSpPr>
          <p:nvPr/>
        </p:nvSpPr>
        <p:spPr>
          <a:xfrm>
            <a:off x="336169" y="3877"/>
            <a:ext cx="2835839" cy="1017203"/>
          </a:xfrm>
          <a:prstGeom prst="rect">
            <a:avLst/>
          </a:prstGeom>
          <a:ln>
            <a:solidFill>
              <a:srgbClr val="FF0000"/>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4400" b="1" i="0" u="none" strike="noStrike" kern="1200" cap="none" spc="0" normalizeH="0" baseline="0" noProof="0" smtClean="0">
                <a:ln>
                  <a:noFill/>
                </a:ln>
                <a:solidFill>
                  <a:srgbClr val="C00000"/>
                </a:solidFill>
                <a:effectLst>
                  <a:outerShdw blurRad="38100" dist="25400" dir="5400000" algn="ctr" rotWithShape="0">
                    <a:srgbClr val="6E747A">
                      <a:alpha val="43000"/>
                    </a:srgbClr>
                  </a:outerShdw>
                </a:effectLst>
                <a:uLnTx/>
                <a:uFillTx/>
                <a:latin typeface="+mj-lt"/>
                <a:ea typeface="+mj-ea"/>
                <a:cs typeface="+mj-cs"/>
              </a:rPr>
              <a:t>Activity 4</a:t>
            </a:r>
            <a:endParaRPr kumimoji="0" lang="en-US" altLang="zh-CN" sz="4400" b="1" i="0" u="none" strike="noStrike" kern="1200" cap="none" spc="0" normalizeH="0" baseline="0" noProof="0" dirty="0">
              <a:ln>
                <a:noFill/>
              </a:ln>
              <a:solidFill>
                <a:srgbClr val="C00000"/>
              </a:solidFill>
              <a:effectLst>
                <a:outerShdw blurRad="38100" dist="25400" dir="5400000" algn="ctr" rotWithShape="0">
                  <a:srgbClr val="6E747A">
                    <a:alpha val="43000"/>
                  </a:srgbClr>
                </a:outerShdw>
              </a:effectLst>
              <a:uLnTx/>
              <a:uFillTx/>
              <a:latin typeface="+mj-lt"/>
              <a:ea typeface="+mj-ea"/>
              <a:cs typeface="+mj-cs"/>
            </a:endParaRPr>
          </a:p>
        </p:txBody>
      </p:sp>
      <p:sp>
        <p:nvSpPr>
          <p:cNvPr id="8" name="TextBox 7"/>
          <p:cNvSpPr txBox="1"/>
          <p:nvPr/>
        </p:nvSpPr>
        <p:spPr>
          <a:xfrm>
            <a:off x="2880985" y="3156559"/>
            <a:ext cx="8267179" cy="2677656"/>
          </a:xfrm>
          <a:prstGeom prst="rect">
            <a:avLst/>
          </a:prstGeom>
          <a:noFill/>
          <a:ln>
            <a:solidFill>
              <a:srgbClr val="C00000"/>
            </a:solidFill>
          </a:ln>
        </p:spPr>
        <p:txBody>
          <a:bodyPr wrap="square" rtlCol="0">
            <a:spAutoFit/>
          </a:bodyPr>
          <a:lstStyle/>
          <a:p>
            <a:r>
              <a:rPr lang="en-US" altLang="zh-CN" sz="2400" b="1" dirty="0" smtClean="0">
                <a:effectLst>
                  <a:outerShdw blurRad="38100" dist="38100" dir="2700000" algn="tl">
                    <a:srgbClr val="000000">
                      <a:alpha val="43137"/>
                    </a:srgbClr>
                  </a:outerShdw>
                </a:effectLst>
              </a:rPr>
              <a:t>Possible version:</a:t>
            </a:r>
          </a:p>
          <a:p>
            <a:r>
              <a:rPr lang="en-US" altLang="zh-CN" sz="2400" dirty="0" smtClean="0"/>
              <a:t>    Students are just like shoots, which seem small and weak, but they can break open brick walls to reach light. Hundreds of thousands of shoots can solve the problem, change the world and make it a better place to live in. So trust yourself, take action now and influence people around you. Every individual matters. You will make a big difference.</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3201289" y="0"/>
            <a:ext cx="10515600" cy="1325563"/>
          </a:xfrm>
        </p:spPr>
        <p:txBody>
          <a:bodyPr/>
          <a:lstStyle/>
          <a:p>
            <a:pPr algn="l">
              <a:buClrTx/>
              <a:buSzTx/>
              <a:buFontTx/>
            </a:pPr>
            <a:r>
              <a:rPr lang="en-US" altLang="zh-CN" b="1" dirty="0" smtClean="0">
                <a:solidFill>
                  <a:schemeClr val="accent1"/>
                </a:solidFill>
                <a:effectLst>
                  <a:outerShdw blurRad="38100" dist="25400" dir="5400000" algn="ctr" rotWithShape="0">
                    <a:srgbClr val="6E747A">
                      <a:alpha val="43000"/>
                    </a:srgbClr>
                  </a:outerShdw>
                </a:effectLst>
              </a:rPr>
              <a:t>Express Yourself</a:t>
            </a:r>
            <a:endParaRPr lang="en-US" altLang="zh-CN" b="1" dirty="0">
              <a:solidFill>
                <a:schemeClr val="accent1"/>
              </a:solidFill>
              <a:effectLst>
                <a:outerShdw blurRad="38100" dist="25400" dir="5400000" algn="ctr" rotWithShape="0">
                  <a:srgbClr val="6E747A">
                    <a:alpha val="43000"/>
                  </a:srgbClr>
                </a:outerShdw>
              </a:effectLst>
            </a:endParaRPr>
          </a:p>
        </p:txBody>
      </p:sp>
      <p:sp>
        <p:nvSpPr>
          <p:cNvPr id="7" name="标题 1"/>
          <p:cNvSpPr txBox="1">
            <a:spLocks/>
          </p:cNvSpPr>
          <p:nvPr/>
        </p:nvSpPr>
        <p:spPr>
          <a:xfrm>
            <a:off x="336169" y="3877"/>
            <a:ext cx="2835839" cy="1017203"/>
          </a:xfrm>
          <a:prstGeom prst="rect">
            <a:avLst/>
          </a:prstGeom>
          <a:ln>
            <a:solidFill>
              <a:srgbClr val="FF0000"/>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4400" b="1" i="0" u="none" strike="noStrike" kern="1200" cap="none" spc="0" normalizeH="0" baseline="0" noProof="0" smtClean="0">
                <a:ln>
                  <a:noFill/>
                </a:ln>
                <a:solidFill>
                  <a:srgbClr val="C00000"/>
                </a:solidFill>
                <a:effectLst>
                  <a:outerShdw blurRad="38100" dist="25400" dir="5400000" algn="ctr" rotWithShape="0">
                    <a:srgbClr val="6E747A">
                      <a:alpha val="43000"/>
                    </a:srgbClr>
                  </a:outerShdw>
                </a:effectLst>
                <a:uLnTx/>
                <a:uFillTx/>
                <a:latin typeface="+mj-lt"/>
                <a:ea typeface="+mj-ea"/>
                <a:cs typeface="+mj-cs"/>
              </a:rPr>
              <a:t>Activity 4</a:t>
            </a:r>
            <a:endParaRPr kumimoji="0" lang="en-US" altLang="zh-CN" sz="4400" b="1" i="0" u="none" strike="noStrike" kern="1200" cap="none" spc="0" normalizeH="0" baseline="0" noProof="0" dirty="0">
              <a:ln>
                <a:noFill/>
              </a:ln>
              <a:solidFill>
                <a:srgbClr val="C00000"/>
              </a:solidFill>
              <a:effectLst>
                <a:outerShdw blurRad="38100" dist="25400" dir="5400000" algn="ctr" rotWithShape="0">
                  <a:srgbClr val="6E747A">
                    <a:alpha val="43000"/>
                  </a:srgbClr>
                </a:outerShdw>
              </a:effectLst>
              <a:uLnTx/>
              <a:uFillTx/>
              <a:latin typeface="+mj-lt"/>
              <a:ea typeface="+mj-ea"/>
              <a:cs typeface="+mj-cs"/>
            </a:endParaRPr>
          </a:p>
        </p:txBody>
      </p:sp>
      <p:pic>
        <p:nvPicPr>
          <p:cNvPr id="2050" name="Picture 2"/>
          <p:cNvPicPr>
            <a:picLocks noChangeAspect="1" noChangeArrowheads="1"/>
          </p:cNvPicPr>
          <p:nvPr/>
        </p:nvPicPr>
        <p:blipFill>
          <a:blip r:embed="rId2" cstate="print"/>
          <a:srcRect/>
          <a:stretch>
            <a:fillRect/>
          </a:stretch>
        </p:blipFill>
        <p:spPr bwMode="auto">
          <a:xfrm>
            <a:off x="5026721" y="1174208"/>
            <a:ext cx="7065071" cy="333711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823239" y="2703992"/>
            <a:ext cx="5208803" cy="1517279"/>
          </a:xfrm>
          <a:prstGeom prst="rect">
            <a:avLst/>
          </a:prstGeom>
          <a:noFill/>
          <a:ln w="9525">
            <a:noFill/>
            <a:miter lim="800000"/>
            <a:headEnd/>
            <a:tailEnd/>
          </a:ln>
        </p:spPr>
      </p:pic>
      <p:sp>
        <p:nvSpPr>
          <p:cNvPr id="10" name="TextBox 9"/>
          <p:cNvSpPr txBox="1"/>
          <p:nvPr/>
        </p:nvSpPr>
        <p:spPr>
          <a:xfrm>
            <a:off x="450936" y="2780778"/>
            <a:ext cx="8331114" cy="3416320"/>
          </a:xfrm>
          <a:prstGeom prst="rect">
            <a:avLst/>
          </a:prstGeom>
          <a:noFill/>
          <a:ln>
            <a:solidFill>
              <a:srgbClr val="C00000"/>
            </a:solidFill>
          </a:ln>
        </p:spPr>
        <p:txBody>
          <a:bodyPr wrap="square" rtlCol="0">
            <a:spAutoFit/>
          </a:bodyPr>
          <a:lstStyle/>
          <a:p>
            <a:r>
              <a:rPr lang="en-US" altLang="zh-CN" sz="2400" b="1" dirty="0" smtClean="0">
                <a:effectLst>
                  <a:outerShdw blurRad="38100" dist="38100" dir="2700000" algn="tl">
                    <a:srgbClr val="000000">
                      <a:alpha val="43137"/>
                    </a:srgbClr>
                  </a:outerShdw>
                </a:effectLst>
              </a:rPr>
              <a:t>Possible version:</a:t>
            </a:r>
          </a:p>
          <a:p>
            <a:r>
              <a:rPr lang="en-US" altLang="zh-CN" sz="2400" dirty="0" smtClean="0"/>
              <a:t>    It’s wonderful that you are doing what you can and are willing to make your friends do the same. Why not share with your friends what you are doing and ask them to join you? You can make a big difference, starting from your  friends, to your neighborhood, and to our shared planet. Just as what Dr. Jane </a:t>
            </a:r>
            <a:r>
              <a:rPr lang="en-US" altLang="zh-CN" sz="2400" dirty="0" err="1" smtClean="0"/>
              <a:t>Goodall</a:t>
            </a:r>
            <a:r>
              <a:rPr lang="en-US" altLang="zh-CN" sz="2400" dirty="0" smtClean="0"/>
              <a:t> said, ”It is by acting together, in this exciting way, that  we can involve thousands-millions-of people, and this is what is going to change the world.”</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3201289" y="0"/>
            <a:ext cx="10515600" cy="1325563"/>
          </a:xfrm>
        </p:spPr>
        <p:txBody>
          <a:bodyPr/>
          <a:lstStyle/>
          <a:p>
            <a:pPr algn="l">
              <a:buClrTx/>
              <a:buSzTx/>
              <a:buFontTx/>
            </a:pPr>
            <a:r>
              <a:rPr lang="en-US" altLang="zh-CN" b="1" dirty="0" smtClean="0">
                <a:solidFill>
                  <a:schemeClr val="accent1"/>
                </a:solidFill>
                <a:effectLst>
                  <a:outerShdw blurRad="38100" dist="25400" dir="5400000" algn="ctr" rotWithShape="0">
                    <a:srgbClr val="6E747A">
                      <a:alpha val="43000"/>
                    </a:srgbClr>
                  </a:outerShdw>
                </a:effectLst>
              </a:rPr>
              <a:t>Express Yourself</a:t>
            </a:r>
            <a:endParaRPr lang="en-US" altLang="zh-CN" b="1" dirty="0">
              <a:solidFill>
                <a:schemeClr val="accent1"/>
              </a:solidFill>
              <a:effectLst>
                <a:outerShdw blurRad="38100" dist="25400" dir="5400000" algn="ctr" rotWithShape="0">
                  <a:srgbClr val="6E747A">
                    <a:alpha val="43000"/>
                  </a:srgbClr>
                </a:outerShdw>
              </a:effectLst>
            </a:endParaRPr>
          </a:p>
        </p:txBody>
      </p:sp>
      <p:sp>
        <p:nvSpPr>
          <p:cNvPr id="7" name="标题 1"/>
          <p:cNvSpPr txBox="1">
            <a:spLocks/>
          </p:cNvSpPr>
          <p:nvPr/>
        </p:nvSpPr>
        <p:spPr>
          <a:xfrm>
            <a:off x="336169" y="3877"/>
            <a:ext cx="2835839" cy="1017203"/>
          </a:xfrm>
          <a:prstGeom prst="rect">
            <a:avLst/>
          </a:prstGeom>
          <a:ln>
            <a:solidFill>
              <a:srgbClr val="FF0000"/>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4400" b="1" i="0" u="none" strike="noStrike" kern="1200" cap="none" spc="0" normalizeH="0" baseline="0" noProof="0" smtClean="0">
                <a:ln>
                  <a:noFill/>
                </a:ln>
                <a:solidFill>
                  <a:srgbClr val="C00000"/>
                </a:solidFill>
                <a:effectLst>
                  <a:outerShdw blurRad="38100" dist="25400" dir="5400000" algn="ctr" rotWithShape="0">
                    <a:srgbClr val="6E747A">
                      <a:alpha val="43000"/>
                    </a:srgbClr>
                  </a:outerShdw>
                </a:effectLst>
                <a:uLnTx/>
                <a:uFillTx/>
                <a:latin typeface="+mj-lt"/>
                <a:ea typeface="+mj-ea"/>
                <a:cs typeface="+mj-cs"/>
              </a:rPr>
              <a:t>Activity 4</a:t>
            </a:r>
            <a:endParaRPr kumimoji="0" lang="en-US" altLang="zh-CN" sz="4400" b="1" i="0" u="none" strike="noStrike" kern="1200" cap="none" spc="0" normalizeH="0" baseline="0" noProof="0" dirty="0">
              <a:ln>
                <a:noFill/>
              </a:ln>
              <a:solidFill>
                <a:srgbClr val="C00000"/>
              </a:solidFill>
              <a:effectLst>
                <a:outerShdw blurRad="38100" dist="25400" dir="5400000" algn="ctr" rotWithShape="0">
                  <a:srgbClr val="6E747A">
                    <a:alpha val="43000"/>
                  </a:srgbClr>
                </a:outerShdw>
              </a:effectLst>
              <a:uLnTx/>
              <a:uFillTx/>
              <a:latin typeface="+mj-lt"/>
              <a:ea typeface="+mj-ea"/>
              <a:cs typeface="+mj-cs"/>
            </a:endParaRPr>
          </a:p>
        </p:txBody>
      </p:sp>
      <p:pic>
        <p:nvPicPr>
          <p:cNvPr id="3074" name="Picture 2"/>
          <p:cNvPicPr>
            <a:picLocks noChangeAspect="1" noChangeArrowheads="1"/>
          </p:cNvPicPr>
          <p:nvPr/>
        </p:nvPicPr>
        <p:blipFill>
          <a:blip r:embed="rId2" cstate="print"/>
          <a:srcRect/>
          <a:stretch>
            <a:fillRect/>
          </a:stretch>
        </p:blipFill>
        <p:spPr bwMode="auto">
          <a:xfrm>
            <a:off x="293886" y="1049055"/>
            <a:ext cx="6948571" cy="2621072"/>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a:stretch>
            <a:fillRect/>
          </a:stretch>
        </p:blipFill>
        <p:spPr bwMode="auto">
          <a:xfrm>
            <a:off x="3056351" y="1056388"/>
            <a:ext cx="5196995" cy="835042"/>
          </a:xfrm>
          <a:prstGeom prst="rect">
            <a:avLst/>
          </a:prstGeom>
          <a:noFill/>
          <a:ln w="9525">
            <a:noFill/>
            <a:miter lim="800000"/>
            <a:headEnd/>
            <a:tailEnd/>
          </a:ln>
        </p:spPr>
      </p:pic>
      <p:sp>
        <p:nvSpPr>
          <p:cNvPr id="11" name="TextBox 10"/>
          <p:cNvSpPr txBox="1"/>
          <p:nvPr/>
        </p:nvSpPr>
        <p:spPr>
          <a:xfrm>
            <a:off x="2880985" y="3219189"/>
            <a:ext cx="9044315" cy="3416320"/>
          </a:xfrm>
          <a:prstGeom prst="rect">
            <a:avLst/>
          </a:prstGeom>
          <a:noFill/>
          <a:ln>
            <a:solidFill>
              <a:srgbClr val="C00000"/>
            </a:solidFill>
          </a:ln>
        </p:spPr>
        <p:txBody>
          <a:bodyPr wrap="square" rtlCol="0">
            <a:spAutoFit/>
          </a:bodyPr>
          <a:lstStyle/>
          <a:p>
            <a:r>
              <a:rPr lang="en-US" altLang="zh-CN" sz="2400" b="1" dirty="0" smtClean="0">
                <a:effectLst>
                  <a:outerShdw blurRad="38100" dist="38100" dir="2700000" algn="tl">
                    <a:srgbClr val="000000">
                      <a:alpha val="43137"/>
                    </a:srgbClr>
                  </a:outerShdw>
                </a:effectLst>
              </a:rPr>
              <a:t>Possible version:</a:t>
            </a:r>
          </a:p>
          <a:p>
            <a:r>
              <a:rPr lang="en-US" altLang="zh-CN" sz="2400" dirty="0" smtClean="0"/>
              <a:t>    Yes, it is a small thing with one little tap running, one little light on or a little piece of litter on the road. But there are thousands of millions of students like you and me on this planet. If we just leave the small things alone, then millions of gallons of water would be wasted; millions of lights would be left on; millions of pieces of litter would be dropped, which would be very harmful. So there are no small things. We need to spare some time and  take action right now. Let’s just start from you and me.</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文本框 3"/>
          <p:cNvSpPr txBox="1"/>
          <p:nvPr/>
        </p:nvSpPr>
        <p:spPr>
          <a:xfrm>
            <a:off x="344220" y="1254369"/>
            <a:ext cx="11261626" cy="3539430"/>
          </a:xfrm>
          <a:prstGeom prst="rect">
            <a:avLst/>
          </a:prstGeom>
          <a:noFill/>
        </p:spPr>
        <p:txBody>
          <a:bodyPr wrap="square" rtlCol="0">
            <a:spAutoFit/>
          </a:bodyPr>
          <a:lstStyle/>
          <a:p>
            <a:r>
              <a:rPr lang="en-US" altLang="zh-CN" sz="3200" dirty="0" smtClean="0"/>
              <a:t>1. Suppose </a:t>
            </a:r>
            <a:r>
              <a:rPr lang="en-US" altLang="zh-CN" sz="3200" dirty="0" err="1" smtClean="0"/>
              <a:t>ou</a:t>
            </a:r>
            <a:r>
              <a:rPr lang="en-US" altLang="zh-CN" sz="3200" dirty="0" smtClean="0"/>
              <a:t> are invited to make a brief introduction of </a:t>
            </a:r>
            <a:r>
              <a:rPr lang="en-US" altLang="zh-CN" sz="3200" i="1" dirty="0" smtClean="0"/>
              <a:t>Roots &amp; Shoots</a:t>
            </a:r>
            <a:r>
              <a:rPr lang="en-US" altLang="zh-CN" sz="3200" dirty="0" smtClean="0"/>
              <a:t> to students in </a:t>
            </a:r>
            <a:r>
              <a:rPr lang="en-US" altLang="zh-CN" sz="3200" dirty="0" err="1" smtClean="0"/>
              <a:t>Hongxing</a:t>
            </a:r>
            <a:r>
              <a:rPr lang="en-US" altLang="zh-CN" sz="3200" dirty="0" smtClean="0"/>
              <a:t> Middle School. Please prepare a presentation.</a:t>
            </a:r>
          </a:p>
          <a:p>
            <a:endParaRPr lang="en-US" altLang="zh-CN" sz="3200" b="1" dirty="0" smtClean="0">
              <a:solidFill>
                <a:srgbClr val="0000CC"/>
              </a:solidFill>
            </a:endParaRPr>
          </a:p>
          <a:p>
            <a:r>
              <a:rPr lang="en-US" altLang="zh-CN" sz="3200" dirty="0" smtClean="0"/>
              <a:t>2. Visit</a:t>
            </a:r>
            <a:r>
              <a:rPr lang="en-US" altLang="zh-CN" sz="3200" i="1" dirty="0" smtClean="0"/>
              <a:t> </a:t>
            </a:r>
            <a:r>
              <a:rPr lang="en-US" altLang="zh-CN" sz="3200" i="1" dirty="0" smtClean="0">
                <a:hlinkClick r:id="rId4"/>
              </a:rPr>
              <a:t>http://www.rootsandshoots.org</a:t>
            </a:r>
            <a:r>
              <a:rPr lang="en-US" altLang="zh-CN" sz="3200" i="1" dirty="0" smtClean="0"/>
              <a:t> </a:t>
            </a:r>
            <a:r>
              <a:rPr lang="en-US" altLang="zh-CN" sz="3200" dirty="0" smtClean="0"/>
              <a:t>and learn more about </a:t>
            </a:r>
          </a:p>
          <a:p>
            <a:r>
              <a:rPr lang="en-US" altLang="zh-CN" sz="3200" dirty="0" smtClean="0"/>
              <a:t>Roots &amp; Shoots.</a:t>
            </a:r>
          </a:p>
          <a:p>
            <a:endParaRPr lang="zh-CN" altLang="zh-CN" sz="3200" dirty="0"/>
          </a:p>
        </p:txBody>
      </p:sp>
      <p:sp>
        <p:nvSpPr>
          <p:cNvPr id="6" name="标题 1"/>
          <p:cNvSpPr>
            <a:spLocks noGrp="1"/>
          </p:cNvSpPr>
          <p:nvPr>
            <p:ph type="title"/>
          </p:nvPr>
        </p:nvSpPr>
        <p:spPr>
          <a:xfrm>
            <a:off x="31115" y="0"/>
            <a:ext cx="11939905" cy="1325880"/>
          </a:xfrm>
        </p:spPr>
        <p:txBody>
          <a:bodyPr>
            <a:normAutofit/>
            <a:scene3d>
              <a:camera prst="orthographicFront"/>
              <a:lightRig rig="threePt" dir="t"/>
            </a:scene3d>
          </a:bodyPr>
          <a:lstStyle/>
          <a:p>
            <a:r>
              <a:rPr lang="en-US" b="1" dirty="0" smtClean="0">
                <a:solidFill>
                  <a:srgbClr val="C00000"/>
                </a:solidFill>
                <a:effectLst>
                  <a:outerShdw blurRad="38100" dist="25400" dir="5400000" algn="ctr" rotWithShape="0">
                    <a:srgbClr val="6E747A">
                      <a:alpha val="43000"/>
                    </a:srgbClr>
                  </a:outerShdw>
                </a:effectLst>
              </a:rPr>
              <a:t>Homework:</a:t>
            </a:r>
            <a:endParaRPr lang="en-US" b="1" dirty="0">
              <a:solidFill>
                <a:srgbClr val="C00000"/>
              </a:solidFill>
              <a:effectLst>
                <a:outerShdw blurRad="38100" dist="25400" dir="5400000" algn="ctr" rotWithShape="0">
                  <a:srgbClr val="6E747A">
                    <a:alpha val="43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5273040" y="1058444"/>
            <a:ext cx="1645920" cy="1630680"/>
          </a:xfrm>
          <a:prstGeom prst="rect">
            <a:avLst/>
          </a:prstGeom>
        </p:spPr>
      </p:pic>
      <p:sp>
        <p:nvSpPr>
          <p:cNvPr id="19" name="矩形 18"/>
          <p:cNvSpPr/>
          <p:nvPr/>
        </p:nvSpPr>
        <p:spPr>
          <a:xfrm>
            <a:off x="3169073" y="3147060"/>
            <a:ext cx="6211993" cy="1198880"/>
          </a:xfrm>
          <a:prstGeom prst="rect">
            <a:avLst/>
          </a:prstGeom>
        </p:spPr>
        <p:txBody>
          <a:bodyPr wrap="square">
            <a:spAutoFit/>
          </a:bodyPr>
          <a:lstStyle/>
          <a:p>
            <a:pPr algn="r"/>
            <a:r>
              <a:rPr lang="zh-CN" altLang="en-US" sz="72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3510280" y="4676987"/>
            <a:ext cx="5607216" cy="645160"/>
          </a:xfrm>
          <a:prstGeom prst="rect">
            <a:avLst/>
          </a:prstGeom>
        </p:spPr>
        <p:txBody>
          <a:bodyPr wrap="square">
            <a:spAutoFit/>
          </a:bodyPr>
          <a:lstStyle/>
          <a:p>
            <a:pPr algn="l">
              <a:lnSpc>
                <a:spcPct val="150000"/>
              </a:lnSpc>
            </a:pPr>
            <a:r>
              <a:rPr lang="zh-CN" altLang="en-US" sz="2400"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227455" y="142240"/>
            <a:ext cx="9144000" cy="1152525"/>
          </a:xfrm>
        </p:spPr>
        <p:txBody>
          <a:bodyPr>
            <a:scene3d>
              <a:camera prst="orthographicFront"/>
              <a:lightRig rig="threePt" dir="t"/>
            </a:scene3d>
          </a:bodyPr>
          <a:lstStyle/>
          <a:p>
            <a:r>
              <a:rPr lang="en-US" altLang="zh-CN" sz="4800" b="1" dirty="0">
                <a:solidFill>
                  <a:srgbClr val="00B050"/>
                </a:solidFill>
                <a:effectLst>
                  <a:outerShdw blurRad="38100" dist="25400" dir="5400000" algn="ctr" rotWithShape="0">
                    <a:srgbClr val="6E747A">
                      <a:alpha val="43000"/>
                    </a:srgbClr>
                  </a:outerShdw>
                </a:effectLst>
              </a:rPr>
              <a:t>Lesson 1  </a:t>
            </a:r>
            <a:r>
              <a:rPr lang="en-US" altLang="zh-CN" sz="4800" b="1" dirty="0" smtClean="0">
                <a:solidFill>
                  <a:srgbClr val="00B050"/>
                </a:solidFill>
                <a:effectLst>
                  <a:outerShdw blurRad="38100" dist="25400" dir="5400000" algn="ctr" rotWithShape="0">
                    <a:srgbClr val="6E747A">
                      <a:alpha val="43000"/>
                    </a:srgbClr>
                  </a:outerShdw>
                </a:effectLst>
              </a:rPr>
              <a:t>Roots &amp; Shoots  (1</a:t>
            </a:r>
            <a:r>
              <a:rPr lang="en-US" altLang="zh-CN" sz="4800" b="1" dirty="0">
                <a:solidFill>
                  <a:srgbClr val="00B050"/>
                </a:solidFill>
                <a:effectLst>
                  <a:outerShdw blurRad="38100" dist="25400" dir="5400000" algn="ctr" rotWithShape="0">
                    <a:srgbClr val="6E747A">
                      <a:alpha val="43000"/>
                    </a:srgbClr>
                  </a:outerShdw>
                </a:effectLst>
              </a:rPr>
              <a:t>) </a:t>
            </a:r>
          </a:p>
        </p:txBody>
      </p:sp>
      <p:pic>
        <p:nvPicPr>
          <p:cNvPr id="19458" name="Picture 2" descr="https://p1.ssl.qhimg.com/dr/220__/t0102afa74301f083bb.jpg"/>
          <p:cNvPicPr>
            <a:picLocks noChangeAspect="1" noChangeArrowheads="1"/>
          </p:cNvPicPr>
          <p:nvPr/>
        </p:nvPicPr>
        <p:blipFill>
          <a:blip r:embed="rId2" cstate="print"/>
          <a:srcRect/>
          <a:stretch>
            <a:fillRect/>
          </a:stretch>
        </p:blipFill>
        <p:spPr bwMode="auto">
          <a:xfrm>
            <a:off x="8148108" y="3144970"/>
            <a:ext cx="4043892" cy="3713030"/>
          </a:xfrm>
          <a:prstGeom prst="rect">
            <a:avLst/>
          </a:prstGeom>
          <a:noFill/>
        </p:spPr>
      </p:pic>
      <p:grpSp>
        <p:nvGrpSpPr>
          <p:cNvPr id="9" name="组合 8"/>
          <p:cNvGrpSpPr/>
          <p:nvPr/>
        </p:nvGrpSpPr>
        <p:grpSpPr>
          <a:xfrm>
            <a:off x="3632552" y="1659467"/>
            <a:ext cx="3490736" cy="3917244"/>
            <a:chOff x="212019" y="399344"/>
            <a:chExt cx="2571750" cy="3184878"/>
          </a:xfrm>
        </p:grpSpPr>
        <p:pic>
          <p:nvPicPr>
            <p:cNvPr id="19460" name="Picture 4" descr="https://p1.ssl.qhimg.com/dr/270_500_/t019bf20b5998e25712.png?size=617x742"/>
            <p:cNvPicPr>
              <a:picLocks noChangeAspect="1" noChangeArrowheads="1"/>
            </p:cNvPicPr>
            <p:nvPr/>
          </p:nvPicPr>
          <p:blipFill>
            <a:blip r:embed="rId3" cstate="print"/>
            <a:srcRect/>
            <a:stretch>
              <a:fillRect/>
            </a:stretch>
          </p:blipFill>
          <p:spPr bwMode="auto">
            <a:xfrm>
              <a:off x="212019" y="399344"/>
              <a:ext cx="2571750" cy="3095625"/>
            </a:xfrm>
            <a:prstGeom prst="rect">
              <a:avLst/>
            </a:prstGeom>
            <a:noFill/>
          </p:spPr>
        </p:pic>
        <p:sp>
          <p:nvSpPr>
            <p:cNvPr id="6" name="矩形 5"/>
            <p:cNvSpPr/>
            <p:nvPr/>
          </p:nvSpPr>
          <p:spPr>
            <a:xfrm>
              <a:off x="722489" y="3059289"/>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247422" y="3200400"/>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834445" y="3070578"/>
              <a:ext cx="491066" cy="412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2950" y="-712"/>
            <a:ext cx="10515600" cy="1325563"/>
          </a:xfrm>
        </p:spPr>
        <p:txBody>
          <a:bodyPr>
            <a:normAutofit/>
            <a:scene3d>
              <a:camera prst="orthographicFront"/>
              <a:lightRig rig="threePt" dir="t"/>
            </a:scene3d>
          </a:bodyPr>
          <a:lstStyle/>
          <a:p>
            <a:pPr marL="0" indent="0">
              <a:buFont typeface="+mj-lt"/>
            </a:pPr>
            <a:r>
              <a:rPr lang="en-US" altLang="zh-CN" sz="4000" b="1" dirty="0" smtClean="0">
                <a:sym typeface="+mn-ea"/>
              </a:rPr>
              <a:t>Activate and share:</a:t>
            </a:r>
            <a:endParaRPr lang="en-US" altLang="zh-CN" b="1" dirty="0">
              <a:solidFill>
                <a:schemeClr val="accent1"/>
              </a:solidFill>
              <a:effectLst>
                <a:outerShdw blurRad="38100" dist="25400" dir="5400000" algn="ctr" rotWithShape="0">
                  <a:srgbClr val="6E747A">
                    <a:alpha val="43000"/>
                  </a:srgbClr>
                </a:outerShdw>
              </a:effectLst>
            </a:endParaRPr>
          </a:p>
        </p:txBody>
      </p:sp>
      <p:pic>
        <p:nvPicPr>
          <p:cNvPr id="1026" name="Picture 2"/>
          <p:cNvPicPr>
            <a:picLocks noChangeAspect="1" noChangeArrowheads="1"/>
          </p:cNvPicPr>
          <p:nvPr/>
        </p:nvPicPr>
        <p:blipFill>
          <a:blip r:embed="rId3" cstate="print"/>
          <a:srcRect/>
          <a:stretch>
            <a:fillRect/>
          </a:stretch>
        </p:blipFill>
        <p:spPr bwMode="auto">
          <a:xfrm>
            <a:off x="598311" y="1067358"/>
            <a:ext cx="2998329" cy="358371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407826" y="951884"/>
            <a:ext cx="2114893" cy="37547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7686213" y="905432"/>
            <a:ext cx="3441632" cy="3621195"/>
          </a:xfrm>
          <a:prstGeom prst="rect">
            <a:avLst/>
          </a:prstGeom>
          <a:noFill/>
          <a:ln w="9525">
            <a:noFill/>
            <a:miter lim="800000"/>
            <a:headEnd/>
            <a:tailEnd/>
          </a:ln>
        </p:spPr>
      </p:pic>
      <p:sp>
        <p:nvSpPr>
          <p:cNvPr id="9" name="TextBox 8"/>
          <p:cNvSpPr txBox="1"/>
          <p:nvPr/>
        </p:nvSpPr>
        <p:spPr>
          <a:xfrm>
            <a:off x="316090" y="4944534"/>
            <a:ext cx="3476978" cy="1200329"/>
          </a:xfrm>
          <a:prstGeom prst="rect">
            <a:avLst/>
          </a:prstGeom>
          <a:noFill/>
        </p:spPr>
        <p:txBody>
          <a:bodyPr wrap="square" rtlCol="0">
            <a:spAutoFit/>
          </a:bodyPr>
          <a:lstStyle/>
          <a:p>
            <a:pPr>
              <a:buFont typeface="Wingdings" pitchFamily="2" charset="2"/>
              <a:buChar char="Ø"/>
            </a:pPr>
            <a:r>
              <a:rPr lang="en-US" altLang="zh-CN" sz="2400" dirty="0" smtClean="0"/>
              <a:t>Leave the tap running while you brush your teeth.</a:t>
            </a:r>
            <a:endParaRPr lang="zh-CN" altLang="en-US" sz="2400" dirty="0"/>
          </a:p>
        </p:txBody>
      </p:sp>
      <p:sp>
        <p:nvSpPr>
          <p:cNvPr id="10" name="TextBox 9"/>
          <p:cNvSpPr txBox="1"/>
          <p:nvPr/>
        </p:nvSpPr>
        <p:spPr>
          <a:xfrm>
            <a:off x="4024508" y="4950177"/>
            <a:ext cx="3437448" cy="830997"/>
          </a:xfrm>
          <a:prstGeom prst="rect">
            <a:avLst/>
          </a:prstGeom>
          <a:noFill/>
        </p:spPr>
        <p:txBody>
          <a:bodyPr wrap="square" rtlCol="0">
            <a:spAutoFit/>
          </a:bodyPr>
          <a:lstStyle/>
          <a:p>
            <a:pPr>
              <a:buFont typeface="Wingdings" pitchFamily="2" charset="2"/>
              <a:buChar char="Ø"/>
            </a:pPr>
            <a:r>
              <a:rPr lang="en-US" altLang="zh-CN" sz="2400" dirty="0" smtClean="0"/>
              <a:t>Leave a light on when you go out.</a:t>
            </a:r>
            <a:endParaRPr lang="zh-CN" altLang="en-US" sz="2400" dirty="0"/>
          </a:p>
        </p:txBody>
      </p:sp>
      <p:sp>
        <p:nvSpPr>
          <p:cNvPr id="11" name="TextBox 10"/>
          <p:cNvSpPr txBox="1"/>
          <p:nvPr/>
        </p:nvSpPr>
        <p:spPr>
          <a:xfrm>
            <a:off x="7789358" y="4921953"/>
            <a:ext cx="3629360" cy="1200329"/>
          </a:xfrm>
          <a:prstGeom prst="rect">
            <a:avLst/>
          </a:prstGeom>
          <a:noFill/>
        </p:spPr>
        <p:txBody>
          <a:bodyPr wrap="square" rtlCol="0">
            <a:spAutoFit/>
          </a:bodyPr>
          <a:lstStyle/>
          <a:p>
            <a:pPr>
              <a:buFont typeface="Wingdings" pitchFamily="2" charset="2"/>
              <a:buChar char="Ø"/>
            </a:pPr>
            <a:r>
              <a:rPr lang="en-US" altLang="zh-CN" sz="2400" dirty="0" smtClean="0"/>
              <a:t>Drop a piece of litter and can’t be bothered to pick it up.</a:t>
            </a:r>
            <a:endParaRPr lang="zh-CN" alt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6481" y="3877"/>
            <a:ext cx="2835839" cy="1017203"/>
          </a:xfrm>
          <a:ln>
            <a:solidFill>
              <a:srgbClr val="FF0000"/>
            </a:solidFill>
          </a:ln>
        </p:spPr>
        <p:txBody>
          <a:bodyPr/>
          <a:lstStyle/>
          <a:p>
            <a:pPr algn="ctr">
              <a:buClrTx/>
              <a:buSzTx/>
              <a:buFontTx/>
            </a:pPr>
            <a:r>
              <a:rPr lang="en-US" altLang="zh-CN" b="1" dirty="0" smtClean="0">
                <a:solidFill>
                  <a:srgbClr val="C00000"/>
                </a:solidFill>
                <a:effectLst>
                  <a:outerShdw blurRad="38100" dist="25400" dir="5400000" algn="ctr" rotWithShape="0">
                    <a:srgbClr val="6E747A">
                      <a:alpha val="43000"/>
                    </a:srgbClr>
                  </a:outerShdw>
                </a:effectLst>
              </a:rPr>
              <a:t>Activity 1</a:t>
            </a:r>
            <a:endParaRPr lang="en-US" altLang="zh-CN" b="1" dirty="0">
              <a:solidFill>
                <a:srgbClr val="C00000"/>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a:xfrm>
            <a:off x="329636" y="1147512"/>
            <a:ext cx="11623040" cy="4652645"/>
          </a:xfrm>
        </p:spPr>
        <p:txBody>
          <a:bodyPr/>
          <a:lstStyle/>
          <a:p>
            <a:pPr marL="0" indent="0">
              <a:buNone/>
            </a:pPr>
            <a:r>
              <a:rPr lang="en-US" altLang="zh-CN" sz="3600" b="1" dirty="0" smtClean="0"/>
              <a:t>Read paragraph 1 and answer the questions below:</a:t>
            </a:r>
          </a:p>
          <a:p>
            <a:pPr marL="0" indent="0">
              <a:buNone/>
            </a:pPr>
            <a:endParaRPr lang="en-US" altLang="zh-CN" sz="800" b="1" dirty="0" smtClean="0"/>
          </a:p>
          <a:p>
            <a:pPr marL="742950" indent="-742950">
              <a:buAutoNum type="arabicPeriod"/>
            </a:pPr>
            <a:r>
              <a:rPr lang="en-US" altLang="zh-CN" sz="3600" dirty="0" smtClean="0"/>
              <a:t>What is “Just-me-ism”?</a:t>
            </a:r>
          </a:p>
          <a:p>
            <a:pPr marL="742950" indent="-742950">
              <a:buAutoNum type="arabicPeriod"/>
            </a:pPr>
            <a:r>
              <a:rPr lang="en-US" altLang="zh-CN" sz="3600" dirty="0" smtClean="0"/>
              <a:t>Why is it a problem?</a:t>
            </a:r>
          </a:p>
          <a:p>
            <a:pPr marL="742950" indent="-742950">
              <a:buAutoNum type="arabicPeriod"/>
            </a:pPr>
            <a:r>
              <a:rPr lang="en-US" altLang="zh-CN" sz="3600" dirty="0" smtClean="0"/>
              <a:t>Any suggestions for solving the problem?</a:t>
            </a:r>
            <a:endParaRPr lang="zh-CN" altLang="en-US" sz="3600" dirty="0"/>
          </a:p>
        </p:txBody>
      </p:sp>
      <p:grpSp>
        <p:nvGrpSpPr>
          <p:cNvPr id="10" name="组合 9"/>
          <p:cNvGrpSpPr/>
          <p:nvPr/>
        </p:nvGrpSpPr>
        <p:grpSpPr>
          <a:xfrm>
            <a:off x="10521243" y="5017911"/>
            <a:ext cx="1569156" cy="1840089"/>
            <a:chOff x="212019" y="399344"/>
            <a:chExt cx="2571750" cy="3184878"/>
          </a:xfrm>
        </p:grpSpPr>
        <p:pic>
          <p:nvPicPr>
            <p:cNvPr id="11" name="Picture 4" descr="https://p1.ssl.qhimg.com/dr/270_500_/t019bf20b5998e25712.png?size=617x742"/>
            <p:cNvPicPr>
              <a:picLocks noChangeAspect="1" noChangeArrowheads="1"/>
            </p:cNvPicPr>
            <p:nvPr/>
          </p:nvPicPr>
          <p:blipFill>
            <a:blip r:embed="rId2" cstate="print"/>
            <a:srcRect/>
            <a:stretch>
              <a:fillRect/>
            </a:stretch>
          </p:blipFill>
          <p:spPr bwMode="auto">
            <a:xfrm>
              <a:off x="212019" y="399344"/>
              <a:ext cx="2571750" cy="3095625"/>
            </a:xfrm>
            <a:prstGeom prst="rect">
              <a:avLst/>
            </a:prstGeom>
            <a:noFill/>
          </p:spPr>
        </p:pic>
        <p:sp>
          <p:nvSpPr>
            <p:cNvPr id="12" name="矩形 11"/>
            <p:cNvSpPr/>
            <p:nvPr/>
          </p:nvSpPr>
          <p:spPr>
            <a:xfrm>
              <a:off x="722489" y="3059289"/>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47422" y="3200400"/>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834445" y="3070578"/>
              <a:ext cx="491066" cy="412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8"/>
          <p:cNvSpPr txBox="1"/>
          <p:nvPr/>
        </p:nvSpPr>
        <p:spPr>
          <a:xfrm>
            <a:off x="564444" y="4086578"/>
            <a:ext cx="9448799" cy="1384995"/>
          </a:xfrm>
          <a:prstGeom prst="rect">
            <a:avLst/>
          </a:prstGeom>
          <a:noFill/>
          <a:ln>
            <a:solidFill>
              <a:srgbClr val="FF0000"/>
            </a:solidFill>
          </a:ln>
        </p:spPr>
        <p:txBody>
          <a:bodyPr wrap="square" rtlCol="0">
            <a:spAutoFit/>
          </a:bodyPr>
          <a:lstStyle/>
          <a:p>
            <a:r>
              <a:rPr lang="en-US" altLang="zh-CN" sz="2800" b="1" dirty="0" smtClean="0">
                <a:solidFill>
                  <a:srgbClr val="0000CC"/>
                </a:solidFill>
              </a:rPr>
              <a:t>1.</a:t>
            </a:r>
            <a:r>
              <a:rPr lang="zh-CN" altLang="en-US" sz="2800" b="1" dirty="0" smtClean="0">
                <a:solidFill>
                  <a:srgbClr val="0000CC"/>
                </a:solidFill>
              </a:rPr>
              <a:t>“</a:t>
            </a:r>
            <a:r>
              <a:rPr lang="en-US" altLang="zh-CN" sz="2800" b="1" dirty="0" smtClean="0">
                <a:solidFill>
                  <a:srgbClr val="0000CC"/>
                </a:solidFill>
              </a:rPr>
              <a:t>Just-me-ism</a:t>
            </a:r>
            <a:r>
              <a:rPr lang="zh-CN" altLang="en-US" sz="2800" b="1" dirty="0" smtClean="0">
                <a:solidFill>
                  <a:srgbClr val="0000CC"/>
                </a:solidFill>
              </a:rPr>
              <a:t>” </a:t>
            </a:r>
            <a:r>
              <a:rPr lang="en-US" altLang="zh-CN" sz="2800" b="1" dirty="0" smtClean="0">
                <a:solidFill>
                  <a:srgbClr val="0000CC"/>
                </a:solidFill>
              </a:rPr>
              <a:t>is a way of thinking that focuses on caring just oneself and ignores the environment, animals and the community.</a:t>
            </a:r>
            <a:endParaRPr lang="zh-CN" altLang="en-US" sz="2800" b="1" dirty="0">
              <a:solidFill>
                <a:srgbClr val="0000CC"/>
              </a:solidFill>
            </a:endParaRPr>
          </a:p>
        </p:txBody>
      </p:sp>
      <p:sp>
        <p:nvSpPr>
          <p:cNvPr id="15" name="TextBox 14"/>
          <p:cNvSpPr txBox="1"/>
          <p:nvPr/>
        </p:nvSpPr>
        <p:spPr>
          <a:xfrm>
            <a:off x="558799" y="5593644"/>
            <a:ext cx="9488312" cy="954107"/>
          </a:xfrm>
          <a:prstGeom prst="rect">
            <a:avLst/>
          </a:prstGeom>
          <a:noFill/>
          <a:ln>
            <a:solidFill>
              <a:srgbClr val="FF0000"/>
            </a:solidFill>
          </a:ln>
        </p:spPr>
        <p:txBody>
          <a:bodyPr wrap="square" rtlCol="0">
            <a:spAutoFit/>
          </a:bodyPr>
          <a:lstStyle/>
          <a:p>
            <a:r>
              <a:rPr lang="en-US" altLang="zh-CN" sz="2800" b="1" dirty="0" smtClean="0">
                <a:solidFill>
                  <a:srgbClr val="0000CC"/>
                </a:solidFill>
              </a:rPr>
              <a:t>2.There will be nobody to care and look after the environment.</a:t>
            </a:r>
            <a:endParaRPr lang="zh-CN" altLang="en-US" sz="2800"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9636" y="1147512"/>
            <a:ext cx="11623040" cy="4652645"/>
          </a:xfrm>
        </p:spPr>
        <p:txBody>
          <a:bodyPr/>
          <a:lstStyle/>
          <a:p>
            <a:pPr marL="0" indent="0">
              <a:buNone/>
            </a:pPr>
            <a:r>
              <a:rPr lang="en-US" altLang="zh-CN" sz="3600" b="1" dirty="0" smtClean="0"/>
              <a:t>Read paragraph 1 and answer the questions below:</a:t>
            </a:r>
          </a:p>
          <a:p>
            <a:pPr marL="0" indent="0">
              <a:buNone/>
            </a:pPr>
            <a:endParaRPr lang="en-US" altLang="zh-CN" sz="800" b="1" dirty="0" smtClean="0"/>
          </a:p>
          <a:p>
            <a:pPr marL="742950" indent="-742950">
              <a:buNone/>
            </a:pPr>
            <a:r>
              <a:rPr lang="en-US" altLang="zh-CN" sz="3600" dirty="0" smtClean="0"/>
              <a:t>3.   Any suggestions for solving the problem?</a:t>
            </a:r>
            <a:endParaRPr lang="zh-CN" altLang="en-US" sz="3600" dirty="0"/>
          </a:p>
        </p:txBody>
      </p:sp>
      <p:grpSp>
        <p:nvGrpSpPr>
          <p:cNvPr id="4" name="组合 9"/>
          <p:cNvGrpSpPr/>
          <p:nvPr/>
        </p:nvGrpSpPr>
        <p:grpSpPr>
          <a:xfrm>
            <a:off x="10521243" y="5017911"/>
            <a:ext cx="1569156" cy="1840089"/>
            <a:chOff x="212019" y="399344"/>
            <a:chExt cx="2571750" cy="3184878"/>
          </a:xfrm>
        </p:grpSpPr>
        <p:pic>
          <p:nvPicPr>
            <p:cNvPr id="11" name="Picture 4" descr="https://p1.ssl.qhimg.com/dr/270_500_/t019bf20b5998e25712.png?size=617x742"/>
            <p:cNvPicPr>
              <a:picLocks noChangeAspect="1" noChangeArrowheads="1"/>
            </p:cNvPicPr>
            <p:nvPr/>
          </p:nvPicPr>
          <p:blipFill>
            <a:blip r:embed="rId2" cstate="print"/>
            <a:srcRect/>
            <a:stretch>
              <a:fillRect/>
            </a:stretch>
          </p:blipFill>
          <p:spPr bwMode="auto">
            <a:xfrm>
              <a:off x="212019" y="399344"/>
              <a:ext cx="2571750" cy="3095625"/>
            </a:xfrm>
            <a:prstGeom prst="rect">
              <a:avLst/>
            </a:prstGeom>
            <a:noFill/>
          </p:spPr>
        </p:pic>
        <p:sp>
          <p:nvSpPr>
            <p:cNvPr id="12" name="矩形 11"/>
            <p:cNvSpPr/>
            <p:nvPr/>
          </p:nvSpPr>
          <p:spPr>
            <a:xfrm>
              <a:off x="722489" y="3059289"/>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47422" y="3200400"/>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834445" y="3070578"/>
              <a:ext cx="491066" cy="412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8"/>
          <p:cNvSpPr txBox="1"/>
          <p:nvPr/>
        </p:nvSpPr>
        <p:spPr>
          <a:xfrm>
            <a:off x="564444" y="2912534"/>
            <a:ext cx="9448799" cy="3108543"/>
          </a:xfrm>
          <a:prstGeom prst="rect">
            <a:avLst/>
          </a:prstGeom>
          <a:noFill/>
          <a:ln>
            <a:solidFill>
              <a:srgbClr val="FF0000"/>
            </a:solidFill>
          </a:ln>
        </p:spPr>
        <p:txBody>
          <a:bodyPr wrap="square" rtlCol="0">
            <a:spAutoFit/>
          </a:bodyPr>
          <a:lstStyle/>
          <a:p>
            <a:r>
              <a:rPr lang="en-US" altLang="zh-CN" sz="2800" b="1" dirty="0" smtClean="0">
                <a:solidFill>
                  <a:srgbClr val="0000CC"/>
                </a:solidFill>
              </a:rPr>
              <a:t>3. A solution would be to make them understand that even the smallest action can change the world, so they should take actions whenever possible for the environment, animals and their community. For example, they should turn the tap off when brushing their teeth, turn the light off when they leave a room and pick up even little pieces of litter they dropped on the road.</a:t>
            </a:r>
            <a:endParaRPr lang="zh-CN" altLang="en-US" sz="2800" b="1" dirty="0">
              <a:solidFill>
                <a:srgbClr val="0000CC"/>
              </a:solidFill>
            </a:endParaRPr>
          </a:p>
        </p:txBody>
      </p:sp>
      <p:sp>
        <p:nvSpPr>
          <p:cNvPr id="15" name="标题 1"/>
          <p:cNvSpPr txBox="1">
            <a:spLocks/>
          </p:cNvSpPr>
          <p:nvPr/>
        </p:nvSpPr>
        <p:spPr>
          <a:xfrm>
            <a:off x="486481" y="3877"/>
            <a:ext cx="2835839" cy="1017203"/>
          </a:xfrm>
          <a:prstGeom prst="rect">
            <a:avLst/>
          </a:prstGeom>
          <a:ln>
            <a:solidFill>
              <a:srgbClr val="FF0000"/>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4400" b="1" i="0" u="none" strike="noStrike" kern="1200" cap="none" spc="0" normalizeH="0" baseline="0" noProof="0" smtClean="0">
                <a:ln>
                  <a:noFill/>
                </a:ln>
                <a:solidFill>
                  <a:srgbClr val="C00000"/>
                </a:solidFill>
                <a:effectLst>
                  <a:outerShdw blurRad="38100" dist="25400" dir="5400000" algn="ctr" rotWithShape="0">
                    <a:srgbClr val="6E747A">
                      <a:alpha val="43000"/>
                    </a:srgbClr>
                  </a:outerShdw>
                </a:effectLst>
                <a:uLnTx/>
                <a:uFillTx/>
                <a:latin typeface="+mj-lt"/>
                <a:ea typeface="+mj-ea"/>
                <a:cs typeface="+mj-cs"/>
              </a:rPr>
              <a:t>Activity 1</a:t>
            </a:r>
            <a:endParaRPr kumimoji="0" lang="en-US" altLang="zh-CN" sz="4400" b="1" i="0" u="none" strike="noStrike" kern="1200" cap="none" spc="0" normalizeH="0" baseline="0" noProof="0" dirty="0">
              <a:ln>
                <a:noFill/>
              </a:ln>
              <a:solidFill>
                <a:srgbClr val="C00000"/>
              </a:solidFill>
              <a:effectLst>
                <a:outerShdw blurRad="38100" dist="25400" dir="5400000" algn="ctr" rotWithShape="0">
                  <a:srgbClr val="6E747A">
                    <a:alpha val="43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a:xfrm>
            <a:off x="397370" y="1162752"/>
            <a:ext cx="11623040" cy="1715915"/>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3600" b="1" i="0" u="none" strike="noStrike" kern="1200" cap="none" spc="0" normalizeH="0" baseline="0" noProof="0" dirty="0" smtClean="0">
                <a:ln>
                  <a:noFill/>
                </a:ln>
                <a:solidFill>
                  <a:schemeClr val="tx1"/>
                </a:solidFill>
                <a:effectLst/>
                <a:uLnTx/>
                <a:uFillTx/>
                <a:latin typeface="+mn-lt"/>
                <a:ea typeface="+mn-ea"/>
                <a:cs typeface="+mn-cs"/>
              </a:rPr>
              <a:t>Read the rest of the text and complete the table </a:t>
            </a:r>
            <a:r>
              <a:rPr kumimoji="0" lang="en-US" altLang="zh-CN" sz="3600" b="1" i="0" u="none" strike="noStrike" kern="1200" cap="none" spc="0" normalizeH="0" noProof="0" dirty="0" smtClean="0">
                <a:ln>
                  <a:noFill/>
                </a:ln>
                <a:solidFill>
                  <a:schemeClr val="tx1"/>
                </a:solidFill>
                <a:effectLst/>
                <a:uLnTx/>
                <a:uFillTx/>
                <a:latin typeface="+mn-lt"/>
                <a:ea typeface="+mn-ea"/>
                <a:cs typeface="+mn-cs"/>
              </a:rPr>
              <a:t>about </a:t>
            </a:r>
            <a:r>
              <a:rPr kumimoji="0" lang="en-US" altLang="zh-CN" sz="3600" b="1" i="1" u="none" strike="noStrike" kern="1200" cap="none" spc="0" normalizeH="0" noProof="0" dirty="0" smtClean="0">
                <a:ln>
                  <a:noFill/>
                </a:ln>
                <a:solidFill>
                  <a:schemeClr val="tx1"/>
                </a:solidFill>
                <a:effectLst/>
                <a:uLnTx/>
                <a:uFillTx/>
                <a:latin typeface="+mn-lt"/>
                <a:ea typeface="+mn-ea"/>
                <a:cs typeface="+mn-cs"/>
              </a:rPr>
              <a:t>Roots &amp; Shoots</a:t>
            </a:r>
            <a:r>
              <a:rPr kumimoji="0" lang="en-US" altLang="zh-CN" sz="3600" b="1" i="0" u="none" strike="noStrike" kern="1200" cap="none" spc="0" normalizeH="0" noProof="0" dirty="0" smtClean="0">
                <a:ln>
                  <a:noFill/>
                </a:ln>
                <a:solidFill>
                  <a:schemeClr val="tx1"/>
                </a:solidFill>
                <a:effectLst/>
                <a:uLnTx/>
                <a:uFillTx/>
                <a:latin typeface="+mn-lt"/>
                <a:ea typeface="+mn-ea"/>
                <a:cs typeface="+mn-cs"/>
              </a:rPr>
              <a:t>.</a:t>
            </a:r>
            <a:endParaRPr kumimoji="0" lang="en-US" altLang="zh-CN" sz="3600" b="1"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6" name="表格 5"/>
          <p:cNvGraphicFramePr>
            <a:graphicFrameLocks noGrp="1"/>
          </p:cNvGraphicFramePr>
          <p:nvPr/>
        </p:nvGraphicFramePr>
        <p:xfrm>
          <a:off x="778935" y="2392680"/>
          <a:ext cx="10453513" cy="3966041"/>
        </p:xfrm>
        <a:graphic>
          <a:graphicData uri="http://schemas.openxmlformats.org/drawingml/2006/table">
            <a:tbl>
              <a:tblPr/>
              <a:tblGrid>
                <a:gridCol w="1422401"/>
                <a:gridCol w="4188178"/>
                <a:gridCol w="4842934"/>
              </a:tblGrid>
              <a:tr h="1024403">
                <a:tc rowSpan="4">
                  <a:txBody>
                    <a:bodyPr/>
                    <a:lstStyle/>
                    <a:p>
                      <a:pPr algn="ctr" fontAlgn="ctr"/>
                      <a:r>
                        <a:rPr lang="en-US" sz="2800" b="1" i="1" u="none" strike="noStrike" dirty="0">
                          <a:solidFill>
                            <a:srgbClr val="000000"/>
                          </a:solidFill>
                          <a:latin typeface="+mn-lt"/>
                        </a:rPr>
                        <a:t>Roots &amp; Shoots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2800" b="1" i="0" u="none" strike="noStrike" dirty="0" smtClean="0">
                          <a:solidFill>
                            <a:srgbClr val="000000"/>
                          </a:solidFill>
                          <a:latin typeface="+mn-lt"/>
                        </a:rPr>
                        <a:t>The </a:t>
                      </a:r>
                      <a:r>
                        <a:rPr lang="en-US" sz="2800" b="1" i="0" u="none" strike="noStrike" dirty="0">
                          <a:solidFill>
                            <a:srgbClr val="000000"/>
                          </a:solidFill>
                          <a:latin typeface="+mn-lt"/>
                        </a:rPr>
                        <a:t>time of its </a:t>
                      </a:r>
                      <a:r>
                        <a:rPr lang="en-US" sz="2800" b="1" i="0" u="none" strike="noStrike" dirty="0" smtClean="0">
                          <a:solidFill>
                            <a:srgbClr val="000000"/>
                          </a:solidFill>
                          <a:latin typeface="+mn-lt"/>
                        </a:rPr>
                        <a:t>establishment</a:t>
                      </a:r>
                      <a:endParaRPr lang="en-US" sz="28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800" b="1" i="0" u="none" strike="noStrike">
                          <a:solidFill>
                            <a:srgbClr val="000000"/>
                          </a:solidFill>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0546">
                <a:tc vMerge="1">
                  <a:txBody>
                    <a:bodyPr/>
                    <a:lstStyle/>
                    <a:p>
                      <a:endParaRPr lang="zh-CN" altLang="en-US"/>
                    </a:p>
                  </a:txBody>
                  <a:tcPr/>
                </a:tc>
                <a:tc>
                  <a:txBody>
                    <a:bodyPr/>
                    <a:lstStyle/>
                    <a:p>
                      <a:pPr algn="l" fontAlgn="ctr"/>
                      <a:r>
                        <a:rPr lang="en-US" sz="2800" b="1" i="0" u="none" strike="noStrike">
                          <a:solidFill>
                            <a:srgbClr val="000000"/>
                          </a:solidFill>
                          <a:latin typeface="+mn-lt"/>
                        </a:rPr>
                        <a:t>The founder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800" b="1" i="0" u="none" strike="noStrike">
                          <a:solidFill>
                            <a:srgbClr val="000000"/>
                          </a:solidFill>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0546">
                <a:tc vMerge="1">
                  <a:txBody>
                    <a:bodyPr/>
                    <a:lstStyle/>
                    <a:p>
                      <a:endParaRPr lang="zh-CN" altLang="en-US"/>
                    </a:p>
                  </a:txBody>
                  <a:tcPr/>
                </a:tc>
                <a:tc>
                  <a:txBody>
                    <a:bodyPr/>
                    <a:lstStyle/>
                    <a:p>
                      <a:pPr algn="l" fontAlgn="ctr"/>
                      <a:r>
                        <a:rPr lang="en-US" sz="2800" b="1" i="0" u="none" strike="noStrike">
                          <a:solidFill>
                            <a:srgbClr val="000000"/>
                          </a:solidFill>
                          <a:latin typeface="+mn-lt"/>
                        </a:rPr>
                        <a:t>The purpose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800" b="1" i="0" u="none" strike="noStrike">
                          <a:solidFill>
                            <a:srgbClr val="000000"/>
                          </a:solidFill>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0546">
                <a:tc vMerge="1">
                  <a:txBody>
                    <a:bodyPr/>
                    <a:lstStyle/>
                    <a:p>
                      <a:endParaRPr lang="zh-CN" altLang="en-US"/>
                    </a:p>
                  </a:txBody>
                  <a:tcPr/>
                </a:tc>
                <a:tc>
                  <a:txBody>
                    <a:bodyPr/>
                    <a:lstStyle/>
                    <a:p>
                      <a:pPr algn="l" fontAlgn="ctr"/>
                      <a:r>
                        <a:rPr lang="en-US" sz="2800" b="1" i="0" u="none" strike="noStrike">
                          <a:solidFill>
                            <a:srgbClr val="000000"/>
                          </a:solidFill>
                          <a:latin typeface="+mn-lt"/>
                        </a:rPr>
                        <a:t>The meaning of its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800" b="1" i="0" u="none" strike="noStrike" dirty="0">
                          <a:solidFill>
                            <a:srgbClr val="000000"/>
                          </a:solidFill>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标题 1"/>
          <p:cNvSpPr>
            <a:spLocks noGrp="1"/>
          </p:cNvSpPr>
          <p:nvPr>
            <p:ph type="title"/>
          </p:nvPr>
        </p:nvSpPr>
        <p:spPr>
          <a:xfrm>
            <a:off x="486481" y="3877"/>
            <a:ext cx="2835839" cy="1017203"/>
          </a:xfrm>
          <a:ln>
            <a:solidFill>
              <a:srgbClr val="FF0000"/>
            </a:solidFill>
          </a:ln>
        </p:spPr>
        <p:txBody>
          <a:bodyPr/>
          <a:lstStyle/>
          <a:p>
            <a:pPr algn="ctr">
              <a:buClrTx/>
              <a:buSzTx/>
              <a:buFontTx/>
            </a:pPr>
            <a:r>
              <a:rPr lang="en-US" altLang="zh-CN" b="1" dirty="0" smtClean="0">
                <a:solidFill>
                  <a:srgbClr val="C00000"/>
                </a:solidFill>
                <a:effectLst>
                  <a:outerShdw blurRad="38100" dist="25400" dir="5400000" algn="ctr" rotWithShape="0">
                    <a:srgbClr val="6E747A">
                      <a:alpha val="43000"/>
                    </a:srgbClr>
                  </a:outerShdw>
                </a:effectLst>
              </a:rPr>
              <a:t>Activity 2</a:t>
            </a:r>
            <a:endParaRPr lang="en-US" altLang="zh-CN" b="1" dirty="0">
              <a:solidFill>
                <a:srgbClr val="C00000"/>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196276" y="1986844"/>
            <a:ext cx="4632960" cy="5830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i="1" dirty="0" smtClean="0">
                <a:solidFill>
                  <a:schemeClr val="tx1"/>
                </a:solidFill>
              </a:rPr>
              <a:t>The early 1990s</a:t>
            </a:r>
            <a:endParaRPr lang="zh-CN" altLang="en-US" sz="3200" i="1" dirty="0">
              <a:solidFill>
                <a:schemeClr val="tx1"/>
              </a:solidFill>
            </a:endParaRPr>
          </a:p>
        </p:txBody>
      </p:sp>
      <p:sp>
        <p:nvSpPr>
          <p:cNvPr id="6" name="圆角矩形 5"/>
          <p:cNvSpPr/>
          <p:nvPr/>
        </p:nvSpPr>
        <p:spPr>
          <a:xfrm>
            <a:off x="5269655" y="3091459"/>
            <a:ext cx="4632960" cy="5661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i="1" dirty="0" smtClean="0">
                <a:solidFill>
                  <a:schemeClr val="tx1"/>
                </a:solidFill>
              </a:rPr>
              <a:t>Dr. Jane </a:t>
            </a:r>
            <a:r>
              <a:rPr lang="en-US" altLang="zh-CN" sz="3200" i="1" dirty="0" err="1" smtClean="0">
                <a:solidFill>
                  <a:schemeClr val="tx1"/>
                </a:solidFill>
              </a:rPr>
              <a:t>Goodall</a:t>
            </a:r>
            <a:endParaRPr lang="zh-CN" altLang="en-US" sz="3200" i="1" dirty="0">
              <a:solidFill>
                <a:schemeClr val="tx1"/>
              </a:solidFill>
            </a:endParaRPr>
          </a:p>
        </p:txBody>
      </p:sp>
      <p:sp>
        <p:nvSpPr>
          <p:cNvPr id="7" name="圆角矩形 6"/>
          <p:cNvSpPr/>
          <p:nvPr/>
        </p:nvSpPr>
        <p:spPr>
          <a:xfrm>
            <a:off x="4730047" y="4052710"/>
            <a:ext cx="6502397" cy="18062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i="1" dirty="0" smtClean="0">
                <a:solidFill>
                  <a:schemeClr val="tx1"/>
                </a:solidFill>
              </a:rPr>
              <a:t>To educate young people, from pre-</a:t>
            </a:r>
            <a:r>
              <a:rPr lang="en-US" altLang="zh-CN" sz="2600" i="1" dirty="0" err="1" smtClean="0">
                <a:solidFill>
                  <a:schemeClr val="tx1"/>
                </a:solidFill>
              </a:rPr>
              <a:t>schoolers</a:t>
            </a:r>
            <a:r>
              <a:rPr lang="en-US" altLang="zh-CN" sz="2600" i="1" dirty="0" smtClean="0">
                <a:solidFill>
                  <a:schemeClr val="tx1"/>
                </a:solidFill>
              </a:rPr>
              <a:t> to university students, so they can help to build a future that is secure and live together in peace with nature.</a:t>
            </a:r>
            <a:endParaRPr lang="zh-CN" altLang="en-US" sz="2600" i="1" dirty="0">
              <a:solidFill>
                <a:schemeClr val="tx1"/>
              </a:solidFill>
            </a:endParaRPr>
          </a:p>
        </p:txBody>
      </p:sp>
      <p:graphicFrame>
        <p:nvGraphicFramePr>
          <p:cNvPr id="9" name="表格 8"/>
          <p:cNvGraphicFramePr>
            <a:graphicFrameLocks noGrp="1"/>
          </p:cNvGraphicFramePr>
          <p:nvPr/>
        </p:nvGraphicFramePr>
        <p:xfrm>
          <a:off x="620889" y="1866229"/>
          <a:ext cx="10667999" cy="4485392"/>
        </p:xfrm>
        <a:graphic>
          <a:graphicData uri="http://schemas.openxmlformats.org/drawingml/2006/table">
            <a:tbl>
              <a:tblPr/>
              <a:tblGrid>
                <a:gridCol w="1617557"/>
                <a:gridCol w="2389998"/>
                <a:gridCol w="6660444"/>
              </a:tblGrid>
              <a:tr h="1046303">
                <a:tc rowSpan="3">
                  <a:txBody>
                    <a:bodyPr/>
                    <a:lstStyle/>
                    <a:p>
                      <a:pPr algn="ctr" fontAlgn="ctr"/>
                      <a:r>
                        <a:rPr lang="en-US" sz="2800" b="1" i="1" u="none" strike="noStrike" dirty="0">
                          <a:solidFill>
                            <a:srgbClr val="000000"/>
                          </a:solidFill>
                          <a:latin typeface="+mn-lt"/>
                        </a:rPr>
                        <a:t>Roots &amp; Shoots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2800" b="1" i="0" u="none" strike="noStrike" dirty="0" smtClean="0">
                          <a:solidFill>
                            <a:srgbClr val="000000"/>
                          </a:solidFill>
                          <a:latin typeface="+mn-lt"/>
                        </a:rPr>
                        <a:t>The </a:t>
                      </a:r>
                      <a:r>
                        <a:rPr lang="en-US" sz="2800" b="1" i="0" u="none" strike="noStrike" dirty="0">
                          <a:solidFill>
                            <a:srgbClr val="000000"/>
                          </a:solidFill>
                          <a:latin typeface="+mn-lt"/>
                        </a:rPr>
                        <a:t>time of its </a:t>
                      </a:r>
                      <a:r>
                        <a:rPr lang="en-US" sz="2800" b="1" i="0" u="none" strike="noStrike" dirty="0" smtClean="0">
                          <a:solidFill>
                            <a:srgbClr val="000000"/>
                          </a:solidFill>
                          <a:latin typeface="+mn-lt"/>
                        </a:rPr>
                        <a:t>establishment</a:t>
                      </a:r>
                      <a:endParaRPr lang="en-US" sz="28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800" b="1" i="0" u="none" strike="noStrike" dirty="0">
                          <a:solidFill>
                            <a:srgbClr val="000000"/>
                          </a:solidFill>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9244">
                <a:tc vMerge="1">
                  <a:txBody>
                    <a:bodyPr/>
                    <a:lstStyle/>
                    <a:p>
                      <a:endParaRPr lang="zh-CN" altLang="en-US"/>
                    </a:p>
                  </a:txBody>
                  <a:tcPr/>
                </a:tc>
                <a:tc>
                  <a:txBody>
                    <a:bodyPr/>
                    <a:lstStyle/>
                    <a:p>
                      <a:pPr algn="l" fontAlgn="ctr"/>
                      <a:r>
                        <a:rPr lang="en-US" sz="2800" b="1" i="0" u="none" strike="noStrike">
                          <a:solidFill>
                            <a:srgbClr val="000000"/>
                          </a:solidFill>
                          <a:latin typeface="+mn-lt"/>
                        </a:rPr>
                        <a:t>The founder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800" b="1" i="0" u="none" strike="noStrike" dirty="0">
                          <a:solidFill>
                            <a:srgbClr val="000000"/>
                          </a:solidFill>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4488">
                <a:tc vMerge="1">
                  <a:txBody>
                    <a:bodyPr/>
                    <a:lstStyle/>
                    <a:p>
                      <a:endParaRPr lang="zh-CN" altLang="en-US"/>
                    </a:p>
                  </a:txBody>
                  <a:tcPr/>
                </a:tc>
                <a:tc>
                  <a:txBody>
                    <a:bodyPr/>
                    <a:lstStyle/>
                    <a:p>
                      <a:pPr algn="l" fontAlgn="ctr"/>
                      <a:r>
                        <a:rPr lang="en-US" sz="2800" b="1" i="0" u="none" strike="noStrike" dirty="0">
                          <a:solidFill>
                            <a:srgbClr val="000000"/>
                          </a:solidFill>
                          <a:latin typeface="+mn-lt"/>
                        </a:rPr>
                        <a:t>The purpose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800" b="1" i="0" u="none" strike="noStrike" dirty="0">
                          <a:solidFill>
                            <a:srgbClr val="000000"/>
                          </a:solidFill>
                          <a:latin typeface="+mn-lt"/>
                        </a:rPr>
                        <a:t>　</a:t>
                      </a:r>
                      <a:endParaRPr lang="en-US" altLang="zh-CN" sz="2800" b="1" i="0" u="none" strike="noStrike" dirty="0" smtClean="0">
                        <a:solidFill>
                          <a:srgbClr val="000000"/>
                        </a:solidFill>
                        <a:latin typeface="+mn-lt"/>
                      </a:endParaRPr>
                    </a:p>
                    <a:p>
                      <a:pPr algn="l" fontAlgn="ctr"/>
                      <a:endParaRPr lang="en-US" altLang="zh-CN" sz="2800" b="1" i="0" u="none" strike="noStrike" dirty="0" smtClean="0">
                        <a:solidFill>
                          <a:srgbClr val="000000"/>
                        </a:solidFill>
                        <a:latin typeface="+mn-lt"/>
                      </a:endParaRPr>
                    </a:p>
                    <a:p>
                      <a:pPr algn="l" fontAlgn="ctr"/>
                      <a:endParaRPr lang="en-US" altLang="zh-CN" sz="2800" b="1" i="0" u="none" strike="noStrike" dirty="0" smtClean="0">
                        <a:solidFill>
                          <a:srgbClr val="000000"/>
                        </a:solidFill>
                        <a:latin typeface="+mn-lt"/>
                      </a:endParaRPr>
                    </a:p>
                    <a:p>
                      <a:pPr algn="l" fontAlgn="ctr"/>
                      <a:endParaRPr lang="en-US" altLang="zh-CN" sz="2800" b="1" i="0" u="none" strike="noStrike" dirty="0" smtClean="0">
                        <a:solidFill>
                          <a:srgbClr val="000000"/>
                        </a:solidFill>
                        <a:latin typeface="+mn-lt"/>
                      </a:endParaRPr>
                    </a:p>
                    <a:p>
                      <a:pPr algn="l" fontAlgn="ctr"/>
                      <a:endParaRPr lang="en-US" altLang="zh-CN" sz="2800" b="1" i="0" u="none" strike="noStrike" dirty="0" smtClean="0">
                        <a:solidFill>
                          <a:srgbClr val="000000"/>
                        </a:solidFill>
                        <a:latin typeface="+mn-lt"/>
                      </a:endParaRPr>
                    </a:p>
                    <a:p>
                      <a:pPr algn="l" fontAlgn="ctr"/>
                      <a:endParaRPr lang="zh-CN" altLang="en-US" sz="28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内容占位符 2"/>
          <p:cNvSpPr txBox="1">
            <a:spLocks/>
          </p:cNvSpPr>
          <p:nvPr/>
        </p:nvSpPr>
        <p:spPr>
          <a:xfrm>
            <a:off x="397370" y="1162752"/>
            <a:ext cx="11623040" cy="1715915"/>
          </a:xfrm>
          <a:prstGeom prst="rect">
            <a:avLst/>
          </a:prstGeom>
        </p:spPr>
        <p:txBody>
          <a:bodyPr vert="horz" lIns="91440" tIns="45720" rIns="91440" bIns="45720" rtlCol="0">
            <a:normAutofit/>
          </a:bodyPr>
          <a:lstStyle/>
          <a:p>
            <a:pPr lvl="0">
              <a:lnSpc>
                <a:spcPct val="90000"/>
              </a:lnSpc>
              <a:spcBef>
                <a:spcPts val="1000"/>
              </a:spcBef>
              <a:defRPr/>
            </a:pPr>
            <a:r>
              <a:rPr lang="en-US" altLang="zh-CN" sz="3600" b="1" dirty="0" smtClean="0"/>
              <a:t>Read the rest of the text and complete the table.</a:t>
            </a:r>
          </a:p>
        </p:txBody>
      </p:sp>
      <p:sp>
        <p:nvSpPr>
          <p:cNvPr id="10" name="标题 1"/>
          <p:cNvSpPr txBox="1">
            <a:spLocks/>
          </p:cNvSpPr>
          <p:nvPr/>
        </p:nvSpPr>
        <p:spPr>
          <a:xfrm>
            <a:off x="486481" y="3877"/>
            <a:ext cx="2835839" cy="1017203"/>
          </a:xfrm>
          <a:prstGeom prst="rect">
            <a:avLst/>
          </a:prstGeom>
          <a:ln>
            <a:solidFill>
              <a:srgbClr val="FF0000"/>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4400" b="1" i="0" u="none" strike="noStrike" kern="1200" cap="none" spc="0" normalizeH="0" baseline="0" noProof="0" dirty="0" smtClean="0">
                <a:ln>
                  <a:noFill/>
                </a:ln>
                <a:solidFill>
                  <a:srgbClr val="C00000"/>
                </a:solidFill>
                <a:effectLst>
                  <a:outerShdw blurRad="38100" dist="25400" dir="5400000" algn="ctr" rotWithShape="0">
                    <a:srgbClr val="6E747A">
                      <a:alpha val="43000"/>
                    </a:srgbClr>
                  </a:outerShdw>
                </a:effectLst>
                <a:uLnTx/>
                <a:uFillTx/>
                <a:latin typeface="+mj-lt"/>
                <a:ea typeface="+mj-ea"/>
                <a:cs typeface="+mj-cs"/>
              </a:rPr>
              <a:t>Activity 2</a:t>
            </a:r>
            <a:endParaRPr kumimoji="0" lang="en-US" altLang="zh-CN" sz="4400" b="1" i="0" u="none" strike="noStrike" kern="1200" cap="none" spc="0" normalizeH="0" baseline="0" noProof="0" dirty="0">
              <a:ln>
                <a:noFill/>
              </a:ln>
              <a:solidFill>
                <a:srgbClr val="C00000"/>
              </a:solidFill>
              <a:effectLst>
                <a:outerShdw blurRad="38100" dist="25400" dir="5400000" algn="ctr" rotWithShape="0">
                  <a:srgbClr val="6E747A">
                    <a:alpha val="43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778935" y="1873957"/>
          <a:ext cx="10453513" cy="2585154"/>
        </p:xfrm>
        <a:graphic>
          <a:graphicData uri="http://schemas.openxmlformats.org/drawingml/2006/table">
            <a:tbl>
              <a:tblPr/>
              <a:tblGrid>
                <a:gridCol w="1422401"/>
                <a:gridCol w="2291642"/>
                <a:gridCol w="6739470"/>
              </a:tblGrid>
              <a:tr h="2585154">
                <a:tc>
                  <a:txBody>
                    <a:bodyPr/>
                    <a:lstStyle/>
                    <a:p>
                      <a:pPr algn="ctr" fontAlgn="ctr"/>
                      <a:r>
                        <a:rPr lang="en-US" sz="2800" b="1" i="1" u="none" strike="noStrike" dirty="0">
                          <a:solidFill>
                            <a:srgbClr val="000000"/>
                          </a:solidFill>
                          <a:latin typeface="+mn-lt"/>
                        </a:rPr>
                        <a:t>Roots &amp; Shoots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800" b="1" i="0" u="none" strike="noStrike" dirty="0">
                          <a:solidFill>
                            <a:srgbClr val="000000"/>
                          </a:solidFill>
                          <a:latin typeface="+mn-lt"/>
                        </a:rPr>
                        <a:t>The meaning of its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800" b="1" i="0" u="none" strike="noStrike" dirty="0">
                          <a:solidFill>
                            <a:srgbClr val="000000"/>
                          </a:solidFill>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圆角矩形 7"/>
          <p:cNvSpPr/>
          <p:nvPr/>
        </p:nvSpPr>
        <p:spPr>
          <a:xfrm>
            <a:off x="4594581" y="2156173"/>
            <a:ext cx="6502397" cy="18062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i="1" dirty="0" smtClean="0">
                <a:solidFill>
                  <a:schemeClr val="tx1"/>
                </a:solidFill>
              </a:rPr>
              <a:t>Roots move slowly under the ground to make a firm foundation and shoots seem small and weak, but they can break open brick walls to reach the light.</a:t>
            </a:r>
            <a:endParaRPr lang="zh-CN" altLang="en-US" sz="2600" i="1" dirty="0">
              <a:solidFill>
                <a:schemeClr val="tx1"/>
              </a:solidFill>
            </a:endParaRPr>
          </a:p>
        </p:txBody>
      </p:sp>
      <p:sp>
        <p:nvSpPr>
          <p:cNvPr id="9" name="内容占位符 2"/>
          <p:cNvSpPr txBox="1">
            <a:spLocks/>
          </p:cNvSpPr>
          <p:nvPr/>
        </p:nvSpPr>
        <p:spPr>
          <a:xfrm>
            <a:off x="397370" y="1162752"/>
            <a:ext cx="11623040" cy="1715915"/>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3600" b="1" i="0" u="none" strike="noStrike" kern="1200" cap="none" spc="0" normalizeH="0" baseline="0" noProof="0" dirty="0" smtClean="0">
                <a:ln>
                  <a:noFill/>
                </a:ln>
                <a:solidFill>
                  <a:schemeClr val="tx1"/>
                </a:solidFill>
                <a:effectLst/>
                <a:uLnTx/>
                <a:uFillTx/>
                <a:latin typeface="+mn-lt"/>
                <a:ea typeface="+mn-ea"/>
                <a:cs typeface="+mn-cs"/>
              </a:rPr>
              <a:t>Read and complete the table.</a:t>
            </a:r>
          </a:p>
        </p:txBody>
      </p:sp>
      <p:sp>
        <p:nvSpPr>
          <p:cNvPr id="7" name="标题 1"/>
          <p:cNvSpPr>
            <a:spLocks noGrp="1"/>
          </p:cNvSpPr>
          <p:nvPr>
            <p:ph type="title"/>
          </p:nvPr>
        </p:nvSpPr>
        <p:spPr>
          <a:xfrm>
            <a:off x="486481" y="3877"/>
            <a:ext cx="2835839" cy="1017203"/>
          </a:xfrm>
          <a:ln>
            <a:solidFill>
              <a:srgbClr val="FF0000"/>
            </a:solidFill>
          </a:ln>
        </p:spPr>
        <p:txBody>
          <a:bodyPr/>
          <a:lstStyle/>
          <a:p>
            <a:pPr algn="ctr">
              <a:buClrTx/>
              <a:buSzTx/>
              <a:buFontTx/>
            </a:pPr>
            <a:r>
              <a:rPr lang="en-US" altLang="zh-CN" b="1" dirty="0" smtClean="0">
                <a:solidFill>
                  <a:srgbClr val="C00000"/>
                </a:solidFill>
                <a:effectLst>
                  <a:outerShdw blurRad="38100" dist="25400" dir="5400000" algn="ctr" rotWithShape="0">
                    <a:srgbClr val="6E747A">
                      <a:alpha val="43000"/>
                    </a:srgbClr>
                  </a:outerShdw>
                </a:effectLst>
              </a:rPr>
              <a:t>Activity 2</a:t>
            </a:r>
            <a:endParaRPr lang="en-US" altLang="zh-CN" b="1" dirty="0">
              <a:solidFill>
                <a:srgbClr val="C00000"/>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9636" y="1147512"/>
            <a:ext cx="11623040" cy="4652645"/>
          </a:xfrm>
        </p:spPr>
        <p:txBody>
          <a:bodyPr>
            <a:normAutofit fontScale="92500" lnSpcReduction="10000"/>
          </a:bodyPr>
          <a:lstStyle/>
          <a:p>
            <a:pPr marL="0" indent="0">
              <a:buNone/>
            </a:pPr>
            <a:r>
              <a:rPr lang="en-US" altLang="zh-CN" sz="3600" b="1" dirty="0" smtClean="0"/>
              <a:t>Read the text again and answer the questions below:</a:t>
            </a:r>
          </a:p>
          <a:p>
            <a:pPr marL="0" indent="0">
              <a:buNone/>
            </a:pPr>
            <a:endParaRPr lang="en-US" altLang="zh-CN" sz="900" b="1" dirty="0" smtClean="0"/>
          </a:p>
          <a:p>
            <a:pPr marL="742950" indent="-742950">
              <a:buAutoNum type="arabicPeriod"/>
            </a:pPr>
            <a:r>
              <a:rPr lang="en-US" altLang="zh-CN" sz="3600" dirty="0" smtClean="0"/>
              <a:t>What contribution</a:t>
            </a:r>
            <a:r>
              <a:rPr lang="en-US" altLang="zh-CN" sz="3600" i="1" dirty="0" smtClean="0"/>
              <a:t> </a:t>
            </a:r>
            <a:r>
              <a:rPr lang="en-US" altLang="zh-CN" sz="3600" dirty="0" smtClean="0"/>
              <a:t>does </a:t>
            </a:r>
            <a:r>
              <a:rPr lang="en-US" altLang="zh-CN" sz="3600" i="1" dirty="0" smtClean="0"/>
              <a:t>Roots &amp; Shoots</a:t>
            </a:r>
            <a:r>
              <a:rPr lang="en-US" altLang="zh-CN" sz="3600" dirty="0" smtClean="0"/>
              <a:t> make to society?</a:t>
            </a:r>
          </a:p>
          <a:p>
            <a:pPr marL="742950" indent="-742950">
              <a:buAutoNum type="arabicPeriod"/>
            </a:pPr>
            <a:endParaRPr lang="en-US" altLang="zh-CN" sz="3600" dirty="0" smtClean="0"/>
          </a:p>
          <a:p>
            <a:pPr marL="742950" indent="-742950">
              <a:buAutoNum type="arabicPeriod"/>
            </a:pPr>
            <a:r>
              <a:rPr lang="en-US" altLang="zh-CN" sz="3600" dirty="0" smtClean="0"/>
              <a:t>What makes Dr. Jane </a:t>
            </a:r>
            <a:r>
              <a:rPr lang="en-US" altLang="zh-CN" sz="3600" dirty="0" err="1" smtClean="0"/>
              <a:t>Goodall</a:t>
            </a:r>
            <a:r>
              <a:rPr lang="en-US" altLang="zh-CN" sz="3600" dirty="0" smtClean="0"/>
              <a:t> think </a:t>
            </a:r>
            <a:r>
              <a:rPr lang="en-US" altLang="zh-CN" sz="3600" i="1" dirty="0" smtClean="0"/>
              <a:t>Roots &amp; Shoots </a:t>
            </a:r>
            <a:r>
              <a:rPr lang="en-US" altLang="zh-CN" sz="3600" dirty="0" smtClean="0"/>
              <a:t>can help solve the problem of “Just-me-ism”?</a:t>
            </a:r>
          </a:p>
          <a:p>
            <a:pPr marL="742950" indent="-742950">
              <a:buAutoNum type="arabicPeriod"/>
            </a:pPr>
            <a:endParaRPr lang="en-US" altLang="zh-CN" sz="3600" dirty="0" smtClean="0"/>
          </a:p>
          <a:p>
            <a:pPr marL="742950" indent="-742950">
              <a:buAutoNum type="arabicPeriod"/>
            </a:pPr>
            <a:r>
              <a:rPr lang="en-US" altLang="zh-CN" sz="3600" dirty="0" smtClean="0"/>
              <a:t>What is your explanation for the two quotes from</a:t>
            </a:r>
          </a:p>
          <a:p>
            <a:pPr marL="742950" indent="-742950">
              <a:buNone/>
            </a:pPr>
            <a:r>
              <a:rPr lang="en-US" altLang="zh-CN" sz="3600" dirty="0" smtClean="0"/>
              <a:t>       Dr. Jane </a:t>
            </a:r>
            <a:r>
              <a:rPr lang="en-US" altLang="zh-CN" sz="3600" dirty="0" err="1" smtClean="0"/>
              <a:t>Goodall</a:t>
            </a:r>
            <a:r>
              <a:rPr lang="en-US" altLang="zh-CN" sz="3600" dirty="0" smtClean="0"/>
              <a:t>? </a:t>
            </a:r>
            <a:endParaRPr lang="zh-CN" altLang="en-US" sz="3600" dirty="0"/>
          </a:p>
        </p:txBody>
      </p:sp>
      <p:grpSp>
        <p:nvGrpSpPr>
          <p:cNvPr id="4" name="组合 9"/>
          <p:cNvGrpSpPr/>
          <p:nvPr/>
        </p:nvGrpSpPr>
        <p:grpSpPr>
          <a:xfrm>
            <a:off x="10521243" y="5017911"/>
            <a:ext cx="1569156" cy="1840089"/>
            <a:chOff x="212019" y="399344"/>
            <a:chExt cx="2571750" cy="3184878"/>
          </a:xfrm>
        </p:grpSpPr>
        <p:pic>
          <p:nvPicPr>
            <p:cNvPr id="11" name="Picture 4" descr="https://p1.ssl.qhimg.com/dr/270_500_/t019bf20b5998e25712.png?size=617x742"/>
            <p:cNvPicPr>
              <a:picLocks noChangeAspect="1" noChangeArrowheads="1"/>
            </p:cNvPicPr>
            <p:nvPr/>
          </p:nvPicPr>
          <p:blipFill>
            <a:blip r:embed="rId2" cstate="print"/>
            <a:srcRect/>
            <a:stretch>
              <a:fillRect/>
            </a:stretch>
          </p:blipFill>
          <p:spPr bwMode="auto">
            <a:xfrm>
              <a:off x="212019" y="399344"/>
              <a:ext cx="2571750" cy="3095625"/>
            </a:xfrm>
            <a:prstGeom prst="rect">
              <a:avLst/>
            </a:prstGeom>
            <a:noFill/>
          </p:spPr>
        </p:pic>
        <p:sp>
          <p:nvSpPr>
            <p:cNvPr id="12" name="矩形 11"/>
            <p:cNvSpPr/>
            <p:nvPr/>
          </p:nvSpPr>
          <p:spPr>
            <a:xfrm>
              <a:off x="722489" y="3059289"/>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47422" y="3200400"/>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834445" y="3070578"/>
              <a:ext cx="491066" cy="412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标题 1"/>
          <p:cNvSpPr txBox="1">
            <a:spLocks/>
          </p:cNvSpPr>
          <p:nvPr/>
        </p:nvSpPr>
        <p:spPr>
          <a:xfrm>
            <a:off x="486481" y="3877"/>
            <a:ext cx="2835839" cy="1017203"/>
          </a:xfrm>
          <a:prstGeom prst="rect">
            <a:avLst/>
          </a:prstGeom>
          <a:ln>
            <a:solidFill>
              <a:srgbClr val="FF0000"/>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4400" b="1" i="0" u="none" strike="noStrike" kern="1200" cap="none" spc="0" normalizeH="0" baseline="0" noProof="0" dirty="0" smtClean="0">
                <a:ln>
                  <a:noFill/>
                </a:ln>
                <a:solidFill>
                  <a:srgbClr val="C00000"/>
                </a:solidFill>
                <a:effectLst>
                  <a:outerShdw blurRad="38100" dist="25400" dir="5400000" algn="ctr" rotWithShape="0">
                    <a:srgbClr val="6E747A">
                      <a:alpha val="43000"/>
                    </a:srgbClr>
                  </a:outerShdw>
                </a:effectLst>
                <a:uLnTx/>
                <a:uFillTx/>
                <a:latin typeface="+mj-lt"/>
                <a:ea typeface="+mj-ea"/>
                <a:cs typeface="+mj-cs"/>
              </a:rPr>
              <a:t>Activity 3</a:t>
            </a:r>
            <a:endParaRPr kumimoji="0" lang="en-US" altLang="zh-CN" sz="4400" b="1" i="0" u="none" strike="noStrike" kern="1200" cap="none" spc="0" normalizeH="0" baseline="0" noProof="0" dirty="0">
              <a:ln>
                <a:noFill/>
              </a:ln>
              <a:solidFill>
                <a:srgbClr val="C00000"/>
              </a:solidFill>
              <a:effectLst>
                <a:outerShdw blurRad="38100" dist="25400" dir="5400000" algn="ctr" rotWithShape="0">
                  <a:srgbClr val="6E747A">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961</TotalTime>
  <Words>1084</Words>
  <Application>Microsoft Office PowerPoint</Application>
  <PresentationFormat>自定义</PresentationFormat>
  <Paragraphs>115</Paragraphs>
  <Slides>19</Slides>
  <Notes>4</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Office 主题​​</vt:lpstr>
      <vt:lpstr>必修三 Unit8“绿色生活” Lesson1 Roots &amp; Shoots (1) </vt:lpstr>
      <vt:lpstr>Lesson 1  Roots &amp; Shoots  (1) </vt:lpstr>
      <vt:lpstr>Activate and share:</vt:lpstr>
      <vt:lpstr>Activity 1</vt:lpstr>
      <vt:lpstr>PowerPoint 演示文稿</vt:lpstr>
      <vt:lpstr>Activity 2</vt:lpstr>
      <vt:lpstr>PowerPoint 演示文稿</vt:lpstr>
      <vt:lpstr>Activity 2</vt:lpstr>
      <vt:lpstr>PowerPoint 演示文稿</vt:lpstr>
      <vt:lpstr>PowerPoint 演示文稿</vt:lpstr>
      <vt:lpstr>PowerPoint 演示文稿</vt:lpstr>
      <vt:lpstr>PowerPoint 演示文稿</vt:lpstr>
      <vt:lpstr>PowerPoint 演示文稿</vt:lpstr>
      <vt:lpstr>Express Yourself</vt:lpstr>
      <vt:lpstr>Express Yourself</vt:lpstr>
      <vt:lpstr>Express Yourself</vt:lpstr>
      <vt:lpstr>Express Yourself</vt:lpstr>
      <vt:lpstr>Homework:</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2.17学习任务</dc:title>
  <dc:creator>Phoebe</dc:creator>
  <cp:lastModifiedBy>acq</cp:lastModifiedBy>
  <cp:revision>199</cp:revision>
  <dcterms:created xsi:type="dcterms:W3CDTF">2020-02-12T05:50:00Z</dcterms:created>
  <dcterms:modified xsi:type="dcterms:W3CDTF">2020-05-11T12:37:56Z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