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5" r:id="rId3"/>
    <p:sldId id="300" r:id="rId5"/>
    <p:sldId id="301" r:id="rId6"/>
    <p:sldId id="302" r:id="rId7"/>
    <p:sldId id="303" r:id="rId8"/>
    <p:sldId id="304" r:id="rId9"/>
    <p:sldId id="306" r:id="rId10"/>
    <p:sldId id="307" r:id="rId11"/>
    <p:sldId id="308" r:id="rId12"/>
    <p:sldId id="309" r:id="rId13"/>
    <p:sldId id="310" r:id="rId14"/>
    <p:sldId id="311" r:id="rId15"/>
    <p:sldId id="312" r:id="rId16"/>
    <p:sldId id="313" r:id="rId17"/>
    <p:sldId id="314" r:id="rId18"/>
    <p:sldId id="315" r:id="rId19"/>
    <p:sldId id="316" r:id="rId20"/>
    <p:sldId id="317" r:id="rId21"/>
    <p:sldId id="318" r:id="rId22"/>
    <p:sldId id="319" r:id="rId23"/>
    <p:sldId id="320" r:id="rId24"/>
    <p:sldId id="321" r:id="rId25"/>
    <p:sldId id="322" r:id="rId26"/>
    <p:sldId id="323" r:id="rId27"/>
    <p:sldId id="324" r:id="rId28"/>
    <p:sldId id="325" r:id="rId29"/>
    <p:sldId id="326" r:id="rId30"/>
    <p:sldId id="327" r:id="rId31"/>
    <p:sldId id="271" r:id="rId32"/>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3" d="100"/>
          <a:sy n="143" d="100"/>
        </p:scale>
        <p:origin x="68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6" Type="http://schemas.openxmlformats.org/officeDocument/2006/relationships/commentAuthors" Target="commentAuthors.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image" Target="../media/image2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381533" y="685800"/>
            <a:ext cx="6094934" cy="3429000"/>
          </a:xfrm>
          <a:prstGeom prst="rect">
            <a:avLst/>
          </a:prstGeom>
        </p:spPr>
        <p:txBody>
          <a:bodyPr/>
          <a:lstStyle/>
          <a:p/>
        </p:txBody>
      </p:sp>
      <p:sp>
        <p:nvSpPr>
          <p:cNvPr id="110" name="Shape 110"/>
          <p:cNvSpPr>
            <a:spLocks noGrp="1"/>
          </p:cNvSpPr>
          <p:nvPr>
            <p:ph type="body" sz="quarter" idx="1"/>
          </p:nvPr>
        </p:nvSpPr>
        <p:spPr>
          <a:xfrm>
            <a:off x="914400" y="4343400"/>
            <a:ext cx="5029200" cy="4114800"/>
          </a:xfrm>
          <a:prstGeom prst="rect">
            <a:avLst/>
          </a:prstGeom>
        </p:spPr>
        <p:txBody>
          <a:bodyPr/>
          <a:lstStyle/>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panose="020F0502020204030204"/>
      </a:defRPr>
    </a:lvl1pPr>
    <a:lvl2pPr indent="228600" latinLnBrk="0">
      <a:defRPr sz="1200">
        <a:latin typeface="+mj-lt"/>
        <a:ea typeface="+mj-ea"/>
        <a:cs typeface="+mj-cs"/>
        <a:sym typeface="Calibri" panose="020F0502020204030204"/>
      </a:defRPr>
    </a:lvl2pPr>
    <a:lvl3pPr indent="457200" latinLnBrk="0">
      <a:defRPr sz="1200">
        <a:latin typeface="+mj-lt"/>
        <a:ea typeface="+mj-ea"/>
        <a:cs typeface="+mj-cs"/>
        <a:sym typeface="Calibri" panose="020F0502020204030204"/>
      </a:defRPr>
    </a:lvl3pPr>
    <a:lvl4pPr indent="685800" latinLnBrk="0">
      <a:defRPr sz="1200">
        <a:latin typeface="+mj-lt"/>
        <a:ea typeface="+mj-ea"/>
        <a:cs typeface="+mj-cs"/>
        <a:sym typeface="Calibri" panose="020F0502020204030204"/>
      </a:defRPr>
    </a:lvl4pPr>
    <a:lvl5pPr indent="914400" latinLnBrk="0">
      <a:defRPr sz="1200">
        <a:latin typeface="+mj-lt"/>
        <a:ea typeface="+mj-ea"/>
        <a:cs typeface="+mj-cs"/>
        <a:sym typeface="Calibri" panose="020F0502020204030204"/>
      </a:defRPr>
    </a:lvl5pPr>
    <a:lvl6pPr indent="1143000" latinLnBrk="0">
      <a:defRPr sz="1200">
        <a:latin typeface="+mj-lt"/>
        <a:ea typeface="+mj-ea"/>
        <a:cs typeface="+mj-cs"/>
        <a:sym typeface="Calibri" panose="020F0502020204030204"/>
      </a:defRPr>
    </a:lvl6pPr>
    <a:lvl7pPr indent="1371600" latinLnBrk="0">
      <a:defRPr sz="1200">
        <a:latin typeface="+mj-lt"/>
        <a:ea typeface="+mj-ea"/>
        <a:cs typeface="+mj-cs"/>
        <a:sym typeface="Calibri" panose="020F0502020204030204"/>
      </a:defRPr>
    </a:lvl7pPr>
    <a:lvl8pPr indent="1600200" latinLnBrk="0">
      <a:defRPr sz="1200">
        <a:latin typeface="+mj-lt"/>
        <a:ea typeface="+mj-ea"/>
        <a:cs typeface="+mj-cs"/>
        <a:sym typeface="Calibri" panose="020F0502020204030204"/>
      </a:defRPr>
    </a:lvl8pPr>
    <a:lvl9pPr indent="1828800" latinLnBrk="0">
      <a:defRPr sz="1200">
        <a:latin typeface="+mj-lt"/>
        <a:ea typeface="+mj-ea"/>
        <a:cs typeface="+mj-cs"/>
        <a:sym typeface="Calibri" panose="020F050202020403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70.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69.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68.xml"/><Relationship Id="rId2" Type="http://schemas.openxmlformats.org/officeDocument/2006/relationships/tags" Target="../tags/tag67.xml"/><Relationship Id="rId12" Type="http://schemas.openxmlformats.org/officeDocument/2006/relationships/tags" Target="../tags/tag73.xml"/><Relationship Id="rId11" Type="http://schemas.openxmlformats.org/officeDocument/2006/relationships/tags" Target="../tags/tag72.xml"/><Relationship Id="rId10" Type="http://schemas.openxmlformats.org/officeDocument/2006/relationships/tags" Target="../tags/tag71.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6.png"/><Relationship Id="rId2" Type="http://schemas.openxmlformats.org/officeDocument/2006/relationships/tags" Target="../tags/tag74.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83.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82.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81.xml"/><Relationship Id="rId2" Type="http://schemas.openxmlformats.org/officeDocument/2006/relationships/tags" Target="../tags/tag80.xml"/><Relationship Id="rId12" Type="http://schemas.openxmlformats.org/officeDocument/2006/relationships/tags" Target="../tags/tag86.xml"/><Relationship Id="rId11" Type="http://schemas.openxmlformats.org/officeDocument/2006/relationships/tags" Target="../tags/tag85.xml"/><Relationship Id="rId10" Type="http://schemas.openxmlformats.org/officeDocument/2006/relationships/tags" Target="../tags/tag84.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right_up.png" TargetMode="External"/><Relationship Id="rId8" Type="http://schemas.openxmlformats.org/officeDocument/2006/relationships/image" Target="../media/image3.png"/><Relationship Id="rId7" Type="http://schemas.openxmlformats.org/officeDocument/2006/relationships/tags" Target="../tags/tag90.xml"/><Relationship Id="rId6" Type="http://schemas.openxmlformats.org/officeDocument/2006/relationships/image" Target="file:///C:\Users\1V994W2\PycharmProjects\PPT_Background_Generation/pic_temp/0_pic_quater_left_up.png" TargetMode="External"/><Relationship Id="rId5" Type="http://schemas.openxmlformats.org/officeDocument/2006/relationships/image" Target="../media/image2.png"/><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4" Type="http://schemas.openxmlformats.org/officeDocument/2006/relationships/tags" Target="../tags/tag95.xml"/><Relationship Id="rId13" Type="http://schemas.openxmlformats.org/officeDocument/2006/relationships/tags" Target="../tags/tag94.xml"/><Relationship Id="rId12" Type="http://schemas.openxmlformats.org/officeDocument/2006/relationships/tags" Target="../tags/tag93.xml"/><Relationship Id="rId11" Type="http://schemas.openxmlformats.org/officeDocument/2006/relationships/tags" Target="../tags/tag92.xml"/><Relationship Id="rId10" Type="http://schemas.openxmlformats.org/officeDocument/2006/relationships/tags" Target="../tags/tag91.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01.xml"/><Relationship Id="rId8" Type="http://schemas.openxmlformats.org/officeDocument/2006/relationships/tags" Target="../tags/tag100.xml"/><Relationship Id="rId7" Type="http://schemas.openxmlformats.org/officeDocument/2006/relationships/tags" Target="../tags/tag99.xml"/><Relationship Id="rId6" Type="http://schemas.openxmlformats.org/officeDocument/2006/relationships/tags" Target="../tags/tag98.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97.xml"/><Relationship Id="rId2" Type="http://schemas.openxmlformats.org/officeDocument/2006/relationships/tags" Target="../tags/tag96.xml"/><Relationship Id="rId11" Type="http://schemas.openxmlformats.org/officeDocument/2006/relationships/tags" Target="../tags/tag103.xml"/><Relationship Id="rId10" Type="http://schemas.openxmlformats.org/officeDocument/2006/relationships/tags" Target="../tags/tag102.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right_up.png" TargetMode="External"/><Relationship Id="rId8" Type="http://schemas.openxmlformats.org/officeDocument/2006/relationships/image" Target="../media/image3.png"/><Relationship Id="rId7" Type="http://schemas.openxmlformats.org/officeDocument/2006/relationships/tags" Target="../tags/tag107.xml"/><Relationship Id="rId6" Type="http://schemas.openxmlformats.org/officeDocument/2006/relationships/image" Target="file:///C:\Users\1V994W2\PycharmProjects\PPT_Background_Generation/pic_temp/0_pic_quater_left_up.png" TargetMode="External"/><Relationship Id="rId5" Type="http://schemas.openxmlformats.org/officeDocument/2006/relationships/image" Target="../media/image2.png"/><Relationship Id="rId4" Type="http://schemas.openxmlformats.org/officeDocument/2006/relationships/tags" Target="../tags/tag106.xml"/><Relationship Id="rId3" Type="http://schemas.openxmlformats.org/officeDocument/2006/relationships/tags" Target="../tags/tag105.xml"/><Relationship Id="rId2" Type="http://schemas.openxmlformats.org/officeDocument/2006/relationships/tags" Target="../tags/tag104.xml"/><Relationship Id="rId15" Type="http://schemas.openxmlformats.org/officeDocument/2006/relationships/tags" Target="../tags/tag113.xml"/><Relationship Id="rId14" Type="http://schemas.openxmlformats.org/officeDocument/2006/relationships/tags" Target="../tags/tag112.xml"/><Relationship Id="rId13" Type="http://schemas.openxmlformats.org/officeDocument/2006/relationships/tags" Target="../tags/tag111.xml"/><Relationship Id="rId12" Type="http://schemas.openxmlformats.org/officeDocument/2006/relationships/tags" Target="../tags/tag110.xml"/><Relationship Id="rId11" Type="http://schemas.openxmlformats.org/officeDocument/2006/relationships/tags" Target="../tags/tag109.xml"/><Relationship Id="rId10" Type="http://schemas.openxmlformats.org/officeDocument/2006/relationships/tags" Target="../tags/tag108.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right_up.png" TargetMode="External"/><Relationship Id="rId8" Type="http://schemas.openxmlformats.org/officeDocument/2006/relationships/image" Target="../media/image3.png"/><Relationship Id="rId7" Type="http://schemas.openxmlformats.org/officeDocument/2006/relationships/tags" Target="../tags/tag117.xml"/><Relationship Id="rId6" Type="http://schemas.openxmlformats.org/officeDocument/2006/relationships/image" Target="file:///C:\Users\1V994W2\PycharmProjects\PPT_Background_Generation/pic_temp/0_pic_quater_left_up.png" TargetMode="External"/><Relationship Id="rId5" Type="http://schemas.openxmlformats.org/officeDocument/2006/relationships/image" Target="../media/image2.png"/><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5" Type="http://schemas.openxmlformats.org/officeDocument/2006/relationships/tags" Target="../tags/tag123.xml"/><Relationship Id="rId14" Type="http://schemas.openxmlformats.org/officeDocument/2006/relationships/tags" Target="../tags/tag122.xml"/><Relationship Id="rId13" Type="http://schemas.openxmlformats.org/officeDocument/2006/relationships/tags" Target="../tags/tag121.xml"/><Relationship Id="rId12" Type="http://schemas.openxmlformats.org/officeDocument/2006/relationships/tags" Target="../tags/tag120.xml"/><Relationship Id="rId11" Type="http://schemas.openxmlformats.org/officeDocument/2006/relationships/tags" Target="../tags/tag119.xml"/><Relationship Id="rId10" Type="http://schemas.openxmlformats.org/officeDocument/2006/relationships/tags" Target="../tags/tag118.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right_up.png" TargetMode="External"/><Relationship Id="rId8" Type="http://schemas.openxmlformats.org/officeDocument/2006/relationships/image" Target="../media/image3.png"/><Relationship Id="rId7" Type="http://schemas.openxmlformats.org/officeDocument/2006/relationships/tags" Target="../tags/tag127.xml"/><Relationship Id="rId6" Type="http://schemas.openxmlformats.org/officeDocument/2006/relationships/image" Target="file:///C:\Users\1V994W2\PycharmProjects\PPT_Background_Generation/pic_temp/0_pic_quater_left_up.png" TargetMode="External"/><Relationship Id="rId5" Type="http://schemas.openxmlformats.org/officeDocument/2006/relationships/image" Target="../media/image2.png"/><Relationship Id="rId4" Type="http://schemas.openxmlformats.org/officeDocument/2006/relationships/tags" Target="../tags/tag126.xml"/><Relationship Id="rId3" Type="http://schemas.openxmlformats.org/officeDocument/2006/relationships/tags" Target="../tags/tag125.xml"/><Relationship Id="rId2" Type="http://schemas.openxmlformats.org/officeDocument/2006/relationships/tags" Target="../tags/tag124.xml"/><Relationship Id="rId17" Type="http://schemas.openxmlformats.org/officeDocument/2006/relationships/tags" Target="../tags/tag135.xml"/><Relationship Id="rId16" Type="http://schemas.openxmlformats.org/officeDocument/2006/relationships/tags" Target="../tags/tag134.xml"/><Relationship Id="rId15" Type="http://schemas.openxmlformats.org/officeDocument/2006/relationships/tags" Target="../tags/tag133.xml"/><Relationship Id="rId14" Type="http://schemas.openxmlformats.org/officeDocument/2006/relationships/tags" Target="../tags/tag132.xml"/><Relationship Id="rId13" Type="http://schemas.openxmlformats.org/officeDocument/2006/relationships/tags" Target="../tags/tag131.xml"/><Relationship Id="rId12" Type="http://schemas.openxmlformats.org/officeDocument/2006/relationships/tags" Target="../tags/tag130.xml"/><Relationship Id="rId11" Type="http://schemas.openxmlformats.org/officeDocument/2006/relationships/tags" Target="../tags/tag129.xml"/><Relationship Id="rId10" Type="http://schemas.openxmlformats.org/officeDocument/2006/relationships/tags" Target="../tags/tag128.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left_down.png" TargetMode="External"/><Relationship Id="rId8" Type="http://schemas.openxmlformats.org/officeDocument/2006/relationships/image" Target="../media/image7.png"/><Relationship Id="rId7" Type="http://schemas.openxmlformats.org/officeDocument/2006/relationships/tags" Target="../tags/tag139.xml"/><Relationship Id="rId6" Type="http://schemas.openxmlformats.org/officeDocument/2006/relationships/image" Target="file:///C:\Users\1V994W2\PycharmProjects\PPT_Background_Generation/pic_temp/0_pic_quater_left_up.png" TargetMode="External"/><Relationship Id="rId5" Type="http://schemas.openxmlformats.org/officeDocument/2006/relationships/image" Target="../media/image2.png"/><Relationship Id="rId4" Type="http://schemas.openxmlformats.org/officeDocument/2006/relationships/tags" Target="../tags/tag138.xml"/><Relationship Id="rId3" Type="http://schemas.openxmlformats.org/officeDocument/2006/relationships/tags" Target="../tags/tag137.xml"/><Relationship Id="rId2" Type="http://schemas.openxmlformats.org/officeDocument/2006/relationships/tags" Target="../tags/tag136.xml"/><Relationship Id="rId14" Type="http://schemas.openxmlformats.org/officeDocument/2006/relationships/tags" Target="../tags/tag144.xml"/><Relationship Id="rId13" Type="http://schemas.openxmlformats.org/officeDocument/2006/relationships/tags" Target="../tags/tag143.xml"/><Relationship Id="rId12" Type="http://schemas.openxmlformats.org/officeDocument/2006/relationships/tags" Target="../tags/tag142.xml"/><Relationship Id="rId11" Type="http://schemas.openxmlformats.org/officeDocument/2006/relationships/tags" Target="../tags/tag141.xml"/><Relationship Id="rId10" Type="http://schemas.openxmlformats.org/officeDocument/2006/relationships/tags" Target="../tags/tag140.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11.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0.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9.xml"/><Relationship Id="rId2" Type="http://schemas.openxmlformats.org/officeDocument/2006/relationships/tags" Target="../tags/tag8.xml"/><Relationship Id="rId13" Type="http://schemas.openxmlformats.org/officeDocument/2006/relationships/tags" Target="../tags/tag15.xml"/><Relationship Id="rId12" Type="http://schemas.openxmlformats.org/officeDocument/2006/relationships/tags" Target="../tags/tag14.xml"/><Relationship Id="rId11" Type="http://schemas.openxmlformats.org/officeDocument/2006/relationships/tags" Target="../tags/tag13.xml"/><Relationship Id="rId10" Type="http://schemas.openxmlformats.org/officeDocument/2006/relationships/tags" Target="../tags/tag1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image" Target="file:///C:\Users\1V994W2\PycharmProjects\PPT_Background_Generation/pic_temp/pic_half_top.png" TargetMode="External"/><Relationship Id="rId3" Type="http://schemas.openxmlformats.org/officeDocument/2006/relationships/image" Target="../media/image4.png"/><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24.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23.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22.xml"/><Relationship Id="rId2" Type="http://schemas.openxmlformats.org/officeDocument/2006/relationships/tags" Target="../tags/tag21.xml"/><Relationship Id="rId14" Type="http://schemas.openxmlformats.org/officeDocument/2006/relationships/tags" Target="../tags/tag29.xml"/><Relationship Id="rId13" Type="http://schemas.openxmlformats.org/officeDocument/2006/relationships/tags" Target="../tags/tag28.xml"/><Relationship Id="rId12" Type="http://schemas.openxmlformats.org/officeDocument/2006/relationships/tags" Target="../tags/tag27.xml"/><Relationship Id="rId11" Type="http://schemas.openxmlformats.org/officeDocument/2006/relationships/tags" Target="../tags/tag26.xml"/><Relationship Id="rId10" Type="http://schemas.openxmlformats.org/officeDocument/2006/relationships/tags" Target="../tags/tag25.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33.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32.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31.xml"/><Relationship Id="rId2" Type="http://schemas.openxmlformats.org/officeDocument/2006/relationships/tags" Target="../tags/tag30.xml"/><Relationship Id="rId16" Type="http://schemas.openxmlformats.org/officeDocument/2006/relationships/tags" Target="../tags/tag40.xml"/><Relationship Id="rId15" Type="http://schemas.openxmlformats.org/officeDocument/2006/relationships/tags" Target="../tags/tag39.xml"/><Relationship Id="rId14" Type="http://schemas.openxmlformats.org/officeDocument/2006/relationships/tags" Target="../tags/tag38.xml"/><Relationship Id="rId13" Type="http://schemas.openxmlformats.org/officeDocument/2006/relationships/tags" Target="../tags/tag37.xml"/><Relationship Id="rId12" Type="http://schemas.openxmlformats.org/officeDocument/2006/relationships/tags" Target="../tags/tag36.xml"/><Relationship Id="rId11" Type="http://schemas.openxmlformats.org/officeDocument/2006/relationships/tags" Target="../tags/tag35.xml"/><Relationship Id="rId10" Type="http://schemas.openxmlformats.org/officeDocument/2006/relationships/tags" Target="../tags/tag34.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44.xml"/><Relationship Id="rId8" Type="http://schemas.openxmlformats.org/officeDocument/2006/relationships/tags" Target="../tags/tag43.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42.xml"/><Relationship Id="rId4" Type="http://schemas.openxmlformats.org/officeDocument/2006/relationships/image" Target="file:///C:\Users\1V994W2\Documents\Tencent%20Files\574576071\FileRecv\&#25340;&#35013;&#32032;&#26448;\forright\\06\subject_holdleft_84,125,158_0_staid_full_0.png" TargetMode="External"/><Relationship Id="rId3" Type="http://schemas.openxmlformats.org/officeDocument/2006/relationships/image" Target="../media/image5.png"/><Relationship Id="rId2" Type="http://schemas.openxmlformats.org/officeDocument/2006/relationships/tags" Target="../tags/tag41.xml"/><Relationship Id="rId11" Type="http://schemas.openxmlformats.org/officeDocument/2006/relationships/tags" Target="../tags/tag46.xml"/><Relationship Id="rId10" Type="http://schemas.openxmlformats.org/officeDocument/2006/relationships/tags" Target="../tags/tag4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53.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52.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51.xml"/><Relationship Id="rId2" Type="http://schemas.openxmlformats.org/officeDocument/2006/relationships/tags" Target="../tags/tag50.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tags" Target="../tags/tag56.xml"/><Relationship Id="rId11" Type="http://schemas.openxmlformats.org/officeDocument/2006/relationships/tags" Target="../tags/tag55.xml"/><Relationship Id="rId10" Type="http://schemas.openxmlformats.org/officeDocument/2006/relationships/tags" Target="../tags/tag54.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62.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61.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60.xml"/><Relationship Id="rId2" Type="http://schemas.openxmlformats.org/officeDocument/2006/relationships/tags" Target="../tags/tag59.xml"/><Relationship Id="rId13" Type="http://schemas.openxmlformats.org/officeDocument/2006/relationships/tags" Target="../tags/tag66.xml"/><Relationship Id="rId12" Type="http://schemas.openxmlformats.org/officeDocument/2006/relationships/tags" Target="../tags/tag65.xml"/><Relationship Id="rId11" Type="http://schemas.openxmlformats.org/officeDocument/2006/relationships/tags" Target="../tags/tag64.xml"/><Relationship Id="rId10" Type="http://schemas.openxmlformats.org/officeDocument/2006/relationships/tags" Target="../tags/tag6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3"/>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4"/>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5"/>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6" name="文本占位符 5"/>
          <p:cNvSpPr>
            <a:spLocks noGrp="1"/>
          </p:cNvSpPr>
          <p:nvPr>
            <p:ph type="body" sz="quarter" idx="16" hasCustomPrompt="1"/>
            <p:custDataLst>
              <p:tags r:id="rId6"/>
            </p:custDataLst>
          </p:nvPr>
        </p:nvSpPr>
        <p:spPr>
          <a:xfrm>
            <a:off x="4824418" y="3497935"/>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endParaRPr lang="zh-CN" altLang="en-US"/>
          </a:p>
        </p:txBody>
      </p:sp>
      <p:sp>
        <p:nvSpPr>
          <p:cNvPr id="4" name="文本占位符 3"/>
          <p:cNvSpPr>
            <a:spLocks noGrp="1"/>
          </p:cNvSpPr>
          <p:nvPr>
            <p:ph type="body" sz="quarter" idx="15" hasCustomPrompt="1"/>
            <p:custDataLst>
              <p:tags r:id="rId7"/>
            </p:custDataLst>
          </p:nvPr>
        </p:nvSpPr>
        <p:spPr>
          <a:xfrm>
            <a:off x="4824418" y="3854214"/>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endParaRPr lang="zh-CN" altLang="en-US"/>
          </a:p>
        </p:txBody>
      </p:sp>
      <p:sp>
        <p:nvSpPr>
          <p:cNvPr id="3" name="副标题 2"/>
          <p:cNvSpPr>
            <a:spLocks noGrp="1"/>
          </p:cNvSpPr>
          <p:nvPr>
            <p:ph type="subTitle" idx="14" hasCustomPrompt="1"/>
            <p:custDataLst>
              <p:tags r:id="rId8"/>
            </p:custDataLst>
          </p:nvPr>
        </p:nvSpPr>
        <p:spPr>
          <a:xfrm>
            <a:off x="4824417" y="2391469"/>
            <a:ext cx="3619500" cy="833540"/>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a:t>单击此处编辑副标题</a:t>
            </a:r>
            <a:endParaRPr lang="zh-CN" altLang="en-US"/>
          </a:p>
        </p:txBody>
      </p:sp>
      <p:sp>
        <p:nvSpPr>
          <p:cNvPr id="2" name="标题 1"/>
          <p:cNvSpPr>
            <a:spLocks noGrp="1"/>
          </p:cNvSpPr>
          <p:nvPr>
            <p:ph type="ctrTitle" idx="13" hasCustomPrompt="1"/>
            <p:custDataLst>
              <p:tags r:id="rId9"/>
            </p:custDataLst>
          </p:nvPr>
        </p:nvSpPr>
        <p:spPr>
          <a:xfrm>
            <a:off x="4824418" y="1509822"/>
            <a:ext cx="3619024" cy="728276"/>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05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2" name="组合 1"/>
          <p:cNvGrpSpPr/>
          <p:nvPr>
            <p:custDataLst>
              <p:tags r:id="rId2"/>
            </p:custDataLst>
          </p:nvPr>
        </p:nvGrpSpPr>
        <p:grpSpPr>
          <a:xfrm>
            <a:off x="0" y="0"/>
            <a:ext cx="9144000" cy="441630"/>
            <a:chOff x="0" y="0"/>
            <a:chExt cx="12192000" cy="588767"/>
          </a:xfrm>
        </p:grpSpPr>
        <p:pic>
          <p:nvPicPr>
            <p:cNvPr id="8" name="图片 7"/>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6" name="图片 5"/>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3" name="日期占位符 2"/>
          <p:cNvSpPr>
            <a:spLocks noGrp="1"/>
          </p:cNvSpPr>
          <p:nvPr>
            <p:ph type="dt" sz="half" idx="10"/>
            <p:custDataLst>
              <p:tags r:id="rId9"/>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1"/>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2"/>
            </p:custDataLst>
          </p:nvPr>
        </p:nvSpPr>
        <p:spPr>
          <a:xfrm>
            <a:off x="502448" y="714469"/>
            <a:ext cx="8139178" cy="4042179"/>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p:custDataLst>
              <p:tags r:id="rId2"/>
            </p:custDataLst>
          </p:nvPr>
        </p:nvPicPr>
        <p:blipFill>
          <a:blip r:embed="rId3" r:link="rId4"/>
          <a:stretch>
            <a:fillRect/>
          </a:stretch>
        </p:blipFill>
        <p:spPr>
          <a:xfrm>
            <a:off x="0" y="0"/>
            <a:ext cx="9144000" cy="5144135"/>
          </a:xfrm>
          <a:prstGeom prst="rect">
            <a:avLst/>
          </a:prstGeom>
        </p:spPr>
      </p:pic>
      <p:sp>
        <p:nvSpPr>
          <p:cNvPr id="3" name="日期占位符 2"/>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文本占位符 6"/>
          <p:cNvSpPr>
            <a:spLocks noGrp="1"/>
          </p:cNvSpPr>
          <p:nvPr>
            <p:ph type="body" idx="14" hasCustomPrompt="1"/>
            <p:custDataLst>
              <p:tags r:id="rId8"/>
            </p:custDataLst>
          </p:nvPr>
        </p:nvSpPr>
        <p:spPr>
          <a:xfrm>
            <a:off x="4953000" y="2739014"/>
            <a:ext cx="3619500" cy="833540"/>
          </a:xfrm>
        </p:spPr>
        <p:txBody>
          <a:bodyPr vert="horz" wrap="square" lIns="0" tIns="0" rIns="0" bIns="0" anchor="t" anchorCtr="0">
            <a:normAutofit/>
          </a:bodyPr>
          <a:lstStyle>
            <a:lvl1pPr marL="257175" marR="0" indent="-257175" algn="l" rtl="0" eaLnBrk="1" fontAlgn="auto">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20000"/>
              </a:lnSpc>
              <a:spcBef>
                <a:spcPts val="0"/>
              </a:spcBef>
              <a:spcAft>
                <a:spcPts val="0"/>
              </a:spcAft>
              <a:buClr>
                <a:schemeClr val="tx1">
                  <a:lumMod val="65000"/>
                  <a:lumOff val="35000"/>
                </a:schemeClr>
              </a:buClr>
              <a:buSzPts val="1800"/>
              <a:buFont typeface="Arial" panose="020B0604020202020204" pitchFamily="34" charset="0"/>
              <a:buNone/>
            </a:pPr>
            <a:r>
              <a:rPr lang="zh-CN" altLang="en-US"/>
              <a:t>单击此处编辑副标题</a:t>
            </a:r>
            <a:endParaRPr lang="zh-CN" altLang="en-US"/>
          </a:p>
        </p:txBody>
      </p:sp>
      <p:sp>
        <p:nvSpPr>
          <p:cNvPr id="2" name="标题 1"/>
          <p:cNvSpPr>
            <a:spLocks noGrp="1"/>
          </p:cNvSpPr>
          <p:nvPr>
            <p:ph type="title" idx="13" hasCustomPrompt="1"/>
            <p:custDataLst>
              <p:tags r:id="rId9"/>
            </p:custDataLst>
          </p:nvPr>
        </p:nvSpPr>
        <p:spPr>
          <a:xfrm>
            <a:off x="4953000" y="1571581"/>
            <a:ext cx="3619024" cy="1014061"/>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4950" b="0" spc="700">
                <a:solidFill>
                  <a:schemeClr val="tx1"/>
                </a:solidFill>
                <a:latin typeface="Arial" panose="020B0604020202020204" pitchFamily="34" charset="0"/>
                <a:ea typeface="汉仪旗黑-85S" panose="00020600040101010101" pitchFamily="18" charset="-122"/>
              </a:defRPr>
            </a:lvl1pPr>
          </a:lstStyle>
          <a:p>
            <a:r>
              <a:rPr lang="zh-CN" altLang="en-US"/>
              <a:t>编辑标题</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8" name="组合 7"/>
          <p:cNvGrpSpPr/>
          <p:nvPr>
            <p:custDataLst>
              <p:tags r:id="rId2"/>
            </p:custDataLst>
          </p:nvPr>
        </p:nvGrpSpPr>
        <p:grpSpPr>
          <a:xfrm>
            <a:off x="0" y="0"/>
            <a:ext cx="9144000" cy="441630"/>
            <a:chOff x="0" y="0"/>
            <a:chExt cx="12192000" cy="588767"/>
          </a:xfrm>
        </p:grpSpPr>
        <p:pic>
          <p:nvPicPr>
            <p:cNvPr id="7" name="图片 6"/>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6" name="图片 5"/>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9"/>
            </p:custDataLst>
          </p:nvPr>
        </p:nvSpPr>
        <p:spPr>
          <a:xfrm>
            <a:off x="502412" y="332464"/>
            <a:ext cx="8139178"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219056" y="227885"/>
            <a:ext cx="8705888" cy="468836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3"/>
            </p:custDataLst>
          </p:nvPr>
        </p:nvGrpSpPr>
        <p:grpSpPr>
          <a:xfrm>
            <a:off x="0" y="0"/>
            <a:ext cx="9144000" cy="441630"/>
            <a:chOff x="0" y="0"/>
            <a:chExt cx="12192000" cy="588767"/>
          </a:xfrm>
        </p:grpSpPr>
        <p:pic>
          <p:nvPicPr>
            <p:cNvPr id="9" name="图片 8"/>
            <p:cNvPicPr/>
            <p:nvPr userDrawn="1">
              <p:custDataLst>
                <p:tags r:id="rId4"/>
              </p:custDataLst>
            </p:nvPr>
          </p:nvPicPr>
          <p:blipFill>
            <a:blip r:embed="rId5" r:link="rId6" cstate="screen"/>
            <a:stretch>
              <a:fillRect/>
            </a:stretch>
          </p:blipFill>
          <p:spPr>
            <a:xfrm>
              <a:off x="0" y="0"/>
              <a:ext cx="720090" cy="588767"/>
            </a:xfrm>
            <a:prstGeom prst="rect">
              <a:avLst/>
            </a:prstGeom>
          </p:spPr>
        </p:pic>
        <p:pic>
          <p:nvPicPr>
            <p:cNvPr id="8" name="图片 7"/>
            <p:cNvPicPr/>
            <p:nvPr userDrawn="1">
              <p:custDataLst>
                <p:tags r:id="rId7"/>
              </p:custDataLst>
            </p:nvPr>
          </p:nvPicPr>
          <p:blipFill>
            <a:blip r:embed="rId8" r:link="rId9" cstate="screen"/>
            <a:stretch>
              <a:fillRect/>
            </a:stretch>
          </p:blipFill>
          <p:spPr>
            <a:xfrm>
              <a:off x="11471910" y="0"/>
              <a:ext cx="720090" cy="588767"/>
            </a:xfrm>
            <a:prstGeom prst="rect">
              <a:avLst/>
            </a:prstGeom>
          </p:spPr>
        </p:pic>
      </p:grpSp>
      <p:sp>
        <p:nvSpPr>
          <p:cNvPr id="2" name="标题 1"/>
          <p:cNvSpPr>
            <a:spLocks noGrp="1"/>
          </p:cNvSpPr>
          <p:nvPr>
            <p:ph type="title" hasCustomPrompt="1"/>
            <p:custDataLst>
              <p:tags r:id="rId10"/>
            </p:custDataLst>
          </p:nvPr>
        </p:nvSpPr>
        <p:spPr>
          <a:xfrm>
            <a:off x="961200" y="937016"/>
            <a:ext cx="7219800" cy="542767"/>
          </a:xfrm>
        </p:spPr>
        <p:txBody>
          <a:bodyPr wrap="square" anchor="ctr">
            <a:normAutofit/>
          </a:bodyPr>
          <a:lstStyle>
            <a:lvl1pP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1"/>
            </p:custDataLst>
          </p:nvPr>
        </p:nvSpPr>
        <p:spPr>
          <a:xfrm>
            <a:off x="960835" y="1622900"/>
            <a:ext cx="7219950" cy="258421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3618452" cy="514413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8" name="图片 7"/>
          <p:cNvPicPr/>
          <p:nvPr>
            <p:custDataLst>
              <p:tags r:id="rId3"/>
            </p:custDataLst>
          </p:nvPr>
        </p:nvPicPr>
        <p:blipFill>
          <a:blip r:embed="rId4" r:link="rId5" cstate="screen"/>
          <a:stretch>
            <a:fillRect/>
          </a:stretch>
        </p:blipFill>
        <p:spPr>
          <a:xfrm>
            <a:off x="8603933" y="0"/>
            <a:ext cx="540068" cy="441630"/>
          </a:xfrm>
          <a:prstGeom prst="rect">
            <a:avLst/>
          </a:prstGeom>
        </p:spPr>
      </p:pic>
      <p:sp>
        <p:nvSpPr>
          <p:cNvPr id="2" name="标题 1"/>
          <p:cNvSpPr>
            <a:spLocks noGrp="1"/>
          </p:cNvSpPr>
          <p:nvPr>
            <p:ph type="title" hasCustomPrompt="1"/>
            <p:custDataLst>
              <p:tags r:id="rId6"/>
            </p:custDataLst>
          </p:nvPr>
        </p:nvSpPr>
        <p:spPr>
          <a:xfrm>
            <a:off x="437400" y="577871"/>
            <a:ext cx="2970000" cy="661582"/>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440100" y="1323163"/>
            <a:ext cx="2967300" cy="307027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3825900" y="577525"/>
            <a:ext cx="4860000" cy="381642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2"/>
            </p:custDataLst>
          </p:nvPr>
        </p:nvSpPr>
        <p:spPr>
          <a:xfrm>
            <a:off x="0" y="0"/>
            <a:ext cx="9144000" cy="1998496"/>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3"/>
            </p:custDataLst>
          </p:nvPr>
        </p:nvGrpSpPr>
        <p:grpSpPr>
          <a:xfrm>
            <a:off x="0" y="0"/>
            <a:ext cx="9144000" cy="441630"/>
            <a:chOff x="0" y="0"/>
            <a:chExt cx="12192000" cy="588767"/>
          </a:xfrm>
        </p:grpSpPr>
        <p:pic>
          <p:nvPicPr>
            <p:cNvPr id="10" name="图片 9"/>
            <p:cNvPicPr/>
            <p:nvPr userDrawn="1">
              <p:custDataLst>
                <p:tags r:id="rId4"/>
              </p:custDataLst>
            </p:nvPr>
          </p:nvPicPr>
          <p:blipFill>
            <a:blip r:embed="rId5" r:link="rId6" cstate="screen"/>
            <a:stretch>
              <a:fillRect/>
            </a:stretch>
          </p:blipFill>
          <p:spPr>
            <a:xfrm>
              <a:off x="0" y="0"/>
              <a:ext cx="720090" cy="588767"/>
            </a:xfrm>
            <a:prstGeom prst="rect">
              <a:avLst/>
            </a:prstGeom>
          </p:spPr>
        </p:pic>
        <p:pic>
          <p:nvPicPr>
            <p:cNvPr id="8" name="图片 7"/>
            <p:cNvPicPr/>
            <p:nvPr userDrawn="1">
              <p:custDataLst>
                <p:tags r:id="rId7"/>
              </p:custDataLst>
            </p:nvPr>
          </p:nvPicPr>
          <p:blipFill>
            <a:blip r:embed="rId8" r:link="rId9"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10"/>
            </p:custDataLst>
          </p:nvPr>
        </p:nvSpPr>
        <p:spPr>
          <a:xfrm>
            <a:off x="459000" y="585972"/>
            <a:ext cx="8232300" cy="469858"/>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1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4"/>
            </p:custDataLst>
          </p:nvPr>
        </p:nvSpPr>
        <p:spPr>
          <a:xfrm>
            <a:off x="459000" y="1244854"/>
            <a:ext cx="8231981" cy="621077"/>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5"/>
            </p:custDataLst>
          </p:nvPr>
        </p:nvSpPr>
        <p:spPr>
          <a:xfrm>
            <a:off x="459581" y="2106260"/>
            <a:ext cx="8224200" cy="257341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2"/>
            </p:custDataLst>
          </p:nvPr>
        </p:nvSpPr>
        <p:spPr>
          <a:xfrm>
            <a:off x="0" y="3772194"/>
            <a:ext cx="9144000" cy="1371941"/>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3"/>
            </p:custDataLst>
          </p:nvPr>
        </p:nvGrpSpPr>
        <p:grpSpPr>
          <a:xfrm>
            <a:off x="0" y="0"/>
            <a:ext cx="9144000" cy="441630"/>
            <a:chOff x="0" y="0"/>
            <a:chExt cx="12192000" cy="588767"/>
          </a:xfrm>
        </p:grpSpPr>
        <p:pic>
          <p:nvPicPr>
            <p:cNvPr id="10" name="图片 9"/>
            <p:cNvPicPr/>
            <p:nvPr userDrawn="1">
              <p:custDataLst>
                <p:tags r:id="rId4"/>
              </p:custDataLst>
            </p:nvPr>
          </p:nvPicPr>
          <p:blipFill>
            <a:blip r:embed="rId5" r:link="rId6" cstate="screen"/>
            <a:stretch>
              <a:fillRect/>
            </a:stretch>
          </p:blipFill>
          <p:spPr>
            <a:xfrm>
              <a:off x="0" y="0"/>
              <a:ext cx="720090" cy="588767"/>
            </a:xfrm>
            <a:prstGeom prst="rect">
              <a:avLst/>
            </a:prstGeom>
          </p:spPr>
        </p:pic>
        <p:pic>
          <p:nvPicPr>
            <p:cNvPr id="8" name="图片 7"/>
            <p:cNvPicPr/>
            <p:nvPr userDrawn="1">
              <p:custDataLst>
                <p:tags r:id="rId7"/>
              </p:custDataLst>
            </p:nvPr>
          </p:nvPicPr>
          <p:blipFill>
            <a:blip r:embed="rId8" r:link="rId9"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10"/>
            </p:custDataLst>
          </p:nvPr>
        </p:nvSpPr>
        <p:spPr>
          <a:xfrm>
            <a:off x="453600" y="502262"/>
            <a:ext cx="8232300" cy="423952"/>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4"/>
            </p:custDataLst>
          </p:nvPr>
        </p:nvSpPr>
        <p:spPr>
          <a:xfrm>
            <a:off x="453628" y="1261056"/>
            <a:ext cx="8243100" cy="240869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5"/>
            </p:custDataLst>
          </p:nvPr>
        </p:nvSpPr>
        <p:spPr>
          <a:xfrm>
            <a:off x="445500" y="3885780"/>
            <a:ext cx="8251200" cy="75879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p:custDataLst>
              <p:tags r:id="rId2"/>
            </p:custDataLst>
          </p:nvPr>
        </p:nvSpPr>
        <p:spPr>
          <a:xfrm>
            <a:off x="0" y="0"/>
            <a:ext cx="9144000" cy="68588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3"/>
            </p:custDataLst>
          </p:nvPr>
        </p:nvGrpSpPr>
        <p:grpSpPr>
          <a:xfrm>
            <a:off x="0" y="4702505"/>
            <a:ext cx="9144000" cy="441630"/>
            <a:chOff x="0" y="6269233"/>
            <a:chExt cx="12192000" cy="588767"/>
          </a:xfrm>
        </p:grpSpPr>
        <p:pic>
          <p:nvPicPr>
            <p:cNvPr id="12" name="图片 11"/>
            <p:cNvPicPr/>
            <p:nvPr userDrawn="1">
              <p:custDataLst>
                <p:tags r:id="rId4"/>
              </p:custDataLst>
            </p:nvPr>
          </p:nvPicPr>
          <p:blipFill>
            <a:blip r:embed="rId5" r:link="rId6" cstate="screen"/>
            <a:stretch>
              <a:fillRect/>
            </a:stretch>
          </p:blipFill>
          <p:spPr>
            <a:xfrm>
              <a:off x="11471910" y="6269233"/>
              <a:ext cx="720090" cy="588767"/>
            </a:xfrm>
            <a:prstGeom prst="rect">
              <a:avLst/>
            </a:prstGeom>
          </p:spPr>
        </p:pic>
        <p:pic>
          <p:nvPicPr>
            <p:cNvPr id="10" name="图片 9"/>
            <p:cNvPicPr/>
            <p:nvPr userDrawn="1">
              <p:custDataLst>
                <p:tags r:id="rId7"/>
              </p:custDataLst>
            </p:nvPr>
          </p:nvPicPr>
          <p:blipFill>
            <a:blip r:embed="rId8" r:link="rId9" cstate="screen"/>
            <a:stretch>
              <a:fillRect/>
            </a:stretch>
          </p:blipFill>
          <p:spPr>
            <a:xfrm>
              <a:off x="0" y="6269233"/>
              <a:ext cx="720090" cy="588767"/>
            </a:xfrm>
            <a:prstGeom prst="rect">
              <a:avLst/>
            </a:prstGeom>
          </p:spPr>
        </p:pic>
      </p:grpSp>
      <p:sp>
        <p:nvSpPr>
          <p:cNvPr id="2" name="标题 1"/>
          <p:cNvSpPr>
            <a:spLocks noGrp="1"/>
          </p:cNvSpPr>
          <p:nvPr>
            <p:ph type="title"/>
            <p:custDataLst>
              <p:tags r:id="rId10"/>
            </p:custDataLst>
          </p:nvPr>
        </p:nvSpPr>
        <p:spPr>
          <a:xfrm>
            <a:off x="434700" y="178222"/>
            <a:ext cx="8278200"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4"/>
            </p:custDataLst>
          </p:nvPr>
        </p:nvSpPr>
        <p:spPr>
          <a:xfrm>
            <a:off x="434700" y="1247554"/>
            <a:ext cx="40068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5"/>
            </p:custDataLst>
          </p:nvPr>
        </p:nvSpPr>
        <p:spPr>
          <a:xfrm>
            <a:off x="4681800" y="1247554"/>
            <a:ext cx="40257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6"/>
            </p:custDataLst>
          </p:nvPr>
        </p:nvSpPr>
        <p:spPr>
          <a:xfrm>
            <a:off x="429300" y="3613046"/>
            <a:ext cx="40068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7"/>
            </p:custDataLst>
          </p:nvPr>
        </p:nvSpPr>
        <p:spPr>
          <a:xfrm>
            <a:off x="4689900" y="3610346"/>
            <a:ext cx="40257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715357"/>
            <a:ext cx="9144000" cy="371342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3"/>
            </p:custDataLst>
          </p:nvPr>
        </p:nvGrpSpPr>
        <p:grpSpPr>
          <a:xfrm>
            <a:off x="0" y="4150469"/>
            <a:ext cx="9143999" cy="993666"/>
            <a:chOff x="0" y="5533275"/>
            <a:chExt cx="12191999" cy="1324725"/>
          </a:xfrm>
        </p:grpSpPr>
        <p:pic>
          <p:nvPicPr>
            <p:cNvPr id="9" name="图片 8"/>
            <p:cNvPicPr/>
            <p:nvPr userDrawn="1">
              <p:custDataLst>
                <p:tags r:id="rId4"/>
              </p:custDataLst>
            </p:nvPr>
          </p:nvPicPr>
          <p:blipFill>
            <a:blip r:embed="rId5" r:link="rId6" cstate="screen"/>
            <a:stretch>
              <a:fillRect/>
            </a:stretch>
          </p:blipFill>
          <p:spPr>
            <a:xfrm>
              <a:off x="10571797" y="5533275"/>
              <a:ext cx="1620202" cy="1324725"/>
            </a:xfrm>
            <a:prstGeom prst="rect">
              <a:avLst/>
            </a:prstGeom>
          </p:spPr>
        </p:pic>
        <p:pic>
          <p:nvPicPr>
            <p:cNvPr id="8" name="图片 7"/>
            <p:cNvPicPr/>
            <p:nvPr userDrawn="1">
              <p:custDataLst>
                <p:tags r:id="rId7"/>
              </p:custDataLst>
            </p:nvPr>
          </p:nvPicPr>
          <p:blipFill>
            <a:blip r:embed="rId8" r:link="rId9" cstate="screen"/>
            <a:stretch>
              <a:fillRect/>
            </a:stretch>
          </p:blipFill>
          <p:spPr>
            <a:xfrm>
              <a:off x="0" y="5533275"/>
              <a:ext cx="1620202" cy="1324725"/>
            </a:xfrm>
            <a:prstGeom prst="rect">
              <a:avLst/>
            </a:prstGeom>
          </p:spPr>
        </p:pic>
      </p:grpSp>
      <p:sp>
        <p:nvSpPr>
          <p:cNvPr id="2" name="标题 1"/>
          <p:cNvSpPr>
            <a:spLocks noGrp="1"/>
          </p:cNvSpPr>
          <p:nvPr>
            <p:ph type="title" hasCustomPrompt="1"/>
            <p:custDataLst>
              <p:tags r:id="rId10"/>
            </p:custDataLst>
          </p:nvPr>
        </p:nvSpPr>
        <p:spPr>
          <a:xfrm>
            <a:off x="1142100" y="1004524"/>
            <a:ext cx="6858000" cy="1790321"/>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4"/>
            </p:custDataLst>
          </p:nvPr>
        </p:nvSpPr>
        <p:spPr>
          <a:xfrm>
            <a:off x="1141810" y="2897458"/>
            <a:ext cx="6858000" cy="1242153"/>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2"/>
            </p:custDataLst>
          </p:nvPr>
        </p:nvGrpSpPr>
        <p:grpSpPr>
          <a:xfrm>
            <a:off x="0" y="0"/>
            <a:ext cx="9144000" cy="441630"/>
            <a:chOff x="0" y="0"/>
            <a:chExt cx="12192000" cy="588767"/>
          </a:xfrm>
        </p:grpSpPr>
        <p:pic>
          <p:nvPicPr>
            <p:cNvPr id="8" name="图片 7"/>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7" name="图片 6"/>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9"/>
            </p:custDataLst>
          </p:nvPr>
        </p:nvSpPr>
        <p:spPr>
          <a:xfrm>
            <a:off x="502412" y="332467"/>
            <a:ext cx="8139178" cy="33151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10"/>
            </p:custDataLst>
          </p:nvPr>
        </p:nvSpPr>
        <p:spPr>
          <a:xfrm>
            <a:off x="502412" y="714469"/>
            <a:ext cx="8139178"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p:custDataLst>
              <p:tags r:id="rId2"/>
            </p:custDataLst>
          </p:nvPr>
        </p:nvPicPr>
        <p:blipFill>
          <a:blip r:embed="rId3" r:link="rId4" cstate="screen"/>
          <a:stretch>
            <a:fillRect/>
          </a:stretch>
        </p:blipFill>
        <p:spPr>
          <a:xfrm>
            <a:off x="3048000" y="4287541"/>
            <a:ext cx="3048000" cy="856594"/>
          </a:xfrm>
          <a:prstGeom prst="rect">
            <a:avLst/>
          </a:prstGeom>
        </p:spPr>
      </p:pic>
      <p:sp>
        <p:nvSpPr>
          <p:cNvPr id="4" name="日期占位符 3"/>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2" name="标题 1"/>
          <p:cNvSpPr>
            <a:spLocks noGrp="1"/>
          </p:cNvSpPr>
          <p:nvPr>
            <p:ph type="ctrTitle" idx="13" hasCustomPrompt="1"/>
            <p:custDataLst>
              <p:tags r:id="rId8"/>
            </p:custDataLst>
          </p:nvPr>
        </p:nvSpPr>
        <p:spPr>
          <a:xfrm>
            <a:off x="3569970" y="2185543"/>
            <a:ext cx="3660458" cy="811154"/>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4800"/>
              <a:buFont typeface="Arial" panose="020B0604020202020204" pitchFamily="34" charset="0"/>
              <a:buNone/>
              <a:defRPr sz="3600" b="0" spc="5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2"/>
            </p:custDataLst>
          </p:nvPr>
        </p:nvGrpSpPr>
        <p:grpSpPr>
          <a:xfrm>
            <a:off x="0" y="0"/>
            <a:ext cx="9144000" cy="441630"/>
            <a:chOff x="0" y="0"/>
            <a:chExt cx="12192000" cy="588767"/>
          </a:xfrm>
        </p:grpSpPr>
        <p:pic>
          <p:nvPicPr>
            <p:cNvPr id="9" name="图片 8"/>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8" name="图片 7"/>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9"/>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10"/>
            </p:custDataLst>
          </p:nvPr>
        </p:nvSpPr>
        <p:spPr>
          <a:xfrm>
            <a:off x="502448"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1"/>
            </p:custDataLst>
          </p:nvPr>
        </p:nvSpPr>
        <p:spPr>
          <a:xfrm>
            <a:off x="4679158" y="714469"/>
            <a:ext cx="3962432" cy="4042179"/>
          </a:xfrm>
        </p:spPr>
        <p:txBody>
          <a:bodyPr wrap="square"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1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2"/>
            </p:custDataLst>
          </p:nvPr>
        </p:nvGrpSpPr>
        <p:grpSpPr>
          <a:xfrm>
            <a:off x="0" y="0"/>
            <a:ext cx="9144000" cy="441630"/>
            <a:chOff x="0" y="0"/>
            <a:chExt cx="12192000" cy="588767"/>
          </a:xfrm>
        </p:grpSpPr>
        <p:pic>
          <p:nvPicPr>
            <p:cNvPr id="11" name="图片 10"/>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10" name="图片 9"/>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9"/>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10"/>
            </p:custDataLst>
          </p:nvPr>
        </p:nvSpPr>
        <p:spPr>
          <a:xfrm>
            <a:off x="502448" y="714469"/>
            <a:ext cx="3962432" cy="285788"/>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1"/>
            </p:custDataLst>
          </p:nvPr>
        </p:nvSpPr>
        <p:spPr>
          <a:xfrm>
            <a:off x="502444" y="1055024"/>
            <a:ext cx="3962400"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2"/>
            </p:custDataLst>
          </p:nvPr>
        </p:nvSpPr>
        <p:spPr>
          <a:xfrm>
            <a:off x="4676813" y="714469"/>
            <a:ext cx="3962432" cy="285788"/>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3"/>
            </p:custDataLst>
          </p:nvPr>
        </p:nvSpPr>
        <p:spPr>
          <a:xfrm>
            <a:off x="4676813" y="1055024"/>
            <a:ext cx="3962432"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1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p:custDataLst>
              <p:tags r:id="rId2"/>
            </p:custDataLst>
          </p:nvPr>
        </p:nvPicPr>
        <p:blipFill>
          <a:blip r:embed="rId3" r:link="rId4" cstate="screen"/>
          <a:stretch>
            <a:fillRect/>
          </a:stretch>
        </p:blipFill>
        <p:spPr>
          <a:xfrm>
            <a:off x="5623560" y="1646123"/>
            <a:ext cx="3291840" cy="1851889"/>
          </a:xfrm>
          <a:prstGeom prst="rect">
            <a:avLst/>
          </a:prstGeom>
        </p:spPr>
      </p:pic>
      <p:pic>
        <p:nvPicPr>
          <p:cNvPr id="6" name="图片 5"/>
          <p:cNvPicPr/>
          <p:nvPr>
            <p:custDataLst>
              <p:tags r:id="rId5"/>
            </p:custDataLst>
          </p:nvPr>
        </p:nvPicPr>
        <p:blipFill>
          <a:blip r:embed="rId6" r:link="rId7" cstate="screen"/>
          <a:stretch>
            <a:fillRect/>
          </a:stretch>
        </p:blipFill>
        <p:spPr>
          <a:xfrm>
            <a:off x="0" y="4702505"/>
            <a:ext cx="540068" cy="441630"/>
          </a:xfrm>
          <a:prstGeom prst="rect">
            <a:avLst/>
          </a:prstGeom>
        </p:spPr>
      </p:pic>
      <p:sp>
        <p:nvSpPr>
          <p:cNvPr id="2" name="标题 1"/>
          <p:cNvSpPr>
            <a:spLocks noGrp="1"/>
          </p:cNvSpPr>
          <p:nvPr>
            <p:ph type="title"/>
            <p:custDataLst>
              <p:tags r:id="rId8"/>
            </p:custDataLst>
          </p:nvPr>
        </p:nvSpPr>
        <p:spPr>
          <a:xfrm>
            <a:off x="502412" y="332464"/>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9"/>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1"/>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2"/>
            </p:custDataLst>
          </p:nvPr>
        </p:nvGrpSpPr>
        <p:grpSpPr>
          <a:xfrm>
            <a:off x="0" y="0"/>
            <a:ext cx="9144000" cy="441630"/>
            <a:chOff x="0" y="0"/>
            <a:chExt cx="12192000" cy="588767"/>
          </a:xfrm>
        </p:grpSpPr>
        <p:pic>
          <p:nvPicPr>
            <p:cNvPr id="9" name="图片 8"/>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8" name="图片 7"/>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9"/>
            </p:custDataLst>
          </p:nvPr>
        </p:nvSpPr>
        <p:spPr>
          <a:xfrm>
            <a:off x="502448"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10"/>
            </p:custDataLst>
          </p:nvPr>
        </p:nvSpPr>
        <p:spPr>
          <a:xfrm>
            <a:off x="502448" y="714469"/>
            <a:ext cx="3962432" cy="4042179"/>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1"/>
            </p:custDataLst>
          </p:nvPr>
        </p:nvSpPr>
        <p:spPr>
          <a:xfrm>
            <a:off x="4679194"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1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2"/>
            </p:custDataLst>
          </p:nvPr>
        </p:nvGrpSpPr>
        <p:grpSpPr>
          <a:xfrm>
            <a:off x="0" y="0"/>
            <a:ext cx="9144000" cy="441630"/>
            <a:chOff x="0" y="0"/>
            <a:chExt cx="12192000" cy="588767"/>
          </a:xfrm>
        </p:grpSpPr>
        <p:pic>
          <p:nvPicPr>
            <p:cNvPr id="8" name="图片 7"/>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7" name="图片 6"/>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2" name="竖排标题 1"/>
          <p:cNvSpPr>
            <a:spLocks noGrp="1"/>
          </p:cNvSpPr>
          <p:nvPr>
            <p:ph type="title" orient="vert"/>
            <p:custDataLst>
              <p:tags r:id="rId9"/>
            </p:custDataLst>
          </p:nvPr>
        </p:nvSpPr>
        <p:spPr>
          <a:xfrm>
            <a:off x="7928351" y="714469"/>
            <a:ext cx="713238" cy="4042179"/>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10"/>
            </p:custDataLst>
          </p:nvPr>
        </p:nvSpPr>
        <p:spPr>
          <a:xfrm>
            <a:off x="502444" y="714463"/>
            <a:ext cx="7371076" cy="4042179"/>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6" Type="http://schemas.openxmlformats.org/officeDocument/2006/relationships/theme" Target="../theme/theme1.xml"/><Relationship Id="rId25" Type="http://schemas.openxmlformats.org/officeDocument/2006/relationships/tags" Target="../tags/tag150.xml"/><Relationship Id="rId24" Type="http://schemas.openxmlformats.org/officeDocument/2006/relationships/tags" Target="../tags/tag149.xml"/><Relationship Id="rId23" Type="http://schemas.openxmlformats.org/officeDocument/2006/relationships/tags" Target="../tags/tag148.xml"/><Relationship Id="rId22" Type="http://schemas.openxmlformats.org/officeDocument/2006/relationships/tags" Target="../tags/tag147.xml"/><Relationship Id="rId21" Type="http://schemas.openxmlformats.org/officeDocument/2006/relationships/tags" Target="../tags/tag146.xml"/><Relationship Id="rId20" Type="http://schemas.openxmlformats.org/officeDocument/2006/relationships/tags" Target="../tags/tag145.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502412" y="332464"/>
            <a:ext cx="8139178" cy="33151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502412" y="721138"/>
            <a:ext cx="8139178" cy="4042179"/>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659807" y="4762963"/>
            <a:ext cx="2025000" cy="237629"/>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3087000" y="4762963"/>
            <a:ext cx="2970000" cy="237629"/>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6457950" y="4762963"/>
            <a:ext cx="2025000" cy="237629"/>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151.xml"/><Relationship Id="rId1"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2.xml"/><Relationship Id="rId1" Type="http://schemas.openxmlformats.org/officeDocument/2006/relationships/image" Target="../media/image14.emf"/></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3.xml"/><Relationship Id="rId1" Type="http://schemas.openxmlformats.org/officeDocument/2006/relationships/image" Target="../media/image14.emf"/></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4.xml"/><Relationship Id="rId1" Type="http://schemas.openxmlformats.org/officeDocument/2006/relationships/image" Target="../media/image14.emf"/></Relationships>
</file>

<file path=ppt/slides/_rels/slide13.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65.xml"/><Relationship Id="rId7" Type="http://schemas.openxmlformats.org/officeDocument/2006/relationships/oleObject" Target="../embeddings/oleObject5.bin"/><Relationship Id="rId6" Type="http://schemas.openxmlformats.org/officeDocument/2006/relationships/image" Target="../media/image17.wmf"/><Relationship Id="rId5" Type="http://schemas.openxmlformats.org/officeDocument/2006/relationships/oleObject" Target="../embeddings/oleObject4.bin"/><Relationship Id="rId4" Type="http://schemas.openxmlformats.org/officeDocument/2006/relationships/image" Target="../media/image16.emf"/><Relationship Id="rId3" Type="http://schemas.openxmlformats.org/officeDocument/2006/relationships/image" Target="../media/image15.wmf"/><Relationship Id="rId2" Type="http://schemas.openxmlformats.org/officeDocument/2006/relationships/oleObject" Target="../embeddings/oleObject3.bin"/><Relationship Id="rId10" Type="http://schemas.openxmlformats.org/officeDocument/2006/relationships/vmlDrawing" Target="../drawings/vmlDrawing2.vml"/><Relationship Id="rId1" Type="http://schemas.openxmlformats.org/officeDocument/2006/relationships/image" Target="../media/image14.emf"/></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6.xml"/><Relationship Id="rId1" Type="http://schemas.openxmlformats.org/officeDocument/2006/relationships/image" Target="../media/image14.emf"/></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7.xml"/></Relationships>
</file>

<file path=ppt/slides/_rels/slide16.xml.rels><?xml version="1.0" encoding="UTF-8" standalone="yes"?>
<Relationships xmlns="http://schemas.openxmlformats.org/package/2006/relationships"><Relationship Id="rId7" Type="http://schemas.openxmlformats.org/officeDocument/2006/relationships/vmlDrawing" Target="../drawings/vmlDrawing3.vml"/><Relationship Id="rId6" Type="http://schemas.openxmlformats.org/officeDocument/2006/relationships/slideLayout" Target="../slideLayouts/slideLayout2.xml"/><Relationship Id="rId5" Type="http://schemas.openxmlformats.org/officeDocument/2006/relationships/tags" Target="../tags/tag168.xml"/><Relationship Id="rId4" Type="http://schemas.openxmlformats.org/officeDocument/2006/relationships/image" Target="../media/image19.wmf"/><Relationship Id="rId3" Type="http://schemas.openxmlformats.org/officeDocument/2006/relationships/oleObject" Target="../embeddings/oleObject7.bin"/><Relationship Id="rId2" Type="http://schemas.openxmlformats.org/officeDocument/2006/relationships/image" Target="../media/image18.wmf"/><Relationship Id="rId1" Type="http://schemas.openxmlformats.org/officeDocument/2006/relationships/oleObject" Target="../embeddings/oleObject6.bin"/></Relationships>
</file>

<file path=ppt/slides/_rels/slide17.xml.rels><?xml version="1.0" encoding="UTF-8" standalone="yes"?>
<Relationships xmlns="http://schemas.openxmlformats.org/package/2006/relationships"><Relationship Id="rId6" Type="http://schemas.openxmlformats.org/officeDocument/2006/relationships/vmlDrawing" Target="../drawings/vmlDrawing4.vml"/><Relationship Id="rId5" Type="http://schemas.openxmlformats.org/officeDocument/2006/relationships/slideLayout" Target="../slideLayouts/slideLayout2.xml"/><Relationship Id="rId4" Type="http://schemas.openxmlformats.org/officeDocument/2006/relationships/tags" Target="../tags/tag169.xml"/><Relationship Id="rId3" Type="http://schemas.openxmlformats.org/officeDocument/2006/relationships/image" Target="../media/image20.wmf"/><Relationship Id="rId2" Type="http://schemas.openxmlformats.org/officeDocument/2006/relationships/oleObject" Target="../embeddings/oleObject8.bin"/><Relationship Id="rId1" Type="http://schemas.openxmlformats.org/officeDocument/2006/relationships/image" Target="../media/image14.emf"/></Relationships>
</file>

<file path=ppt/slides/_rels/slide18.xml.rels><?xml version="1.0" encoding="UTF-8" standalone="yes"?>
<Relationships xmlns="http://schemas.openxmlformats.org/package/2006/relationships"><Relationship Id="rId6" Type="http://schemas.openxmlformats.org/officeDocument/2006/relationships/vmlDrawing" Target="../drawings/vmlDrawing5.vml"/><Relationship Id="rId5" Type="http://schemas.openxmlformats.org/officeDocument/2006/relationships/slideLayout" Target="../slideLayouts/slideLayout2.xml"/><Relationship Id="rId4" Type="http://schemas.openxmlformats.org/officeDocument/2006/relationships/tags" Target="../tags/tag170.xml"/><Relationship Id="rId3" Type="http://schemas.openxmlformats.org/officeDocument/2006/relationships/image" Target="../media/image20.wmf"/><Relationship Id="rId2" Type="http://schemas.openxmlformats.org/officeDocument/2006/relationships/oleObject" Target="../embeddings/oleObject9.bin"/><Relationship Id="rId1" Type="http://schemas.openxmlformats.org/officeDocument/2006/relationships/image" Target="../media/image14.emf"/></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3.xml"/><Relationship Id="rId1" Type="http://schemas.openxmlformats.org/officeDocument/2006/relationships/image" Target="../media/image21.emf"/></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74.xml"/><Relationship Id="rId2" Type="http://schemas.openxmlformats.org/officeDocument/2006/relationships/image" Target="file:///C:\Users\wlwin\Documents\688.TIF" TargetMode="External"/><Relationship Id="rId1" Type="http://schemas.openxmlformats.org/officeDocument/2006/relationships/image" Target="../media/image22.png"/></Relationships>
</file>

<file path=ppt/slides/_rels/slide2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75.xml"/><Relationship Id="rId4" Type="http://schemas.openxmlformats.org/officeDocument/2006/relationships/image" Target="file:///C:\Users\wlwin\Documents\688.TIF" TargetMode="External"/><Relationship Id="rId3" Type="http://schemas.openxmlformats.org/officeDocument/2006/relationships/image" Target="../media/image22.png"/><Relationship Id="rId2" Type="http://schemas.openxmlformats.org/officeDocument/2006/relationships/image" Target="../media/image24.emf"/><Relationship Id="rId1" Type="http://schemas.openxmlformats.org/officeDocument/2006/relationships/image" Target="../media/image23.emf"/></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76.xml"/><Relationship Id="rId4" Type="http://schemas.openxmlformats.org/officeDocument/2006/relationships/image" Target="../media/image26.emf"/><Relationship Id="rId3" Type="http://schemas.openxmlformats.org/officeDocument/2006/relationships/image" Target="../media/image25.emf"/><Relationship Id="rId2" Type="http://schemas.openxmlformats.org/officeDocument/2006/relationships/image" Target="file:///C:\Users\wlwin\Documents\688.TIF" TargetMode="External"/><Relationship Id="rId1" Type="http://schemas.openxmlformats.org/officeDocument/2006/relationships/image" Target="../media/image22.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7.xml"/></Relationships>
</file>

<file path=ppt/slides/_rels/slide26.xml.rels><?xml version="1.0" encoding="UTF-8" standalone="yes"?>
<Relationships xmlns="http://schemas.openxmlformats.org/package/2006/relationships"><Relationship Id="rId9" Type="http://schemas.openxmlformats.org/officeDocument/2006/relationships/vmlDrawing" Target="../drawings/vmlDrawing6.vml"/><Relationship Id="rId8" Type="http://schemas.openxmlformats.org/officeDocument/2006/relationships/slideLayout" Target="../slideLayouts/slideLayout2.xml"/><Relationship Id="rId7" Type="http://schemas.openxmlformats.org/officeDocument/2006/relationships/tags" Target="../tags/tag178.xml"/><Relationship Id="rId6" Type="http://schemas.openxmlformats.org/officeDocument/2006/relationships/image" Target="../media/image29.emf"/><Relationship Id="rId5" Type="http://schemas.openxmlformats.org/officeDocument/2006/relationships/oleObject" Target="../embeddings/oleObject12.bin"/><Relationship Id="rId4" Type="http://schemas.openxmlformats.org/officeDocument/2006/relationships/image" Target="../media/image28.emf"/><Relationship Id="rId3" Type="http://schemas.openxmlformats.org/officeDocument/2006/relationships/oleObject" Target="../embeddings/oleObject11.bin"/><Relationship Id="rId2" Type="http://schemas.openxmlformats.org/officeDocument/2006/relationships/image" Target="../media/image27.emf"/><Relationship Id="rId1" Type="http://schemas.openxmlformats.org/officeDocument/2006/relationships/oleObject" Target="../embeddings/oleObject10.bin"/></Relationships>
</file>

<file path=ppt/slides/_rels/slide27.xml.rels><?xml version="1.0" encoding="UTF-8" standalone="yes"?>
<Relationships xmlns="http://schemas.openxmlformats.org/package/2006/relationships"><Relationship Id="rId5" Type="http://schemas.openxmlformats.org/officeDocument/2006/relationships/vmlDrawing" Target="../drawings/vmlDrawing7.vml"/><Relationship Id="rId4" Type="http://schemas.openxmlformats.org/officeDocument/2006/relationships/slideLayout" Target="../slideLayouts/slideLayout2.xml"/><Relationship Id="rId3" Type="http://schemas.openxmlformats.org/officeDocument/2006/relationships/tags" Target="../tags/tag179.xml"/><Relationship Id="rId2" Type="http://schemas.openxmlformats.org/officeDocument/2006/relationships/image" Target="../media/image30.emf"/><Relationship Id="rId1" Type="http://schemas.openxmlformats.org/officeDocument/2006/relationships/oleObject" Target="../embeddings/oleObject13.bin"/></Relationships>
</file>

<file path=ppt/slides/_rels/slide28.xml.rels><?xml version="1.0" encoding="UTF-8" standalone="yes"?>
<Relationships xmlns="http://schemas.openxmlformats.org/package/2006/relationships"><Relationship Id="rId5" Type="http://schemas.openxmlformats.org/officeDocument/2006/relationships/vmlDrawing" Target="../drawings/vmlDrawing8.vml"/><Relationship Id="rId4" Type="http://schemas.openxmlformats.org/officeDocument/2006/relationships/slideLayout" Target="../slideLayouts/slideLayout2.xml"/><Relationship Id="rId3" Type="http://schemas.openxmlformats.org/officeDocument/2006/relationships/tags" Target="../tags/tag180.xml"/><Relationship Id="rId2" Type="http://schemas.openxmlformats.org/officeDocument/2006/relationships/image" Target="../media/image31.emf"/><Relationship Id="rId1" Type="http://schemas.openxmlformats.org/officeDocument/2006/relationships/oleObject" Target="../embeddings/oleObject14.bin"/></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182.xml"/><Relationship Id="rId2" Type="http://schemas.openxmlformats.org/officeDocument/2006/relationships/image" Target="../media/image32.jpeg"/><Relationship Id="rId1" Type="http://schemas.openxmlformats.org/officeDocument/2006/relationships/tags" Target="../tags/tag181.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54.xml"/><Relationship Id="rId2" Type="http://schemas.openxmlformats.org/officeDocument/2006/relationships/hyperlink" Target="file:///D:\2019&#32423;&#39640;&#19968;\&#30123;&#24773;&#29305;&#27530;&#25968;&#23398;&#20316;&#19994;\&#32479;&#35745;--&#24635;&#20307;&#30340;&#38598;&#20013;&#36235;&#21183;&#20272;&#35745;\&#39640;&#19968;&#24180;&#32423;&#25968;&#23398;&#31532;56&#35838;&#26102;&#24635;&#20307;&#38598;&#20013;&#36235;&#21183;&#20272;&#35745;\&#39640;&#19968;&#24180;&#32423;&#25968;&#23398;&#31532;56&#35838;&#26102;&#24635;&#20307;&#38598;&#20013;&#36235;&#21183;&#20272;&#35745;&#24494;&#35838;&#35270;&#39057;&#19982;&#35838;&#20214;\&#23621;&#27665;&#29992;&#27700;&#24773;&#20917;.xlsx" TargetMode="External"/><Relationship Id="rId1" Type="http://schemas.openxmlformats.org/officeDocument/2006/relationships/tags" Target="../tags/tag153.xml"/></Relationships>
</file>

<file path=ppt/slides/_rels/slide4.xml.rels><?xml version="1.0" encoding="UTF-8" standalone="yes"?>
<Relationships xmlns="http://schemas.openxmlformats.org/package/2006/relationships"><Relationship Id="rId7" Type="http://schemas.openxmlformats.org/officeDocument/2006/relationships/vmlDrawing" Target="../drawings/vmlDrawing1.vml"/><Relationship Id="rId6" Type="http://schemas.openxmlformats.org/officeDocument/2006/relationships/slideLayout" Target="../slideLayouts/slideLayout2.xml"/><Relationship Id="rId5" Type="http://schemas.openxmlformats.org/officeDocument/2006/relationships/tags" Target="../tags/tag155.xml"/><Relationship Id="rId4" Type="http://schemas.openxmlformats.org/officeDocument/2006/relationships/image" Target="../media/image10.wmf"/><Relationship Id="rId3" Type="http://schemas.openxmlformats.org/officeDocument/2006/relationships/oleObject" Target="../embeddings/oleObject2.bin"/><Relationship Id="rId2" Type="http://schemas.openxmlformats.org/officeDocument/2006/relationships/image" Target="../media/image9.wmf"/><Relationship Id="rId1"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6.xml"/><Relationship Id="rId1" Type="http://schemas.openxmlformats.org/officeDocument/2006/relationships/hyperlink" Target="file:///D:\2019&#32423;&#39640;&#19968;\&#30123;&#24773;&#29305;&#27530;&#25968;&#23398;&#20316;&#19994;\&#32479;&#35745;--&#24635;&#20307;&#30340;&#38598;&#20013;&#36235;&#21183;&#20272;&#35745;\&#39640;&#19968;&#24180;&#32423;&#25968;&#23398;&#31532;56&#35838;&#26102;&#24635;&#20307;&#38598;&#20013;&#36235;&#21183;&#20272;&#35745;\&#39640;&#19968;&#24180;&#32423;&#25968;&#23398;&#31532;56&#35838;&#26102;&#24635;&#20307;&#38598;&#20013;&#36235;&#21183;&#20272;&#35745;&#24494;&#35838;&#35270;&#39057;&#19982;&#35838;&#20214;\&#23621;&#27665;&#29992;&#27700;&#24773;&#20917;.xlsx" TargetMode="Externa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7.xml"/><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9.xml"/><Relationship Id="rId1" Type="http://schemas.openxmlformats.org/officeDocument/2006/relationships/tags" Target="../tags/tag158.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0.xml"/><Relationship Id="rId1"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1.xml"/><Relationship Id="rId1"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r="531"/>
          <a:stretch>
            <a:fillRect/>
          </a:stretch>
        </p:blipFill>
        <p:spPr>
          <a:xfrm>
            <a:off x="0" y="0"/>
            <a:ext cx="9144000" cy="5143500"/>
          </a:xfrm>
          <a:prstGeom prst="rect">
            <a:avLst/>
          </a:prstGeom>
        </p:spPr>
      </p:pic>
      <p:sp>
        <p:nvSpPr>
          <p:cNvPr id="15" name="标题 14"/>
          <p:cNvSpPr>
            <a:spLocks noGrp="1"/>
          </p:cNvSpPr>
          <p:nvPr>
            <p:ph type="ctrTitle" idx="13"/>
          </p:nvPr>
        </p:nvSpPr>
        <p:spPr>
          <a:xfrm>
            <a:off x="3496941" y="1918980"/>
            <a:ext cx="5412105" cy="728345"/>
          </a:xfrm>
        </p:spPr>
        <p:txBody>
          <a:bodyPr>
            <a:normAutofit/>
          </a:bodyPr>
          <a:lstStyle/>
          <a:p>
            <a:pPr algn="ctr"/>
            <a:r>
              <a:rPr lang="zh-CN" altLang="en-US" dirty="0">
                <a:solidFill>
                  <a:srgbClr val="FF0000"/>
                </a:solidFill>
                <a:latin typeface="+mn-ea"/>
                <a:ea typeface="+mn-ea"/>
              </a:rPr>
              <a:t>总体集中趋势估计</a:t>
            </a:r>
            <a:endParaRPr lang="zh-CN" altLang="en-US" dirty="0">
              <a:solidFill>
                <a:srgbClr val="FF0000"/>
              </a:solidFill>
              <a:latin typeface="+mn-ea"/>
              <a:ea typeface="+mn-ea"/>
            </a:endParaRPr>
          </a:p>
        </p:txBody>
      </p:sp>
      <p:sp>
        <p:nvSpPr>
          <p:cNvPr id="10" name="矩形 9"/>
          <p:cNvSpPr/>
          <p:nvPr/>
        </p:nvSpPr>
        <p:spPr>
          <a:xfrm>
            <a:off x="4871085" y="3635375"/>
            <a:ext cx="3601720" cy="553085"/>
          </a:xfrm>
          <a:prstGeom prst="rect">
            <a:avLst/>
          </a:prstGeom>
        </p:spPr>
        <p:txBody>
          <a:bodyPr wrap="square">
            <a:spAutoFit/>
          </a:bodyPr>
          <a:lstStyle/>
          <a:p>
            <a:pPr algn="l">
              <a:lnSpc>
                <a:spcPct val="150000"/>
              </a:lnSpc>
            </a:pPr>
            <a:r>
              <a:rPr lang="en-US" altLang="zh-CN" b="1" spc="226" dirty="0">
                <a:solidFill>
                  <a:schemeClr val="tx1"/>
                </a:solidFill>
                <a:latin typeface="楷体" panose="02010609060101010101" charset="-122"/>
                <a:ea typeface="楷体" panose="02010609060101010101" charset="-122"/>
                <a:cs typeface="楷体" panose="02010609060101010101" charset="-122"/>
              </a:rPr>
              <a:t>  </a:t>
            </a:r>
            <a:r>
              <a:rPr lang="en-US" altLang="zh-CN" sz="2000" spc="226" dirty="0">
                <a:solidFill>
                  <a:schemeClr val="tx1"/>
                </a:solidFill>
                <a:latin typeface="微软雅黑" panose="020B0503020204020204" charset="-122"/>
                <a:ea typeface="微软雅黑" panose="020B0503020204020204" charset="-122"/>
              </a:rPr>
              <a:t> </a:t>
            </a:r>
            <a:endParaRPr lang="en-US" altLang="zh-CN" sz="2000" spc="226" dirty="0">
              <a:solidFill>
                <a:schemeClr val="tx1"/>
              </a:solidFill>
              <a:latin typeface="微软雅黑" panose="020B0503020204020204" charset="-122"/>
              <a:ea typeface="微软雅黑" panose="020B0503020204020204" charset="-122"/>
            </a:endParaRPr>
          </a:p>
        </p:txBody>
      </p:sp>
      <p:sp>
        <p:nvSpPr>
          <p:cNvPr id="11" name="文本框 10"/>
          <p:cNvSpPr txBox="1"/>
          <p:nvPr/>
        </p:nvSpPr>
        <p:spPr>
          <a:xfrm>
            <a:off x="4066619" y="1194123"/>
            <a:ext cx="4093845" cy="460375"/>
          </a:xfrm>
          <a:prstGeom prst="rect">
            <a:avLst/>
          </a:prstGeom>
          <a:noFill/>
        </p:spPr>
        <p:txBody>
          <a:bodyPr wrap="square" rtlCol="0">
            <a:spAutoFit/>
          </a:bodyPr>
          <a:lstStyle/>
          <a:p>
            <a:pPr algn="ctr"/>
            <a:r>
              <a:rPr lang="zh-CN" altLang="en-US" sz="2000" b="1" spc="226" dirty="0">
                <a:solidFill>
                  <a:srgbClr val="002060"/>
                </a:solidFill>
                <a:latin typeface="微软雅黑" panose="020B0503020204020204" charset="-122"/>
                <a:ea typeface="微软雅黑" panose="020B0503020204020204" charset="-122"/>
                <a:cs typeface="楷体" panose="02010609060101010101" charset="-122"/>
                <a:sym typeface="+mn-ea"/>
              </a:rPr>
              <a:t>朝阳区线上课堂</a:t>
            </a:r>
            <a:r>
              <a:rPr lang="en-US" altLang="zh-CN" sz="2000" b="1" spc="226" dirty="0">
                <a:solidFill>
                  <a:srgbClr val="002060"/>
                </a:solidFill>
                <a:latin typeface="微软雅黑" panose="020B0503020204020204" charset="-122"/>
                <a:ea typeface="微软雅黑" panose="020B0503020204020204" charset="-122"/>
                <a:cs typeface="楷体" panose="02010609060101010101" charset="-122"/>
                <a:sym typeface="+mn-ea"/>
              </a:rPr>
              <a:t>·</a:t>
            </a:r>
            <a:r>
              <a:rPr lang="zh-CN" altLang="en-US" sz="2000" b="1" spc="226" dirty="0">
                <a:solidFill>
                  <a:srgbClr val="002060"/>
                </a:solidFill>
                <a:latin typeface="微软雅黑" panose="020B0503020204020204" charset="-122"/>
                <a:ea typeface="微软雅黑" panose="020B0503020204020204" charset="-122"/>
                <a:cs typeface="楷体" panose="02010609060101010101" charset="-122"/>
                <a:sym typeface="+mn-ea"/>
              </a:rPr>
              <a:t>高一数学</a:t>
            </a:r>
            <a:r>
              <a:rPr lang="zh-CN" altLang="en-US" sz="2400" b="1" spc="226" dirty="0">
                <a:solidFill>
                  <a:srgbClr val="002060"/>
                </a:solidFill>
                <a:latin typeface="微软雅黑" panose="020B0503020204020204" charset="-122"/>
                <a:ea typeface="微软雅黑" panose="020B0503020204020204" charset="-122"/>
                <a:cs typeface="楷体" panose="02010609060101010101" charset="-122"/>
                <a:sym typeface="+mn-ea"/>
              </a:rPr>
              <a:t> </a:t>
            </a:r>
            <a:endParaRPr lang="zh-CN" altLang="en-US" sz="2400" b="1" spc="226" dirty="0">
              <a:solidFill>
                <a:srgbClr val="002060"/>
              </a:solidFill>
              <a:latin typeface="微软雅黑" panose="020B0503020204020204" charset="-122"/>
              <a:ea typeface="微软雅黑" panose="020B0503020204020204" charset="-122"/>
              <a:cs typeface="楷体" panose="02010609060101010101" charset="-122"/>
              <a:sym typeface="+mn-ea"/>
            </a:endParaRPr>
          </a:p>
        </p:txBody>
      </p:sp>
      <p:sp>
        <p:nvSpPr>
          <p:cNvPr id="9" name="文本框 8"/>
          <p:cNvSpPr txBox="1"/>
          <p:nvPr/>
        </p:nvSpPr>
        <p:spPr>
          <a:xfrm>
            <a:off x="3324224" y="3699565"/>
            <a:ext cx="4836240" cy="553085"/>
          </a:xfrm>
          <a:prstGeom prst="rect">
            <a:avLst/>
          </a:prstGeom>
          <a:noFill/>
        </p:spPr>
        <p:txBody>
          <a:bodyPr wrap="square" rtlCol="0">
            <a:spAutoFit/>
          </a:bodyPr>
          <a:lstStyle/>
          <a:p>
            <a:pPr algn="ctr">
              <a:lnSpc>
                <a:spcPct val="150000"/>
              </a:lnSpc>
            </a:pPr>
            <a:r>
              <a:rPr lang="zh-CN" altLang="en-US" sz="2000" spc="226" dirty="0">
                <a:solidFill>
                  <a:schemeClr val="bg2">
                    <a:lumMod val="10000"/>
                  </a:schemeClr>
                </a:solidFill>
                <a:latin typeface="微软雅黑" panose="020B0503020204020204" charset="-122"/>
                <a:ea typeface="微软雅黑" panose="020B0503020204020204" charset="-122"/>
              </a:rPr>
              <a:t>北京工业大学附属中学   王莉</a:t>
            </a:r>
            <a:endParaRPr lang="zh-CN" altLang="en-US" sz="2000" spc="226" dirty="0">
              <a:solidFill>
                <a:schemeClr val="bg2">
                  <a:lumMod val="10000"/>
                </a:schemeClr>
              </a:solidFill>
              <a:latin typeface="微软雅黑" panose="020B0503020204020204" charset="-122"/>
              <a:ea typeface="微软雅黑" panose="020B0503020204020204"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269240" y="841375"/>
            <a:ext cx="4968240" cy="3808730"/>
          </a:xfrm>
          <a:prstGeom prst="rect">
            <a:avLst/>
          </a:prstGeom>
        </p:spPr>
      </p:pic>
      <p:sp>
        <p:nvSpPr>
          <p:cNvPr id="3" name="文本框 2"/>
          <p:cNvSpPr txBox="1"/>
          <p:nvPr/>
        </p:nvSpPr>
        <p:spPr>
          <a:xfrm>
            <a:off x="547370" y="343535"/>
            <a:ext cx="4524375" cy="368300"/>
          </a:xfrm>
          <a:prstGeom prst="rect">
            <a:avLst/>
          </a:prstGeom>
          <a:noFill/>
        </p:spPr>
        <p:txBody>
          <a:bodyPr wrap="square" rtlCol="0" anchor="t">
            <a:spAutoFit/>
          </a:bodyPr>
          <a:p>
            <a:r>
              <a:rPr lang="zh-CN" altLang="en-US"/>
              <a:t>（1） 从频率分布直方图估计众数</a:t>
            </a:r>
            <a:endParaRPr lang="zh-CN" altLang="en-US"/>
          </a:p>
        </p:txBody>
      </p:sp>
      <p:sp>
        <p:nvSpPr>
          <p:cNvPr id="4" name="文本框 3"/>
          <p:cNvSpPr txBox="1"/>
          <p:nvPr/>
        </p:nvSpPr>
        <p:spPr>
          <a:xfrm>
            <a:off x="5071745" y="1043305"/>
            <a:ext cx="3520440" cy="645160"/>
          </a:xfrm>
          <a:prstGeom prst="rect">
            <a:avLst/>
          </a:prstGeom>
          <a:noFill/>
        </p:spPr>
        <p:txBody>
          <a:bodyPr wrap="square" rtlCol="0" anchor="t">
            <a:spAutoFit/>
          </a:bodyPr>
          <a:p>
            <a:r>
              <a:rPr lang="zh-CN" altLang="en-US"/>
              <a:t>如何从频率分布直方图中估计众数？众数能够说明什么问题？</a:t>
            </a:r>
            <a:endParaRPr lang="zh-CN" altLang="en-US"/>
          </a:p>
        </p:txBody>
      </p:sp>
      <p:sp>
        <p:nvSpPr>
          <p:cNvPr id="5" name="文本框 4"/>
          <p:cNvSpPr txBox="1"/>
          <p:nvPr/>
        </p:nvSpPr>
        <p:spPr>
          <a:xfrm>
            <a:off x="5237480" y="1906270"/>
            <a:ext cx="3346450" cy="2584450"/>
          </a:xfrm>
          <a:prstGeom prst="rect">
            <a:avLst/>
          </a:prstGeom>
          <a:noFill/>
        </p:spPr>
        <p:txBody>
          <a:bodyPr wrap="square" rtlCol="0" anchor="t">
            <a:spAutoFit/>
          </a:bodyPr>
          <a:p>
            <a:r>
              <a:rPr lang="zh-CN" altLang="en-US"/>
              <a:t>在频率分布直方图中，月均用水量在区间</a:t>
            </a:r>
            <a:r>
              <a:rPr lang="zh-CN" altLang="en-US">
                <a:latin typeface="Times New Roman" panose="02020603050405020304" charset="0"/>
                <a:cs typeface="Times New Roman" panose="02020603050405020304" charset="0"/>
              </a:rPr>
              <a:t>[4.2，7.2)</a:t>
            </a:r>
            <a:r>
              <a:rPr lang="zh-CN" altLang="en-US"/>
              <a:t>内的居民最多，可以讲这个区间的中点</a:t>
            </a:r>
            <a:r>
              <a:rPr lang="zh-CN" altLang="en-US">
                <a:latin typeface="Times New Roman" panose="02020603050405020304" charset="0"/>
                <a:cs typeface="Times New Roman" panose="02020603050405020304" charset="0"/>
              </a:rPr>
              <a:t>5.7</a:t>
            </a:r>
            <a:r>
              <a:rPr lang="zh-CN" altLang="en-US"/>
              <a:t>作为众数的估计值，众数常常用在描述分类型数据中，在这个实际问题中，众数</a:t>
            </a:r>
            <a:r>
              <a:rPr lang="zh-CN" altLang="en-US">
                <a:latin typeface="Times New Roman" panose="02020603050405020304" charset="0"/>
                <a:cs typeface="Times New Roman" panose="02020603050405020304" charset="0"/>
              </a:rPr>
              <a:t>“5.7”</a:t>
            </a:r>
            <a:r>
              <a:rPr lang="zh-CN" altLang="en-US"/>
              <a:t>让我们知道月均用水量在区间</a:t>
            </a:r>
            <a:r>
              <a:rPr lang="zh-CN" altLang="en-US">
                <a:latin typeface="Times New Roman" panose="02020603050405020304" charset="0"/>
                <a:cs typeface="Times New Roman" panose="02020603050405020304" charset="0"/>
              </a:rPr>
              <a:t>[4.2，7.2)</a:t>
            </a:r>
            <a:r>
              <a:rPr lang="zh-CN" altLang="en-US"/>
              <a:t>内的居民用户最多.这个信息具有实际意义.</a:t>
            </a:r>
            <a:endParaRPr lang="zh-CN" altLang="en-US"/>
          </a:p>
        </p:txBody>
      </p:sp>
      <p:sp>
        <p:nvSpPr>
          <p:cNvPr id="6" name="矩形 5"/>
          <p:cNvSpPr/>
          <p:nvPr/>
        </p:nvSpPr>
        <p:spPr>
          <a:xfrm>
            <a:off x="1029335" y="1880870"/>
            <a:ext cx="347345" cy="2228215"/>
          </a:xfrm>
          <a:prstGeom prst="rect">
            <a:avLst/>
          </a:prstGeom>
          <a:gradFill>
            <a:gsLst>
              <a:gs pos="100000">
                <a:srgbClr val="FECF40"/>
              </a:gs>
              <a:gs pos="100000">
                <a:srgbClr val="846C21"/>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strips(down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strips(downLeft)">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ldLvl="0" animBg="1"/>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956935" y="841375"/>
            <a:ext cx="2440940" cy="1198880"/>
          </a:xfrm>
          <a:prstGeom prst="rect">
            <a:avLst/>
          </a:prstGeom>
          <a:noFill/>
        </p:spPr>
        <p:txBody>
          <a:bodyPr wrap="square" rtlCol="0" anchor="t">
            <a:spAutoFit/>
          </a:bodyPr>
          <a:p>
            <a:r>
              <a:rPr lang="zh-CN" altLang="en-US"/>
              <a:t>从抽样的100个数据看众数是5.5,</a:t>
            </a:r>
            <a:r>
              <a:rPr lang="en-US" altLang="zh-CN"/>
              <a:t>0.2</a:t>
            </a:r>
            <a:r>
              <a:rPr lang="zh-CN" altLang="en-US"/>
              <a:t>和估计出这个数值不同，原因是什么？</a:t>
            </a:r>
            <a:endParaRPr lang="zh-CN" altLang="en-US"/>
          </a:p>
        </p:txBody>
      </p:sp>
      <p:sp>
        <p:nvSpPr>
          <p:cNvPr id="3" name="文本框 2"/>
          <p:cNvSpPr txBox="1"/>
          <p:nvPr/>
        </p:nvSpPr>
        <p:spPr>
          <a:xfrm>
            <a:off x="5956935" y="2553335"/>
            <a:ext cx="2440940" cy="645160"/>
          </a:xfrm>
          <a:prstGeom prst="rect">
            <a:avLst/>
          </a:prstGeom>
          <a:gradFill>
            <a:gsLst>
              <a:gs pos="92000">
                <a:srgbClr val="14CD68"/>
              </a:gs>
              <a:gs pos="100000">
                <a:srgbClr val="0B6E38"/>
              </a:gs>
            </a:gsLst>
            <a:lin ang="5400000" scaled="0"/>
          </a:gradFill>
        </p:spPr>
        <p:txBody>
          <a:bodyPr wrap="square" rtlCol="0" anchor="t">
            <a:spAutoFit/>
          </a:bodyPr>
          <a:p>
            <a:r>
              <a:rPr lang="zh-CN" altLang="en-US"/>
              <a:t>频率分布直方图隐藏了样本的一部分数据.</a:t>
            </a:r>
            <a:endParaRPr lang="zh-CN" altLang="en-US"/>
          </a:p>
        </p:txBody>
      </p:sp>
      <p:pic>
        <p:nvPicPr>
          <p:cNvPr id="4" name="图片 3"/>
          <p:cNvPicPr>
            <a:picLocks noChangeAspect="1"/>
          </p:cNvPicPr>
          <p:nvPr/>
        </p:nvPicPr>
        <p:blipFill>
          <a:blip r:embed="rId1"/>
          <a:stretch>
            <a:fillRect/>
          </a:stretch>
        </p:blipFill>
        <p:spPr>
          <a:xfrm>
            <a:off x="510540" y="841375"/>
            <a:ext cx="4968240" cy="3808730"/>
          </a:xfrm>
          <a:prstGeom prst="rect">
            <a:avLst/>
          </a:prstGeom>
        </p:spPr>
      </p:pic>
      <p:sp>
        <p:nvSpPr>
          <p:cNvPr id="5" name="文本框 4"/>
          <p:cNvSpPr txBox="1"/>
          <p:nvPr/>
        </p:nvSpPr>
        <p:spPr>
          <a:xfrm>
            <a:off x="788670" y="343535"/>
            <a:ext cx="4524375" cy="368300"/>
          </a:xfrm>
          <a:prstGeom prst="rect">
            <a:avLst/>
          </a:prstGeom>
          <a:noFill/>
        </p:spPr>
        <p:txBody>
          <a:bodyPr wrap="square" rtlCol="0" anchor="t">
            <a:spAutoFit/>
          </a:bodyPr>
          <a:p>
            <a:r>
              <a:rPr lang="zh-CN" altLang="en-US"/>
              <a:t>（1） 从频率分布直方图估计众数</a:t>
            </a:r>
            <a:endParaRPr lang="zh-CN" altLang="en-US"/>
          </a:p>
        </p:txBody>
      </p:sp>
      <p:sp>
        <p:nvSpPr>
          <p:cNvPr id="6" name="矩形 5"/>
          <p:cNvSpPr/>
          <p:nvPr/>
        </p:nvSpPr>
        <p:spPr>
          <a:xfrm>
            <a:off x="1270635" y="1875155"/>
            <a:ext cx="347345" cy="2233930"/>
          </a:xfrm>
          <a:prstGeom prst="rect">
            <a:avLst/>
          </a:prstGeom>
          <a:gradFill>
            <a:gsLst>
              <a:gs pos="100000">
                <a:srgbClr val="FECF40"/>
              </a:gs>
              <a:gs pos="100000">
                <a:srgbClr val="846C21"/>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60070" y="202565"/>
            <a:ext cx="4735195" cy="398780"/>
          </a:xfrm>
          <a:prstGeom prst="rect">
            <a:avLst/>
          </a:prstGeom>
          <a:noFill/>
        </p:spPr>
        <p:txBody>
          <a:bodyPr wrap="square" rtlCol="0" anchor="t">
            <a:spAutoFit/>
          </a:bodyPr>
          <a:p>
            <a:r>
              <a:rPr lang="zh-CN" altLang="en-US" sz="2000"/>
              <a:t>（2） 从频率分布直方图估计中位数</a:t>
            </a:r>
            <a:endParaRPr lang="zh-CN" altLang="en-US" sz="2000"/>
          </a:p>
        </p:txBody>
      </p:sp>
      <p:sp>
        <p:nvSpPr>
          <p:cNvPr id="3" name="文本框 2"/>
          <p:cNvSpPr txBox="1"/>
          <p:nvPr/>
        </p:nvSpPr>
        <p:spPr>
          <a:xfrm>
            <a:off x="838835" y="772160"/>
            <a:ext cx="3880485" cy="368300"/>
          </a:xfrm>
          <a:prstGeom prst="rect">
            <a:avLst/>
          </a:prstGeom>
          <a:noFill/>
        </p:spPr>
        <p:txBody>
          <a:bodyPr wrap="square" rtlCol="0" anchor="t">
            <a:spAutoFit/>
          </a:bodyPr>
          <a:p>
            <a:r>
              <a:rPr lang="zh-CN" altLang="en-US"/>
              <a:t>如何从频率分布直方图估计中位数？ </a:t>
            </a:r>
            <a:endParaRPr lang="zh-CN" altLang="en-US"/>
          </a:p>
        </p:txBody>
      </p:sp>
      <p:sp>
        <p:nvSpPr>
          <p:cNvPr id="4" name="文本框 3"/>
          <p:cNvSpPr txBox="1"/>
          <p:nvPr/>
        </p:nvSpPr>
        <p:spPr>
          <a:xfrm>
            <a:off x="5398135" y="1223010"/>
            <a:ext cx="3233420" cy="2030095"/>
          </a:xfrm>
          <a:prstGeom prst="rect">
            <a:avLst/>
          </a:prstGeom>
          <a:noFill/>
        </p:spPr>
        <p:txBody>
          <a:bodyPr wrap="square" rtlCol="0" anchor="t">
            <a:spAutoFit/>
          </a:bodyPr>
          <a:p>
            <a:r>
              <a:rPr lang="zh-CN" altLang="en-US"/>
              <a:t>根据中位数的意义，在样本中，有50%的个体小于或等于中位数，也有50%的个体大于或等于中位数.因此，在频率分布直方图中，中位数左边和右边的直方图的面积应该相等.由于</a:t>
            </a:r>
            <a:endParaRPr lang="zh-CN" altLang="en-US"/>
          </a:p>
        </p:txBody>
      </p:sp>
      <p:pic>
        <p:nvPicPr>
          <p:cNvPr id="5" name="图片 4"/>
          <p:cNvPicPr>
            <a:picLocks noChangeAspect="1"/>
          </p:cNvPicPr>
          <p:nvPr/>
        </p:nvPicPr>
        <p:blipFill>
          <a:blip r:embed="rId1"/>
          <a:stretch>
            <a:fillRect/>
          </a:stretch>
        </p:blipFill>
        <p:spPr>
          <a:xfrm>
            <a:off x="294640" y="1223010"/>
            <a:ext cx="4968240" cy="3808730"/>
          </a:xfrm>
          <a:prstGeom prst="rect">
            <a:avLst/>
          </a:prstGeom>
        </p:spPr>
      </p:pic>
      <p:sp>
        <p:nvSpPr>
          <p:cNvPr id="6" name="文本框 5"/>
          <p:cNvSpPr txBox="1"/>
          <p:nvPr/>
        </p:nvSpPr>
        <p:spPr>
          <a:xfrm>
            <a:off x="5510530" y="3253105"/>
            <a:ext cx="2540000" cy="368300"/>
          </a:xfrm>
          <a:prstGeom prst="rect">
            <a:avLst/>
          </a:prstGeom>
          <a:noFill/>
        </p:spPr>
        <p:txBody>
          <a:bodyPr wrap="square" rtlCol="0" anchor="t">
            <a:spAutoFit/>
          </a:bodyPr>
          <a:p>
            <a:r>
              <a:rPr lang="zh-CN" altLang="en-US">
                <a:latin typeface="Times New Roman" panose="02020603050405020304" charset="0"/>
                <a:cs typeface="Times New Roman" panose="02020603050405020304" charset="0"/>
              </a:rPr>
              <a:t>0.077×3=0.231</a:t>
            </a:r>
            <a:endParaRPr lang="zh-CN" altLang="en-US">
              <a:latin typeface="Times New Roman" panose="02020603050405020304" charset="0"/>
              <a:cs typeface="Times New Roman" panose="02020603050405020304" charset="0"/>
            </a:endParaRPr>
          </a:p>
        </p:txBody>
      </p:sp>
      <p:sp>
        <p:nvSpPr>
          <p:cNvPr id="7" name="文本框 6"/>
          <p:cNvSpPr txBox="1"/>
          <p:nvPr/>
        </p:nvSpPr>
        <p:spPr>
          <a:xfrm>
            <a:off x="5398135" y="3712845"/>
            <a:ext cx="3731260" cy="368300"/>
          </a:xfrm>
          <a:prstGeom prst="rect">
            <a:avLst/>
          </a:prstGeom>
          <a:noFill/>
        </p:spPr>
        <p:txBody>
          <a:bodyPr wrap="square" rtlCol="0" anchor="t">
            <a:spAutoFit/>
          </a:bodyPr>
          <a:p>
            <a:r>
              <a:rPr lang="zh-CN" altLang="en-US">
                <a:latin typeface="Times New Roman" panose="02020603050405020304" charset="0"/>
                <a:cs typeface="Times New Roman" panose="02020603050405020304" charset="0"/>
              </a:rPr>
              <a:t>（0.077+0.107）×3=0.551</a:t>
            </a:r>
            <a:endParaRPr lang="zh-CN" altLang="en-US">
              <a:latin typeface="Times New Roman" panose="02020603050405020304" charset="0"/>
              <a:cs typeface="Times New Roman" panose="02020603050405020304" charset="0"/>
            </a:endParaRPr>
          </a:p>
        </p:txBody>
      </p:sp>
      <p:sp>
        <p:nvSpPr>
          <p:cNvPr id="8" name="文本框 7"/>
          <p:cNvSpPr txBox="1"/>
          <p:nvPr/>
        </p:nvSpPr>
        <p:spPr>
          <a:xfrm>
            <a:off x="5510530" y="4184650"/>
            <a:ext cx="3297555" cy="368300"/>
          </a:xfrm>
          <a:prstGeom prst="rect">
            <a:avLst/>
          </a:prstGeom>
          <a:gradFill>
            <a:gsLst>
              <a:gs pos="100000">
                <a:srgbClr val="FE4444"/>
              </a:gs>
              <a:gs pos="100000">
                <a:srgbClr val="832B2B"/>
              </a:gs>
            </a:gsLst>
            <a:lin ang="5400000" scaled="0"/>
          </a:gradFill>
        </p:spPr>
        <p:txBody>
          <a:bodyPr wrap="square" rtlCol="0" anchor="t">
            <a:spAutoFit/>
          </a:bodyPr>
          <a:p>
            <a:r>
              <a:rPr lang="zh-CN" altLang="en-US">
                <a:solidFill>
                  <a:srgbClr val="FFFF00"/>
                </a:solidFill>
              </a:rPr>
              <a:t>中位数落在区间[4.2，7.2)内</a:t>
            </a:r>
            <a:endParaRPr lang="zh-CN" altLang="en-US">
              <a:solidFill>
                <a:srgbClr val="FFFF00"/>
              </a:solidFill>
            </a:endParaRPr>
          </a:p>
        </p:txBody>
      </p:sp>
      <p:sp>
        <p:nvSpPr>
          <p:cNvPr id="10" name="矩形 9"/>
          <p:cNvSpPr/>
          <p:nvPr/>
        </p:nvSpPr>
        <p:spPr>
          <a:xfrm>
            <a:off x="1036320" y="2262505"/>
            <a:ext cx="347345" cy="2221230"/>
          </a:xfrm>
          <a:prstGeom prst="rect">
            <a:avLst/>
          </a:prstGeom>
          <a:gradFill>
            <a:gsLst>
              <a:gs pos="100000">
                <a:srgbClr val="FBFB11"/>
              </a:gs>
              <a:gs pos="100000">
                <a:srgbClr val="838309"/>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1" name="直接连接符 10"/>
          <p:cNvCxnSpPr/>
          <p:nvPr/>
        </p:nvCxnSpPr>
        <p:spPr>
          <a:xfrm>
            <a:off x="1277620" y="2263140"/>
            <a:ext cx="0" cy="2220595"/>
          </a:xfrm>
          <a:prstGeom prst="line">
            <a:avLst/>
          </a:prstGeom>
          <a:ln w="12700"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down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linds(horizontal)">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linds(horizontal)">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p:cNvPicPr>
            <a:picLocks noChangeAspect="1"/>
          </p:cNvPicPr>
          <p:nvPr/>
        </p:nvPicPr>
        <p:blipFill>
          <a:blip r:embed="rId1"/>
          <a:stretch>
            <a:fillRect/>
          </a:stretch>
        </p:blipFill>
        <p:spPr>
          <a:xfrm>
            <a:off x="294640" y="1223010"/>
            <a:ext cx="4968240" cy="3808730"/>
          </a:xfrm>
          <a:prstGeom prst="rect">
            <a:avLst/>
          </a:prstGeom>
        </p:spPr>
      </p:pic>
      <p:sp>
        <p:nvSpPr>
          <p:cNvPr id="9" name="矩形 8"/>
          <p:cNvSpPr/>
          <p:nvPr/>
        </p:nvSpPr>
        <p:spPr>
          <a:xfrm>
            <a:off x="1040130" y="2263140"/>
            <a:ext cx="347345" cy="2220595"/>
          </a:xfrm>
          <a:prstGeom prst="rect">
            <a:avLst/>
          </a:prstGeom>
          <a:gradFill>
            <a:gsLst>
              <a:gs pos="100000">
                <a:srgbClr val="FBFB11"/>
              </a:gs>
              <a:gs pos="100000">
                <a:srgbClr val="838309"/>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527685" y="301625"/>
            <a:ext cx="4735195" cy="398780"/>
          </a:xfrm>
          <a:prstGeom prst="rect">
            <a:avLst/>
          </a:prstGeom>
          <a:noFill/>
        </p:spPr>
        <p:txBody>
          <a:bodyPr wrap="square" rtlCol="0" anchor="t">
            <a:spAutoFit/>
          </a:bodyPr>
          <a:p>
            <a:r>
              <a:rPr lang="zh-CN" altLang="en-US" sz="2000"/>
              <a:t>（2） 从频率分布直方图估计中位数</a:t>
            </a:r>
            <a:endParaRPr lang="zh-CN" altLang="en-US" sz="2000"/>
          </a:p>
        </p:txBody>
      </p:sp>
      <p:sp>
        <p:nvSpPr>
          <p:cNvPr id="8" name="文本框 7"/>
          <p:cNvSpPr txBox="1"/>
          <p:nvPr/>
        </p:nvSpPr>
        <p:spPr>
          <a:xfrm>
            <a:off x="4827905" y="1223010"/>
            <a:ext cx="2540000" cy="368300"/>
          </a:xfrm>
          <a:prstGeom prst="rect">
            <a:avLst/>
          </a:prstGeom>
          <a:noFill/>
        </p:spPr>
        <p:txBody>
          <a:bodyPr wrap="square" rtlCol="0" anchor="t">
            <a:spAutoFit/>
          </a:bodyPr>
          <a:p>
            <a:r>
              <a:rPr lang="zh-CN" altLang="en-US"/>
              <a:t>设中位数为</a:t>
            </a:r>
            <a:endParaRPr lang="zh-CN" altLang="en-US"/>
          </a:p>
        </p:txBody>
      </p:sp>
      <p:graphicFrame>
        <p:nvGraphicFramePr>
          <p:cNvPr id="2" name="对象 -2147482620"/>
          <p:cNvGraphicFramePr>
            <a:graphicFrameLocks noChangeAspect="1"/>
          </p:cNvGraphicFramePr>
          <p:nvPr/>
        </p:nvGraphicFramePr>
        <p:xfrm>
          <a:off x="6087110" y="1294765"/>
          <a:ext cx="269875" cy="296545"/>
        </p:xfrm>
        <a:graphic>
          <a:graphicData uri="http://schemas.openxmlformats.org/presentationml/2006/ole">
            <mc:AlternateContent xmlns:mc="http://schemas.openxmlformats.org/markup-compatibility/2006">
              <mc:Choice xmlns:v="urn:schemas-microsoft-com:vml" Requires="v">
                <p:oleObj spid="_x0000_s3076" name="" r:id="rId2" imgW="127000" imgH="139700" progId="Equation.KSEE3">
                  <p:embed/>
                </p:oleObj>
              </mc:Choice>
              <mc:Fallback>
                <p:oleObj name="" r:id="rId2" imgW="127000" imgH="139700" progId="Equation.KSEE3">
                  <p:embed/>
                  <p:pic>
                    <p:nvPicPr>
                      <p:cNvPr id="0" name="图片 3075"/>
                      <p:cNvPicPr/>
                      <p:nvPr/>
                    </p:nvPicPr>
                    <p:blipFill>
                      <a:blip r:embed="rId3"/>
                      <a:stretch>
                        <a:fillRect/>
                      </a:stretch>
                    </p:blipFill>
                    <p:spPr>
                      <a:xfrm>
                        <a:off x="6087110" y="1294765"/>
                        <a:ext cx="269875" cy="296545"/>
                      </a:xfrm>
                      <a:prstGeom prst="rect">
                        <a:avLst/>
                      </a:prstGeom>
                      <a:noFill/>
                      <a:ln w="38100">
                        <a:noFill/>
                        <a:miter/>
                      </a:ln>
                    </p:spPr>
                  </p:pic>
                </p:oleObj>
              </mc:Fallback>
            </mc:AlternateContent>
          </a:graphicData>
        </a:graphic>
      </p:graphicFrame>
      <p:pic>
        <p:nvPicPr>
          <p:cNvPr id="10" name="图片 9"/>
          <p:cNvPicPr>
            <a:picLocks noChangeAspect="1"/>
          </p:cNvPicPr>
          <p:nvPr/>
        </p:nvPicPr>
        <p:blipFill>
          <a:blip r:embed="rId4"/>
          <a:stretch>
            <a:fillRect/>
          </a:stretch>
        </p:blipFill>
        <p:spPr>
          <a:xfrm>
            <a:off x="4827905" y="1702435"/>
            <a:ext cx="10189845" cy="386715"/>
          </a:xfrm>
          <a:prstGeom prst="rect">
            <a:avLst/>
          </a:prstGeom>
        </p:spPr>
      </p:pic>
      <p:graphicFrame>
        <p:nvGraphicFramePr>
          <p:cNvPr id="3" name="对象 -2147482618"/>
          <p:cNvGraphicFramePr>
            <a:graphicFrameLocks noChangeAspect="1"/>
          </p:cNvGraphicFramePr>
          <p:nvPr/>
        </p:nvGraphicFramePr>
        <p:xfrm>
          <a:off x="5453380" y="2262505"/>
          <a:ext cx="1084580" cy="361315"/>
        </p:xfrm>
        <a:graphic>
          <a:graphicData uri="http://schemas.openxmlformats.org/presentationml/2006/ole">
            <mc:AlternateContent xmlns:mc="http://schemas.openxmlformats.org/markup-compatibility/2006">
              <mc:Choice xmlns:v="urn:schemas-microsoft-com:vml" Requires="v">
                <p:oleObj spid="_x0000_s11" name="" r:id="rId5" imgW="533400" imgH="177165" progId="Equation.KSEE3">
                  <p:embed/>
                </p:oleObj>
              </mc:Choice>
              <mc:Fallback>
                <p:oleObj name="" r:id="rId5" imgW="533400" imgH="177165" progId="Equation.KSEE3">
                  <p:embed/>
                  <p:pic>
                    <p:nvPicPr>
                      <p:cNvPr id="0" name="图片 10"/>
                      <p:cNvPicPr/>
                      <p:nvPr/>
                    </p:nvPicPr>
                    <p:blipFill>
                      <a:blip r:embed="rId6"/>
                      <a:stretch>
                        <a:fillRect/>
                      </a:stretch>
                    </p:blipFill>
                    <p:spPr>
                      <a:xfrm>
                        <a:off x="5453380" y="2262505"/>
                        <a:ext cx="1084580" cy="361315"/>
                      </a:xfrm>
                      <a:prstGeom prst="rect">
                        <a:avLst/>
                      </a:prstGeom>
                      <a:noFill/>
                      <a:ln w="38100">
                        <a:noFill/>
                        <a:miter/>
                      </a:ln>
                    </p:spPr>
                  </p:pic>
                </p:oleObj>
              </mc:Fallback>
            </mc:AlternateContent>
          </a:graphicData>
        </a:graphic>
      </p:graphicFrame>
      <p:cxnSp>
        <p:nvCxnSpPr>
          <p:cNvPr id="6" name="直接连接符 5"/>
          <p:cNvCxnSpPr/>
          <p:nvPr/>
        </p:nvCxnSpPr>
        <p:spPr>
          <a:xfrm>
            <a:off x="1277620" y="2263140"/>
            <a:ext cx="0" cy="2220595"/>
          </a:xfrm>
          <a:prstGeom prst="line">
            <a:avLst/>
          </a:prstGeom>
          <a:ln w="12700"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7" name="对象 -2147482620"/>
          <p:cNvGraphicFramePr>
            <a:graphicFrameLocks noChangeAspect="1"/>
          </p:cNvGraphicFramePr>
          <p:nvPr/>
        </p:nvGraphicFramePr>
        <p:xfrm>
          <a:off x="1117600" y="4565650"/>
          <a:ext cx="269875" cy="296545"/>
        </p:xfrm>
        <a:graphic>
          <a:graphicData uri="http://schemas.openxmlformats.org/presentationml/2006/ole">
            <mc:AlternateContent xmlns:mc="http://schemas.openxmlformats.org/markup-compatibility/2006">
              <mc:Choice xmlns:v="urn:schemas-microsoft-com:vml" Requires="v">
                <p:oleObj spid="_x0000_s12" name="" r:id="rId7" imgW="127000" imgH="139700" progId="Equation.KSEE3">
                  <p:embed/>
                </p:oleObj>
              </mc:Choice>
              <mc:Fallback>
                <p:oleObj name="" r:id="rId7" imgW="127000" imgH="139700" progId="Equation.KSEE3">
                  <p:embed/>
                  <p:pic>
                    <p:nvPicPr>
                      <p:cNvPr id="0" name="图片 3075"/>
                      <p:cNvPicPr/>
                      <p:nvPr/>
                    </p:nvPicPr>
                    <p:blipFill>
                      <a:blip r:embed="rId3"/>
                      <a:stretch>
                        <a:fillRect/>
                      </a:stretch>
                    </p:blipFill>
                    <p:spPr>
                      <a:xfrm>
                        <a:off x="1117600" y="4565650"/>
                        <a:ext cx="269875" cy="296545"/>
                      </a:xfrm>
                      <a:prstGeom prst="rect">
                        <a:avLst/>
                      </a:prstGeom>
                      <a:noFill/>
                      <a:ln w="38100">
                        <a:noFill/>
                        <a:miter/>
                      </a:ln>
                    </p:spPr>
                  </p:pic>
                </p:oleObj>
              </mc:Fallback>
            </mc:AlternateContent>
          </a:graphicData>
        </a:graphic>
      </p:graphicFrame>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strips(downLeft)">
                                      <p:cBhvr>
                                        <p:cTn id="11" dur="500"/>
                                        <p:tgtEl>
                                          <p:spTgt spid="8"/>
                                        </p:tgtEl>
                                      </p:cBhvr>
                                    </p:animEffect>
                                  </p:childTnLst>
                                </p:cTn>
                              </p:par>
                              <p:par>
                                <p:cTn id="12" presetID="3" presetClass="entr" presetSubtype="1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linds(horizont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strips(downLeft)">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1"/>
          <p:cNvGrpSpPr/>
          <p:nvPr/>
        </p:nvGrpSpPr>
        <p:grpSpPr>
          <a:xfrm>
            <a:off x="294640" y="993775"/>
            <a:ext cx="4968240" cy="3808730"/>
            <a:chOff x="464" y="1926"/>
            <a:chExt cx="7824" cy="5998"/>
          </a:xfrm>
        </p:grpSpPr>
        <p:pic>
          <p:nvPicPr>
            <p:cNvPr id="5" name="图片 4"/>
            <p:cNvPicPr>
              <a:picLocks noChangeAspect="1"/>
            </p:cNvPicPr>
            <p:nvPr/>
          </p:nvPicPr>
          <p:blipFill>
            <a:blip r:embed="rId1"/>
            <a:stretch>
              <a:fillRect/>
            </a:stretch>
          </p:blipFill>
          <p:spPr>
            <a:xfrm>
              <a:off x="464" y="1926"/>
              <a:ext cx="7824" cy="5998"/>
            </a:xfrm>
            <a:prstGeom prst="rect">
              <a:avLst/>
            </a:prstGeom>
          </p:spPr>
        </p:pic>
        <p:sp>
          <p:nvSpPr>
            <p:cNvPr id="9" name="矩形 8"/>
            <p:cNvSpPr/>
            <p:nvPr/>
          </p:nvSpPr>
          <p:spPr>
            <a:xfrm>
              <a:off x="1618" y="3563"/>
              <a:ext cx="587" cy="3518"/>
            </a:xfrm>
            <a:prstGeom prst="rect">
              <a:avLst/>
            </a:prstGeom>
            <a:gradFill>
              <a:gsLst>
                <a:gs pos="100000">
                  <a:srgbClr val="FECF40"/>
                </a:gs>
                <a:gs pos="100000">
                  <a:srgbClr val="846C21"/>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4" name="文本框 3"/>
          <p:cNvSpPr txBox="1"/>
          <p:nvPr/>
        </p:nvSpPr>
        <p:spPr>
          <a:xfrm>
            <a:off x="527685" y="301625"/>
            <a:ext cx="4735195" cy="398780"/>
          </a:xfrm>
          <a:prstGeom prst="rect">
            <a:avLst/>
          </a:prstGeom>
          <a:noFill/>
        </p:spPr>
        <p:txBody>
          <a:bodyPr wrap="square" rtlCol="0" anchor="t">
            <a:spAutoFit/>
          </a:bodyPr>
          <a:p>
            <a:r>
              <a:rPr lang="zh-CN" altLang="en-US" sz="2000"/>
              <a:t>（2） 从频率分布直方图估计中位数</a:t>
            </a:r>
            <a:endParaRPr lang="zh-CN" altLang="en-US" sz="2000"/>
          </a:p>
        </p:txBody>
      </p:sp>
      <p:sp>
        <p:nvSpPr>
          <p:cNvPr id="3" name="文本框 2"/>
          <p:cNvSpPr txBox="1"/>
          <p:nvPr/>
        </p:nvSpPr>
        <p:spPr>
          <a:xfrm>
            <a:off x="4145915" y="1111250"/>
            <a:ext cx="4636770" cy="922020"/>
          </a:xfrm>
          <a:prstGeom prst="rect">
            <a:avLst/>
          </a:prstGeom>
          <a:noFill/>
        </p:spPr>
        <p:txBody>
          <a:bodyPr wrap="square" rtlCol="0" anchor="t">
            <a:spAutoFit/>
          </a:bodyPr>
          <a:p>
            <a:r>
              <a:rPr lang="zh-CN" altLang="en-US"/>
              <a:t>追问：根据问题</a:t>
            </a:r>
            <a:r>
              <a:rPr lang="en-US" altLang="zh-CN"/>
              <a:t>1</a:t>
            </a:r>
            <a:r>
              <a:rPr lang="zh-CN" altLang="en-US"/>
              <a:t>的计算，中位数值是6.</a:t>
            </a:r>
            <a:r>
              <a:rPr lang="en-US" altLang="zh-CN"/>
              <a:t>8</a:t>
            </a:r>
            <a:r>
              <a:rPr lang="zh-CN" altLang="en-US"/>
              <a:t>，和用频率直方图算出这个数值</a:t>
            </a:r>
            <a:r>
              <a:rPr lang="en-US" altLang="zh-CN"/>
              <a:t>6.71</a:t>
            </a:r>
            <a:r>
              <a:rPr lang="zh-CN" altLang="en-US"/>
              <a:t>不同原因是什么？</a:t>
            </a:r>
            <a:r>
              <a:rPr lang="zh-CN" altLang="en-US"/>
              <a:t>  </a:t>
            </a:r>
            <a:endParaRPr lang="zh-CN" altLang="en-US"/>
          </a:p>
        </p:txBody>
      </p:sp>
      <p:sp>
        <p:nvSpPr>
          <p:cNvPr id="6" name="文本框 5"/>
          <p:cNvSpPr txBox="1"/>
          <p:nvPr/>
        </p:nvSpPr>
        <p:spPr>
          <a:xfrm>
            <a:off x="5609590" y="2575560"/>
            <a:ext cx="2440940" cy="645160"/>
          </a:xfrm>
          <a:prstGeom prst="rect">
            <a:avLst/>
          </a:prstGeom>
          <a:gradFill>
            <a:gsLst>
              <a:gs pos="92000">
                <a:srgbClr val="14CD68"/>
              </a:gs>
              <a:gs pos="100000">
                <a:srgbClr val="0B6E38"/>
              </a:gs>
            </a:gsLst>
            <a:lin ang="5400000" scaled="0"/>
          </a:gradFill>
        </p:spPr>
        <p:txBody>
          <a:bodyPr wrap="square" rtlCol="0" anchor="t">
            <a:spAutoFit/>
          </a:bodyPr>
          <a:p>
            <a:r>
              <a:rPr lang="zh-CN" altLang="en-US"/>
              <a:t>频率分布直方图隐藏了样本的一部分数据.</a:t>
            </a:r>
            <a:endParaRPr lang="zh-CN" altLang="en-US"/>
          </a:p>
        </p:txBody>
      </p:sp>
      <p:sp>
        <p:nvSpPr>
          <p:cNvPr id="7" name="矩形 6"/>
          <p:cNvSpPr/>
          <p:nvPr/>
        </p:nvSpPr>
        <p:spPr>
          <a:xfrm>
            <a:off x="1040130" y="2033270"/>
            <a:ext cx="347345" cy="2222500"/>
          </a:xfrm>
          <a:prstGeom prst="rect">
            <a:avLst/>
          </a:prstGeom>
          <a:gradFill>
            <a:gsLst>
              <a:gs pos="100000">
                <a:srgbClr val="FBFB11"/>
              </a:gs>
              <a:gs pos="100000">
                <a:srgbClr val="838309"/>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8" name="直接连接符 7"/>
          <p:cNvCxnSpPr/>
          <p:nvPr/>
        </p:nvCxnSpPr>
        <p:spPr>
          <a:xfrm>
            <a:off x="1277620" y="1996440"/>
            <a:ext cx="0" cy="2258695"/>
          </a:xfrm>
          <a:prstGeom prst="line">
            <a:avLst/>
          </a:prstGeom>
          <a:ln w="12700"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70585" y="502920"/>
            <a:ext cx="6472555" cy="922020"/>
          </a:xfrm>
          <a:prstGeom prst="rect">
            <a:avLst/>
          </a:prstGeom>
          <a:noFill/>
        </p:spPr>
        <p:txBody>
          <a:bodyPr wrap="square" rtlCol="0" anchor="t">
            <a:spAutoFit/>
          </a:bodyPr>
          <a:p>
            <a:r>
              <a:rPr lang="zh-CN" altLang="en-US"/>
              <a:t>追问：中位数不受少数几个极端值的影响，这在某些情况下是一个优点，但是它对极端值的不敏感有时也会成为缺点，你能举例说明吗？</a:t>
            </a:r>
            <a:endParaRPr lang="zh-CN" altLang="en-US"/>
          </a:p>
        </p:txBody>
      </p:sp>
      <p:sp>
        <p:nvSpPr>
          <p:cNvPr id="3" name="文本框 2"/>
          <p:cNvSpPr txBox="1"/>
          <p:nvPr/>
        </p:nvSpPr>
        <p:spPr>
          <a:xfrm>
            <a:off x="1477645" y="1748790"/>
            <a:ext cx="4984115" cy="922020"/>
          </a:xfrm>
          <a:prstGeom prst="rect">
            <a:avLst/>
          </a:prstGeom>
          <a:noFill/>
          <a:ln w="31750">
            <a:solidFill>
              <a:srgbClr val="FF0000"/>
            </a:solidFill>
          </a:ln>
        </p:spPr>
        <p:txBody>
          <a:bodyPr wrap="square" rtlCol="0" anchor="t">
            <a:spAutoFit/>
          </a:bodyPr>
          <a:p>
            <a:r>
              <a:rPr lang="zh-CN" altLang="en-US"/>
              <a:t>比如书中的案例居民用水问题，居民用水中位数6.</a:t>
            </a:r>
            <a:r>
              <a:rPr lang="en-US" altLang="zh-CN"/>
              <a:t>8</a:t>
            </a:r>
            <a:r>
              <a:rPr lang="zh-CN" altLang="en-US"/>
              <a:t>，而居民月均用水最大量为28.0，相差的比较多，中位数对极端值的反应不敏感.</a:t>
            </a: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981710" y="326390"/>
            <a:ext cx="4040505" cy="368300"/>
          </a:xfrm>
          <a:prstGeom prst="rect">
            <a:avLst/>
          </a:prstGeom>
          <a:noFill/>
        </p:spPr>
        <p:txBody>
          <a:bodyPr wrap="square" rtlCol="0" anchor="t">
            <a:spAutoFit/>
          </a:bodyPr>
          <a:p>
            <a:r>
              <a:rPr lang="zh-CN" altLang="en-US"/>
              <a:t>（3） 从频率分布直方图估计平均数</a:t>
            </a:r>
            <a:endParaRPr lang="zh-CN" altLang="en-US"/>
          </a:p>
        </p:txBody>
      </p:sp>
      <p:sp>
        <p:nvSpPr>
          <p:cNvPr id="3" name="文本框 2"/>
          <p:cNvSpPr txBox="1"/>
          <p:nvPr/>
        </p:nvSpPr>
        <p:spPr>
          <a:xfrm>
            <a:off x="1304290" y="730885"/>
            <a:ext cx="4214495" cy="368300"/>
          </a:xfrm>
          <a:prstGeom prst="rect">
            <a:avLst/>
          </a:prstGeom>
          <a:noFill/>
        </p:spPr>
        <p:txBody>
          <a:bodyPr wrap="square" rtlCol="0" anchor="t">
            <a:spAutoFit/>
          </a:bodyPr>
          <a:p>
            <a:r>
              <a:rPr lang="zh-CN" altLang="en-US"/>
              <a:t>如何从频率分布直方图中估计平均数？</a:t>
            </a:r>
            <a:endParaRPr lang="zh-CN" altLang="en-US"/>
          </a:p>
        </p:txBody>
      </p:sp>
      <p:sp>
        <p:nvSpPr>
          <p:cNvPr id="4" name="文本框 3"/>
          <p:cNvSpPr txBox="1"/>
          <p:nvPr/>
        </p:nvSpPr>
        <p:spPr>
          <a:xfrm>
            <a:off x="1304290" y="1233170"/>
            <a:ext cx="3817620" cy="368300"/>
          </a:xfrm>
          <a:prstGeom prst="rect">
            <a:avLst/>
          </a:prstGeom>
          <a:noFill/>
        </p:spPr>
        <p:txBody>
          <a:bodyPr wrap="square" rtlCol="0" anchor="t">
            <a:spAutoFit/>
          </a:bodyPr>
          <a:p>
            <a:r>
              <a:rPr lang="zh-CN" altLang="en-US"/>
              <a:t>追问:初中我们是如何求平均数的？</a:t>
            </a:r>
            <a:endParaRPr lang="zh-CN" altLang="en-US"/>
          </a:p>
        </p:txBody>
      </p:sp>
      <p:sp>
        <p:nvSpPr>
          <p:cNvPr id="5" name="文本框 4"/>
          <p:cNvSpPr txBox="1"/>
          <p:nvPr/>
        </p:nvSpPr>
        <p:spPr>
          <a:xfrm>
            <a:off x="1205865" y="1766570"/>
            <a:ext cx="5592445" cy="645160"/>
          </a:xfrm>
          <a:prstGeom prst="rect">
            <a:avLst/>
          </a:prstGeom>
          <a:noFill/>
        </p:spPr>
        <p:txBody>
          <a:bodyPr wrap="square" rtlCol="0" anchor="t">
            <a:spAutoFit/>
          </a:bodyPr>
          <a:p>
            <a:r>
              <a:rPr lang="zh-CN" altLang="en-US"/>
              <a:t>例：数据 7，8，6，8，6，5，8，10，7，4中的众数，中位数，平均数，分别是多少?</a:t>
            </a:r>
            <a:endParaRPr lang="zh-CN" altLang="en-US"/>
          </a:p>
        </p:txBody>
      </p:sp>
      <p:sp>
        <p:nvSpPr>
          <p:cNvPr id="6" name="文本框 5"/>
          <p:cNvSpPr txBox="1"/>
          <p:nvPr/>
        </p:nvSpPr>
        <p:spPr>
          <a:xfrm>
            <a:off x="1770380" y="2511425"/>
            <a:ext cx="4463415" cy="368300"/>
          </a:xfrm>
          <a:prstGeom prst="rect">
            <a:avLst/>
          </a:prstGeom>
          <a:noFill/>
        </p:spPr>
        <p:txBody>
          <a:bodyPr wrap="square" rtlCol="0" anchor="t">
            <a:spAutoFit/>
          </a:bodyPr>
          <a:p>
            <a:r>
              <a:rPr lang="zh-CN" altLang="en-US"/>
              <a:t>     </a:t>
            </a:r>
            <a:r>
              <a:rPr lang="zh-CN" altLang="en-US">
                <a:latin typeface="Times New Roman" panose="02020603050405020304" charset="0"/>
                <a:cs typeface="Times New Roman" panose="02020603050405020304" charset="0"/>
              </a:rPr>
              <a:t>4，5，6，6，7，7，8，8，8，10</a:t>
            </a:r>
            <a:endParaRPr lang="zh-CN" altLang="en-US">
              <a:latin typeface="Times New Roman" panose="02020603050405020304" charset="0"/>
              <a:cs typeface="Times New Roman" panose="02020603050405020304" charset="0"/>
            </a:endParaRPr>
          </a:p>
        </p:txBody>
      </p:sp>
      <p:sp>
        <p:nvSpPr>
          <p:cNvPr id="7" name="文本框 6"/>
          <p:cNvSpPr txBox="1"/>
          <p:nvPr/>
        </p:nvSpPr>
        <p:spPr>
          <a:xfrm>
            <a:off x="981710" y="3083560"/>
            <a:ext cx="1299845" cy="368300"/>
          </a:xfrm>
          <a:prstGeom prst="rect">
            <a:avLst/>
          </a:prstGeom>
          <a:noFill/>
          <a:ln w="22225">
            <a:solidFill>
              <a:srgbClr val="FF0000"/>
            </a:solidFill>
          </a:ln>
        </p:spPr>
        <p:txBody>
          <a:bodyPr wrap="square" rtlCol="0" anchor="t">
            <a:spAutoFit/>
          </a:bodyPr>
          <a:p>
            <a:r>
              <a:rPr lang="zh-CN" altLang="en-US"/>
              <a:t>平均数：</a:t>
            </a:r>
            <a:endParaRPr lang="zh-CN" altLang="en-US"/>
          </a:p>
        </p:txBody>
      </p:sp>
      <p:graphicFrame>
        <p:nvGraphicFramePr>
          <p:cNvPr id="8" name="对象 -2147482614"/>
          <p:cNvGraphicFramePr>
            <a:graphicFrameLocks noChangeAspect="1"/>
          </p:cNvGraphicFramePr>
          <p:nvPr/>
        </p:nvGraphicFramePr>
        <p:xfrm>
          <a:off x="2440305" y="2984500"/>
          <a:ext cx="3533140" cy="640715"/>
        </p:xfrm>
        <a:graphic>
          <a:graphicData uri="http://schemas.openxmlformats.org/presentationml/2006/ole">
            <mc:AlternateContent xmlns:mc="http://schemas.openxmlformats.org/markup-compatibility/2006">
              <mc:Choice xmlns:v="urn:schemas-microsoft-com:vml" Requires="v">
                <p:oleObj spid="_x0000_s3076" name="" r:id="rId1" imgW="2171700" imgH="393700" progId="Equation.KSEE3">
                  <p:embed/>
                </p:oleObj>
              </mc:Choice>
              <mc:Fallback>
                <p:oleObj name="" r:id="rId1" imgW="2171700" imgH="393700" progId="Equation.KSEE3">
                  <p:embed/>
                  <p:pic>
                    <p:nvPicPr>
                      <p:cNvPr id="0" name="图片 3075"/>
                      <p:cNvPicPr/>
                      <p:nvPr/>
                    </p:nvPicPr>
                    <p:blipFill>
                      <a:blip r:embed="rId2"/>
                      <a:stretch>
                        <a:fillRect/>
                      </a:stretch>
                    </p:blipFill>
                    <p:spPr>
                      <a:xfrm>
                        <a:off x="2440305" y="2984500"/>
                        <a:ext cx="3533140" cy="640715"/>
                      </a:xfrm>
                      <a:prstGeom prst="rect">
                        <a:avLst/>
                      </a:prstGeom>
                      <a:noFill/>
                      <a:ln w="38100">
                        <a:noFill/>
                        <a:miter/>
                      </a:ln>
                    </p:spPr>
                  </p:pic>
                </p:oleObj>
              </mc:Fallback>
            </mc:AlternateContent>
          </a:graphicData>
        </a:graphic>
      </p:graphicFrame>
      <p:graphicFrame>
        <p:nvGraphicFramePr>
          <p:cNvPr id="9" name="对象 -2147482613"/>
          <p:cNvGraphicFramePr>
            <a:graphicFrameLocks noChangeAspect="1"/>
          </p:cNvGraphicFramePr>
          <p:nvPr/>
        </p:nvGraphicFramePr>
        <p:xfrm>
          <a:off x="2440305" y="3747770"/>
          <a:ext cx="4957445" cy="1197610"/>
        </p:xfrm>
        <a:graphic>
          <a:graphicData uri="http://schemas.openxmlformats.org/presentationml/2006/ole">
            <mc:AlternateContent xmlns:mc="http://schemas.openxmlformats.org/markup-compatibility/2006">
              <mc:Choice xmlns:v="urn:schemas-microsoft-com:vml" Requires="v">
                <p:oleObj spid="_x0000_s10" name="" r:id="rId3" imgW="3365500" imgH="812800" progId="Equation.KSEE3">
                  <p:embed/>
                </p:oleObj>
              </mc:Choice>
              <mc:Fallback>
                <p:oleObj name="" r:id="rId3" imgW="3365500" imgH="812800" progId="Equation.KSEE3">
                  <p:embed/>
                  <p:pic>
                    <p:nvPicPr>
                      <p:cNvPr id="0" name="图片 7"/>
                      <p:cNvPicPr/>
                      <p:nvPr/>
                    </p:nvPicPr>
                    <p:blipFill>
                      <a:blip r:embed="rId4"/>
                      <a:stretch>
                        <a:fillRect/>
                      </a:stretch>
                    </p:blipFill>
                    <p:spPr>
                      <a:xfrm>
                        <a:off x="2440305" y="3747770"/>
                        <a:ext cx="4957445" cy="1197610"/>
                      </a:xfrm>
                      <a:prstGeom prst="rect">
                        <a:avLst/>
                      </a:prstGeom>
                      <a:noFill/>
                      <a:ln w="38100">
                        <a:noFill/>
                        <a:miter/>
                      </a:ln>
                    </p:spPr>
                  </p:pic>
                </p:oleObj>
              </mc:Fallback>
            </mc:AlternateContent>
          </a:graphicData>
        </a:graphic>
      </p:graphicFrame>
      <p:sp>
        <p:nvSpPr>
          <p:cNvPr id="11" name="矩形 10"/>
          <p:cNvSpPr/>
          <p:nvPr/>
        </p:nvSpPr>
        <p:spPr>
          <a:xfrm>
            <a:off x="2915285" y="4395470"/>
            <a:ext cx="285115" cy="533400"/>
          </a:xfrm>
          <a:prstGeom prst="rect">
            <a:avLst/>
          </a:prstGeom>
          <a:solidFill>
            <a:schemeClr val="accent1">
              <a:alpha val="0"/>
            </a:schemeClr>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矩形 11"/>
          <p:cNvSpPr/>
          <p:nvPr/>
        </p:nvSpPr>
        <p:spPr>
          <a:xfrm>
            <a:off x="3609340" y="4425950"/>
            <a:ext cx="285115" cy="533400"/>
          </a:xfrm>
          <a:prstGeom prst="rect">
            <a:avLst/>
          </a:prstGeom>
          <a:solidFill>
            <a:schemeClr val="accent1">
              <a:alpha val="0"/>
            </a:schemeClr>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矩形 12"/>
          <p:cNvSpPr/>
          <p:nvPr/>
        </p:nvSpPr>
        <p:spPr>
          <a:xfrm>
            <a:off x="4344670" y="4425950"/>
            <a:ext cx="285115" cy="533400"/>
          </a:xfrm>
          <a:prstGeom prst="rect">
            <a:avLst/>
          </a:prstGeom>
          <a:solidFill>
            <a:schemeClr val="accent1">
              <a:alpha val="0"/>
            </a:schemeClr>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a:off x="5058410" y="4413885"/>
            <a:ext cx="285115" cy="533400"/>
          </a:xfrm>
          <a:prstGeom prst="rect">
            <a:avLst/>
          </a:prstGeom>
          <a:solidFill>
            <a:schemeClr val="accent1">
              <a:alpha val="0"/>
            </a:schemeClr>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矩形 14"/>
          <p:cNvSpPr/>
          <p:nvPr/>
        </p:nvSpPr>
        <p:spPr>
          <a:xfrm>
            <a:off x="5793740" y="4399915"/>
            <a:ext cx="285115" cy="533400"/>
          </a:xfrm>
          <a:prstGeom prst="rect">
            <a:avLst/>
          </a:prstGeom>
          <a:solidFill>
            <a:schemeClr val="accent1">
              <a:alpha val="0"/>
            </a:schemeClr>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矩形 15"/>
          <p:cNvSpPr/>
          <p:nvPr/>
        </p:nvSpPr>
        <p:spPr>
          <a:xfrm>
            <a:off x="6590665" y="4413885"/>
            <a:ext cx="285115" cy="533400"/>
          </a:xfrm>
          <a:prstGeom prst="rect">
            <a:avLst/>
          </a:prstGeom>
          <a:solidFill>
            <a:schemeClr val="accent1">
              <a:alpha val="0"/>
            </a:schemeClr>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p:cNvSpPr txBox="1"/>
          <p:nvPr/>
        </p:nvSpPr>
        <p:spPr>
          <a:xfrm>
            <a:off x="6875780" y="2617470"/>
            <a:ext cx="1914525" cy="922020"/>
          </a:xfrm>
          <a:prstGeom prst="rect">
            <a:avLst/>
          </a:prstGeom>
          <a:gradFill>
            <a:gsLst>
              <a:gs pos="99000">
                <a:srgbClr val="FFC000"/>
              </a:gs>
              <a:gs pos="0">
                <a:srgbClr val="FBFB11"/>
              </a:gs>
              <a:gs pos="100000">
                <a:srgbClr val="838309"/>
              </a:gs>
            </a:gsLst>
            <a:lin ang="5400000" scaled="0"/>
          </a:gradFill>
        </p:spPr>
        <p:txBody>
          <a:bodyPr wrap="square" rtlCol="0" anchor="t">
            <a:spAutoFit/>
          </a:bodyPr>
          <a:p>
            <a:r>
              <a:rPr lang="zh-CN" altLang="en-US">
                <a:sym typeface="+mn-ea"/>
              </a:rPr>
              <a:t>平均数可以表示为数据与它的频率的乘积之和</a:t>
            </a:r>
            <a:endParaRPr lang="zh-CN" altLang="en-US"/>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strips(downLeft)">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strips(down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linds(horizontal)">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12"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strips(downLeft)">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blinds(horizontal)">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18" presetClass="entr" presetSubtype="12"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strips(downLeft)">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blinds(horizontal)">
                                      <p:cBhvr>
                                        <p:cTn id="60" dur="500"/>
                                        <p:tgtEl>
                                          <p:spTgt spid="13"/>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blinds(horizontal)">
                                      <p:cBhvr>
                                        <p:cTn id="63" dur="500"/>
                                        <p:tgtEl>
                                          <p:spTgt spid="14"/>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blinds(horizontal)">
                                      <p:cBhvr>
                                        <p:cTn id="66" dur="500"/>
                                        <p:tgtEl>
                                          <p:spTgt spid="15"/>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blinds(horizontal)">
                                      <p:cBhvr>
                                        <p:cTn id="69" dur="500"/>
                                        <p:tgtEl>
                                          <p:spTgt spid="16"/>
                                        </p:tgtEl>
                                      </p:cBhvr>
                                    </p:animEffect>
                                  </p:childTnLst>
                                </p:cTn>
                              </p:par>
                            </p:childTnLst>
                          </p:cTn>
                        </p:par>
                      </p:childTnLst>
                    </p:cTn>
                  </p:par>
                  <p:par>
                    <p:cTn id="70" fill="hold">
                      <p:stCondLst>
                        <p:cond delay="indefinite"/>
                      </p:stCondLst>
                      <p:childTnLst>
                        <p:par>
                          <p:cTn id="71" fill="hold">
                            <p:stCondLst>
                              <p:cond delay="0"/>
                            </p:stCondLst>
                            <p:childTnLst>
                              <p:par>
                                <p:cTn id="72" presetID="18" presetClass="entr" presetSubtype="12" fill="hold" grpId="0" nodeType="click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strips(downLeft)">
                                      <p:cBhvr>
                                        <p:cTn id="7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animBg="1"/>
      <p:bldP spid="11" grpId="0" animBg="1"/>
      <p:bldP spid="12" grpId="0" animBg="1"/>
      <p:bldP spid="13"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981710" y="326390"/>
            <a:ext cx="4040505" cy="368300"/>
          </a:xfrm>
          <a:prstGeom prst="rect">
            <a:avLst/>
          </a:prstGeom>
          <a:noFill/>
        </p:spPr>
        <p:txBody>
          <a:bodyPr wrap="square" rtlCol="0" anchor="t">
            <a:spAutoFit/>
          </a:bodyPr>
          <a:p>
            <a:r>
              <a:rPr lang="zh-CN" altLang="en-US"/>
              <a:t>（3） 从频率分布直方图估计平均数</a:t>
            </a:r>
            <a:endParaRPr lang="zh-CN" altLang="en-US"/>
          </a:p>
        </p:txBody>
      </p:sp>
      <p:pic>
        <p:nvPicPr>
          <p:cNvPr id="4" name="图片 3"/>
          <p:cNvPicPr>
            <a:picLocks noChangeAspect="1"/>
          </p:cNvPicPr>
          <p:nvPr/>
        </p:nvPicPr>
        <p:blipFill>
          <a:blip r:embed="rId1"/>
          <a:stretch>
            <a:fillRect/>
          </a:stretch>
        </p:blipFill>
        <p:spPr>
          <a:xfrm>
            <a:off x="510540" y="841375"/>
            <a:ext cx="4968240" cy="3808730"/>
          </a:xfrm>
          <a:prstGeom prst="rect">
            <a:avLst/>
          </a:prstGeom>
        </p:spPr>
      </p:pic>
      <p:cxnSp>
        <p:nvCxnSpPr>
          <p:cNvPr id="3" name="直接连接符 2"/>
          <p:cNvCxnSpPr/>
          <p:nvPr/>
        </p:nvCxnSpPr>
        <p:spPr>
          <a:xfrm flipH="1">
            <a:off x="1066800" y="2496820"/>
            <a:ext cx="12065" cy="1625600"/>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1423035" y="1864360"/>
            <a:ext cx="15875" cy="2300605"/>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a:off x="1797050" y="3216275"/>
            <a:ext cx="13970" cy="948690"/>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2153285" y="3464560"/>
            <a:ext cx="17780" cy="657860"/>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2879090" y="3762375"/>
            <a:ext cx="11430" cy="360045"/>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3234055" y="3861435"/>
            <a:ext cx="15875" cy="260985"/>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3622040" y="3836670"/>
            <a:ext cx="635" cy="285750"/>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3970020" y="3948430"/>
            <a:ext cx="12065" cy="198755"/>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2521585" y="3482975"/>
            <a:ext cx="17780" cy="657860"/>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13" name="对象 -2147482610"/>
          <p:cNvGraphicFramePr>
            <a:graphicFrameLocks noChangeAspect="1"/>
          </p:cNvGraphicFramePr>
          <p:nvPr/>
        </p:nvGraphicFramePr>
        <p:xfrm>
          <a:off x="4119245" y="2542540"/>
          <a:ext cx="4251960" cy="1219835"/>
        </p:xfrm>
        <a:graphic>
          <a:graphicData uri="http://schemas.openxmlformats.org/presentationml/2006/ole">
            <mc:AlternateContent xmlns:mc="http://schemas.openxmlformats.org/markup-compatibility/2006">
              <mc:Choice xmlns:v="urn:schemas-microsoft-com:vml" Requires="v">
                <p:oleObj spid="_x0000_s3076" name="" r:id="rId2" imgW="3098800" imgH="889000" progId="Equation.KSEE3">
                  <p:embed/>
                </p:oleObj>
              </mc:Choice>
              <mc:Fallback>
                <p:oleObj name="" r:id="rId2" imgW="3098800" imgH="889000" progId="Equation.KSEE3">
                  <p:embed/>
                  <p:pic>
                    <p:nvPicPr>
                      <p:cNvPr id="0" name="图片 3075"/>
                      <p:cNvPicPr/>
                      <p:nvPr/>
                    </p:nvPicPr>
                    <p:blipFill>
                      <a:blip r:embed="rId3"/>
                      <a:stretch>
                        <a:fillRect/>
                      </a:stretch>
                    </p:blipFill>
                    <p:spPr>
                      <a:xfrm>
                        <a:off x="4119245" y="2542540"/>
                        <a:ext cx="4251960" cy="1219835"/>
                      </a:xfrm>
                      <a:prstGeom prst="rect">
                        <a:avLst/>
                      </a:prstGeom>
                      <a:noFill/>
                      <a:ln w="38100">
                        <a:noFill/>
                        <a:miter/>
                      </a:ln>
                    </p:spPr>
                  </p:pic>
                </p:oleObj>
              </mc:Fallback>
            </mc:AlternateContent>
          </a:graphicData>
        </a:graphic>
      </p:graphicFrame>
      <p:sp>
        <p:nvSpPr>
          <p:cNvPr id="14" name="文本框 13"/>
          <p:cNvSpPr txBox="1"/>
          <p:nvPr/>
        </p:nvSpPr>
        <p:spPr>
          <a:xfrm>
            <a:off x="2916555" y="694690"/>
            <a:ext cx="5680075" cy="368300"/>
          </a:xfrm>
          <a:prstGeom prst="rect">
            <a:avLst/>
          </a:prstGeom>
          <a:noFill/>
        </p:spPr>
        <p:txBody>
          <a:bodyPr wrap="square" rtlCol="0" anchor="t">
            <a:spAutoFit/>
          </a:bodyPr>
          <a:p>
            <a:r>
              <a:rPr lang="zh-CN" altLang="en-US"/>
              <a:t>因为样本平均数可以表示为数据与它的频率的乘积之和</a:t>
            </a:r>
            <a:endParaRPr lang="zh-CN" altLang="en-US"/>
          </a:p>
        </p:txBody>
      </p:sp>
      <p:sp>
        <p:nvSpPr>
          <p:cNvPr id="15" name="文本框 14"/>
          <p:cNvSpPr txBox="1"/>
          <p:nvPr/>
        </p:nvSpPr>
        <p:spPr>
          <a:xfrm>
            <a:off x="2879090" y="1219200"/>
            <a:ext cx="6096635" cy="645160"/>
          </a:xfrm>
          <a:prstGeom prst="rect">
            <a:avLst/>
          </a:prstGeom>
          <a:noFill/>
        </p:spPr>
        <p:txBody>
          <a:bodyPr wrap="square" rtlCol="0" anchor="t">
            <a:spAutoFit/>
          </a:bodyPr>
          <a:p>
            <a:r>
              <a:rPr lang="zh-CN" altLang="en-US"/>
              <a:t>所以在频率分布直方图中，样本平均数可以用每个小矩形底边中点的横坐标与小矩形的面积之和近似代替.</a:t>
            </a:r>
            <a:endParaRPr lang="zh-CN" altLang="en-US"/>
          </a:p>
        </p:txBody>
      </p:sp>
      <p:sp>
        <p:nvSpPr>
          <p:cNvPr id="16" name="文本框 15"/>
          <p:cNvSpPr txBox="1"/>
          <p:nvPr/>
        </p:nvSpPr>
        <p:spPr>
          <a:xfrm>
            <a:off x="2916555" y="1864360"/>
            <a:ext cx="4354830" cy="645160"/>
          </a:xfrm>
          <a:prstGeom prst="rect">
            <a:avLst/>
          </a:prstGeom>
          <a:noFill/>
        </p:spPr>
        <p:txBody>
          <a:bodyPr wrap="square" rtlCol="0" anchor="t">
            <a:spAutoFit/>
          </a:bodyPr>
          <a:p>
            <a:r>
              <a:rPr lang="zh-CN" altLang="en-US"/>
              <a:t>如图所示，可以知道每个小矩形的高度，</a:t>
            </a:r>
            <a:endParaRPr lang="zh-CN" altLang="en-US"/>
          </a:p>
          <a:p>
            <a:r>
              <a:rPr lang="zh-CN" altLang="en-US"/>
              <a:t>于是平均数的近似值为</a:t>
            </a:r>
            <a:endParaRPr lang="zh-CN" altLang="en-US"/>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strips(down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strips(downLeft)">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strips(downLeft)">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fill="hold"/>
                                        <p:tgtEl>
                                          <p:spTgt spid="5"/>
                                        </p:tgtEl>
                                        <p:attrNameLst>
                                          <p:attrName>ppt_x</p:attrName>
                                        </p:attrNameLst>
                                      </p:cBhvr>
                                      <p:tavLst>
                                        <p:tav tm="0">
                                          <p:val>
                                            <p:strVal val="#ppt_x"/>
                                          </p:val>
                                        </p:tav>
                                        <p:tav tm="100000">
                                          <p:val>
                                            <p:strVal val="#ppt_x"/>
                                          </p:val>
                                        </p:tav>
                                      </p:tavLst>
                                    </p:anim>
                                    <p:anim calcmode="lin" valueType="num">
                                      <p:cBhvr additive="base">
                                        <p:cTn id="3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additive="base">
                                        <p:cTn id="44" dur="500" fill="hold"/>
                                        <p:tgtEl>
                                          <p:spTgt spid="6"/>
                                        </p:tgtEl>
                                        <p:attrNameLst>
                                          <p:attrName>ppt_x</p:attrName>
                                        </p:attrNameLst>
                                      </p:cBhvr>
                                      <p:tavLst>
                                        <p:tav tm="0">
                                          <p:val>
                                            <p:strVal val="#ppt_x"/>
                                          </p:val>
                                        </p:tav>
                                        <p:tav tm="100000">
                                          <p:val>
                                            <p:strVal val="#ppt_x"/>
                                          </p:val>
                                        </p:tav>
                                      </p:tavLst>
                                    </p:anim>
                                    <p:anim calcmode="lin" valueType="num">
                                      <p:cBhvr additive="base">
                                        <p:cTn id="4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additive="base">
                                        <p:cTn id="50" dur="500" fill="hold"/>
                                        <p:tgtEl>
                                          <p:spTgt spid="7"/>
                                        </p:tgtEl>
                                        <p:attrNameLst>
                                          <p:attrName>ppt_x</p:attrName>
                                        </p:attrNameLst>
                                      </p:cBhvr>
                                      <p:tavLst>
                                        <p:tav tm="0">
                                          <p:val>
                                            <p:strVal val="#ppt_x"/>
                                          </p:val>
                                        </p:tav>
                                        <p:tav tm="100000">
                                          <p:val>
                                            <p:strVal val="#ppt_x"/>
                                          </p:val>
                                        </p:tav>
                                      </p:tavLst>
                                    </p:anim>
                                    <p:anim calcmode="lin" valueType="num">
                                      <p:cBhvr additive="base">
                                        <p:cTn id="51" dur="500" fill="hold"/>
                                        <p:tgtEl>
                                          <p:spTgt spid="7"/>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additive="base">
                                        <p:cTn id="54" dur="500" fill="hold"/>
                                        <p:tgtEl>
                                          <p:spTgt spid="12"/>
                                        </p:tgtEl>
                                        <p:attrNameLst>
                                          <p:attrName>ppt_x</p:attrName>
                                        </p:attrNameLst>
                                      </p:cBhvr>
                                      <p:tavLst>
                                        <p:tav tm="0">
                                          <p:val>
                                            <p:strVal val="#ppt_x"/>
                                          </p:val>
                                        </p:tav>
                                        <p:tav tm="100000">
                                          <p:val>
                                            <p:strVal val="#ppt_x"/>
                                          </p:val>
                                        </p:tav>
                                      </p:tavLst>
                                    </p:anim>
                                    <p:anim calcmode="lin" valueType="num">
                                      <p:cBhvr additive="base">
                                        <p:cTn id="55" dur="500" fill="hold"/>
                                        <p:tgtEl>
                                          <p:spTgt spid="12"/>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par>
                                <p:cTn id="60" presetID="2" presetClass="entr" presetSubtype="4" fill="hold" nodeType="with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additive="base">
                                        <p:cTn id="62" dur="500" fill="hold"/>
                                        <p:tgtEl>
                                          <p:spTgt spid="9"/>
                                        </p:tgtEl>
                                        <p:attrNameLst>
                                          <p:attrName>ppt_x</p:attrName>
                                        </p:attrNameLst>
                                      </p:cBhvr>
                                      <p:tavLst>
                                        <p:tav tm="0">
                                          <p:val>
                                            <p:strVal val="#ppt_x"/>
                                          </p:val>
                                        </p:tav>
                                        <p:tav tm="100000">
                                          <p:val>
                                            <p:strVal val="#ppt_x"/>
                                          </p:val>
                                        </p:tav>
                                      </p:tavLst>
                                    </p:anim>
                                    <p:anim calcmode="lin" valueType="num">
                                      <p:cBhvr additive="base">
                                        <p:cTn id="63" dur="500" fill="hold"/>
                                        <p:tgtEl>
                                          <p:spTgt spid="9"/>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10"/>
                                        </p:tgtEl>
                                        <p:attrNameLst>
                                          <p:attrName>style.visibility</p:attrName>
                                        </p:attrNameLst>
                                      </p:cBhvr>
                                      <p:to>
                                        <p:strVal val="visible"/>
                                      </p:to>
                                    </p:set>
                                    <p:anim calcmode="lin" valueType="num">
                                      <p:cBhvr additive="base">
                                        <p:cTn id="66" dur="500" fill="hold"/>
                                        <p:tgtEl>
                                          <p:spTgt spid="10"/>
                                        </p:tgtEl>
                                        <p:attrNameLst>
                                          <p:attrName>ppt_x</p:attrName>
                                        </p:attrNameLst>
                                      </p:cBhvr>
                                      <p:tavLst>
                                        <p:tav tm="0">
                                          <p:val>
                                            <p:strVal val="#ppt_x"/>
                                          </p:val>
                                        </p:tav>
                                        <p:tav tm="100000">
                                          <p:val>
                                            <p:strVal val="#ppt_x"/>
                                          </p:val>
                                        </p:tav>
                                      </p:tavLst>
                                    </p:anim>
                                    <p:anim calcmode="lin" valueType="num">
                                      <p:cBhvr additive="base">
                                        <p:cTn id="67" dur="500" fill="hold"/>
                                        <p:tgtEl>
                                          <p:spTgt spid="10"/>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11"/>
                                        </p:tgtEl>
                                        <p:attrNameLst>
                                          <p:attrName>style.visibility</p:attrName>
                                        </p:attrNameLst>
                                      </p:cBhvr>
                                      <p:to>
                                        <p:strVal val="visible"/>
                                      </p:to>
                                    </p:set>
                                    <p:anim calcmode="lin" valueType="num">
                                      <p:cBhvr additive="base">
                                        <p:cTn id="70" dur="500" fill="hold"/>
                                        <p:tgtEl>
                                          <p:spTgt spid="11"/>
                                        </p:tgtEl>
                                        <p:attrNameLst>
                                          <p:attrName>ppt_x</p:attrName>
                                        </p:attrNameLst>
                                      </p:cBhvr>
                                      <p:tavLst>
                                        <p:tav tm="0">
                                          <p:val>
                                            <p:strVal val="#ppt_x"/>
                                          </p:val>
                                        </p:tav>
                                        <p:tav tm="100000">
                                          <p:val>
                                            <p:strVal val="#ppt_x"/>
                                          </p:val>
                                        </p:tav>
                                      </p:tavLst>
                                    </p:anim>
                                    <p:anim calcmode="lin" valueType="num">
                                      <p:cBhvr additive="base">
                                        <p:cTn id="7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18" presetClass="entr" presetSubtype="12" fill="hold" nodeType="click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downLeft)">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5"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5478780" y="2525395"/>
            <a:ext cx="3107690" cy="1476375"/>
          </a:xfrm>
          <a:prstGeom prst="rect">
            <a:avLst/>
          </a:prstGeom>
          <a:noFill/>
          <a:ln w="9525">
            <a:noFill/>
          </a:ln>
        </p:spPr>
        <p:txBody>
          <a:bodyPr wrap="square">
            <a:spAutoFit/>
          </a:bodyPr>
          <a:p>
            <a:r>
              <a:rPr lang="zh-CN">
                <a:ea typeface="宋体" panose="02010600030101010101" pitchFamily="2" charset="-122"/>
              </a:rPr>
              <a:t>根据问题</a:t>
            </a:r>
            <a:r>
              <a:rPr lang="en-US" altLang="zh-CN">
                <a:ea typeface="宋体" panose="02010600030101010101" pitchFamily="2" charset="-122"/>
              </a:rPr>
              <a:t>1</a:t>
            </a:r>
            <a:r>
              <a:rPr lang="zh-CN">
                <a:ea typeface="宋体" panose="02010600030101010101" pitchFamily="2" charset="-122"/>
              </a:rPr>
              <a:t>的计算，</a:t>
            </a:r>
            <a:r>
              <a:rPr lang="zh-CN">
                <a:latin typeface="Calibri" panose="020F0502020204030204" charset="0"/>
                <a:ea typeface="宋体" panose="02010600030101010101" pitchFamily="2" charset="-122"/>
              </a:rPr>
              <a:t>平均数</a:t>
            </a:r>
            <a:r>
              <a:rPr lang="zh-CN">
                <a:ea typeface="宋体" panose="02010600030101010101" pitchFamily="2" charset="-122"/>
              </a:rPr>
              <a:t>是</a:t>
            </a:r>
            <a:r>
              <a:rPr lang="en-US" u="sng">
                <a:latin typeface="宋体" panose="02010600030101010101" pitchFamily="2" charset="-122"/>
                <a:ea typeface="宋体" panose="02010600030101010101" pitchFamily="2" charset="-122"/>
                <a:cs typeface="Times New Roman" panose="02020603050405020304" charset="0"/>
              </a:rPr>
              <a:t>8.79</a:t>
            </a:r>
            <a:r>
              <a:rPr lang="zh-CN">
                <a:ea typeface="宋体" panose="02010600030101010101" pitchFamily="2" charset="-122"/>
                <a:cs typeface="Times New Roman" panose="02020603050405020304" charset="0"/>
              </a:rPr>
              <a:t>,和用频率分布直方图算</a:t>
            </a:r>
            <a:r>
              <a:rPr lang="zh-CN">
                <a:ea typeface="宋体" panose="02010600030101010101" pitchFamily="2" charset="-122"/>
                <a:cs typeface="Times New Roman" panose="02020603050405020304" charset="0"/>
              </a:rPr>
              <a:t>出</a:t>
            </a:r>
            <a:r>
              <a:rPr lang="zh-CN">
                <a:ea typeface="宋体" panose="02010600030101010101" pitchFamily="2" charset="-122"/>
              </a:rPr>
              <a:t>这个数值</a:t>
            </a:r>
            <a:r>
              <a:rPr lang="zh-CN" u="sng">
                <a:ea typeface="宋体" panose="02010600030101010101" pitchFamily="2" charset="-122"/>
              </a:rPr>
              <a:t>不同</a:t>
            </a:r>
            <a:r>
              <a:rPr lang="zh-CN">
                <a:ea typeface="宋体" panose="02010600030101010101" pitchFamily="2" charset="-122"/>
              </a:rPr>
              <a:t>，原因是</a:t>
            </a:r>
            <a:r>
              <a:rPr lang="zh-CN" u="sng">
                <a:ea typeface="宋体" panose="02010600030101010101" pitchFamily="2" charset="-122"/>
              </a:rPr>
              <a:t>频率分布直方图隐藏了样本的一部分数据</a:t>
            </a:r>
            <a:r>
              <a:rPr lang="en-US">
                <a:latin typeface="宋体" panose="02010600030101010101" pitchFamily="2" charset="-122"/>
                <a:ea typeface="宋体" panose="02010600030101010101" pitchFamily="2" charset="-122"/>
                <a:cs typeface="Times New Roman" panose="02020603050405020304" charset="0"/>
              </a:rPr>
              <a:t>.</a:t>
            </a:r>
            <a:r>
              <a:rPr lang="en-US">
                <a:latin typeface="Calibri" panose="020F0502020204030204" charset="0"/>
                <a:ea typeface="宋体" panose="02010600030101010101" pitchFamily="2" charset="-122"/>
                <a:cs typeface="Times New Roman" panose="02020603050405020304" charset="0"/>
              </a:rPr>
              <a:t>  </a:t>
            </a:r>
            <a:endParaRPr lang="zh-CN" altLang="en-US"/>
          </a:p>
        </p:txBody>
      </p:sp>
      <p:pic>
        <p:nvPicPr>
          <p:cNvPr id="4" name="图片 3"/>
          <p:cNvPicPr>
            <a:picLocks noChangeAspect="1"/>
          </p:cNvPicPr>
          <p:nvPr/>
        </p:nvPicPr>
        <p:blipFill>
          <a:blip r:embed="rId1"/>
          <a:stretch>
            <a:fillRect/>
          </a:stretch>
        </p:blipFill>
        <p:spPr>
          <a:xfrm>
            <a:off x="510540" y="841375"/>
            <a:ext cx="4968240" cy="3808730"/>
          </a:xfrm>
          <a:prstGeom prst="rect">
            <a:avLst/>
          </a:prstGeom>
        </p:spPr>
      </p:pic>
      <p:sp>
        <p:nvSpPr>
          <p:cNvPr id="3" name="文本框 2"/>
          <p:cNvSpPr txBox="1"/>
          <p:nvPr/>
        </p:nvSpPr>
        <p:spPr>
          <a:xfrm>
            <a:off x="770890" y="314325"/>
            <a:ext cx="4040505" cy="368300"/>
          </a:xfrm>
          <a:prstGeom prst="rect">
            <a:avLst/>
          </a:prstGeom>
          <a:noFill/>
        </p:spPr>
        <p:txBody>
          <a:bodyPr wrap="square" rtlCol="0" anchor="t">
            <a:spAutoFit/>
          </a:bodyPr>
          <a:p>
            <a:r>
              <a:rPr lang="zh-CN" altLang="en-US"/>
              <a:t>（3） 从频率分布直方图估计平均数</a:t>
            </a:r>
            <a:endParaRPr lang="zh-CN" altLang="en-US"/>
          </a:p>
        </p:txBody>
      </p:sp>
      <p:graphicFrame>
        <p:nvGraphicFramePr>
          <p:cNvPr id="5" name="对象 -2147482610"/>
          <p:cNvGraphicFramePr>
            <a:graphicFrameLocks noChangeAspect="1"/>
          </p:cNvGraphicFramePr>
          <p:nvPr/>
        </p:nvGraphicFramePr>
        <p:xfrm>
          <a:off x="3945890" y="1016635"/>
          <a:ext cx="4251960" cy="1219835"/>
        </p:xfrm>
        <a:graphic>
          <a:graphicData uri="http://schemas.openxmlformats.org/presentationml/2006/ole">
            <mc:AlternateContent xmlns:mc="http://schemas.openxmlformats.org/markup-compatibility/2006">
              <mc:Choice xmlns:v="urn:schemas-microsoft-com:vml" Requires="v">
                <p:oleObj spid="_x0000_s3076" name="" r:id="rId2" imgW="3098800" imgH="889000" progId="Equation.KSEE3">
                  <p:embed/>
                </p:oleObj>
              </mc:Choice>
              <mc:Fallback>
                <p:oleObj name="" r:id="rId2" imgW="3098800" imgH="889000" progId="Equation.KSEE3">
                  <p:embed/>
                  <p:pic>
                    <p:nvPicPr>
                      <p:cNvPr id="0" name="图片 3075"/>
                      <p:cNvPicPr/>
                      <p:nvPr/>
                    </p:nvPicPr>
                    <p:blipFill>
                      <a:blip r:embed="rId3"/>
                      <a:stretch>
                        <a:fillRect/>
                      </a:stretch>
                    </p:blipFill>
                    <p:spPr>
                      <a:xfrm>
                        <a:off x="3945890" y="1016635"/>
                        <a:ext cx="4251960" cy="1219835"/>
                      </a:xfrm>
                      <a:prstGeom prst="rect">
                        <a:avLst/>
                      </a:prstGeom>
                      <a:noFill/>
                      <a:ln w="38100">
                        <a:noFill/>
                        <a:miter/>
                      </a:ln>
                    </p:spPr>
                  </p:pic>
                </p:oleObj>
              </mc:Fallback>
            </mc:AlternateContent>
          </a:graphicData>
        </a:graphic>
      </p:graphicFrame>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45490" y="344805"/>
            <a:ext cx="6856730" cy="706755"/>
          </a:xfrm>
          <a:prstGeom prst="rect">
            <a:avLst/>
          </a:prstGeom>
          <a:noFill/>
        </p:spPr>
        <p:txBody>
          <a:bodyPr wrap="square" rtlCol="0" anchor="t">
            <a:spAutoFit/>
          </a:bodyPr>
          <a:p>
            <a:r>
              <a:rPr lang="zh-CN" altLang="en-US" sz="2000" b="1"/>
              <a:t>问题6：</a:t>
            </a:r>
            <a:r>
              <a:rPr lang="zh-CN" altLang="en-US" sz="2000"/>
              <a:t>你能总结分析一下平均数，中位数和众数与频率分布表，频率分布直方图的关系吗？</a:t>
            </a:r>
            <a:endParaRPr lang="zh-CN" altLang="en-US" sz="2000"/>
          </a:p>
        </p:txBody>
      </p:sp>
      <p:sp>
        <p:nvSpPr>
          <p:cNvPr id="3" name="文本框 2"/>
          <p:cNvSpPr txBox="1"/>
          <p:nvPr/>
        </p:nvSpPr>
        <p:spPr>
          <a:xfrm>
            <a:off x="956310" y="1174750"/>
            <a:ext cx="7451725" cy="583565"/>
          </a:xfrm>
          <a:prstGeom prst="rect">
            <a:avLst/>
          </a:prstGeom>
          <a:noFill/>
        </p:spPr>
        <p:txBody>
          <a:bodyPr wrap="square" rtlCol="0" anchor="t">
            <a:spAutoFit/>
          </a:bodyPr>
          <a:p>
            <a:r>
              <a:rPr lang="zh-CN" altLang="en-US" sz="1600">
                <a:latin typeface="宋体" panose="02010600030101010101" pitchFamily="2" charset="-122"/>
                <a:ea typeface="宋体" panose="02010600030101010101" pitchFamily="2" charset="-122"/>
                <a:cs typeface="宋体" panose="02010600030101010101" pitchFamily="2" charset="-122"/>
              </a:rPr>
              <a:t>(1)众数：众数一般用频率分布表中频率最高的一小组的组中值来表示，即在样本数据的频率分布直方图中，最高矩形的底边中点的横坐标．</a:t>
            </a:r>
            <a:endParaRPr lang="zh-CN" altLang="en-US" sz="1600">
              <a:latin typeface="宋体" panose="02010600030101010101" pitchFamily="2" charset="-122"/>
              <a:ea typeface="宋体" panose="02010600030101010101" pitchFamily="2" charset="-122"/>
              <a:cs typeface="宋体" panose="02010600030101010101" pitchFamily="2" charset="-122"/>
            </a:endParaRPr>
          </a:p>
        </p:txBody>
      </p:sp>
      <p:sp>
        <p:nvSpPr>
          <p:cNvPr id="100" name="文本框 99"/>
          <p:cNvSpPr txBox="1"/>
          <p:nvPr/>
        </p:nvSpPr>
        <p:spPr>
          <a:xfrm>
            <a:off x="956310" y="1910715"/>
            <a:ext cx="7541895" cy="1076325"/>
          </a:xfrm>
          <a:prstGeom prst="rect">
            <a:avLst/>
          </a:prstGeom>
          <a:noFill/>
          <a:ln w="9525">
            <a:noFill/>
          </a:ln>
        </p:spPr>
        <p:txBody>
          <a:bodyPr wrap="square">
            <a:spAutoFit/>
          </a:bodyPr>
          <a:p>
            <a:r>
              <a:rPr lang="zh-CN" sz="1600">
                <a:ea typeface="宋体" panose="02010600030101010101" pitchFamily="2" charset="-122"/>
              </a:rPr>
              <a:t>(2)中位数：在频率分布表中，中位数是累计频率(样本数据小于某一数值的频率叫做该数值点的累计频率)为0.5时所对应的样本数据的值，而在样本中有50%的个体小于或等于中位数，也有50%的个体大于或等于中位数．因此，在频率分布直方图中，中位数左边和右边的直方图的面积应该相等．</a:t>
            </a:r>
            <a:endParaRPr lang="zh-CN" altLang="en-US" sz="1600">
              <a:ea typeface="宋体" panose="02010600030101010101" pitchFamily="2" charset="-122"/>
            </a:endParaRPr>
          </a:p>
        </p:txBody>
      </p:sp>
      <p:sp>
        <p:nvSpPr>
          <p:cNvPr id="4" name="文本框 3"/>
          <p:cNvSpPr txBox="1"/>
          <p:nvPr/>
        </p:nvSpPr>
        <p:spPr>
          <a:xfrm>
            <a:off x="955675" y="3096260"/>
            <a:ext cx="7542530" cy="583565"/>
          </a:xfrm>
          <a:prstGeom prst="rect">
            <a:avLst/>
          </a:prstGeom>
          <a:noFill/>
          <a:ln w="9525">
            <a:noFill/>
          </a:ln>
        </p:spPr>
        <p:txBody>
          <a:bodyPr wrap="square">
            <a:spAutoFit/>
          </a:bodyPr>
          <a:p>
            <a:r>
              <a:rPr lang="zh-CN" sz="1600">
                <a:ea typeface="宋体" panose="02010600030101010101" pitchFamily="2" charset="-122"/>
              </a:rPr>
              <a:t>(3)平均数：平均数在频率分布直方图中等于每个小矩形底边中点的横坐标与小矩形的面积的乘积之和．</a:t>
            </a:r>
            <a:endParaRPr lang="zh-CN" altLang="en-US" sz="1600">
              <a:ea typeface="宋体" panose="02010600030101010101" pitchFamily="2" charset="-122"/>
            </a:endParaRPr>
          </a:p>
        </p:txBody>
      </p:sp>
      <p:sp>
        <p:nvSpPr>
          <p:cNvPr id="6" name="文本框 5"/>
          <p:cNvSpPr txBox="1"/>
          <p:nvPr/>
        </p:nvSpPr>
        <p:spPr>
          <a:xfrm>
            <a:off x="845820" y="4014470"/>
            <a:ext cx="7451725" cy="583565"/>
          </a:xfrm>
          <a:prstGeom prst="rect">
            <a:avLst/>
          </a:prstGeom>
          <a:noFill/>
          <a:ln w="9525">
            <a:noFill/>
          </a:ln>
        </p:spPr>
        <p:txBody>
          <a:bodyPr wrap="square">
            <a:spAutoFit/>
          </a:bodyPr>
          <a:p>
            <a:r>
              <a:rPr lang="en-US" sz="1600">
                <a:latin typeface="宋体" panose="02010600030101010101" pitchFamily="2" charset="-122"/>
                <a:ea typeface="宋体" panose="02010600030101010101" pitchFamily="2" charset="-122"/>
              </a:rPr>
              <a:t>(4</a:t>
            </a:r>
            <a:r>
              <a:rPr lang="zh-CN" sz="1600">
                <a:ea typeface="宋体" panose="02010600030101010101" pitchFamily="2" charset="-122"/>
              </a:rPr>
              <a:t>)利用直方图求众数、中位数、平均数均为近似值，往往与实际数据得出的不一致，但它们能粗略估计其众数、中位数和平均数．</a:t>
            </a:r>
            <a:endParaRPr lang="zh-CN" altLang="en-US" sz="160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00"/>
                                        </p:tgtEl>
                                        <p:attrNameLst>
                                          <p:attrName>style.visibility</p:attrName>
                                        </p:attrNameLst>
                                      </p:cBhvr>
                                      <p:to>
                                        <p:strVal val="visible"/>
                                      </p:to>
                                    </p:set>
                                    <p:animEffect transition="in" filter="strips(downLeft)">
                                      <p:cBhvr>
                                        <p:cTn id="17" dur="500"/>
                                        <p:tgtEl>
                                          <p:spTgt spid="10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0" grpId="0"/>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904240" y="456565"/>
            <a:ext cx="7099300" cy="2030095"/>
          </a:xfrm>
          <a:prstGeom prst="rect">
            <a:avLst/>
          </a:prstGeom>
          <a:noFill/>
          <a:ln w="9525">
            <a:noFill/>
          </a:ln>
        </p:spPr>
        <p:txBody>
          <a:bodyPr wrap="square">
            <a:spAutoFit/>
          </a:bodyPr>
          <a:p>
            <a:pPr indent="266700"/>
            <a:r>
              <a:rPr lang="zh-CN">
                <a:latin typeface="宋体" panose="02010600030101010101" pitchFamily="2" charset="-122"/>
                <a:ea typeface="宋体" panose="02010600030101010101" pitchFamily="2" charset="-122"/>
                <a:cs typeface="宋体" panose="02010600030101010101" pitchFamily="2" charset="-122"/>
              </a:rPr>
              <a:t>为了了解总体的情况，我们前两节课学习了总体取值规律的估计，总体百分位数的估计，用样本的频率分布估计总体分布，体会了用样本估计的总体的这种方法。但有时候，我们可能不太关心总体的分布规律，而更关心总体取值在某一方面的特征。例如，对于某县今年小麦的收成情况，我们可能会更关注该县今年小麦的总产量或平均每公顷的产量，而不是产量的分布；对于一个国家国民的身高情况，我们可能更关注身高的平均数或中位数，而不是身高的分布；等等</a:t>
            </a:r>
            <a:r>
              <a:rPr lang="en-US">
                <a:latin typeface="宋体" panose="02010600030101010101" pitchFamily="2" charset="-122"/>
                <a:ea typeface="宋体" panose="02010600030101010101" pitchFamily="2" charset="-122"/>
                <a:cs typeface="宋体" panose="02010600030101010101" pitchFamily="2" charset="-122"/>
              </a:rPr>
              <a:t>.</a:t>
            </a:r>
            <a:endParaRPr lang="zh-CN" altLang="en-US">
              <a:latin typeface="宋体" panose="02010600030101010101" pitchFamily="2" charset="-122"/>
              <a:ea typeface="宋体" panose="02010600030101010101" pitchFamily="2" charset="-122"/>
              <a:cs typeface="宋体" panose="02010600030101010101" pitchFamily="2" charset="-122"/>
            </a:endParaRPr>
          </a:p>
        </p:txBody>
      </p:sp>
      <p:sp>
        <p:nvSpPr>
          <p:cNvPr id="2" name="文本框 1"/>
          <p:cNvSpPr txBox="1"/>
          <p:nvPr/>
        </p:nvSpPr>
        <p:spPr>
          <a:xfrm>
            <a:off x="1027430" y="2684780"/>
            <a:ext cx="6852920" cy="1630045"/>
          </a:xfrm>
          <a:prstGeom prst="rect">
            <a:avLst/>
          </a:prstGeom>
          <a:noFill/>
          <a:ln w="9525">
            <a:noFill/>
          </a:ln>
        </p:spPr>
        <p:txBody>
          <a:bodyPr wrap="square">
            <a:spAutoFit/>
          </a:bodyPr>
          <a:p>
            <a:pPr indent="266700"/>
            <a:r>
              <a:rPr lang="zh-CN" sz="2000">
                <a:ea typeface="宋体" panose="02010600030101010101" pitchFamily="2" charset="-122"/>
              </a:rPr>
              <a:t>初中的学习中我们了解到了平均数、中位数和众数等都是刻画</a:t>
            </a:r>
            <a:r>
              <a:rPr lang="zh-CN" sz="2000">
                <a:solidFill>
                  <a:srgbClr val="FF0000"/>
                </a:solidFill>
                <a:ea typeface="宋体" panose="02010600030101010101" pitchFamily="2" charset="-122"/>
                <a:cs typeface="Times New Roman" panose="02020603050405020304" charset="0"/>
              </a:rPr>
              <a:t>“中心位置”</a:t>
            </a:r>
            <a:r>
              <a:rPr lang="zh-CN" sz="2000">
                <a:ea typeface="宋体" panose="02010600030101010101" pitchFamily="2" charset="-122"/>
                <a:cs typeface="Times New Roman" panose="02020603050405020304" charset="0"/>
              </a:rPr>
              <a:t>的量，它们从不同角度刻画了一组数据的集中趋势.下面我们就通过具体实例进一步了解这些量的</a:t>
            </a:r>
            <a:r>
              <a:rPr lang="zh-CN" sz="2000">
                <a:solidFill>
                  <a:srgbClr val="FF0000"/>
                </a:solidFill>
                <a:ea typeface="宋体" panose="02010600030101010101" pitchFamily="2" charset="-122"/>
                <a:cs typeface="Times New Roman" panose="02020603050405020304" charset="0"/>
              </a:rPr>
              <a:t>意义</a:t>
            </a:r>
            <a:r>
              <a:rPr lang="zh-CN" sz="2000">
                <a:ea typeface="宋体" panose="02010600030101010101" pitchFamily="2" charset="-122"/>
                <a:cs typeface="Times New Roman" panose="02020603050405020304" charset="0"/>
              </a:rPr>
              <a:t>，探究它们之间的</a:t>
            </a:r>
            <a:r>
              <a:rPr lang="zh-CN" sz="2000">
                <a:solidFill>
                  <a:srgbClr val="FF0000"/>
                </a:solidFill>
                <a:ea typeface="宋体" panose="02010600030101010101" pitchFamily="2" charset="-122"/>
                <a:cs typeface="Times New Roman" panose="02020603050405020304" charset="0"/>
              </a:rPr>
              <a:t>联系与区别</a:t>
            </a:r>
            <a:r>
              <a:rPr lang="zh-CN" sz="2000">
                <a:ea typeface="宋体" panose="02010600030101010101" pitchFamily="2" charset="-122"/>
                <a:cs typeface="Times New Roman" panose="02020603050405020304" charset="0"/>
              </a:rPr>
              <a:t>，并根据</a:t>
            </a:r>
            <a:r>
              <a:rPr lang="zh-CN" sz="2000">
                <a:solidFill>
                  <a:srgbClr val="FF0000"/>
                </a:solidFill>
                <a:ea typeface="宋体" panose="02010600030101010101" pitchFamily="2" charset="-122"/>
                <a:cs typeface="Times New Roman" panose="02020603050405020304" charset="0"/>
              </a:rPr>
              <a:t>样本的集中趋势</a:t>
            </a:r>
            <a:r>
              <a:rPr lang="zh-CN" sz="2000">
                <a:ea typeface="宋体" panose="02010600030101010101" pitchFamily="2" charset="-122"/>
                <a:cs typeface="Times New Roman" panose="02020603050405020304" charset="0"/>
              </a:rPr>
              <a:t>估计</a:t>
            </a:r>
            <a:r>
              <a:rPr lang="zh-CN" sz="2000">
                <a:solidFill>
                  <a:srgbClr val="FF0000"/>
                </a:solidFill>
                <a:ea typeface="宋体" panose="02010600030101010101" pitchFamily="2" charset="-122"/>
                <a:cs typeface="Times New Roman" panose="02020603050405020304" charset="0"/>
              </a:rPr>
              <a:t>总体的集中趋势.</a:t>
            </a:r>
            <a:endParaRPr lang="zh-CN" altLang="en-US" sz="2000">
              <a:solidFill>
                <a:srgbClr val="FF0000"/>
              </a:solidFill>
              <a:ea typeface="宋体" panose="02010600030101010101" pitchFamily="2" charset="-122"/>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strips(downLeft)">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2" grpId="0"/>
      <p:bldP spid="2"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71830" y="299085"/>
            <a:ext cx="7651750" cy="1014730"/>
          </a:xfrm>
          <a:prstGeom prst="rect">
            <a:avLst/>
          </a:prstGeom>
          <a:noFill/>
        </p:spPr>
        <p:txBody>
          <a:bodyPr wrap="square" rtlCol="0" anchor="t">
            <a:spAutoFit/>
          </a:bodyPr>
          <a:p>
            <a:r>
              <a:rPr lang="zh-CN" altLang="en-US" sz="2000" b="1"/>
              <a:t>问题7：</a:t>
            </a:r>
            <a:r>
              <a:rPr lang="zh-CN" altLang="en-US" sz="2000"/>
              <a:t>学习了总体集中趋势的估计，认识了平均数，中位数和众数，假设你现在去人力市场去找工作，有一个企业老板告诉你，“我们企业员工的年平均收入是20万元”，你如何理解这句话？</a:t>
            </a:r>
            <a:endParaRPr lang="zh-CN" altLang="en-US" sz="2000"/>
          </a:p>
        </p:txBody>
      </p:sp>
      <p:sp>
        <p:nvSpPr>
          <p:cNvPr id="100" name="文本框 99"/>
          <p:cNvSpPr txBox="1"/>
          <p:nvPr/>
        </p:nvSpPr>
        <p:spPr>
          <a:xfrm>
            <a:off x="791210" y="1425575"/>
            <a:ext cx="6754495" cy="1568450"/>
          </a:xfrm>
          <a:prstGeom prst="rect">
            <a:avLst/>
          </a:prstGeom>
          <a:noFill/>
          <a:ln w="9525">
            <a:noFill/>
          </a:ln>
        </p:spPr>
        <p:txBody>
          <a:bodyPr wrap="square">
            <a:spAutoFit/>
          </a:bodyPr>
          <a:p>
            <a:r>
              <a:rPr lang="en-US" altLang="zh-CN" sz="1600">
                <a:latin typeface="Calibri" panose="020F0502020204030204" charset="0"/>
                <a:ea typeface="宋体" panose="02010600030101010101" pitchFamily="2" charset="-122"/>
              </a:rPr>
              <a:t>         </a:t>
            </a:r>
            <a:r>
              <a:rPr lang="zh-CN" sz="1600">
                <a:latin typeface="Calibri" panose="020F0502020204030204" charset="0"/>
                <a:ea typeface="宋体" panose="02010600030101010101" pitchFamily="2" charset="-122"/>
              </a:rPr>
              <a:t>这句话是真实的，但它可能描述的是差异巨大的实际情况</a:t>
            </a:r>
            <a:r>
              <a:rPr lang="en-US" sz="1600">
                <a:latin typeface="Calibri" panose="020F0502020204030204" charset="0"/>
                <a:ea typeface="宋体" panose="02010600030101010101" pitchFamily="2" charset="-122"/>
                <a:cs typeface="Times New Roman" panose="02020603050405020304" charset="0"/>
              </a:rPr>
              <a:t>.</a:t>
            </a:r>
            <a:r>
              <a:rPr lang="zh-CN" sz="1600">
                <a:latin typeface="Calibri" panose="020F0502020204030204" charset="0"/>
                <a:ea typeface="宋体" panose="02010600030101010101" pitchFamily="2" charset="-122"/>
              </a:rPr>
              <a:t>例如，可能这个企业的工</a:t>
            </a:r>
            <a:r>
              <a:rPr lang="zh-CN" sz="1600">
                <a:latin typeface="Calibri" panose="020F0502020204030204" charset="0"/>
                <a:ea typeface="宋体" panose="02010600030101010101" pitchFamily="2" charset="-122"/>
              </a:rPr>
              <a:t>资水平普遍偏高，也就是员工年收入的中位数、众数与平均数差不多；也可能是绝大多数员工的年收入较低（如大多数是</a:t>
            </a:r>
            <a:r>
              <a:rPr lang="en-US" sz="1600">
                <a:latin typeface="Calibri" panose="020F0502020204030204" charset="0"/>
                <a:ea typeface="宋体" panose="02010600030101010101" pitchFamily="2" charset="-122"/>
              </a:rPr>
              <a:t>5</a:t>
            </a:r>
            <a:r>
              <a:rPr lang="zh-CN" sz="1600">
                <a:latin typeface="Calibri" panose="020F0502020204030204" charset="0"/>
                <a:ea typeface="宋体" panose="02010600030101010101" pitchFamily="2" charset="-122"/>
              </a:rPr>
              <a:t>万元左右），而少数员工的年收入很高，甚至达到</a:t>
            </a:r>
            <a:r>
              <a:rPr lang="en-US" sz="1600">
                <a:latin typeface="Calibri" panose="020F0502020204030204" charset="0"/>
                <a:ea typeface="宋体" panose="02010600030101010101" pitchFamily="2" charset="-122"/>
              </a:rPr>
              <a:t>100</a:t>
            </a:r>
            <a:r>
              <a:rPr lang="zh-CN" sz="1600">
                <a:latin typeface="Calibri" panose="020F0502020204030204" charset="0"/>
                <a:ea typeface="宋体" panose="02010600030101010101" pitchFamily="2" charset="-122"/>
              </a:rPr>
              <a:t>万元，在这种情况下年的后入的平均数就比中位数大得多</a:t>
            </a:r>
            <a:r>
              <a:rPr lang="en-US" sz="1600">
                <a:latin typeface="Calibri" panose="020F0502020204030204" charset="0"/>
                <a:ea typeface="宋体" panose="02010600030101010101" pitchFamily="2" charset="-122"/>
              </a:rPr>
              <a:t>.</a:t>
            </a:r>
            <a:r>
              <a:rPr lang="zh-CN" sz="1600">
                <a:latin typeface="Calibri" panose="020F0502020204030204" charset="0"/>
                <a:ea typeface="宋体" panose="02010600030101010101" pitchFamily="2" charset="-122"/>
              </a:rPr>
              <a:t>尽管在后一种情况下，用中位数或众数比用平均数更合理些，但这个老板为了招揽员工，却用了平均数</a:t>
            </a:r>
            <a:r>
              <a:rPr lang="en-US" sz="1600">
                <a:latin typeface="Calibri" panose="020F0502020204030204" charset="0"/>
                <a:ea typeface="宋体" panose="02010600030101010101" pitchFamily="2" charset="-122"/>
              </a:rPr>
              <a:t>.</a:t>
            </a:r>
            <a:endParaRPr lang="zh-CN" altLang="en-US" sz="1600"/>
          </a:p>
        </p:txBody>
      </p:sp>
      <p:sp>
        <p:nvSpPr>
          <p:cNvPr id="3" name="文本框 2"/>
          <p:cNvSpPr txBox="1"/>
          <p:nvPr/>
        </p:nvSpPr>
        <p:spPr>
          <a:xfrm>
            <a:off x="1441450" y="3351530"/>
            <a:ext cx="6597650" cy="368300"/>
          </a:xfrm>
          <a:prstGeom prst="rect">
            <a:avLst/>
          </a:prstGeom>
          <a:solidFill>
            <a:srgbClr val="FFFF00"/>
          </a:solidFill>
        </p:spPr>
        <p:txBody>
          <a:bodyPr wrap="square" rtlCol="0" anchor="t">
            <a:spAutoFit/>
          </a:bodyPr>
          <a:p>
            <a:r>
              <a:rPr lang="zh-CN" altLang="en-US"/>
              <a:t>我们强调“用数据说话”，但同时又要防止被数据误导.</a:t>
            </a: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blinds(horizontal)">
                                      <p:cBhvr>
                                        <p:cTn id="12" dur="500"/>
                                        <p:tgtEl>
                                          <p:spTgt spid="100"/>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strips(downLeft)">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0" grpId="0"/>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71525" y="311785"/>
            <a:ext cx="7217410" cy="368300"/>
          </a:xfrm>
          <a:prstGeom prst="rect">
            <a:avLst/>
          </a:prstGeom>
          <a:noFill/>
        </p:spPr>
        <p:txBody>
          <a:bodyPr wrap="square" rtlCol="0" anchor="t">
            <a:spAutoFit/>
          </a:bodyPr>
          <a:p>
            <a:r>
              <a:rPr lang="zh-CN" altLang="en-US" b="1"/>
              <a:t>问题8：</a:t>
            </a:r>
            <a:r>
              <a:rPr lang="zh-CN" altLang="en-US"/>
              <a:t>你能总结分析一下平均数，中位数和众数的优缺点吗？</a:t>
            </a:r>
            <a:endParaRPr lang="zh-CN" altLang="en-US"/>
          </a:p>
        </p:txBody>
      </p:sp>
      <p:pic>
        <p:nvPicPr>
          <p:cNvPr id="7" name="图片 6"/>
          <p:cNvPicPr>
            <a:picLocks noChangeAspect="1"/>
          </p:cNvPicPr>
          <p:nvPr/>
        </p:nvPicPr>
        <p:blipFill>
          <a:blip r:embed="rId1"/>
          <a:stretch>
            <a:fillRect/>
          </a:stretch>
        </p:blipFill>
        <p:spPr>
          <a:xfrm>
            <a:off x="771525" y="1002665"/>
            <a:ext cx="9003665" cy="3568700"/>
          </a:xfrm>
          <a:prstGeom prst="rect">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down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21995" y="365125"/>
            <a:ext cx="1349375" cy="368300"/>
          </a:xfrm>
          <a:prstGeom prst="rect">
            <a:avLst/>
          </a:prstGeom>
          <a:solidFill>
            <a:srgbClr val="FFFF00"/>
          </a:solidFill>
          <a:ln>
            <a:solidFill>
              <a:srgbClr val="FF0000"/>
            </a:solidFill>
          </a:ln>
        </p:spPr>
        <p:txBody>
          <a:bodyPr wrap="square" rtlCol="0" anchor="t">
            <a:spAutoFit/>
          </a:bodyPr>
          <a:p>
            <a:r>
              <a:rPr lang="zh-CN" altLang="en-US"/>
              <a:t>例题分析：</a:t>
            </a:r>
            <a:endParaRPr lang="zh-CN" altLang="en-US"/>
          </a:p>
        </p:txBody>
      </p:sp>
      <p:sp>
        <p:nvSpPr>
          <p:cNvPr id="100" name="文本框 99"/>
          <p:cNvSpPr txBox="1"/>
          <p:nvPr/>
        </p:nvSpPr>
        <p:spPr>
          <a:xfrm>
            <a:off x="637540" y="999490"/>
            <a:ext cx="7869555" cy="583565"/>
          </a:xfrm>
          <a:prstGeom prst="rect">
            <a:avLst/>
          </a:prstGeom>
          <a:noFill/>
          <a:ln w="9525">
            <a:noFill/>
          </a:ln>
        </p:spPr>
        <p:txBody>
          <a:bodyPr wrap="square">
            <a:spAutoFit/>
          </a:bodyPr>
          <a:p>
            <a:r>
              <a:rPr lang="zh-CN" sz="1600">
                <a:latin typeface="Times New Roman" panose="02020603050405020304" charset="0"/>
                <a:ea typeface="宋体" panose="02010600030101010101" pitchFamily="2" charset="-122"/>
              </a:rPr>
              <a:t>某校从参加高二年级学业水平测试的学生中抽出</a:t>
            </a:r>
            <a:r>
              <a:rPr lang="en-US" sz="1600">
                <a:latin typeface="Times New Roman" panose="02020603050405020304" charset="0"/>
                <a:ea typeface="宋体" panose="02010600030101010101" pitchFamily="2" charset="-122"/>
              </a:rPr>
              <a:t>80</a:t>
            </a:r>
            <a:r>
              <a:rPr lang="zh-CN" sz="1600">
                <a:latin typeface="Times New Roman" panose="02020603050405020304" charset="0"/>
                <a:ea typeface="宋体" panose="02010600030101010101" pitchFamily="2" charset="-122"/>
              </a:rPr>
              <a:t>名学生，其数学成绩</a:t>
            </a:r>
            <a:r>
              <a:rPr lang="en-US" sz="1600">
                <a:latin typeface="Times New Roman" panose="02020603050405020304" charset="0"/>
                <a:ea typeface="宋体" panose="02010600030101010101" pitchFamily="2" charset="-122"/>
              </a:rPr>
              <a:t>(</a:t>
            </a:r>
            <a:r>
              <a:rPr lang="zh-CN" sz="1600">
                <a:latin typeface="Times New Roman" panose="02020603050405020304" charset="0"/>
                <a:ea typeface="宋体" panose="02010600030101010101" pitchFamily="2" charset="-122"/>
              </a:rPr>
              <a:t>均为整数</a:t>
            </a:r>
            <a:r>
              <a:rPr lang="en-US" sz="1600">
                <a:latin typeface="Times New Roman" panose="02020603050405020304" charset="0"/>
                <a:ea typeface="宋体" panose="02010600030101010101" pitchFamily="2" charset="-122"/>
              </a:rPr>
              <a:t>)</a:t>
            </a:r>
            <a:r>
              <a:rPr lang="zh-CN" sz="1600">
                <a:latin typeface="Times New Roman" panose="02020603050405020304" charset="0"/>
                <a:ea typeface="宋体" panose="02010600030101010101" pitchFamily="2" charset="-122"/>
              </a:rPr>
              <a:t>的频率分布直方图如图所示．</a:t>
            </a:r>
            <a:endParaRPr lang="zh-CN" altLang="en-US" sz="1600"/>
          </a:p>
        </p:txBody>
      </p:sp>
      <p:pic>
        <p:nvPicPr>
          <p:cNvPr id="38" name="图片 72"/>
          <p:cNvPicPr>
            <a:picLocks noChangeAspect="1"/>
          </p:cNvPicPr>
          <p:nvPr/>
        </p:nvPicPr>
        <p:blipFill>
          <a:blip r:embed="rId1" r:link="rId2"/>
          <a:stretch>
            <a:fillRect/>
          </a:stretch>
        </p:blipFill>
        <p:spPr>
          <a:xfrm>
            <a:off x="1875155" y="1850390"/>
            <a:ext cx="4816475" cy="1926590"/>
          </a:xfrm>
          <a:prstGeom prst="rect">
            <a:avLst/>
          </a:prstGeom>
          <a:noFill/>
          <a:ln>
            <a:noFill/>
          </a:ln>
        </p:spPr>
      </p:pic>
      <p:sp>
        <p:nvSpPr>
          <p:cNvPr id="4" name="文本框 3"/>
          <p:cNvSpPr txBox="1"/>
          <p:nvPr/>
        </p:nvSpPr>
        <p:spPr>
          <a:xfrm>
            <a:off x="1064895" y="3963670"/>
            <a:ext cx="6754495" cy="829945"/>
          </a:xfrm>
          <a:prstGeom prst="rect">
            <a:avLst/>
          </a:prstGeom>
          <a:noFill/>
          <a:ln w="9525">
            <a:noFill/>
          </a:ln>
        </p:spPr>
        <p:txBody>
          <a:bodyPr wrap="square">
            <a:spAutoFit/>
          </a:bodyPr>
          <a:p>
            <a:r>
              <a:rPr lang="en-US" sz="1600">
                <a:latin typeface="Times New Roman" panose="02020603050405020304" charset="0"/>
                <a:ea typeface="宋体" panose="02010600030101010101" pitchFamily="2" charset="-122"/>
              </a:rPr>
              <a:t>(1)</a:t>
            </a:r>
            <a:r>
              <a:rPr lang="zh-CN" sz="1600">
                <a:latin typeface="Times New Roman" panose="02020603050405020304" charset="0"/>
                <a:ea typeface="宋体" panose="02010600030101010101" pitchFamily="2" charset="-122"/>
              </a:rPr>
              <a:t>求这次测试数学成绩的众数；</a:t>
            </a:r>
            <a:r>
              <a:rPr lang="en-US" sz="1600">
                <a:latin typeface="Times New Roman" panose="02020603050405020304" charset="0"/>
                <a:ea typeface="宋体" panose="02010600030101010101" pitchFamily="2" charset="-122"/>
              </a:rPr>
              <a:t>(2)</a:t>
            </a:r>
            <a:r>
              <a:rPr lang="zh-CN" sz="1600">
                <a:latin typeface="Times New Roman" panose="02020603050405020304" charset="0"/>
                <a:ea typeface="宋体" panose="02010600030101010101" pitchFamily="2" charset="-122"/>
              </a:rPr>
              <a:t>求这次测试数学成绩的中位数；</a:t>
            </a:r>
            <a:r>
              <a:rPr lang="en-US" sz="1600">
                <a:latin typeface="Times New Roman" panose="02020603050405020304" charset="0"/>
                <a:ea typeface="宋体" panose="02010600030101010101" pitchFamily="2" charset="-122"/>
              </a:rPr>
              <a:t>(3)</a:t>
            </a:r>
            <a:r>
              <a:rPr lang="zh-CN" sz="1600">
                <a:latin typeface="Times New Roman" panose="02020603050405020304" charset="0"/>
                <a:ea typeface="宋体" panose="02010600030101010101" pitchFamily="2" charset="-122"/>
              </a:rPr>
              <a:t>求这次测试数学成绩的平均分</a:t>
            </a:r>
            <a:r>
              <a:rPr lang="zh-CN" sz="1050">
                <a:latin typeface="Times New Roman" panose="02020603050405020304" charset="0"/>
                <a:ea typeface="宋体" panose="02010600030101010101" pitchFamily="2" charset="-122"/>
              </a:rPr>
              <a:t>．</a:t>
            </a:r>
            <a:endParaRPr lang="zh-CN" altLang="en-US"/>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Effect transition="in" filter="strips(downLeft)">
                                      <p:cBhvr>
                                        <p:cTn id="11" dur="500"/>
                                        <p:tgtEl>
                                          <p:spTgt spid="100"/>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blinds(horizontal)">
                                      <p:cBhvr>
                                        <p:cTn id="15" dur="500"/>
                                        <p:tgtEl>
                                          <p:spTgt spid="38"/>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strips(downLeft)">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0"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73075" y="712470"/>
            <a:ext cx="927735" cy="368300"/>
          </a:xfrm>
          <a:prstGeom prst="rect">
            <a:avLst/>
          </a:prstGeom>
          <a:noFill/>
        </p:spPr>
        <p:txBody>
          <a:bodyPr wrap="square" rtlCol="0" anchor="t">
            <a:spAutoFit/>
          </a:bodyPr>
          <a:p>
            <a:r>
              <a:rPr lang="zh-CN" altLang="en-US">
                <a:solidFill>
                  <a:srgbClr val="0070C0"/>
                </a:solidFill>
              </a:rPr>
              <a:t>[解析]</a:t>
            </a:r>
            <a:endParaRPr lang="zh-CN" altLang="en-US">
              <a:solidFill>
                <a:srgbClr val="0070C0"/>
              </a:solidFill>
            </a:endParaRPr>
          </a:p>
        </p:txBody>
      </p:sp>
      <p:pic>
        <p:nvPicPr>
          <p:cNvPr id="3" name="图片 2"/>
          <p:cNvPicPr>
            <a:picLocks noChangeAspect="1"/>
          </p:cNvPicPr>
          <p:nvPr/>
        </p:nvPicPr>
        <p:blipFill>
          <a:blip r:embed="rId1"/>
          <a:stretch>
            <a:fillRect/>
          </a:stretch>
        </p:blipFill>
        <p:spPr>
          <a:xfrm>
            <a:off x="1296670" y="613410"/>
            <a:ext cx="9488170" cy="806450"/>
          </a:xfrm>
          <a:prstGeom prst="rect">
            <a:avLst/>
          </a:prstGeom>
        </p:spPr>
      </p:pic>
      <p:pic>
        <p:nvPicPr>
          <p:cNvPr id="5" name="图片 4"/>
          <p:cNvPicPr>
            <a:picLocks noChangeAspect="1"/>
          </p:cNvPicPr>
          <p:nvPr/>
        </p:nvPicPr>
        <p:blipFill>
          <a:blip r:embed="rId2"/>
          <a:stretch>
            <a:fillRect/>
          </a:stretch>
        </p:blipFill>
        <p:spPr>
          <a:xfrm>
            <a:off x="131445" y="1419860"/>
            <a:ext cx="8752205" cy="808355"/>
          </a:xfrm>
          <a:prstGeom prst="rect">
            <a:avLst/>
          </a:prstGeom>
        </p:spPr>
      </p:pic>
      <p:pic>
        <p:nvPicPr>
          <p:cNvPr id="38" name="图片 72"/>
          <p:cNvPicPr>
            <a:picLocks noChangeAspect="1"/>
          </p:cNvPicPr>
          <p:nvPr/>
        </p:nvPicPr>
        <p:blipFill>
          <a:blip r:embed="rId3" r:link="rId4"/>
          <a:stretch>
            <a:fillRect/>
          </a:stretch>
        </p:blipFill>
        <p:spPr>
          <a:xfrm>
            <a:off x="325120" y="2402205"/>
            <a:ext cx="4816475" cy="1926590"/>
          </a:xfrm>
          <a:prstGeom prst="rect">
            <a:avLst/>
          </a:prstGeom>
          <a:noFill/>
          <a:ln>
            <a:noFill/>
          </a:ln>
        </p:spPr>
      </p:pic>
      <p:sp>
        <p:nvSpPr>
          <p:cNvPr id="6" name="矩形 5"/>
          <p:cNvSpPr/>
          <p:nvPr/>
        </p:nvSpPr>
        <p:spPr>
          <a:xfrm>
            <a:off x="2902585" y="2856230"/>
            <a:ext cx="546100" cy="1166495"/>
          </a:xfrm>
          <a:prstGeom prst="rect">
            <a:avLst/>
          </a:prstGeom>
          <a:gradFill>
            <a:gsLst>
              <a:gs pos="100000">
                <a:srgbClr val="14CD68"/>
              </a:gs>
              <a:gs pos="100000">
                <a:srgbClr val="0B6E38"/>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p:cNvSpPr txBox="1"/>
          <p:nvPr/>
        </p:nvSpPr>
        <p:spPr>
          <a:xfrm>
            <a:off x="5141595" y="2694940"/>
            <a:ext cx="5080000" cy="398780"/>
          </a:xfrm>
          <a:prstGeom prst="rect">
            <a:avLst/>
          </a:prstGeom>
          <a:noFill/>
          <a:ln w="9525">
            <a:noFill/>
          </a:ln>
        </p:spPr>
        <p:txBody>
          <a:bodyPr>
            <a:spAutoFit/>
          </a:bodyPr>
          <a:p>
            <a:r>
              <a:rPr lang="en-US" sz="2000" i="1">
                <a:latin typeface="Times New Roman" panose="02020603050405020304" charset="0"/>
                <a:cs typeface="Times New Roman" panose="02020603050405020304" charset="0"/>
              </a:rPr>
              <a:t>x</a:t>
            </a:r>
            <a:r>
              <a:rPr lang="en-US" sz="2000">
                <a:latin typeface="Times New Roman" panose="02020603050405020304" charset="0"/>
                <a:ea typeface="宋体" panose="02010600030101010101" pitchFamily="2" charset="-122"/>
                <a:cs typeface="Times New Roman" panose="02020603050405020304" charset="0"/>
              </a:rPr>
              <a:t>≈</a:t>
            </a:r>
            <a:r>
              <a:rPr lang="en-US" sz="2000">
                <a:latin typeface="Times New Roman" panose="02020603050405020304" charset="0"/>
                <a:cs typeface="Times New Roman" panose="02020603050405020304" charset="0"/>
              </a:rPr>
              <a:t>73.3.</a:t>
            </a:r>
            <a:endParaRPr lang="zh-CN" altLang="en-US" sz="2000">
              <a:latin typeface="Times New Roman" panose="02020603050405020304" charset="0"/>
              <a:cs typeface="Times New Roman" panose="02020603050405020304" charset="0"/>
            </a:endParaRPr>
          </a:p>
        </p:txBody>
      </p:sp>
      <p:sp>
        <p:nvSpPr>
          <p:cNvPr id="11" name="文本框 10"/>
          <p:cNvSpPr txBox="1"/>
          <p:nvPr/>
        </p:nvSpPr>
        <p:spPr>
          <a:xfrm>
            <a:off x="4811395" y="2149475"/>
            <a:ext cx="5080000" cy="398780"/>
          </a:xfrm>
          <a:prstGeom prst="rect">
            <a:avLst/>
          </a:prstGeom>
          <a:noFill/>
          <a:ln w="9525">
            <a:noFill/>
          </a:ln>
        </p:spPr>
        <p:txBody>
          <a:bodyPr wrap="square">
            <a:spAutoFit/>
          </a:bodyPr>
          <a:p>
            <a:r>
              <a:rPr lang="en-US" sz="2000">
                <a:latin typeface="Times New Roman" panose="02020603050405020304" charset="0"/>
                <a:cs typeface="楷体_GB2312" charset="0"/>
              </a:rPr>
              <a:t>0.1</a:t>
            </a:r>
            <a:r>
              <a:rPr lang="zh-CN" sz="2000">
                <a:latin typeface="Times New Roman" panose="02020603050405020304" charset="0"/>
                <a:ea typeface="宋体" panose="02010600030101010101" pitchFamily="2" charset="-122"/>
              </a:rPr>
              <a:t>＝</a:t>
            </a:r>
            <a:r>
              <a:rPr lang="en-US" sz="2000">
                <a:latin typeface="Times New Roman" panose="02020603050405020304" charset="0"/>
                <a:cs typeface="楷体_GB2312" charset="0"/>
              </a:rPr>
              <a:t>0.03(</a:t>
            </a:r>
            <a:r>
              <a:rPr lang="en-US" sz="2000" i="1">
                <a:latin typeface="Times New Roman" panose="02020603050405020304" charset="0"/>
                <a:cs typeface="楷体_GB2312" charset="0"/>
              </a:rPr>
              <a:t>x</a:t>
            </a:r>
            <a:r>
              <a:rPr lang="zh-CN" sz="2000">
                <a:latin typeface="Times New Roman" panose="02020603050405020304" charset="0"/>
                <a:ea typeface="宋体" panose="02010600030101010101" pitchFamily="2" charset="-122"/>
              </a:rPr>
              <a:t>－</a:t>
            </a:r>
            <a:r>
              <a:rPr lang="en-US" sz="2000">
                <a:latin typeface="Times New Roman" panose="02020603050405020304" charset="0"/>
                <a:cs typeface="楷体_GB2312" charset="0"/>
              </a:rPr>
              <a:t>70)</a:t>
            </a:r>
            <a:endParaRPr lang="zh-CN" altLang="en-US" sz="2000"/>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3" presetClass="entr" presetSubtype="1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blinds(horizontal)">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strips(down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ppt_x"/>
                                          </p:val>
                                        </p:tav>
                                        <p:tav tm="100000">
                                          <p:val>
                                            <p:strVal val="#ppt_x"/>
                                          </p:val>
                                        </p:tav>
                                      </p:tavLst>
                                    </p:anim>
                                    <p:anim calcmode="lin" valueType="num">
                                      <p:cBhvr additive="base">
                                        <p:cTn id="3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0" grpId="0"/>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8" name="图片 72"/>
          <p:cNvPicPr>
            <a:picLocks noChangeAspect="1"/>
          </p:cNvPicPr>
          <p:nvPr/>
        </p:nvPicPr>
        <p:blipFill>
          <a:blip r:embed="rId1" r:link="rId2"/>
          <a:stretch>
            <a:fillRect/>
          </a:stretch>
        </p:blipFill>
        <p:spPr>
          <a:xfrm>
            <a:off x="845185" y="535940"/>
            <a:ext cx="4907915" cy="1963420"/>
          </a:xfrm>
          <a:prstGeom prst="rect">
            <a:avLst/>
          </a:prstGeom>
          <a:noFill/>
          <a:ln>
            <a:noFill/>
          </a:ln>
        </p:spPr>
      </p:pic>
      <p:sp>
        <p:nvSpPr>
          <p:cNvPr id="100" name="文本框 99"/>
          <p:cNvSpPr txBox="1"/>
          <p:nvPr/>
        </p:nvSpPr>
        <p:spPr>
          <a:xfrm>
            <a:off x="673100" y="2767965"/>
            <a:ext cx="5080000" cy="398780"/>
          </a:xfrm>
          <a:prstGeom prst="rect">
            <a:avLst/>
          </a:prstGeom>
          <a:noFill/>
          <a:ln w="9525">
            <a:noFill/>
          </a:ln>
        </p:spPr>
        <p:txBody>
          <a:bodyPr>
            <a:spAutoFit/>
          </a:bodyPr>
          <a:p>
            <a:r>
              <a:rPr lang="en-US" sz="2000">
                <a:latin typeface="Times New Roman" panose="02020603050405020304" charset="0"/>
                <a:cs typeface="楷体_GB2312" charset="0"/>
              </a:rPr>
              <a:t>(3)</a:t>
            </a:r>
            <a:r>
              <a:rPr lang="zh-CN" sz="2000">
                <a:latin typeface="Times New Roman" panose="02020603050405020304" charset="0"/>
                <a:ea typeface="宋体" panose="02010600030101010101" pitchFamily="2" charset="-122"/>
              </a:rPr>
              <a:t>由图知这次数学成绩的平均分为：</a:t>
            </a:r>
            <a:endParaRPr lang="zh-CN" altLang="en-US" sz="2000"/>
          </a:p>
        </p:txBody>
      </p:sp>
      <p:pic>
        <p:nvPicPr>
          <p:cNvPr id="3" name="图片 2"/>
          <p:cNvPicPr>
            <a:picLocks noChangeAspect="1"/>
          </p:cNvPicPr>
          <p:nvPr/>
        </p:nvPicPr>
        <p:blipFill>
          <a:blip r:embed="rId3"/>
          <a:stretch>
            <a:fillRect/>
          </a:stretch>
        </p:blipFill>
        <p:spPr>
          <a:xfrm>
            <a:off x="673100" y="3166745"/>
            <a:ext cx="7399020" cy="561975"/>
          </a:xfrm>
          <a:prstGeom prst="rect">
            <a:avLst/>
          </a:prstGeom>
        </p:spPr>
      </p:pic>
      <p:pic>
        <p:nvPicPr>
          <p:cNvPr id="4" name="图片 3"/>
          <p:cNvPicPr>
            <a:picLocks noChangeAspect="1"/>
          </p:cNvPicPr>
          <p:nvPr/>
        </p:nvPicPr>
        <p:blipFill>
          <a:blip r:embed="rId4"/>
          <a:stretch>
            <a:fillRect/>
          </a:stretch>
        </p:blipFill>
        <p:spPr>
          <a:xfrm>
            <a:off x="697865" y="3885565"/>
            <a:ext cx="7747635" cy="658495"/>
          </a:xfrm>
          <a:prstGeom prst="rect">
            <a:avLst/>
          </a:prstGeom>
        </p:spPr>
      </p:pic>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linds(horizontal)">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strips(downLeft)">
                                      <p:cBhvr>
                                        <p:cTn id="12" dur="500"/>
                                        <p:tgtEl>
                                          <p:spTgt spid="10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34365" y="212725"/>
            <a:ext cx="6781165" cy="829945"/>
          </a:xfrm>
          <a:prstGeom prst="rect">
            <a:avLst/>
          </a:prstGeom>
          <a:noFill/>
        </p:spPr>
        <p:txBody>
          <a:bodyPr wrap="square" rtlCol="0" anchor="t">
            <a:spAutoFit/>
          </a:bodyPr>
          <a:p>
            <a:r>
              <a:rPr lang="zh-CN" altLang="en-US" sz="2400"/>
              <a:t>变式练习：</a:t>
            </a:r>
            <a:endParaRPr lang="zh-CN" altLang="en-US" sz="2400"/>
          </a:p>
          <a:p>
            <a:r>
              <a:rPr lang="zh-CN" altLang="en-US" sz="2400"/>
              <a:t>本例条件不变，试估计80分以上的学生人数．</a:t>
            </a:r>
            <a:endParaRPr lang="zh-CN" altLang="en-US" sz="2400"/>
          </a:p>
        </p:txBody>
      </p:sp>
      <p:sp>
        <p:nvSpPr>
          <p:cNvPr id="3" name="文本框 2"/>
          <p:cNvSpPr txBox="1"/>
          <p:nvPr/>
        </p:nvSpPr>
        <p:spPr>
          <a:xfrm>
            <a:off x="557530" y="1312545"/>
            <a:ext cx="927735" cy="368300"/>
          </a:xfrm>
          <a:prstGeom prst="rect">
            <a:avLst/>
          </a:prstGeom>
          <a:noFill/>
        </p:spPr>
        <p:txBody>
          <a:bodyPr wrap="square" rtlCol="0" anchor="t">
            <a:spAutoFit/>
          </a:bodyPr>
          <a:p>
            <a:r>
              <a:rPr lang="zh-CN" altLang="en-US">
                <a:solidFill>
                  <a:srgbClr val="0070C0"/>
                </a:solidFill>
              </a:rPr>
              <a:t>[解析]</a:t>
            </a:r>
            <a:endParaRPr lang="zh-CN" altLang="en-US">
              <a:solidFill>
                <a:srgbClr val="0070C0"/>
              </a:solidFill>
            </a:endParaRPr>
          </a:p>
        </p:txBody>
      </p:sp>
      <p:sp>
        <p:nvSpPr>
          <p:cNvPr id="100" name="文本框 99"/>
          <p:cNvSpPr txBox="1"/>
          <p:nvPr/>
        </p:nvSpPr>
        <p:spPr>
          <a:xfrm>
            <a:off x="1461135" y="2372360"/>
            <a:ext cx="5749290" cy="398780"/>
          </a:xfrm>
          <a:prstGeom prst="rect">
            <a:avLst/>
          </a:prstGeom>
          <a:noFill/>
          <a:ln w="9525">
            <a:noFill/>
          </a:ln>
        </p:spPr>
        <p:txBody>
          <a:bodyPr wrap="square">
            <a:spAutoFit/>
          </a:bodyPr>
          <a:p>
            <a:r>
              <a:rPr lang="en-US" sz="2000">
                <a:latin typeface="Times New Roman" panose="02020603050405020304" charset="0"/>
                <a:cs typeface="楷体_GB2312" charset="0"/>
              </a:rPr>
              <a:t>[90,100)</a:t>
            </a:r>
            <a:r>
              <a:rPr lang="zh-CN" sz="2000">
                <a:latin typeface="Times New Roman" panose="02020603050405020304" charset="0"/>
                <a:ea typeface="宋体" panose="02010600030101010101" pitchFamily="2" charset="-122"/>
              </a:rPr>
              <a:t>分的频率为：</a:t>
            </a:r>
            <a:r>
              <a:rPr lang="en-US" sz="2000">
                <a:latin typeface="Times New Roman" panose="02020603050405020304" charset="0"/>
                <a:cs typeface="楷体_GB2312" charset="0"/>
              </a:rPr>
              <a:t>0.005</a:t>
            </a:r>
            <a:r>
              <a:rPr lang="en-US" sz="2000">
                <a:latin typeface="宋体" panose="02010600030101010101" pitchFamily="2" charset="-122"/>
                <a:ea typeface="宋体" panose="02010600030101010101" pitchFamily="2" charset="-122"/>
                <a:cs typeface="Times New Roman" panose="02020603050405020304" charset="0"/>
              </a:rPr>
              <a:t>×</a:t>
            </a:r>
            <a:r>
              <a:rPr lang="en-US" sz="2000">
                <a:latin typeface="Times New Roman" panose="02020603050405020304" charset="0"/>
                <a:cs typeface="楷体_GB2312" charset="0"/>
              </a:rPr>
              <a:t>10</a:t>
            </a:r>
            <a:r>
              <a:rPr lang="zh-CN" sz="2000">
                <a:latin typeface="Times New Roman" panose="02020603050405020304" charset="0"/>
                <a:ea typeface="宋体" panose="02010600030101010101" pitchFamily="2" charset="-122"/>
              </a:rPr>
              <a:t>＝</a:t>
            </a:r>
            <a:r>
              <a:rPr lang="en-US" sz="2000">
                <a:latin typeface="Times New Roman" panose="02020603050405020304" charset="0"/>
                <a:cs typeface="楷体_GB2312" charset="0"/>
              </a:rPr>
              <a:t>0.05</a:t>
            </a:r>
            <a:endParaRPr lang="zh-CN" altLang="en-US" sz="2000"/>
          </a:p>
        </p:txBody>
      </p:sp>
      <p:sp>
        <p:nvSpPr>
          <p:cNvPr id="6" name="文本框 5"/>
          <p:cNvSpPr txBox="1"/>
          <p:nvPr/>
        </p:nvSpPr>
        <p:spPr>
          <a:xfrm>
            <a:off x="1461135" y="1842770"/>
            <a:ext cx="5080000" cy="398780"/>
          </a:xfrm>
          <a:prstGeom prst="rect">
            <a:avLst/>
          </a:prstGeom>
          <a:noFill/>
          <a:ln w="9525">
            <a:noFill/>
          </a:ln>
        </p:spPr>
        <p:txBody>
          <a:bodyPr>
            <a:spAutoFit/>
          </a:bodyPr>
          <a:p>
            <a:r>
              <a:rPr lang="zh-CN" sz="2000">
                <a:latin typeface="Times New Roman" panose="02020603050405020304" charset="0"/>
                <a:ea typeface="宋体" panose="02010600030101010101" pitchFamily="2" charset="-122"/>
              </a:rPr>
              <a:t>频数为：</a:t>
            </a:r>
            <a:r>
              <a:rPr lang="en-US" sz="2000">
                <a:latin typeface="Times New Roman" panose="02020603050405020304" charset="0"/>
                <a:cs typeface="楷体_GB2312" charset="0"/>
              </a:rPr>
              <a:t>0.25</a:t>
            </a:r>
            <a:r>
              <a:rPr lang="en-US" sz="2000">
                <a:latin typeface="宋体" panose="02010600030101010101" pitchFamily="2" charset="-122"/>
                <a:ea typeface="宋体" panose="02010600030101010101" pitchFamily="2" charset="-122"/>
                <a:cs typeface="Times New Roman" panose="02020603050405020304" charset="0"/>
              </a:rPr>
              <a:t>×</a:t>
            </a:r>
            <a:r>
              <a:rPr lang="en-US" sz="2000">
                <a:latin typeface="Times New Roman" panose="02020603050405020304" charset="0"/>
                <a:cs typeface="楷体_GB2312" charset="0"/>
              </a:rPr>
              <a:t>80</a:t>
            </a:r>
            <a:r>
              <a:rPr lang="zh-CN" sz="2000">
                <a:latin typeface="Times New Roman" panose="02020603050405020304" charset="0"/>
                <a:ea typeface="宋体" panose="02010600030101010101" pitchFamily="2" charset="-122"/>
              </a:rPr>
              <a:t>＝</a:t>
            </a:r>
            <a:r>
              <a:rPr lang="en-US" sz="2000">
                <a:latin typeface="Times New Roman" panose="02020603050405020304" charset="0"/>
                <a:cs typeface="楷体_GB2312" charset="0"/>
              </a:rPr>
              <a:t>20</a:t>
            </a:r>
            <a:endParaRPr lang="zh-CN" altLang="en-US" sz="2000"/>
          </a:p>
        </p:txBody>
      </p:sp>
      <p:sp>
        <p:nvSpPr>
          <p:cNvPr id="7" name="文本框 6"/>
          <p:cNvSpPr txBox="1"/>
          <p:nvPr/>
        </p:nvSpPr>
        <p:spPr>
          <a:xfrm>
            <a:off x="1485265" y="1312545"/>
            <a:ext cx="5080000" cy="398780"/>
          </a:xfrm>
          <a:prstGeom prst="rect">
            <a:avLst/>
          </a:prstGeom>
          <a:noFill/>
          <a:ln w="9525">
            <a:noFill/>
          </a:ln>
        </p:spPr>
        <p:txBody>
          <a:bodyPr>
            <a:spAutoFit/>
          </a:bodyPr>
          <a:p>
            <a:r>
              <a:rPr lang="en-US" sz="2000">
                <a:latin typeface="Times New Roman" panose="02020603050405020304" charset="0"/>
                <a:cs typeface="楷体_GB2312" charset="0"/>
              </a:rPr>
              <a:t>[80,90)</a:t>
            </a:r>
            <a:r>
              <a:rPr lang="zh-CN" sz="2000">
                <a:latin typeface="Times New Roman" panose="02020603050405020304" charset="0"/>
                <a:ea typeface="宋体" panose="02010600030101010101" pitchFamily="2" charset="-122"/>
              </a:rPr>
              <a:t>分的频率为：</a:t>
            </a:r>
            <a:r>
              <a:rPr lang="en-US" sz="2000">
                <a:latin typeface="Times New Roman" panose="02020603050405020304" charset="0"/>
                <a:cs typeface="楷体_GB2312" charset="0"/>
              </a:rPr>
              <a:t>0.025</a:t>
            </a:r>
            <a:r>
              <a:rPr lang="en-US" sz="2000">
                <a:latin typeface="宋体" panose="02010600030101010101" pitchFamily="2" charset="-122"/>
                <a:ea typeface="宋体" panose="02010600030101010101" pitchFamily="2" charset="-122"/>
                <a:cs typeface="Times New Roman" panose="02020603050405020304" charset="0"/>
              </a:rPr>
              <a:t>×</a:t>
            </a:r>
            <a:r>
              <a:rPr lang="en-US" sz="2000">
                <a:latin typeface="Times New Roman" panose="02020603050405020304" charset="0"/>
                <a:cs typeface="楷体_GB2312" charset="0"/>
              </a:rPr>
              <a:t>10</a:t>
            </a:r>
            <a:r>
              <a:rPr lang="zh-CN" sz="2000">
                <a:latin typeface="Times New Roman" panose="02020603050405020304" charset="0"/>
                <a:ea typeface="宋体" panose="02010600030101010101" pitchFamily="2" charset="-122"/>
              </a:rPr>
              <a:t>＝</a:t>
            </a:r>
            <a:r>
              <a:rPr lang="en-US" sz="2000">
                <a:latin typeface="Times New Roman" panose="02020603050405020304" charset="0"/>
                <a:cs typeface="楷体_GB2312" charset="0"/>
              </a:rPr>
              <a:t>0.25</a:t>
            </a:r>
            <a:endParaRPr lang="zh-CN" altLang="en-US" sz="2000"/>
          </a:p>
        </p:txBody>
      </p:sp>
      <p:sp>
        <p:nvSpPr>
          <p:cNvPr id="8" name="文本框 7"/>
          <p:cNvSpPr txBox="1"/>
          <p:nvPr/>
        </p:nvSpPr>
        <p:spPr>
          <a:xfrm>
            <a:off x="1485265" y="3004185"/>
            <a:ext cx="5080000" cy="398780"/>
          </a:xfrm>
          <a:prstGeom prst="rect">
            <a:avLst/>
          </a:prstGeom>
          <a:noFill/>
          <a:ln w="9525">
            <a:noFill/>
          </a:ln>
        </p:spPr>
        <p:txBody>
          <a:bodyPr>
            <a:spAutoFit/>
          </a:bodyPr>
          <a:p>
            <a:r>
              <a:rPr lang="zh-CN" sz="2000">
                <a:latin typeface="Times New Roman" panose="02020603050405020304" charset="0"/>
                <a:ea typeface="宋体" panose="02010600030101010101" pitchFamily="2" charset="-122"/>
              </a:rPr>
              <a:t>频数为：</a:t>
            </a:r>
            <a:r>
              <a:rPr lang="en-US" sz="2000">
                <a:latin typeface="Times New Roman" panose="02020603050405020304" charset="0"/>
                <a:cs typeface="楷体_GB2312" charset="0"/>
              </a:rPr>
              <a:t>0.05</a:t>
            </a:r>
            <a:r>
              <a:rPr lang="en-US" sz="2000">
                <a:latin typeface="宋体" panose="02010600030101010101" pitchFamily="2" charset="-122"/>
                <a:ea typeface="宋体" panose="02010600030101010101" pitchFamily="2" charset="-122"/>
                <a:cs typeface="Times New Roman" panose="02020603050405020304" charset="0"/>
              </a:rPr>
              <a:t>×</a:t>
            </a:r>
            <a:r>
              <a:rPr lang="en-US" sz="2000">
                <a:latin typeface="Times New Roman" panose="02020603050405020304" charset="0"/>
                <a:cs typeface="楷体_GB2312" charset="0"/>
              </a:rPr>
              <a:t>80</a:t>
            </a:r>
            <a:r>
              <a:rPr lang="zh-CN" sz="2000">
                <a:latin typeface="Times New Roman" panose="02020603050405020304" charset="0"/>
                <a:ea typeface="宋体" panose="02010600030101010101" pitchFamily="2" charset="-122"/>
              </a:rPr>
              <a:t>＝</a:t>
            </a:r>
            <a:r>
              <a:rPr lang="en-US" sz="2000">
                <a:latin typeface="Times New Roman" panose="02020603050405020304" charset="0"/>
                <a:cs typeface="楷体_GB2312" charset="0"/>
              </a:rPr>
              <a:t>4</a:t>
            </a:r>
            <a:endParaRPr lang="zh-CN" altLang="en-US" sz="2000"/>
          </a:p>
        </p:txBody>
      </p:sp>
      <p:sp>
        <p:nvSpPr>
          <p:cNvPr id="9" name="文本框 8"/>
          <p:cNvSpPr txBox="1"/>
          <p:nvPr/>
        </p:nvSpPr>
        <p:spPr>
          <a:xfrm>
            <a:off x="1485265" y="3629025"/>
            <a:ext cx="5080000" cy="398780"/>
          </a:xfrm>
          <a:prstGeom prst="rect">
            <a:avLst/>
          </a:prstGeom>
          <a:noFill/>
          <a:ln w="9525">
            <a:noFill/>
          </a:ln>
        </p:spPr>
        <p:txBody>
          <a:bodyPr>
            <a:spAutoFit/>
          </a:bodyPr>
          <a:p>
            <a:r>
              <a:rPr lang="zh-CN" sz="2000">
                <a:latin typeface="Times New Roman" panose="02020603050405020304" charset="0"/>
                <a:ea typeface="宋体" panose="02010600030101010101" pitchFamily="2" charset="-122"/>
              </a:rPr>
              <a:t>所以估计</a:t>
            </a:r>
            <a:r>
              <a:rPr lang="en-US" sz="2000">
                <a:latin typeface="Times New Roman" panose="02020603050405020304" charset="0"/>
                <a:cs typeface="楷体_GB2312" charset="0"/>
              </a:rPr>
              <a:t>80</a:t>
            </a:r>
            <a:r>
              <a:rPr lang="zh-CN" sz="2000">
                <a:latin typeface="Times New Roman" panose="02020603050405020304" charset="0"/>
                <a:ea typeface="宋体" panose="02010600030101010101" pitchFamily="2" charset="-122"/>
              </a:rPr>
              <a:t>分以上的学生人数为</a:t>
            </a:r>
            <a:r>
              <a:rPr lang="en-US" sz="2000">
                <a:latin typeface="Times New Roman" panose="02020603050405020304" charset="0"/>
                <a:cs typeface="楷体_GB2312" charset="0"/>
              </a:rPr>
              <a:t>20</a:t>
            </a:r>
            <a:r>
              <a:rPr lang="zh-CN" sz="2000">
                <a:latin typeface="Times New Roman" panose="02020603050405020304" charset="0"/>
                <a:ea typeface="宋体" panose="02010600030101010101" pitchFamily="2" charset="-122"/>
              </a:rPr>
              <a:t>＋</a:t>
            </a:r>
            <a:r>
              <a:rPr lang="en-US" sz="2000">
                <a:latin typeface="Times New Roman" panose="02020603050405020304" charset="0"/>
                <a:cs typeface="楷体_GB2312" charset="0"/>
              </a:rPr>
              <a:t>4</a:t>
            </a:r>
            <a:r>
              <a:rPr lang="zh-CN" sz="2000">
                <a:latin typeface="Times New Roman" panose="02020603050405020304" charset="0"/>
                <a:ea typeface="宋体" panose="02010600030101010101" pitchFamily="2" charset="-122"/>
              </a:rPr>
              <a:t>＝</a:t>
            </a:r>
            <a:r>
              <a:rPr lang="en-US" sz="2000">
                <a:latin typeface="Times New Roman" panose="02020603050405020304" charset="0"/>
                <a:cs typeface="楷体_GB2312" charset="0"/>
              </a:rPr>
              <a:t>24</a:t>
            </a:r>
            <a:endParaRPr lang="zh-CN" altLang="en-US" sz="200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100"/>
                                        </p:tgtEl>
                                        <p:attrNameLst>
                                          <p:attrName>style.visibility</p:attrName>
                                        </p:attrNameLst>
                                      </p:cBhvr>
                                      <p:to>
                                        <p:strVal val="visible"/>
                                      </p:to>
                                    </p:set>
                                    <p:animEffect transition="in" filter="strips(downLeft)">
                                      <p:cBhvr>
                                        <p:cTn id="27" dur="500"/>
                                        <p:tgtEl>
                                          <p:spTgt spid="10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strips(downLeft)">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6" grpId="0"/>
      <p:bldP spid="100" grpId="0"/>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16280" y="143510"/>
            <a:ext cx="5690870" cy="460375"/>
          </a:xfrm>
          <a:prstGeom prst="rect">
            <a:avLst/>
          </a:prstGeom>
          <a:noFill/>
        </p:spPr>
        <p:txBody>
          <a:bodyPr wrap="square" rtlCol="0" anchor="t">
            <a:spAutoFit/>
          </a:bodyPr>
          <a:p>
            <a:r>
              <a:rPr lang="zh-CN" altLang="en-US" sz="2400" b="1"/>
              <a:t>问题9：</a:t>
            </a:r>
            <a:r>
              <a:rPr lang="zh-CN" altLang="en-US" sz="2400"/>
              <a:t>小结本节课的主要内容：</a:t>
            </a:r>
            <a:endParaRPr lang="zh-CN" altLang="en-US" sz="2400"/>
          </a:p>
        </p:txBody>
      </p:sp>
      <p:sp>
        <p:nvSpPr>
          <p:cNvPr id="100" name="文本框 99"/>
          <p:cNvSpPr txBox="1"/>
          <p:nvPr/>
        </p:nvSpPr>
        <p:spPr>
          <a:xfrm>
            <a:off x="696595" y="681990"/>
            <a:ext cx="5080000" cy="368300"/>
          </a:xfrm>
          <a:prstGeom prst="rect">
            <a:avLst/>
          </a:prstGeom>
          <a:noFill/>
          <a:ln w="9525">
            <a:noFill/>
          </a:ln>
        </p:spPr>
        <p:txBody>
          <a:bodyPr>
            <a:spAutoFit/>
          </a:bodyPr>
          <a:p>
            <a:r>
              <a:rPr lang="zh-CN" b="1">
                <a:ea typeface="宋体" panose="02010600030101010101" pitchFamily="2" charset="-122"/>
              </a:rPr>
              <a:t>知识点一　平均数</a:t>
            </a:r>
            <a:endParaRPr lang="zh-CN" altLang="en-US" b="1">
              <a:ea typeface="宋体" panose="02010600030101010101" pitchFamily="2" charset="-122"/>
            </a:endParaRPr>
          </a:p>
        </p:txBody>
      </p:sp>
      <p:graphicFrame>
        <p:nvGraphicFramePr>
          <p:cNvPr id="1069058" name="Object 2"/>
          <p:cNvGraphicFramePr/>
          <p:nvPr/>
        </p:nvGraphicFramePr>
        <p:xfrm>
          <a:off x="538960" y="1130778"/>
          <a:ext cx="8368030" cy="3544570"/>
        </p:xfrm>
        <a:graphic>
          <a:graphicData uri="http://schemas.openxmlformats.org/presentationml/2006/ole">
            <mc:AlternateContent xmlns:mc="http://schemas.openxmlformats.org/markup-compatibility/2006">
              <mc:Choice xmlns:v="urn:schemas-microsoft-com:vml" Requires="v">
                <p:oleObj spid="_x0000_s1069065" name="文档" r:id="rId1" imgW="11141710" imgH="4724400" progId="Word.Document.8">
                  <p:embed/>
                </p:oleObj>
              </mc:Choice>
              <mc:Fallback>
                <p:oleObj name="文档" r:id="rId1" imgW="11141710" imgH="4724400" progId="Word.Document.8">
                  <p:embed/>
                  <p:pic>
                    <p:nvPicPr>
                      <p:cNvPr id="0" name="Object 2"/>
                      <p:cNvPicPr preferRelativeResize="0">
                        <a:picLocks noChangeArrowheads="1"/>
                      </p:cNvPicPr>
                      <p:nvPr/>
                    </p:nvPicPr>
                    <p:blipFill>
                      <a:blip r:embed="rId2"/>
                      <a:srcRect/>
                      <a:stretch>
                        <a:fillRect/>
                      </a:stretch>
                    </p:blipFill>
                    <p:spPr bwMode="auto">
                      <a:xfrm>
                        <a:off x="538960" y="1130778"/>
                        <a:ext cx="8368030" cy="3544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69064" name="Rectangle 8"/>
          <p:cNvSpPr>
            <a:spLocks noChangeArrowheads="1"/>
          </p:cNvSpPr>
          <p:nvPr/>
        </p:nvSpPr>
        <p:spPr bwMode="auto">
          <a:xfrm>
            <a:off x="5087889" y="3752049"/>
            <a:ext cx="893496" cy="346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71" tIns="34285" rIns="68571" bIns="34285" anchor="ctr">
            <a:spAutoFit/>
          </a:bodyPr>
          <a:p>
            <a:pPr algn="l"/>
            <a:r>
              <a:rPr lang="zh-CN" altLang="en-US">
                <a:solidFill>
                  <a:srgbClr val="FF0000"/>
                </a:solidFill>
              </a:rPr>
              <a:t>极端值 </a:t>
            </a:r>
            <a:endParaRPr lang="zh-CN" altLang="en-US">
              <a:solidFill>
                <a:srgbClr val="FF0000"/>
              </a:solidFill>
            </a:endParaRPr>
          </a:p>
        </p:txBody>
      </p:sp>
      <p:graphicFrame>
        <p:nvGraphicFramePr>
          <p:cNvPr id="3" name="Object 3"/>
          <p:cNvGraphicFramePr>
            <a:graphicFrameLocks noChangeAspect="1"/>
          </p:cNvGraphicFramePr>
          <p:nvPr/>
        </p:nvGraphicFramePr>
        <p:xfrm>
          <a:off x="1979716" y="1526061"/>
          <a:ext cx="612061" cy="897523"/>
        </p:xfrm>
        <a:graphic>
          <a:graphicData uri="http://schemas.openxmlformats.org/presentationml/2006/ole">
            <mc:AlternateContent xmlns:mc="http://schemas.openxmlformats.org/markup-compatibility/2006">
              <mc:Choice xmlns:v="urn:schemas-microsoft-com:vml" Requires="v">
                <p:oleObj spid="_x0000_s4" name="文档" r:id="rId3" imgW="825500" imgH="1206500" progId="Word.Document.8">
                  <p:embed/>
                </p:oleObj>
              </mc:Choice>
              <mc:Fallback>
                <p:oleObj name="文档" r:id="rId3" imgW="825500" imgH="1206500" progId="Word.Documen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6" y="1526061"/>
                        <a:ext cx="612061" cy="897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4"/>
          <p:cNvGraphicFramePr>
            <a:graphicFrameLocks noChangeAspect="1"/>
          </p:cNvGraphicFramePr>
          <p:nvPr/>
        </p:nvGraphicFramePr>
        <p:xfrm>
          <a:off x="6496341" y="1505826"/>
          <a:ext cx="669218" cy="897523"/>
        </p:xfrm>
        <a:graphic>
          <a:graphicData uri="http://schemas.openxmlformats.org/presentationml/2006/ole">
            <mc:AlternateContent xmlns:mc="http://schemas.openxmlformats.org/markup-compatibility/2006">
              <mc:Choice xmlns:v="urn:schemas-microsoft-com:vml" Requires="v">
                <p:oleObj spid="_x0000_s6" name="文档" r:id="rId5" imgW="901700" imgH="1206500" progId="Word.Document.8">
                  <p:embed/>
                </p:oleObj>
              </mc:Choice>
              <mc:Fallback>
                <p:oleObj name="文档" r:id="rId5" imgW="901700" imgH="1206500" progId="Word.Document.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96341" y="1505826"/>
                        <a:ext cx="669218" cy="897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Rectangle 5"/>
          <p:cNvSpPr>
            <a:spLocks noChangeArrowheads="1"/>
          </p:cNvSpPr>
          <p:nvPr/>
        </p:nvSpPr>
        <p:spPr bwMode="auto">
          <a:xfrm>
            <a:off x="2903663" y="2829206"/>
            <a:ext cx="893496" cy="346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71" tIns="34285" rIns="68571" bIns="34285" anchor="ctr">
            <a:spAutoFit/>
          </a:bodyPr>
          <a:p>
            <a:pPr algn="l"/>
            <a:r>
              <a:rPr lang="zh-CN" altLang="en-US">
                <a:solidFill>
                  <a:srgbClr val="FF0000"/>
                </a:solidFill>
              </a:rPr>
              <a:t>每一个</a:t>
            </a:r>
            <a:r>
              <a:rPr lang="zh-CN" altLang="en-US"/>
              <a:t> </a:t>
            </a:r>
            <a:endParaRPr lang="zh-CN" altLang="en-US"/>
          </a:p>
        </p:txBody>
      </p:sp>
      <p:sp>
        <p:nvSpPr>
          <p:cNvPr id="8" name="Rectangle 6"/>
          <p:cNvSpPr>
            <a:spLocks noChangeArrowheads="1"/>
          </p:cNvSpPr>
          <p:nvPr/>
        </p:nvSpPr>
        <p:spPr bwMode="auto">
          <a:xfrm>
            <a:off x="716070" y="3286067"/>
            <a:ext cx="893496" cy="346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71" tIns="34285" rIns="68571" bIns="34285" anchor="ctr">
            <a:spAutoFit/>
          </a:bodyPr>
          <a:p>
            <a:pPr algn="l"/>
            <a:r>
              <a:rPr lang="zh-CN" altLang="en-US">
                <a:solidFill>
                  <a:srgbClr val="FF0000"/>
                </a:solidFill>
              </a:rPr>
              <a:t>平均数</a:t>
            </a:r>
            <a:r>
              <a:rPr lang="zh-CN" altLang="en-US"/>
              <a:t> </a:t>
            </a:r>
            <a:endParaRPr lang="zh-CN" altLang="en-US"/>
          </a:p>
        </p:txBody>
      </p:sp>
      <p:sp>
        <p:nvSpPr>
          <p:cNvPr id="9" name="Rectangle 7"/>
          <p:cNvSpPr>
            <a:spLocks noChangeArrowheads="1"/>
          </p:cNvSpPr>
          <p:nvPr/>
        </p:nvSpPr>
        <p:spPr bwMode="auto">
          <a:xfrm>
            <a:off x="2131114" y="3752049"/>
            <a:ext cx="661060" cy="346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71" tIns="34285" rIns="68571" bIns="34285" anchor="ctr">
            <a:spAutoFit/>
          </a:bodyPr>
          <a:p>
            <a:pPr algn="l"/>
            <a:r>
              <a:rPr lang="zh-CN" altLang="en-US">
                <a:solidFill>
                  <a:srgbClr val="FF0000"/>
                </a:solidFill>
              </a:rPr>
              <a:t>信息</a:t>
            </a:r>
            <a:r>
              <a:rPr lang="zh-CN" altLang="en-US"/>
              <a:t> </a:t>
            </a:r>
            <a:endParaRPr lang="zh-CN" altLang="en-US"/>
          </a:p>
        </p:txBody>
      </p:sp>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 calcmode="lin" valueType="num">
                                      <p:cBhvr additive="base">
                                        <p:cTn id="12" dur="500" fill="hold"/>
                                        <p:tgtEl>
                                          <p:spTgt spid="100"/>
                                        </p:tgtEl>
                                        <p:attrNameLst>
                                          <p:attrName>ppt_x</p:attrName>
                                        </p:attrNameLst>
                                      </p:cBhvr>
                                      <p:tavLst>
                                        <p:tav tm="0">
                                          <p:val>
                                            <p:strVal val="#ppt_x"/>
                                          </p:val>
                                        </p:tav>
                                        <p:tav tm="100000">
                                          <p:val>
                                            <p:strVal val="#ppt_x"/>
                                          </p:val>
                                        </p:tav>
                                      </p:tavLst>
                                    </p:anim>
                                    <p:anim calcmode="lin" valueType="num">
                                      <p:cBhvr additive="base">
                                        <p:cTn id="13"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069058"/>
                                        </p:tgtEl>
                                        <p:attrNameLst>
                                          <p:attrName>style.visibility</p:attrName>
                                        </p:attrNameLst>
                                      </p:cBhvr>
                                      <p:to>
                                        <p:strVal val="visible"/>
                                      </p:to>
                                    </p:set>
                                    <p:animEffect transition="in" filter="blinds(horizontal)">
                                      <p:cBhvr>
                                        <p:cTn id="18" dur="500"/>
                                        <p:tgtEl>
                                          <p:spTgt spid="106905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linds(horizontal)">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linds(horizont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linds(horizontal)">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blinds(horizontal)">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blinds(horizontal)">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069064"/>
                                        </p:tgtEl>
                                        <p:attrNameLst>
                                          <p:attrName>style.visibility</p:attrName>
                                        </p:attrNameLst>
                                      </p:cBhvr>
                                      <p:to>
                                        <p:strVal val="visible"/>
                                      </p:to>
                                    </p:set>
                                    <p:animEffect transition="in" filter="blinds(horizontal)">
                                      <p:cBhvr>
                                        <p:cTn id="48" dur="500"/>
                                        <p:tgtEl>
                                          <p:spTgt spid="10690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9064" grpId="0" bldLvl="0" animBg="1"/>
      <p:bldP spid="7" grpId="0" bldLvl="0" animBg="1"/>
      <p:bldP spid="8" grpId="0" bldLvl="0" animBg="1"/>
      <p:bldP spid="9" grpId="0" bldLvl="0" animBg="1"/>
      <p:bldP spid="2" grpId="0"/>
      <p:bldP spid="10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067010" name="Object 2"/>
          <p:cNvGraphicFramePr/>
          <p:nvPr/>
        </p:nvGraphicFramePr>
        <p:xfrm>
          <a:off x="390370" y="1475172"/>
          <a:ext cx="8368030" cy="2665730"/>
        </p:xfrm>
        <a:graphic>
          <a:graphicData uri="http://schemas.openxmlformats.org/presentationml/2006/ole">
            <mc:AlternateContent xmlns:mc="http://schemas.openxmlformats.org/markup-compatibility/2006">
              <mc:Choice xmlns:v="urn:schemas-microsoft-com:vml" Requires="v">
                <p:oleObj spid="_x0000_s1067017" name="文档" r:id="rId1" imgW="11141710" imgH="3550920" progId="Word.Document.8">
                  <p:embed/>
                </p:oleObj>
              </mc:Choice>
              <mc:Fallback>
                <p:oleObj name="文档" r:id="rId1" imgW="11141710" imgH="3550920" progId="Word.Document.8">
                  <p:embed/>
                  <p:pic>
                    <p:nvPicPr>
                      <p:cNvPr id="0" name="Object 2"/>
                      <p:cNvPicPr preferRelativeResize="0">
                        <a:picLocks noChangeArrowheads="1"/>
                      </p:cNvPicPr>
                      <p:nvPr/>
                    </p:nvPicPr>
                    <p:blipFill>
                      <a:blip r:embed="rId2"/>
                      <a:srcRect/>
                      <a:stretch>
                        <a:fillRect/>
                      </a:stretch>
                    </p:blipFill>
                    <p:spPr bwMode="auto">
                      <a:xfrm>
                        <a:off x="390370" y="1475172"/>
                        <a:ext cx="8368030" cy="2665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0" name="文本框 99"/>
          <p:cNvSpPr txBox="1"/>
          <p:nvPr/>
        </p:nvSpPr>
        <p:spPr>
          <a:xfrm>
            <a:off x="525780" y="677545"/>
            <a:ext cx="5080000" cy="398780"/>
          </a:xfrm>
          <a:prstGeom prst="rect">
            <a:avLst/>
          </a:prstGeom>
          <a:noFill/>
          <a:ln w="9525">
            <a:noFill/>
          </a:ln>
        </p:spPr>
        <p:txBody>
          <a:bodyPr>
            <a:spAutoFit/>
          </a:bodyPr>
          <a:p>
            <a:r>
              <a:rPr lang="zh-CN" sz="2000" b="1">
                <a:ea typeface="宋体" panose="02010600030101010101" pitchFamily="2" charset="-122"/>
              </a:rPr>
              <a:t>知识点二　中位数</a:t>
            </a:r>
            <a:endParaRPr lang="zh-CN" altLang="en-US" sz="2000" b="1">
              <a:ea typeface="宋体" panose="02010600030101010101" pitchFamily="2" charset="-122"/>
            </a:endParaRPr>
          </a:p>
        </p:txBody>
      </p:sp>
      <p:sp>
        <p:nvSpPr>
          <p:cNvPr id="1067011" name="Rectangle 3"/>
          <p:cNvSpPr>
            <a:spLocks noChangeArrowheads="1"/>
          </p:cNvSpPr>
          <p:nvPr/>
        </p:nvSpPr>
        <p:spPr bwMode="auto">
          <a:xfrm>
            <a:off x="5853217" y="1382668"/>
            <a:ext cx="661060" cy="346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71" tIns="34285" rIns="68571" bIns="34285" anchor="ctr">
            <a:spAutoFit/>
          </a:bodyPr>
          <a:p>
            <a:pPr algn="l"/>
            <a:r>
              <a:rPr lang="zh-CN" altLang="en-US">
                <a:solidFill>
                  <a:srgbClr val="FF0000"/>
                </a:solidFill>
              </a:rPr>
              <a:t>中间</a:t>
            </a:r>
            <a:r>
              <a:rPr lang="zh-CN" altLang="en-US"/>
              <a:t> </a:t>
            </a:r>
            <a:endParaRPr lang="zh-CN" altLang="en-US"/>
          </a:p>
        </p:txBody>
      </p:sp>
      <p:sp>
        <p:nvSpPr>
          <p:cNvPr id="1067012" name="Rectangle 4"/>
          <p:cNvSpPr>
            <a:spLocks noChangeArrowheads="1"/>
          </p:cNvSpPr>
          <p:nvPr/>
        </p:nvSpPr>
        <p:spPr bwMode="auto">
          <a:xfrm>
            <a:off x="358426" y="2282573"/>
            <a:ext cx="661060" cy="346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71" tIns="34285" rIns="68571" bIns="34285" anchor="ctr">
            <a:spAutoFit/>
          </a:bodyPr>
          <a:p>
            <a:pPr algn="l"/>
            <a:r>
              <a:rPr lang="zh-CN" altLang="en-US">
                <a:solidFill>
                  <a:srgbClr val="FF0000"/>
                </a:solidFill>
              </a:rPr>
              <a:t>相等</a:t>
            </a:r>
            <a:r>
              <a:rPr lang="zh-CN" altLang="en-US"/>
              <a:t> </a:t>
            </a:r>
            <a:endParaRPr lang="zh-CN" altLang="en-US"/>
          </a:p>
        </p:txBody>
      </p:sp>
      <p:sp>
        <p:nvSpPr>
          <p:cNvPr id="1067013" name="Rectangle 5"/>
          <p:cNvSpPr>
            <a:spLocks noChangeArrowheads="1"/>
          </p:cNvSpPr>
          <p:nvPr/>
        </p:nvSpPr>
        <p:spPr bwMode="auto">
          <a:xfrm>
            <a:off x="3653313" y="2713478"/>
            <a:ext cx="661060" cy="346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71" tIns="34285" rIns="68571" bIns="34285" anchor="ctr">
            <a:spAutoFit/>
          </a:bodyPr>
          <a:p>
            <a:pPr algn="l"/>
            <a:r>
              <a:rPr lang="zh-CN" altLang="en-US">
                <a:solidFill>
                  <a:srgbClr val="FF0000"/>
                </a:solidFill>
              </a:rPr>
              <a:t>唯一</a:t>
            </a:r>
            <a:r>
              <a:rPr lang="zh-CN" altLang="en-US"/>
              <a:t> </a:t>
            </a:r>
            <a:endParaRPr lang="zh-CN" altLang="en-US"/>
          </a:p>
        </p:txBody>
      </p:sp>
      <p:sp>
        <p:nvSpPr>
          <p:cNvPr id="1067014" name="Rectangle 6"/>
          <p:cNvSpPr>
            <a:spLocks noChangeArrowheads="1"/>
          </p:cNvSpPr>
          <p:nvPr/>
        </p:nvSpPr>
        <p:spPr bwMode="auto">
          <a:xfrm>
            <a:off x="397721" y="3137243"/>
            <a:ext cx="661060" cy="346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71" tIns="34285" rIns="68571" bIns="34285" anchor="ctr">
            <a:spAutoFit/>
          </a:bodyPr>
          <a:p>
            <a:pPr algn="l"/>
            <a:r>
              <a:rPr lang="zh-CN" altLang="en-US">
                <a:solidFill>
                  <a:srgbClr val="FF0000"/>
                </a:solidFill>
              </a:rPr>
              <a:t>一个 </a:t>
            </a:r>
            <a:endParaRPr lang="zh-CN" altLang="en-US">
              <a:solidFill>
                <a:srgbClr val="FF0000"/>
              </a:solidFill>
            </a:endParaRPr>
          </a:p>
        </p:txBody>
      </p:sp>
      <p:sp>
        <p:nvSpPr>
          <p:cNvPr id="1067015" name="Rectangle 7"/>
          <p:cNvSpPr>
            <a:spLocks noChangeArrowheads="1"/>
          </p:cNvSpPr>
          <p:nvPr/>
        </p:nvSpPr>
        <p:spPr bwMode="auto">
          <a:xfrm>
            <a:off x="1191972" y="3145577"/>
            <a:ext cx="661060" cy="346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71" tIns="34285" rIns="68571" bIns="34285" anchor="ctr">
            <a:spAutoFit/>
          </a:bodyPr>
          <a:p>
            <a:pPr algn="l"/>
            <a:r>
              <a:rPr lang="zh-CN" altLang="en-US">
                <a:solidFill>
                  <a:srgbClr val="FF0000"/>
                </a:solidFill>
              </a:rPr>
              <a:t>两个</a:t>
            </a:r>
            <a:r>
              <a:rPr lang="zh-CN" altLang="en-US"/>
              <a:t> </a:t>
            </a:r>
            <a:endParaRPr lang="zh-CN" altLang="en-US"/>
          </a:p>
        </p:txBody>
      </p:sp>
      <p:sp>
        <p:nvSpPr>
          <p:cNvPr id="1067016" name="Rectangle 8"/>
          <p:cNvSpPr>
            <a:spLocks noChangeArrowheads="1"/>
          </p:cNvSpPr>
          <p:nvPr/>
        </p:nvSpPr>
        <p:spPr bwMode="auto">
          <a:xfrm>
            <a:off x="388195" y="3580052"/>
            <a:ext cx="893496" cy="346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71" tIns="34285" rIns="68571" bIns="34285" anchor="ctr">
            <a:spAutoFit/>
          </a:bodyPr>
          <a:p>
            <a:pPr algn="l"/>
            <a:r>
              <a:rPr lang="zh-CN" altLang="en-US">
                <a:solidFill>
                  <a:srgbClr val="FF0000"/>
                </a:solidFill>
              </a:rPr>
              <a:t>中位数 </a:t>
            </a:r>
            <a:endParaRPr lang="zh-CN" altLang="en-US">
              <a:solidFill>
                <a:srgbClr val="FF0000"/>
              </a:solidFill>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strips(downLeft)">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067010"/>
                                        </p:tgtEl>
                                        <p:attrNameLst>
                                          <p:attrName>style.visibility</p:attrName>
                                        </p:attrNameLst>
                                      </p:cBhvr>
                                      <p:to>
                                        <p:strVal val="visible"/>
                                      </p:to>
                                    </p:set>
                                    <p:animEffect transition="in" filter="strips(downLeft)">
                                      <p:cBhvr>
                                        <p:cTn id="12" dur="500"/>
                                        <p:tgtEl>
                                          <p:spTgt spid="10670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67011"/>
                                        </p:tgtEl>
                                        <p:attrNameLst>
                                          <p:attrName>style.visibility</p:attrName>
                                        </p:attrNameLst>
                                      </p:cBhvr>
                                      <p:to>
                                        <p:strVal val="visible"/>
                                      </p:to>
                                    </p:set>
                                    <p:animEffect transition="in" filter="blinds(horizontal)">
                                      <p:cBhvr>
                                        <p:cTn id="17" dur="500"/>
                                        <p:tgtEl>
                                          <p:spTgt spid="10670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67012"/>
                                        </p:tgtEl>
                                        <p:attrNameLst>
                                          <p:attrName>style.visibility</p:attrName>
                                        </p:attrNameLst>
                                      </p:cBhvr>
                                      <p:to>
                                        <p:strVal val="visible"/>
                                      </p:to>
                                    </p:set>
                                    <p:animEffect transition="in" filter="blinds(horizontal)">
                                      <p:cBhvr>
                                        <p:cTn id="22" dur="500"/>
                                        <p:tgtEl>
                                          <p:spTgt spid="10670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67013"/>
                                        </p:tgtEl>
                                        <p:attrNameLst>
                                          <p:attrName>style.visibility</p:attrName>
                                        </p:attrNameLst>
                                      </p:cBhvr>
                                      <p:to>
                                        <p:strVal val="visible"/>
                                      </p:to>
                                    </p:set>
                                    <p:animEffect transition="in" filter="blinds(horizontal)">
                                      <p:cBhvr>
                                        <p:cTn id="27" dur="500"/>
                                        <p:tgtEl>
                                          <p:spTgt spid="106701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67014"/>
                                        </p:tgtEl>
                                        <p:attrNameLst>
                                          <p:attrName>style.visibility</p:attrName>
                                        </p:attrNameLst>
                                      </p:cBhvr>
                                      <p:to>
                                        <p:strVal val="visible"/>
                                      </p:to>
                                    </p:set>
                                    <p:animEffect transition="in" filter="blinds(horizontal)">
                                      <p:cBhvr>
                                        <p:cTn id="32" dur="500"/>
                                        <p:tgtEl>
                                          <p:spTgt spid="106701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67015"/>
                                        </p:tgtEl>
                                        <p:attrNameLst>
                                          <p:attrName>style.visibility</p:attrName>
                                        </p:attrNameLst>
                                      </p:cBhvr>
                                      <p:to>
                                        <p:strVal val="visible"/>
                                      </p:to>
                                    </p:set>
                                    <p:animEffect transition="in" filter="blinds(horizontal)">
                                      <p:cBhvr>
                                        <p:cTn id="37" dur="500"/>
                                        <p:tgtEl>
                                          <p:spTgt spid="106701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067016"/>
                                        </p:tgtEl>
                                        <p:attrNameLst>
                                          <p:attrName>style.visibility</p:attrName>
                                        </p:attrNameLst>
                                      </p:cBhvr>
                                      <p:to>
                                        <p:strVal val="visible"/>
                                      </p:to>
                                    </p:set>
                                    <p:animEffect transition="in" filter="blinds(horizontal)">
                                      <p:cBhvr>
                                        <p:cTn id="42" dur="500"/>
                                        <p:tgtEl>
                                          <p:spTgt spid="10670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7011" grpId="0" bldLvl="0" animBg="1"/>
      <p:bldP spid="1067012" grpId="0" bldLvl="0" animBg="1"/>
      <p:bldP spid="1067013" grpId="0" bldLvl="0" animBg="1"/>
      <p:bldP spid="1067014" grpId="0" bldLvl="0" animBg="1"/>
      <p:bldP spid="1067015" grpId="0" bldLvl="0" animBg="1"/>
      <p:bldP spid="1067016" grpId="0" bldLvl="0" animBg="1"/>
      <p:bldP spid="10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564515" y="636905"/>
            <a:ext cx="5080000" cy="398780"/>
          </a:xfrm>
          <a:prstGeom prst="rect">
            <a:avLst/>
          </a:prstGeom>
          <a:noFill/>
          <a:ln w="9525">
            <a:noFill/>
          </a:ln>
        </p:spPr>
        <p:txBody>
          <a:bodyPr>
            <a:spAutoFit/>
          </a:bodyPr>
          <a:p>
            <a:r>
              <a:rPr lang="zh-CN" sz="2000" b="1">
                <a:ea typeface="宋体" panose="02010600030101010101" pitchFamily="2" charset="-122"/>
              </a:rPr>
              <a:t>知识点三　众数</a:t>
            </a:r>
            <a:endParaRPr lang="zh-CN" altLang="en-US" sz="2000" b="1">
              <a:ea typeface="宋体" panose="02010600030101010101" pitchFamily="2" charset="-122"/>
            </a:endParaRPr>
          </a:p>
        </p:txBody>
      </p:sp>
      <p:graphicFrame>
        <p:nvGraphicFramePr>
          <p:cNvPr id="1064962" name="Object 2"/>
          <p:cNvGraphicFramePr/>
          <p:nvPr/>
        </p:nvGraphicFramePr>
        <p:xfrm>
          <a:off x="387830" y="1592116"/>
          <a:ext cx="8368030" cy="2219960"/>
        </p:xfrm>
        <a:graphic>
          <a:graphicData uri="http://schemas.openxmlformats.org/presentationml/2006/ole">
            <mc:AlternateContent xmlns:mc="http://schemas.openxmlformats.org/markup-compatibility/2006">
              <mc:Choice xmlns:v="urn:schemas-microsoft-com:vml" Requires="v">
                <p:oleObj spid="_x0000_s1064967" name="文档" r:id="rId1" imgW="11141710" imgH="2959100" progId="Word.Document.8">
                  <p:embed/>
                </p:oleObj>
              </mc:Choice>
              <mc:Fallback>
                <p:oleObj name="文档" r:id="rId1" imgW="11141710" imgH="2959100" progId="Word.Document.8">
                  <p:embed/>
                  <p:pic>
                    <p:nvPicPr>
                      <p:cNvPr id="0" name="Object 2"/>
                      <p:cNvPicPr preferRelativeResize="0">
                        <a:picLocks noChangeArrowheads="1"/>
                      </p:cNvPicPr>
                      <p:nvPr/>
                    </p:nvPicPr>
                    <p:blipFill>
                      <a:blip r:embed="rId2"/>
                      <a:srcRect/>
                      <a:stretch>
                        <a:fillRect/>
                      </a:stretch>
                    </p:blipFill>
                    <p:spPr bwMode="auto">
                      <a:xfrm>
                        <a:off x="387830" y="1592116"/>
                        <a:ext cx="8368030" cy="2219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Rectangle 3"/>
          <p:cNvSpPr>
            <a:spLocks noChangeArrowheads="1"/>
          </p:cNvSpPr>
          <p:nvPr/>
        </p:nvSpPr>
        <p:spPr bwMode="auto">
          <a:xfrm>
            <a:off x="3505406" y="1510760"/>
            <a:ext cx="661060" cy="346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71" tIns="34285" rIns="68571" bIns="34285" anchor="ctr">
            <a:spAutoFit/>
          </a:bodyPr>
          <a:p>
            <a:pPr algn="l"/>
            <a:r>
              <a:rPr lang="zh-CN" altLang="en-US">
                <a:solidFill>
                  <a:srgbClr val="FF0000"/>
                </a:solidFill>
              </a:rPr>
              <a:t>最多</a:t>
            </a:r>
            <a:r>
              <a:rPr lang="zh-CN" altLang="en-US"/>
              <a:t> </a:t>
            </a:r>
            <a:endParaRPr lang="zh-CN" altLang="en-US"/>
          </a:p>
        </p:txBody>
      </p:sp>
      <p:sp>
        <p:nvSpPr>
          <p:cNvPr id="5" name="Rectangle 4"/>
          <p:cNvSpPr>
            <a:spLocks noChangeArrowheads="1"/>
          </p:cNvSpPr>
          <p:nvPr/>
        </p:nvSpPr>
        <p:spPr bwMode="auto">
          <a:xfrm>
            <a:off x="3454361" y="1935230"/>
            <a:ext cx="661060" cy="346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71" tIns="34285" rIns="68571" bIns="34285" anchor="ctr">
            <a:spAutoFit/>
          </a:bodyPr>
          <a:p>
            <a:pPr algn="l"/>
            <a:r>
              <a:rPr lang="zh-CN" altLang="en-US">
                <a:solidFill>
                  <a:srgbClr val="FF0000"/>
                </a:solidFill>
              </a:rPr>
              <a:t>中点</a:t>
            </a:r>
            <a:r>
              <a:rPr lang="zh-CN" altLang="en-US"/>
              <a:t> </a:t>
            </a:r>
            <a:endParaRPr lang="zh-CN" altLang="en-US"/>
          </a:p>
        </p:txBody>
      </p:sp>
      <p:sp>
        <p:nvSpPr>
          <p:cNvPr id="6" name="Rectangle 5"/>
          <p:cNvSpPr>
            <a:spLocks noChangeArrowheads="1"/>
          </p:cNvSpPr>
          <p:nvPr/>
        </p:nvSpPr>
        <p:spPr bwMode="auto">
          <a:xfrm>
            <a:off x="3601878" y="2411782"/>
            <a:ext cx="661060" cy="346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71" tIns="34285" rIns="68571" bIns="34285" anchor="ctr">
            <a:spAutoFit/>
          </a:bodyPr>
          <a:p>
            <a:pPr algn="l"/>
            <a:r>
              <a:rPr lang="zh-CN" altLang="en-US">
                <a:solidFill>
                  <a:srgbClr val="FF0000"/>
                </a:solidFill>
              </a:rPr>
              <a:t>不止 </a:t>
            </a:r>
            <a:endParaRPr lang="zh-CN" altLang="en-US">
              <a:solidFill>
                <a:srgbClr val="FF0000"/>
              </a:solidFill>
            </a:endParaRPr>
          </a:p>
        </p:txBody>
      </p:sp>
      <p:sp>
        <p:nvSpPr>
          <p:cNvPr id="7" name="Rectangle 6"/>
          <p:cNvSpPr>
            <a:spLocks noChangeArrowheads="1"/>
          </p:cNvSpPr>
          <p:nvPr/>
        </p:nvSpPr>
        <p:spPr bwMode="auto">
          <a:xfrm>
            <a:off x="657109" y="3269621"/>
            <a:ext cx="1358367" cy="346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71" tIns="34285" rIns="68571" bIns="34285" anchor="ctr">
            <a:spAutoFit/>
          </a:bodyPr>
          <a:p>
            <a:pPr algn="l"/>
            <a:r>
              <a:rPr lang="zh-CN" altLang="en-US">
                <a:solidFill>
                  <a:srgbClr val="FF0000"/>
                </a:solidFill>
              </a:rPr>
              <a:t>很少一部分</a:t>
            </a:r>
            <a:r>
              <a:rPr lang="zh-CN" altLang="en-US"/>
              <a:t> </a:t>
            </a:r>
            <a:endParaRPr lang="zh-CN" altLang="en-US"/>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strips(downLeft)">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64962"/>
                                        </p:tgtEl>
                                        <p:attrNameLst>
                                          <p:attrName>style.visibility</p:attrName>
                                        </p:attrNameLst>
                                      </p:cBhvr>
                                      <p:to>
                                        <p:strVal val="visible"/>
                                      </p:to>
                                    </p:set>
                                    <p:animEffect transition="in" filter="blinds(horizontal)">
                                      <p:cBhvr>
                                        <p:cTn id="12" dur="500"/>
                                        <p:tgtEl>
                                          <p:spTgt spid="106496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7" grpId="0" bldLvl="0" animBg="1"/>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1"/>
            </p:custDataLst>
          </p:nvPr>
        </p:nvPicPr>
        <p:blipFill>
          <a:blip r:embed="rId2">
            <a:clrChange>
              <a:clrFrom>
                <a:srgbClr val="FFFFFF">
                  <a:alpha val="100000"/>
                </a:srgbClr>
              </a:clrFrom>
              <a:clrTo>
                <a:srgbClr val="FFFFFF">
                  <a:alpha val="100000"/>
                  <a:alpha val="0"/>
                </a:srgbClr>
              </a:clrTo>
            </a:clrChange>
          </a:blip>
          <a:stretch>
            <a:fillRect/>
          </a:stretch>
        </p:blipFill>
        <p:spPr>
          <a:xfrm>
            <a:off x="3954780" y="793833"/>
            <a:ext cx="1234440" cy="1223010"/>
          </a:xfrm>
          <a:prstGeom prst="rect">
            <a:avLst/>
          </a:prstGeom>
        </p:spPr>
      </p:pic>
      <p:sp>
        <p:nvSpPr>
          <p:cNvPr id="19" name="矩形 18"/>
          <p:cNvSpPr/>
          <p:nvPr/>
        </p:nvSpPr>
        <p:spPr>
          <a:xfrm>
            <a:off x="2376805" y="2360295"/>
            <a:ext cx="4658995" cy="922020"/>
          </a:xfrm>
          <a:prstGeom prst="rect">
            <a:avLst/>
          </a:prstGeom>
        </p:spPr>
        <p:txBody>
          <a:bodyPr wrap="square">
            <a:spAutoFit/>
          </a:bodyPr>
          <a:lstStyle/>
          <a:p>
            <a:pPr algn="r"/>
            <a:r>
              <a:rPr lang="zh-CN" altLang="en-US" sz="5400" b="1" spc="300" dirty="0">
                <a:solidFill>
                  <a:srgbClr val="002060"/>
                </a:solidFill>
                <a:latin typeface="微软雅黑" panose="020B0503020204020204" charset="-122"/>
                <a:ea typeface="微软雅黑" panose="020B0503020204020204" charset="-122"/>
              </a:rPr>
              <a:t>谢谢您的观看</a:t>
            </a:r>
            <a:endParaRPr lang="zh-CN" altLang="en-US" sz="5400" b="1" spc="300" dirty="0">
              <a:solidFill>
                <a:srgbClr val="002060"/>
              </a:solidFill>
              <a:latin typeface="微软雅黑" panose="020B0503020204020204" charset="-122"/>
              <a:ea typeface="微软雅黑" panose="020B0503020204020204" charset="-122"/>
            </a:endParaRPr>
          </a:p>
        </p:txBody>
      </p:sp>
      <p:sp>
        <p:nvSpPr>
          <p:cNvPr id="7" name="矩形 6"/>
          <p:cNvSpPr/>
          <p:nvPr/>
        </p:nvSpPr>
        <p:spPr>
          <a:xfrm>
            <a:off x="2632710" y="3507740"/>
            <a:ext cx="4205412" cy="442878"/>
          </a:xfrm>
          <a:prstGeom prst="rect">
            <a:avLst/>
          </a:prstGeom>
        </p:spPr>
        <p:txBody>
          <a:bodyPr wrap="square">
            <a:spAutoFit/>
          </a:bodyPr>
          <a:lstStyle/>
          <a:p>
            <a:pPr algn="l">
              <a:lnSpc>
                <a:spcPct val="150000"/>
              </a:lnSpc>
            </a:pPr>
            <a:r>
              <a:rPr lang="zh-CN" altLang="en-US" spc="226" dirty="0">
                <a:solidFill>
                  <a:srgbClr val="002060"/>
                </a:solidFill>
                <a:latin typeface="楷体" panose="02010609060101010101" charset="-122"/>
                <a:ea typeface="楷体" panose="02010609060101010101" charset="-122"/>
              </a:rPr>
              <a:t>北京市朝阳区教育研究中心  制作</a:t>
            </a:r>
            <a:endParaRPr lang="zh-CN" altLang="en-US" spc="226" dirty="0">
              <a:solidFill>
                <a:srgbClr val="002060"/>
              </a:solidFill>
              <a:latin typeface="楷体" panose="02010609060101010101" charset="-122"/>
              <a:ea typeface="楷体" panose="02010609060101010101"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470535" y="284480"/>
            <a:ext cx="7686040" cy="460375"/>
          </a:xfrm>
          <a:prstGeom prst="rect">
            <a:avLst/>
          </a:prstGeom>
          <a:noFill/>
          <a:ln w="9525">
            <a:noFill/>
          </a:ln>
        </p:spPr>
        <p:txBody>
          <a:bodyPr wrap="square">
            <a:spAutoFit/>
          </a:bodyPr>
          <a:p>
            <a:pPr indent="304800"/>
            <a:r>
              <a:rPr lang="zh-CN" sz="2400" b="1">
                <a:solidFill>
                  <a:srgbClr val="0070C0"/>
                </a:solidFill>
                <a:ea typeface="宋体" panose="02010600030101010101" pitchFamily="2" charset="-122"/>
              </a:rPr>
              <a:t>探究一：众数、中位数和平均数在具体数据中的应用</a:t>
            </a:r>
            <a:endParaRPr lang="zh-CN" altLang="en-US" sz="2400" b="1">
              <a:solidFill>
                <a:srgbClr val="0070C0"/>
              </a:solidFill>
              <a:ea typeface="宋体" panose="02010600030101010101" pitchFamily="2" charset="-122"/>
            </a:endParaRPr>
          </a:p>
        </p:txBody>
      </p:sp>
      <p:sp>
        <p:nvSpPr>
          <p:cNvPr id="2" name="文本框 1"/>
          <p:cNvSpPr txBox="1"/>
          <p:nvPr/>
        </p:nvSpPr>
        <p:spPr>
          <a:xfrm>
            <a:off x="640715" y="744855"/>
            <a:ext cx="7345680" cy="706755"/>
          </a:xfrm>
          <a:prstGeom prst="rect">
            <a:avLst/>
          </a:prstGeom>
          <a:noFill/>
          <a:ln w="9525">
            <a:noFill/>
          </a:ln>
        </p:spPr>
        <p:txBody>
          <a:bodyPr wrap="square">
            <a:spAutoFit/>
          </a:bodyPr>
          <a:p>
            <a:pPr indent="304800"/>
            <a:r>
              <a:rPr lang="zh-CN" sz="2000" b="1">
                <a:ea typeface="宋体" panose="02010600030101010101" pitchFamily="2" charset="-122"/>
              </a:rPr>
              <a:t>问题</a:t>
            </a:r>
            <a:r>
              <a:rPr lang="zh-CN" sz="2000" b="1">
                <a:ea typeface="宋体" panose="02010600030101010101" pitchFamily="2" charset="-122"/>
                <a:cs typeface="Times New Roman" panose="02020603050405020304" charset="0"/>
              </a:rPr>
              <a:t>1：</a:t>
            </a:r>
            <a:r>
              <a:rPr lang="zh-CN" sz="2000">
                <a:ea typeface="宋体" panose="02010600030101010101" pitchFamily="2" charset="-122"/>
              </a:rPr>
              <a:t>利用</a:t>
            </a:r>
            <a:r>
              <a:rPr lang="zh-CN" sz="2000">
                <a:ea typeface="宋体" panose="02010600030101010101" pitchFamily="2" charset="-122"/>
                <a:cs typeface="Times New Roman" panose="02020603050405020304" charset="0"/>
              </a:rPr>
              <a:t>100个居民用户月均用水量的样本数据，求样本平均数，中位数和众数，从而估计总体平均数，中位数和</a:t>
            </a:r>
            <a:r>
              <a:rPr lang="zh-CN" sz="2000">
                <a:ea typeface="宋体" panose="02010600030101010101" pitchFamily="2" charset="-122"/>
                <a:cs typeface="Times New Roman" panose="02020603050405020304" charset="0"/>
              </a:rPr>
              <a:t>众数</a:t>
            </a:r>
            <a:endParaRPr lang="zh-CN" sz="2000">
              <a:ea typeface="宋体" panose="02010600030101010101" pitchFamily="2" charset="-122"/>
              <a:cs typeface="Times New Roman" panose="02020603050405020304" charset="0"/>
            </a:endParaRPr>
          </a:p>
        </p:txBody>
      </p:sp>
      <p:graphicFrame>
        <p:nvGraphicFramePr>
          <p:cNvPr id="4" name="表格 3"/>
          <p:cNvGraphicFramePr/>
          <p:nvPr>
            <p:custDataLst>
              <p:tags r:id="rId1"/>
            </p:custDataLst>
          </p:nvPr>
        </p:nvGraphicFramePr>
        <p:xfrm>
          <a:off x="1053465" y="1522730"/>
          <a:ext cx="6767195" cy="3017520"/>
        </p:xfrm>
        <a:graphic>
          <a:graphicData uri="http://schemas.openxmlformats.org/drawingml/2006/table">
            <a:tbl>
              <a:tblPr firstRow="1" bandRow="1">
                <a:tableStyleId>{5940675A-B579-460E-94D1-54222C63F5DA}</a:tableStyleId>
              </a:tblPr>
              <a:tblGrid>
                <a:gridCol w="678180"/>
                <a:gridCol w="675640"/>
                <a:gridCol w="676910"/>
                <a:gridCol w="675005"/>
                <a:gridCol w="678180"/>
                <a:gridCol w="677545"/>
                <a:gridCol w="676275"/>
                <a:gridCol w="676275"/>
                <a:gridCol w="675005"/>
                <a:gridCol w="678180"/>
              </a:tblGrid>
              <a:tr h="292100">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9.0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13.6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14.9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5.9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4.0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7.1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6.4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5.4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19.4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2.0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28930">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2.2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8.6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13.8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5.4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10.2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4.9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6.8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14.0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2.0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10.5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71145">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2.1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5.7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5.1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16.8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6.0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11.1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1.3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11.2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7.7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4.9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92735">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2.3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10.0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16.7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12.0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12.4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7.8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5.2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13.6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2.6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22.4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91465">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3.6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7.1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8.8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25.6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3.2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18.3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5.1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2.0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3.0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12.0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91465">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22.2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10.8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5.5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2.0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24.3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9.9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3.6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5.6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4.4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7.9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93370">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5.1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24.5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6.4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7.5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4.7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20.5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5.5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15.7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2.6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5.7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10515">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5.5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6.0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16.0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2.4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9.5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3.7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17.0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3.8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4.1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2.3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90830">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5.3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7.8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8.1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4.3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13.3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6.8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1.3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7.0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4.9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1.8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54965">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7.1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28.0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10.2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13.8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17.9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10.1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5.5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4.6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3.2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21.6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5" name="动作按钮: 前进或下一项 4">
            <a:hlinkClick r:id="rId2" action="ppaction://hlinkfile"/>
          </p:cNvPr>
          <p:cNvSpPr/>
          <p:nvPr/>
        </p:nvSpPr>
        <p:spPr>
          <a:xfrm>
            <a:off x="8234680" y="4567555"/>
            <a:ext cx="399415" cy="30543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881380" y="636905"/>
            <a:ext cx="2145030" cy="460375"/>
          </a:xfrm>
          <a:prstGeom prst="rect">
            <a:avLst/>
          </a:prstGeom>
          <a:noFill/>
          <a:ln w="9525">
            <a:noFill/>
          </a:ln>
        </p:spPr>
        <p:txBody>
          <a:bodyPr wrap="square">
            <a:spAutoFit/>
          </a:bodyPr>
          <a:p>
            <a:r>
              <a:rPr lang="zh-CN" sz="2400">
                <a:ea typeface="宋体" panose="02010600030101010101" pitchFamily="2" charset="-122"/>
              </a:rPr>
              <a:t>样本平均数：</a:t>
            </a:r>
            <a:endParaRPr lang="zh-CN" altLang="en-US" sz="2400"/>
          </a:p>
        </p:txBody>
      </p:sp>
      <p:graphicFrame>
        <p:nvGraphicFramePr>
          <p:cNvPr id="2" name="对象 -2147482623"/>
          <p:cNvGraphicFramePr>
            <a:graphicFrameLocks noChangeAspect="1"/>
          </p:cNvGraphicFramePr>
          <p:nvPr/>
        </p:nvGraphicFramePr>
        <p:xfrm>
          <a:off x="2795905" y="470535"/>
          <a:ext cx="3552825" cy="792480"/>
        </p:xfrm>
        <a:graphic>
          <a:graphicData uri="http://schemas.openxmlformats.org/presentationml/2006/ole">
            <mc:AlternateContent xmlns:mc="http://schemas.openxmlformats.org/markup-compatibility/2006">
              <mc:Choice xmlns:v="urn:schemas-microsoft-com:vml" Requires="v">
                <p:oleObj spid="_x0000_s3076" name="" r:id="rId1" imgW="1765300" imgH="393700" progId="Equation.KSEE3">
                  <p:embed/>
                </p:oleObj>
              </mc:Choice>
              <mc:Fallback>
                <p:oleObj name="" r:id="rId1" imgW="1765300" imgH="393700" progId="Equation.KSEE3">
                  <p:embed/>
                  <p:pic>
                    <p:nvPicPr>
                      <p:cNvPr id="0" name="图片 3075"/>
                      <p:cNvPicPr/>
                      <p:nvPr/>
                    </p:nvPicPr>
                    <p:blipFill>
                      <a:blip r:embed="rId2"/>
                      <a:stretch>
                        <a:fillRect/>
                      </a:stretch>
                    </p:blipFill>
                    <p:spPr>
                      <a:xfrm>
                        <a:off x="2795905" y="470535"/>
                        <a:ext cx="3552825" cy="792480"/>
                      </a:xfrm>
                      <a:prstGeom prst="rect">
                        <a:avLst/>
                      </a:prstGeom>
                      <a:noFill/>
                      <a:ln w="38100">
                        <a:noFill/>
                        <a:miter/>
                      </a:ln>
                    </p:spPr>
                  </p:pic>
                </p:oleObj>
              </mc:Fallback>
            </mc:AlternateContent>
          </a:graphicData>
        </a:graphic>
      </p:graphicFrame>
      <p:sp>
        <p:nvSpPr>
          <p:cNvPr id="3" name="文本框 2"/>
          <p:cNvSpPr txBox="1"/>
          <p:nvPr/>
        </p:nvSpPr>
        <p:spPr>
          <a:xfrm>
            <a:off x="881380" y="1706880"/>
            <a:ext cx="2145030" cy="460375"/>
          </a:xfrm>
          <a:prstGeom prst="rect">
            <a:avLst/>
          </a:prstGeom>
          <a:noFill/>
        </p:spPr>
        <p:txBody>
          <a:bodyPr wrap="square" rtlCol="0" anchor="t">
            <a:spAutoFit/>
          </a:bodyPr>
          <a:p>
            <a:r>
              <a:rPr lang="zh-CN" altLang="en-US" sz="2400">
                <a:latin typeface="宋体" panose="02010600030101010101" pitchFamily="2" charset="-122"/>
                <a:ea typeface="宋体" panose="02010600030101010101" pitchFamily="2" charset="-122"/>
              </a:rPr>
              <a:t>样本中位数：</a:t>
            </a:r>
            <a:endParaRPr lang="zh-CN" altLang="en-US" sz="2400">
              <a:latin typeface="宋体" panose="02010600030101010101" pitchFamily="2" charset="-122"/>
              <a:ea typeface="宋体" panose="02010600030101010101" pitchFamily="2" charset="-122"/>
            </a:endParaRPr>
          </a:p>
        </p:txBody>
      </p:sp>
      <p:graphicFrame>
        <p:nvGraphicFramePr>
          <p:cNvPr id="4" name="对象 -2147482622"/>
          <p:cNvGraphicFramePr>
            <a:graphicFrameLocks noChangeAspect="1"/>
          </p:cNvGraphicFramePr>
          <p:nvPr/>
        </p:nvGraphicFramePr>
        <p:xfrm>
          <a:off x="2767330" y="1573530"/>
          <a:ext cx="1690370" cy="727710"/>
        </p:xfrm>
        <a:graphic>
          <a:graphicData uri="http://schemas.openxmlformats.org/presentationml/2006/ole">
            <mc:AlternateContent xmlns:mc="http://schemas.openxmlformats.org/markup-compatibility/2006">
              <mc:Choice xmlns:v="urn:schemas-microsoft-com:vml" Requires="v">
                <p:oleObj spid="_x0000_s5" name="" r:id="rId3" imgW="914400" imgH="393700" progId="Equation.KSEE3">
                  <p:embed/>
                </p:oleObj>
              </mc:Choice>
              <mc:Fallback>
                <p:oleObj name="" r:id="rId3" imgW="914400" imgH="393700" progId="Equation.KSEE3">
                  <p:embed/>
                  <p:pic>
                    <p:nvPicPr>
                      <p:cNvPr id="0" name="图片 2"/>
                      <p:cNvPicPr/>
                      <p:nvPr/>
                    </p:nvPicPr>
                    <p:blipFill>
                      <a:blip r:embed="rId4"/>
                      <a:stretch>
                        <a:fillRect/>
                      </a:stretch>
                    </p:blipFill>
                    <p:spPr>
                      <a:xfrm>
                        <a:off x="2767330" y="1573530"/>
                        <a:ext cx="1690370" cy="727710"/>
                      </a:xfrm>
                      <a:prstGeom prst="rect">
                        <a:avLst/>
                      </a:prstGeom>
                      <a:noFill/>
                      <a:ln w="38100">
                        <a:noFill/>
                        <a:miter/>
                      </a:ln>
                    </p:spPr>
                  </p:pic>
                </p:oleObj>
              </mc:Fallback>
            </mc:AlternateContent>
          </a:graphicData>
        </a:graphic>
      </p:graphicFrame>
      <p:sp>
        <p:nvSpPr>
          <p:cNvPr id="6" name="文本框 5"/>
          <p:cNvSpPr txBox="1"/>
          <p:nvPr/>
        </p:nvSpPr>
        <p:spPr>
          <a:xfrm>
            <a:off x="881380" y="2740025"/>
            <a:ext cx="3784600" cy="460375"/>
          </a:xfrm>
          <a:prstGeom prst="rect">
            <a:avLst/>
          </a:prstGeom>
          <a:noFill/>
        </p:spPr>
        <p:txBody>
          <a:bodyPr wrap="square" rtlCol="0" anchor="t">
            <a:spAutoFit/>
          </a:bodyPr>
          <a:p>
            <a:r>
              <a:rPr lang="zh-CN" altLang="en-US" sz="2400">
                <a:latin typeface="宋体" panose="02010600030101010101" pitchFamily="2" charset="-122"/>
                <a:ea typeface="宋体" panose="02010600030101010101" pitchFamily="2" charset="-122"/>
              </a:rPr>
              <a:t>样本的众数：</a:t>
            </a:r>
            <a:r>
              <a:rPr lang="zh-CN" altLang="en-US" sz="2400">
                <a:latin typeface="Times New Roman" panose="02020603050405020304" charset="0"/>
                <a:cs typeface="Times New Roman" panose="02020603050405020304" charset="0"/>
              </a:rPr>
              <a:t>2.0</a:t>
            </a:r>
            <a:r>
              <a:rPr lang="zh-CN" altLang="en-US" sz="2400">
                <a:latin typeface="宋体" panose="02010600030101010101" pitchFamily="2" charset="-122"/>
                <a:ea typeface="宋体" panose="02010600030101010101" pitchFamily="2" charset="-122"/>
              </a:rPr>
              <a:t>与</a:t>
            </a:r>
            <a:r>
              <a:rPr lang="zh-CN" altLang="en-US" sz="2400">
                <a:latin typeface="Times New Roman" panose="02020603050405020304" charset="0"/>
                <a:cs typeface="Times New Roman" panose="02020603050405020304" charset="0"/>
              </a:rPr>
              <a:t>5.5</a:t>
            </a:r>
            <a:endParaRPr lang="zh-CN" altLang="en-US" sz="2400">
              <a:latin typeface="Times New Roman" panose="02020603050405020304" charset="0"/>
              <a:cs typeface="Times New Roman" panose="02020603050405020304" charset="0"/>
            </a:endParaRPr>
          </a:p>
        </p:txBody>
      </p:sp>
      <p:sp>
        <p:nvSpPr>
          <p:cNvPr id="7" name="文本框 6"/>
          <p:cNvSpPr txBox="1"/>
          <p:nvPr/>
        </p:nvSpPr>
        <p:spPr>
          <a:xfrm>
            <a:off x="730250" y="3576320"/>
            <a:ext cx="7683500" cy="1014730"/>
          </a:xfrm>
          <a:prstGeom prst="rect">
            <a:avLst/>
          </a:prstGeom>
          <a:noFill/>
        </p:spPr>
        <p:txBody>
          <a:bodyPr wrap="square" rtlCol="0" anchor="t">
            <a:spAutoFit/>
          </a:bodyPr>
          <a:p>
            <a:r>
              <a:rPr lang="zh-CN" altLang="en-US" sz="2000">
                <a:solidFill>
                  <a:srgbClr val="FF0000"/>
                </a:solidFill>
              </a:rPr>
              <a:t>估计：</a:t>
            </a:r>
            <a:r>
              <a:rPr lang="zh-CN" altLang="en-US" sz="2000">
                <a:latin typeface="宋体" panose="02010600030101010101" pitchFamily="2" charset="-122"/>
                <a:ea typeface="宋体" panose="02010600030101010101" pitchFamily="2" charset="-122"/>
                <a:cs typeface="宋体" panose="02010600030101010101" pitchFamily="2" charset="-122"/>
              </a:rPr>
              <a:t>因为数据是抽自全市居民的简单随机样本，所以我们可以据此估计全市居民用户的月均用水量约为</a:t>
            </a:r>
            <a:r>
              <a:rPr lang="zh-CN" altLang="en-US" sz="2000">
                <a:latin typeface="Times New Roman" panose="02020603050405020304" charset="0"/>
                <a:ea typeface="宋体" panose="02010600030101010101" pitchFamily="2" charset="-122"/>
                <a:cs typeface="Times New Roman" panose="02020603050405020304" charset="0"/>
              </a:rPr>
              <a:t>8.79t</a:t>
            </a:r>
            <a:r>
              <a:rPr lang="zh-CN" altLang="en-US" sz="2000">
                <a:latin typeface="宋体" panose="02010600030101010101" pitchFamily="2" charset="-122"/>
                <a:ea typeface="宋体" panose="02010600030101010101" pitchFamily="2" charset="-122"/>
                <a:cs typeface="宋体" panose="02010600030101010101" pitchFamily="2" charset="-122"/>
              </a:rPr>
              <a:t>,其中位数约为</a:t>
            </a:r>
            <a:r>
              <a:rPr lang="zh-CN" altLang="en-US" sz="2000">
                <a:latin typeface="Times New Roman" panose="02020603050405020304" charset="0"/>
                <a:ea typeface="宋体" panose="02010600030101010101" pitchFamily="2" charset="-122"/>
                <a:cs typeface="Times New Roman" panose="02020603050405020304" charset="0"/>
              </a:rPr>
              <a:t>6.</a:t>
            </a:r>
            <a:r>
              <a:rPr lang="en-US" altLang="zh-CN" sz="2000">
                <a:latin typeface="Times New Roman" panose="02020603050405020304" charset="0"/>
                <a:ea typeface="宋体" panose="02010600030101010101" pitchFamily="2" charset="-122"/>
                <a:cs typeface="Times New Roman" panose="02020603050405020304" charset="0"/>
              </a:rPr>
              <a:t>8</a:t>
            </a:r>
            <a:r>
              <a:rPr lang="zh-CN" altLang="en-US" sz="2000">
                <a:latin typeface="Times New Roman" panose="02020603050405020304" charset="0"/>
                <a:ea typeface="宋体" panose="02010600030101010101" pitchFamily="2" charset="-122"/>
                <a:cs typeface="Times New Roman" panose="02020603050405020304" charset="0"/>
              </a:rPr>
              <a:t>t</a:t>
            </a:r>
            <a:r>
              <a:rPr lang="zh-CN" altLang="en-US" sz="2000">
                <a:latin typeface="宋体" panose="02010600030101010101" pitchFamily="2" charset="-122"/>
                <a:ea typeface="宋体" panose="02010600030101010101" pitchFamily="2" charset="-122"/>
                <a:cs typeface="宋体" panose="02010600030101010101" pitchFamily="2" charset="-122"/>
              </a:rPr>
              <a:t>.大部分居民的月均用水量在</a:t>
            </a:r>
            <a:r>
              <a:rPr lang="en-US" altLang="zh-CN" sz="2000">
                <a:latin typeface="Times New Roman" panose="02020603050405020304" charset="0"/>
                <a:ea typeface="宋体" panose="02010600030101010101" pitchFamily="2" charset="-122"/>
                <a:cs typeface="Times New Roman" panose="02020603050405020304" charset="0"/>
              </a:rPr>
              <a:t>2.0t</a:t>
            </a:r>
            <a:r>
              <a:rPr lang="zh-CN" altLang="en-US" sz="2000">
                <a:latin typeface="宋体" panose="02010600030101010101" pitchFamily="2" charset="-122"/>
                <a:ea typeface="宋体" panose="02010600030101010101" pitchFamily="2" charset="-122"/>
                <a:cs typeface="宋体" panose="02010600030101010101" pitchFamily="2" charset="-122"/>
              </a:rPr>
              <a:t>或</a:t>
            </a:r>
            <a:r>
              <a:rPr lang="en-US" altLang="zh-CN" sz="2000">
                <a:latin typeface="Times New Roman" panose="02020603050405020304" charset="0"/>
                <a:ea typeface="宋体" panose="02010600030101010101" pitchFamily="2" charset="-122"/>
                <a:cs typeface="Times New Roman" panose="02020603050405020304" charset="0"/>
              </a:rPr>
              <a:t>5.5t</a:t>
            </a:r>
            <a:r>
              <a:rPr lang="en-US" altLang="zh-CN" sz="2000">
                <a:latin typeface="宋体" panose="02010600030101010101" pitchFamily="2" charset="-122"/>
                <a:ea typeface="宋体" panose="02010600030101010101" pitchFamily="2" charset="-122"/>
                <a:cs typeface="宋体" panose="02010600030101010101" pitchFamily="2" charset="-122"/>
              </a:rPr>
              <a:t>.</a:t>
            </a:r>
            <a:endParaRPr lang="en-US" altLang="zh-CN" sz="2000">
              <a:latin typeface="宋体" panose="02010600030101010101" pitchFamily="2" charset="-122"/>
              <a:ea typeface="宋体" panose="02010600030101010101" pitchFamily="2" charset="-122"/>
              <a:cs typeface="宋体" panose="02010600030101010101" pitchFamily="2" charset="-122"/>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ox(in)">
                                      <p:cBhvr>
                                        <p:cTn id="7" dur="20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3"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08025" y="328930"/>
            <a:ext cx="7237095" cy="645160"/>
          </a:xfrm>
          <a:prstGeom prst="rect">
            <a:avLst/>
          </a:prstGeom>
          <a:noFill/>
        </p:spPr>
        <p:txBody>
          <a:bodyPr wrap="square" rtlCol="0" anchor="t">
            <a:spAutoFit/>
          </a:bodyPr>
          <a:p>
            <a:r>
              <a:rPr lang="zh-CN" altLang="en-US" b="1"/>
              <a:t>问题2：</a:t>
            </a:r>
            <a:r>
              <a:rPr lang="zh-CN" altLang="en-US"/>
              <a:t>如果录入数据时，将7.7输入为77，则平均数和中位数有什么变化？说明什么问题？</a:t>
            </a:r>
            <a:endParaRPr lang="zh-CN" altLang="en-US"/>
          </a:p>
        </p:txBody>
      </p:sp>
      <p:sp>
        <p:nvSpPr>
          <p:cNvPr id="3" name="文本框 2"/>
          <p:cNvSpPr txBox="1"/>
          <p:nvPr/>
        </p:nvSpPr>
        <p:spPr>
          <a:xfrm>
            <a:off x="708025" y="1108710"/>
            <a:ext cx="7713980" cy="645160"/>
          </a:xfrm>
          <a:prstGeom prst="rect">
            <a:avLst/>
          </a:prstGeom>
          <a:noFill/>
        </p:spPr>
        <p:txBody>
          <a:bodyPr wrap="square" rtlCol="0" anchor="t">
            <a:spAutoFit/>
          </a:bodyPr>
          <a:p>
            <a:r>
              <a:rPr lang="zh-CN" altLang="en-US"/>
              <a:t>通过简单计算可以发现，平均数由原来的8.79 t变为9.483 t，中位数没有变化，还是6.</a:t>
            </a:r>
            <a:r>
              <a:rPr lang="en-US" altLang="zh-CN"/>
              <a:t>8</a:t>
            </a:r>
            <a:r>
              <a:rPr lang="zh-CN" altLang="en-US"/>
              <a:t> t．</a:t>
            </a:r>
            <a:endParaRPr lang="zh-CN" altLang="en-US"/>
          </a:p>
        </p:txBody>
      </p:sp>
      <p:sp>
        <p:nvSpPr>
          <p:cNvPr id="4" name="笑脸 3">
            <a:hlinkClick r:id="rId1" action="ppaction://hlinkfile"/>
          </p:cNvPr>
          <p:cNvSpPr/>
          <p:nvPr/>
        </p:nvSpPr>
        <p:spPr>
          <a:xfrm>
            <a:off x="8141335" y="3781425"/>
            <a:ext cx="481330" cy="410210"/>
          </a:xfrm>
          <a:prstGeom prst="smileyFace">
            <a:avLst/>
          </a:prstGeom>
          <a:solidFill>
            <a:srgbClr val="FFFF00"/>
          </a:solidFill>
        </p:spPr>
        <p:style>
          <a:lnRef idx="1">
            <a:schemeClr val="accent6"/>
          </a:lnRef>
          <a:fillRef idx="2">
            <a:schemeClr val="accent6"/>
          </a:fillRef>
          <a:effectRef idx="1">
            <a:schemeClr val="accent6"/>
          </a:effectRef>
          <a:fontRef idx="minor">
            <a:schemeClr val="dk1"/>
          </a:fontRef>
        </p:style>
        <p:txBody>
          <a:bodyPr rtlCol="0" anchor="ctr"/>
          <a:p>
            <a:pPr algn="ctr"/>
            <a:endParaRPr lang="zh-CN" altLang="en-US"/>
          </a:p>
        </p:txBody>
      </p:sp>
      <p:sp>
        <p:nvSpPr>
          <p:cNvPr id="5" name="文本框 4"/>
          <p:cNvSpPr txBox="1"/>
          <p:nvPr/>
        </p:nvSpPr>
        <p:spPr>
          <a:xfrm>
            <a:off x="593725" y="3342640"/>
            <a:ext cx="7166610" cy="645160"/>
          </a:xfrm>
          <a:prstGeom prst="rect">
            <a:avLst/>
          </a:prstGeom>
          <a:noFill/>
        </p:spPr>
        <p:txBody>
          <a:bodyPr wrap="square" rtlCol="0" anchor="t">
            <a:spAutoFit/>
          </a:bodyPr>
          <a:p>
            <a:r>
              <a:rPr lang="zh-CN" altLang="en-US">
                <a:solidFill>
                  <a:srgbClr val="FF0000"/>
                </a:solidFill>
              </a:rPr>
              <a:t>追问：</a:t>
            </a:r>
            <a:r>
              <a:rPr lang="zh-CN" altLang="en-US"/>
              <a:t>若一组数据确定了，中位数是唯一的吗？任何一个样本数据的改变都会或者都不会影响中位数吗？</a:t>
            </a:r>
            <a:endParaRPr lang="zh-CN" altLang="en-US"/>
          </a:p>
        </p:txBody>
      </p:sp>
      <p:sp>
        <p:nvSpPr>
          <p:cNvPr id="100" name="文本框 99"/>
          <p:cNvSpPr txBox="1"/>
          <p:nvPr/>
        </p:nvSpPr>
        <p:spPr>
          <a:xfrm>
            <a:off x="708025" y="4074160"/>
            <a:ext cx="6617335" cy="645160"/>
          </a:xfrm>
          <a:prstGeom prst="rect">
            <a:avLst/>
          </a:prstGeom>
          <a:noFill/>
          <a:ln w="9525">
            <a:noFill/>
          </a:ln>
        </p:spPr>
        <p:txBody>
          <a:bodyPr wrap="square">
            <a:spAutoFit/>
          </a:bodyPr>
          <a:p>
            <a:pPr indent="266700"/>
            <a:r>
              <a:rPr lang="zh-CN">
                <a:latin typeface="楷体" panose="02010609060101010101" charset="-122"/>
                <a:ea typeface="楷体" panose="02010609060101010101" charset="-122"/>
              </a:rPr>
              <a:t>样本数据确定了，中位数是唯一确定的，但个别样本数据的变化不一定影响中位数．</a:t>
            </a:r>
            <a:endParaRPr lang="zh-CN" altLang="en-US">
              <a:latin typeface="楷体" panose="02010609060101010101" charset="-122"/>
              <a:ea typeface="楷体" panose="02010609060101010101" charset="-122"/>
            </a:endParaRPr>
          </a:p>
        </p:txBody>
      </p:sp>
      <p:sp>
        <p:nvSpPr>
          <p:cNvPr id="6" name="文本框 5"/>
          <p:cNvSpPr txBox="1"/>
          <p:nvPr/>
        </p:nvSpPr>
        <p:spPr>
          <a:xfrm>
            <a:off x="708025" y="1753870"/>
            <a:ext cx="7433945" cy="1476375"/>
          </a:xfrm>
          <a:prstGeom prst="rect">
            <a:avLst/>
          </a:prstGeom>
          <a:noFill/>
        </p:spPr>
        <p:txBody>
          <a:bodyPr wrap="square" rtlCol="0" anchor="t">
            <a:spAutoFit/>
          </a:bodyPr>
          <a:p>
            <a:r>
              <a:rPr lang="zh-CN" altLang="en-US"/>
              <a:t>因为样本平均数与每一个样本数据有关，样本中的任何一个数据的改变都会引起平均数的改变；但中位数只利用了样本数据中间位置的一个或两个值，并未利用其他数据，所以不是任何一个样本数据的改变都会引起中位数的改变．因此，与中位数比较，平均数反映出样本数据中的更多信息，对样本中的极端值更加敏感．</a:t>
            </a:r>
            <a:endParaRPr lang="zh-CN" alt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trips(down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100"/>
                                        </p:tgtEl>
                                        <p:attrNameLst>
                                          <p:attrName>style.visibility</p:attrName>
                                        </p:attrNameLst>
                                      </p:cBhvr>
                                      <p:to>
                                        <p:strVal val="visible"/>
                                      </p:to>
                                    </p:set>
                                    <p:animEffect transition="in" filter="strips(downLeft)">
                                      <p:cBhvr>
                                        <p:cTn id="2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100"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71170" y="217805"/>
            <a:ext cx="8293100" cy="645160"/>
          </a:xfrm>
          <a:prstGeom prst="rect">
            <a:avLst/>
          </a:prstGeom>
          <a:noFill/>
        </p:spPr>
        <p:txBody>
          <a:bodyPr wrap="square" rtlCol="0" anchor="t">
            <a:spAutoFit/>
          </a:bodyPr>
          <a:p>
            <a:r>
              <a:rPr lang="zh-CN" altLang="en-US" b="1"/>
              <a:t>问题3：</a:t>
            </a:r>
            <a:r>
              <a:rPr lang="zh-CN" altLang="en-US"/>
              <a:t>平均数和中位数都描述了数据的集中趋势，它们的大小关系和数据分布的形态有关在下图的三种分布形态中，平均数和中位数的大小存在什么关系？</a:t>
            </a:r>
            <a:endParaRPr lang="zh-CN" altLang="en-US"/>
          </a:p>
        </p:txBody>
      </p:sp>
      <p:pic>
        <p:nvPicPr>
          <p:cNvPr id="35" name="图片 35" descr="三个分布图"/>
          <p:cNvPicPr>
            <a:picLocks noChangeAspect="1"/>
          </p:cNvPicPr>
          <p:nvPr/>
        </p:nvPicPr>
        <p:blipFill>
          <a:blip r:embed="rId1"/>
          <a:stretch>
            <a:fillRect/>
          </a:stretch>
        </p:blipFill>
        <p:spPr>
          <a:xfrm>
            <a:off x="897255" y="1118870"/>
            <a:ext cx="6897370" cy="1824355"/>
          </a:xfrm>
          <a:prstGeom prst="rect">
            <a:avLst/>
          </a:prstGeom>
        </p:spPr>
      </p:pic>
      <p:sp>
        <p:nvSpPr>
          <p:cNvPr id="3" name="文本框 2"/>
          <p:cNvSpPr txBox="1"/>
          <p:nvPr/>
        </p:nvSpPr>
        <p:spPr>
          <a:xfrm>
            <a:off x="736600" y="2943225"/>
            <a:ext cx="8027670" cy="1476375"/>
          </a:xfrm>
          <a:prstGeom prst="rect">
            <a:avLst/>
          </a:prstGeom>
          <a:noFill/>
        </p:spPr>
        <p:txBody>
          <a:bodyPr wrap="square" rtlCol="0" anchor="t">
            <a:spAutoFit/>
          </a:bodyPr>
          <a:p>
            <a:r>
              <a:rPr lang="zh-CN" altLang="en-US"/>
              <a:t>一般来说，</a:t>
            </a:r>
            <a:endParaRPr lang="zh-CN" altLang="en-US"/>
          </a:p>
          <a:p>
            <a:r>
              <a:rPr lang="zh-CN" altLang="en-US"/>
              <a:t>对于一个单峰的频率分布直方图来说，如果直方图的形状是对称的，则平均数和中位数大体上差不多；</a:t>
            </a:r>
            <a:endParaRPr lang="zh-CN" altLang="en-US"/>
          </a:p>
          <a:p>
            <a:r>
              <a:rPr lang="zh-CN" altLang="en-US"/>
              <a:t>如果直方图在右边“拖尾”，则平均数大于中位数；</a:t>
            </a:r>
            <a:endParaRPr lang="zh-CN" altLang="en-US"/>
          </a:p>
          <a:p>
            <a:r>
              <a:rPr lang="zh-CN" altLang="en-US"/>
              <a:t>如果直方图在左边“拖尾”，则平均数小于中位数；</a:t>
            </a:r>
            <a:endParaRPr lang="zh-CN" altLang="en-US"/>
          </a:p>
        </p:txBody>
      </p:sp>
      <p:sp>
        <p:nvSpPr>
          <p:cNvPr id="4" name="文本框 3"/>
          <p:cNvSpPr txBox="1"/>
          <p:nvPr/>
        </p:nvSpPr>
        <p:spPr>
          <a:xfrm>
            <a:off x="1986280" y="4556760"/>
            <a:ext cx="3754755" cy="368300"/>
          </a:xfrm>
          <a:prstGeom prst="rect">
            <a:avLst/>
          </a:prstGeom>
          <a:noFill/>
        </p:spPr>
        <p:txBody>
          <a:bodyPr wrap="square" rtlCol="0" anchor="t">
            <a:spAutoFit/>
          </a:bodyPr>
          <a:p>
            <a:r>
              <a:rPr lang="zh-CN" altLang="en-US">
                <a:solidFill>
                  <a:srgbClr val="FF0000"/>
                </a:solidFill>
              </a:rPr>
              <a:t>平均数总在“长尾巴”那边</a:t>
            </a:r>
            <a:endParaRPr lang="zh-CN" altLang="en-US">
              <a:solidFill>
                <a:srgbClr val="FF0000"/>
              </a:solidFill>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blinds(horizontal)">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strips(down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429260" y="427990"/>
            <a:ext cx="8284845" cy="706755"/>
          </a:xfrm>
          <a:prstGeom prst="rect">
            <a:avLst/>
          </a:prstGeom>
          <a:noFill/>
        </p:spPr>
        <p:txBody>
          <a:bodyPr wrap="square" rtlCol="0" anchor="t">
            <a:spAutoFit/>
          </a:bodyPr>
          <a:p>
            <a:r>
              <a:rPr lang="zh-CN" altLang="en-US" sz="2000" b="1"/>
              <a:t>问题4：</a:t>
            </a:r>
            <a:r>
              <a:rPr lang="zh-CN" altLang="en-US" sz="2000"/>
              <a:t>某学校要定制高一年级的校服，学生根据厂家提供的参考身高选择校服规格，据统计，高一年级女生需要不同规格的校服频数如下表：</a:t>
            </a:r>
            <a:endParaRPr lang="zh-CN" altLang="en-US" sz="2000"/>
          </a:p>
        </p:txBody>
      </p:sp>
      <p:graphicFrame>
        <p:nvGraphicFramePr>
          <p:cNvPr id="7" name="表格 6"/>
          <p:cNvGraphicFramePr/>
          <p:nvPr>
            <p:custDataLst>
              <p:tags r:id="rId1"/>
            </p:custDataLst>
          </p:nvPr>
        </p:nvGraphicFramePr>
        <p:xfrm>
          <a:off x="981710" y="1476375"/>
          <a:ext cx="6938010" cy="1261110"/>
        </p:xfrm>
        <a:graphic>
          <a:graphicData uri="http://schemas.openxmlformats.org/drawingml/2006/table">
            <a:tbl>
              <a:tblPr firstRow="1" bandRow="1">
                <a:tableStyleId>{5940675A-B579-460E-94D1-54222C63F5DA}</a:tableStyleId>
              </a:tblPr>
              <a:tblGrid>
                <a:gridCol w="1354455"/>
                <a:gridCol w="820800"/>
                <a:gridCol w="820800"/>
                <a:gridCol w="820800"/>
                <a:gridCol w="820800"/>
                <a:gridCol w="820800"/>
                <a:gridCol w="820800"/>
              </a:tblGrid>
              <a:tr h="630555">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校服规格</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155</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160</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165</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170</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175</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合计</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30555">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频数</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39</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64</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167</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90</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26</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386</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8" name="文本框 7"/>
          <p:cNvSpPr txBox="1"/>
          <p:nvPr/>
        </p:nvSpPr>
        <p:spPr>
          <a:xfrm>
            <a:off x="429260" y="3013710"/>
            <a:ext cx="7737475" cy="1014730"/>
          </a:xfrm>
          <a:prstGeom prst="rect">
            <a:avLst/>
          </a:prstGeom>
          <a:noFill/>
        </p:spPr>
        <p:txBody>
          <a:bodyPr wrap="square" rtlCol="0" anchor="t">
            <a:spAutoFit/>
          </a:bodyPr>
          <a:p>
            <a:r>
              <a:rPr lang="zh-CN" altLang="en-US" sz="2000"/>
              <a:t>如果要用一个量来代表该校高一女生所需校服的规格，那么在中位数、平均数和众数中，哪个量比较合适？用该表中的数据估计全国高一年级女生校服规格是否合理？</a:t>
            </a:r>
            <a:endParaRPr lang="zh-CN" altLang="en-US" sz="2000"/>
          </a:p>
        </p:txBody>
      </p:sp>
      <p:sp>
        <p:nvSpPr>
          <p:cNvPr id="9" name="文本框 8"/>
          <p:cNvSpPr txBox="1"/>
          <p:nvPr/>
        </p:nvSpPr>
        <p:spPr>
          <a:xfrm>
            <a:off x="429260" y="4209415"/>
            <a:ext cx="3978910" cy="368300"/>
          </a:xfrm>
          <a:prstGeom prst="rect">
            <a:avLst/>
          </a:prstGeom>
          <a:solidFill>
            <a:srgbClr val="FFFF00"/>
          </a:solidFill>
        </p:spPr>
        <p:txBody>
          <a:bodyPr wrap="square" rtlCol="0" anchor="t">
            <a:spAutoFit/>
          </a:bodyPr>
          <a:p>
            <a:r>
              <a:rPr lang="zh-CN" altLang="en-US"/>
              <a:t>用众数作为这组数据的代表比较合适.</a:t>
            </a:r>
            <a:endParaRPr lang="zh-CN" altLang="en-US"/>
          </a:p>
        </p:txBody>
      </p:sp>
      <p:sp>
        <p:nvSpPr>
          <p:cNvPr id="10" name="文本框 9"/>
          <p:cNvSpPr txBox="1"/>
          <p:nvPr/>
        </p:nvSpPr>
        <p:spPr>
          <a:xfrm>
            <a:off x="4507230" y="3932555"/>
            <a:ext cx="4400550" cy="922020"/>
          </a:xfrm>
          <a:prstGeom prst="rect">
            <a:avLst/>
          </a:prstGeom>
          <a:gradFill>
            <a:gsLst>
              <a:gs pos="100000">
                <a:srgbClr val="FFFF00"/>
              </a:gs>
              <a:gs pos="100000">
                <a:srgbClr val="838309"/>
              </a:gs>
            </a:gsLst>
            <a:lin ang="5400000" scaled="0"/>
          </a:gradFill>
        </p:spPr>
        <p:txBody>
          <a:bodyPr wrap="square" rtlCol="0" anchor="t">
            <a:spAutoFit/>
          </a:bodyPr>
          <a:p>
            <a:r>
              <a:rPr lang="zh-CN" altLang="en-US"/>
              <a:t>由于全国各地的高一年级女生的身高存在一定的差异，所以用一个学校的数据估计全国高一年级女生校服规格不合理.</a:t>
            </a:r>
            <a:endParaRPr lang="zh-CN" alt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downLeft)">
                                      <p:cBhvr>
                                        <p:cTn id="11" dur="500"/>
                                        <p:tgtEl>
                                          <p:spTgt spid="7"/>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trips(downLeft)">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46125" y="435610"/>
            <a:ext cx="7378065" cy="922020"/>
          </a:xfrm>
          <a:prstGeom prst="rect">
            <a:avLst/>
          </a:prstGeom>
          <a:noFill/>
        </p:spPr>
        <p:txBody>
          <a:bodyPr wrap="square" rtlCol="0" anchor="t">
            <a:spAutoFit/>
          </a:bodyPr>
          <a:p>
            <a:r>
              <a:rPr lang="zh-CN" altLang="en-US"/>
              <a:t>为了更直观地观察数据的特征，我们用条形图(图2）来表示表中的数据可以发现，选择校服规格“165”的女生的频数最高，所以用众数165作为该校高一年级女生校服的规格比较合适.</a:t>
            </a:r>
            <a:endParaRPr lang="zh-CN" altLang="en-US"/>
          </a:p>
        </p:txBody>
      </p:sp>
      <p:pic>
        <p:nvPicPr>
          <p:cNvPr id="36" name="图片 5"/>
          <p:cNvPicPr>
            <a:picLocks noChangeAspect="1"/>
          </p:cNvPicPr>
          <p:nvPr/>
        </p:nvPicPr>
        <p:blipFill>
          <a:blip r:embed="rId1"/>
          <a:stretch>
            <a:fillRect/>
          </a:stretch>
        </p:blipFill>
        <p:spPr>
          <a:xfrm>
            <a:off x="1579880" y="1357630"/>
            <a:ext cx="5054600" cy="2484755"/>
          </a:xfrm>
          <a:prstGeom prst="rect">
            <a:avLst/>
          </a:prstGeom>
          <a:noFill/>
          <a:ln>
            <a:noFill/>
          </a:ln>
        </p:spPr>
      </p:pic>
      <p:sp>
        <p:nvSpPr>
          <p:cNvPr id="3" name="文本框 2"/>
          <p:cNvSpPr txBox="1"/>
          <p:nvPr/>
        </p:nvSpPr>
        <p:spPr>
          <a:xfrm>
            <a:off x="1029970" y="3842385"/>
            <a:ext cx="7094220" cy="922020"/>
          </a:xfrm>
          <a:prstGeom prst="rect">
            <a:avLst/>
          </a:prstGeom>
          <a:gradFill>
            <a:gsLst>
              <a:gs pos="99000">
                <a:srgbClr val="C1C105">
                  <a:alpha val="100000"/>
                </a:srgbClr>
              </a:gs>
              <a:gs pos="56000">
                <a:srgbClr val="FFFF00"/>
              </a:gs>
              <a:gs pos="94000">
                <a:srgbClr val="92D050"/>
              </a:gs>
            </a:gsLst>
            <a:lin ang="5400000" scaled="0"/>
          </a:gradFill>
        </p:spPr>
        <p:txBody>
          <a:bodyPr wrap="square" rtlCol="0" anchor="t">
            <a:spAutoFit/>
          </a:bodyPr>
          <a:p>
            <a:r>
              <a:rPr lang="zh-CN" altLang="en-US"/>
              <a:t>众数只利用了出现次数最多的那个值的信息.众数只能告诉我们它比其他值出现的次数多，但并未告诉我们它比别的值多的程度.因此，众数只能传递数据中的信息的很少一部分，对极端值也不敏感.</a:t>
            </a:r>
            <a:endParaRPr lang="zh-CN" alt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strips(downLeft)">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95580" y="421640"/>
            <a:ext cx="8281670" cy="460375"/>
          </a:xfrm>
          <a:prstGeom prst="rect">
            <a:avLst/>
          </a:prstGeom>
          <a:noFill/>
          <a:ln w="12700" cmpd="sng">
            <a:noFill/>
            <a:prstDash val="solid"/>
          </a:ln>
        </p:spPr>
        <p:txBody>
          <a:bodyPr wrap="square">
            <a:spAutoFit/>
          </a:bodyPr>
          <a:p>
            <a:pPr indent="304800"/>
            <a:r>
              <a:rPr lang="zh-CN" altLang="en-US" sz="2400" b="1" kern="1200">
                <a:solidFill>
                  <a:srgbClr val="0070C0"/>
                </a:solidFill>
                <a:latin typeface="宋体" panose="02010600030101010101" pitchFamily="2" charset="-122"/>
                <a:ea typeface="宋体" panose="02010600030101010101" pitchFamily="2" charset="-122"/>
                <a:cs typeface="+mn-cs"/>
                <a:sym typeface="+mn-ea"/>
              </a:rPr>
              <a:t>探究二：在频率分布直方图中求众数、中位数和平均数</a:t>
            </a:r>
            <a:endParaRPr lang="zh-CN" altLang="en-US" sz="2400" b="1" kern="1200">
              <a:solidFill>
                <a:srgbClr val="0070C0"/>
              </a:solidFill>
              <a:latin typeface="宋体" panose="02010600030101010101" pitchFamily="2" charset="-122"/>
              <a:ea typeface="宋体" panose="02010600030101010101" pitchFamily="2" charset="-122"/>
              <a:cs typeface="+mn-cs"/>
              <a:sym typeface="+mn-ea"/>
            </a:endParaRPr>
          </a:p>
        </p:txBody>
      </p:sp>
      <p:sp>
        <p:nvSpPr>
          <p:cNvPr id="3" name="文本框 2"/>
          <p:cNvSpPr txBox="1"/>
          <p:nvPr/>
        </p:nvSpPr>
        <p:spPr>
          <a:xfrm>
            <a:off x="495300" y="983615"/>
            <a:ext cx="8153400" cy="1014730"/>
          </a:xfrm>
          <a:prstGeom prst="rect">
            <a:avLst/>
          </a:prstGeom>
          <a:noFill/>
        </p:spPr>
        <p:txBody>
          <a:bodyPr wrap="square" rtlCol="0" anchor="t">
            <a:spAutoFit/>
          </a:bodyPr>
          <a:p>
            <a:r>
              <a:rPr lang="zh-CN" altLang="en-US" sz="2000" b="1"/>
              <a:t>问题5：</a:t>
            </a:r>
            <a:r>
              <a:rPr lang="zh-CN" altLang="en-US" sz="2000"/>
              <a:t>假如我们没有数据，只有频率分布直方图。那我们该如何利用样本的频率分布直方图来估计样本的的众数、中位数、平均数等，从而估计总体的众数、中位数、平均数。</a:t>
            </a:r>
            <a:endParaRPr lang="zh-CN" altLang="en-US" sz="2000"/>
          </a:p>
        </p:txBody>
      </p:sp>
      <p:pic>
        <p:nvPicPr>
          <p:cNvPr id="4" name="图片 3"/>
          <p:cNvPicPr>
            <a:picLocks noChangeAspect="1"/>
          </p:cNvPicPr>
          <p:nvPr/>
        </p:nvPicPr>
        <p:blipFill>
          <a:blip r:embed="rId1"/>
          <a:stretch>
            <a:fillRect/>
          </a:stretch>
        </p:blipFill>
        <p:spPr>
          <a:xfrm>
            <a:off x="4489450" y="1634490"/>
            <a:ext cx="4406900" cy="3378835"/>
          </a:xfrm>
          <a:prstGeom prst="rect">
            <a:avLst/>
          </a:prstGeom>
        </p:spPr>
      </p:pic>
      <p:sp>
        <p:nvSpPr>
          <p:cNvPr id="5" name="文本框 4"/>
          <p:cNvSpPr txBox="1"/>
          <p:nvPr/>
        </p:nvSpPr>
        <p:spPr>
          <a:xfrm>
            <a:off x="916940" y="2319655"/>
            <a:ext cx="2540000" cy="1476375"/>
          </a:xfrm>
          <a:prstGeom prst="rect">
            <a:avLst/>
          </a:prstGeom>
          <a:noFill/>
        </p:spPr>
        <p:txBody>
          <a:bodyPr wrap="square" rtlCol="0" anchor="t">
            <a:spAutoFit/>
          </a:bodyPr>
          <a:p>
            <a:r>
              <a:rPr lang="zh-CN" altLang="en-US"/>
              <a:t>前面一节在调查100位居民的月均用水量的问题中，给出了这些</a:t>
            </a:r>
            <a:r>
              <a:rPr lang="zh-CN" altLang="en-US">
                <a:solidFill>
                  <a:srgbClr val="FF0000"/>
                </a:solidFill>
              </a:rPr>
              <a:t>样本数据的频率分布直方图</a:t>
            </a:r>
            <a:r>
              <a:rPr lang="zh-CN" altLang="en-US"/>
              <a:t>如图:</a:t>
            </a:r>
            <a:endParaRPr lang="zh-CN" alt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down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tags/tag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10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1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3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TEMPLATE_THUMBS_INDEX" val="1、4、7、9、11、16、19、20、21、22、23、26、29、34、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538"/>
</p:tagLst>
</file>

<file path=ppt/tags/tag151.xml><?xml version="1.0" encoding="utf-8"?>
<p:tagLst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152.xml><?xml version="1.0" encoding="utf-8"?>
<p:tagLst xmlns:p="http://schemas.openxmlformats.org/presentationml/2006/main">
  <p:tag name="KSO_WM_BEAUTIFY_FLAG" val="#wm#"/>
  <p:tag name="KSO_WM_TEMPLATE_CATEGORY" val="custom"/>
  <p:tag name="KSO_WM_TEMPLATE_INDEX" val="20204538"/>
</p:tagLst>
</file>

<file path=ppt/tags/tag153.xml><?xml version="1.0" encoding="utf-8"?>
<p:tagLst xmlns:p="http://schemas.openxmlformats.org/presentationml/2006/main">
  <p:tag name="KSO_WM_UNIT_TABLE_BEAUTIFY" val="smartTable{1f22ae64-afe2-4ce2-bf69-48a2552c95a6}"/>
</p:tagLst>
</file>

<file path=ppt/tags/tag154.xml><?xml version="1.0" encoding="utf-8"?>
<p:tagLst xmlns:p="http://schemas.openxmlformats.org/presentationml/2006/main">
  <p:tag name="KSO_WM_BEAUTIFY_FLAG" val="#wm#"/>
  <p:tag name="KSO_WM_TEMPLATE_CATEGORY" val="custom"/>
  <p:tag name="KSO_WM_TEMPLATE_INDEX" val="20204538"/>
</p:tagLst>
</file>

<file path=ppt/tags/tag155.xml><?xml version="1.0" encoding="utf-8"?>
<p:tagLst xmlns:p="http://schemas.openxmlformats.org/presentationml/2006/main">
  <p:tag name="KSO_WM_BEAUTIFY_FLAG" val="#wm#"/>
  <p:tag name="KSO_WM_TEMPLATE_CATEGORY" val="custom"/>
  <p:tag name="KSO_WM_TEMPLATE_INDEX" val="20204538"/>
</p:tagLst>
</file>

<file path=ppt/tags/tag156.xml><?xml version="1.0" encoding="utf-8"?>
<p:tagLst xmlns:p="http://schemas.openxmlformats.org/presentationml/2006/main">
  <p:tag name="KSO_WM_BEAUTIFY_FLAG" val="#wm#"/>
  <p:tag name="KSO_WM_TEMPLATE_CATEGORY" val="custom"/>
  <p:tag name="KSO_WM_TEMPLATE_INDEX" val="20204538"/>
</p:tagLst>
</file>

<file path=ppt/tags/tag157.xml><?xml version="1.0" encoding="utf-8"?>
<p:tagLst xmlns:p="http://schemas.openxmlformats.org/presentationml/2006/main">
  <p:tag name="KSO_WM_BEAUTIFY_FLAG" val="#wm#"/>
  <p:tag name="KSO_WM_TEMPLATE_CATEGORY" val="custom"/>
  <p:tag name="KSO_WM_TEMPLATE_INDEX" val="20204538"/>
</p:tagLst>
</file>

<file path=ppt/tags/tag158.xml><?xml version="1.0" encoding="utf-8"?>
<p:tagLst xmlns:p="http://schemas.openxmlformats.org/presentationml/2006/main">
  <p:tag name="KSO_WM_UNIT_TABLE_BEAUTIFY" val="smartTable{ed0e668d-5b22-4ddd-a544-f06bdbf2fe8f}"/>
</p:tagLst>
</file>

<file path=ppt/tags/tag159.xml><?xml version="1.0" encoding="utf-8"?>
<p:tagLst xmlns:p="http://schemas.openxmlformats.org/presentationml/2006/main">
  <p:tag name="KSO_WM_BEAUTIFY_FLAG" val="#wm#"/>
  <p:tag name="KSO_WM_TEMPLATE_CATEGORY" val="custom"/>
  <p:tag name="KSO_WM_TEMPLATE_INDEX" val="20204538"/>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BEAUTIFY_FLAG" val="#wm#"/>
  <p:tag name="KSO_WM_TEMPLATE_CATEGORY" val="custom"/>
  <p:tag name="KSO_WM_TEMPLATE_INDEX" val="20204538"/>
</p:tagLst>
</file>

<file path=ppt/tags/tag161.xml><?xml version="1.0" encoding="utf-8"?>
<p:tagLst xmlns:p="http://schemas.openxmlformats.org/presentationml/2006/main">
  <p:tag name="KSO_WM_BEAUTIFY_FLAG" val="#wm#"/>
  <p:tag name="KSO_WM_TEMPLATE_CATEGORY" val="custom"/>
  <p:tag name="KSO_WM_TEMPLATE_INDEX" val="20204538"/>
</p:tagLst>
</file>

<file path=ppt/tags/tag162.xml><?xml version="1.0" encoding="utf-8"?>
<p:tagLst xmlns:p="http://schemas.openxmlformats.org/presentationml/2006/main">
  <p:tag name="KSO_WM_BEAUTIFY_FLAG" val="#wm#"/>
  <p:tag name="KSO_WM_TEMPLATE_CATEGORY" val="custom"/>
  <p:tag name="KSO_WM_TEMPLATE_INDEX" val="20204538"/>
</p:tagLst>
</file>

<file path=ppt/tags/tag163.xml><?xml version="1.0" encoding="utf-8"?>
<p:tagLst xmlns:p="http://schemas.openxmlformats.org/presentationml/2006/main">
  <p:tag name="KSO_WM_BEAUTIFY_FLAG" val="#wm#"/>
  <p:tag name="KSO_WM_TEMPLATE_CATEGORY" val="custom"/>
  <p:tag name="KSO_WM_TEMPLATE_INDEX" val="20204538"/>
</p:tagLst>
</file>

<file path=ppt/tags/tag164.xml><?xml version="1.0" encoding="utf-8"?>
<p:tagLst xmlns:p="http://schemas.openxmlformats.org/presentationml/2006/main">
  <p:tag name="KSO_WM_BEAUTIFY_FLAG" val="#wm#"/>
  <p:tag name="KSO_WM_TEMPLATE_CATEGORY" val="custom"/>
  <p:tag name="KSO_WM_TEMPLATE_INDEX" val="20204538"/>
</p:tagLst>
</file>

<file path=ppt/tags/tag165.xml><?xml version="1.0" encoding="utf-8"?>
<p:tagLst xmlns:p="http://schemas.openxmlformats.org/presentationml/2006/main">
  <p:tag name="KSO_WM_BEAUTIFY_FLAG" val="#wm#"/>
  <p:tag name="KSO_WM_TEMPLATE_CATEGORY" val="custom"/>
  <p:tag name="KSO_WM_TEMPLATE_INDEX" val="20204538"/>
</p:tagLst>
</file>

<file path=ppt/tags/tag166.xml><?xml version="1.0" encoding="utf-8"?>
<p:tagLst xmlns:p="http://schemas.openxmlformats.org/presentationml/2006/main">
  <p:tag name="KSO_WM_BEAUTIFY_FLAG" val="#wm#"/>
  <p:tag name="KSO_WM_TEMPLATE_CATEGORY" val="custom"/>
  <p:tag name="KSO_WM_TEMPLATE_INDEX" val="20204538"/>
</p:tagLst>
</file>

<file path=ppt/tags/tag167.xml><?xml version="1.0" encoding="utf-8"?>
<p:tagLst xmlns:p="http://schemas.openxmlformats.org/presentationml/2006/main">
  <p:tag name="KSO_WM_BEAUTIFY_FLAG" val="#wm#"/>
  <p:tag name="KSO_WM_TEMPLATE_CATEGORY" val="custom"/>
  <p:tag name="KSO_WM_TEMPLATE_INDEX" val="20204538"/>
</p:tagLst>
</file>

<file path=ppt/tags/tag168.xml><?xml version="1.0" encoding="utf-8"?>
<p:tagLst xmlns:p="http://schemas.openxmlformats.org/presentationml/2006/main">
  <p:tag name="KSO_WM_BEAUTIFY_FLAG" val="#wm#"/>
  <p:tag name="KSO_WM_TEMPLATE_CATEGORY" val="custom"/>
  <p:tag name="KSO_WM_TEMPLATE_INDEX" val="20204538"/>
</p:tagLst>
</file>

<file path=ppt/tags/tag169.xml><?xml version="1.0" encoding="utf-8"?>
<p:tagLst xmlns:p="http://schemas.openxmlformats.org/presentationml/2006/main">
  <p:tag name="KSO_WM_BEAUTIFY_FLAG" val="#wm#"/>
  <p:tag name="KSO_WM_TEMPLATE_CATEGORY" val="custom"/>
  <p:tag name="KSO_WM_TEMPLATE_INDEX" val="20204538"/>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p="http://schemas.openxmlformats.org/presentationml/2006/main">
  <p:tag name="KSO_WM_BEAUTIFY_FLAG" val="#wm#"/>
  <p:tag name="KSO_WM_TEMPLATE_CATEGORY" val="custom"/>
  <p:tag name="KSO_WM_TEMPLATE_INDEX" val="20204538"/>
</p:tagLst>
</file>

<file path=ppt/tags/tag171.xml><?xml version="1.0" encoding="utf-8"?>
<p:tagLst xmlns:p="http://schemas.openxmlformats.org/presentationml/2006/main">
  <p:tag name="KSO_WM_BEAUTIFY_FLAG" val="#wm#"/>
  <p:tag name="KSO_WM_TEMPLATE_CATEGORY" val="custom"/>
  <p:tag name="KSO_WM_TEMPLATE_INDEX" val="20204538"/>
</p:tagLst>
</file>

<file path=ppt/tags/tag172.xml><?xml version="1.0" encoding="utf-8"?>
<p:tagLst xmlns:p="http://schemas.openxmlformats.org/presentationml/2006/main">
  <p:tag name="KSO_WM_BEAUTIFY_FLAG" val="#wm#"/>
  <p:tag name="KSO_WM_TEMPLATE_CATEGORY" val="custom"/>
  <p:tag name="KSO_WM_TEMPLATE_INDEX" val="20204538"/>
</p:tagLst>
</file>

<file path=ppt/tags/tag173.xml><?xml version="1.0" encoding="utf-8"?>
<p:tagLst xmlns:p="http://schemas.openxmlformats.org/presentationml/2006/main">
  <p:tag name="KSO_WM_BEAUTIFY_FLAG" val="#wm#"/>
  <p:tag name="KSO_WM_TEMPLATE_CATEGORY" val="custom"/>
  <p:tag name="KSO_WM_TEMPLATE_INDEX" val="20204538"/>
</p:tagLst>
</file>

<file path=ppt/tags/tag174.xml><?xml version="1.0" encoding="utf-8"?>
<p:tagLst xmlns:p="http://schemas.openxmlformats.org/presentationml/2006/main">
  <p:tag name="KSO_WM_BEAUTIFY_FLAG" val="#wm#"/>
  <p:tag name="KSO_WM_TEMPLATE_CATEGORY" val="custom"/>
  <p:tag name="KSO_WM_TEMPLATE_INDEX" val="20204538"/>
</p:tagLst>
</file>

<file path=ppt/tags/tag175.xml><?xml version="1.0" encoding="utf-8"?>
<p:tagLst xmlns:p="http://schemas.openxmlformats.org/presentationml/2006/main">
  <p:tag name="KSO_WM_BEAUTIFY_FLAG" val="#wm#"/>
  <p:tag name="KSO_WM_TEMPLATE_CATEGORY" val="custom"/>
  <p:tag name="KSO_WM_TEMPLATE_INDEX" val="20204538"/>
</p:tagLst>
</file>

<file path=ppt/tags/tag176.xml><?xml version="1.0" encoding="utf-8"?>
<p:tagLst xmlns:p="http://schemas.openxmlformats.org/presentationml/2006/main">
  <p:tag name="KSO_WM_BEAUTIFY_FLAG" val="#wm#"/>
  <p:tag name="KSO_WM_TEMPLATE_CATEGORY" val="custom"/>
  <p:tag name="KSO_WM_TEMPLATE_INDEX" val="20204538"/>
</p:tagLst>
</file>

<file path=ppt/tags/tag177.xml><?xml version="1.0" encoding="utf-8"?>
<p:tagLst xmlns:p="http://schemas.openxmlformats.org/presentationml/2006/main">
  <p:tag name="KSO_WM_BEAUTIFY_FLAG" val="#wm#"/>
  <p:tag name="KSO_WM_TEMPLATE_CATEGORY" val="custom"/>
  <p:tag name="KSO_WM_TEMPLATE_INDEX" val="20204538"/>
</p:tagLst>
</file>

<file path=ppt/tags/tag178.xml><?xml version="1.0" encoding="utf-8"?>
<p:tagLst xmlns:p="http://schemas.openxmlformats.org/presentationml/2006/main">
  <p:tag name="KSO_WM_BEAUTIFY_FLAG" val="#wm#"/>
  <p:tag name="KSO_WM_TEMPLATE_CATEGORY" val="custom"/>
  <p:tag name="KSO_WM_TEMPLATE_INDEX" val="20204538"/>
</p:tagLst>
</file>

<file path=ppt/tags/tag179.xml><?xml version="1.0" encoding="utf-8"?>
<p:tagLst xmlns:p="http://schemas.openxmlformats.org/presentationml/2006/main">
  <p:tag name="KSO_WM_BEAUTIFY_FLAG" val="#wm#"/>
  <p:tag name="KSO_WM_TEMPLATE_CATEGORY" val="custom"/>
  <p:tag name="KSO_WM_TEMPLATE_INDEX" val="20204538"/>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p="http://schemas.openxmlformats.org/presentationml/2006/main">
  <p:tag name="KSO_WM_BEAUTIFY_FLAG" val="#wm#"/>
  <p:tag name="KSO_WM_TEMPLATE_CATEGORY" val="custom"/>
  <p:tag name="KSO_WM_TEMPLATE_INDEX" val="20204538"/>
</p:tagLst>
</file>

<file path=ppt/tags/tag181.xml><?xml version="1.0" encoding="utf-8"?>
<p:tagLst xmlns:p="http://schemas.openxmlformats.org/presentationml/2006/main">
  <p:tag name="KSO_WM_UNIT_PLACING_PICTURE_USER_VIEWPORT" val="{&quot;height&quot;:1926,&quot;width&quot;:1944}"/>
</p:tagLst>
</file>

<file path=ppt/tags/tag182.xml><?xml version="1.0" encoding="utf-8"?>
<p:tagLst xmlns:p="http://schemas.openxmlformats.org/presentationml/2006/main">
  <p:tag name="KSO_WM_BEAUTIFY_FLAG" val="#wm#"/>
  <p:tag name="KSO_WM_TEMPLATE_CATEGORY" val="custom"/>
  <p:tag name="KSO_WM_TEMPLATE_INDEX" val="20204538"/>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8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9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WPS主题色">
      <a:dk1>
        <a:srgbClr val="000000"/>
      </a:dk1>
      <a:lt1>
        <a:srgbClr val="FFFFFF"/>
      </a:lt1>
      <a:dk2>
        <a:srgbClr val="ECEEEF"/>
      </a:dk2>
      <a:lt2>
        <a:srgbClr val="FCFDFD"/>
      </a:lt2>
      <a:accent1>
        <a:srgbClr val="547D9D"/>
      </a:accent1>
      <a:accent2>
        <a:srgbClr val="437F81"/>
      </a:accent2>
      <a:accent3>
        <a:srgbClr val="4F7A5C"/>
      </a:accent3>
      <a:accent4>
        <a:srgbClr val="6E6D45"/>
      </a:accent4>
      <a:accent5>
        <a:srgbClr val="905E43"/>
      </a:accent5>
      <a:accent6>
        <a:srgbClr val="9D545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主题">
      <a:majorFont>
        <a:latin typeface="Calibri"/>
        <a:ea typeface="Calibri"/>
        <a:cs typeface="Calibri"/>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4083</Words>
  <Application>WPS 演示</Application>
  <PresentationFormat>全屏显示(16:9)</PresentationFormat>
  <Paragraphs>443</Paragraphs>
  <Slides>29</Slides>
  <Notes>1</Notes>
  <HiddenSlides>0</HiddenSlides>
  <MMClips>0</MMClips>
  <ScaleCrop>false</ScaleCrop>
  <HeadingPairs>
    <vt:vector size="8" baseType="variant">
      <vt:variant>
        <vt:lpstr>已用的字体</vt:lpstr>
      </vt:variant>
      <vt:variant>
        <vt:i4>14</vt:i4>
      </vt:variant>
      <vt:variant>
        <vt:lpstr>主题</vt:lpstr>
      </vt:variant>
      <vt:variant>
        <vt:i4>1</vt:i4>
      </vt:variant>
      <vt:variant>
        <vt:lpstr>嵌入 OLE 服务器</vt:lpstr>
      </vt:variant>
      <vt:variant>
        <vt:i4>14</vt:i4>
      </vt:variant>
      <vt:variant>
        <vt:lpstr>幻灯片标题</vt:lpstr>
      </vt:variant>
      <vt:variant>
        <vt:i4>29</vt:i4>
      </vt:variant>
    </vt:vector>
  </HeadingPairs>
  <TitlesOfParts>
    <vt:vector size="58" baseType="lpstr">
      <vt:lpstr>Arial</vt:lpstr>
      <vt:lpstr>宋体</vt:lpstr>
      <vt:lpstr>Wingdings</vt:lpstr>
      <vt:lpstr>Calibri</vt:lpstr>
      <vt:lpstr>微软雅黑</vt:lpstr>
      <vt:lpstr>汉仪旗黑-85S</vt:lpstr>
      <vt:lpstr>黑体</vt:lpstr>
      <vt:lpstr>楷体</vt:lpstr>
      <vt:lpstr>Times New Roman</vt:lpstr>
      <vt:lpstr>Arial Unicode MS</vt:lpstr>
      <vt:lpstr>Calibri Light</vt:lpstr>
      <vt:lpstr>Calibri</vt:lpstr>
      <vt:lpstr>楷体_GB2312</vt:lpstr>
      <vt:lpstr>新宋体</vt:lpstr>
      <vt:lpstr>1_Office 主题​​</vt:lpstr>
      <vt:lpstr>Equation.KSEE3</vt:lpstr>
      <vt:lpstr>Word.Document.8</vt:lpstr>
      <vt:lpstr>Word.Document.8</vt:lpstr>
      <vt:lpstr>Word.Document.8</vt:lpstr>
      <vt:lpstr>Word.Document.8</vt:lpstr>
      <vt:lpstr>Word.Document.8</vt:lpstr>
      <vt:lpstr>Equation.KSEE3</vt:lpstr>
      <vt:lpstr>Equation.KSEE3</vt:lpstr>
      <vt:lpstr>Equation.KSEE3</vt:lpstr>
      <vt:lpstr>Equation.KSEE3</vt:lpstr>
      <vt:lpstr>Equation.KSEE3</vt:lpstr>
      <vt:lpstr>Equation.KSEE3</vt:lpstr>
      <vt:lpstr>Equation.KSEE3</vt:lpstr>
      <vt:lpstr>Equation.KSEE3</vt:lpstr>
      <vt:lpstr>总体集中趋势估计</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微课名称：XXX微课</dc:title>
  <dc:creator>User</dc:creator>
  <cp:lastModifiedBy>A+wings</cp:lastModifiedBy>
  <cp:revision>227</cp:revision>
  <dcterms:created xsi:type="dcterms:W3CDTF">2020-02-01T11:21:00Z</dcterms:created>
  <dcterms:modified xsi:type="dcterms:W3CDTF">2020-05-11T08:01:34Z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