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0"/>
  </p:notesMasterIdLst>
  <p:sldIdLst>
    <p:sldId id="265" r:id="rId2"/>
    <p:sldId id="342" r:id="rId3"/>
    <p:sldId id="343" r:id="rId4"/>
    <p:sldId id="349" r:id="rId5"/>
    <p:sldId id="350" r:id="rId6"/>
    <p:sldId id="344" r:id="rId7"/>
    <p:sldId id="352" r:id="rId8"/>
    <p:sldId id="353" r:id="rId9"/>
    <p:sldId id="361" r:id="rId10"/>
    <p:sldId id="354" r:id="rId11"/>
    <p:sldId id="355" r:id="rId12"/>
    <p:sldId id="357" r:id="rId13"/>
    <p:sldId id="358" r:id="rId14"/>
    <p:sldId id="351" r:id="rId15"/>
    <p:sldId id="345" r:id="rId16"/>
    <p:sldId id="360" r:id="rId17"/>
    <p:sldId id="359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6265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Relationship Id="rId9" Type="http://schemas.openxmlformats.org/officeDocument/2006/relationships/tags" Target="../tags/tag16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3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2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3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4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tags" Target="../tags/tag43.xml"/><Relationship Id="rId8" Type="http://schemas.openxmlformats.org/officeDocument/2006/relationships/tags" Target="../tags/tag44.xml"/><Relationship Id="rId9" Type="http://schemas.openxmlformats.org/officeDocument/2006/relationships/tags" Target="../tags/tag45.xml"/><Relationship Id="rId10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4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tags" Target="../tags/tag62.xml"/><Relationship Id="rId10" Type="http://schemas.openxmlformats.org/officeDocument/2006/relationships/tags" Target="../tags/tag6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4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Relationship Id="rId9" Type="http://schemas.openxmlformats.org/officeDocument/2006/relationships/tags" Target="../tags/tag72.xml"/><Relationship Id="rId10" Type="http://schemas.openxmlformats.org/officeDocument/2006/relationships/tags" Target="../tags/tag73.xml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tags" Target="../tags/tag84.xml"/><Relationship Id="rId12" Type="http://schemas.openxmlformats.org/officeDocument/2006/relationships/tags" Target="../tags/tag85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4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Relationship Id="rId9" Type="http://schemas.openxmlformats.org/officeDocument/2006/relationships/tags" Target="../tags/tag82.xml"/><Relationship Id="rId10" Type="http://schemas.openxmlformats.org/officeDocument/2006/relationships/tags" Target="../tags/tag83.xml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tags" Target="../tags/tag93.xml"/><Relationship Id="rId9" Type="http://schemas.openxmlformats.org/officeDocument/2006/relationships/tags" Target="../tags/tag94.xml"/><Relationship Id="rId10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1735"/>
            <a:ext cx="9144001" cy="5193372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483189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4831893"/>
            <a:ext cx="3086100" cy="273844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4831893"/>
            <a:ext cx="2066534" cy="273844"/>
          </a:xfrm>
        </p:spPr>
        <p:txBody>
          <a:bodyPr anchor="ctr"/>
          <a:lstStyle>
            <a:lvl1pPr algn="l">
              <a:defRPr sz="900"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5490225" y="350839"/>
            <a:ext cx="3656410" cy="4442222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767901"/>
            <a:ext cx="2845259" cy="251223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3709033"/>
            <a:ext cx="2845259" cy="77832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3573"/>
            <a:ext cx="2835059" cy="5139928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380278"/>
            <a:ext cx="1178720" cy="40049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393280"/>
            <a:ext cx="4469683" cy="399194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4722462"/>
            <a:ext cx="1879497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4722462"/>
            <a:ext cx="4469683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50983" y="2139901"/>
            <a:ext cx="4037450" cy="453202"/>
          </a:xfrm>
        </p:spPr>
        <p:txBody>
          <a:bodyPr/>
          <a:lstStyle>
            <a:lvl1pPr algn="l"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428627"/>
            <a:ext cx="0" cy="3956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82129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1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382" y="1"/>
            <a:ext cx="9138047" cy="5183981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946548"/>
            <a:ext cx="5464969" cy="3250406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4722548"/>
            <a:ext cx="20574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4722548"/>
            <a:ext cx="3086100" cy="27384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4722548"/>
            <a:ext cx="2086157" cy="273844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372935"/>
            <a:ext cx="4394793" cy="1381286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3132099"/>
            <a:ext cx="3424856" cy="77910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1828800"/>
            <a:ext cx="3120390" cy="27432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1828800"/>
            <a:ext cx="3120390" cy="27432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425196"/>
            <a:ext cx="6673866" cy="11727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2487480"/>
            <a:ext cx="3120390" cy="208452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2487480"/>
            <a:ext cx="3120390" cy="208452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3573"/>
            <a:ext cx="2835059" cy="5139928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308533" y="0"/>
            <a:ext cx="2835467" cy="51435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127930"/>
            <a:ext cx="2420786" cy="1265943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331060"/>
            <a:ext cx="5697780" cy="42409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2417853"/>
            <a:ext cx="2420786" cy="2154148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4714875"/>
            <a:ext cx="2420786" cy="273844"/>
          </a:xfrm>
        </p:spPr>
        <p:txBody>
          <a:bodyPr/>
          <a:lstStyle>
            <a:lvl1pPr algn="l"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4875"/>
            <a:ext cx="5697780" cy="273844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280203"/>
            <a:ext cx="2420786" cy="612361"/>
          </a:xfrm>
        </p:spPr>
        <p:txBody>
          <a:bodyPr anchor="t"/>
          <a:lstStyle>
            <a:lvl1pPr algn="l">
              <a:defRPr sz="3300"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08533" y="0"/>
            <a:ext cx="2835467" cy="51435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127933"/>
            <a:ext cx="2422969" cy="1265943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2417854"/>
            <a:ext cx="2420874" cy="2154146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4718304"/>
            <a:ext cx="2420874" cy="273844"/>
          </a:xfrm>
        </p:spPr>
        <p:txBody>
          <a:bodyPr/>
          <a:lstStyle>
            <a:lvl1pPr algn="l">
              <a:defRPr/>
            </a:lvl1pPr>
          </a:lstStyle>
          <a:p>
            <a:fld id="{9EFD9D74-47D9-4702-A33C-335B63B48DBF}" type="datetimeFigureOut">
              <a:rPr lang="zh-CN" altLang="en-US" smtClean="0"/>
              <a:pPr/>
              <a:t>2020/4/20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8304"/>
            <a:ext cx="5698998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280205"/>
            <a:ext cx="2420874" cy="612362"/>
          </a:xfrm>
        </p:spPr>
        <p:txBody>
          <a:bodyPr anchor="t"/>
          <a:lstStyle>
            <a:lvl1pPr algn="l">
              <a:defRPr sz="3300"/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426259"/>
            <a:ext cx="6673174" cy="1170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1828800"/>
            <a:ext cx="6577928" cy="273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47224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4722462"/>
            <a:ext cx="42505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542496"/>
            <a:ext cx="1413261" cy="453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1632007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3573"/>
            <a:ext cx="2835059" cy="5139928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63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656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ags" Target="../tags/tag95.x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239485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27295" y="1918980"/>
            <a:ext cx="568175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r>
              <a:rPr lang="en-US" altLang="zh-CN" sz="3600" dirty="0" smtClean="0">
                <a:solidFill>
                  <a:srgbClr val="FF0000"/>
                </a:solidFill>
              </a:rPr>
              <a:t>《</a:t>
            </a:r>
            <a:r>
              <a:rPr lang="zh-CN" altLang="en-US" sz="3600" dirty="0" smtClean="0">
                <a:solidFill>
                  <a:srgbClr val="FF0000"/>
                </a:solidFill>
              </a:rPr>
              <a:t>红楼梦</a:t>
            </a:r>
            <a:r>
              <a:rPr lang="en-US" altLang="zh-CN" sz="3600" dirty="0" smtClean="0">
                <a:solidFill>
                  <a:srgbClr val="FF0000"/>
                </a:solidFill>
              </a:rPr>
              <a:t>》</a:t>
            </a:r>
            <a:r>
              <a:rPr lang="zh-CN" altLang="en-US" sz="3600" dirty="0" smtClean="0">
                <a:solidFill>
                  <a:srgbClr val="FF0000"/>
                </a:solidFill>
              </a:rPr>
              <a:t>中的贾宝玉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60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高中名著阅读</a:t>
            </a:r>
            <a:endParaRPr lang="zh-CN" altLang="en-US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9636" y="3761038"/>
            <a:ext cx="4933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  李雪菲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483" y="1299882"/>
            <a:ext cx="8489576" cy="23083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呆话三：</a:t>
            </a:r>
            <a:endParaRPr kumimoji="1"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400" dirty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    “这些个东西原不过是借人所用，你爱这样，我爱那样，各自性情不同。比如扇子原是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扇的，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你要撕着玩也可以使得，只是不可生气时拿他出气。就如杯盘，原是盛东西的，你喜听那一声响，就故意的碎了也可以使得，只是别在生气时拿他出气，这就是爱物了。”</a:t>
            </a:r>
            <a:endParaRPr kumimoji="1"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483" y="1299882"/>
            <a:ext cx="8489576" cy="26776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       宝玉道</a:t>
            </a:r>
            <a:r>
              <a:rPr lang="zh-CN" altLang="en-US" sz="2400" dirty="0">
                <a:latin typeface="Baoli SC" charset="-122"/>
                <a:ea typeface="Baoli SC" charset="-122"/>
                <a:cs typeface="Baoli SC" charset="-122"/>
              </a:rPr>
              <a:t>：“大正月里哭什么？这里不好，你别处玩去。你天天念书，倒念胡涂了。比如这件东西不好，横竖那一件好，就弃了这件取那个。难道你守着这个东西哭一会子就好了不成？你原是来取乐玩的，既不能取乐，就往别处去寻乐玩去。哭一会子，难道算取乐玩了不成？倒招自己烦恼，不如快去为是。”贾环听了，只得回来</a:t>
            </a:r>
            <a:r>
              <a:rPr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。</a:t>
            </a:r>
            <a:endParaRPr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400" dirty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                                                         </a:t>
            </a:r>
            <a:r>
              <a:rPr kumimoji="1" lang="en-US" altLang="zh-CN" sz="2400" dirty="0" smtClean="0">
                <a:latin typeface="Baoli SC" charset="-122"/>
                <a:ea typeface="Baoli SC" charset="-122"/>
                <a:cs typeface="Baoli SC" charset="-122"/>
              </a:rPr>
              <a:t>——《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红楼梦</a:t>
            </a:r>
            <a:r>
              <a:rPr kumimoji="1" lang="en-US" altLang="zh-CN" sz="2400" dirty="0" smtClean="0">
                <a:latin typeface="Baoli SC" charset="-122"/>
                <a:ea typeface="Baoli SC" charset="-122"/>
                <a:cs typeface="Baoli SC" charset="-122"/>
              </a:rPr>
              <a:t>》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第二十回</a:t>
            </a:r>
            <a:endParaRPr kumimoji="1"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5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483" y="1299882"/>
            <a:ext cx="8489576" cy="323165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一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日，宝玉因各处游的烦腻，便想起</a:t>
            </a:r>
            <a:r>
              <a:rPr lang="en-US" altLang="zh-CN" dirty="0">
                <a:latin typeface="Baoli SC" charset="-122"/>
                <a:ea typeface="Baoli SC" charset="-122"/>
                <a:cs typeface="Baoli SC" charset="-122"/>
              </a:rPr>
              <a:t>《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牡丹亭</a:t>
            </a:r>
            <a:r>
              <a:rPr lang="en-US" altLang="zh-CN" dirty="0">
                <a:latin typeface="Baoli SC" charset="-122"/>
                <a:ea typeface="Baoli SC" charset="-122"/>
                <a:cs typeface="Baoli SC" charset="-122"/>
              </a:rPr>
              <a:t>》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曲来，自己看了两遍，犹不惬怀。因闻得梨香院的十二个女孩子中有小旦龄官最是唱的好，因着意出角门来找时，只见宝官玉官都在院内，见宝玉来了，都笑嘻嘻的让坐。宝玉因问龄官在那里。众人都告诉他说：“在他房里呢。”宝玉忙至他房内，只见龄官独自倒在枕上，见他进来，文风不动。宝玉素昔与别的女孩子顽惯了的，只当龄官也同别人一样，因近前来身傍坐下，又陪笑央他起来唱“袅晴丝”一套。不想龄官见他坐下，忙抬身起来躲避，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正色说道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：“嗓子哑了。前儿娘娘传进我们去，我还没有唱呢。”宝玉见他坐正了，再一细看，原来就是那日蔷薇花下划“蔷”字的那一个。又见如此景况，从来未经过这番被人弃厌，自己便讪讪的红了脸，只得出来了。宝官等不解何故，因问其所以。宝玉便说了，遂出来。</a:t>
            </a:r>
            <a:endParaRPr kumimoji="1"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                                                            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                      </a:t>
            </a:r>
            <a:r>
              <a:rPr lang="en-US" altLang="zh-CN" dirty="0">
                <a:latin typeface="Baoli SC" charset="-122"/>
                <a:ea typeface="Baoli SC" charset="-122"/>
                <a:cs typeface="Baoli SC" charset="-122"/>
              </a:rPr>
              <a:t>——《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红楼梦</a:t>
            </a:r>
            <a:r>
              <a:rPr lang="en-US" altLang="zh-CN" dirty="0">
                <a:latin typeface="Baoli SC" charset="-122"/>
                <a:ea typeface="Baoli SC" charset="-122"/>
                <a:cs typeface="Baoli SC" charset="-122"/>
              </a:rPr>
              <a:t>》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第三十六回</a:t>
            </a:r>
            <a:endParaRPr lang="en-US" altLang="zh-CN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6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483" y="1299882"/>
            <a:ext cx="7862046" cy="23083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满纸荒唐言，一把辛酸泪。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pPr algn="ctr"/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都云作者痴，谁解其中味。</a:t>
            </a:r>
            <a:endParaRPr lang="en-US" altLang="zh-CN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贾宝玉所代表的社会思潮当时还处于“草色遥看近却无”的状态，所以时人难以认识其思想的“理路”，而作者却从生活中把握了这种体现着那刚刚产生、还在酝酿之中、后来被称为“民主主义思想”因素的人物性格，将之塑造成典型形象，并且写得血肉丰满，跃然纸上，进而褒奖之。可见作者曹雪芹，他不只是伟大的文学家，而且是位杰出的启蒙主义的先驱。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                                                 </a:t>
            </a:r>
            <a:r>
              <a:rPr lang="en-US" altLang="zh-CN" dirty="0" smtClean="0">
                <a:latin typeface="Baoli SC" charset="-122"/>
                <a:ea typeface="Baoli SC" charset="-122"/>
                <a:cs typeface="Baoli SC" charset="-122"/>
              </a:rPr>
              <a:t>——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张锦池先生</a:t>
            </a:r>
            <a:r>
              <a:rPr lang="en-US" altLang="zh-CN" dirty="0" smtClean="0">
                <a:latin typeface="Baoli SC" charset="-122"/>
                <a:ea typeface="Baoli SC" charset="-122"/>
                <a:cs typeface="Baoli SC" charset="-122"/>
              </a:rPr>
              <a:t>《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贾宝玉的叛逆思想</a:t>
            </a:r>
            <a:r>
              <a:rPr lang="en-US" altLang="zh-CN" dirty="0" smtClean="0">
                <a:latin typeface="Baoli SC" charset="-122"/>
                <a:ea typeface="Baoli SC" charset="-122"/>
                <a:cs typeface="Baoli SC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16850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047" y="197224"/>
            <a:ext cx="567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三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宝黛爱情的实质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73" y="797858"/>
            <a:ext cx="5245868" cy="23816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7860" y="3460376"/>
            <a:ext cx="8104094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一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个是阆苑仙葩，一个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是美玉无瑕，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若说没奇缘，今生偏又遇着他，若说有奇缘，如何心事终虚化，一个枉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自嗟呀，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一个空劳牵挂，一个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是水中月，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一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个是镜中花，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想眼中能有多少泪珠儿，怎经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(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禁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得秋流到冬，春流到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夏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                                                                                          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《</a:t>
            </a:r>
            <a:r>
              <a:rPr kumimoji="1"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红楼梦  枉凝眉</a:t>
            </a:r>
            <a:r>
              <a:rPr kumimoji="1"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oli SC" charset="-122"/>
                <a:ea typeface="Baoli SC" charset="-122"/>
                <a:cs typeface="Baoli SC" charset="-122"/>
              </a:rPr>
              <a:t>》</a:t>
            </a:r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84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2024" y="224118"/>
            <a:ext cx="3953435" cy="4770537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Baoli SC" charset="-122"/>
                <a:ea typeface="Baoli SC" charset="-122"/>
                <a:cs typeface="Baoli SC" charset="-122"/>
              </a:rPr>
              <a:t>       此事</a:t>
            </a:r>
            <a:r>
              <a:rPr lang="zh-CN" altLang="en-US" sz="1600" dirty="0">
                <a:latin typeface="Baoli SC" charset="-122"/>
                <a:ea typeface="Baoli SC" charset="-122"/>
                <a:cs typeface="Baoli SC" charset="-122"/>
              </a:rPr>
              <a:t>说来好笑，竟是千古未闻的罕事。只因西方灵河岸上三生石畔，有绛珠草一株，时有赤瑕宫神瑛侍者，日以甘露灌溉，这绛珠草始得久延岁月。后来既受天地精华，复得雨露滋养，遂得脱却草胎木质，得换人形，仅修成个女体，终日游于离恨天外，饥则食蜜青果为膳，渴则饮灌愁海水为汤。只因尚未酬报灌溉之德，故其五内便郁结着一段缠绵不尽之意。恰近日这神瑛侍者凡心偶炽，乘此昌明太平朝世，意欲下凡造历幻缘，已在警幻仙子案前挂了号。警幻亦曾问及，灌溉之情未偿，趁此倒可了结的。那绛珠仙子道：‘他是甘露之惠，我并无此水可还。他既下世为人，我也去下世为人，但把我一生所有的眼泪还他，也偿还得过他了。’因此一事，就勾出多少风流冤家来，陪他们去了结此案</a:t>
            </a:r>
            <a:r>
              <a:rPr lang="zh-CN" altLang="en-US" sz="1600" dirty="0" smtClean="0">
                <a:latin typeface="Baoli SC" charset="-122"/>
                <a:ea typeface="Baoli SC" charset="-122"/>
                <a:cs typeface="Baoli SC" charset="-122"/>
              </a:rPr>
              <a:t>。</a:t>
            </a:r>
            <a:endParaRPr lang="en-US" altLang="zh-CN" sz="16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1600" dirty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kumimoji="1" lang="zh-CN" altLang="en-US" sz="1600" dirty="0" smtClean="0">
                <a:latin typeface="Baoli SC" charset="-122"/>
                <a:ea typeface="Baoli SC" charset="-122"/>
                <a:cs typeface="Baoli SC" charset="-122"/>
              </a:rPr>
              <a:t>                              </a:t>
            </a:r>
            <a:r>
              <a:rPr kumimoji="1" lang="en-US" altLang="zh-CN" sz="1600" dirty="0" smtClean="0">
                <a:latin typeface="Baoli SC" charset="-122"/>
                <a:ea typeface="Baoli SC" charset="-122"/>
                <a:cs typeface="Baoli SC" charset="-122"/>
              </a:rPr>
              <a:t>——《</a:t>
            </a:r>
            <a:r>
              <a:rPr kumimoji="1" lang="zh-CN" altLang="en-US" sz="1600" dirty="0" smtClean="0">
                <a:latin typeface="Baoli SC" charset="-122"/>
                <a:ea typeface="Baoli SC" charset="-122"/>
                <a:cs typeface="Baoli SC" charset="-122"/>
              </a:rPr>
              <a:t>红楼梦</a:t>
            </a:r>
            <a:r>
              <a:rPr kumimoji="1" lang="en-US" altLang="zh-CN" sz="1600" dirty="0" smtClean="0">
                <a:latin typeface="Baoli SC" charset="-122"/>
                <a:ea typeface="Baoli SC" charset="-122"/>
                <a:cs typeface="Baoli SC" charset="-122"/>
              </a:rPr>
              <a:t>》</a:t>
            </a:r>
            <a:r>
              <a:rPr kumimoji="1" lang="zh-CN" altLang="en-US" sz="1600" dirty="0" smtClean="0">
                <a:latin typeface="Baoli SC" charset="-122"/>
                <a:ea typeface="Baoli SC" charset="-122"/>
                <a:cs typeface="Baoli SC" charset="-122"/>
              </a:rPr>
              <a:t>第一回</a:t>
            </a:r>
            <a:endParaRPr kumimoji="1" lang="zh-CN" altLang="en-US" sz="1600" dirty="0"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34753" y="224118"/>
            <a:ext cx="4231341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Baoli SC" charset="-122"/>
                <a:ea typeface="Baoli SC" charset="-122"/>
                <a:cs typeface="Baoli SC" charset="-122"/>
              </a:rPr>
              <a:t>摔玉</a:t>
            </a:r>
            <a:endParaRPr kumimoji="1" lang="en-US" altLang="zh-CN" sz="1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1400" dirty="0" smtClean="0">
                <a:latin typeface="Baoli SC" charset="-122"/>
                <a:ea typeface="Baoli SC" charset="-122"/>
                <a:cs typeface="Baoli SC" charset="-122"/>
              </a:rPr>
              <a:t>葬花</a:t>
            </a:r>
            <a:endParaRPr kumimoji="1" lang="en-US" altLang="zh-CN" sz="1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1400" dirty="0" smtClean="0">
                <a:latin typeface="Baoli SC" charset="-122"/>
                <a:ea typeface="Baoli SC" charset="-122"/>
                <a:cs typeface="Baoli SC" charset="-122"/>
              </a:rPr>
              <a:t>剪荷包</a:t>
            </a:r>
            <a:endParaRPr kumimoji="1" lang="en-US" altLang="zh-CN" sz="1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mr-IN" altLang="zh-CN" sz="1400" dirty="0" smtClean="0">
                <a:latin typeface="Baoli SC" charset="-122"/>
                <a:ea typeface="Baoli SC" charset="-122"/>
                <a:cs typeface="Baoli SC" charset="-122"/>
              </a:rPr>
              <a:t>……</a:t>
            </a:r>
            <a:endParaRPr kumimoji="1" lang="en-US" altLang="zh-CN" sz="1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1200" dirty="0" smtClean="0">
                <a:latin typeface="Baoli SC" charset="-122"/>
                <a:ea typeface="Baoli SC" charset="-122"/>
                <a:cs typeface="Baoli SC" charset="-122"/>
              </a:rPr>
              <a:t>        湘云</a:t>
            </a:r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笑道：</a:t>
            </a:r>
            <a:r>
              <a:rPr lang="zh-CN" altLang="en-US" sz="1200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“还是这个情性改不了。如今大了，你就不愿读书，去考举人进士的，也该常会会这些为官做宰的人们，谈谈讲讲些仕途经济的学问；也好将来应酬世务，日后也有个朋友。没见你成年家只在我们队里搅些什么。”</a:t>
            </a:r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宝玉听了道：“姑娘，请别的姊妹屋里坐坐，我这里仔细脏了你知经济学问的。”袭人道：“云姑娘，快别说这话。上回也是宝姑娘也说过一回，他也不管人脸上过的去过不去，就咳了一声，拿起脚来走了。这里宝姑娘的话也没说完，见他走了，登时羞得脸通红，说又不是，不说又不是。幸而是宝姑娘，那要是林姑娘，不知又闹到怎么样，哭的怎么样呢。提起这些话来，真真宝姑娘教人敬重，自己讪了一会子去了。我倒过不去，只当他恼了。谁知道后来还是照旧一样，真真有涵养，心地宽大。谁知这一个反倒同他生分了。</a:t>
            </a:r>
            <a:r>
              <a:rPr lang="en-US" altLang="zh-CN" sz="1200" dirty="0">
                <a:latin typeface="Baoli SC" charset="-122"/>
                <a:ea typeface="Baoli SC" charset="-122"/>
                <a:cs typeface="Baoli SC" charset="-122"/>
              </a:rPr>
              <a:t>——</a:t>
            </a:r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那林姑娘见你赌气不理他，你得赔多少不是呢。”宝玉道：</a:t>
            </a:r>
            <a:r>
              <a:rPr lang="zh-CN" altLang="en-US" sz="1200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“林姑娘从来说过这些混帐话不曾？若他也说过这些混帐话，我早和他生分了。”</a:t>
            </a:r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袭人和湘云都点头笑道：“这原是混帐话。”</a:t>
            </a:r>
            <a:endParaRPr lang="en-US" altLang="zh-CN" sz="1200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                                     </a:t>
            </a:r>
            <a:r>
              <a:rPr lang="zh-CN" altLang="en-US" sz="1200" dirty="0" smtClean="0">
                <a:latin typeface="Baoli SC" charset="-122"/>
                <a:ea typeface="Baoli SC" charset="-122"/>
                <a:cs typeface="Baoli SC" charset="-122"/>
              </a:rPr>
              <a:t>                  </a:t>
            </a:r>
            <a:r>
              <a:rPr lang="en-US" altLang="zh-CN" sz="1200" dirty="0" smtClean="0">
                <a:latin typeface="Baoli SC" charset="-122"/>
                <a:ea typeface="Baoli SC" charset="-122"/>
                <a:cs typeface="Baoli SC" charset="-122"/>
              </a:rPr>
              <a:t>——《</a:t>
            </a:r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红楼梦</a:t>
            </a:r>
            <a:r>
              <a:rPr lang="en-US" altLang="zh-CN" sz="1200" dirty="0">
                <a:latin typeface="Baoli SC" charset="-122"/>
                <a:ea typeface="Baoli SC" charset="-122"/>
                <a:cs typeface="Baoli SC" charset="-122"/>
              </a:rPr>
              <a:t>》</a:t>
            </a:r>
            <a:r>
              <a:rPr lang="zh-CN" altLang="en-US" sz="1200" dirty="0">
                <a:latin typeface="Baoli SC" charset="-122"/>
                <a:ea typeface="Baoli SC" charset="-122"/>
                <a:cs typeface="Baoli SC" charset="-122"/>
              </a:rPr>
              <a:t>第三十二</a:t>
            </a:r>
            <a:r>
              <a:rPr lang="zh-CN" altLang="en-US" sz="1200" dirty="0" smtClean="0">
                <a:latin typeface="Baoli SC" charset="-122"/>
                <a:ea typeface="Baoli SC" charset="-122"/>
                <a:cs typeface="Baoli SC" charset="-122"/>
              </a:rPr>
              <a:t>回</a:t>
            </a:r>
            <a:r>
              <a:rPr kumimoji="1" lang="zh-CN" altLang="en-US" sz="1200" dirty="0" smtClean="0">
                <a:latin typeface="Baoli SC" charset="-122"/>
                <a:ea typeface="Baoli SC" charset="-122"/>
                <a:cs typeface="Baoli SC" charset="-122"/>
              </a:rPr>
              <a:t>贾母疼</a:t>
            </a:r>
            <a:r>
              <a:rPr kumimoji="1" lang="zh-CN" altLang="en-US" sz="1200" dirty="0">
                <a:latin typeface="Baoli SC" charset="-122"/>
                <a:ea typeface="Baoli SC" charset="-122"/>
                <a:cs typeface="Baoli SC" charset="-122"/>
              </a:rPr>
              <a:t>爱薛宝琴</a:t>
            </a:r>
            <a:endParaRPr kumimoji="1" lang="en-US" altLang="zh-CN" sz="1200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1200" dirty="0">
                <a:latin typeface="Baoli SC" charset="-122"/>
                <a:ea typeface="Baoli SC" charset="-122"/>
                <a:cs typeface="Baoli SC" charset="-122"/>
              </a:rPr>
              <a:t>访妙玉乞红梅</a:t>
            </a:r>
            <a:endParaRPr kumimoji="1" lang="en-US" altLang="zh-CN" sz="1200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1200" dirty="0">
                <a:latin typeface="Baoli SC" charset="-122"/>
                <a:ea typeface="Baoli SC" charset="-122"/>
                <a:cs typeface="Baoli SC" charset="-122"/>
              </a:rPr>
              <a:t>芙蓉女儿诔</a:t>
            </a:r>
            <a:endParaRPr kumimoji="1" lang="en-US" altLang="zh-CN" sz="1200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mr-IN" altLang="zh-CN" sz="1200" dirty="0">
                <a:latin typeface="Baoli SC" charset="-122"/>
                <a:ea typeface="Baoli SC" charset="-122"/>
                <a:cs typeface="Baoli SC" charset="-122"/>
              </a:rPr>
              <a:t>……</a:t>
            </a:r>
            <a:endParaRPr kumimoji="1" lang="en-US" altLang="zh-CN" sz="1200" dirty="0">
              <a:latin typeface="Baoli SC" charset="-122"/>
              <a:ea typeface="Baoli SC" charset="-122"/>
              <a:cs typeface="Baoli SC" charset="-122"/>
            </a:endParaRPr>
          </a:p>
          <a:p>
            <a:endParaRPr lang="en-US" altLang="zh-CN" sz="1200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kumimoji="1" lang="zh-CN" altLang="en-US" sz="1200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07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5482" y="277906"/>
            <a:ext cx="4249271" cy="480131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       五美吟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  其一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：西施</a:t>
            </a: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一代倾城逐浪花，吴宫空自忆儿家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；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效颦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莫笑东村女，头白溪边尚浣纱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。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   其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二：虞姬</a:t>
            </a: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肠断乌骓夜啸风，虞兮幽恨对重瞳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；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黥彭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甘受他年醢，饮剑何如楚帐中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。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  其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三：明妃</a:t>
            </a: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绝艳惊人出汉宫，红颜命薄古今同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；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君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王纵使轻颜色，予夺权何畀画工？</a:t>
            </a: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其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四：绿珠</a:t>
            </a: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瓦砾明珠一例抛，何曾石尉重娇娆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；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都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缘顽福前生造，更有同归慰寂寥。</a:t>
            </a: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     其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五：红拂</a:t>
            </a:r>
          </a:p>
          <a:p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长揖雄谈态自殊，美人巨眼识穷途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；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尸居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余气杨公幕，岂得羁縻女丈夫。</a:t>
            </a:r>
          </a:p>
          <a:p>
            <a:endParaRPr lang="zh-CN" altLang="en-US" dirty="0">
              <a:latin typeface="Baoli SC" charset="-122"/>
              <a:ea typeface="Baoli SC" charset="-122"/>
              <a:cs typeface="Baoli SC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6357"/>
          <a:stretch/>
        </p:blipFill>
        <p:spPr>
          <a:xfrm>
            <a:off x="4840941" y="277906"/>
            <a:ext cx="3657599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6165" y="735106"/>
            <a:ext cx="292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kumimoji="1" lang="zh-CN" altLang="en-US" dirty="0"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941" y="806824"/>
            <a:ext cx="8301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  <a:latin typeface="Baoli SC" charset="-122"/>
                <a:ea typeface="Baoli SC" charset="-122"/>
                <a:cs typeface="Baoli SC" charset="-122"/>
              </a:rPr>
              <a:t>真和美</a:t>
            </a:r>
            <a:endParaRPr kumimoji="1" lang="en-US" altLang="zh-CN" sz="2800" dirty="0" smtClean="0">
              <a:solidFill>
                <a:schemeClr val="tx1"/>
              </a:solidFill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solidFill>
                  <a:schemeClr val="tx1"/>
                </a:solidFill>
                <a:latin typeface="Baoli SC" charset="-122"/>
                <a:ea typeface="Baoli SC" charset="-122"/>
                <a:cs typeface="Baoli SC" charset="-122"/>
              </a:rPr>
              <a:t>携手成长</a:t>
            </a:r>
            <a:endParaRPr kumimoji="1" lang="en-US" altLang="zh-CN" sz="2800" dirty="0" smtClean="0">
              <a:solidFill>
                <a:schemeClr val="tx1"/>
              </a:solidFill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solidFill>
                  <a:schemeClr val="tx1"/>
                </a:solidFill>
                <a:latin typeface="Baoli SC" charset="-122"/>
                <a:ea typeface="Baoli SC" charset="-122"/>
                <a:cs typeface="Baoli SC" charset="-122"/>
              </a:rPr>
              <a:t>情投意合</a:t>
            </a:r>
            <a:endParaRPr kumimoji="1" lang="en-US" altLang="zh-CN" sz="2800" dirty="0" smtClean="0">
              <a:solidFill>
                <a:schemeClr val="tx1"/>
              </a:solidFill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solidFill>
                  <a:schemeClr val="tx1"/>
                </a:solidFill>
                <a:latin typeface="Baoli SC" charset="-122"/>
                <a:ea typeface="Baoli SC" charset="-122"/>
                <a:cs typeface="Baoli SC" charset="-122"/>
              </a:rPr>
              <a:t>两心默契</a:t>
            </a:r>
            <a:endParaRPr kumimoji="1" lang="en-US" altLang="zh-CN" sz="2800" dirty="0" smtClean="0">
              <a:solidFill>
                <a:schemeClr val="tx1"/>
              </a:solidFill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solidFill>
                  <a:schemeClr val="tx1"/>
                </a:solidFill>
                <a:latin typeface="Baoli SC" charset="-122"/>
                <a:ea typeface="Baoli SC" charset="-122"/>
                <a:cs typeface="Baoli SC" charset="-122"/>
              </a:rPr>
              <a:t>叛逆者的知音、知心之爱</a:t>
            </a:r>
            <a:endParaRPr kumimoji="1" lang="en-US" altLang="zh-CN" sz="2800" dirty="0" smtClean="0">
              <a:solidFill>
                <a:schemeClr val="tx1"/>
              </a:solidFill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solidFill>
                  <a:schemeClr val="tx1"/>
                </a:solidFill>
                <a:latin typeface="Baoli SC" charset="-122"/>
                <a:ea typeface="Baoli SC" charset="-122"/>
                <a:cs typeface="Baoli SC" charset="-122"/>
              </a:rPr>
              <a:t>婚恋自由的撼动人心的时代精神</a:t>
            </a:r>
            <a:endParaRPr kumimoji="1" lang="zh-CN" altLang="en-US" sz="2800" dirty="0">
              <a:solidFill>
                <a:schemeClr val="tx1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941" y="152400"/>
            <a:ext cx="667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三</a:t>
            </a:r>
            <a:r>
              <a:rPr kumimoji="1" lang="en-US" altLang="zh-CN" sz="32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32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宝黛爱情的实质</a:t>
            </a:r>
            <a:endParaRPr kumimoji="1" lang="zh-CN" altLang="en-US" sz="32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4046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29" y="1"/>
            <a:ext cx="3487271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8588" y="726141"/>
            <a:ext cx="5979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一</a:t>
            </a:r>
            <a:r>
              <a:rPr kumimoji="1" lang="en-US" altLang="zh-CN" sz="2800" dirty="0" smtClean="0"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kumimoji="1" lang="zh-CN" altLang="en-US" sz="2800" dirty="0">
                <a:latin typeface="Baoli SC" charset="-122"/>
                <a:ea typeface="Baoli SC" charset="-122"/>
                <a:cs typeface="Baoli SC" charset="-122"/>
              </a:rPr>
              <a:t>不通</a:t>
            </a:r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世务的贾宝玉</a:t>
            </a:r>
            <a:endParaRPr kumimoji="1" lang="en-US" altLang="zh-CN" sz="2800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kumimoji="1" lang="en-US" altLang="zh-CN" sz="28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800" dirty="0" smtClean="0"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en-US" altLang="zh-CN" sz="2800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kumimoji="1" lang="en-US" altLang="zh-CN" sz="28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三</a:t>
            </a:r>
            <a:r>
              <a:rPr kumimoji="1" lang="en-US" altLang="zh-CN" sz="2800" dirty="0" smtClean="0"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800" dirty="0" smtClean="0">
                <a:latin typeface="Baoli SC" charset="-122"/>
                <a:ea typeface="Baoli SC" charset="-122"/>
                <a:cs typeface="Baoli SC" charset="-122"/>
              </a:rPr>
              <a:t>宝黛爱情的实质</a:t>
            </a:r>
            <a:endParaRPr kumimoji="1" lang="zh-CN" altLang="en-US" sz="2800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9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294" y="833718"/>
            <a:ext cx="8516471" cy="397031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王夫人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因说：“你舅舅今日斋戒去了，再见罢。只是有一句话嘱咐你：你三个姊妹倒都极好，以后一处念书认字学针线，或是偶一顽笑，都有尽让的。但我不放心的最是一件：我有一个</a:t>
            </a:r>
            <a:r>
              <a:rPr lang="zh-CN" altLang="en-US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孽根祸胎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，是家里的</a:t>
            </a:r>
            <a:r>
              <a:rPr lang="zh-CN" altLang="en-US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‘混世魔王’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，今日因庙里还愿去了，尚未回来，晚间你看见便知了。你只以后不要睬他，你这些姊妹都不敢沾惹他的。”</a:t>
            </a:r>
          </a:p>
          <a:p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      黛玉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亦常听得母亲说过，二舅母生的有个表兄，乃衔玉而诞，</a:t>
            </a:r>
            <a:r>
              <a:rPr lang="zh-CN" altLang="en-US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顽劣异常，极恶读书，最喜在内帏厮混；外祖母又极溺爱，无人敢管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。今见王夫人如此说，便知说的是这表兄了。因陪笑道：“舅母说的，可是衔玉所生的这位哥哥？在家时亦曾听见母亲常说，这位哥哥比我大一岁，小名就唤宝玉，虽极憨顽，说在姊妹情中极好的。况我来了，自然只和姊妹同处，兄弟们自是别院另室的，岂得去沾惹之理？”王夫人笑道：“你不知道原故：他与别人不同，自幼因老太太疼爱，原系同姊妹们一处娇养惯了的。若姊妹们有日不理他，他倒还安静些，纵然他没趣，不过出了二门，背地里拿着他两个小</a:t>
            </a:r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幺儿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出气，咕唧一会子就完了。若这一日姊妹们和他多说一句话，他心里一乐，便生出多少事来。所以嘱咐你别睬他。他嘴里一时甜言蜜语，一时有天无日，一时又疯疯傻傻，只休信他。”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294" y="170330"/>
            <a:ext cx="5549153" cy="47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一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贾宝玉与“世务”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1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294" y="833718"/>
            <a:ext cx="8516471" cy="28623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 西江月</a:t>
            </a:r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pPr algn="ctr"/>
            <a:endParaRPr lang="en-US" altLang="zh-CN" dirty="0">
              <a:latin typeface="Baoli SC" charset="-122"/>
              <a:ea typeface="Baoli SC" charset="-122"/>
              <a:cs typeface="Baoli SC" charset="-122"/>
            </a:endParaRPr>
          </a:p>
          <a:p>
            <a:pPr algn="ctr"/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无故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寻愁觅恨，有时似傻如狂。纵然生得好皮囊，腹内原来草莽。</a:t>
            </a:r>
            <a:br>
              <a:rPr lang="zh-CN" altLang="en-US" dirty="0">
                <a:latin typeface="Baoli SC" charset="-122"/>
                <a:ea typeface="Baoli SC" charset="-122"/>
                <a:cs typeface="Baoli SC" charset="-122"/>
              </a:rPr>
            </a:b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潦倒不通世务，愚顽怕读文章。行为偏僻性乖张，那管世人诽谤。</a:t>
            </a:r>
          </a:p>
          <a:p>
            <a:pPr algn="ctr"/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pPr algn="ctr"/>
            <a:endParaRPr lang="en-US" altLang="zh-CN" dirty="0">
              <a:latin typeface="Baoli SC" charset="-122"/>
              <a:ea typeface="Baoli SC" charset="-122"/>
              <a:cs typeface="Baoli SC" charset="-122"/>
            </a:endParaRPr>
          </a:p>
          <a:p>
            <a:pPr algn="ctr"/>
            <a:r>
              <a:rPr lang="zh-CN" altLang="en-US" dirty="0" smtClean="0">
                <a:latin typeface="Baoli SC" charset="-122"/>
                <a:ea typeface="Baoli SC" charset="-122"/>
                <a:cs typeface="Baoli SC" charset="-122"/>
              </a:rPr>
              <a:t>富贵</a:t>
            </a: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不知乐业，贫穷难耐凄凉。可怜辜负好韶光，于国于家无望。</a:t>
            </a:r>
            <a:br>
              <a:rPr lang="zh-CN" altLang="en-US" dirty="0">
                <a:latin typeface="Baoli SC" charset="-122"/>
                <a:ea typeface="Baoli SC" charset="-122"/>
                <a:cs typeface="Baoli SC" charset="-122"/>
              </a:rPr>
            </a:br>
            <a:r>
              <a:rPr lang="zh-CN" altLang="en-US" dirty="0">
                <a:latin typeface="Baoli SC" charset="-122"/>
                <a:ea typeface="Baoli SC" charset="-122"/>
                <a:cs typeface="Baoli SC" charset="-122"/>
              </a:rPr>
              <a:t>天下无能第一，古今不肖无双。寄言纨绔与膏粱，莫效此儿形状。</a:t>
            </a:r>
          </a:p>
          <a:p>
            <a:endParaRPr lang="en-US" altLang="zh-CN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lang="zh-CN" altLang="en-US" dirty="0"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294" y="170330"/>
            <a:ext cx="5549153" cy="47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一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贾宝玉与“世务”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10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294" y="833718"/>
            <a:ext cx="8516471" cy="255454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Baoli SC" charset="-122"/>
                <a:ea typeface="Baoli SC" charset="-122"/>
                <a:cs typeface="Baoli SC" charset="-122"/>
              </a:rPr>
              <a:t>“</a:t>
            </a:r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通世务</a:t>
            </a:r>
            <a:r>
              <a:rPr lang="en-US" altLang="zh-CN" sz="2000" dirty="0" smtClean="0">
                <a:latin typeface="Baoli SC" charset="-122"/>
                <a:ea typeface="Baoli SC" charset="-122"/>
                <a:cs typeface="Baoli SC" charset="-122"/>
              </a:rPr>
              <a:t>”</a:t>
            </a:r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的官宦子弟：</a:t>
            </a:r>
            <a:endParaRPr lang="en-US" altLang="zh-CN" sz="20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贾赦、贾珍、贾琏、贾环、贾蓉</a:t>
            </a:r>
            <a:r>
              <a:rPr lang="mr-IN" altLang="zh-CN" sz="2000" dirty="0" smtClean="0">
                <a:latin typeface="Baoli SC" charset="-122"/>
                <a:ea typeface="Baoli SC" charset="-122"/>
                <a:cs typeface="Baoli SC" charset="-122"/>
              </a:rPr>
              <a:t>……</a:t>
            </a:r>
            <a:endParaRPr lang="en-US" altLang="zh-CN" sz="2000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lang="en-US" altLang="zh-CN" sz="2000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“通世务”的皇商子弟：</a:t>
            </a:r>
            <a:endParaRPr lang="en-US" altLang="zh-CN" sz="20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薛蟠</a:t>
            </a:r>
            <a:endParaRPr lang="en-US" altLang="zh-CN" sz="2000" dirty="0" smtClean="0">
              <a:latin typeface="Baoli SC" charset="-122"/>
              <a:ea typeface="Baoli SC" charset="-122"/>
              <a:cs typeface="Baoli SC" charset="-122"/>
            </a:endParaRPr>
          </a:p>
          <a:p>
            <a:endParaRPr lang="en-US" altLang="zh-CN" sz="2000" dirty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“通世务”的读书人：</a:t>
            </a:r>
            <a:endParaRPr lang="en-US" altLang="zh-CN" sz="20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贾雨村</a:t>
            </a:r>
            <a:endParaRPr lang="en-US" altLang="zh-CN" sz="2000" dirty="0"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294" y="170330"/>
            <a:ext cx="5549153" cy="47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一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贾宝玉与“世务”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0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224"/>
            <a:ext cx="2429435" cy="23864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694" y="155595"/>
            <a:ext cx="1794146" cy="1404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55596"/>
            <a:ext cx="1855694" cy="1404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559860"/>
            <a:ext cx="1839061" cy="15297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693" y="1559860"/>
            <a:ext cx="1810779" cy="15297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999" y="3089658"/>
            <a:ext cx="1354318" cy="132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871" y="3089658"/>
            <a:ext cx="1132278" cy="1321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8317" y="3089658"/>
            <a:ext cx="1218554" cy="1321174"/>
          </a:xfrm>
          <a:prstGeom prst="rect">
            <a:avLst/>
          </a:prstGeom>
        </p:spPr>
      </p:pic>
      <p:cxnSp>
        <p:nvCxnSpPr>
          <p:cNvPr id="11" name="直线连接符 10"/>
          <p:cNvCxnSpPr/>
          <p:nvPr/>
        </p:nvCxnSpPr>
        <p:spPr>
          <a:xfrm flipV="1">
            <a:off x="2931459" y="2034988"/>
            <a:ext cx="1766047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31459" y="959224"/>
            <a:ext cx="20798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什么样的世务</a:t>
            </a:r>
            <a:endParaRPr kumimoji="1" lang="zh-CN" altLang="en-US" sz="2400" dirty="0"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31459" y="2698376"/>
            <a:ext cx="207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Baoli SC" charset="-122"/>
                <a:ea typeface="Baoli SC" charset="-122"/>
                <a:cs typeface="Baoli SC" charset="-122"/>
              </a:rPr>
              <a:t>不通世务的本质</a:t>
            </a:r>
            <a:endParaRPr kumimoji="1" lang="zh-CN" altLang="en-US" sz="2000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1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483" y="1299882"/>
            <a:ext cx="8489576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呆话一：</a:t>
            </a:r>
            <a:endParaRPr kumimoji="1"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zh-CN" altLang="en-US" sz="2400" dirty="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      女儿是水做的骨肉，男人是泥做的骨肉。我见了女儿，我便清爽；见了男子，便觉浊臭逼人。</a:t>
            </a:r>
            <a:endParaRPr kumimoji="1" lang="zh-CN" altLang="en-US" sz="2400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9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5483" y="1299882"/>
            <a:ext cx="8489576" cy="1569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呆话二：</a:t>
            </a:r>
            <a:endParaRPr kumimoji="1"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en-US" altLang="zh-CN" sz="2400" dirty="0" smtClean="0">
                <a:latin typeface="Baoli SC" charset="-122"/>
                <a:ea typeface="Baoli SC" charset="-122"/>
                <a:cs typeface="Baoli SC" charset="-122"/>
              </a:rPr>
              <a:t>      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骂“读书上进的人”是“禄蠹”。</a:t>
            </a:r>
            <a:endParaRPr kumimoji="1" lang="en-US" altLang="zh-CN" sz="2400" dirty="0" smtClean="0">
              <a:latin typeface="Baoli SC" charset="-122"/>
              <a:ea typeface="Baoli SC" charset="-122"/>
              <a:cs typeface="Baoli SC" charset="-122"/>
            </a:endParaRPr>
          </a:p>
          <a:p>
            <a:r>
              <a:rPr kumimoji="1" lang="en-US" altLang="zh-CN" sz="2400" dirty="0" smtClean="0">
                <a:latin typeface="Baoli SC" charset="-122"/>
                <a:ea typeface="Baoli SC" charset="-122"/>
                <a:cs typeface="Baoli SC" charset="-122"/>
              </a:rPr>
              <a:t>      </a:t>
            </a:r>
            <a:r>
              <a:rPr kumimoji="1" lang="zh-CN" altLang="en-US" sz="2400" dirty="0" smtClean="0">
                <a:latin typeface="Baoli SC" charset="-122"/>
                <a:ea typeface="Baoli SC" charset="-122"/>
                <a:cs typeface="Baoli SC" charset="-122"/>
              </a:rPr>
              <a:t>“那些个须眉浊物，只知道文死谏，武死战。这二死是大丈夫死名死节，竟何如不死的好！”</a:t>
            </a:r>
            <a:endParaRPr kumimoji="1" lang="zh-CN" altLang="en-US" sz="2400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1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153" y="188259"/>
            <a:ext cx="54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二</a:t>
            </a:r>
            <a:r>
              <a:rPr kumimoji="1" lang="en-US" altLang="zh-CN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.</a:t>
            </a:r>
            <a:r>
              <a:rPr kumimoji="1" lang="zh-CN" altLang="en-US" sz="2400" dirty="0" smtClean="0">
                <a:solidFill>
                  <a:srgbClr val="002060"/>
                </a:solidFill>
                <a:latin typeface="Baoli SC" charset="-122"/>
                <a:ea typeface="Baoli SC" charset="-122"/>
                <a:cs typeface="Baoli SC" charset="-122"/>
              </a:rPr>
              <a:t>贾宝玉的“呆话”与叛逆精神</a:t>
            </a:r>
            <a:endParaRPr kumimoji="1" lang="zh-CN" altLang="en-US" sz="2400" dirty="0">
              <a:solidFill>
                <a:srgbClr val="002060"/>
              </a:solidFill>
              <a:latin typeface="Baoli SC" charset="-122"/>
              <a:ea typeface="Baoli SC" charset="-122"/>
              <a:cs typeface="Baoli SC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199" y="1228164"/>
            <a:ext cx="8417859" cy="218521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Baoli SC" charset="-122"/>
                <a:ea typeface="Baoli SC" charset="-122"/>
                <a:cs typeface="Baoli SC" charset="-122"/>
              </a:rPr>
              <a:t> </a:t>
            </a:r>
            <a:r>
              <a:rPr lang="zh-CN" altLang="en-US" sz="2400" smtClean="0">
                <a:latin typeface="Baoli SC" charset="-122"/>
                <a:ea typeface="Baoli SC" charset="-122"/>
                <a:cs typeface="Baoli SC" charset="-122"/>
              </a:rPr>
              <a:t>    </a:t>
            </a:r>
            <a:r>
              <a:rPr lang="zh-CN" altLang="en-US" sz="1400" smtClean="0">
                <a:latin typeface="Baoli SC" charset="-122"/>
                <a:ea typeface="Baoli SC" charset="-122"/>
                <a:cs typeface="Baoli SC" charset="-122"/>
              </a:rPr>
              <a:t>湘云</a:t>
            </a:r>
            <a:r>
              <a:rPr lang="zh-CN" altLang="en-US" sz="1400" dirty="0">
                <a:latin typeface="Baoli SC" charset="-122"/>
                <a:ea typeface="Baoli SC" charset="-122"/>
                <a:cs typeface="Baoli SC" charset="-122"/>
              </a:rPr>
              <a:t>笑道：</a:t>
            </a:r>
            <a:r>
              <a:rPr lang="zh-CN" altLang="en-US" sz="1400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“还是这个情性改不了。如今大了，你就不愿读书，去考举人进士的，也该常会会这些为官做宰的人们，谈谈讲讲些仕途经济的学问；也好将来应酬世务，日后也有个朋友。没见你成年家只在我们队里搅些什么。”</a:t>
            </a:r>
            <a:r>
              <a:rPr lang="zh-CN" altLang="en-US" sz="1400" dirty="0">
                <a:latin typeface="Baoli SC" charset="-122"/>
                <a:ea typeface="Baoli SC" charset="-122"/>
                <a:cs typeface="Baoli SC" charset="-122"/>
              </a:rPr>
              <a:t>宝玉听了道：“姑娘，请别的姊妹屋里坐坐，我这里仔细脏了你知经济学问的。”袭人道：“云姑娘，快别说这话。上回也是宝姑娘也说过一回，他也不管人脸上过的去过不去，就咳了一声，拿起脚来走了。这里宝姑娘的话也没说完，见他走了，登时羞得脸通红，说又不是，不说又不是。幸而是宝姑娘，那要是林姑娘，不知又闹到怎么样，哭的怎么样呢。提起这些话来，真真宝姑娘教人敬重，自己讪了一会子去了。我倒过不去，只当他恼了。谁知道后来还是照旧一样，真真有涵养，心地宽大。谁知这一个反倒同他生分了。</a:t>
            </a:r>
            <a:r>
              <a:rPr lang="en-US" altLang="zh-CN" sz="1400" dirty="0">
                <a:latin typeface="Baoli SC" charset="-122"/>
                <a:ea typeface="Baoli SC" charset="-122"/>
                <a:cs typeface="Baoli SC" charset="-122"/>
              </a:rPr>
              <a:t>——</a:t>
            </a:r>
            <a:r>
              <a:rPr lang="zh-CN" altLang="en-US" sz="1400" dirty="0">
                <a:latin typeface="Baoli SC" charset="-122"/>
                <a:ea typeface="Baoli SC" charset="-122"/>
                <a:cs typeface="Baoli SC" charset="-122"/>
              </a:rPr>
              <a:t>那林姑娘见你赌气不理他，你得赔多少不是呢。”宝玉道：</a:t>
            </a:r>
            <a:r>
              <a:rPr lang="zh-CN" altLang="en-US" sz="1400" dirty="0">
                <a:solidFill>
                  <a:srgbClr val="FF0000"/>
                </a:solidFill>
                <a:latin typeface="Baoli SC" charset="-122"/>
                <a:ea typeface="Baoli SC" charset="-122"/>
                <a:cs typeface="Baoli SC" charset="-122"/>
              </a:rPr>
              <a:t>“林姑娘从来说过这些混帐话不曾？若他也说过这些混帐话，我早和他生分了。”</a:t>
            </a:r>
            <a:r>
              <a:rPr lang="zh-CN" altLang="en-US" sz="1400" dirty="0">
                <a:latin typeface="Baoli SC" charset="-122"/>
                <a:ea typeface="Baoli SC" charset="-122"/>
                <a:cs typeface="Baoli SC" charset="-122"/>
              </a:rPr>
              <a:t>袭人和湘云都点头笑道：“这原是混帐话。”</a:t>
            </a:r>
            <a:endParaRPr kumimoji="1" lang="zh-CN" altLang="en-US" sz="1400" dirty="0">
              <a:latin typeface="Baoli SC" charset="-122"/>
              <a:ea typeface="Baoli SC" charset="-122"/>
              <a:cs typeface="Baol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5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羽毛">
  <a:themeElements>
    <a:clrScheme name="羽毛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羽毛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羽毛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2184</TotalTime>
  <Words>2395</Words>
  <Application>Microsoft Macintosh PowerPoint</Application>
  <PresentationFormat>全屏显示(16:9)</PresentationFormat>
  <Paragraphs>93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Baoli SC</vt:lpstr>
      <vt:lpstr>Calibri</vt:lpstr>
      <vt:lpstr>Century Schoolbook</vt:lpstr>
      <vt:lpstr>Corbel</vt:lpstr>
      <vt:lpstr>汉仪旗黑-85S</vt:lpstr>
      <vt:lpstr>楷体</vt:lpstr>
      <vt:lpstr>微软雅黑</vt:lpstr>
      <vt:lpstr>Arial</vt:lpstr>
      <vt:lpstr>羽毛</vt:lpstr>
      <vt:lpstr> 《红楼梦》中的贾宝玉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142</cp:revision>
  <dcterms:created xsi:type="dcterms:W3CDTF">2020-02-01T11:21:51Z</dcterms:created>
  <dcterms:modified xsi:type="dcterms:W3CDTF">2020-04-20T06:48:15Z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