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5" r:id="rId2"/>
    <p:sldId id="272" r:id="rId3"/>
    <p:sldId id="273" r:id="rId4"/>
    <p:sldId id="274" r:id="rId5"/>
    <p:sldId id="276" r:id="rId6"/>
    <p:sldId id="275" r:id="rId7"/>
    <p:sldId id="277" r:id="rId8"/>
    <p:sldId id="278" r:id="rId9"/>
    <p:sldId id="279" r:id="rId10"/>
    <p:sldId id="280" r:id="rId11"/>
    <p:sldId id="281" r:id="rId12"/>
    <p:sldId id="282" r:id="rId13"/>
    <p:sldId id="283" r:id="rId14"/>
    <p:sldId id="271"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3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7118141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2020/5/12 Tuesday</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2020/5/12 Tuesday</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fontScale="90000"/>
          </a:bodyPr>
          <a:lstStyle/>
          <a:p>
            <a:pPr algn="ctr"/>
            <a:r>
              <a:rPr lang="zh-CN" altLang="en-US" sz="4400" dirty="0" smtClean="0">
                <a:solidFill>
                  <a:srgbClr val="FF0000"/>
                </a:solidFill>
              </a:rPr>
              <a:t>总体</a:t>
            </a:r>
            <a:r>
              <a:rPr lang="zh-CN" altLang="en-US" sz="4400" dirty="0">
                <a:solidFill>
                  <a:srgbClr val="FF0000"/>
                </a:solidFill>
              </a:rPr>
              <a:t>百分位数的估计</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094972"/>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高一年级数学</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北京市日坛中学     孙康</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540" t="19194" r="47297" b="9176"/>
          <a:stretch/>
        </p:blipFill>
        <p:spPr bwMode="auto">
          <a:xfrm rot="16200000">
            <a:off x="1202643" y="-642759"/>
            <a:ext cx="2451219" cy="408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41522" y="2820839"/>
            <a:ext cx="8802478" cy="830997"/>
          </a:xfrm>
          <a:prstGeom prst="rect">
            <a:avLst/>
          </a:prstGeom>
        </p:spPr>
        <p:txBody>
          <a:bodyPr wrap="square">
            <a:spAutoFit/>
          </a:bodyPr>
          <a:lstStyle/>
          <a:p>
            <a:r>
              <a:rPr lang="zh-CN" altLang="zh-CN" sz="1600" dirty="0">
                <a:latin typeface="宋体" panose="02010600030101010101" pitchFamily="2" charset="-122"/>
                <a:ea typeface="宋体" panose="02010600030101010101" pitchFamily="2" charset="-122"/>
              </a:rPr>
              <a:t>解</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由表</a:t>
            </a:r>
            <a:r>
              <a:rPr lang="en-US" altLang="zh-CN" sz="1600" dirty="0" smtClean="0">
                <a:latin typeface="宋体" panose="02010600030101010101" pitchFamily="2" charset="-122"/>
                <a:ea typeface="宋体" panose="02010600030101010101" pitchFamily="2" charset="-122"/>
              </a:rPr>
              <a:t>9.2-1</a:t>
            </a:r>
            <a:r>
              <a:rPr lang="zh-CN" altLang="zh-CN" sz="1600" dirty="0">
                <a:latin typeface="宋体" panose="02010600030101010101" pitchFamily="2" charset="-122"/>
                <a:ea typeface="宋体" panose="02010600030101010101" pitchFamily="2" charset="-122"/>
              </a:rPr>
              <a:t>可知，月均用水量在</a:t>
            </a:r>
            <a:r>
              <a:rPr lang="en-US" altLang="zh-CN" sz="1600" dirty="0" smtClean="0">
                <a:latin typeface="宋体" panose="02010600030101010101" pitchFamily="2" charset="-122"/>
                <a:ea typeface="宋体" panose="02010600030101010101" pitchFamily="2" charset="-122"/>
              </a:rPr>
              <a:t>13.2t</a:t>
            </a:r>
            <a:r>
              <a:rPr lang="zh-CN" altLang="zh-CN" sz="1600" dirty="0">
                <a:latin typeface="宋体" panose="02010600030101010101" pitchFamily="2" charset="-122"/>
                <a:ea typeface="宋体" panose="02010600030101010101" pitchFamily="2" charset="-122"/>
              </a:rPr>
              <a:t>以下的居民用户所占比例</a:t>
            </a:r>
            <a:r>
              <a:rPr lang="zh-CN" altLang="zh-CN" sz="1600" dirty="0" smtClean="0">
                <a:latin typeface="宋体" panose="02010600030101010101" pitchFamily="2" charset="-122"/>
                <a:ea typeface="宋体" panose="02010600030101010101" pitchFamily="2" charset="-122"/>
              </a:rPr>
              <a:t>为</a:t>
            </a:r>
            <a:r>
              <a:rPr lang="en-US" altLang="zh-CN" sz="1600" dirty="0" smtClean="0">
                <a:solidFill>
                  <a:schemeClr val="tx1"/>
                </a:solidFill>
                <a:latin typeface="宋体" panose="02010600030101010101" pitchFamily="2" charset="-122"/>
                <a:ea typeface="宋体" panose="02010600030101010101" pitchFamily="2" charset="-122"/>
              </a:rPr>
              <a:t>:</a:t>
            </a:r>
            <a:r>
              <a:rPr lang="en-US" altLang="zh-CN" sz="1600" dirty="0" smtClean="0">
                <a:solidFill>
                  <a:srgbClr val="FF0000"/>
                </a:solidFill>
                <a:latin typeface="宋体" panose="02010600030101010101" pitchFamily="2" charset="-122"/>
                <a:ea typeface="宋体" panose="02010600030101010101" pitchFamily="2" charset="-122"/>
              </a:rPr>
              <a:t>23</a:t>
            </a:r>
            <a:r>
              <a:rPr lang="en-US" altLang="zh-CN" sz="1600" dirty="0">
                <a:solidFill>
                  <a:srgbClr val="FF0000"/>
                </a:solidFill>
                <a:latin typeface="宋体" panose="02010600030101010101" pitchFamily="2" charset="-122"/>
                <a:ea typeface="宋体" panose="02010600030101010101" pitchFamily="2" charset="-122"/>
              </a:rPr>
              <a:t>%+32%+13%+9%=77%. </a:t>
            </a:r>
            <a:endParaRPr lang="zh-CN" altLang="zh-CN" sz="1600" dirty="0">
              <a:solidFill>
                <a:srgbClr val="FF0000"/>
              </a:solidFill>
              <a:latin typeface="宋体" panose="02010600030101010101" pitchFamily="2" charset="-122"/>
              <a:ea typeface="宋体" panose="02010600030101010101" pitchFamily="2" charset="-122"/>
            </a:endParaRPr>
          </a:p>
          <a:p>
            <a:r>
              <a:rPr lang="en-US" altLang="zh-CN" sz="1600" dirty="0" smtClean="0">
                <a:latin typeface="宋体" panose="02010600030101010101" pitchFamily="2" charset="-122"/>
                <a:ea typeface="宋体" panose="02010600030101010101" pitchFamily="2" charset="-122"/>
              </a:rPr>
              <a:t>                             </a:t>
            </a:r>
            <a:r>
              <a:rPr lang="zh-CN" altLang="zh-CN" sz="1600" dirty="0" smtClean="0">
                <a:latin typeface="宋体" panose="02010600030101010101" pitchFamily="2" charset="-122"/>
                <a:ea typeface="宋体" panose="02010600030101010101" pitchFamily="2" charset="-122"/>
              </a:rPr>
              <a:t>在</a:t>
            </a:r>
            <a:r>
              <a:rPr lang="en-US" altLang="zh-CN" sz="1600" dirty="0" smtClean="0">
                <a:latin typeface="宋体" panose="02010600030101010101" pitchFamily="2" charset="-122"/>
                <a:ea typeface="宋体" panose="02010600030101010101" pitchFamily="2" charset="-122"/>
              </a:rPr>
              <a:t>16.2t</a:t>
            </a:r>
            <a:r>
              <a:rPr lang="zh-CN" altLang="zh-CN" sz="1600" dirty="0">
                <a:latin typeface="宋体" panose="02010600030101010101" pitchFamily="2" charset="-122"/>
                <a:ea typeface="宋体" panose="02010600030101010101" pitchFamily="2" charset="-122"/>
              </a:rPr>
              <a:t>以下的居民用户所占比例</a:t>
            </a:r>
            <a:r>
              <a:rPr lang="zh-CN" altLang="zh-CN" sz="1600" dirty="0" smtClean="0">
                <a:latin typeface="宋体" panose="02010600030101010101" pitchFamily="2" charset="-122"/>
                <a:ea typeface="宋体" panose="02010600030101010101" pitchFamily="2" charset="-122"/>
              </a:rPr>
              <a:t>为</a:t>
            </a:r>
            <a:r>
              <a:rPr lang="en-US" altLang="zh-CN" sz="1600" dirty="0" smtClean="0">
                <a:latin typeface="宋体" panose="02010600030101010101" pitchFamily="2" charset="-122"/>
                <a:ea typeface="宋体" panose="02010600030101010101" pitchFamily="2" charset="-122"/>
              </a:rPr>
              <a:t>:</a:t>
            </a:r>
            <a:r>
              <a:rPr lang="en-US" altLang="zh-CN" sz="1600" dirty="0" smtClean="0">
                <a:solidFill>
                  <a:srgbClr val="FF0000"/>
                </a:solidFill>
                <a:latin typeface="宋体" panose="02010600030101010101" pitchFamily="2" charset="-122"/>
                <a:ea typeface="宋体" panose="02010600030101010101" pitchFamily="2" charset="-122"/>
              </a:rPr>
              <a:t>77</a:t>
            </a:r>
            <a:r>
              <a:rPr lang="en-US" altLang="zh-CN" sz="1600" dirty="0">
                <a:solidFill>
                  <a:srgbClr val="FF0000"/>
                </a:solidFill>
                <a:latin typeface="宋体" panose="02010600030101010101" pitchFamily="2" charset="-122"/>
                <a:ea typeface="宋体" panose="02010600030101010101" pitchFamily="2" charset="-122"/>
              </a:rPr>
              <a:t>%+9%=86%. </a:t>
            </a:r>
            <a:endParaRPr lang="zh-CN" altLang="zh-CN" sz="1600" dirty="0">
              <a:solidFill>
                <a:srgbClr val="FF0000"/>
              </a:solidFill>
              <a:latin typeface="宋体" panose="02010600030101010101" pitchFamily="2" charset="-122"/>
              <a:ea typeface="宋体" panose="02010600030101010101" pitchFamily="2" charset="-122"/>
            </a:endParaRPr>
          </a:p>
          <a:p>
            <a:r>
              <a:rPr lang="en-US" altLang="zh-CN" sz="1600" b="1" dirty="0" smtClean="0">
                <a:solidFill>
                  <a:srgbClr val="0070C0"/>
                </a:solidFill>
                <a:latin typeface="宋体" panose="02010600030101010101" pitchFamily="2" charset="-122"/>
                <a:ea typeface="宋体" panose="02010600030101010101" pitchFamily="2" charset="-122"/>
              </a:rPr>
              <a:t>   </a:t>
            </a:r>
            <a:r>
              <a:rPr lang="zh-CN" altLang="zh-CN" sz="1600" b="1" dirty="0" smtClean="0">
                <a:solidFill>
                  <a:srgbClr val="0070C0"/>
                </a:solidFill>
                <a:latin typeface="宋体" panose="02010600030101010101" pitchFamily="2" charset="-122"/>
                <a:ea typeface="宋体" panose="02010600030101010101" pitchFamily="2" charset="-122"/>
              </a:rPr>
              <a:t>因此</a:t>
            </a:r>
            <a:r>
              <a:rPr lang="zh-CN" altLang="zh-CN" sz="1600" b="1" dirty="0">
                <a:solidFill>
                  <a:srgbClr val="0070C0"/>
                </a:solidFill>
                <a:latin typeface="宋体" panose="02010600030101010101" pitchFamily="2" charset="-122"/>
                <a:ea typeface="宋体" panose="02010600030101010101" pitchFamily="2" charset="-122"/>
              </a:rPr>
              <a:t>，</a:t>
            </a:r>
            <a:r>
              <a:rPr lang="en-US" altLang="zh-CN" sz="1600" b="1" dirty="0">
                <a:solidFill>
                  <a:srgbClr val="0070C0"/>
                </a:solidFill>
                <a:latin typeface="宋体" panose="02010600030101010101" pitchFamily="2" charset="-122"/>
                <a:ea typeface="宋体" panose="02010600030101010101" pitchFamily="2" charset="-122"/>
              </a:rPr>
              <a:t> 80%</a:t>
            </a:r>
            <a:r>
              <a:rPr lang="zh-CN" altLang="zh-CN" sz="1600" b="1" dirty="0">
                <a:solidFill>
                  <a:srgbClr val="0070C0"/>
                </a:solidFill>
                <a:latin typeface="宋体" panose="02010600030101010101" pitchFamily="2" charset="-122"/>
                <a:ea typeface="宋体" panose="02010600030101010101" pitchFamily="2" charset="-122"/>
              </a:rPr>
              <a:t>分位数一定位于</a:t>
            </a:r>
            <a:r>
              <a:rPr lang="en-US" altLang="zh-CN" sz="1600" b="1" dirty="0">
                <a:solidFill>
                  <a:srgbClr val="0070C0"/>
                </a:solidFill>
                <a:latin typeface="宋体" panose="02010600030101010101" pitchFamily="2" charset="-122"/>
                <a:ea typeface="宋体" panose="02010600030101010101" pitchFamily="2" charset="-122"/>
              </a:rPr>
              <a:t>[</a:t>
            </a:r>
            <a:r>
              <a:rPr lang="en-US" altLang="zh-CN" sz="1600" b="1" dirty="0" smtClean="0">
                <a:solidFill>
                  <a:srgbClr val="0070C0"/>
                </a:solidFill>
                <a:latin typeface="宋体" panose="02010600030101010101" pitchFamily="2" charset="-122"/>
                <a:ea typeface="宋体" panose="02010600030101010101" pitchFamily="2" charset="-122"/>
              </a:rPr>
              <a:t>13.2</a:t>
            </a:r>
            <a:r>
              <a:rPr lang="zh-CN" altLang="zh-CN" sz="1600" b="1" dirty="0" smtClean="0">
                <a:solidFill>
                  <a:srgbClr val="0070C0"/>
                </a:solidFill>
                <a:latin typeface="宋体" panose="02010600030101010101" pitchFamily="2" charset="-122"/>
                <a:ea typeface="宋体" panose="02010600030101010101" pitchFamily="2" charset="-122"/>
              </a:rPr>
              <a:t>，</a:t>
            </a:r>
            <a:r>
              <a:rPr lang="en-US" altLang="zh-CN" sz="1600" b="1" dirty="0" smtClean="0">
                <a:solidFill>
                  <a:srgbClr val="0070C0"/>
                </a:solidFill>
                <a:latin typeface="宋体" panose="02010600030101010101" pitchFamily="2" charset="-122"/>
                <a:ea typeface="宋体" panose="02010600030101010101" pitchFamily="2" charset="-122"/>
              </a:rPr>
              <a:t>16.2</a:t>
            </a:r>
            <a:r>
              <a:rPr lang="en-US" altLang="zh-CN" sz="1600" b="1" dirty="0">
                <a:solidFill>
                  <a:srgbClr val="0070C0"/>
                </a:solidFill>
                <a:latin typeface="宋体" panose="02010600030101010101" pitchFamily="2" charset="-122"/>
                <a:ea typeface="宋体" panose="02010600030101010101" pitchFamily="2" charset="-122"/>
              </a:rPr>
              <a:t>)</a:t>
            </a:r>
            <a:r>
              <a:rPr lang="zh-CN" altLang="zh-CN" sz="1600" b="1" dirty="0">
                <a:solidFill>
                  <a:srgbClr val="0070C0"/>
                </a:solidFill>
                <a:latin typeface="宋体" panose="02010600030101010101" pitchFamily="2" charset="-122"/>
                <a:ea typeface="宋体" panose="02010600030101010101" pitchFamily="2" charset="-122"/>
              </a:rPr>
              <a:t>内</a:t>
            </a:r>
            <a:r>
              <a:rPr lang="en-US" altLang="zh-CN" sz="1600" dirty="0" smtClean="0">
                <a:latin typeface="宋体" panose="02010600030101010101" pitchFamily="2" charset="-122"/>
                <a:ea typeface="宋体" panose="02010600030101010101" pitchFamily="2" charset="-122"/>
              </a:rPr>
              <a:t>. </a:t>
            </a:r>
            <a:endParaRPr lang="zh-CN" altLang="zh-CN" sz="1600"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6" name="TextBox 5"/>
              <p:cNvSpPr txBox="1"/>
              <p:nvPr/>
            </p:nvSpPr>
            <p:spPr>
              <a:xfrm>
                <a:off x="683046" y="3800819"/>
                <a:ext cx="7370284" cy="688009"/>
              </a:xfrm>
              <a:prstGeom prst="rect">
                <a:avLst/>
              </a:prstGeom>
              <a:noFill/>
              <a:ln>
                <a:solidFill>
                  <a:schemeClr val="tx1"/>
                </a:solidFill>
              </a:ln>
            </p:spPr>
            <p:txBody>
              <a:bodyPr wrap="square" rtlCol="0">
                <a:spAutoFit/>
              </a:bodyPr>
              <a:lstStyle/>
              <a:p>
                <a:r>
                  <a:rPr lang="zh-CN" altLang="en-US" sz="1600" dirty="0" smtClean="0">
                    <a:latin typeface="宋体" panose="02010600030101010101" pitchFamily="2" charset="-122"/>
                    <a:ea typeface="宋体" panose="02010600030101010101" pitchFamily="2" charset="-122"/>
                  </a:rPr>
                  <a:t>设</a:t>
                </a:r>
                <a14:m>
                  <m:oMath xmlns:m="http://schemas.openxmlformats.org/officeDocument/2006/math">
                    <m:r>
                      <a:rPr lang="en-US" altLang="zh-CN" sz="1600" b="0" i="1" smtClean="0">
                        <a:latin typeface="Cambria Math"/>
                        <a:ea typeface="宋体" panose="02010600030101010101" pitchFamily="2" charset="-122"/>
                      </a:rPr>
                      <m:t>𝑎</m:t>
                    </m:r>
                  </m:oMath>
                </a14:m>
                <a:r>
                  <a:rPr lang="zh-CN" altLang="en-US" sz="1600" dirty="0" smtClean="0">
                    <a:latin typeface="宋体" panose="02010600030101010101" pitchFamily="2" charset="-122"/>
                    <a:ea typeface="宋体" panose="02010600030101010101" pitchFamily="2" charset="-122"/>
                  </a:rPr>
                  <a:t>为</a:t>
                </a:r>
                <a:r>
                  <a:rPr lang="en-US" altLang="zh-CN" sz="1600" dirty="0">
                    <a:solidFill>
                      <a:schemeClr val="tx1"/>
                    </a:solidFill>
                    <a:latin typeface="宋体" panose="02010600030101010101" pitchFamily="2" charset="-122"/>
                    <a:ea typeface="宋体" panose="02010600030101010101" pitchFamily="2" charset="-122"/>
                  </a:rPr>
                  <a:t>80%</a:t>
                </a:r>
                <a:r>
                  <a:rPr lang="zh-CN" altLang="zh-CN" sz="1600" dirty="0" smtClean="0">
                    <a:solidFill>
                      <a:schemeClr val="tx1"/>
                    </a:solidFill>
                    <a:latin typeface="宋体" panose="02010600030101010101" pitchFamily="2" charset="-122"/>
                    <a:ea typeface="宋体" panose="02010600030101010101" pitchFamily="2" charset="-122"/>
                  </a:rPr>
                  <a:t>分位数</a:t>
                </a:r>
                <a:r>
                  <a:rPr lang="zh-CN" altLang="en-US" sz="1600" dirty="0" smtClean="0">
                    <a:solidFill>
                      <a:schemeClr val="tx1"/>
                    </a:solidFill>
                    <a:latin typeface="宋体" panose="02010600030101010101" pitchFamily="2" charset="-122"/>
                    <a:ea typeface="宋体" panose="02010600030101010101" pitchFamily="2" charset="-122"/>
                  </a:rPr>
                  <a:t>，设</a:t>
                </a:r>
                <a14:m>
                  <m:oMath xmlns:m="http://schemas.openxmlformats.org/officeDocument/2006/math">
                    <m:r>
                      <a:rPr lang="en-US" altLang="zh-CN" sz="1600" i="1" smtClean="0">
                        <a:latin typeface="Cambria Math"/>
                        <a:ea typeface="宋体" panose="02010600030101010101" pitchFamily="2" charset="-122"/>
                      </a:rPr>
                      <m:t>𝑎</m:t>
                    </m:r>
                  </m:oMath>
                </a14:m>
                <a:r>
                  <a:rPr lang="zh-CN" altLang="en-US" sz="1600" dirty="0" smtClean="0">
                    <a:solidFill>
                      <a:schemeClr val="tx1"/>
                    </a:solidFill>
                    <a:latin typeface="宋体" panose="02010600030101010101" pitchFamily="2" charset="-122"/>
                    <a:ea typeface="宋体" panose="02010600030101010101" pitchFamily="2" charset="-122"/>
                  </a:rPr>
                  <a:t>比</a:t>
                </a:r>
                <a:r>
                  <a:rPr lang="en-US" altLang="zh-CN" sz="1600" dirty="0" smtClean="0">
                    <a:solidFill>
                      <a:schemeClr val="tx1"/>
                    </a:solidFill>
                    <a:latin typeface="宋体" panose="02010600030101010101" pitchFamily="2" charset="-122"/>
                    <a:ea typeface="宋体" panose="02010600030101010101" pitchFamily="2" charset="-122"/>
                  </a:rPr>
                  <a:t>13.2</a:t>
                </a:r>
                <a:r>
                  <a:rPr lang="zh-CN" altLang="en-US" sz="1600" dirty="0" smtClean="0">
                    <a:solidFill>
                      <a:schemeClr val="tx1"/>
                    </a:solidFill>
                    <a:latin typeface="宋体" panose="02010600030101010101" pitchFamily="2" charset="-122"/>
                    <a:ea typeface="宋体" panose="02010600030101010101" pitchFamily="2" charset="-122"/>
                  </a:rPr>
                  <a:t>大</a:t>
                </a:r>
                <a14:m>
                  <m:oMath xmlns:m="http://schemas.openxmlformats.org/officeDocument/2006/math">
                    <m:r>
                      <a:rPr lang="en-US" altLang="zh-CN" sz="1600" b="0" i="1" smtClean="0">
                        <a:solidFill>
                          <a:schemeClr val="tx1"/>
                        </a:solidFill>
                        <a:latin typeface="Cambria Math"/>
                        <a:ea typeface="宋体" panose="02010600030101010101" pitchFamily="2" charset="-122"/>
                      </a:rPr>
                      <m:t>𝑥</m:t>
                    </m:r>
                  </m:oMath>
                </a14:m>
                <a:r>
                  <a:rPr lang="zh-CN" altLang="en-US" sz="1600" dirty="0" smtClean="0">
                    <a:solidFill>
                      <a:schemeClr val="tx1"/>
                    </a:solidFill>
                    <a:latin typeface="宋体" panose="02010600030101010101" pitchFamily="2" charset="-122"/>
                    <a:ea typeface="宋体" panose="02010600030101010101" pitchFamily="2" charset="-122"/>
                  </a:rPr>
                  <a:t>，根据题意有：</a:t>
                </a:r>
                <a:r>
                  <a:rPr lang="en-US" altLang="zh-CN" sz="1600" dirty="0">
                    <a:solidFill>
                      <a:schemeClr val="tx1"/>
                    </a:solidFill>
                    <a:ea typeface="宋体" panose="02010600030101010101" pitchFamily="2" charset="-122"/>
                  </a:rPr>
                  <a:t> </a:t>
                </a:r>
                <a14:m>
                  <m:oMath xmlns:m="http://schemas.openxmlformats.org/officeDocument/2006/math">
                    <m:r>
                      <a:rPr lang="en-US" altLang="zh-CN" sz="1600" i="1">
                        <a:solidFill>
                          <a:schemeClr val="tx1"/>
                        </a:solidFill>
                        <a:latin typeface="Cambria Math"/>
                        <a:ea typeface="宋体" panose="02010600030101010101" pitchFamily="2" charset="-122"/>
                      </a:rPr>
                      <m:t>𝑥</m:t>
                    </m:r>
                    <m:r>
                      <a:rPr lang="en-US" altLang="zh-CN" sz="1600" i="1" smtClean="0">
                        <a:solidFill>
                          <a:schemeClr val="tx1"/>
                        </a:solidFill>
                        <a:latin typeface="Cambria Math"/>
                        <a:ea typeface="Cambria Math"/>
                      </a:rPr>
                      <m:t>∙</m:t>
                    </m:r>
                    <m:f>
                      <m:fPr>
                        <m:ctrlPr>
                          <a:rPr lang="en-US" altLang="zh-CN" sz="1600" i="1" smtClean="0">
                            <a:solidFill>
                              <a:schemeClr val="tx1"/>
                            </a:solidFill>
                            <a:latin typeface="Cambria Math"/>
                            <a:ea typeface="Cambria Math"/>
                          </a:rPr>
                        </m:ctrlPr>
                      </m:fPr>
                      <m:num>
                        <m:r>
                          <a:rPr lang="en-US" altLang="zh-CN" sz="1600" b="0" i="1" smtClean="0">
                            <a:solidFill>
                              <a:schemeClr val="tx1"/>
                            </a:solidFill>
                            <a:latin typeface="Cambria Math"/>
                            <a:ea typeface="Cambria Math"/>
                          </a:rPr>
                          <m:t>0.09</m:t>
                        </m:r>
                      </m:num>
                      <m:den>
                        <m:r>
                          <a:rPr lang="en-US" altLang="zh-CN" sz="1600" b="0" i="1" smtClean="0">
                            <a:solidFill>
                              <a:schemeClr val="tx1"/>
                            </a:solidFill>
                            <a:latin typeface="Cambria Math"/>
                            <a:ea typeface="Cambria Math"/>
                          </a:rPr>
                          <m:t>3</m:t>
                        </m:r>
                      </m:den>
                    </m:f>
                    <m:r>
                      <a:rPr lang="en-US" altLang="zh-CN" sz="1600" b="0" i="1" smtClean="0">
                        <a:solidFill>
                          <a:schemeClr val="tx1"/>
                        </a:solidFill>
                        <a:latin typeface="Cambria Math"/>
                        <a:ea typeface="Cambria Math"/>
                      </a:rPr>
                      <m:t>=0.03</m:t>
                    </m:r>
                    <m:r>
                      <a:rPr lang="zh-CN" altLang="en-US" sz="1600" b="0" i="1" smtClean="0">
                        <a:solidFill>
                          <a:schemeClr val="tx1"/>
                        </a:solidFill>
                        <a:latin typeface="Cambria Math"/>
                        <a:ea typeface="Cambria Math"/>
                      </a:rPr>
                      <m:t>，</m:t>
                    </m:r>
                  </m:oMath>
                </a14:m>
                <a:r>
                  <a:rPr lang="zh-CN" altLang="en-US" sz="1600" dirty="0" smtClean="0">
                    <a:solidFill>
                      <a:schemeClr val="tx1"/>
                    </a:solidFill>
                    <a:latin typeface="宋体" panose="02010600030101010101" pitchFamily="2" charset="-122"/>
                    <a:ea typeface="宋体" panose="02010600030101010101" pitchFamily="2" charset="-122"/>
                  </a:rPr>
                  <a:t>解得</a:t>
                </a:r>
                <a14:m>
                  <m:oMath xmlns:m="http://schemas.openxmlformats.org/officeDocument/2006/math">
                    <m:r>
                      <a:rPr lang="en-US" altLang="zh-CN" sz="1600" i="1">
                        <a:solidFill>
                          <a:schemeClr val="tx1"/>
                        </a:solidFill>
                        <a:latin typeface="Cambria Math"/>
                        <a:ea typeface="宋体" panose="02010600030101010101" pitchFamily="2" charset="-122"/>
                      </a:rPr>
                      <m:t>𝑥</m:t>
                    </m:r>
                    <m:r>
                      <a:rPr lang="en-US" altLang="zh-CN" sz="1600" b="0" i="1" smtClean="0">
                        <a:solidFill>
                          <a:schemeClr val="tx1"/>
                        </a:solidFill>
                        <a:latin typeface="Cambria Math"/>
                        <a:ea typeface="宋体" panose="02010600030101010101" pitchFamily="2" charset="-122"/>
                      </a:rPr>
                      <m:t>=1</m:t>
                    </m:r>
                  </m:oMath>
                </a14:m>
                <a:r>
                  <a:rPr lang="zh-CN" altLang="en-US" sz="1600" dirty="0" smtClean="0">
                    <a:solidFill>
                      <a:schemeClr val="tx1"/>
                    </a:solidFill>
                    <a:latin typeface="宋体" panose="02010600030101010101" pitchFamily="2" charset="-122"/>
                    <a:ea typeface="宋体" panose="02010600030101010101" pitchFamily="2" charset="-122"/>
                  </a:rPr>
                  <a:t>，</a:t>
                </a:r>
                <a:endParaRPr lang="en-US" altLang="zh-CN" sz="1600" dirty="0" smtClean="0">
                  <a:solidFill>
                    <a:schemeClr val="tx1"/>
                  </a:solidFill>
                  <a:latin typeface="宋体" panose="02010600030101010101" pitchFamily="2" charset="-122"/>
                  <a:ea typeface="宋体" panose="02010600030101010101" pitchFamily="2" charset="-122"/>
                </a:endParaRPr>
              </a:p>
              <a:p>
                <a:r>
                  <a:rPr lang="zh-CN" altLang="en-US" sz="1600" dirty="0" smtClean="0">
                    <a:solidFill>
                      <a:schemeClr val="tx1"/>
                    </a:solidFill>
                    <a:latin typeface="宋体" panose="02010600030101010101" pitchFamily="2" charset="-122"/>
                    <a:ea typeface="宋体" panose="02010600030101010101" pitchFamily="2" charset="-122"/>
                  </a:rPr>
                  <a:t>所以</a:t>
                </a:r>
                <a14:m>
                  <m:oMath xmlns:m="http://schemas.openxmlformats.org/officeDocument/2006/math">
                    <m:r>
                      <a:rPr lang="en-US" altLang="zh-CN" sz="1600" b="0" i="1" smtClean="0">
                        <a:solidFill>
                          <a:schemeClr val="tx1"/>
                        </a:solidFill>
                        <a:latin typeface="Cambria Math"/>
                        <a:ea typeface="宋体" panose="02010600030101010101" pitchFamily="2" charset="-122"/>
                      </a:rPr>
                      <m:t>𝑎</m:t>
                    </m:r>
                    <m:r>
                      <a:rPr lang="en-US" altLang="zh-CN" sz="1600" b="0" i="1" smtClean="0">
                        <a:solidFill>
                          <a:schemeClr val="tx1"/>
                        </a:solidFill>
                        <a:latin typeface="Cambria Math"/>
                        <a:ea typeface="宋体" panose="02010600030101010101" pitchFamily="2" charset="-122"/>
                      </a:rPr>
                      <m:t>=13.2+1=14.2</m:t>
                    </m:r>
                  </m:oMath>
                </a14:m>
                <a:endParaRPr lang="en-US" altLang="zh-CN" sz="1600" dirty="0" smtClean="0">
                  <a:solidFill>
                    <a:schemeClr val="tx1"/>
                  </a:solidFill>
                  <a:latin typeface="宋体" panose="02010600030101010101" pitchFamily="2" charset="-122"/>
                  <a:ea typeface="宋体" panose="02010600030101010101"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83046" y="3800819"/>
                <a:ext cx="7370284" cy="688009"/>
              </a:xfrm>
              <a:prstGeom prst="rect">
                <a:avLst/>
              </a:prstGeom>
              <a:blipFill rotWithShape="1">
                <a:blip r:embed="rId3"/>
                <a:stretch>
                  <a:fillRect l="-330" b="-8696"/>
                </a:stretch>
              </a:blipFill>
              <a:ln>
                <a:solidFill>
                  <a:schemeClr val="tx1"/>
                </a:solidFill>
              </a:ln>
            </p:spPr>
            <p:txBody>
              <a:bodyPr/>
              <a:lstStyle/>
              <a:p>
                <a:r>
                  <a:rPr lang="zh-CN" altLang="en-US">
                    <a:noFill/>
                  </a:rPr>
                  <a:t> </a:t>
                </a:r>
              </a:p>
            </p:txBody>
          </p:sp>
        </mc:Fallback>
      </mc:AlternateContent>
      <p:sp>
        <p:nvSpPr>
          <p:cNvPr id="7" name="矩形 6"/>
          <p:cNvSpPr/>
          <p:nvPr/>
        </p:nvSpPr>
        <p:spPr>
          <a:xfrm>
            <a:off x="661011" y="4571113"/>
            <a:ext cx="5673687" cy="338554"/>
          </a:xfrm>
          <a:prstGeom prst="rect">
            <a:avLst/>
          </a:prstGeom>
        </p:spPr>
        <p:txBody>
          <a:bodyPr wrap="square">
            <a:spAutoFit/>
          </a:bodyPr>
          <a:lstStyle/>
          <a:p>
            <a:r>
              <a:rPr lang="zh-CN" altLang="zh-CN" sz="1600" dirty="0">
                <a:solidFill>
                  <a:srgbClr val="FF0000"/>
                </a:solidFill>
                <a:latin typeface="宋体" panose="02010600030101010101" pitchFamily="2" charset="-122"/>
                <a:ea typeface="宋体" panose="02010600030101010101" pitchFamily="2" charset="-122"/>
              </a:rPr>
              <a:t>可以估计月均用水量的样本数据的</a:t>
            </a:r>
            <a:r>
              <a:rPr lang="en-US" altLang="zh-CN" sz="1600" dirty="0">
                <a:solidFill>
                  <a:srgbClr val="FF0000"/>
                </a:solidFill>
                <a:latin typeface="宋体" panose="02010600030101010101" pitchFamily="2" charset="-122"/>
                <a:ea typeface="宋体" panose="02010600030101010101" pitchFamily="2" charset="-122"/>
              </a:rPr>
              <a:t>80%</a:t>
            </a:r>
            <a:r>
              <a:rPr lang="zh-CN" altLang="zh-CN" sz="1600" dirty="0">
                <a:solidFill>
                  <a:srgbClr val="FF0000"/>
                </a:solidFill>
                <a:latin typeface="宋体" panose="02010600030101010101" pitchFamily="2" charset="-122"/>
                <a:ea typeface="宋体" panose="02010600030101010101" pitchFamily="2" charset="-122"/>
              </a:rPr>
              <a:t>分位数约为</a:t>
            </a:r>
            <a:r>
              <a:rPr lang="en-US" altLang="zh-CN" sz="1600" dirty="0" smtClean="0">
                <a:solidFill>
                  <a:srgbClr val="FF0000"/>
                </a:solidFill>
                <a:latin typeface="宋体" panose="02010600030101010101" pitchFamily="2" charset="-122"/>
                <a:ea typeface="宋体" panose="02010600030101010101" pitchFamily="2" charset="-122"/>
              </a:rPr>
              <a:t>14.2</a:t>
            </a:r>
            <a:r>
              <a:rPr lang="en-US" altLang="zh-CN" sz="1600" dirty="0">
                <a:solidFill>
                  <a:srgbClr val="FF0000"/>
                </a:solidFill>
                <a:latin typeface="宋体" panose="02010600030101010101" pitchFamily="2" charset="-122"/>
                <a:ea typeface="宋体" panose="02010600030101010101" pitchFamily="2" charset="-122"/>
              </a:rPr>
              <a:t>. </a:t>
            </a:r>
            <a:endParaRPr lang="zh-CN" altLang="zh-CN" sz="1600" dirty="0">
              <a:solidFill>
                <a:srgbClr val="FF0000"/>
              </a:solidFill>
              <a:latin typeface="宋体" panose="02010600030101010101" pitchFamily="2" charset="-122"/>
              <a:ea typeface="宋体" panose="02010600030101010101" pitchFamily="2" charset="-122"/>
            </a:endParaRPr>
          </a:p>
        </p:txBody>
      </p:sp>
      <p:pic>
        <p:nvPicPr>
          <p:cNvPr id="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1083" t="38986" r="36645" b="19398"/>
          <a:stretch/>
        </p:blipFill>
        <p:spPr bwMode="auto">
          <a:xfrm>
            <a:off x="4619819" y="206303"/>
            <a:ext cx="4173214" cy="230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1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540" t="19194" r="47297" b="9176"/>
          <a:stretch/>
        </p:blipFill>
        <p:spPr bwMode="auto">
          <a:xfrm rot="16200000">
            <a:off x="1077862" y="-665876"/>
            <a:ext cx="2451219" cy="408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65251" y="2723601"/>
            <a:ext cx="10157554" cy="830997"/>
          </a:xfrm>
          <a:prstGeom prst="rect">
            <a:avLst/>
          </a:prstGeom>
        </p:spPr>
        <p:txBody>
          <a:bodyPr wrap="square">
            <a:spAutoFit/>
          </a:bodyPr>
          <a:lstStyle/>
          <a:p>
            <a:r>
              <a:rPr lang="zh-CN" altLang="en-US" sz="1600" dirty="0" smtClean="0">
                <a:latin typeface="宋体" panose="02010600030101010101" pitchFamily="2" charset="-122"/>
                <a:ea typeface="宋体" panose="02010600030101010101" pitchFamily="2" charset="-122"/>
              </a:rPr>
              <a:t>类似地，</a:t>
            </a:r>
            <a:r>
              <a:rPr lang="zh-CN" altLang="zh-CN" sz="1600" dirty="0" smtClean="0">
                <a:latin typeface="宋体" panose="02010600030101010101" pitchFamily="2" charset="-122"/>
                <a:ea typeface="宋体" panose="02010600030101010101" pitchFamily="2" charset="-122"/>
              </a:rPr>
              <a:t>月均</a:t>
            </a:r>
            <a:r>
              <a:rPr lang="zh-CN" altLang="zh-CN" sz="1600" dirty="0">
                <a:latin typeface="宋体" panose="02010600030101010101" pitchFamily="2" charset="-122"/>
                <a:ea typeface="宋体" panose="02010600030101010101" pitchFamily="2" charset="-122"/>
              </a:rPr>
              <a:t>用水量</a:t>
            </a:r>
            <a:r>
              <a:rPr lang="zh-CN" altLang="zh-CN" sz="1600" dirty="0" smtClean="0">
                <a:latin typeface="宋体" panose="02010600030101010101" pitchFamily="2" charset="-122"/>
                <a:ea typeface="宋体" panose="02010600030101010101" pitchFamily="2" charset="-122"/>
              </a:rPr>
              <a:t>在</a:t>
            </a:r>
            <a:r>
              <a:rPr lang="en-US" altLang="zh-CN" sz="1600" dirty="0" smtClean="0">
                <a:latin typeface="宋体" panose="02010600030101010101" pitchFamily="2" charset="-122"/>
                <a:ea typeface="宋体" panose="02010600030101010101" pitchFamily="2" charset="-122"/>
              </a:rPr>
              <a:t>22.2t</a:t>
            </a:r>
            <a:r>
              <a:rPr lang="zh-CN" altLang="zh-CN" sz="1600" dirty="0">
                <a:latin typeface="宋体" panose="02010600030101010101" pitchFamily="2" charset="-122"/>
                <a:ea typeface="宋体" panose="02010600030101010101" pitchFamily="2" charset="-122"/>
              </a:rPr>
              <a:t>以下的居民用户所占</a:t>
            </a:r>
            <a:r>
              <a:rPr lang="zh-CN" altLang="zh-CN" sz="1600" dirty="0" smtClean="0">
                <a:latin typeface="宋体" panose="02010600030101010101" pitchFamily="2" charset="-122"/>
                <a:ea typeface="宋体" panose="02010600030101010101" pitchFamily="2" charset="-122"/>
              </a:rPr>
              <a:t>比例为</a:t>
            </a:r>
            <a:r>
              <a:rPr lang="en-US" altLang="zh-CN" sz="1600" dirty="0" smtClean="0">
                <a:solidFill>
                  <a:schemeClr val="tx1"/>
                </a:solidFill>
                <a:latin typeface="宋体" panose="02010600030101010101" pitchFamily="2" charset="-122"/>
                <a:ea typeface="宋体" panose="02010600030101010101" pitchFamily="2" charset="-122"/>
              </a:rPr>
              <a:t>:</a:t>
            </a:r>
            <a:r>
              <a:rPr lang="en-US" altLang="zh-CN" sz="1600" dirty="0" smtClean="0">
                <a:solidFill>
                  <a:srgbClr val="FF0000"/>
                </a:solidFill>
                <a:latin typeface="宋体" panose="02010600030101010101" pitchFamily="2" charset="-122"/>
                <a:ea typeface="宋体" panose="02010600030101010101" pitchFamily="2" charset="-122"/>
              </a:rPr>
              <a:t>23</a:t>
            </a:r>
            <a:r>
              <a:rPr lang="en-US" altLang="zh-CN" sz="1600" dirty="0">
                <a:solidFill>
                  <a:srgbClr val="FF0000"/>
                </a:solidFill>
                <a:latin typeface="宋体" panose="02010600030101010101" pitchFamily="2" charset="-122"/>
                <a:ea typeface="宋体" panose="02010600030101010101" pitchFamily="2" charset="-122"/>
              </a:rPr>
              <a:t>%+32%+13%+9</a:t>
            </a:r>
            <a:r>
              <a:rPr lang="en-US" altLang="zh-CN" sz="1600" dirty="0" smtClean="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9</a:t>
            </a:r>
            <a:r>
              <a:rPr lang="en-US" altLang="zh-CN" sz="1600" dirty="0" smtClean="0">
                <a:solidFill>
                  <a:srgbClr val="FF0000"/>
                </a:solidFill>
                <a:latin typeface="宋体" panose="02010600030101010101" pitchFamily="2" charset="-122"/>
                <a:ea typeface="宋体" panose="02010600030101010101" pitchFamily="2" charset="-122"/>
              </a:rPr>
              <a:t>%+5%+3%=94%. </a:t>
            </a:r>
            <a:endParaRPr lang="zh-CN" altLang="zh-CN" sz="1600" dirty="0">
              <a:solidFill>
                <a:srgbClr val="FF0000"/>
              </a:solidFill>
              <a:latin typeface="宋体" panose="02010600030101010101" pitchFamily="2" charset="-122"/>
              <a:ea typeface="宋体" panose="02010600030101010101" pitchFamily="2" charset="-122"/>
            </a:endParaRPr>
          </a:p>
          <a:p>
            <a:r>
              <a:rPr lang="en-US" altLang="zh-CN" sz="1600" dirty="0" smtClean="0">
                <a:latin typeface="宋体" panose="02010600030101010101" pitchFamily="2" charset="-122"/>
                <a:ea typeface="宋体" panose="02010600030101010101" pitchFamily="2" charset="-122"/>
              </a:rPr>
              <a:t>                  </a:t>
            </a:r>
            <a:r>
              <a:rPr lang="zh-CN" altLang="zh-CN" sz="1600" dirty="0" smtClean="0">
                <a:latin typeface="宋体" panose="02010600030101010101" pitchFamily="2" charset="-122"/>
                <a:ea typeface="宋体" panose="02010600030101010101" pitchFamily="2" charset="-122"/>
              </a:rPr>
              <a:t>在</a:t>
            </a:r>
            <a:r>
              <a:rPr lang="en-US" altLang="zh-CN" sz="1600" dirty="0" smtClean="0">
                <a:latin typeface="宋体" panose="02010600030101010101" pitchFamily="2" charset="-122"/>
                <a:ea typeface="宋体" panose="02010600030101010101" pitchFamily="2" charset="-122"/>
              </a:rPr>
              <a:t>25.2t</a:t>
            </a:r>
            <a:r>
              <a:rPr lang="zh-CN" altLang="zh-CN" sz="1600" dirty="0">
                <a:latin typeface="宋体" panose="02010600030101010101" pitchFamily="2" charset="-122"/>
                <a:ea typeface="宋体" panose="02010600030101010101" pitchFamily="2" charset="-122"/>
              </a:rPr>
              <a:t>以下的居民用户所占比例</a:t>
            </a:r>
            <a:r>
              <a:rPr lang="zh-CN" altLang="zh-CN" sz="1600" dirty="0" smtClean="0">
                <a:latin typeface="宋体" panose="02010600030101010101" pitchFamily="2" charset="-122"/>
                <a:ea typeface="宋体" panose="02010600030101010101" pitchFamily="2" charset="-122"/>
              </a:rPr>
              <a:t>为</a:t>
            </a:r>
            <a:r>
              <a:rPr lang="en-US" altLang="zh-CN" sz="1600" dirty="0" smtClean="0">
                <a:latin typeface="宋体" panose="02010600030101010101" pitchFamily="2" charset="-122"/>
                <a:ea typeface="宋体" panose="02010600030101010101" pitchFamily="2" charset="-122"/>
              </a:rPr>
              <a:t>:</a:t>
            </a:r>
            <a:r>
              <a:rPr lang="en-US" altLang="zh-CN" sz="1600" dirty="0" smtClean="0">
                <a:solidFill>
                  <a:srgbClr val="FF0000"/>
                </a:solidFill>
                <a:latin typeface="宋体" panose="02010600030101010101" pitchFamily="2" charset="-122"/>
                <a:ea typeface="宋体" panose="02010600030101010101" pitchFamily="2" charset="-122"/>
              </a:rPr>
              <a:t>94%+</a:t>
            </a:r>
            <a:r>
              <a:rPr lang="en-US" altLang="zh-CN" sz="1600" dirty="0">
                <a:solidFill>
                  <a:srgbClr val="FF0000"/>
                </a:solidFill>
                <a:latin typeface="宋体" panose="02010600030101010101" pitchFamily="2" charset="-122"/>
                <a:ea typeface="宋体" panose="02010600030101010101" pitchFamily="2" charset="-122"/>
              </a:rPr>
              <a:t>4</a:t>
            </a:r>
            <a:r>
              <a:rPr lang="en-US" altLang="zh-CN" sz="1600" dirty="0" smtClean="0">
                <a:solidFill>
                  <a:srgbClr val="FF0000"/>
                </a:solidFill>
                <a:latin typeface="宋体" panose="02010600030101010101" pitchFamily="2" charset="-122"/>
                <a:ea typeface="宋体" panose="02010600030101010101" pitchFamily="2" charset="-122"/>
              </a:rPr>
              <a:t>%=98%. </a:t>
            </a:r>
            <a:endParaRPr lang="zh-CN" altLang="zh-CN" sz="1600" dirty="0">
              <a:solidFill>
                <a:srgbClr val="FF0000"/>
              </a:solidFill>
              <a:latin typeface="宋体" panose="02010600030101010101" pitchFamily="2" charset="-122"/>
              <a:ea typeface="宋体" panose="02010600030101010101" pitchFamily="2" charset="-122"/>
            </a:endParaRPr>
          </a:p>
          <a:p>
            <a:r>
              <a:rPr lang="zh-CN" altLang="zh-CN" sz="1600" b="1" dirty="0" smtClean="0">
                <a:solidFill>
                  <a:srgbClr val="0070C0"/>
                </a:solidFill>
                <a:latin typeface="宋体" panose="02010600030101010101" pitchFamily="2" charset="-122"/>
                <a:ea typeface="宋体" panose="02010600030101010101" pitchFamily="2" charset="-122"/>
              </a:rPr>
              <a:t>因此</a:t>
            </a:r>
            <a:r>
              <a:rPr lang="zh-CN" altLang="zh-CN" sz="1600" b="1" dirty="0">
                <a:solidFill>
                  <a:srgbClr val="0070C0"/>
                </a:solidFill>
                <a:latin typeface="宋体" panose="02010600030101010101" pitchFamily="2" charset="-122"/>
                <a:ea typeface="宋体" panose="02010600030101010101" pitchFamily="2" charset="-122"/>
              </a:rPr>
              <a:t>，</a:t>
            </a:r>
            <a:r>
              <a:rPr lang="en-US" altLang="zh-CN" sz="1600" b="1" dirty="0">
                <a:solidFill>
                  <a:srgbClr val="0070C0"/>
                </a:solidFill>
                <a:latin typeface="宋体" panose="02010600030101010101" pitchFamily="2" charset="-122"/>
                <a:ea typeface="宋体" panose="02010600030101010101" pitchFamily="2" charset="-122"/>
              </a:rPr>
              <a:t> </a:t>
            </a:r>
            <a:r>
              <a:rPr lang="en-US" altLang="zh-CN" sz="1600" b="1" dirty="0" smtClean="0">
                <a:solidFill>
                  <a:srgbClr val="0070C0"/>
                </a:solidFill>
                <a:latin typeface="宋体" panose="02010600030101010101" pitchFamily="2" charset="-122"/>
                <a:ea typeface="宋体" panose="02010600030101010101" pitchFamily="2" charset="-122"/>
              </a:rPr>
              <a:t>95%</a:t>
            </a:r>
            <a:r>
              <a:rPr lang="zh-CN" altLang="zh-CN" sz="1600" b="1" dirty="0">
                <a:solidFill>
                  <a:srgbClr val="0070C0"/>
                </a:solidFill>
                <a:latin typeface="宋体" panose="02010600030101010101" pitchFamily="2" charset="-122"/>
                <a:ea typeface="宋体" panose="02010600030101010101" pitchFamily="2" charset="-122"/>
              </a:rPr>
              <a:t>分位数一定位于</a:t>
            </a:r>
            <a:r>
              <a:rPr lang="en-US" altLang="zh-CN" sz="1600" b="1" dirty="0" smtClean="0">
                <a:solidFill>
                  <a:srgbClr val="0070C0"/>
                </a:solidFill>
                <a:latin typeface="宋体" panose="02010600030101010101" pitchFamily="2" charset="-122"/>
                <a:ea typeface="宋体" panose="02010600030101010101" pitchFamily="2" charset="-122"/>
              </a:rPr>
              <a:t>[22.2</a:t>
            </a:r>
            <a:r>
              <a:rPr lang="zh-CN" altLang="zh-CN" sz="1600" b="1" dirty="0" smtClean="0">
                <a:solidFill>
                  <a:srgbClr val="0070C0"/>
                </a:solidFill>
                <a:latin typeface="宋体" panose="02010600030101010101" pitchFamily="2" charset="-122"/>
                <a:ea typeface="宋体" panose="02010600030101010101" pitchFamily="2" charset="-122"/>
              </a:rPr>
              <a:t>，</a:t>
            </a:r>
            <a:r>
              <a:rPr lang="en-US" altLang="zh-CN" sz="1600" b="1" dirty="0" smtClean="0">
                <a:solidFill>
                  <a:srgbClr val="0070C0"/>
                </a:solidFill>
                <a:latin typeface="宋体" panose="02010600030101010101" pitchFamily="2" charset="-122"/>
                <a:ea typeface="宋体" panose="02010600030101010101" pitchFamily="2" charset="-122"/>
              </a:rPr>
              <a:t>25.2</a:t>
            </a:r>
            <a:r>
              <a:rPr lang="en-US" altLang="zh-CN" sz="1600" b="1" dirty="0">
                <a:solidFill>
                  <a:srgbClr val="0070C0"/>
                </a:solidFill>
                <a:latin typeface="宋体" panose="02010600030101010101" pitchFamily="2" charset="-122"/>
                <a:ea typeface="宋体" panose="02010600030101010101" pitchFamily="2" charset="-122"/>
              </a:rPr>
              <a:t>)</a:t>
            </a:r>
            <a:r>
              <a:rPr lang="zh-CN" altLang="zh-CN" sz="1600" b="1" dirty="0">
                <a:solidFill>
                  <a:srgbClr val="0070C0"/>
                </a:solidFill>
                <a:latin typeface="宋体" panose="02010600030101010101" pitchFamily="2" charset="-122"/>
                <a:ea typeface="宋体" panose="02010600030101010101" pitchFamily="2" charset="-122"/>
              </a:rPr>
              <a:t>内</a:t>
            </a:r>
            <a:r>
              <a:rPr lang="en-US" altLang="zh-CN" sz="1600" dirty="0" smtClean="0">
                <a:latin typeface="宋体" panose="02010600030101010101" pitchFamily="2" charset="-122"/>
                <a:ea typeface="宋体" panose="02010600030101010101" pitchFamily="2" charset="-122"/>
              </a:rPr>
              <a:t>. </a:t>
            </a:r>
            <a:endParaRPr lang="zh-CN" altLang="zh-CN" sz="1600"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6" name="TextBox 5"/>
              <p:cNvSpPr txBox="1"/>
              <p:nvPr/>
            </p:nvSpPr>
            <p:spPr>
              <a:xfrm>
                <a:off x="661011" y="3745734"/>
                <a:ext cx="7370284" cy="688009"/>
              </a:xfrm>
              <a:prstGeom prst="rect">
                <a:avLst/>
              </a:prstGeom>
              <a:noFill/>
              <a:ln>
                <a:solidFill>
                  <a:schemeClr val="tx1"/>
                </a:solidFill>
              </a:ln>
            </p:spPr>
            <p:txBody>
              <a:bodyPr wrap="square" rtlCol="0">
                <a:spAutoFit/>
              </a:bodyPr>
              <a:lstStyle/>
              <a:p>
                <a:r>
                  <a:rPr lang="zh-CN" altLang="en-US" sz="1600" dirty="0" smtClean="0">
                    <a:latin typeface="宋体" panose="02010600030101010101" pitchFamily="2" charset="-122"/>
                    <a:ea typeface="宋体" panose="02010600030101010101" pitchFamily="2" charset="-122"/>
                  </a:rPr>
                  <a:t>设</a:t>
                </a:r>
                <a14:m>
                  <m:oMath xmlns:m="http://schemas.openxmlformats.org/officeDocument/2006/math">
                    <m:r>
                      <a:rPr lang="en-US" altLang="zh-CN" sz="1600" b="0" i="1" smtClean="0">
                        <a:latin typeface="Cambria Math"/>
                        <a:ea typeface="宋体" panose="02010600030101010101" pitchFamily="2" charset="-122"/>
                      </a:rPr>
                      <m:t>𝑏</m:t>
                    </m:r>
                  </m:oMath>
                </a14:m>
                <a:r>
                  <a:rPr lang="zh-CN" altLang="en-US" sz="1600" dirty="0" smtClean="0">
                    <a:latin typeface="宋体" panose="02010600030101010101" pitchFamily="2" charset="-122"/>
                    <a:ea typeface="宋体" panose="02010600030101010101" pitchFamily="2" charset="-122"/>
                  </a:rPr>
                  <a:t>为</a:t>
                </a:r>
                <a:r>
                  <a:rPr lang="en-US" altLang="zh-CN" sz="1600" dirty="0" smtClean="0">
                    <a:solidFill>
                      <a:schemeClr val="tx1"/>
                    </a:solidFill>
                    <a:latin typeface="宋体" panose="02010600030101010101" pitchFamily="2" charset="-122"/>
                    <a:ea typeface="宋体" panose="02010600030101010101" pitchFamily="2" charset="-122"/>
                  </a:rPr>
                  <a:t>95%</a:t>
                </a:r>
                <a:r>
                  <a:rPr lang="zh-CN" altLang="zh-CN" sz="1600" dirty="0" smtClean="0">
                    <a:solidFill>
                      <a:schemeClr val="tx1"/>
                    </a:solidFill>
                    <a:latin typeface="宋体" panose="02010600030101010101" pitchFamily="2" charset="-122"/>
                    <a:ea typeface="宋体" panose="02010600030101010101" pitchFamily="2" charset="-122"/>
                  </a:rPr>
                  <a:t>分位数</a:t>
                </a:r>
                <a:r>
                  <a:rPr lang="zh-CN" altLang="en-US" sz="1600" dirty="0" smtClean="0">
                    <a:solidFill>
                      <a:schemeClr val="tx1"/>
                    </a:solidFill>
                    <a:latin typeface="宋体" panose="02010600030101010101" pitchFamily="2" charset="-122"/>
                    <a:ea typeface="宋体" panose="02010600030101010101" pitchFamily="2" charset="-122"/>
                  </a:rPr>
                  <a:t>，设</a:t>
                </a:r>
                <a14:m>
                  <m:oMath xmlns:m="http://schemas.openxmlformats.org/officeDocument/2006/math">
                    <m:r>
                      <a:rPr lang="en-US" altLang="zh-CN" sz="1600" b="0" i="1" smtClean="0">
                        <a:solidFill>
                          <a:schemeClr val="tx1"/>
                        </a:solidFill>
                        <a:latin typeface="Cambria Math"/>
                        <a:ea typeface="宋体" panose="02010600030101010101" pitchFamily="2" charset="-122"/>
                      </a:rPr>
                      <m:t>𝑏</m:t>
                    </m:r>
                  </m:oMath>
                </a14:m>
                <a:r>
                  <a:rPr lang="zh-CN" altLang="en-US" sz="1600" dirty="0" smtClean="0">
                    <a:solidFill>
                      <a:schemeClr val="tx1"/>
                    </a:solidFill>
                    <a:latin typeface="宋体" panose="02010600030101010101" pitchFamily="2" charset="-122"/>
                    <a:ea typeface="宋体" panose="02010600030101010101" pitchFamily="2" charset="-122"/>
                  </a:rPr>
                  <a:t>比</a:t>
                </a:r>
                <a:r>
                  <a:rPr lang="en-US" altLang="zh-CN" sz="1600" dirty="0" smtClean="0">
                    <a:solidFill>
                      <a:schemeClr val="tx1"/>
                    </a:solidFill>
                    <a:latin typeface="宋体" panose="02010600030101010101" pitchFamily="2" charset="-122"/>
                    <a:ea typeface="宋体" panose="02010600030101010101" pitchFamily="2" charset="-122"/>
                  </a:rPr>
                  <a:t>22.2</a:t>
                </a:r>
                <a:r>
                  <a:rPr lang="zh-CN" altLang="en-US" sz="1600" dirty="0" smtClean="0">
                    <a:solidFill>
                      <a:schemeClr val="tx1"/>
                    </a:solidFill>
                    <a:latin typeface="宋体" panose="02010600030101010101" pitchFamily="2" charset="-122"/>
                    <a:ea typeface="宋体" panose="02010600030101010101" pitchFamily="2" charset="-122"/>
                  </a:rPr>
                  <a:t>大</a:t>
                </a:r>
                <a14:m>
                  <m:oMath xmlns:m="http://schemas.openxmlformats.org/officeDocument/2006/math">
                    <m:r>
                      <a:rPr lang="en-US" altLang="zh-CN" sz="1600" b="0" i="1" smtClean="0">
                        <a:solidFill>
                          <a:schemeClr val="tx1"/>
                        </a:solidFill>
                        <a:latin typeface="Cambria Math"/>
                        <a:ea typeface="宋体" panose="02010600030101010101" pitchFamily="2" charset="-122"/>
                      </a:rPr>
                      <m:t>𝑦</m:t>
                    </m:r>
                  </m:oMath>
                </a14:m>
                <a:r>
                  <a:rPr lang="zh-CN" altLang="en-US" sz="1600" dirty="0" smtClean="0">
                    <a:solidFill>
                      <a:schemeClr val="tx1"/>
                    </a:solidFill>
                    <a:latin typeface="宋体" panose="02010600030101010101" pitchFamily="2" charset="-122"/>
                    <a:ea typeface="宋体" panose="02010600030101010101" pitchFamily="2" charset="-122"/>
                  </a:rPr>
                  <a:t>，根据题意有：</a:t>
                </a:r>
                <a:r>
                  <a:rPr lang="en-US" altLang="zh-CN" sz="1600" dirty="0">
                    <a:solidFill>
                      <a:schemeClr val="tx1"/>
                    </a:solidFill>
                    <a:ea typeface="宋体" panose="02010600030101010101" pitchFamily="2" charset="-122"/>
                  </a:rPr>
                  <a:t> </a:t>
                </a:r>
                <a14:m>
                  <m:oMath xmlns:m="http://schemas.openxmlformats.org/officeDocument/2006/math">
                    <m:r>
                      <a:rPr lang="en-US" altLang="zh-CN" sz="1600" b="0" i="1" smtClean="0">
                        <a:solidFill>
                          <a:schemeClr val="tx1"/>
                        </a:solidFill>
                        <a:latin typeface="Cambria Math"/>
                        <a:ea typeface="Cambria Math"/>
                      </a:rPr>
                      <m:t>𝑦</m:t>
                    </m:r>
                    <m:r>
                      <a:rPr lang="en-US" altLang="zh-CN" sz="1600" i="1" smtClean="0">
                        <a:solidFill>
                          <a:schemeClr val="tx1"/>
                        </a:solidFill>
                        <a:latin typeface="Cambria Math"/>
                        <a:ea typeface="Cambria Math"/>
                      </a:rPr>
                      <m:t>∙</m:t>
                    </m:r>
                    <m:f>
                      <m:fPr>
                        <m:ctrlPr>
                          <a:rPr lang="en-US" altLang="zh-CN" sz="1600" i="1" smtClean="0">
                            <a:solidFill>
                              <a:schemeClr val="tx1"/>
                            </a:solidFill>
                            <a:latin typeface="Cambria Math"/>
                            <a:ea typeface="Cambria Math"/>
                          </a:rPr>
                        </m:ctrlPr>
                      </m:fPr>
                      <m:num>
                        <m:r>
                          <a:rPr lang="en-US" altLang="zh-CN" sz="1600" b="0" i="1" smtClean="0">
                            <a:solidFill>
                              <a:schemeClr val="tx1"/>
                            </a:solidFill>
                            <a:latin typeface="Cambria Math"/>
                            <a:ea typeface="Cambria Math"/>
                          </a:rPr>
                          <m:t>0.04</m:t>
                        </m:r>
                      </m:num>
                      <m:den>
                        <m:r>
                          <a:rPr lang="en-US" altLang="zh-CN" sz="1600" b="0" i="1" smtClean="0">
                            <a:solidFill>
                              <a:schemeClr val="tx1"/>
                            </a:solidFill>
                            <a:latin typeface="Cambria Math"/>
                            <a:ea typeface="Cambria Math"/>
                          </a:rPr>
                          <m:t>3</m:t>
                        </m:r>
                      </m:den>
                    </m:f>
                    <m:r>
                      <a:rPr lang="en-US" altLang="zh-CN" sz="1600" b="0" i="1" smtClean="0">
                        <a:solidFill>
                          <a:schemeClr val="tx1"/>
                        </a:solidFill>
                        <a:latin typeface="Cambria Math"/>
                        <a:ea typeface="Cambria Math"/>
                      </a:rPr>
                      <m:t>=0.01</m:t>
                    </m:r>
                    <m:r>
                      <a:rPr lang="zh-CN" altLang="en-US" sz="1600" b="0" i="1" smtClean="0">
                        <a:solidFill>
                          <a:schemeClr val="tx1"/>
                        </a:solidFill>
                        <a:latin typeface="Cambria Math"/>
                        <a:ea typeface="Cambria Math"/>
                      </a:rPr>
                      <m:t>，</m:t>
                    </m:r>
                  </m:oMath>
                </a14:m>
                <a:r>
                  <a:rPr lang="zh-CN" altLang="en-US" sz="1600" dirty="0" smtClean="0">
                    <a:solidFill>
                      <a:schemeClr val="tx1"/>
                    </a:solidFill>
                    <a:latin typeface="宋体" panose="02010600030101010101" pitchFamily="2" charset="-122"/>
                    <a:ea typeface="宋体" panose="02010600030101010101" pitchFamily="2" charset="-122"/>
                  </a:rPr>
                  <a:t>解得</a:t>
                </a:r>
                <a14:m>
                  <m:oMath xmlns:m="http://schemas.openxmlformats.org/officeDocument/2006/math">
                    <m:r>
                      <a:rPr lang="en-US" altLang="zh-CN" sz="1600" b="0" i="1" smtClean="0">
                        <a:solidFill>
                          <a:schemeClr val="tx1"/>
                        </a:solidFill>
                        <a:latin typeface="Cambria Math"/>
                        <a:ea typeface="宋体" panose="02010600030101010101" pitchFamily="2" charset="-122"/>
                      </a:rPr>
                      <m:t>𝑦</m:t>
                    </m:r>
                    <m:r>
                      <a:rPr lang="en-US" altLang="zh-CN" sz="1600" b="0" i="1" smtClean="0">
                        <a:solidFill>
                          <a:schemeClr val="tx1"/>
                        </a:solidFill>
                        <a:latin typeface="Cambria Math"/>
                        <a:ea typeface="宋体" panose="02010600030101010101" pitchFamily="2" charset="-122"/>
                      </a:rPr>
                      <m:t>=0.75</m:t>
                    </m:r>
                  </m:oMath>
                </a14:m>
                <a:r>
                  <a:rPr lang="zh-CN" altLang="en-US" sz="1600" dirty="0" smtClean="0">
                    <a:solidFill>
                      <a:schemeClr val="tx1"/>
                    </a:solidFill>
                    <a:latin typeface="宋体" panose="02010600030101010101" pitchFamily="2" charset="-122"/>
                    <a:ea typeface="宋体" panose="02010600030101010101" pitchFamily="2" charset="-122"/>
                  </a:rPr>
                  <a:t>，</a:t>
                </a:r>
                <a:endParaRPr lang="en-US" altLang="zh-CN" sz="1600" dirty="0" smtClean="0">
                  <a:solidFill>
                    <a:schemeClr val="tx1"/>
                  </a:solidFill>
                  <a:latin typeface="宋体" panose="02010600030101010101" pitchFamily="2" charset="-122"/>
                  <a:ea typeface="宋体" panose="02010600030101010101" pitchFamily="2" charset="-122"/>
                </a:endParaRPr>
              </a:p>
              <a:p>
                <a:r>
                  <a:rPr lang="zh-CN" altLang="en-US" sz="1600" dirty="0" smtClean="0">
                    <a:solidFill>
                      <a:schemeClr val="tx1"/>
                    </a:solidFill>
                    <a:latin typeface="宋体" panose="02010600030101010101" pitchFamily="2" charset="-122"/>
                    <a:ea typeface="宋体" panose="02010600030101010101" pitchFamily="2" charset="-122"/>
                  </a:rPr>
                  <a:t>所以</a:t>
                </a:r>
                <a14:m>
                  <m:oMath xmlns:m="http://schemas.openxmlformats.org/officeDocument/2006/math">
                    <m:r>
                      <a:rPr lang="en-US" altLang="zh-CN" sz="1600" b="0" i="1" smtClean="0">
                        <a:solidFill>
                          <a:schemeClr val="tx1"/>
                        </a:solidFill>
                        <a:latin typeface="Cambria Math"/>
                        <a:ea typeface="宋体" panose="02010600030101010101" pitchFamily="2" charset="-122"/>
                      </a:rPr>
                      <m:t>𝑏</m:t>
                    </m:r>
                    <m:r>
                      <a:rPr lang="en-US" altLang="zh-CN" sz="1600" b="0" i="1" smtClean="0">
                        <a:solidFill>
                          <a:schemeClr val="tx1"/>
                        </a:solidFill>
                        <a:latin typeface="Cambria Math"/>
                        <a:ea typeface="宋体" panose="02010600030101010101" pitchFamily="2" charset="-122"/>
                      </a:rPr>
                      <m:t>=22.2+0.75=22.95</m:t>
                    </m:r>
                  </m:oMath>
                </a14:m>
                <a:endParaRPr lang="en-US" altLang="zh-CN" sz="1600" dirty="0" smtClean="0">
                  <a:solidFill>
                    <a:schemeClr val="tx1"/>
                  </a:solidFill>
                  <a:latin typeface="宋体" panose="02010600030101010101" pitchFamily="2" charset="-122"/>
                  <a:ea typeface="宋体" panose="02010600030101010101"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61011" y="3745734"/>
                <a:ext cx="7370284" cy="688009"/>
              </a:xfrm>
              <a:prstGeom prst="rect">
                <a:avLst/>
              </a:prstGeom>
              <a:blipFill rotWithShape="1">
                <a:blip r:embed="rId3"/>
                <a:stretch>
                  <a:fillRect l="-330" b="-8696"/>
                </a:stretch>
              </a:blipFill>
              <a:ln>
                <a:solidFill>
                  <a:schemeClr val="tx1"/>
                </a:solidFill>
              </a:ln>
            </p:spPr>
            <p:txBody>
              <a:bodyPr/>
              <a:lstStyle/>
              <a:p>
                <a:r>
                  <a:rPr lang="zh-CN" altLang="en-US">
                    <a:noFill/>
                  </a:rPr>
                  <a:t> </a:t>
                </a:r>
              </a:p>
            </p:txBody>
          </p:sp>
        </mc:Fallback>
      </mc:AlternateContent>
      <p:sp>
        <p:nvSpPr>
          <p:cNvPr id="7" name="矩形 6"/>
          <p:cNvSpPr/>
          <p:nvPr/>
        </p:nvSpPr>
        <p:spPr>
          <a:xfrm>
            <a:off x="627960" y="4593147"/>
            <a:ext cx="5673687" cy="338554"/>
          </a:xfrm>
          <a:prstGeom prst="rect">
            <a:avLst/>
          </a:prstGeom>
        </p:spPr>
        <p:txBody>
          <a:bodyPr wrap="square">
            <a:spAutoFit/>
          </a:bodyPr>
          <a:lstStyle/>
          <a:p>
            <a:r>
              <a:rPr lang="zh-CN" altLang="zh-CN" sz="1600" dirty="0">
                <a:solidFill>
                  <a:srgbClr val="FF0000"/>
                </a:solidFill>
                <a:latin typeface="宋体" panose="02010600030101010101" pitchFamily="2" charset="-122"/>
                <a:ea typeface="宋体" panose="02010600030101010101" pitchFamily="2" charset="-122"/>
              </a:rPr>
              <a:t>可以估计月均用水量的样本数据</a:t>
            </a:r>
            <a:r>
              <a:rPr lang="zh-CN" altLang="zh-CN" sz="1600" dirty="0" smtClean="0">
                <a:solidFill>
                  <a:srgbClr val="FF0000"/>
                </a:solidFill>
                <a:latin typeface="宋体" panose="02010600030101010101" pitchFamily="2" charset="-122"/>
                <a:ea typeface="宋体" panose="02010600030101010101" pitchFamily="2" charset="-122"/>
              </a:rPr>
              <a:t>的</a:t>
            </a:r>
            <a:r>
              <a:rPr lang="en-US" altLang="zh-CN" sz="1600" dirty="0" smtClean="0">
                <a:solidFill>
                  <a:srgbClr val="FF0000"/>
                </a:solidFill>
                <a:latin typeface="宋体" panose="02010600030101010101" pitchFamily="2" charset="-122"/>
                <a:ea typeface="宋体" panose="02010600030101010101" pitchFamily="2" charset="-122"/>
              </a:rPr>
              <a:t>95%</a:t>
            </a:r>
            <a:r>
              <a:rPr lang="zh-CN" altLang="zh-CN" sz="1600" dirty="0">
                <a:solidFill>
                  <a:srgbClr val="FF0000"/>
                </a:solidFill>
                <a:latin typeface="宋体" panose="02010600030101010101" pitchFamily="2" charset="-122"/>
                <a:ea typeface="宋体" panose="02010600030101010101" pitchFamily="2" charset="-122"/>
              </a:rPr>
              <a:t>分位数约</a:t>
            </a:r>
            <a:r>
              <a:rPr lang="zh-CN" altLang="zh-CN" sz="1600" dirty="0" smtClean="0">
                <a:solidFill>
                  <a:srgbClr val="FF0000"/>
                </a:solidFill>
                <a:latin typeface="宋体" panose="02010600030101010101" pitchFamily="2" charset="-122"/>
                <a:ea typeface="宋体" panose="02010600030101010101" pitchFamily="2" charset="-122"/>
              </a:rPr>
              <a:t>为</a:t>
            </a:r>
            <a:r>
              <a:rPr lang="en-US" altLang="zh-CN" sz="1600" dirty="0" smtClean="0">
                <a:solidFill>
                  <a:srgbClr val="FF0000"/>
                </a:solidFill>
                <a:latin typeface="宋体" panose="02010600030101010101" pitchFamily="2" charset="-122"/>
                <a:ea typeface="宋体" panose="02010600030101010101" pitchFamily="2" charset="-122"/>
              </a:rPr>
              <a:t>22.95. </a:t>
            </a:r>
            <a:endParaRPr lang="zh-CN" altLang="zh-CN" sz="1600" dirty="0">
              <a:solidFill>
                <a:srgbClr val="FF0000"/>
              </a:solidFill>
              <a:latin typeface="宋体" panose="02010600030101010101" pitchFamily="2" charset="-122"/>
              <a:ea typeface="宋体" panose="02010600030101010101" pitchFamily="2" charset="-122"/>
            </a:endParaRPr>
          </a:p>
        </p:txBody>
      </p:sp>
      <p:pic>
        <p:nvPicPr>
          <p:cNvPr id="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1083" t="38986" r="36645" b="19398"/>
          <a:stretch/>
        </p:blipFill>
        <p:spPr bwMode="auto">
          <a:xfrm>
            <a:off x="4564735" y="261388"/>
            <a:ext cx="4173214" cy="230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1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4487" y="912389"/>
            <a:ext cx="7496978" cy="1323439"/>
          </a:xfrm>
          <a:prstGeom prst="rect">
            <a:avLst/>
          </a:prstGeom>
        </p:spPr>
        <p:txBody>
          <a:bodyPr wrap="square">
            <a:spAutoFit/>
          </a:bodyPr>
          <a:lstStyle/>
          <a:p>
            <a:r>
              <a:rPr lang="zh-CN" altLang="zh-CN" sz="2000" dirty="0">
                <a:solidFill>
                  <a:srgbClr val="FF0000"/>
                </a:solidFill>
                <a:latin typeface="宋体" panose="02010600030101010101" pitchFamily="2" charset="-122"/>
                <a:ea typeface="宋体" panose="02010600030101010101" pitchFamily="2" charset="-122"/>
              </a:rPr>
              <a:t>思考：在问题中由“</a:t>
            </a:r>
            <a:r>
              <a:rPr lang="en-US" altLang="zh-CN" sz="2000" dirty="0">
                <a:solidFill>
                  <a:srgbClr val="FF0000"/>
                </a:solidFill>
                <a:latin typeface="宋体" panose="02010600030101010101" pitchFamily="2" charset="-122"/>
                <a:ea typeface="宋体" panose="02010600030101010101" pitchFamily="2" charset="-122"/>
              </a:rPr>
              <a:t>100</a:t>
            </a:r>
            <a:r>
              <a:rPr lang="zh-CN" altLang="zh-CN" sz="2000" dirty="0">
                <a:solidFill>
                  <a:srgbClr val="FF0000"/>
                </a:solidFill>
                <a:latin typeface="宋体" panose="02010600030101010101" pitchFamily="2" charset="-122"/>
                <a:ea typeface="宋体" panose="02010600030101010101" pitchFamily="2" charset="-122"/>
              </a:rPr>
              <a:t>户居民用户的月均用水量数据”计算出的第</a:t>
            </a:r>
            <a:r>
              <a:rPr lang="en-US" altLang="zh-CN" sz="2000" dirty="0">
                <a:solidFill>
                  <a:srgbClr val="FF0000"/>
                </a:solidFill>
                <a:latin typeface="宋体" panose="02010600030101010101" pitchFamily="2" charset="-122"/>
                <a:ea typeface="宋体" panose="02010600030101010101" pitchFamily="2" charset="-122"/>
              </a:rPr>
              <a:t>80</a:t>
            </a:r>
            <a:r>
              <a:rPr lang="zh-CN" altLang="zh-CN" sz="2000" dirty="0">
                <a:solidFill>
                  <a:srgbClr val="FF0000"/>
                </a:solidFill>
                <a:latin typeface="宋体" panose="02010600030101010101" pitchFamily="2" charset="-122"/>
                <a:ea typeface="宋体" panose="02010600030101010101" pitchFamily="2" charset="-122"/>
              </a:rPr>
              <a:t>百分位数是</a:t>
            </a:r>
            <a:r>
              <a:rPr lang="en-US" altLang="zh-CN" sz="2000" dirty="0">
                <a:solidFill>
                  <a:srgbClr val="FF0000"/>
                </a:solidFill>
                <a:latin typeface="宋体" panose="02010600030101010101" pitchFamily="2" charset="-122"/>
                <a:ea typeface="宋体" panose="02010600030101010101" pitchFamily="2" charset="-122"/>
              </a:rPr>
              <a:t>13.7</a:t>
            </a:r>
            <a:r>
              <a:rPr lang="zh-CN" altLang="zh-CN" sz="2000" dirty="0">
                <a:solidFill>
                  <a:srgbClr val="FF0000"/>
                </a:solidFill>
                <a:latin typeface="宋体" panose="02010600030101010101" pitchFamily="2" charset="-122"/>
                <a:ea typeface="宋体" panose="02010600030101010101" pitchFamily="2" charset="-122"/>
              </a:rPr>
              <a:t>，在</a:t>
            </a:r>
            <a:r>
              <a:rPr lang="zh-CN" altLang="zh-CN" sz="2000" dirty="0" smtClean="0">
                <a:solidFill>
                  <a:srgbClr val="FF0000"/>
                </a:solidFill>
                <a:latin typeface="宋体" panose="02010600030101010101" pitchFamily="2" charset="-122"/>
                <a:ea typeface="宋体" panose="02010600030101010101" pitchFamily="2" charset="-122"/>
              </a:rPr>
              <a:t>例</a:t>
            </a:r>
            <a:r>
              <a:rPr lang="en-US" altLang="zh-CN" sz="2000" dirty="0">
                <a:solidFill>
                  <a:srgbClr val="FF0000"/>
                </a:solidFill>
                <a:latin typeface="宋体" panose="02010600030101010101" pitchFamily="2" charset="-122"/>
                <a:ea typeface="宋体" panose="02010600030101010101" pitchFamily="2" charset="-122"/>
              </a:rPr>
              <a:t>2</a:t>
            </a:r>
            <a:r>
              <a:rPr lang="zh-CN" altLang="zh-CN" sz="2000" dirty="0" smtClean="0">
                <a:solidFill>
                  <a:srgbClr val="FF0000"/>
                </a:solidFill>
                <a:latin typeface="宋体" panose="02010600030101010101" pitchFamily="2" charset="-122"/>
                <a:ea typeface="宋体" panose="02010600030101010101" pitchFamily="2" charset="-122"/>
              </a:rPr>
              <a:t>中</a:t>
            </a:r>
            <a:r>
              <a:rPr lang="zh-CN" altLang="zh-CN" sz="2000" dirty="0">
                <a:solidFill>
                  <a:srgbClr val="FF0000"/>
                </a:solidFill>
                <a:latin typeface="宋体" panose="02010600030101010101" pitchFamily="2" charset="-122"/>
                <a:ea typeface="宋体" panose="02010600030101010101" pitchFamily="2" charset="-122"/>
              </a:rPr>
              <a:t>利用这“</a:t>
            </a:r>
            <a:r>
              <a:rPr lang="en-US" altLang="zh-CN" sz="2000" dirty="0">
                <a:solidFill>
                  <a:srgbClr val="FF0000"/>
                </a:solidFill>
                <a:latin typeface="宋体" panose="02010600030101010101" pitchFamily="2" charset="-122"/>
                <a:ea typeface="宋体" panose="02010600030101010101" pitchFamily="2" charset="-122"/>
              </a:rPr>
              <a:t>100</a:t>
            </a:r>
            <a:r>
              <a:rPr lang="zh-CN" altLang="zh-CN" sz="2000" dirty="0">
                <a:solidFill>
                  <a:srgbClr val="FF0000"/>
                </a:solidFill>
                <a:latin typeface="宋体" panose="02010600030101010101" pitchFamily="2" charset="-122"/>
                <a:ea typeface="宋体" panose="02010600030101010101" pitchFamily="2" charset="-122"/>
              </a:rPr>
              <a:t>户居民用户的月均用水量数据”整理好的统计表或统计图计算出的第</a:t>
            </a:r>
            <a:r>
              <a:rPr lang="en-US" altLang="zh-CN" sz="2000" dirty="0">
                <a:solidFill>
                  <a:srgbClr val="FF0000"/>
                </a:solidFill>
                <a:latin typeface="宋体" panose="02010600030101010101" pitchFamily="2" charset="-122"/>
                <a:ea typeface="宋体" panose="02010600030101010101" pitchFamily="2" charset="-122"/>
              </a:rPr>
              <a:t>80</a:t>
            </a:r>
            <a:r>
              <a:rPr lang="zh-CN" altLang="zh-CN" sz="2000" dirty="0">
                <a:solidFill>
                  <a:srgbClr val="FF0000"/>
                </a:solidFill>
                <a:latin typeface="宋体" panose="02010600030101010101" pitchFamily="2" charset="-122"/>
                <a:ea typeface="宋体" panose="02010600030101010101" pitchFamily="2" charset="-122"/>
              </a:rPr>
              <a:t>百分位数是</a:t>
            </a:r>
            <a:r>
              <a:rPr lang="en-US" altLang="zh-CN" sz="2000" dirty="0">
                <a:solidFill>
                  <a:srgbClr val="FF0000"/>
                </a:solidFill>
                <a:latin typeface="宋体" panose="02010600030101010101" pitchFamily="2" charset="-122"/>
                <a:ea typeface="宋体" panose="02010600030101010101" pitchFamily="2" charset="-122"/>
              </a:rPr>
              <a:t>14.2</a:t>
            </a:r>
            <a:r>
              <a:rPr lang="zh-CN" altLang="zh-CN" sz="2000" dirty="0">
                <a:solidFill>
                  <a:srgbClr val="FF0000"/>
                </a:solidFill>
                <a:latin typeface="宋体" panose="02010600030101010101" pitchFamily="2" charset="-122"/>
                <a:ea typeface="宋体" panose="02010600030101010101" pitchFamily="2" charset="-122"/>
              </a:rPr>
              <a:t>，同一个问题最后计算结果不一样</a:t>
            </a:r>
            <a:r>
              <a:rPr lang="zh-CN" altLang="zh-CN" sz="2000" dirty="0" smtClean="0">
                <a:solidFill>
                  <a:srgbClr val="FF0000"/>
                </a:solidFill>
                <a:latin typeface="宋体" panose="02010600030101010101" pitchFamily="2" charset="-122"/>
                <a:ea typeface="宋体" panose="02010600030101010101" pitchFamily="2" charset="-122"/>
              </a:rPr>
              <a:t>，为什么？</a:t>
            </a:r>
            <a:endParaRPr lang="zh-CN" altLang="zh-CN" sz="2000" dirty="0">
              <a:solidFill>
                <a:srgbClr val="FF0000"/>
              </a:solidFill>
              <a:latin typeface="宋体" panose="02010600030101010101" pitchFamily="2" charset="-122"/>
              <a:ea typeface="宋体" panose="02010600030101010101" pitchFamily="2" charset="-122"/>
            </a:endParaRPr>
          </a:p>
        </p:txBody>
      </p:sp>
      <p:sp>
        <p:nvSpPr>
          <p:cNvPr id="2" name="矩形 1"/>
          <p:cNvSpPr/>
          <p:nvPr/>
        </p:nvSpPr>
        <p:spPr>
          <a:xfrm>
            <a:off x="738554" y="2582518"/>
            <a:ext cx="6529754" cy="923330"/>
          </a:xfrm>
          <a:prstGeom prst="rect">
            <a:avLst/>
          </a:prstGeom>
          <a:ln>
            <a:solidFill>
              <a:srgbClr val="0070C0"/>
            </a:solidFill>
          </a:ln>
        </p:spPr>
        <p:txBody>
          <a:bodyPr wrap="square">
            <a:spAutoFit/>
          </a:bodyPr>
          <a:lstStyle/>
          <a:p>
            <a:r>
              <a:rPr lang="zh-CN" altLang="en-US" dirty="0" smtClean="0">
                <a:latin typeface="宋体" panose="02010600030101010101" pitchFamily="2" charset="-122"/>
                <a:ea typeface="宋体" panose="02010600030101010101" pitchFamily="2" charset="-122"/>
              </a:rPr>
              <a:t>解答</a:t>
            </a:r>
            <a:r>
              <a:rPr lang="zh-CN" altLang="en-US" dirty="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问题中</a:t>
            </a:r>
            <a:r>
              <a:rPr lang="zh-CN" altLang="en-US" dirty="0">
                <a:latin typeface="宋体" panose="02010600030101010101" pitchFamily="2" charset="-122"/>
                <a:ea typeface="宋体" panose="02010600030101010101" pitchFamily="2" charset="-122"/>
              </a:rPr>
              <a:t>计算结果</a:t>
            </a:r>
            <a:r>
              <a:rPr lang="en-US" altLang="zh-CN" dirty="0">
                <a:latin typeface="宋体" panose="02010600030101010101" pitchFamily="2" charset="-122"/>
                <a:ea typeface="宋体" panose="02010600030101010101" pitchFamily="2" charset="-122"/>
              </a:rPr>
              <a:t>13.7</a:t>
            </a:r>
            <a:r>
              <a:rPr lang="zh-CN" altLang="en-US" dirty="0">
                <a:latin typeface="宋体" panose="02010600030101010101" pitchFamily="2" charset="-122"/>
                <a:ea typeface="宋体" panose="02010600030101010101" pitchFamily="2" charset="-122"/>
              </a:rPr>
              <a:t>是</a:t>
            </a:r>
            <a:r>
              <a:rPr lang="en-US" altLang="zh-CN" dirty="0">
                <a:latin typeface="宋体" panose="02010600030101010101" pitchFamily="2" charset="-122"/>
                <a:ea typeface="宋体" panose="02010600030101010101" pitchFamily="2" charset="-122"/>
              </a:rPr>
              <a:t>100</a:t>
            </a:r>
            <a:r>
              <a:rPr lang="zh-CN" altLang="en-US" dirty="0">
                <a:latin typeface="宋体" panose="02010600030101010101" pitchFamily="2" charset="-122"/>
                <a:ea typeface="宋体" panose="02010600030101010101" pitchFamily="2" charset="-122"/>
              </a:rPr>
              <a:t>个原始数据的第</a:t>
            </a:r>
            <a:r>
              <a:rPr lang="en-US" altLang="zh-CN" dirty="0">
                <a:latin typeface="宋体" panose="02010600030101010101" pitchFamily="2" charset="-122"/>
                <a:ea typeface="宋体" panose="02010600030101010101" pitchFamily="2" charset="-122"/>
              </a:rPr>
              <a:t>80</a:t>
            </a:r>
            <a:r>
              <a:rPr lang="zh-CN" altLang="en-US" dirty="0">
                <a:latin typeface="宋体" panose="02010600030101010101" pitchFamily="2" charset="-122"/>
                <a:ea typeface="宋体" panose="02010600030101010101" pitchFamily="2" charset="-122"/>
              </a:rPr>
              <a:t>百分位数，而</a:t>
            </a:r>
            <a:r>
              <a:rPr lang="zh-CN" altLang="en-US" dirty="0" smtClean="0">
                <a:latin typeface="宋体" panose="02010600030101010101" pitchFamily="2" charset="-122"/>
                <a:ea typeface="宋体" panose="02010600030101010101" pitchFamily="2" charset="-122"/>
              </a:rPr>
              <a:t>例</a:t>
            </a:r>
            <a:r>
              <a:rPr lang="en-US" altLang="zh-CN" dirty="0" smtClean="0">
                <a:latin typeface="宋体" panose="02010600030101010101" pitchFamily="2" charset="-122"/>
                <a:ea typeface="宋体" panose="02010600030101010101" pitchFamily="2" charset="-122"/>
              </a:rPr>
              <a:t>2</a:t>
            </a:r>
            <a:r>
              <a:rPr lang="zh-CN" altLang="en-US" dirty="0" smtClean="0">
                <a:latin typeface="宋体" panose="02010600030101010101" pitchFamily="2" charset="-122"/>
                <a:ea typeface="宋体" panose="02010600030101010101" pitchFamily="2" charset="-122"/>
              </a:rPr>
              <a:t>中</a:t>
            </a:r>
            <a:r>
              <a:rPr lang="zh-CN" altLang="en-US" dirty="0">
                <a:latin typeface="宋体" panose="02010600030101010101" pitchFamily="2" charset="-122"/>
                <a:ea typeface="宋体" panose="02010600030101010101" pitchFamily="2" charset="-122"/>
              </a:rPr>
              <a:t>经过整理后原始数据已经损失，</a:t>
            </a:r>
            <a:r>
              <a:rPr lang="en-US" altLang="zh-CN" dirty="0">
                <a:latin typeface="宋体" panose="02010600030101010101" pitchFamily="2" charset="-122"/>
                <a:ea typeface="宋体" panose="02010600030101010101" pitchFamily="2" charset="-122"/>
              </a:rPr>
              <a:t>14.2</a:t>
            </a:r>
            <a:r>
              <a:rPr lang="zh-CN" altLang="en-US" dirty="0">
                <a:latin typeface="宋体" panose="02010600030101010101" pitchFamily="2" charset="-122"/>
                <a:ea typeface="宋体" panose="02010600030101010101" pitchFamily="2" charset="-122"/>
              </a:rPr>
              <a:t>是一个近似数，因此他们的值会有差别</a:t>
            </a:r>
            <a:r>
              <a:rPr lang="en-US" altLang="zh-CN"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3118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775" y="680425"/>
            <a:ext cx="3161841" cy="369332"/>
          </a:xfrm>
          <a:prstGeom prst="rect">
            <a:avLst/>
          </a:prstGeom>
          <a:noFill/>
        </p:spPr>
        <p:txBody>
          <a:bodyPr wrap="square" rtlCol="0">
            <a:spAutoFit/>
          </a:bodyPr>
          <a:lstStyle/>
          <a:p>
            <a:r>
              <a:rPr lang="en-US" altLang="zh-CN" dirty="0" smtClean="0"/>
              <a:t>【</a:t>
            </a:r>
            <a:r>
              <a:rPr lang="zh-CN" altLang="en-US" dirty="0" smtClean="0"/>
              <a:t>课堂小结</a:t>
            </a:r>
            <a:r>
              <a:rPr lang="en-US" altLang="zh-CN" dirty="0" smtClean="0"/>
              <a:t>】</a:t>
            </a:r>
            <a:endParaRPr lang="zh-CN" altLang="en-US" dirty="0"/>
          </a:p>
        </p:txBody>
      </p:sp>
      <p:sp>
        <p:nvSpPr>
          <p:cNvPr id="5" name="TextBox 4"/>
          <p:cNvSpPr txBox="1"/>
          <p:nvPr/>
        </p:nvSpPr>
        <p:spPr>
          <a:xfrm>
            <a:off x="627960" y="1652536"/>
            <a:ext cx="3800820" cy="1477328"/>
          </a:xfrm>
          <a:prstGeom prst="rect">
            <a:avLst/>
          </a:prstGeom>
          <a:noFill/>
        </p:spPr>
        <p:txBody>
          <a:bodyPr wrap="square" rtlCol="0">
            <a:spAutoFit/>
          </a:bodyPr>
          <a:lstStyle/>
          <a:p>
            <a:r>
              <a:rPr lang="en-US" altLang="zh-CN" dirty="0" smtClean="0"/>
              <a:t>1.</a:t>
            </a:r>
            <a:r>
              <a:rPr lang="zh-CN" altLang="en-US" dirty="0" smtClean="0"/>
              <a:t>百分位数的概念及其直观含义</a:t>
            </a:r>
            <a:endParaRPr lang="en-US" altLang="zh-CN" dirty="0" smtClean="0"/>
          </a:p>
          <a:p>
            <a:endParaRPr lang="en-US" altLang="zh-CN" dirty="0"/>
          </a:p>
          <a:p>
            <a:r>
              <a:rPr lang="en-US" altLang="zh-CN" dirty="0" smtClean="0"/>
              <a:t>2.</a:t>
            </a:r>
            <a:r>
              <a:rPr lang="zh-CN" altLang="en-US" dirty="0" smtClean="0"/>
              <a:t>求解百分位数的步骤</a:t>
            </a:r>
            <a:endParaRPr lang="en-US" altLang="zh-CN" dirty="0" smtClean="0"/>
          </a:p>
          <a:p>
            <a:endParaRPr lang="en-US" altLang="zh-CN" dirty="0"/>
          </a:p>
          <a:p>
            <a:r>
              <a:rPr lang="en-US" altLang="zh-CN" dirty="0"/>
              <a:t>3</a:t>
            </a:r>
            <a:r>
              <a:rPr lang="en-US" altLang="zh-CN" dirty="0" smtClean="0"/>
              <a:t>.</a:t>
            </a:r>
            <a:r>
              <a:rPr lang="zh-CN" altLang="en-US" dirty="0" smtClean="0"/>
              <a:t>百分位数在生活中的应用</a:t>
            </a:r>
            <a:endParaRPr lang="zh-CN" altLang="en-US" dirty="0"/>
          </a:p>
        </p:txBody>
      </p:sp>
    </p:spTree>
    <p:extLst>
      <p:ext uri="{BB962C8B-B14F-4D97-AF65-F5344CB8AC3E}">
        <p14:creationId xmlns:p14="http://schemas.microsoft.com/office/powerpoint/2010/main" val="1658390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227" y="1257884"/>
            <a:ext cx="8139178" cy="331514"/>
          </a:xfrm>
        </p:spPr>
        <p:txBody>
          <a:bodyPr>
            <a:noAutofit/>
          </a:bodyPr>
          <a:lstStyle/>
          <a:p>
            <a:r>
              <a:rPr lang="zh-CN" altLang="en-US" sz="2400" b="0" dirty="0" smtClean="0"/>
              <a:t>实例：考试结束后，老师和学生都会对成绩进行分析，总结不足，制定目标</a:t>
            </a:r>
            <a:r>
              <a:rPr lang="en-US" altLang="zh-CN" sz="2400" b="0" dirty="0" smtClean="0"/>
              <a:t>.</a:t>
            </a:r>
            <a:r>
              <a:rPr lang="zh-CN" altLang="en-US" sz="2400" b="0" dirty="0" smtClean="0"/>
              <a:t>假设高一下学期期中考试成绩刚刚发布</a:t>
            </a:r>
            <a:r>
              <a:rPr lang="en-US" altLang="zh-CN" sz="2400" b="0" dirty="0" smtClean="0"/>
              <a:t>.</a:t>
            </a:r>
            <a:endParaRPr lang="zh-CN" altLang="en-US" sz="2400" b="0" dirty="0"/>
          </a:p>
        </p:txBody>
      </p:sp>
      <p:sp>
        <p:nvSpPr>
          <p:cNvPr id="3" name="内容占位符 2"/>
          <p:cNvSpPr>
            <a:spLocks noGrp="1"/>
          </p:cNvSpPr>
          <p:nvPr>
            <p:ph idx="1"/>
          </p:nvPr>
        </p:nvSpPr>
        <p:spPr>
          <a:xfrm>
            <a:off x="326799" y="2313176"/>
            <a:ext cx="8139178" cy="1333538"/>
          </a:xfrm>
        </p:spPr>
        <p:txBody>
          <a:bodyPr>
            <a:noAutofit/>
          </a:bodyPr>
          <a:lstStyle/>
          <a:p>
            <a:pPr marL="0" indent="0">
              <a:buNone/>
            </a:pPr>
            <a:r>
              <a:rPr lang="zh-CN" altLang="en-US" sz="2000" dirty="0">
                <a:latin typeface="宋体" panose="02010600030101010101" pitchFamily="2" charset="-122"/>
                <a:ea typeface="宋体" panose="02010600030101010101" pitchFamily="2" charset="-122"/>
              </a:rPr>
              <a:t>学生</a:t>
            </a:r>
            <a:r>
              <a:rPr lang="zh-CN" altLang="en-US" sz="2000" dirty="0" smtClean="0">
                <a:latin typeface="宋体" panose="02010600030101010101" pitchFamily="2" charset="-122"/>
                <a:ea typeface="宋体" panose="02010600030101010101" pitchFamily="2" charset="-122"/>
              </a:rPr>
              <a:t>甲想知道</a:t>
            </a:r>
            <a:r>
              <a:rPr lang="en-US" altLang="zh-CN" sz="2000" dirty="0" smtClean="0">
                <a:latin typeface="宋体" panose="02010600030101010101" pitchFamily="2" charset="-122"/>
                <a:ea typeface="宋体" panose="02010600030101010101" pitchFamily="2" charset="-122"/>
              </a:rPr>
              <a:t>:</a:t>
            </a:r>
          </a:p>
          <a:p>
            <a:pPr marL="0" indent="0">
              <a:buNone/>
            </a:pPr>
            <a:r>
              <a:rPr lang="en-US" altLang="zh-CN" sz="2000" dirty="0" smtClean="0">
                <a:latin typeface="宋体" panose="02010600030101010101" pitchFamily="2" charset="-122"/>
                <a:ea typeface="宋体" panose="02010600030101010101" pitchFamily="2" charset="-122"/>
                <a:sym typeface="Wingdings" panose="05000000000000000000" pitchFamily="2" charset="2"/>
              </a:rPr>
              <a:t>(1)</a:t>
            </a:r>
            <a:r>
              <a:rPr lang="zh-CN" altLang="en-US" sz="2000" dirty="0" smtClean="0">
                <a:latin typeface="宋体" panose="02010600030101010101" pitchFamily="2" charset="-122"/>
                <a:ea typeface="宋体" panose="02010600030101010101" pitchFamily="2" charset="-122"/>
                <a:sym typeface="Wingdings" panose="05000000000000000000" pitchFamily="2" charset="2"/>
              </a:rPr>
              <a:t>年级前一半的同学至少需要考到多少分？</a:t>
            </a:r>
            <a:endParaRPr lang="en-US" altLang="zh-CN" sz="2000" dirty="0" smtClean="0">
              <a:latin typeface="宋体" panose="02010600030101010101" pitchFamily="2" charset="-122"/>
              <a:ea typeface="宋体" panose="02010600030101010101" pitchFamily="2" charset="-122"/>
              <a:sym typeface="Wingdings" panose="05000000000000000000" pitchFamily="2" charset="2"/>
            </a:endParaRPr>
          </a:p>
          <a:p>
            <a:pPr marL="1793875" indent="-1793875">
              <a:buNone/>
            </a:pPr>
            <a:r>
              <a:rPr lang="en-US" altLang="zh-CN" sz="2000" dirty="0" smtClean="0">
                <a:latin typeface="宋体" panose="02010600030101010101" pitchFamily="2" charset="-122"/>
                <a:ea typeface="宋体" panose="02010600030101010101" pitchFamily="2" charset="-122"/>
                <a:sym typeface="Wingdings" panose="05000000000000000000" pitchFamily="2" charset="2"/>
              </a:rPr>
              <a:t>(2)</a:t>
            </a:r>
            <a:r>
              <a:rPr lang="zh-CN" altLang="en-US" sz="2000" dirty="0" smtClean="0">
                <a:latin typeface="宋体" panose="02010600030101010101" pitchFamily="2" charset="-122"/>
                <a:ea typeface="宋体" panose="02010600030101010101" pitchFamily="2" charset="-122"/>
                <a:sym typeface="Wingdings" panose="05000000000000000000" pitchFamily="2" charset="2"/>
              </a:rPr>
              <a:t>考到年级前</a:t>
            </a:r>
            <a:r>
              <a:rPr lang="en-US" altLang="zh-CN" sz="2000" dirty="0" smtClean="0">
                <a:latin typeface="宋体" panose="02010600030101010101" pitchFamily="2" charset="-122"/>
                <a:ea typeface="宋体" panose="02010600030101010101" pitchFamily="2" charset="-122"/>
                <a:sym typeface="Wingdings" panose="05000000000000000000" pitchFamily="2" charset="2"/>
              </a:rPr>
              <a:t>30</a:t>
            </a:r>
            <a:r>
              <a:rPr lang="zh-CN" altLang="en-US" sz="2000" dirty="0" smtClean="0">
                <a:latin typeface="宋体" panose="02010600030101010101" pitchFamily="2" charset="-122"/>
                <a:ea typeface="宋体" panose="02010600030101010101" pitchFamily="2" charset="-122"/>
                <a:sym typeface="Wingdings" panose="05000000000000000000" pitchFamily="2" charset="2"/>
              </a:rPr>
              <a:t>％需要多少分？</a:t>
            </a:r>
            <a:endParaRPr lang="en-US" altLang="zh-CN" sz="2000" dirty="0" smtClean="0">
              <a:latin typeface="宋体" panose="02010600030101010101" pitchFamily="2" charset="-122"/>
              <a:ea typeface="宋体" panose="02010600030101010101" pitchFamily="2" charset="-122"/>
              <a:sym typeface="Wingdings" panose="05000000000000000000" pitchFamily="2" charset="2"/>
            </a:endParaRPr>
          </a:p>
        </p:txBody>
      </p:sp>
    </p:spTree>
    <p:extLst>
      <p:ext uri="{BB962C8B-B14F-4D97-AF65-F5344CB8AC3E}">
        <p14:creationId xmlns:p14="http://schemas.microsoft.com/office/powerpoint/2010/main" val="26099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4276" y="1239398"/>
            <a:ext cx="8139178" cy="331514"/>
          </a:xfrm>
        </p:spPr>
        <p:txBody>
          <a:bodyPr>
            <a:noAutofit/>
          </a:bodyPr>
          <a:lstStyle/>
          <a:p>
            <a:r>
              <a:rPr lang="zh-CN" altLang="en-US" sz="2400" b="0" dirty="0" smtClean="0"/>
              <a:t>问题：</a:t>
            </a:r>
            <a:r>
              <a:rPr lang="zh-CN" altLang="zh-CN" sz="2400" b="0" dirty="0" smtClean="0"/>
              <a:t>如果</a:t>
            </a:r>
            <a:r>
              <a:rPr lang="zh-CN" altLang="zh-CN" sz="2400" b="0" dirty="0"/>
              <a:t>该市政府希望使</a:t>
            </a:r>
            <a:r>
              <a:rPr lang="en-US" altLang="zh-CN" sz="2400" b="0" dirty="0"/>
              <a:t>80%</a:t>
            </a:r>
            <a:r>
              <a:rPr lang="zh-CN" altLang="zh-CN" sz="2400" b="0" dirty="0"/>
              <a:t>的居民用户生活用水费支出不受影响，根据</a:t>
            </a:r>
            <a:r>
              <a:rPr lang="en-US" altLang="zh-CN" sz="2400" b="0" dirty="0" smtClean="0"/>
              <a:t>9.2.1</a:t>
            </a:r>
            <a:r>
              <a:rPr lang="zh-CN" altLang="zh-CN" sz="2400" b="0" dirty="0"/>
              <a:t>节中</a:t>
            </a:r>
            <a:r>
              <a:rPr lang="en-US" altLang="zh-CN" sz="2400" b="0" dirty="0"/>
              <a:t>100</a:t>
            </a:r>
            <a:r>
              <a:rPr lang="zh-CN" altLang="zh-CN" sz="2400" b="0" dirty="0"/>
              <a:t>户居民用户的月均用水量数据，你能给市政府提出确定居民用户月均用水量标准的建议吗？</a:t>
            </a:r>
            <a:br>
              <a:rPr lang="zh-CN" altLang="zh-CN" sz="2400" b="0" dirty="0"/>
            </a:br>
            <a:endParaRPr lang="zh-CN" altLang="en-US" sz="2400" b="0" dirty="0"/>
          </a:p>
        </p:txBody>
      </p:sp>
      <mc:AlternateContent xmlns:mc="http://schemas.openxmlformats.org/markup-compatibility/2006" xmlns:a14="http://schemas.microsoft.com/office/drawing/2010/main">
        <mc:Choice Requires="a14">
          <p:sp>
            <p:nvSpPr>
              <p:cNvPr id="4" name="TextBox 3"/>
              <p:cNvSpPr txBox="1"/>
              <p:nvPr/>
            </p:nvSpPr>
            <p:spPr>
              <a:xfrm>
                <a:off x="1439802" y="2945171"/>
                <a:ext cx="5500825" cy="1015663"/>
              </a:xfrm>
              <a:prstGeom prst="rect">
                <a:avLst/>
              </a:prstGeom>
              <a:noFill/>
              <a:ln>
                <a:solidFill>
                  <a:schemeClr val="tx1"/>
                </a:solidFill>
              </a:ln>
            </p:spPr>
            <p:txBody>
              <a:bodyPr wrap="square" rtlCol="0">
                <a:spAutoFit/>
              </a:bodyPr>
              <a:lstStyle/>
              <a:p>
                <a:pPr algn="just"/>
                <a:r>
                  <a:rPr lang="zh-CN" altLang="en-US" sz="2000" dirty="0" smtClean="0">
                    <a:latin typeface="宋体" panose="02010600030101010101" pitchFamily="2" charset="-122"/>
                    <a:ea typeface="宋体" panose="02010600030101010101" pitchFamily="2" charset="-122"/>
                  </a:rPr>
                  <a:t>解决此问题的关键：</a:t>
                </a:r>
                <a:endParaRPr lang="en-US" altLang="zh-CN" sz="2000" dirty="0" smtClean="0">
                  <a:latin typeface="宋体" panose="02010600030101010101" pitchFamily="2" charset="-122"/>
                  <a:ea typeface="宋体" panose="02010600030101010101" pitchFamily="2" charset="-122"/>
                </a:endParaRPr>
              </a:p>
              <a:p>
                <a:pPr algn="just"/>
                <a:r>
                  <a:rPr lang="zh-CN" altLang="zh-CN" sz="2000" dirty="0" smtClean="0">
                    <a:latin typeface="宋体" panose="02010600030101010101" pitchFamily="2" charset="-122"/>
                    <a:ea typeface="宋体" panose="02010600030101010101" pitchFamily="2" charset="-122"/>
                    <a:cs typeface="Times New Roman"/>
                  </a:rPr>
                  <a:t>要</a:t>
                </a:r>
                <a:r>
                  <a:rPr lang="zh-CN" altLang="zh-CN" sz="2000" dirty="0">
                    <a:latin typeface="宋体" panose="02010600030101010101" pitchFamily="2" charset="-122"/>
                    <a:ea typeface="宋体" panose="02010600030101010101" pitchFamily="2" charset="-122"/>
                    <a:cs typeface="Times New Roman"/>
                  </a:rPr>
                  <a:t>寻找一</a:t>
                </a:r>
                <a:r>
                  <a:rPr lang="zh-CN" altLang="zh-CN" sz="2000" dirty="0" smtClean="0">
                    <a:latin typeface="宋体" panose="02010600030101010101" pitchFamily="2" charset="-122"/>
                    <a:ea typeface="宋体" panose="02010600030101010101" pitchFamily="2" charset="-122"/>
                    <a:cs typeface="Times New Roman"/>
                  </a:rPr>
                  <a:t>个数</a:t>
                </a:r>
                <a14:m>
                  <m:oMath xmlns:m="http://schemas.openxmlformats.org/officeDocument/2006/math">
                    <m:r>
                      <a:rPr lang="en-US" altLang="zh-CN" sz="2000" b="0" i="1" smtClean="0">
                        <a:latin typeface="Cambria Math"/>
                        <a:ea typeface="宋体" panose="02010600030101010101" pitchFamily="2" charset="-122"/>
                        <a:cs typeface="Times New Roman"/>
                      </a:rPr>
                      <m:t>𝑎</m:t>
                    </m:r>
                  </m:oMath>
                </a14:m>
                <a:r>
                  <a:rPr lang="zh-CN" altLang="en-US" sz="2000" dirty="0" smtClean="0">
                    <a:latin typeface="宋体" panose="02010600030101010101" pitchFamily="2" charset="-122"/>
                    <a:ea typeface="宋体" panose="02010600030101010101" pitchFamily="2" charset="-122"/>
                    <a:cs typeface="Times New Roman"/>
                  </a:rPr>
                  <a:t>，</a:t>
                </a:r>
                <a:r>
                  <a:rPr lang="zh-CN" altLang="zh-CN" sz="2000" dirty="0" smtClean="0">
                    <a:latin typeface="宋体" panose="02010600030101010101" pitchFamily="2" charset="-122"/>
                    <a:ea typeface="宋体" panose="02010600030101010101" pitchFamily="2" charset="-122"/>
                    <a:cs typeface="Times New Roman"/>
                  </a:rPr>
                  <a:t>使</a:t>
                </a:r>
                <a:r>
                  <a:rPr lang="zh-CN" altLang="zh-CN" sz="2000" dirty="0">
                    <a:latin typeface="宋体" panose="02010600030101010101" pitchFamily="2" charset="-122"/>
                    <a:ea typeface="宋体" panose="02010600030101010101" pitchFamily="2" charset="-122"/>
                    <a:cs typeface="Times New Roman"/>
                  </a:rPr>
                  <a:t>全市居民用户月均</a:t>
                </a:r>
                <a:r>
                  <a:rPr lang="zh-CN" altLang="zh-CN" sz="2000" dirty="0" smtClean="0">
                    <a:latin typeface="宋体" panose="02010600030101010101" pitchFamily="2" charset="-122"/>
                    <a:ea typeface="宋体" panose="02010600030101010101" pitchFamily="2" charset="-122"/>
                    <a:cs typeface="Times New Roman"/>
                  </a:rPr>
                  <a:t>用水量中</a:t>
                </a:r>
                <a:r>
                  <a:rPr lang="zh-CN" altLang="zh-CN" sz="2000" b="1" dirty="0" smtClean="0">
                    <a:solidFill>
                      <a:srgbClr val="FF0000"/>
                    </a:solidFill>
                    <a:latin typeface="宋体" panose="02010600030101010101" pitchFamily="2" charset="-122"/>
                    <a:ea typeface="宋体" panose="02010600030101010101" pitchFamily="2" charset="-122"/>
                    <a:cs typeface="Times New Roman"/>
                  </a:rPr>
                  <a:t>不超过</a:t>
                </a:r>
                <a14:m>
                  <m:oMath xmlns:m="http://schemas.openxmlformats.org/officeDocument/2006/math">
                    <m:r>
                      <a:rPr lang="en-US" altLang="zh-CN" sz="2000" b="1" i="1">
                        <a:solidFill>
                          <a:srgbClr val="FF0000"/>
                        </a:solidFill>
                        <a:latin typeface="Cambria Math"/>
                        <a:ea typeface="宋体" panose="02010600030101010101" pitchFamily="2" charset="-122"/>
                        <a:cs typeface="Times New Roman"/>
                      </a:rPr>
                      <m:t>𝒂</m:t>
                    </m:r>
                  </m:oMath>
                </a14:m>
                <a:r>
                  <a:rPr lang="zh-CN" altLang="zh-CN" sz="2000" b="1" dirty="0">
                    <a:solidFill>
                      <a:srgbClr val="FF0000"/>
                    </a:solidFill>
                    <a:latin typeface="宋体" panose="02010600030101010101" pitchFamily="2" charset="-122"/>
                    <a:ea typeface="宋体" panose="02010600030101010101" pitchFamily="2" charset="-122"/>
                    <a:cs typeface="Times New Roman"/>
                  </a:rPr>
                  <a:t>的占</a:t>
                </a:r>
                <a:r>
                  <a:rPr lang="en-US" altLang="zh-CN" sz="2000" b="1" dirty="0">
                    <a:solidFill>
                      <a:srgbClr val="FF0000"/>
                    </a:solidFill>
                    <a:latin typeface="宋体" panose="02010600030101010101" pitchFamily="2" charset="-122"/>
                    <a:ea typeface="宋体" panose="02010600030101010101" pitchFamily="2" charset="-122"/>
                  </a:rPr>
                  <a:t>80%</a:t>
                </a:r>
                <a:r>
                  <a:rPr lang="zh-CN" altLang="zh-CN" sz="2000" dirty="0">
                    <a:latin typeface="宋体" panose="02010600030101010101" pitchFamily="2" charset="-122"/>
                    <a:ea typeface="宋体" panose="02010600030101010101" pitchFamily="2" charset="-122"/>
                    <a:cs typeface="Times New Roman"/>
                  </a:rPr>
                  <a:t>，</a:t>
                </a:r>
                <a:r>
                  <a:rPr lang="zh-CN" altLang="zh-CN" sz="2000" b="1" dirty="0" smtClean="0">
                    <a:solidFill>
                      <a:srgbClr val="FF0000"/>
                    </a:solidFill>
                    <a:latin typeface="宋体" panose="02010600030101010101" pitchFamily="2" charset="-122"/>
                    <a:ea typeface="宋体" panose="02010600030101010101" pitchFamily="2" charset="-122"/>
                    <a:cs typeface="Times New Roman"/>
                  </a:rPr>
                  <a:t>大于</a:t>
                </a:r>
                <a14:m>
                  <m:oMath xmlns:m="http://schemas.openxmlformats.org/officeDocument/2006/math">
                    <m:r>
                      <a:rPr lang="en-US" altLang="zh-CN" sz="2000" b="1" i="1">
                        <a:solidFill>
                          <a:srgbClr val="FF0000"/>
                        </a:solidFill>
                        <a:latin typeface="Cambria Math"/>
                        <a:ea typeface="宋体" panose="02010600030101010101" pitchFamily="2" charset="-122"/>
                        <a:cs typeface="Times New Roman"/>
                      </a:rPr>
                      <m:t>𝒂</m:t>
                    </m:r>
                  </m:oMath>
                </a14:m>
                <a:r>
                  <a:rPr lang="zh-CN" altLang="zh-CN" sz="2000" b="1" dirty="0">
                    <a:solidFill>
                      <a:srgbClr val="FF0000"/>
                    </a:solidFill>
                    <a:latin typeface="宋体" panose="02010600030101010101" pitchFamily="2" charset="-122"/>
                    <a:ea typeface="宋体" panose="02010600030101010101" pitchFamily="2" charset="-122"/>
                    <a:cs typeface="Times New Roman"/>
                  </a:rPr>
                  <a:t>的占</a:t>
                </a:r>
                <a:r>
                  <a:rPr lang="en-US" altLang="zh-CN" sz="2000" b="1" dirty="0">
                    <a:solidFill>
                      <a:srgbClr val="FF0000"/>
                    </a:solidFill>
                    <a:latin typeface="宋体" panose="02010600030101010101" pitchFamily="2" charset="-122"/>
                    <a:ea typeface="宋体" panose="02010600030101010101" pitchFamily="2" charset="-122"/>
                  </a:rPr>
                  <a:t>20%</a:t>
                </a:r>
                <a:endParaRPr lang="zh-CN" altLang="en-US" sz="2000" b="1" dirty="0">
                  <a:solidFill>
                    <a:srgbClr val="FF0000"/>
                  </a:solidFill>
                  <a:latin typeface="宋体" panose="02010600030101010101" pitchFamily="2" charset="-122"/>
                  <a:ea typeface="宋体" panose="0201060003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39802" y="2945171"/>
                <a:ext cx="5500825" cy="1015663"/>
              </a:xfrm>
              <a:prstGeom prst="rect">
                <a:avLst/>
              </a:prstGeom>
              <a:blipFill rotWithShape="1">
                <a:blip r:embed="rId2"/>
                <a:stretch>
                  <a:fillRect l="-994" t="-2367" r="-994" b="-7692"/>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34561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37096" y="1246891"/>
            <a:ext cx="8139178" cy="331514"/>
          </a:xfrm>
        </p:spPr>
        <p:txBody>
          <a:bodyPr>
            <a:noAutofit/>
          </a:bodyPr>
          <a:lstStyle/>
          <a:p>
            <a:r>
              <a:rPr lang="zh-CN" altLang="en-US" sz="2400" b="0" dirty="0" smtClean="0"/>
              <a:t>问题：</a:t>
            </a:r>
            <a:r>
              <a:rPr lang="zh-CN" altLang="zh-CN" sz="2400" b="0" dirty="0" smtClean="0"/>
              <a:t>如果</a:t>
            </a:r>
            <a:r>
              <a:rPr lang="zh-CN" altLang="zh-CN" sz="2400" b="0" dirty="0"/>
              <a:t>该市政府希望使</a:t>
            </a:r>
            <a:r>
              <a:rPr lang="en-US" altLang="zh-CN" sz="2400" b="0" dirty="0"/>
              <a:t>80%</a:t>
            </a:r>
            <a:r>
              <a:rPr lang="zh-CN" altLang="zh-CN" sz="2400" b="0" dirty="0"/>
              <a:t>的居民用户生活用水费支出不受影响，根据</a:t>
            </a:r>
            <a:r>
              <a:rPr lang="en-US" altLang="zh-CN" sz="2400" b="0" dirty="0"/>
              <a:t>9. 2. 1</a:t>
            </a:r>
            <a:r>
              <a:rPr lang="zh-CN" altLang="zh-CN" sz="2400" b="0" dirty="0"/>
              <a:t>节中</a:t>
            </a:r>
            <a:r>
              <a:rPr lang="en-US" altLang="zh-CN" sz="2400" b="0" dirty="0"/>
              <a:t>100</a:t>
            </a:r>
            <a:r>
              <a:rPr lang="zh-CN" altLang="zh-CN" sz="2400" b="0" dirty="0"/>
              <a:t>户居民用户的月均用水量数据，你能给市政府提出确定居民用户月均用水量标准的建议吗？</a:t>
            </a:r>
            <a:br>
              <a:rPr lang="zh-CN" altLang="zh-CN" sz="2400" b="0" dirty="0"/>
            </a:br>
            <a:endParaRPr lang="zh-CN" altLang="en-US" sz="2400" b="0" dirty="0"/>
          </a:p>
        </p:txBody>
      </p:sp>
      <mc:AlternateContent xmlns:mc="http://schemas.openxmlformats.org/markup-compatibility/2006" xmlns:a14="http://schemas.microsoft.com/office/drawing/2010/main">
        <mc:Choice Requires="a14">
          <p:sp>
            <p:nvSpPr>
              <p:cNvPr id="7" name="TextBox 6"/>
              <p:cNvSpPr txBox="1"/>
              <p:nvPr/>
            </p:nvSpPr>
            <p:spPr>
              <a:xfrm>
                <a:off x="1393328" y="2547261"/>
                <a:ext cx="5845672" cy="1458797"/>
              </a:xfrm>
              <a:prstGeom prst="rect">
                <a:avLst/>
              </a:prstGeom>
              <a:noFill/>
              <a:ln>
                <a:solidFill>
                  <a:schemeClr val="tx1"/>
                </a:solidFill>
              </a:ln>
            </p:spPr>
            <p:txBody>
              <a:bodyPr wrap="square" rtlCol="0">
                <a:spAutoFit/>
              </a:bodyPr>
              <a:lstStyle/>
              <a:p>
                <a:r>
                  <a:rPr lang="zh-CN" altLang="en-US" sz="2000" dirty="0">
                    <a:latin typeface="宋体" panose="02010600030101010101" pitchFamily="2" charset="-122"/>
                    <a:ea typeface="宋体" panose="02010600030101010101" pitchFamily="2" charset="-122"/>
                  </a:rPr>
                  <a:t>可以</a:t>
                </a:r>
                <a:r>
                  <a:rPr lang="zh-CN" altLang="en-US" sz="2000" dirty="0" smtClean="0">
                    <a:latin typeface="宋体" panose="02010600030101010101" pitchFamily="2" charset="-122"/>
                    <a:ea typeface="宋体" panose="02010600030101010101" pitchFamily="2" charset="-122"/>
                  </a:rPr>
                  <a:t>发现：</a:t>
                </a:r>
                <a:r>
                  <a:rPr lang="zh-CN" altLang="zh-CN" sz="2000" dirty="0" smtClean="0">
                    <a:latin typeface="宋体" panose="02010600030101010101" pitchFamily="2" charset="-122"/>
                    <a:ea typeface="宋体" panose="02010600030101010101" pitchFamily="2" charset="-122"/>
                  </a:rPr>
                  <a:t>区间</a:t>
                </a:r>
                <a:r>
                  <a:rPr lang="en-US" altLang="zh-CN" sz="2000" dirty="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13.6</a:t>
                </a:r>
                <a:r>
                  <a:rPr lang="zh-CN" altLang="zh-CN" sz="2000" dirty="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13.8</a:t>
                </a:r>
                <a:r>
                  <a:rPr lang="en-US" altLang="zh-CN" sz="2000" dirty="0">
                    <a:latin typeface="宋体" panose="02010600030101010101" pitchFamily="2" charset="-122"/>
                    <a:ea typeface="宋体" panose="02010600030101010101" pitchFamily="2" charset="-122"/>
                  </a:rPr>
                  <a:t>)</a:t>
                </a:r>
                <a:r>
                  <a:rPr lang="zh-CN" altLang="zh-CN" sz="2000" dirty="0">
                    <a:latin typeface="宋体" panose="02010600030101010101" pitchFamily="2" charset="-122"/>
                    <a:ea typeface="宋体" panose="02010600030101010101" pitchFamily="2" charset="-122"/>
                  </a:rPr>
                  <a:t>内的任意一个数，都能把样本数据分成符合要求的两</a:t>
                </a:r>
                <a:r>
                  <a:rPr lang="zh-CN" altLang="zh-CN" sz="2000" dirty="0" smtClean="0">
                    <a:latin typeface="宋体" panose="02010600030101010101" pitchFamily="2" charset="-122"/>
                    <a:ea typeface="宋体" panose="02010600030101010101" pitchFamily="2" charset="-122"/>
                  </a:rPr>
                  <a:t>部分</a:t>
                </a:r>
                <a:r>
                  <a:rPr lang="en-US" altLang="zh-CN" sz="2000" dirty="0" smtClean="0">
                    <a:latin typeface="宋体" panose="02010600030101010101" pitchFamily="2" charset="-122"/>
                    <a:ea typeface="宋体" panose="02010600030101010101" pitchFamily="2" charset="-122"/>
                  </a:rPr>
                  <a:t>.</a:t>
                </a:r>
                <a:r>
                  <a:rPr lang="zh-CN" altLang="zh-CN" sz="2000" dirty="0">
                    <a:latin typeface="宋体" panose="02010600030101010101" pitchFamily="2" charset="-122"/>
                    <a:ea typeface="宋体" panose="02010600030101010101" pitchFamily="2" charset="-122"/>
                  </a:rPr>
                  <a:t>一般地，我们取这两个数的平均数</a:t>
                </a:r>
                <a14:m>
                  <m:oMath xmlns:m="http://schemas.openxmlformats.org/officeDocument/2006/math">
                    <m:f>
                      <m:fPr>
                        <m:ctrlPr>
                          <a:rPr lang="zh-CN" altLang="zh-CN" sz="2000" i="1">
                            <a:latin typeface="Cambria Math"/>
                          </a:rPr>
                        </m:ctrlPr>
                      </m:fPr>
                      <m:num>
                        <m:r>
                          <a:rPr lang="en-US" altLang="zh-CN" sz="2000" i="1">
                            <a:latin typeface="Cambria Math"/>
                          </a:rPr>
                          <m:t>13. 6+13. 8</m:t>
                        </m:r>
                      </m:num>
                      <m:den>
                        <m:r>
                          <a:rPr lang="en-US" altLang="zh-CN" sz="2000" i="1">
                            <a:latin typeface="Cambria Math"/>
                          </a:rPr>
                          <m:t>2</m:t>
                        </m:r>
                      </m:den>
                    </m:f>
                    <m:r>
                      <a:rPr lang="en-US" altLang="zh-CN" sz="2000" i="1">
                        <a:latin typeface="Cambria Math"/>
                      </a:rPr>
                      <m:t>=13. 7</m:t>
                    </m:r>
                  </m:oMath>
                </a14:m>
                <a:r>
                  <a:rPr lang="zh-CN" altLang="zh-CN" sz="2000" dirty="0">
                    <a:latin typeface="宋体" panose="02010600030101010101" pitchFamily="2" charset="-122"/>
                    <a:ea typeface="宋体" panose="02010600030101010101" pitchFamily="2" charset="-122"/>
                  </a:rPr>
                  <a:t>，并称此数为这组数据的第</a:t>
                </a:r>
                <a:r>
                  <a:rPr lang="en-US" altLang="zh-CN" sz="2000" dirty="0">
                    <a:latin typeface="宋体" panose="02010600030101010101" pitchFamily="2" charset="-122"/>
                    <a:ea typeface="宋体" panose="02010600030101010101" pitchFamily="2" charset="-122"/>
                  </a:rPr>
                  <a:t>80</a:t>
                </a:r>
                <a:r>
                  <a:rPr lang="zh-CN" altLang="zh-CN" sz="2000" b="1" dirty="0">
                    <a:solidFill>
                      <a:srgbClr val="0070C0"/>
                    </a:solidFill>
                    <a:latin typeface="宋体" panose="02010600030101010101" pitchFamily="2" charset="-122"/>
                    <a:ea typeface="宋体" panose="02010600030101010101" pitchFamily="2" charset="-122"/>
                  </a:rPr>
                  <a:t>百分位数</a:t>
                </a:r>
                <a:r>
                  <a:rPr lang="zh-CN" altLang="zh-CN" sz="2000" dirty="0">
                    <a:solidFill>
                      <a:schemeClr val="tx1"/>
                    </a:solidFill>
                    <a:latin typeface="宋体" panose="02010600030101010101" pitchFamily="2" charset="-122"/>
                    <a:ea typeface="宋体" panose="02010600030101010101" pitchFamily="2" charset="-122"/>
                  </a:rPr>
                  <a:t>或</a:t>
                </a:r>
                <a:r>
                  <a:rPr lang="en-US" altLang="zh-CN" sz="2000" dirty="0">
                    <a:latin typeface="宋体" panose="02010600030101010101" pitchFamily="2" charset="-122"/>
                    <a:ea typeface="宋体" panose="02010600030101010101" pitchFamily="2" charset="-122"/>
                  </a:rPr>
                  <a:t>80%</a:t>
                </a:r>
                <a:r>
                  <a:rPr lang="zh-CN" altLang="zh-CN" sz="2000" b="1" dirty="0">
                    <a:solidFill>
                      <a:srgbClr val="0070C0"/>
                    </a:solidFill>
                    <a:latin typeface="宋体" panose="02010600030101010101" pitchFamily="2" charset="-122"/>
                    <a:ea typeface="宋体" panose="02010600030101010101" pitchFamily="2" charset="-122"/>
                  </a:rPr>
                  <a:t>分位数</a:t>
                </a:r>
                <a:r>
                  <a:rPr lang="en-US" altLang="zh-CN" sz="2000" dirty="0">
                    <a:latin typeface="宋体" panose="02010600030101010101" pitchFamily="2" charset="-122"/>
                    <a:ea typeface="宋体" panose="02010600030101010101" pitchFamily="2" charset="-122"/>
                  </a:rPr>
                  <a:t>. </a:t>
                </a:r>
                <a:endParaRPr lang="en-US" altLang="zh-CN" sz="2000" dirty="0" smtClean="0">
                  <a:latin typeface="宋体" panose="02010600030101010101" pitchFamily="2" charset="-122"/>
                  <a:ea typeface="宋体" panose="02010600030101010101" pitchFamily="2" charset="-12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393328" y="2547261"/>
                <a:ext cx="5845672" cy="1458797"/>
              </a:xfrm>
              <a:prstGeom prst="rect">
                <a:avLst/>
              </a:prstGeom>
              <a:blipFill rotWithShape="1">
                <a:blip r:embed="rId2"/>
                <a:stretch>
                  <a:fillRect l="-1041" t="-1660" b="-5809"/>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27563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37096" y="1246891"/>
            <a:ext cx="8139178" cy="331514"/>
          </a:xfrm>
        </p:spPr>
        <p:txBody>
          <a:bodyPr>
            <a:noAutofit/>
          </a:bodyPr>
          <a:lstStyle/>
          <a:p>
            <a:r>
              <a:rPr lang="zh-CN" altLang="en-US" sz="2400" b="0" dirty="0" smtClean="0"/>
              <a:t>问题：</a:t>
            </a:r>
            <a:r>
              <a:rPr lang="zh-CN" altLang="zh-CN" sz="2400" b="0" dirty="0" smtClean="0"/>
              <a:t>如果</a:t>
            </a:r>
            <a:r>
              <a:rPr lang="zh-CN" altLang="zh-CN" sz="2400" b="0" dirty="0"/>
              <a:t>该市政府希望使</a:t>
            </a:r>
            <a:r>
              <a:rPr lang="en-US" altLang="zh-CN" sz="2400" b="0" dirty="0"/>
              <a:t>80%</a:t>
            </a:r>
            <a:r>
              <a:rPr lang="zh-CN" altLang="zh-CN" sz="2400" b="0" dirty="0"/>
              <a:t>的居民用户生活用水费支出不受影响，根据</a:t>
            </a:r>
            <a:r>
              <a:rPr lang="en-US" altLang="zh-CN" sz="2400" b="0" dirty="0" smtClean="0"/>
              <a:t>9.2.1</a:t>
            </a:r>
            <a:r>
              <a:rPr lang="zh-CN" altLang="zh-CN" sz="2400" b="0" dirty="0"/>
              <a:t>节中</a:t>
            </a:r>
            <a:r>
              <a:rPr lang="en-US" altLang="zh-CN" sz="2400" b="0" dirty="0"/>
              <a:t>100</a:t>
            </a:r>
            <a:r>
              <a:rPr lang="zh-CN" altLang="zh-CN" sz="2400" b="0" dirty="0"/>
              <a:t>户居民用户的月均用水量数据，你能给市政府提出确定居民用户月均用水量标准的建议吗？</a:t>
            </a:r>
            <a:br>
              <a:rPr lang="zh-CN" altLang="zh-CN" sz="2400" b="0" dirty="0"/>
            </a:br>
            <a:endParaRPr lang="zh-CN" altLang="en-US" sz="2400" b="0" dirty="0"/>
          </a:p>
        </p:txBody>
      </p:sp>
      <p:sp>
        <p:nvSpPr>
          <p:cNvPr id="7" name="TextBox 6"/>
          <p:cNvSpPr txBox="1"/>
          <p:nvPr/>
        </p:nvSpPr>
        <p:spPr>
          <a:xfrm>
            <a:off x="108808" y="2173706"/>
            <a:ext cx="8741278" cy="553998"/>
          </a:xfrm>
          <a:prstGeom prst="rect">
            <a:avLst/>
          </a:prstGeom>
          <a:noFill/>
          <a:ln>
            <a:noFill/>
          </a:ln>
        </p:spPr>
        <p:txBody>
          <a:bodyPr wrap="square" rtlCol="0">
            <a:spAutoFit/>
          </a:bodyPr>
          <a:lstStyle/>
          <a:p>
            <a:pPr indent="266700" algn="just">
              <a:lnSpc>
                <a:spcPct val="150000"/>
              </a:lnSpc>
            </a:pPr>
            <a:r>
              <a:rPr lang="zh-CN" altLang="en-US" sz="2000" b="1" dirty="0" smtClean="0">
                <a:latin typeface="宋体" panose="02010600030101010101" pitchFamily="2" charset="-122"/>
                <a:ea typeface="宋体" panose="02010600030101010101" pitchFamily="2" charset="-122"/>
              </a:rPr>
              <a:t>建议：</a:t>
            </a:r>
            <a:r>
              <a:rPr lang="zh-CN" altLang="zh-CN" sz="2000" kern="100" dirty="0">
                <a:latin typeface="Times New Roman"/>
                <a:ea typeface="宋体"/>
                <a:cs typeface="Times New Roman"/>
              </a:rPr>
              <a:t>市政府把月均用水量标准定为</a:t>
            </a:r>
            <a:r>
              <a:rPr lang="en-US" altLang="zh-CN" sz="2000" kern="100" dirty="0">
                <a:latin typeface="Times New Roman"/>
                <a:ea typeface="宋体"/>
                <a:cs typeface="Times New Roman"/>
              </a:rPr>
              <a:t>14 t</a:t>
            </a:r>
            <a:r>
              <a:rPr lang="zh-CN" altLang="zh-CN" sz="2000" kern="100" dirty="0">
                <a:latin typeface="Times New Roman"/>
                <a:ea typeface="宋体"/>
                <a:cs typeface="Times New Roman"/>
              </a:rPr>
              <a:t>，或者把年用水量标准定为</a:t>
            </a:r>
            <a:r>
              <a:rPr lang="en-US" altLang="zh-CN" sz="2000" kern="100" dirty="0">
                <a:latin typeface="Times New Roman"/>
                <a:ea typeface="宋体"/>
                <a:cs typeface="Times New Roman"/>
              </a:rPr>
              <a:t>168 </a:t>
            </a:r>
            <a:r>
              <a:rPr lang="en-US" altLang="zh-CN" sz="2000" kern="100" dirty="0" smtClean="0">
                <a:latin typeface="Times New Roman"/>
                <a:ea typeface="宋体"/>
                <a:cs typeface="Times New Roman"/>
              </a:rPr>
              <a:t>t</a:t>
            </a:r>
            <a:r>
              <a:rPr lang="en-US" altLang="zh-CN" sz="2000" dirty="0" smtClean="0">
                <a:latin typeface="宋体" panose="02010600030101010101" pitchFamily="2" charset="-122"/>
                <a:ea typeface="宋体" panose="02010600030101010101" pitchFamily="2" charset="-122"/>
              </a:rPr>
              <a:t>. </a:t>
            </a:r>
            <a:endParaRPr lang="zh-CN" altLang="zh-CN" sz="2000" dirty="0" smtClean="0">
              <a:latin typeface="宋体" panose="02010600030101010101" pitchFamily="2" charset="-122"/>
              <a:ea typeface="宋体" panose="02010600030101010101" pitchFamily="2" charset="-122"/>
            </a:endParaRPr>
          </a:p>
        </p:txBody>
      </p:sp>
      <p:sp>
        <p:nvSpPr>
          <p:cNvPr id="2" name="矩形 1"/>
          <p:cNvSpPr/>
          <p:nvPr/>
        </p:nvSpPr>
        <p:spPr>
          <a:xfrm>
            <a:off x="511187" y="2922732"/>
            <a:ext cx="7936520" cy="1015663"/>
          </a:xfrm>
          <a:prstGeom prst="rect">
            <a:avLst/>
          </a:prstGeom>
          <a:ln>
            <a:noFill/>
          </a:ln>
        </p:spPr>
        <p:txBody>
          <a:bodyPr wrap="square">
            <a:spAutoFit/>
          </a:bodyPr>
          <a:lstStyle/>
          <a:p>
            <a:r>
              <a:rPr lang="zh-CN" altLang="zh-CN" sz="2000" dirty="0" smtClean="0">
                <a:solidFill>
                  <a:srgbClr val="FF0000"/>
                </a:solidFill>
                <a:latin typeface="宋体" panose="02010600030101010101" pitchFamily="2" charset="-122"/>
                <a:ea typeface="宋体" panose="02010600030101010101" pitchFamily="2" charset="-122"/>
              </a:rPr>
              <a:t>思考：</a:t>
            </a:r>
            <a:r>
              <a:rPr lang="zh-CN" altLang="zh-CN" sz="2000" dirty="0">
                <a:solidFill>
                  <a:srgbClr val="FF0000"/>
                </a:solidFill>
                <a:latin typeface="宋体" panose="02010600030101010101" pitchFamily="2" charset="-122"/>
                <a:ea typeface="宋体" panose="02010600030101010101" pitchFamily="2" charset="-122"/>
              </a:rPr>
              <a:t>你认为</a:t>
            </a:r>
            <a:r>
              <a:rPr lang="en-US" altLang="zh-CN" sz="2000" dirty="0">
                <a:solidFill>
                  <a:srgbClr val="FF0000"/>
                </a:solidFill>
                <a:latin typeface="宋体" panose="02010600030101010101" pitchFamily="2" charset="-122"/>
                <a:ea typeface="宋体" panose="02010600030101010101" pitchFamily="2" charset="-122"/>
              </a:rPr>
              <a:t>14t</a:t>
            </a:r>
            <a:r>
              <a:rPr lang="zh-CN" altLang="zh-CN" sz="2000" dirty="0">
                <a:solidFill>
                  <a:srgbClr val="FF0000"/>
                </a:solidFill>
                <a:latin typeface="宋体" panose="02010600030101010101" pitchFamily="2" charset="-122"/>
                <a:ea typeface="宋体" panose="02010600030101010101" pitchFamily="2" charset="-122"/>
              </a:rPr>
              <a:t>这个标准一定能够保证</a:t>
            </a:r>
            <a:r>
              <a:rPr lang="en-US" altLang="zh-CN" sz="2000" dirty="0">
                <a:solidFill>
                  <a:srgbClr val="FF0000"/>
                </a:solidFill>
                <a:latin typeface="宋体" panose="02010600030101010101" pitchFamily="2" charset="-122"/>
                <a:ea typeface="宋体" panose="02010600030101010101" pitchFamily="2" charset="-122"/>
              </a:rPr>
              <a:t>80%</a:t>
            </a:r>
            <a:r>
              <a:rPr lang="zh-CN" altLang="zh-CN" sz="2000" dirty="0">
                <a:solidFill>
                  <a:srgbClr val="FF0000"/>
                </a:solidFill>
                <a:latin typeface="宋体" panose="02010600030101010101" pitchFamily="2" charset="-122"/>
                <a:ea typeface="宋体" panose="02010600030101010101" pitchFamily="2" charset="-122"/>
              </a:rPr>
              <a:t>的居民用水不超标吗？如果不一定，那么哪些环节可能会导致结论的差别</a:t>
            </a:r>
            <a:r>
              <a:rPr lang="en-US" altLang="zh-CN" sz="2000" dirty="0" smtClean="0">
                <a:solidFill>
                  <a:srgbClr val="FF0000"/>
                </a:solidFill>
                <a:latin typeface="宋体" panose="02010600030101010101" pitchFamily="2" charset="-122"/>
                <a:ea typeface="宋体" panose="02010600030101010101" pitchFamily="2" charset="-122"/>
              </a:rPr>
              <a:t>?</a:t>
            </a:r>
          </a:p>
          <a:p>
            <a:endParaRPr lang="en-US" altLang="zh-CN" sz="2000" dirty="0">
              <a:latin typeface="宋体" panose="02010600030101010101" pitchFamily="2" charset="-122"/>
              <a:ea typeface="宋体" panose="02010600030101010101" pitchFamily="2" charset="-122"/>
            </a:endParaRPr>
          </a:p>
        </p:txBody>
      </p:sp>
      <p:sp>
        <p:nvSpPr>
          <p:cNvPr id="3" name="矩形 2"/>
          <p:cNvSpPr/>
          <p:nvPr/>
        </p:nvSpPr>
        <p:spPr>
          <a:xfrm>
            <a:off x="511187" y="3930958"/>
            <a:ext cx="7432431" cy="923330"/>
          </a:xfrm>
          <a:prstGeom prst="rect">
            <a:avLst/>
          </a:prstGeom>
          <a:ln>
            <a:solidFill>
              <a:srgbClr val="0070C0"/>
            </a:solidFill>
          </a:ln>
        </p:spPr>
        <p:txBody>
          <a:bodyPr wrap="square">
            <a:spAutoFit/>
          </a:bodyPr>
          <a:lstStyle/>
          <a:p>
            <a:r>
              <a:rPr lang="zh-CN" altLang="en-US" dirty="0">
                <a:latin typeface="宋体" panose="02010600030101010101" pitchFamily="2" charset="-122"/>
                <a:ea typeface="宋体" panose="02010600030101010101" pitchFamily="2" charset="-122"/>
              </a:rPr>
              <a:t>解答：不一定，尽管这组数据</a:t>
            </a:r>
            <a:r>
              <a:rPr lang="zh-CN" altLang="en-US" dirty="0" smtClean="0">
                <a:latin typeface="宋体" panose="02010600030101010101" pitchFamily="2" charset="-122"/>
                <a:ea typeface="宋体" panose="02010600030101010101" pitchFamily="2" charset="-122"/>
              </a:rPr>
              <a:t>中</a:t>
            </a:r>
            <a:r>
              <a:rPr lang="en-US" altLang="zh-CN" dirty="0" smtClean="0">
                <a:latin typeface="宋体" panose="02010600030101010101" pitchFamily="2" charset="-122"/>
                <a:ea typeface="宋体" panose="02010600030101010101" pitchFamily="2" charset="-122"/>
              </a:rPr>
              <a:t>80</a:t>
            </a:r>
            <a:r>
              <a:rPr lang="en-US" altLang="zh-CN" dirty="0">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的</a:t>
            </a:r>
            <a:r>
              <a:rPr lang="zh-CN" altLang="en-US" smtClean="0">
                <a:latin typeface="宋体" panose="02010600030101010101" pitchFamily="2" charset="-122"/>
                <a:ea typeface="宋体" panose="02010600030101010101" pitchFamily="2" charset="-122"/>
              </a:rPr>
              <a:t>居民用户</a:t>
            </a:r>
            <a:r>
              <a:rPr lang="zh-CN" altLang="en-US" dirty="0">
                <a:latin typeface="宋体" panose="02010600030101010101" pitchFamily="2" charset="-122"/>
                <a:ea typeface="宋体" panose="02010600030101010101" pitchFamily="2" charset="-122"/>
              </a:rPr>
              <a:t>用水不超过 </a:t>
            </a:r>
            <a:r>
              <a:rPr lang="en-US" altLang="zh-CN" dirty="0">
                <a:latin typeface="宋体" panose="02010600030101010101" pitchFamily="2" charset="-122"/>
                <a:ea typeface="宋体" panose="02010600030101010101" pitchFamily="2" charset="-122"/>
              </a:rPr>
              <a:t>14 t</a:t>
            </a:r>
            <a:r>
              <a:rPr lang="zh-CN" altLang="en-US" dirty="0">
                <a:latin typeface="宋体" panose="02010600030101010101" pitchFamily="2" charset="-122"/>
                <a:ea typeface="宋体" panose="02010600030101010101" pitchFamily="2" charset="-122"/>
              </a:rPr>
              <a:t>，但因为它来自样本观测数据，只是</a:t>
            </a:r>
            <a:r>
              <a:rPr lang="zh-CN" altLang="en-US" dirty="0" smtClean="0">
                <a:latin typeface="宋体" panose="02010600030101010101" pitchFamily="2" charset="-122"/>
                <a:ea typeface="宋体" panose="02010600030101010101" pitchFamily="2" charset="-122"/>
              </a:rPr>
              <a:t>总体</a:t>
            </a:r>
            <a:r>
              <a:rPr lang="en-US" altLang="zh-CN" dirty="0" smtClean="0">
                <a:latin typeface="宋体" panose="02010600030101010101" pitchFamily="2" charset="-122"/>
                <a:ea typeface="宋体" panose="02010600030101010101" pitchFamily="2" charset="-122"/>
              </a:rPr>
              <a:t>80</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分位数的一个估计值，抽样方法和样本的随机性都可能导致样本百分位数估计总体百分位数的误差</a:t>
            </a:r>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0773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a:xfrm>
                <a:off x="710410" y="1192457"/>
                <a:ext cx="7584515" cy="331514"/>
              </a:xfrm>
            </p:spPr>
            <p:txBody>
              <a:bodyPr>
                <a:noAutofit/>
              </a:bodyPr>
              <a:lstStyle/>
              <a:p>
                <a:pPr indent="266700" algn="just">
                  <a:spcAft>
                    <a:spcPts val="0"/>
                  </a:spcAft>
                </a:pPr>
                <a:r>
                  <a:rPr lang="zh-CN" altLang="zh-CN" sz="2400" b="0" dirty="0" smtClean="0"/>
                  <a:t>一般地，一组数据的</a:t>
                </a:r>
                <a:r>
                  <a:rPr lang="zh-CN" altLang="zh-CN" sz="2400" b="0" dirty="0" smtClean="0">
                    <a:solidFill>
                      <a:srgbClr val="0070C0"/>
                    </a:solidFill>
                  </a:rPr>
                  <a:t>第</a:t>
                </a:r>
                <a14:m>
                  <m:oMath xmlns:m="http://schemas.openxmlformats.org/officeDocument/2006/math">
                    <m:r>
                      <a:rPr lang="en-US" altLang="zh-CN" sz="2400" b="0" i="1">
                        <a:solidFill>
                          <a:srgbClr val="0070C0"/>
                        </a:solidFill>
                        <a:latin typeface="Cambria Math"/>
                      </a:rPr>
                      <m:t>𝑝</m:t>
                    </m:r>
                  </m:oMath>
                </a14:m>
                <a:r>
                  <a:rPr lang="zh-CN" altLang="zh-CN" sz="2400" b="0" dirty="0">
                    <a:solidFill>
                      <a:srgbClr val="0070C0"/>
                    </a:solidFill>
                  </a:rPr>
                  <a:t>百分位数</a:t>
                </a:r>
                <a:r>
                  <a:rPr lang="zh-CN" altLang="zh-CN" sz="2400" b="0" dirty="0"/>
                  <a:t>是这样一个值，它使得这组数据中至少有</a:t>
                </a:r>
                <a14:m>
                  <m:oMath xmlns:m="http://schemas.openxmlformats.org/officeDocument/2006/math">
                    <m:r>
                      <a:rPr lang="en-US" altLang="zh-CN" sz="2400" b="0" i="1">
                        <a:latin typeface="Cambria Math"/>
                      </a:rPr>
                      <m:t>𝑝</m:t>
                    </m:r>
                    <m:r>
                      <a:rPr lang="en-US" altLang="zh-CN" sz="2400" b="0" i="1">
                        <a:latin typeface="Cambria Math"/>
                        <a:ea typeface="Cambria Math"/>
                      </a:rPr>
                      <m:t>%</m:t>
                    </m:r>
                  </m:oMath>
                </a14:m>
                <a:r>
                  <a:rPr lang="zh-CN" altLang="zh-CN" sz="2400" b="0" dirty="0" smtClean="0"/>
                  <a:t>的</a:t>
                </a:r>
                <a:r>
                  <a:rPr lang="zh-CN" altLang="zh-CN" sz="2400" b="0" dirty="0"/>
                  <a:t>数据小于或等于这个值，且至少有</a:t>
                </a:r>
                <a14:m>
                  <m:oMath xmlns:m="http://schemas.openxmlformats.org/officeDocument/2006/math">
                    <m:r>
                      <a:rPr lang="en-US" altLang="zh-CN" sz="2400" b="0" i="0" smtClean="0">
                        <a:latin typeface="Cambria Math"/>
                      </a:rPr>
                      <m:t>(100−</m:t>
                    </m:r>
                    <m:r>
                      <a:rPr lang="en-US" altLang="zh-CN" sz="2400" b="0" i="1">
                        <a:latin typeface="Cambria Math"/>
                      </a:rPr>
                      <m:t>𝑝</m:t>
                    </m:r>
                    <m:r>
                      <a:rPr lang="en-US" altLang="zh-CN" sz="2400" b="0" i="0" smtClean="0">
                        <a:latin typeface="Cambria Math"/>
                      </a:rPr>
                      <m:t>)</m:t>
                    </m:r>
                    <m:r>
                      <a:rPr lang="en-US" altLang="zh-CN" sz="2400" b="0" i="1">
                        <a:latin typeface="Cambria Math"/>
                        <a:ea typeface="Cambria Math"/>
                      </a:rPr>
                      <m:t>%</m:t>
                    </m:r>
                  </m:oMath>
                </a14:m>
                <a:r>
                  <a:rPr lang="zh-CN" altLang="zh-CN" sz="2400" b="0" dirty="0"/>
                  <a:t>的数据大于或等于这值</a:t>
                </a:r>
                <a:r>
                  <a:rPr lang="en-US" altLang="zh-CN" sz="2400" b="0" dirty="0"/>
                  <a:t>.</a:t>
                </a:r>
                <a:r>
                  <a:rPr lang="en-US" altLang="zh-CN" sz="2400" kern="100" dirty="0">
                    <a:latin typeface="黑体" panose="02010609060101010101" pitchFamily="49" charset="-122"/>
                    <a:ea typeface="黑体" panose="02010609060101010101" pitchFamily="49" charset="-122"/>
                    <a:cs typeface="Times New Roman"/>
                  </a:rPr>
                  <a:t> </a:t>
                </a:r>
                <a:r>
                  <a:rPr lang="zh-CN" altLang="zh-CN" sz="2400" kern="100" dirty="0">
                    <a:latin typeface="黑体" panose="02010609060101010101" pitchFamily="49" charset="-122"/>
                    <a:ea typeface="黑体" panose="02010609060101010101" pitchFamily="49" charset="-122"/>
                    <a:cs typeface="Times New Roman"/>
                  </a:rPr>
                  <a:t/>
                </a:r>
                <a:br>
                  <a:rPr lang="zh-CN" altLang="zh-CN" sz="2400" kern="100" dirty="0">
                    <a:latin typeface="黑体" panose="02010609060101010101" pitchFamily="49" charset="-122"/>
                    <a:ea typeface="黑体" panose="02010609060101010101" pitchFamily="49" charset="-122"/>
                    <a:cs typeface="Times New Roman"/>
                  </a:rPr>
                </a:br>
                <a:endParaRPr lang="zh-CN" altLang="en-US" sz="2400" dirty="0">
                  <a:latin typeface="黑体" panose="02010609060101010101" pitchFamily="49" charset="-122"/>
                  <a:ea typeface="黑体" panose="02010609060101010101" pitchFamily="49" charset="-122"/>
                </a:endParaRPr>
              </a:p>
            </p:txBody>
          </p:sp>
        </mc:Choice>
        <mc:Fallback xmlns="">
          <p:sp>
            <p:nvSpPr>
              <p:cNvPr id="2" name="标题 1"/>
              <p:cNvSpPr>
                <a:spLocks noGrp="1" noRot="1" noChangeAspect="1" noMove="1" noResize="1" noEditPoints="1" noAdjustHandles="1" noChangeArrowheads="1" noChangeShapeType="1" noTextEdit="1"/>
              </p:cNvSpPr>
              <p:nvPr>
                <p:ph type="title"/>
              </p:nvPr>
            </p:nvSpPr>
            <p:spPr>
              <a:xfrm>
                <a:off x="710410" y="1192457"/>
                <a:ext cx="7584515" cy="331514"/>
              </a:xfrm>
              <a:blipFill rotWithShape="1">
                <a:blip r:embed="rId2"/>
                <a:stretch>
                  <a:fillRect l="-1286" t="-201852" r="-2733" b="-1185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580227" y="2009198"/>
                <a:ext cx="4585999" cy="400110"/>
              </a:xfrm>
              <a:prstGeom prst="rect">
                <a:avLst/>
              </a:prstGeom>
            </p:spPr>
            <p:txBody>
              <a:bodyPr wrap="none">
                <a:spAutoFit/>
              </a:bodyPr>
              <a:lstStyle/>
              <a:p>
                <a:r>
                  <a:rPr lang="zh-CN" altLang="zh-CN" sz="2000" dirty="0" smtClean="0">
                    <a:solidFill>
                      <a:srgbClr val="FF0000"/>
                    </a:solidFill>
                    <a:latin typeface="宋体" panose="02010600030101010101" pitchFamily="2" charset="-122"/>
                    <a:ea typeface="宋体" panose="02010600030101010101" pitchFamily="2" charset="-122"/>
                  </a:rPr>
                  <a:t>计算一组</a:t>
                </a:r>
                <a14:m>
                  <m:oMath xmlns:m="http://schemas.openxmlformats.org/officeDocument/2006/math">
                    <m:r>
                      <a:rPr lang="en-US" altLang="zh-CN" sz="2000" b="0" i="1" smtClean="0">
                        <a:solidFill>
                          <a:srgbClr val="FF0000"/>
                        </a:solidFill>
                        <a:latin typeface="Cambria Math"/>
                        <a:ea typeface="宋体" panose="02010600030101010101" pitchFamily="2" charset="-122"/>
                      </a:rPr>
                      <m:t>𝑛</m:t>
                    </m:r>
                  </m:oMath>
                </a14:m>
                <a:r>
                  <a:rPr lang="zh-CN" altLang="zh-CN" sz="2000" dirty="0">
                    <a:solidFill>
                      <a:srgbClr val="FF0000"/>
                    </a:solidFill>
                    <a:latin typeface="宋体" panose="02010600030101010101" pitchFamily="2" charset="-122"/>
                    <a:ea typeface="宋体" panose="02010600030101010101" pitchFamily="2" charset="-122"/>
                  </a:rPr>
                  <a:t>个数据的第</a:t>
                </a:r>
                <a14:m>
                  <m:oMath xmlns:m="http://schemas.openxmlformats.org/officeDocument/2006/math">
                    <m:r>
                      <a:rPr lang="en-US" altLang="zh-CN" sz="2000" i="1">
                        <a:solidFill>
                          <a:srgbClr val="FF0000"/>
                        </a:solidFill>
                        <a:latin typeface="Cambria Math"/>
                      </a:rPr>
                      <m:t>𝑝</m:t>
                    </m:r>
                  </m:oMath>
                </a14:m>
                <a:r>
                  <a:rPr lang="zh-CN" altLang="zh-CN" sz="2000" dirty="0">
                    <a:solidFill>
                      <a:srgbClr val="FF0000"/>
                    </a:solidFill>
                    <a:latin typeface="宋体" panose="02010600030101010101" pitchFamily="2" charset="-122"/>
                    <a:ea typeface="宋体" panose="02010600030101010101" pitchFamily="2" charset="-122"/>
                  </a:rPr>
                  <a:t>百</a:t>
                </a:r>
                <a:r>
                  <a:rPr lang="zh-CN" altLang="zh-CN" sz="2000" dirty="0" smtClean="0">
                    <a:solidFill>
                      <a:srgbClr val="FF0000"/>
                    </a:solidFill>
                    <a:latin typeface="宋体" panose="02010600030101010101" pitchFamily="2" charset="-122"/>
                    <a:ea typeface="宋体" panose="02010600030101010101" pitchFamily="2" charset="-122"/>
                  </a:rPr>
                  <a:t>分位数</a:t>
                </a:r>
                <a:r>
                  <a:rPr lang="zh-CN" altLang="en-US" sz="2000" dirty="0">
                    <a:solidFill>
                      <a:srgbClr val="FF0000"/>
                    </a:solidFill>
                    <a:latin typeface="宋体" panose="02010600030101010101" pitchFamily="2" charset="-122"/>
                    <a:ea typeface="宋体" panose="02010600030101010101" pitchFamily="2" charset="-122"/>
                  </a:rPr>
                  <a:t>步骤</a:t>
                </a:r>
                <a:r>
                  <a:rPr lang="zh-CN" altLang="zh-CN" sz="2000" dirty="0" smtClean="0">
                    <a:solidFill>
                      <a:srgbClr val="FF0000"/>
                    </a:solidFill>
                    <a:latin typeface="宋体" panose="02010600030101010101" pitchFamily="2" charset="-122"/>
                    <a:ea typeface="宋体" panose="02010600030101010101" pitchFamily="2" charset="-122"/>
                  </a:rPr>
                  <a:t>：</a:t>
                </a:r>
                <a:endParaRPr lang="zh-CN" altLang="zh-CN" sz="2000" dirty="0">
                  <a:solidFill>
                    <a:srgbClr val="FF0000"/>
                  </a:solidFill>
                  <a:latin typeface="宋体" panose="02010600030101010101" pitchFamily="2" charset="-122"/>
                  <a:ea typeface="宋体" panose="02010600030101010101" pitchFamily="2" charset="-122"/>
                </a:endParaRPr>
              </a:p>
            </p:txBody>
          </p:sp>
        </mc:Choice>
        <mc:Fallback xmlns="">
          <p:sp>
            <p:nvSpPr>
              <p:cNvPr id="4" name="矩形 3"/>
              <p:cNvSpPr>
                <a:spLocks noRot="1" noChangeAspect="1" noMove="1" noResize="1" noEditPoints="1" noAdjustHandles="1" noChangeArrowheads="1" noChangeShapeType="1" noTextEdit="1"/>
              </p:cNvSpPr>
              <p:nvPr/>
            </p:nvSpPr>
            <p:spPr>
              <a:xfrm>
                <a:off x="580227" y="2009198"/>
                <a:ext cx="4585999" cy="400110"/>
              </a:xfrm>
              <a:prstGeom prst="rect">
                <a:avLst/>
              </a:prstGeom>
              <a:blipFill rotWithShape="1">
                <a:blip r:embed="rId3"/>
                <a:stretch>
                  <a:fillRect l="-1330" t="-10769" r="-1064" b="-2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642251" y="2684195"/>
                <a:ext cx="7957458" cy="1938992"/>
              </a:xfrm>
              <a:prstGeom prst="rect">
                <a:avLst/>
              </a:prstGeom>
              <a:ln>
                <a:solidFill>
                  <a:schemeClr val="tx1"/>
                </a:solidFill>
              </a:ln>
            </p:spPr>
            <p:txBody>
              <a:bodyPr wrap="square">
                <a:spAutoFit/>
              </a:bodyPr>
              <a:lstStyle/>
              <a:p>
                <a:r>
                  <a:rPr lang="zh-CN" altLang="zh-CN" sz="2000" dirty="0" smtClean="0">
                    <a:latin typeface="宋体" panose="02010600030101010101" pitchFamily="2" charset="-122"/>
                    <a:ea typeface="宋体" panose="02010600030101010101" pitchFamily="2" charset="-122"/>
                  </a:rPr>
                  <a:t>第</a:t>
                </a:r>
                <a:r>
                  <a:rPr lang="en-US" altLang="zh-CN" sz="2000" dirty="0">
                    <a:latin typeface="宋体" panose="02010600030101010101" pitchFamily="2" charset="-122"/>
                    <a:ea typeface="宋体" panose="02010600030101010101" pitchFamily="2" charset="-122"/>
                  </a:rPr>
                  <a:t>1</a:t>
                </a:r>
                <a:r>
                  <a:rPr lang="zh-CN" altLang="zh-CN" sz="2000" dirty="0">
                    <a:latin typeface="宋体" panose="02010600030101010101" pitchFamily="2" charset="-122"/>
                    <a:ea typeface="宋体" panose="02010600030101010101" pitchFamily="2" charset="-122"/>
                  </a:rPr>
                  <a:t>步，按从小到大排列原始数据</a:t>
                </a:r>
                <a:r>
                  <a:rPr lang="en-US" altLang="zh-CN" sz="2000" dirty="0">
                    <a:latin typeface="宋体" panose="02010600030101010101" pitchFamily="2" charset="-122"/>
                    <a:ea typeface="宋体" panose="02010600030101010101" pitchFamily="2" charset="-122"/>
                  </a:rPr>
                  <a:t>. </a:t>
                </a:r>
                <a:endParaRPr lang="en-US" altLang="zh-CN" sz="2000" dirty="0" smtClean="0">
                  <a:latin typeface="宋体" panose="02010600030101010101" pitchFamily="2" charset="-122"/>
                  <a:ea typeface="宋体" panose="02010600030101010101" pitchFamily="2" charset="-122"/>
                </a:endParaRPr>
              </a:p>
              <a:p>
                <a:endParaRPr lang="zh-CN" altLang="zh-CN" sz="2000" dirty="0">
                  <a:latin typeface="宋体" panose="02010600030101010101" pitchFamily="2" charset="-122"/>
                  <a:ea typeface="宋体" panose="02010600030101010101" pitchFamily="2" charset="-122"/>
                </a:endParaRPr>
              </a:p>
              <a:p>
                <a:r>
                  <a:rPr lang="zh-CN" altLang="zh-CN" sz="2000" dirty="0">
                    <a:latin typeface="宋体" panose="02010600030101010101" pitchFamily="2" charset="-122"/>
                    <a:ea typeface="宋体" panose="02010600030101010101" pitchFamily="2" charset="-122"/>
                  </a:rPr>
                  <a:t>第</a:t>
                </a:r>
                <a:r>
                  <a:rPr lang="en-US" altLang="zh-CN" sz="2000" dirty="0">
                    <a:latin typeface="宋体" panose="02010600030101010101" pitchFamily="2" charset="-122"/>
                    <a:ea typeface="宋体" panose="02010600030101010101" pitchFamily="2" charset="-122"/>
                  </a:rPr>
                  <a:t>2</a:t>
                </a:r>
                <a:r>
                  <a:rPr lang="zh-CN" altLang="zh-CN" sz="2000" dirty="0">
                    <a:latin typeface="宋体" panose="02010600030101010101" pitchFamily="2" charset="-122"/>
                    <a:ea typeface="宋体" panose="02010600030101010101" pitchFamily="2" charset="-122"/>
                  </a:rPr>
                  <a:t>步，计算</a:t>
                </a:r>
                <a14:m>
                  <m:oMath xmlns:m="http://schemas.openxmlformats.org/officeDocument/2006/math">
                    <m:r>
                      <a:rPr lang="en-US" altLang="zh-CN" sz="2000" b="0" i="1" smtClean="0">
                        <a:latin typeface="Cambria Math"/>
                      </a:rPr>
                      <m:t>𝑖</m:t>
                    </m:r>
                    <m:r>
                      <a:rPr lang="en-US" altLang="zh-CN" sz="2000" i="1">
                        <a:latin typeface="Cambria Math"/>
                      </a:rPr>
                      <m:t> </m:t>
                    </m:r>
                  </m:oMath>
                </a14:m>
                <a:r>
                  <a:rPr lang="en-US" altLang="zh-CN" sz="2000" dirty="0">
                    <a:latin typeface="宋体" panose="02010600030101010101" pitchFamily="2" charset="-122"/>
                    <a:ea typeface="宋体" panose="02010600030101010101" pitchFamily="2" charset="-122"/>
                  </a:rPr>
                  <a:t>=</a:t>
                </a:r>
                <a14:m>
                  <m:oMath xmlns:m="http://schemas.openxmlformats.org/officeDocument/2006/math">
                    <m:r>
                      <a:rPr lang="en-US" altLang="zh-CN" sz="2000" i="1">
                        <a:latin typeface="Cambria Math"/>
                      </a:rPr>
                      <m:t>𝑛</m:t>
                    </m:r>
                    <m:r>
                      <a:rPr lang="en-US" altLang="zh-CN" sz="2000">
                        <a:latin typeface="Cambria Math"/>
                      </a:rPr>
                      <m:t>×</m:t>
                    </m:r>
                    <m:r>
                      <a:rPr lang="en-US" altLang="zh-CN" sz="2000" i="1">
                        <a:latin typeface="Cambria Math"/>
                      </a:rPr>
                      <m:t>𝑝</m:t>
                    </m:r>
                    <m:r>
                      <a:rPr lang="en-US" altLang="zh-CN" sz="2000" i="1" smtClean="0">
                        <a:latin typeface="Cambria Math"/>
                        <a:ea typeface="Cambria Math"/>
                      </a:rPr>
                      <m:t>%</m:t>
                    </m:r>
                  </m:oMath>
                </a14:m>
                <a:r>
                  <a:rPr lang="en-US" altLang="zh-CN" sz="2000" dirty="0">
                    <a:latin typeface="宋体" panose="02010600030101010101" pitchFamily="2" charset="-122"/>
                    <a:ea typeface="宋体" panose="02010600030101010101" pitchFamily="2" charset="-122"/>
                  </a:rPr>
                  <a:t>. </a:t>
                </a:r>
                <a:endParaRPr lang="en-US" altLang="zh-CN" sz="2000" dirty="0" smtClean="0">
                  <a:latin typeface="宋体" panose="02010600030101010101" pitchFamily="2" charset="-122"/>
                  <a:ea typeface="宋体" panose="02010600030101010101" pitchFamily="2" charset="-122"/>
                </a:endParaRPr>
              </a:p>
              <a:p>
                <a:endParaRPr lang="zh-CN" altLang="zh-CN" sz="2000" dirty="0">
                  <a:latin typeface="宋体" panose="02010600030101010101" pitchFamily="2" charset="-122"/>
                  <a:ea typeface="宋体" panose="02010600030101010101" pitchFamily="2" charset="-122"/>
                </a:endParaRPr>
              </a:p>
              <a:p>
                <a:r>
                  <a:rPr lang="zh-CN" altLang="zh-CN" sz="2000" dirty="0">
                    <a:latin typeface="宋体" panose="02010600030101010101" pitchFamily="2" charset="-122"/>
                    <a:ea typeface="宋体" panose="02010600030101010101" pitchFamily="2" charset="-122"/>
                  </a:rPr>
                  <a:t>第</a:t>
                </a:r>
                <a:r>
                  <a:rPr lang="en-US" altLang="zh-CN" sz="2000" dirty="0">
                    <a:latin typeface="宋体" panose="02010600030101010101" pitchFamily="2" charset="-122"/>
                    <a:ea typeface="宋体" panose="02010600030101010101" pitchFamily="2" charset="-122"/>
                  </a:rPr>
                  <a:t>3</a:t>
                </a:r>
                <a:r>
                  <a:rPr lang="zh-CN" altLang="zh-CN" sz="2000" dirty="0">
                    <a:latin typeface="宋体" panose="02010600030101010101" pitchFamily="2" charset="-122"/>
                    <a:ea typeface="宋体" panose="02010600030101010101" pitchFamily="2" charset="-122"/>
                  </a:rPr>
                  <a:t>步，</a:t>
                </a:r>
                <a:r>
                  <a:rPr lang="zh-CN" altLang="zh-CN" sz="2000" dirty="0" smtClean="0">
                    <a:latin typeface="宋体" panose="02010600030101010101" pitchFamily="2" charset="-122"/>
                    <a:ea typeface="宋体" panose="02010600030101010101" pitchFamily="2" charset="-122"/>
                  </a:rPr>
                  <a:t>若</a:t>
                </a:r>
                <a14:m>
                  <m:oMath xmlns:m="http://schemas.openxmlformats.org/officeDocument/2006/math">
                    <m:r>
                      <a:rPr lang="en-US" altLang="zh-CN" sz="2000" i="1">
                        <a:latin typeface="Cambria Math"/>
                      </a:rPr>
                      <m:t>𝑖</m:t>
                    </m:r>
                  </m:oMath>
                </a14:m>
                <a:r>
                  <a:rPr lang="zh-CN" altLang="zh-CN" sz="2000" dirty="0" smtClean="0">
                    <a:latin typeface="宋体" panose="02010600030101010101" pitchFamily="2" charset="-122"/>
                    <a:ea typeface="宋体" panose="02010600030101010101" pitchFamily="2" charset="-122"/>
                  </a:rPr>
                  <a:t>不是</a:t>
                </a:r>
                <a:r>
                  <a:rPr lang="zh-CN" altLang="zh-CN" sz="2000" dirty="0">
                    <a:latin typeface="宋体" panose="02010600030101010101" pitchFamily="2" charset="-122"/>
                    <a:ea typeface="宋体" panose="02010600030101010101" pitchFamily="2" charset="-122"/>
                  </a:rPr>
                  <a:t>整数，而大于</a:t>
                </a:r>
                <a14:m>
                  <m:oMath xmlns:m="http://schemas.openxmlformats.org/officeDocument/2006/math">
                    <m:r>
                      <a:rPr lang="en-US" altLang="zh-CN" sz="2000" i="1">
                        <a:latin typeface="Cambria Math"/>
                      </a:rPr>
                      <m:t>𝑖</m:t>
                    </m:r>
                  </m:oMath>
                </a14:m>
                <a:r>
                  <a:rPr lang="zh-CN" altLang="zh-CN" sz="2000" dirty="0">
                    <a:latin typeface="宋体" panose="02010600030101010101" pitchFamily="2" charset="-122"/>
                    <a:ea typeface="宋体" panose="02010600030101010101" pitchFamily="2" charset="-122"/>
                  </a:rPr>
                  <a:t>的比邻整数</a:t>
                </a:r>
                <a:r>
                  <a:rPr lang="zh-CN" altLang="zh-CN" sz="2000" dirty="0" smtClean="0">
                    <a:latin typeface="宋体" panose="02010600030101010101" pitchFamily="2" charset="-122"/>
                    <a:ea typeface="宋体" panose="02010600030101010101" pitchFamily="2" charset="-122"/>
                  </a:rPr>
                  <a:t>为</a:t>
                </a:r>
                <a14:m>
                  <m:oMath xmlns:m="http://schemas.openxmlformats.org/officeDocument/2006/math">
                    <m:r>
                      <a:rPr lang="en-US" altLang="zh-CN" sz="2000" i="1" dirty="0" smtClean="0">
                        <a:latin typeface="Cambria Math"/>
                      </a:rPr>
                      <m:t>𝑗</m:t>
                    </m:r>
                    <m:r>
                      <a:rPr lang="en-US" altLang="zh-CN" sz="2000" i="1">
                        <a:latin typeface="Cambria Math"/>
                      </a:rPr>
                      <m:t> </m:t>
                    </m:r>
                  </m:oMath>
                </a14:m>
                <a:r>
                  <a:rPr lang="zh-CN" altLang="zh-CN" sz="2000" dirty="0" smtClean="0">
                    <a:latin typeface="宋体" panose="02010600030101010101" pitchFamily="2" charset="-122"/>
                    <a:ea typeface="宋体" panose="02010600030101010101" pitchFamily="2" charset="-122"/>
                  </a:rPr>
                  <a:t>，</a:t>
                </a:r>
                <a:r>
                  <a:rPr lang="zh-CN" altLang="zh-CN" sz="2000" dirty="0">
                    <a:latin typeface="宋体" panose="02010600030101010101" pitchFamily="2" charset="-122"/>
                    <a:ea typeface="宋体" panose="02010600030101010101" pitchFamily="2" charset="-122"/>
                  </a:rPr>
                  <a:t>则第</a:t>
                </a:r>
                <a14:m>
                  <m:oMath xmlns:m="http://schemas.openxmlformats.org/officeDocument/2006/math">
                    <m:r>
                      <a:rPr lang="en-US" altLang="zh-CN" sz="2000" i="1">
                        <a:latin typeface="Cambria Math"/>
                      </a:rPr>
                      <m:t>𝑝</m:t>
                    </m:r>
                  </m:oMath>
                </a14:m>
                <a:r>
                  <a:rPr lang="zh-CN" altLang="zh-CN" sz="2000" dirty="0">
                    <a:latin typeface="宋体" panose="02010600030101010101" pitchFamily="2" charset="-122"/>
                    <a:ea typeface="宋体" panose="02010600030101010101" pitchFamily="2" charset="-122"/>
                  </a:rPr>
                  <a:t>百分位数为第</a:t>
                </a:r>
                <a14:m>
                  <m:oMath xmlns:m="http://schemas.openxmlformats.org/officeDocument/2006/math">
                    <m:r>
                      <a:rPr lang="en-US" altLang="zh-CN" sz="2000" i="1" dirty="0">
                        <a:latin typeface="Cambria Math"/>
                      </a:rPr>
                      <m:t>𝑗</m:t>
                    </m:r>
                  </m:oMath>
                </a14:m>
                <a:r>
                  <a:rPr lang="zh-CN" altLang="zh-CN" sz="2000" dirty="0">
                    <a:latin typeface="宋体" panose="02010600030101010101" pitchFamily="2" charset="-122"/>
                    <a:ea typeface="宋体" panose="02010600030101010101" pitchFamily="2" charset="-122"/>
                  </a:rPr>
                  <a:t>项数据</a:t>
                </a:r>
                <a:r>
                  <a:rPr lang="en-US" altLang="zh-CN" sz="2000" dirty="0">
                    <a:latin typeface="宋体" panose="02010600030101010101" pitchFamily="2" charset="-122"/>
                    <a:ea typeface="宋体" panose="02010600030101010101" pitchFamily="2" charset="-122"/>
                  </a:rPr>
                  <a:t>;</a:t>
                </a:r>
                <a:r>
                  <a:rPr lang="zh-CN" altLang="zh-CN" sz="2000" dirty="0">
                    <a:latin typeface="宋体" panose="02010600030101010101" pitchFamily="2" charset="-122"/>
                    <a:ea typeface="宋体" panose="02010600030101010101" pitchFamily="2" charset="-122"/>
                  </a:rPr>
                  <a:t>若</a:t>
                </a:r>
                <a14:m>
                  <m:oMath xmlns:m="http://schemas.openxmlformats.org/officeDocument/2006/math">
                    <m:r>
                      <a:rPr lang="en-US" altLang="zh-CN" sz="2000" i="1">
                        <a:latin typeface="Cambria Math"/>
                      </a:rPr>
                      <m:t>𝑖</m:t>
                    </m:r>
                  </m:oMath>
                </a14:m>
                <a:r>
                  <a:rPr lang="zh-CN" altLang="zh-CN" sz="2000" dirty="0">
                    <a:latin typeface="宋体" panose="02010600030101010101" pitchFamily="2" charset="-122"/>
                    <a:ea typeface="宋体" panose="02010600030101010101" pitchFamily="2" charset="-122"/>
                  </a:rPr>
                  <a:t>是整数，则第</a:t>
                </a:r>
                <a14:m>
                  <m:oMath xmlns:m="http://schemas.openxmlformats.org/officeDocument/2006/math">
                    <m:r>
                      <a:rPr lang="en-US" altLang="zh-CN" sz="2000" i="1">
                        <a:latin typeface="Cambria Math"/>
                      </a:rPr>
                      <m:t>𝑝</m:t>
                    </m:r>
                  </m:oMath>
                </a14:m>
                <a:r>
                  <a:rPr lang="zh-CN" altLang="zh-CN" sz="2000" dirty="0">
                    <a:latin typeface="宋体" panose="02010600030101010101" pitchFamily="2" charset="-122"/>
                    <a:ea typeface="宋体" panose="02010600030101010101" pitchFamily="2" charset="-122"/>
                  </a:rPr>
                  <a:t>百分位数为</a:t>
                </a:r>
                <a14:m>
                  <m:oMath xmlns:m="http://schemas.openxmlformats.org/officeDocument/2006/math">
                    <m:r>
                      <a:rPr lang="en-US" altLang="zh-CN" sz="2000" i="1">
                        <a:latin typeface="Cambria Math"/>
                      </a:rPr>
                      <m:t>𝑖</m:t>
                    </m:r>
                  </m:oMath>
                </a14:m>
                <a:r>
                  <a:rPr lang="zh-CN" altLang="zh-CN" sz="2000" dirty="0" smtClean="0">
                    <a:latin typeface="宋体" panose="02010600030101010101" pitchFamily="2" charset="-122"/>
                    <a:ea typeface="宋体" panose="02010600030101010101" pitchFamily="2" charset="-122"/>
                  </a:rPr>
                  <a:t>项</a:t>
                </a:r>
                <a:r>
                  <a:rPr lang="zh-CN" altLang="zh-CN" sz="2000" dirty="0">
                    <a:latin typeface="宋体" panose="02010600030101010101" pitchFamily="2" charset="-122"/>
                    <a:ea typeface="宋体" panose="02010600030101010101" pitchFamily="2" charset="-122"/>
                  </a:rPr>
                  <a:t>与第</a:t>
                </a:r>
                <a:r>
                  <a:rPr lang="en-US" altLang="zh-CN" sz="2000" dirty="0" smtClean="0">
                    <a:latin typeface="宋体" panose="02010600030101010101" pitchFamily="2" charset="-122"/>
                    <a:ea typeface="宋体" panose="02010600030101010101" pitchFamily="2" charset="-122"/>
                  </a:rPr>
                  <a:t>(</a:t>
                </a:r>
                <a14:m>
                  <m:oMath xmlns:m="http://schemas.openxmlformats.org/officeDocument/2006/math">
                    <m:r>
                      <a:rPr lang="en-US" altLang="zh-CN" sz="2000" i="1">
                        <a:latin typeface="Cambria Math"/>
                      </a:rPr>
                      <m:t>𝑖</m:t>
                    </m:r>
                    <m:r>
                      <a:rPr lang="en-US" altLang="zh-CN" sz="2000" i="1">
                        <a:latin typeface="Cambria Math"/>
                      </a:rPr>
                      <m:t> </m:t>
                    </m:r>
                  </m:oMath>
                </a14:m>
                <a:r>
                  <a:rPr lang="en-US" altLang="zh-CN" sz="2000" dirty="0" smtClean="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a:t>
                </a:r>
                <a:r>
                  <a:rPr lang="zh-CN" altLang="zh-CN" sz="2000" dirty="0">
                    <a:latin typeface="宋体" panose="02010600030101010101" pitchFamily="2" charset="-122"/>
                    <a:ea typeface="宋体" panose="02010600030101010101" pitchFamily="2" charset="-122"/>
                  </a:rPr>
                  <a:t>项数据的平均数</a:t>
                </a:r>
                <a:r>
                  <a:rPr lang="en-US" altLang="zh-CN" sz="2000" dirty="0">
                    <a:latin typeface="宋体" panose="02010600030101010101" pitchFamily="2" charset="-122"/>
                    <a:ea typeface="宋体" panose="02010600030101010101" pitchFamily="2" charset="-122"/>
                  </a:rPr>
                  <a:t>. </a:t>
                </a:r>
                <a:endParaRPr lang="zh-CN" altLang="zh-CN" sz="2000" dirty="0">
                  <a:latin typeface="宋体" panose="02010600030101010101" pitchFamily="2" charset="-122"/>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642251" y="2684195"/>
                <a:ext cx="7957458" cy="1938992"/>
              </a:xfrm>
              <a:prstGeom prst="rect">
                <a:avLst/>
              </a:prstGeom>
              <a:blipFill rotWithShape="1">
                <a:blip r:embed="rId4"/>
                <a:stretch>
                  <a:fillRect l="-688" t="-1250" b="-3750"/>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19554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7673" y="1167897"/>
            <a:ext cx="3363686" cy="400110"/>
          </a:xfrm>
          <a:prstGeom prst="rect">
            <a:avLst/>
          </a:prstGeom>
          <a:noFill/>
        </p:spPr>
        <p:txBody>
          <a:bodyPr wrap="square" rtlCol="0">
            <a:spAutoFit/>
          </a:bodyPr>
          <a:lstStyle/>
          <a:p>
            <a:r>
              <a:rPr lang="zh-CN" altLang="en-US" sz="2000" dirty="0" smtClean="0"/>
              <a:t>中位数：</a:t>
            </a:r>
            <a:r>
              <a:rPr lang="zh-CN" altLang="zh-CN" sz="2000" dirty="0" smtClean="0">
                <a:solidFill>
                  <a:schemeClr val="tx1"/>
                </a:solidFill>
              </a:rPr>
              <a:t>第</a:t>
            </a:r>
            <a:r>
              <a:rPr lang="en-US" altLang="zh-CN" sz="2000" dirty="0" smtClean="0">
                <a:solidFill>
                  <a:schemeClr val="tx1"/>
                </a:solidFill>
              </a:rPr>
              <a:t>50</a:t>
            </a:r>
            <a:r>
              <a:rPr lang="zh-CN" altLang="zh-CN" sz="2000" dirty="0" smtClean="0">
                <a:solidFill>
                  <a:schemeClr val="tx1"/>
                </a:solidFill>
              </a:rPr>
              <a:t>百</a:t>
            </a:r>
            <a:r>
              <a:rPr lang="zh-CN" altLang="zh-CN" sz="2000" dirty="0">
                <a:solidFill>
                  <a:schemeClr val="tx1"/>
                </a:solidFill>
              </a:rPr>
              <a:t>分位数</a:t>
            </a:r>
            <a:endParaRPr lang="zh-CN" altLang="en-US" sz="2000" dirty="0">
              <a:solidFill>
                <a:schemeClr val="tx1"/>
              </a:solidFill>
            </a:endParaRPr>
          </a:p>
        </p:txBody>
      </p:sp>
      <p:sp>
        <p:nvSpPr>
          <p:cNvPr id="5" name="矩形 4"/>
          <p:cNvSpPr/>
          <p:nvPr/>
        </p:nvSpPr>
        <p:spPr>
          <a:xfrm>
            <a:off x="3791853" y="2122714"/>
            <a:ext cx="1752403" cy="1323439"/>
          </a:xfrm>
          <a:prstGeom prst="rect">
            <a:avLst/>
          </a:prstGeom>
        </p:spPr>
        <p:txBody>
          <a:bodyPr wrap="none">
            <a:spAutoFit/>
          </a:bodyPr>
          <a:lstStyle/>
          <a:p>
            <a:r>
              <a:rPr lang="zh-CN" altLang="zh-CN" sz="2000" dirty="0"/>
              <a:t>第</a:t>
            </a:r>
            <a:r>
              <a:rPr lang="en-US" altLang="zh-CN" sz="2000" dirty="0"/>
              <a:t>25</a:t>
            </a:r>
            <a:r>
              <a:rPr lang="zh-CN" altLang="zh-CN" sz="2000" dirty="0"/>
              <a:t>百</a:t>
            </a:r>
            <a:r>
              <a:rPr lang="zh-CN" altLang="zh-CN" sz="2000" dirty="0" smtClean="0"/>
              <a:t>分位数</a:t>
            </a:r>
            <a:endParaRPr lang="en-US" altLang="zh-CN" sz="2000" dirty="0" smtClean="0"/>
          </a:p>
          <a:p>
            <a:endParaRPr lang="en-US" altLang="zh-CN" sz="2000" dirty="0" smtClean="0"/>
          </a:p>
          <a:p>
            <a:endParaRPr lang="en-US" altLang="zh-CN" sz="2000" dirty="0"/>
          </a:p>
          <a:p>
            <a:r>
              <a:rPr lang="zh-CN" altLang="zh-CN" sz="2000" dirty="0" smtClean="0"/>
              <a:t>第</a:t>
            </a:r>
            <a:r>
              <a:rPr lang="en-US" altLang="zh-CN" sz="2000" dirty="0" smtClean="0"/>
              <a:t>75</a:t>
            </a:r>
            <a:r>
              <a:rPr lang="zh-CN" altLang="zh-CN" sz="2000" dirty="0"/>
              <a:t>百分位数</a:t>
            </a:r>
            <a:endParaRPr lang="zh-CN" altLang="en-US" sz="2000" dirty="0"/>
          </a:p>
        </p:txBody>
      </p:sp>
      <p:sp>
        <p:nvSpPr>
          <p:cNvPr id="7" name="右大括号 6"/>
          <p:cNvSpPr/>
          <p:nvPr/>
        </p:nvSpPr>
        <p:spPr>
          <a:xfrm>
            <a:off x="5519105" y="1352545"/>
            <a:ext cx="413657" cy="19675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矩形 7"/>
          <p:cNvSpPr/>
          <p:nvPr/>
        </p:nvSpPr>
        <p:spPr>
          <a:xfrm>
            <a:off x="6106929" y="2114961"/>
            <a:ext cx="1210588" cy="400110"/>
          </a:xfrm>
          <a:prstGeom prst="rect">
            <a:avLst/>
          </a:prstGeom>
        </p:spPr>
        <p:txBody>
          <a:bodyPr wrap="none">
            <a:spAutoFit/>
          </a:bodyPr>
          <a:lstStyle/>
          <a:p>
            <a:r>
              <a:rPr lang="zh-CN" altLang="zh-CN" sz="2000" dirty="0">
                <a:solidFill>
                  <a:srgbClr val="FF0000"/>
                </a:solidFill>
              </a:rPr>
              <a:t>四分位数</a:t>
            </a:r>
            <a:endParaRPr lang="zh-CN" altLang="en-US" sz="2000" dirty="0">
              <a:solidFill>
                <a:srgbClr val="FF0000"/>
              </a:solidFill>
            </a:endParaRPr>
          </a:p>
        </p:txBody>
      </p:sp>
      <p:sp>
        <p:nvSpPr>
          <p:cNvPr id="12" name="左箭头 11"/>
          <p:cNvSpPr/>
          <p:nvPr/>
        </p:nvSpPr>
        <p:spPr>
          <a:xfrm>
            <a:off x="3102448" y="2195270"/>
            <a:ext cx="576943" cy="2000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91894" y="2006101"/>
            <a:ext cx="1569660" cy="646331"/>
          </a:xfrm>
          <a:prstGeom prst="rect">
            <a:avLst/>
          </a:prstGeom>
          <a:ln>
            <a:solidFill>
              <a:schemeClr val="tx1"/>
            </a:solidFill>
          </a:ln>
        </p:spPr>
        <p:txBody>
          <a:bodyPr wrap="none">
            <a:spAutoFit/>
          </a:bodyPr>
          <a:lstStyle/>
          <a:p>
            <a:r>
              <a:rPr lang="zh-CN" altLang="zh-CN" dirty="0"/>
              <a:t>第一四</a:t>
            </a:r>
            <a:r>
              <a:rPr lang="zh-CN" altLang="zh-CN" dirty="0" smtClean="0"/>
              <a:t>分位数</a:t>
            </a:r>
            <a:endParaRPr lang="en-US" altLang="zh-CN" dirty="0" smtClean="0"/>
          </a:p>
          <a:p>
            <a:r>
              <a:rPr lang="zh-CN" altLang="zh-CN" dirty="0" smtClean="0"/>
              <a:t>下</a:t>
            </a:r>
            <a:r>
              <a:rPr lang="zh-CN" altLang="zh-CN" dirty="0"/>
              <a:t>四分位数</a:t>
            </a:r>
            <a:endParaRPr lang="zh-CN" altLang="en-US" dirty="0"/>
          </a:p>
        </p:txBody>
      </p:sp>
      <p:sp>
        <p:nvSpPr>
          <p:cNvPr id="14" name="左箭头 13"/>
          <p:cNvSpPr/>
          <p:nvPr/>
        </p:nvSpPr>
        <p:spPr>
          <a:xfrm>
            <a:off x="3102444" y="3087918"/>
            <a:ext cx="576943" cy="2000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418281" y="2898685"/>
            <a:ext cx="1569660" cy="646331"/>
          </a:xfrm>
          <a:prstGeom prst="rect">
            <a:avLst/>
          </a:prstGeom>
          <a:ln>
            <a:solidFill>
              <a:schemeClr val="tx1"/>
            </a:solidFill>
          </a:ln>
        </p:spPr>
        <p:txBody>
          <a:bodyPr wrap="none">
            <a:spAutoFit/>
          </a:bodyPr>
          <a:lstStyle/>
          <a:p>
            <a:r>
              <a:rPr lang="zh-CN" altLang="zh-CN" dirty="0"/>
              <a:t>第三四</a:t>
            </a:r>
            <a:r>
              <a:rPr lang="zh-CN" altLang="zh-CN" dirty="0" smtClean="0"/>
              <a:t>分位数</a:t>
            </a:r>
            <a:endParaRPr lang="en-US" altLang="zh-CN" dirty="0" smtClean="0"/>
          </a:p>
          <a:p>
            <a:r>
              <a:rPr lang="zh-CN" altLang="zh-CN" dirty="0" smtClean="0"/>
              <a:t>上</a:t>
            </a:r>
            <a:r>
              <a:rPr lang="zh-CN" altLang="zh-CN" dirty="0"/>
              <a:t>四分位数</a:t>
            </a:r>
            <a:endParaRPr lang="zh-CN" altLang="en-US" dirty="0"/>
          </a:p>
        </p:txBody>
      </p:sp>
    </p:spTree>
    <p:extLst>
      <p:ext uri="{BB962C8B-B14F-4D97-AF65-F5344CB8AC3E}">
        <p14:creationId xmlns:p14="http://schemas.microsoft.com/office/powerpoint/2010/main" val="341007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1526" y="757021"/>
            <a:ext cx="8139178" cy="331514"/>
          </a:xfrm>
        </p:spPr>
        <p:txBody>
          <a:bodyPr>
            <a:noAutofit/>
          </a:bodyPr>
          <a:lstStyle/>
          <a:p>
            <a:r>
              <a:rPr lang="zh-CN" altLang="zh-CN" sz="2400" b="0" dirty="0" smtClean="0"/>
              <a:t>例</a:t>
            </a:r>
            <a:r>
              <a:rPr lang="en-US" altLang="zh-CN" sz="2400" b="0" dirty="0"/>
              <a:t>1</a:t>
            </a:r>
            <a:r>
              <a:rPr lang="zh-CN" altLang="en-US" sz="2400" b="0" dirty="0" smtClean="0"/>
              <a:t>：</a:t>
            </a:r>
            <a:r>
              <a:rPr lang="zh-CN" altLang="zh-CN" sz="2400" b="0" dirty="0" smtClean="0"/>
              <a:t>根据</a:t>
            </a:r>
            <a:r>
              <a:rPr lang="en-US" altLang="zh-CN" sz="2400" b="0" dirty="0" smtClean="0"/>
              <a:t>9.1.2</a:t>
            </a:r>
            <a:r>
              <a:rPr lang="zh-CN" altLang="zh-CN" sz="2400" b="0" dirty="0"/>
              <a:t>节问题</a:t>
            </a:r>
            <a:r>
              <a:rPr lang="en-US" altLang="zh-CN" sz="2400" b="0" dirty="0"/>
              <a:t>3</a:t>
            </a:r>
            <a:r>
              <a:rPr lang="zh-CN" altLang="zh-CN" sz="2400" b="0" dirty="0"/>
              <a:t>中女生的样本数据，估计树人中学高一年级女生的第</a:t>
            </a:r>
            <a:r>
              <a:rPr lang="en-US" altLang="zh-CN" sz="2400" b="0" dirty="0"/>
              <a:t>25</a:t>
            </a:r>
            <a:r>
              <a:rPr lang="zh-CN" altLang="zh-CN" sz="2400" b="0" dirty="0"/>
              <a:t>， </a:t>
            </a:r>
            <a:r>
              <a:rPr lang="en-US" altLang="zh-CN" sz="2400" b="0" dirty="0"/>
              <a:t>50</a:t>
            </a:r>
            <a:r>
              <a:rPr lang="zh-CN" altLang="zh-CN" sz="2400" b="0" dirty="0"/>
              <a:t>，</a:t>
            </a:r>
            <a:r>
              <a:rPr lang="en-US" altLang="zh-CN" sz="2400" b="0" dirty="0"/>
              <a:t>75</a:t>
            </a:r>
            <a:r>
              <a:rPr lang="zh-CN" altLang="zh-CN" sz="2400" b="0" dirty="0"/>
              <a:t>百分位数</a:t>
            </a:r>
            <a:r>
              <a:rPr lang="en-US" altLang="zh-CN" sz="2400" b="0" dirty="0"/>
              <a:t>. </a:t>
            </a:r>
            <a:r>
              <a:rPr lang="zh-CN" altLang="zh-CN" sz="2400" b="0" dirty="0"/>
              <a:t/>
            </a:r>
            <a:br>
              <a:rPr lang="zh-CN" altLang="zh-CN" sz="2400" b="0" dirty="0"/>
            </a:br>
            <a:endParaRPr lang="zh-CN" altLang="en-US" sz="2400" b="0" dirty="0"/>
          </a:p>
        </p:txBody>
      </p:sp>
      <mc:AlternateContent xmlns:mc="http://schemas.openxmlformats.org/markup-compatibility/2006" xmlns:a14="http://schemas.microsoft.com/office/drawing/2010/main">
        <mc:Choice Requires="a14">
          <p:sp>
            <p:nvSpPr>
              <p:cNvPr id="5" name="矩形 4"/>
              <p:cNvSpPr/>
              <p:nvPr/>
            </p:nvSpPr>
            <p:spPr>
              <a:xfrm>
                <a:off x="124235" y="3554191"/>
                <a:ext cx="2575422" cy="1569660"/>
              </a:xfrm>
              <a:prstGeom prst="rect">
                <a:avLst/>
              </a:prstGeom>
              <a:ln>
                <a:solidFill>
                  <a:schemeClr val="tx1"/>
                </a:solidFill>
              </a:ln>
            </p:spPr>
            <p:txBody>
              <a:bodyPr wrap="square">
                <a:spAutoFit/>
              </a:bodyPr>
              <a:lstStyle/>
              <a:p>
                <a:r>
                  <a:rPr lang="zh-CN" altLang="zh-CN" sz="1600" dirty="0" smtClean="0">
                    <a:solidFill>
                      <a:srgbClr val="FF0000"/>
                    </a:solidFill>
                    <a:latin typeface="宋体" panose="02010600030101010101" pitchFamily="2" charset="-122"/>
                    <a:ea typeface="宋体" panose="02010600030101010101" pitchFamily="2" charset="-122"/>
                  </a:rPr>
                  <a:t>第</a:t>
                </a:r>
                <a:r>
                  <a:rPr lang="en-US" altLang="zh-CN" sz="1600" dirty="0">
                    <a:solidFill>
                      <a:srgbClr val="FF0000"/>
                    </a:solidFill>
                    <a:latin typeface="宋体" panose="02010600030101010101" pitchFamily="2" charset="-122"/>
                    <a:ea typeface="宋体" panose="02010600030101010101" pitchFamily="2" charset="-122"/>
                  </a:rPr>
                  <a:t>3</a:t>
                </a:r>
                <a:r>
                  <a:rPr lang="zh-CN" altLang="zh-CN" sz="1600" dirty="0">
                    <a:solidFill>
                      <a:srgbClr val="FF0000"/>
                    </a:solidFill>
                    <a:latin typeface="宋体" panose="02010600030101010101" pitchFamily="2" charset="-122"/>
                    <a:ea typeface="宋体" panose="02010600030101010101" pitchFamily="2" charset="-122"/>
                  </a:rPr>
                  <a:t>步</a:t>
                </a:r>
                <a:r>
                  <a:rPr lang="zh-CN" altLang="zh-CN" sz="1600" dirty="0">
                    <a:latin typeface="宋体" panose="02010600030101010101" pitchFamily="2" charset="-122"/>
                    <a:ea typeface="宋体" panose="02010600030101010101" pitchFamily="2" charset="-122"/>
                  </a:rPr>
                  <a:t>，</a:t>
                </a:r>
                <a:r>
                  <a:rPr lang="zh-CN" altLang="zh-CN" sz="1600" dirty="0" smtClean="0">
                    <a:latin typeface="宋体" panose="02010600030101010101" pitchFamily="2" charset="-122"/>
                    <a:ea typeface="宋体" panose="02010600030101010101" pitchFamily="2" charset="-122"/>
                  </a:rPr>
                  <a:t>若</a:t>
                </a:r>
                <a14:m>
                  <m:oMath xmlns:m="http://schemas.openxmlformats.org/officeDocument/2006/math">
                    <m:r>
                      <a:rPr lang="en-US" altLang="zh-CN" sz="1600" i="1">
                        <a:latin typeface="Cambria Math"/>
                      </a:rPr>
                      <m:t>𝑖</m:t>
                    </m:r>
                  </m:oMath>
                </a14:m>
                <a:r>
                  <a:rPr lang="zh-CN" altLang="zh-CN" sz="1600" dirty="0" smtClean="0">
                    <a:latin typeface="宋体" panose="02010600030101010101" pitchFamily="2" charset="-122"/>
                    <a:ea typeface="宋体" panose="02010600030101010101" pitchFamily="2" charset="-122"/>
                  </a:rPr>
                  <a:t>不是</a:t>
                </a:r>
                <a:r>
                  <a:rPr lang="zh-CN" altLang="zh-CN" sz="1600" dirty="0">
                    <a:latin typeface="宋体" panose="02010600030101010101" pitchFamily="2" charset="-122"/>
                    <a:ea typeface="宋体" panose="02010600030101010101" pitchFamily="2" charset="-122"/>
                  </a:rPr>
                  <a:t>整数，而大于</a:t>
                </a:r>
                <a14:m>
                  <m:oMath xmlns:m="http://schemas.openxmlformats.org/officeDocument/2006/math">
                    <m:r>
                      <a:rPr lang="en-US" altLang="zh-CN" sz="1600" i="1">
                        <a:latin typeface="Cambria Math"/>
                      </a:rPr>
                      <m:t>𝑖</m:t>
                    </m:r>
                  </m:oMath>
                </a14:m>
                <a:r>
                  <a:rPr lang="zh-CN" altLang="zh-CN" sz="1600" dirty="0">
                    <a:latin typeface="宋体" panose="02010600030101010101" pitchFamily="2" charset="-122"/>
                    <a:ea typeface="宋体" panose="02010600030101010101" pitchFamily="2" charset="-122"/>
                  </a:rPr>
                  <a:t>的比邻整数</a:t>
                </a:r>
                <a:r>
                  <a:rPr lang="zh-CN" altLang="zh-CN" sz="1600" dirty="0" smtClean="0">
                    <a:latin typeface="宋体" panose="02010600030101010101" pitchFamily="2" charset="-122"/>
                    <a:ea typeface="宋体" panose="02010600030101010101" pitchFamily="2" charset="-122"/>
                  </a:rPr>
                  <a:t>为</a:t>
                </a:r>
                <a14:m>
                  <m:oMath xmlns:m="http://schemas.openxmlformats.org/officeDocument/2006/math">
                    <m:r>
                      <a:rPr lang="en-US" altLang="zh-CN" sz="1600" i="1" dirty="0" smtClean="0">
                        <a:latin typeface="Cambria Math"/>
                      </a:rPr>
                      <m:t>𝑗</m:t>
                    </m:r>
                    <m:r>
                      <a:rPr lang="en-US" altLang="zh-CN" sz="1600" i="1">
                        <a:latin typeface="Cambria Math"/>
                      </a:rPr>
                      <m:t> </m:t>
                    </m:r>
                  </m:oMath>
                </a14:m>
                <a:r>
                  <a:rPr lang="zh-CN" altLang="zh-CN" sz="1600" dirty="0" smtClean="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则第</a:t>
                </a:r>
                <a14:m>
                  <m:oMath xmlns:m="http://schemas.openxmlformats.org/officeDocument/2006/math">
                    <m:r>
                      <a:rPr lang="en-US" altLang="zh-CN" sz="1600" i="1">
                        <a:latin typeface="Cambria Math"/>
                      </a:rPr>
                      <m:t>𝑝</m:t>
                    </m:r>
                  </m:oMath>
                </a14:m>
                <a:r>
                  <a:rPr lang="zh-CN" altLang="zh-CN" sz="1600" dirty="0">
                    <a:latin typeface="宋体" panose="02010600030101010101" pitchFamily="2" charset="-122"/>
                    <a:ea typeface="宋体" panose="02010600030101010101" pitchFamily="2" charset="-122"/>
                  </a:rPr>
                  <a:t>百分位数为第</a:t>
                </a:r>
                <a14:m>
                  <m:oMath xmlns:m="http://schemas.openxmlformats.org/officeDocument/2006/math">
                    <m:r>
                      <a:rPr lang="en-US" altLang="zh-CN" sz="1600" i="1" dirty="0">
                        <a:latin typeface="Cambria Math"/>
                      </a:rPr>
                      <m:t>𝑗</m:t>
                    </m:r>
                  </m:oMath>
                </a14:m>
                <a:r>
                  <a:rPr lang="zh-CN" altLang="zh-CN" sz="1600" dirty="0">
                    <a:latin typeface="宋体" panose="02010600030101010101" pitchFamily="2" charset="-122"/>
                    <a:ea typeface="宋体" panose="02010600030101010101" pitchFamily="2" charset="-122"/>
                  </a:rPr>
                  <a:t>项数据</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a:t>
                </a:r>
                <a14:m>
                  <m:oMath xmlns:m="http://schemas.openxmlformats.org/officeDocument/2006/math">
                    <m:r>
                      <a:rPr lang="en-US" altLang="zh-CN" sz="1600" i="1">
                        <a:latin typeface="Cambria Math"/>
                      </a:rPr>
                      <m:t>𝑖</m:t>
                    </m:r>
                  </m:oMath>
                </a14:m>
                <a:r>
                  <a:rPr lang="zh-CN" altLang="zh-CN" sz="1600" dirty="0">
                    <a:latin typeface="宋体" panose="02010600030101010101" pitchFamily="2" charset="-122"/>
                    <a:ea typeface="宋体" panose="02010600030101010101" pitchFamily="2" charset="-122"/>
                  </a:rPr>
                  <a:t>是整数，则第</a:t>
                </a:r>
                <a14:m>
                  <m:oMath xmlns:m="http://schemas.openxmlformats.org/officeDocument/2006/math">
                    <m:r>
                      <a:rPr lang="en-US" altLang="zh-CN" sz="1600" i="1">
                        <a:latin typeface="Cambria Math"/>
                      </a:rPr>
                      <m:t>𝑝</m:t>
                    </m:r>
                  </m:oMath>
                </a14:m>
                <a:r>
                  <a:rPr lang="zh-CN" altLang="zh-CN" sz="1600" dirty="0">
                    <a:latin typeface="宋体" panose="02010600030101010101" pitchFamily="2" charset="-122"/>
                    <a:ea typeface="宋体" panose="02010600030101010101" pitchFamily="2" charset="-122"/>
                  </a:rPr>
                  <a:t>百分位数为</a:t>
                </a:r>
                <a14:m>
                  <m:oMath xmlns:m="http://schemas.openxmlformats.org/officeDocument/2006/math">
                    <m:r>
                      <a:rPr lang="en-US" altLang="zh-CN" sz="1600" i="1">
                        <a:latin typeface="Cambria Math"/>
                      </a:rPr>
                      <m:t>𝑖</m:t>
                    </m:r>
                  </m:oMath>
                </a14:m>
                <a:r>
                  <a:rPr lang="zh-CN" altLang="zh-CN" sz="1600" dirty="0" smtClean="0">
                    <a:latin typeface="宋体" panose="02010600030101010101" pitchFamily="2" charset="-122"/>
                    <a:ea typeface="宋体" panose="02010600030101010101" pitchFamily="2" charset="-122"/>
                  </a:rPr>
                  <a:t>项</a:t>
                </a:r>
                <a:r>
                  <a:rPr lang="zh-CN" altLang="zh-CN" sz="1600" dirty="0">
                    <a:latin typeface="宋体" panose="02010600030101010101" pitchFamily="2" charset="-122"/>
                    <a:ea typeface="宋体" panose="02010600030101010101" pitchFamily="2" charset="-122"/>
                  </a:rPr>
                  <a:t>与第</a:t>
                </a:r>
                <a:r>
                  <a:rPr lang="en-US" altLang="zh-CN" sz="1600" dirty="0" smtClean="0">
                    <a:latin typeface="宋体" panose="02010600030101010101" pitchFamily="2" charset="-122"/>
                    <a:ea typeface="宋体" panose="02010600030101010101" pitchFamily="2" charset="-122"/>
                  </a:rPr>
                  <a:t>(</a:t>
                </a:r>
                <a14:m>
                  <m:oMath xmlns:m="http://schemas.openxmlformats.org/officeDocument/2006/math">
                    <m:r>
                      <a:rPr lang="en-US" altLang="zh-CN" sz="1600" i="1">
                        <a:latin typeface="Cambria Math"/>
                      </a:rPr>
                      <m:t>𝑖</m:t>
                    </m:r>
                    <m:r>
                      <a:rPr lang="en-US" altLang="zh-CN" sz="1600" i="1">
                        <a:latin typeface="Cambria Math"/>
                      </a:rPr>
                      <m:t> </m:t>
                    </m:r>
                  </m:oMath>
                </a14:m>
                <a:r>
                  <a:rPr lang="en-US" altLang="zh-CN" sz="1600" dirty="0" smtClean="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项数据的平均数</a:t>
                </a:r>
                <a:r>
                  <a:rPr lang="en-US" altLang="zh-CN" sz="1600" dirty="0">
                    <a:latin typeface="宋体" panose="02010600030101010101" pitchFamily="2" charset="-122"/>
                    <a:ea typeface="宋体" panose="02010600030101010101" pitchFamily="2" charset="-122"/>
                  </a:rPr>
                  <a:t>. </a:t>
                </a:r>
                <a:endParaRPr lang="zh-CN" altLang="zh-CN" sz="1600" dirty="0">
                  <a:latin typeface="宋体" panose="02010600030101010101" pitchFamily="2" charset="-122"/>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124235" y="3554191"/>
                <a:ext cx="2575422" cy="1569660"/>
              </a:xfrm>
              <a:prstGeom prst="rect">
                <a:avLst/>
              </a:prstGeom>
              <a:blipFill rotWithShape="1">
                <a:blip r:embed="rId2"/>
                <a:stretch>
                  <a:fillRect l="-941" t="-1154" b="-3462"/>
                </a:stretch>
              </a:blipFill>
              <a:ln>
                <a:solidFill>
                  <a:schemeClr val="tx1"/>
                </a:solidFill>
              </a:ln>
            </p:spPr>
            <p:txBody>
              <a:bodyPr/>
              <a:lstStyle/>
              <a:p>
                <a:r>
                  <a:rPr lang="zh-CN" altLang="en-US">
                    <a:noFill/>
                  </a:rPr>
                  <a:t> </a:t>
                </a:r>
              </a:p>
            </p:txBody>
          </p:sp>
        </mc:Fallback>
      </mc:AlternateContent>
      <p:sp>
        <p:nvSpPr>
          <p:cNvPr id="6" name="矩形 5"/>
          <p:cNvSpPr/>
          <p:nvPr/>
        </p:nvSpPr>
        <p:spPr>
          <a:xfrm>
            <a:off x="2993572" y="1337575"/>
            <a:ext cx="6150427" cy="1569660"/>
          </a:xfrm>
          <a:prstGeom prst="rect">
            <a:avLst/>
          </a:prstGeom>
        </p:spPr>
        <p:txBody>
          <a:bodyPr wrap="square">
            <a:spAutoFit/>
          </a:bodyPr>
          <a:lstStyle/>
          <a:p>
            <a:r>
              <a:rPr lang="zh-CN" altLang="zh-CN" sz="1600" dirty="0">
                <a:latin typeface="宋体" panose="02010600030101010101" pitchFamily="2" charset="-122"/>
                <a:ea typeface="宋体" panose="02010600030101010101" pitchFamily="2" charset="-122"/>
              </a:rPr>
              <a:t>解</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把</a:t>
            </a:r>
            <a:r>
              <a:rPr lang="en-US" altLang="zh-CN" sz="1600" dirty="0">
                <a:latin typeface="宋体" panose="02010600030101010101" pitchFamily="2" charset="-122"/>
                <a:ea typeface="宋体" panose="02010600030101010101" pitchFamily="2" charset="-122"/>
              </a:rPr>
              <a:t>27</a:t>
            </a:r>
            <a:r>
              <a:rPr lang="zh-CN" altLang="zh-CN" sz="1600" dirty="0">
                <a:latin typeface="宋体" panose="02010600030101010101" pitchFamily="2" charset="-122"/>
                <a:ea typeface="宋体" panose="02010600030101010101" pitchFamily="2" charset="-122"/>
              </a:rPr>
              <a:t>名女生的样本数据按从小到大排序，可</a:t>
            </a:r>
            <a:r>
              <a:rPr lang="zh-CN" altLang="zh-CN" sz="1600" dirty="0" smtClean="0">
                <a:latin typeface="宋体" panose="02010600030101010101" pitchFamily="2" charset="-122"/>
                <a:ea typeface="宋体" panose="02010600030101010101" pitchFamily="2" charset="-122"/>
              </a:rPr>
              <a:t>得</a:t>
            </a:r>
            <a:endParaRPr lang="en-US" altLang="zh-CN" sz="1600" dirty="0" smtClean="0">
              <a:latin typeface="宋体" panose="02010600030101010101" pitchFamily="2" charset="-122"/>
              <a:ea typeface="宋体" panose="02010600030101010101" pitchFamily="2" charset="-122"/>
            </a:endParaRPr>
          </a:p>
          <a:p>
            <a:endParaRPr lang="zh-CN" altLang="zh-CN" sz="1600" dirty="0">
              <a:latin typeface="宋体" panose="02010600030101010101" pitchFamily="2" charset="-122"/>
              <a:ea typeface="宋体" panose="02010600030101010101" pitchFamily="2" charset="-122"/>
            </a:endParaRPr>
          </a:p>
          <a:p>
            <a:r>
              <a:rPr lang="en-US" altLang="zh-CN" sz="1600" dirty="0" smtClean="0">
                <a:latin typeface="宋体" panose="02010600030101010101" pitchFamily="2" charset="-122"/>
                <a:ea typeface="宋体" panose="02010600030101010101" pitchFamily="2" charset="-122"/>
              </a:rPr>
              <a:t>148.0   149.0   154.0   154.0   155.0   155.0   155.5   157.0   157.0   158.0   158.0   159.0   161.0   161.0   162.0   162.5   162.5   163.0   163.0   164.0   164.0   164.0   165.0   170.0   171.0   172.0   172.0</a:t>
            </a:r>
            <a:endParaRPr lang="zh-CN" altLang="zh-CN" sz="1600" dirty="0">
              <a:latin typeface="宋体" panose="02010600030101010101" pitchFamily="2" charset="-122"/>
              <a:ea typeface="宋体" panose="02010600030101010101" pitchFamily="2" charset="-122"/>
            </a:endParaRPr>
          </a:p>
        </p:txBody>
      </p:sp>
      <p:sp>
        <p:nvSpPr>
          <p:cNvPr id="8" name="矩形 7"/>
          <p:cNvSpPr/>
          <p:nvPr/>
        </p:nvSpPr>
        <p:spPr>
          <a:xfrm>
            <a:off x="2971799" y="3005477"/>
            <a:ext cx="6760027" cy="338554"/>
          </a:xfrm>
          <a:prstGeom prst="rect">
            <a:avLst/>
          </a:prstGeom>
        </p:spPr>
        <p:txBody>
          <a:bodyPr wrap="square">
            <a:spAutoFit/>
          </a:bodyPr>
          <a:lstStyle/>
          <a:p>
            <a:r>
              <a:rPr lang="zh-CN" altLang="en-US" sz="1600" dirty="0" smtClean="0">
                <a:latin typeface="宋体" panose="02010600030101010101" pitchFamily="2" charset="-122"/>
                <a:ea typeface="宋体" panose="02010600030101010101" pitchFamily="2" charset="-122"/>
              </a:rPr>
              <a:t>计算：</a:t>
            </a:r>
            <a:r>
              <a:rPr lang="en-US" altLang="zh-CN" sz="1600" dirty="0" smtClean="0">
                <a:latin typeface="宋体" panose="02010600030101010101" pitchFamily="2" charset="-122"/>
                <a:ea typeface="宋体" panose="02010600030101010101" pitchFamily="2" charset="-122"/>
              </a:rPr>
              <a:t>25</a:t>
            </a:r>
            <a:r>
              <a:rPr lang="en-US" altLang="zh-CN" sz="1600" dirty="0">
                <a:latin typeface="宋体" panose="02010600030101010101" pitchFamily="2" charset="-122"/>
                <a:ea typeface="宋体" panose="02010600030101010101" pitchFamily="2" charset="-122"/>
              </a:rPr>
              <a:t>%×</a:t>
            </a:r>
            <a:r>
              <a:rPr lang="en-US" altLang="zh-CN" sz="1600" dirty="0" smtClean="0">
                <a:latin typeface="宋体" panose="02010600030101010101" pitchFamily="2" charset="-122"/>
                <a:ea typeface="宋体" panose="02010600030101010101" pitchFamily="2" charset="-122"/>
              </a:rPr>
              <a:t>27=6.75</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 </a:t>
            </a:r>
            <a:r>
              <a:rPr lang="en-US" altLang="zh-CN" sz="1600" dirty="0" smtClean="0">
                <a:latin typeface="宋体" panose="02010600030101010101" pitchFamily="2" charset="-122"/>
                <a:ea typeface="宋体" panose="02010600030101010101" pitchFamily="2" charset="-122"/>
              </a:rPr>
              <a:t>  50</a:t>
            </a:r>
            <a:r>
              <a:rPr lang="en-US" altLang="zh-CN" sz="1600" dirty="0">
                <a:latin typeface="宋体" panose="02010600030101010101" pitchFamily="2" charset="-122"/>
                <a:ea typeface="宋体" panose="02010600030101010101" pitchFamily="2" charset="-122"/>
              </a:rPr>
              <a:t>% × </a:t>
            </a:r>
            <a:r>
              <a:rPr lang="en-US" altLang="zh-CN" sz="1600" dirty="0" smtClean="0">
                <a:latin typeface="宋体" panose="02010600030101010101" pitchFamily="2" charset="-122"/>
                <a:ea typeface="宋体" panose="02010600030101010101" pitchFamily="2" charset="-122"/>
              </a:rPr>
              <a:t>27=13.5</a:t>
            </a:r>
            <a:r>
              <a:rPr lang="zh-CN" altLang="zh-CN" sz="1600" dirty="0" smtClean="0">
                <a:latin typeface="宋体" panose="02010600030101010101" pitchFamily="2" charset="-122"/>
                <a:ea typeface="宋体" panose="02010600030101010101" pitchFamily="2" charset="-122"/>
              </a:rPr>
              <a:t>，</a:t>
            </a:r>
            <a:r>
              <a:rPr lang="en-US" altLang="zh-CN" sz="1600" dirty="0" smtClean="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75% ×</a:t>
            </a:r>
            <a:r>
              <a:rPr lang="en-US" altLang="zh-CN" sz="1600" dirty="0" smtClean="0">
                <a:latin typeface="宋体" panose="02010600030101010101" pitchFamily="2" charset="-122"/>
                <a:ea typeface="宋体" panose="02010600030101010101" pitchFamily="2" charset="-122"/>
              </a:rPr>
              <a:t>27=20.25</a:t>
            </a:r>
            <a:endParaRPr lang="zh-CN" altLang="en-US" sz="1600" dirty="0">
              <a:latin typeface="宋体" panose="02010600030101010101" pitchFamily="2" charset="-122"/>
              <a:ea typeface="宋体" panose="02010600030101010101" pitchFamily="2" charset="-122"/>
            </a:endParaRPr>
          </a:p>
        </p:txBody>
      </p:sp>
      <p:sp>
        <p:nvSpPr>
          <p:cNvPr id="9" name="矩形 8"/>
          <p:cNvSpPr/>
          <p:nvPr/>
        </p:nvSpPr>
        <p:spPr>
          <a:xfrm>
            <a:off x="130622" y="1337575"/>
            <a:ext cx="2569035" cy="584775"/>
          </a:xfrm>
          <a:prstGeom prst="rect">
            <a:avLst/>
          </a:prstGeom>
          <a:ln>
            <a:solidFill>
              <a:schemeClr val="tx1"/>
            </a:solidFill>
          </a:ln>
        </p:spPr>
        <p:txBody>
          <a:bodyPr wrap="square">
            <a:spAutoFit/>
          </a:bodyPr>
          <a:lstStyle/>
          <a:p>
            <a:r>
              <a:rPr lang="zh-CN" altLang="zh-CN" sz="1600" dirty="0">
                <a:solidFill>
                  <a:srgbClr val="FF0000"/>
                </a:solidFill>
                <a:latin typeface="宋体" panose="02010600030101010101" pitchFamily="2" charset="-122"/>
                <a:ea typeface="宋体" panose="02010600030101010101" pitchFamily="2" charset="-122"/>
              </a:rPr>
              <a:t>第</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步</a:t>
            </a:r>
            <a:r>
              <a:rPr lang="zh-CN" altLang="zh-CN" sz="1600" dirty="0">
                <a:latin typeface="宋体" panose="02010600030101010101" pitchFamily="2" charset="-122"/>
                <a:ea typeface="宋体" panose="02010600030101010101" pitchFamily="2" charset="-122"/>
              </a:rPr>
              <a:t>，按从小到大排列原始数据</a:t>
            </a:r>
            <a:r>
              <a:rPr lang="en-US" altLang="zh-CN" sz="1600" dirty="0">
                <a:latin typeface="宋体" panose="02010600030101010101" pitchFamily="2" charset="-122"/>
                <a:ea typeface="宋体" panose="02010600030101010101" pitchFamily="2" charset="-122"/>
              </a:rPr>
              <a:t>. </a:t>
            </a:r>
          </a:p>
        </p:txBody>
      </p:sp>
      <mc:AlternateContent xmlns:mc="http://schemas.openxmlformats.org/markup-compatibility/2006" xmlns:a14="http://schemas.microsoft.com/office/drawing/2010/main">
        <mc:Choice Requires="a14">
          <p:sp>
            <p:nvSpPr>
              <p:cNvPr id="10" name="矩形 9"/>
              <p:cNvSpPr/>
              <p:nvPr/>
            </p:nvSpPr>
            <p:spPr>
              <a:xfrm>
                <a:off x="124235" y="2967920"/>
                <a:ext cx="2575421" cy="338554"/>
              </a:xfrm>
              <a:prstGeom prst="rect">
                <a:avLst/>
              </a:prstGeom>
              <a:noFill/>
              <a:ln>
                <a:solidFill>
                  <a:schemeClr val="tx1"/>
                </a:solidFill>
              </a:ln>
            </p:spPr>
            <p:txBody>
              <a:bodyPr wrap="square">
                <a:spAutoFit/>
              </a:bodyPr>
              <a:lstStyle/>
              <a:p>
                <a:r>
                  <a:rPr lang="zh-CN" altLang="zh-CN" sz="1600" dirty="0">
                    <a:solidFill>
                      <a:srgbClr val="FF0000"/>
                    </a:solidFill>
                    <a:latin typeface="宋体" panose="02010600030101010101" pitchFamily="2" charset="-122"/>
                    <a:ea typeface="宋体" panose="02010600030101010101" pitchFamily="2" charset="-122"/>
                  </a:rPr>
                  <a:t>第</a:t>
                </a:r>
                <a:r>
                  <a:rPr lang="en-US" altLang="zh-CN" sz="1600" dirty="0">
                    <a:solidFill>
                      <a:srgbClr val="FF0000"/>
                    </a:solidFill>
                    <a:latin typeface="宋体" panose="02010600030101010101" pitchFamily="2" charset="-122"/>
                    <a:ea typeface="宋体" panose="02010600030101010101" pitchFamily="2" charset="-122"/>
                  </a:rPr>
                  <a:t>2</a:t>
                </a:r>
                <a:r>
                  <a:rPr lang="zh-CN" altLang="zh-CN" sz="1600" dirty="0">
                    <a:solidFill>
                      <a:srgbClr val="FF0000"/>
                    </a:solidFill>
                    <a:latin typeface="宋体" panose="02010600030101010101" pitchFamily="2" charset="-122"/>
                    <a:ea typeface="宋体" panose="02010600030101010101" pitchFamily="2" charset="-122"/>
                  </a:rPr>
                  <a:t>步</a:t>
                </a:r>
                <a:r>
                  <a:rPr lang="zh-CN" altLang="zh-CN" sz="1600" dirty="0">
                    <a:latin typeface="宋体" panose="02010600030101010101" pitchFamily="2" charset="-122"/>
                    <a:ea typeface="宋体" panose="02010600030101010101" pitchFamily="2" charset="-122"/>
                  </a:rPr>
                  <a:t>，计算</a:t>
                </a:r>
                <a14:m>
                  <m:oMath xmlns:m="http://schemas.openxmlformats.org/officeDocument/2006/math">
                    <m:r>
                      <a:rPr lang="en-US" altLang="zh-CN" sz="1600" i="1">
                        <a:latin typeface="Cambria Math"/>
                      </a:rPr>
                      <m:t>𝑖</m:t>
                    </m:r>
                    <m:r>
                      <a:rPr lang="en-US" altLang="zh-CN" sz="1600" i="1">
                        <a:latin typeface="Cambria Math"/>
                      </a:rPr>
                      <m:t> </m:t>
                    </m:r>
                  </m:oMath>
                </a14:m>
                <a:r>
                  <a:rPr lang="en-US" altLang="zh-CN" sz="1600" dirty="0">
                    <a:latin typeface="宋体" panose="02010600030101010101" pitchFamily="2" charset="-122"/>
                    <a:ea typeface="宋体" panose="02010600030101010101" pitchFamily="2" charset="-122"/>
                  </a:rPr>
                  <a:t>=</a:t>
                </a:r>
                <a14:m>
                  <m:oMath xmlns:m="http://schemas.openxmlformats.org/officeDocument/2006/math">
                    <m:r>
                      <a:rPr lang="en-US" altLang="zh-CN" sz="1600" i="1">
                        <a:latin typeface="Cambria Math"/>
                      </a:rPr>
                      <m:t>𝑛</m:t>
                    </m:r>
                    <m:r>
                      <a:rPr lang="en-US" altLang="zh-CN" sz="1600">
                        <a:latin typeface="Cambria Math"/>
                      </a:rPr>
                      <m:t>×</m:t>
                    </m:r>
                    <m:r>
                      <a:rPr lang="en-US" altLang="zh-CN" sz="1600" i="1">
                        <a:latin typeface="Cambria Math"/>
                      </a:rPr>
                      <m:t>𝑝</m:t>
                    </m:r>
                    <m:r>
                      <a:rPr lang="en-US" altLang="zh-CN" sz="1600" i="1">
                        <a:latin typeface="Cambria Math"/>
                        <a:ea typeface="Cambria Math"/>
                      </a:rPr>
                      <m:t>%</m:t>
                    </m:r>
                  </m:oMath>
                </a14:m>
                <a:r>
                  <a:rPr lang="en-US" altLang="zh-CN" sz="1600" dirty="0">
                    <a:latin typeface="宋体" panose="02010600030101010101" pitchFamily="2" charset="-122"/>
                    <a:ea typeface="宋体" panose="02010600030101010101" pitchFamily="2" charset="-122"/>
                  </a:rPr>
                  <a:t>. </a:t>
                </a:r>
              </a:p>
            </p:txBody>
          </p:sp>
        </mc:Choice>
        <mc:Fallback xmlns="">
          <p:sp>
            <p:nvSpPr>
              <p:cNvPr id="10" name="矩形 9"/>
              <p:cNvSpPr>
                <a:spLocks noRot="1" noChangeAspect="1" noMove="1" noResize="1" noEditPoints="1" noAdjustHandles="1" noChangeArrowheads="1" noChangeShapeType="1" noTextEdit="1"/>
              </p:cNvSpPr>
              <p:nvPr/>
            </p:nvSpPr>
            <p:spPr>
              <a:xfrm>
                <a:off x="124235" y="2967920"/>
                <a:ext cx="2575421" cy="338554"/>
              </a:xfrm>
              <a:prstGeom prst="rect">
                <a:avLst/>
              </a:prstGeom>
              <a:blipFill rotWithShape="1">
                <a:blip r:embed="rId3"/>
                <a:stretch>
                  <a:fillRect l="-941" t="-5263" b="-19298"/>
                </a:stretch>
              </a:blipFill>
              <a:ln>
                <a:solidFill>
                  <a:schemeClr val="tx1"/>
                </a:solidFill>
              </a:ln>
            </p:spPr>
            <p:txBody>
              <a:bodyPr/>
              <a:lstStyle/>
              <a:p>
                <a:r>
                  <a:rPr lang="zh-CN" altLang="en-US">
                    <a:noFill/>
                  </a:rPr>
                  <a:t> </a:t>
                </a:r>
              </a:p>
            </p:txBody>
          </p:sp>
        </mc:Fallback>
      </mc:AlternateContent>
      <p:sp>
        <p:nvSpPr>
          <p:cNvPr id="11" name="下箭头 10"/>
          <p:cNvSpPr/>
          <p:nvPr/>
        </p:nvSpPr>
        <p:spPr>
          <a:xfrm>
            <a:off x="1269695" y="2035625"/>
            <a:ext cx="140215" cy="836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a:off x="1281889" y="3341931"/>
            <a:ext cx="128018" cy="21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026248" y="3881485"/>
            <a:ext cx="4572000" cy="338554"/>
          </a:xfrm>
          <a:prstGeom prst="rect">
            <a:avLst/>
          </a:prstGeom>
        </p:spPr>
        <p:txBody>
          <a:bodyPr>
            <a:spAutoFit/>
          </a:bodyPr>
          <a:lstStyle/>
          <a:p>
            <a:r>
              <a:rPr lang="zh-CN" altLang="zh-CN" sz="1600" dirty="0">
                <a:latin typeface="宋体" panose="02010600030101010101" pitchFamily="2" charset="-122"/>
                <a:ea typeface="宋体" panose="02010600030101010101" pitchFamily="2" charset="-122"/>
              </a:rPr>
              <a:t>第</a:t>
            </a:r>
            <a:r>
              <a:rPr lang="en-US" altLang="zh-CN" sz="1600" dirty="0">
                <a:latin typeface="宋体" panose="02010600030101010101" pitchFamily="2" charset="-122"/>
                <a:ea typeface="宋体" panose="02010600030101010101" pitchFamily="2" charset="-122"/>
              </a:rPr>
              <a:t>25</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 50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 75</a:t>
            </a:r>
            <a:r>
              <a:rPr lang="zh-CN" altLang="zh-CN" sz="1600" dirty="0">
                <a:latin typeface="宋体" panose="02010600030101010101" pitchFamily="2" charset="-122"/>
                <a:ea typeface="宋体" panose="02010600030101010101" pitchFamily="2" charset="-122"/>
              </a:rPr>
              <a:t>百分位数为第</a:t>
            </a:r>
            <a:r>
              <a:rPr lang="en-US" altLang="zh-CN" sz="1600" dirty="0">
                <a:latin typeface="宋体" panose="02010600030101010101" pitchFamily="2" charset="-122"/>
                <a:ea typeface="宋体" panose="02010600030101010101" pitchFamily="2" charset="-122"/>
              </a:rPr>
              <a:t>7</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14</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 21</a:t>
            </a:r>
            <a:r>
              <a:rPr lang="zh-CN" altLang="zh-CN" sz="1600" dirty="0">
                <a:latin typeface="宋体" panose="02010600030101010101" pitchFamily="2" charset="-122"/>
                <a:ea typeface="宋体" panose="02010600030101010101" pitchFamily="2" charset="-122"/>
              </a:rPr>
              <a:t>项数据</a:t>
            </a:r>
            <a:endParaRPr lang="zh-CN" altLang="en-US" sz="1600" dirty="0">
              <a:latin typeface="宋体" panose="02010600030101010101" pitchFamily="2" charset="-122"/>
              <a:ea typeface="宋体" panose="02010600030101010101" pitchFamily="2" charset="-122"/>
            </a:endParaRPr>
          </a:p>
        </p:txBody>
      </p:sp>
      <p:sp>
        <p:nvSpPr>
          <p:cNvPr id="14" name="矩形 13"/>
          <p:cNvSpPr/>
          <p:nvPr/>
        </p:nvSpPr>
        <p:spPr>
          <a:xfrm>
            <a:off x="3048020" y="4407031"/>
            <a:ext cx="4572000" cy="584775"/>
          </a:xfrm>
          <a:prstGeom prst="rect">
            <a:avLst/>
          </a:prstGeom>
        </p:spPr>
        <p:txBody>
          <a:bodyPr>
            <a:spAutoFit/>
          </a:bodyPr>
          <a:lstStyle/>
          <a:p>
            <a:r>
              <a:rPr lang="zh-CN" altLang="zh-CN" sz="1600" dirty="0">
                <a:solidFill>
                  <a:srgbClr val="FF0000"/>
                </a:solidFill>
                <a:latin typeface="宋体" panose="02010600030101010101" pitchFamily="2" charset="-122"/>
                <a:ea typeface="宋体" panose="02010600030101010101" pitchFamily="2" charset="-122"/>
              </a:rPr>
              <a:t>据此可以估计树人中学高一年级女生的第</a:t>
            </a:r>
            <a:r>
              <a:rPr lang="en-US" altLang="zh-CN" sz="1600" dirty="0">
                <a:solidFill>
                  <a:srgbClr val="FF0000"/>
                </a:solidFill>
                <a:latin typeface="宋体" panose="02010600030101010101" pitchFamily="2" charset="-122"/>
                <a:ea typeface="宋体" panose="02010600030101010101" pitchFamily="2" charset="-122"/>
              </a:rPr>
              <a:t>25</a:t>
            </a:r>
            <a:r>
              <a:rPr lang="zh-CN" altLang="zh-CN"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 50</a:t>
            </a:r>
            <a:r>
              <a:rPr lang="zh-CN" altLang="zh-CN"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 75</a:t>
            </a:r>
            <a:r>
              <a:rPr lang="zh-CN" altLang="zh-CN" sz="1600" dirty="0">
                <a:solidFill>
                  <a:srgbClr val="FF0000"/>
                </a:solidFill>
                <a:latin typeface="宋体" panose="02010600030101010101" pitchFamily="2" charset="-122"/>
                <a:ea typeface="宋体" panose="02010600030101010101" pitchFamily="2" charset="-122"/>
              </a:rPr>
              <a:t>百分位数分别约为</a:t>
            </a:r>
            <a:r>
              <a:rPr lang="en-US" altLang="zh-CN" sz="1600" dirty="0" smtClean="0">
                <a:solidFill>
                  <a:srgbClr val="FF0000"/>
                </a:solidFill>
                <a:latin typeface="宋体" panose="02010600030101010101" pitchFamily="2" charset="-122"/>
                <a:ea typeface="宋体" panose="02010600030101010101" pitchFamily="2" charset="-122"/>
              </a:rPr>
              <a:t>155.5</a:t>
            </a:r>
            <a:r>
              <a:rPr lang="zh-CN" altLang="en-US" sz="1600" dirty="0" smtClean="0">
                <a:solidFill>
                  <a:srgbClr val="FF0000"/>
                </a:solidFill>
                <a:latin typeface="宋体" panose="02010600030101010101" pitchFamily="2" charset="-122"/>
                <a:ea typeface="宋体" panose="02010600030101010101" pitchFamily="2" charset="-122"/>
              </a:rPr>
              <a:t>，</a:t>
            </a:r>
            <a:r>
              <a:rPr lang="en-US" altLang="zh-CN" sz="1600" dirty="0" smtClean="0">
                <a:solidFill>
                  <a:srgbClr val="FF0000"/>
                </a:solidFill>
                <a:latin typeface="宋体" panose="02010600030101010101" pitchFamily="2" charset="-122"/>
                <a:ea typeface="宋体" panose="02010600030101010101" pitchFamily="2" charset="-122"/>
              </a:rPr>
              <a:t>161</a:t>
            </a:r>
            <a:r>
              <a:rPr lang="zh-CN" altLang="zh-CN" sz="1600" dirty="0">
                <a:solidFill>
                  <a:srgbClr val="FF0000"/>
                </a:solidFill>
                <a:latin typeface="宋体" panose="02010600030101010101" pitchFamily="2" charset="-122"/>
                <a:ea typeface="宋体" panose="02010600030101010101" pitchFamily="2" charset="-122"/>
              </a:rPr>
              <a:t>和</a:t>
            </a:r>
            <a:r>
              <a:rPr lang="en-US" altLang="zh-CN" sz="1600" dirty="0">
                <a:solidFill>
                  <a:srgbClr val="FF0000"/>
                </a:solidFill>
                <a:latin typeface="宋体" panose="02010600030101010101" pitchFamily="2" charset="-122"/>
                <a:ea typeface="宋体" panose="02010600030101010101" pitchFamily="2" charset="-122"/>
              </a:rPr>
              <a:t>164.</a:t>
            </a:r>
            <a:endParaRPr lang="zh-CN" altLang="en-US" sz="1600"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37406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animBg="1"/>
      <p:bldP spid="10" grpId="0" animBg="1"/>
      <p:bldP spid="11" grpId="0" animBg="1"/>
      <p:bldP spid="1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517529"/>
            <a:ext cx="8139178" cy="331514"/>
          </a:xfrm>
        </p:spPr>
        <p:txBody>
          <a:bodyPr>
            <a:noAutofit/>
          </a:bodyPr>
          <a:lstStyle/>
          <a:p>
            <a:r>
              <a:rPr lang="zh-CN" altLang="zh-CN" sz="2400" b="0" dirty="0" smtClean="0">
                <a:solidFill>
                  <a:srgbClr val="000000"/>
                </a:solidFill>
              </a:rPr>
              <a:t>例</a:t>
            </a:r>
            <a:r>
              <a:rPr lang="en-US" altLang="zh-CN" sz="2400" b="0" dirty="0" smtClean="0">
                <a:solidFill>
                  <a:srgbClr val="000000"/>
                </a:solidFill>
              </a:rPr>
              <a:t>2</a:t>
            </a:r>
            <a:r>
              <a:rPr lang="zh-CN" altLang="en-US" sz="2400" b="0" dirty="0">
                <a:solidFill>
                  <a:srgbClr val="000000"/>
                </a:solidFill>
              </a:rPr>
              <a:t>：根据表</a:t>
            </a:r>
            <a:r>
              <a:rPr lang="en-US" altLang="zh-CN" sz="2400" b="0" dirty="0" smtClean="0">
                <a:solidFill>
                  <a:srgbClr val="000000"/>
                </a:solidFill>
              </a:rPr>
              <a:t>9.2-1</a:t>
            </a:r>
            <a:r>
              <a:rPr lang="zh-CN" altLang="en-US" sz="2400" b="0" dirty="0">
                <a:solidFill>
                  <a:srgbClr val="000000"/>
                </a:solidFill>
              </a:rPr>
              <a:t>或图</a:t>
            </a:r>
            <a:r>
              <a:rPr lang="en-US" altLang="zh-CN" sz="2400" b="0" dirty="0" smtClean="0">
                <a:solidFill>
                  <a:srgbClr val="000000"/>
                </a:solidFill>
              </a:rPr>
              <a:t>9.2-1</a:t>
            </a:r>
            <a:r>
              <a:rPr lang="zh-CN" altLang="en-US" sz="2400" b="0" dirty="0">
                <a:solidFill>
                  <a:srgbClr val="000000"/>
                </a:solidFill>
              </a:rPr>
              <a:t>，估计月均用水量的样本数据的</a:t>
            </a:r>
            <a:r>
              <a:rPr lang="en-US" altLang="zh-CN" sz="2400" b="0" dirty="0">
                <a:solidFill>
                  <a:srgbClr val="000000"/>
                </a:solidFill>
              </a:rPr>
              <a:t>80%</a:t>
            </a:r>
            <a:r>
              <a:rPr lang="zh-CN" altLang="en-US" sz="2400" b="0" dirty="0">
                <a:solidFill>
                  <a:srgbClr val="000000"/>
                </a:solidFill>
              </a:rPr>
              <a:t>和</a:t>
            </a:r>
            <a:r>
              <a:rPr lang="en-US" altLang="zh-CN" sz="2400" b="0" dirty="0">
                <a:solidFill>
                  <a:srgbClr val="000000"/>
                </a:solidFill>
              </a:rPr>
              <a:t>95%</a:t>
            </a:r>
            <a:r>
              <a:rPr lang="zh-CN" altLang="en-US" sz="2400" b="0" dirty="0">
                <a:solidFill>
                  <a:srgbClr val="000000"/>
                </a:solidFill>
              </a:rPr>
              <a:t>分位数</a:t>
            </a:r>
            <a:r>
              <a:rPr lang="en-US" altLang="zh-CN" sz="2400" b="0" dirty="0">
                <a:solidFill>
                  <a:srgbClr val="000000"/>
                </a:solidFill>
              </a:rPr>
              <a:t>. </a:t>
            </a:r>
            <a:endParaRPr lang="zh-CN" altLang="en-US" dirty="0"/>
          </a:p>
        </p:txBody>
      </p:sp>
      <p:pic>
        <p:nvPicPr>
          <p:cNvPr id="102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540" t="19194" r="47297" b="9176"/>
          <a:stretch/>
        </p:blipFill>
        <p:spPr bwMode="auto">
          <a:xfrm rot="16200000">
            <a:off x="1015996" y="693058"/>
            <a:ext cx="2819399" cy="469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1083" t="38986" r="36645" b="19398"/>
          <a:stretch/>
        </p:blipFill>
        <p:spPr bwMode="auto">
          <a:xfrm>
            <a:off x="4840157" y="2079171"/>
            <a:ext cx="4173214" cy="230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766745" y="4392178"/>
            <a:ext cx="821059" cy="307777"/>
          </a:xfrm>
          <a:prstGeom prst="rect">
            <a:avLst/>
          </a:prstGeom>
        </p:spPr>
        <p:txBody>
          <a:bodyPr wrap="none">
            <a:spAutoFit/>
          </a:bodyPr>
          <a:lstStyle/>
          <a:p>
            <a:r>
              <a:rPr lang="zh-CN" altLang="en-US" sz="1400" dirty="0"/>
              <a:t>表</a:t>
            </a:r>
            <a:r>
              <a:rPr lang="en-US" altLang="zh-CN" sz="1400" dirty="0"/>
              <a:t>9. 2-1</a:t>
            </a:r>
            <a:endParaRPr lang="zh-CN" altLang="en-US" sz="1400" dirty="0"/>
          </a:p>
        </p:txBody>
      </p:sp>
      <p:sp>
        <p:nvSpPr>
          <p:cNvPr id="4" name="矩形 3"/>
          <p:cNvSpPr/>
          <p:nvPr/>
        </p:nvSpPr>
        <p:spPr>
          <a:xfrm>
            <a:off x="6625215" y="4385492"/>
            <a:ext cx="821059" cy="307777"/>
          </a:xfrm>
          <a:prstGeom prst="rect">
            <a:avLst/>
          </a:prstGeom>
        </p:spPr>
        <p:txBody>
          <a:bodyPr wrap="none">
            <a:spAutoFit/>
          </a:bodyPr>
          <a:lstStyle/>
          <a:p>
            <a:r>
              <a:rPr lang="zh-CN" altLang="en-US" sz="1400" dirty="0"/>
              <a:t>图</a:t>
            </a:r>
            <a:r>
              <a:rPr lang="en-US" altLang="zh-CN" sz="1400" dirty="0"/>
              <a:t>9. 2-1</a:t>
            </a:r>
            <a:endParaRPr lang="zh-CN" altLang="en-US" sz="1400" dirty="0"/>
          </a:p>
        </p:txBody>
      </p:sp>
    </p:spTree>
    <p:extLst>
      <p:ext uri="{BB962C8B-B14F-4D97-AF65-F5344CB8AC3E}">
        <p14:creationId xmlns:p14="http://schemas.microsoft.com/office/powerpoint/2010/main" val="39040631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1213</Words>
  <Application>Microsoft Office PowerPoint</Application>
  <PresentationFormat>全屏显示(16:9)</PresentationFormat>
  <Paragraphs>70</Paragraphs>
  <Slides>14</Slides>
  <Notes>1</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1_Office 主题​​</vt:lpstr>
      <vt:lpstr>总体百分位数的估计</vt:lpstr>
      <vt:lpstr>实例：考试结束后，老师和学生都会对成绩进行分析，总结不足，制定目标.假设高一下学期期中考试成绩刚刚发布.</vt:lpstr>
      <vt:lpstr>问题：如果该市政府希望使80%的居民用户生活用水费支出不受影响，根据9.2.1节中100户居民用户的月均用水量数据，你能给市政府提出确定居民用户月均用水量标准的建议吗？ </vt:lpstr>
      <vt:lpstr>问题：如果该市政府希望使80%的居民用户生活用水费支出不受影响，根据9. 2. 1节中100户居民用户的月均用水量数据，你能给市政府提出确定居民用户月均用水量标准的建议吗？ </vt:lpstr>
      <vt:lpstr>问题：如果该市政府希望使80%的居民用户生活用水费支出不受影响，根据9.2.1节中100户居民用户的月均用水量数据，你能给市政府提出确定居民用户月均用水量标准的建议吗？ </vt:lpstr>
      <vt:lpstr>一般地，一组数据的第p百分位数是这样一个值，它使得这组数据中至少有p%的数据小于或等于这个值，且至少有(100-p)%的数据大于或等于这值.  </vt:lpstr>
      <vt:lpstr>PowerPoint 演示文稿</vt:lpstr>
      <vt:lpstr>例1：根据9.1.2节问题3中女生的样本数据，估计树人中学高一年级女生的第25， 50，75百分位数.  </vt:lpstr>
      <vt:lpstr>例2：根据表9.2-1或图9.2-1，估计月均用水量的样本数据的80%和95%分位数.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孙康</cp:lastModifiedBy>
  <cp:revision>91</cp:revision>
  <dcterms:created xsi:type="dcterms:W3CDTF">2020-02-01T11:21:51Z</dcterms:created>
  <dcterms:modified xsi:type="dcterms:W3CDTF">2020-05-12T04:12:58Z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