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65" r:id="rId2"/>
    <p:sldId id="272" r:id="rId3"/>
    <p:sldId id="301" r:id="rId4"/>
    <p:sldId id="298" r:id="rId5"/>
    <p:sldId id="299" r:id="rId6"/>
    <p:sldId id="300" r:id="rId7"/>
    <p:sldId id="302" r:id="rId8"/>
    <p:sldId id="303" r:id="rId9"/>
    <p:sldId id="304" r:id="rId10"/>
    <p:sldId id="305" r:id="rId11"/>
    <p:sldId id="315" r:id="rId12"/>
    <p:sldId id="306" r:id="rId13"/>
    <p:sldId id="307" r:id="rId14"/>
    <p:sldId id="316" r:id="rId15"/>
    <p:sldId id="308" r:id="rId16"/>
    <p:sldId id="309" r:id="rId17"/>
    <p:sldId id="310" r:id="rId18"/>
    <p:sldId id="311" r:id="rId19"/>
    <p:sldId id="313" r:id="rId20"/>
    <p:sldId id="314" r:id="rId21"/>
    <p:sldId id="297" r:id="rId2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3" name="Tan Xue" initials="TX" lastIdx="1" clrIdx="2">
    <p:extLst>
      <p:ext uri="{19B8F6BF-5375-455C-9EA6-DF929625EA0E}">
        <p15:presenceInfo xmlns:p15="http://schemas.microsoft.com/office/powerpoint/2012/main" userId="64daddb7f672ae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6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810046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extLst>
      <p:ext uri="{BB962C8B-B14F-4D97-AF65-F5344CB8AC3E}">
        <p14:creationId xmlns:p14="http://schemas.microsoft.com/office/powerpoint/2010/main" val="146310200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2020/5/11</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2020/5/11</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2020/5/11</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2020/5/11</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2020/5/11</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2020/5/11</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2020/5/11</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2020/5/11</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2020/5/11</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2020/5/11</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2020/5/11</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2020/5/11</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2020/5/11</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2020/5/11</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2020/5/11</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srcRect r="531"/>
          <a:stretch/>
        </p:blipFill>
        <p:spPr>
          <a:xfrm>
            <a:off x="0" y="-117044"/>
            <a:ext cx="9144000" cy="5143500"/>
          </a:xfrm>
          <a:prstGeom prst="rect">
            <a:avLst/>
          </a:prstGeom>
        </p:spPr>
      </p:pic>
      <p:sp>
        <p:nvSpPr>
          <p:cNvPr id="15" name="标题 14"/>
          <p:cNvSpPr>
            <a:spLocks noGrp="1"/>
          </p:cNvSpPr>
          <p:nvPr>
            <p:ph type="ctrTitle" idx="13"/>
          </p:nvPr>
        </p:nvSpPr>
        <p:spPr>
          <a:xfrm>
            <a:off x="2917755" y="2069034"/>
            <a:ext cx="5887868" cy="728345"/>
          </a:xfrm>
        </p:spPr>
        <p:txBody>
          <a:bodyPr>
            <a:noAutofit/>
          </a:bodyPr>
          <a:lstStyle/>
          <a:p>
            <a:pPr algn="ctr"/>
            <a:r>
              <a:rPr lang="zh-CN" altLang="en-US" sz="3200" b="1" spc="300" dirty="0">
                <a:solidFill>
                  <a:srgbClr val="FF0000"/>
                </a:solidFill>
                <a:latin typeface="微软雅黑" panose="020B0503020204020204" charset="-122"/>
                <a:ea typeface="微软雅黑" panose="020B0503020204020204" charset="-122"/>
                <a:sym typeface="+mn-ea"/>
              </a:rPr>
              <a:t>第</a:t>
            </a:r>
            <a:r>
              <a:rPr lang="en-US" altLang="zh-CN" sz="3200" b="1" spc="300" dirty="0">
                <a:solidFill>
                  <a:srgbClr val="FF0000"/>
                </a:solidFill>
                <a:latin typeface="微软雅黑" panose="020B0503020204020204" charset="-122"/>
                <a:ea typeface="微软雅黑" panose="020B0503020204020204" charset="-122"/>
                <a:sym typeface="+mn-ea"/>
              </a:rPr>
              <a:t>54</a:t>
            </a:r>
            <a:r>
              <a:rPr lang="zh-CN" altLang="en-US" sz="3200" b="1" spc="300" dirty="0">
                <a:solidFill>
                  <a:srgbClr val="FF0000"/>
                </a:solidFill>
                <a:latin typeface="微软雅黑" panose="020B0503020204020204" charset="-122"/>
                <a:ea typeface="微软雅黑" panose="020B0503020204020204" charset="-122"/>
                <a:sym typeface="+mn-ea"/>
              </a:rPr>
              <a:t>课时 统计图表的选择</a:t>
            </a:r>
            <a:endParaRPr lang="zh-CN" altLang="en-US" sz="3200"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00110"/>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高一年级数学</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7" name="文本框 6">
            <a:extLst>
              <a:ext uri="{FF2B5EF4-FFF2-40B4-BE49-F238E27FC236}">
                <a16:creationId xmlns:a16="http://schemas.microsoft.com/office/drawing/2014/main" id="{59CCC587-3D7E-41FD-89DF-A127B81FA48B}"/>
              </a:ext>
            </a:extLst>
          </p:cNvPr>
          <p:cNvSpPr txBox="1"/>
          <p:nvPr/>
        </p:nvSpPr>
        <p:spPr>
          <a:xfrm>
            <a:off x="2357303" y="3583588"/>
            <a:ext cx="6448320" cy="635495"/>
          </a:xfrm>
          <a:prstGeom prst="rect">
            <a:avLst/>
          </a:prstGeom>
          <a:noFill/>
        </p:spPr>
        <p:txBody>
          <a:bodyPr wrap="square" rtlCol="0">
            <a:spAutoFit/>
          </a:bodyPr>
          <a:lstStyle/>
          <a:p>
            <a:pPr algn="ctr">
              <a:lnSpc>
                <a:spcPct val="150000"/>
              </a:lnSpc>
            </a:pPr>
            <a:r>
              <a:rPr lang="zh-CN" altLang="en-US" sz="2667" spc="301" dirty="0">
                <a:latin typeface="微软雅黑" panose="020B0503020204020204" charset="-122"/>
                <a:ea typeface="微软雅黑" panose="020B0503020204020204" charset="-122"/>
              </a:rPr>
              <a:t>对外经济贸易大学附属中学   倪瑞霞</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34A01349-7884-4E58-B7AB-ECE919D7CBB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997" y="977099"/>
            <a:ext cx="4942984" cy="2602122"/>
          </a:xfrm>
          <a:prstGeom prst="rect">
            <a:avLst/>
          </a:prstGeom>
          <a:noFill/>
        </p:spPr>
      </p:pic>
      <p:sp>
        <p:nvSpPr>
          <p:cNvPr id="3" name="矩形 2">
            <a:extLst>
              <a:ext uri="{FF2B5EF4-FFF2-40B4-BE49-F238E27FC236}">
                <a16:creationId xmlns:a16="http://schemas.microsoft.com/office/drawing/2014/main" id="{2EA437EF-BA62-4DEA-834D-915851943CD6}"/>
              </a:ext>
            </a:extLst>
          </p:cNvPr>
          <p:cNvSpPr/>
          <p:nvPr/>
        </p:nvSpPr>
        <p:spPr>
          <a:xfrm>
            <a:off x="558713" y="333834"/>
            <a:ext cx="5897768" cy="400110"/>
          </a:xfrm>
          <a:prstGeom prst="rect">
            <a:avLst/>
          </a:prstGeom>
        </p:spPr>
        <p:txBody>
          <a:bodyPr wrap="none">
            <a:spAutoFit/>
          </a:bodyPr>
          <a:lstStyle/>
          <a:p>
            <a:r>
              <a:rPr lang="zh-CN" altLang="zh-CN" sz="2000" dirty="0">
                <a:ea typeface="宋体" panose="02010600030101010101" pitchFamily="2" charset="-122"/>
                <a:cs typeface="Times New Roman" panose="02020603050405020304" pitchFamily="18" charset="0"/>
              </a:rPr>
              <a:t>用折线图</a:t>
            </a:r>
            <a:r>
              <a:rPr lang="zh-CN" altLang="en-US" sz="2000" dirty="0">
                <a:ea typeface="宋体" panose="02010600030101010101" pitchFamily="2" charset="-122"/>
                <a:cs typeface="Times New Roman" panose="02020603050405020304" pitchFamily="18" charset="0"/>
              </a:rPr>
              <a:t>可以</a:t>
            </a:r>
            <a:r>
              <a:rPr lang="zh-CN" altLang="zh-CN" sz="2000" dirty="0">
                <a:ea typeface="宋体" panose="02010600030101010101" pitchFamily="2" charset="-122"/>
                <a:cs typeface="Times New Roman" panose="02020603050405020304" pitchFamily="18" charset="0"/>
              </a:rPr>
              <a:t>展示空气质量指数随时间的变化情况</a:t>
            </a:r>
            <a:r>
              <a:rPr lang="en-US" altLang="zh-CN" sz="2000" dirty="0">
                <a:ea typeface="宋体" panose="02010600030101010101" pitchFamily="2" charset="-122"/>
                <a:cs typeface="Times New Roman" panose="02020603050405020304" pitchFamily="18" charset="0"/>
              </a:rPr>
              <a:t>.</a:t>
            </a:r>
            <a:endParaRPr lang="zh-CN" altLang="en-US" sz="2000" dirty="0"/>
          </a:p>
        </p:txBody>
      </p:sp>
      <p:sp>
        <p:nvSpPr>
          <p:cNvPr id="5" name="动作按钮: 前进或下一项 4">
            <a:hlinkClick r:id="" action="ppaction://hlinkshowjump?jump=nextslide" highlightClick="1"/>
            <a:extLst>
              <a:ext uri="{FF2B5EF4-FFF2-40B4-BE49-F238E27FC236}">
                <a16:creationId xmlns:a16="http://schemas.microsoft.com/office/drawing/2014/main" id="{CA30F494-D1FB-4710-9519-747012D28B6E}"/>
              </a:ext>
            </a:extLst>
          </p:cNvPr>
          <p:cNvSpPr/>
          <p:nvPr/>
        </p:nvSpPr>
        <p:spPr>
          <a:xfrm>
            <a:off x="6380272" y="361171"/>
            <a:ext cx="360535" cy="34543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a:extLst>
              <a:ext uri="{FF2B5EF4-FFF2-40B4-BE49-F238E27FC236}">
                <a16:creationId xmlns:a16="http://schemas.microsoft.com/office/drawing/2014/main" id="{B819DF31-6B28-4C0B-B954-2445F5949E68}"/>
              </a:ext>
            </a:extLst>
          </p:cNvPr>
          <p:cNvCxnSpPr>
            <a:cxnSpLocks/>
          </p:cNvCxnSpPr>
          <p:nvPr/>
        </p:nvCxnSpPr>
        <p:spPr>
          <a:xfrm>
            <a:off x="1677274" y="1977875"/>
            <a:ext cx="42741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685BA916-E832-4A30-A027-1478D80CAD43}"/>
              </a:ext>
            </a:extLst>
          </p:cNvPr>
          <p:cNvSpPr/>
          <p:nvPr/>
        </p:nvSpPr>
        <p:spPr>
          <a:xfrm>
            <a:off x="621415" y="3818694"/>
            <a:ext cx="3988592" cy="400110"/>
          </a:xfrm>
          <a:prstGeom prst="rect">
            <a:avLst/>
          </a:prstGeom>
        </p:spPr>
        <p:txBody>
          <a:bodyPr wrap="none">
            <a:spAutoFit/>
          </a:bodyPr>
          <a:lstStyle/>
          <a:p>
            <a:r>
              <a:rPr lang="zh-CN" altLang="zh-CN" sz="2000" dirty="0">
                <a:highlight>
                  <a:srgbClr val="FFFF00"/>
                </a:highlight>
                <a:ea typeface="宋体" panose="02010600030101010101" pitchFamily="2" charset="-122"/>
                <a:cs typeface="Times New Roman" panose="02020603050405020304" pitchFamily="18" charset="0"/>
              </a:rPr>
              <a:t>因此，整体上</a:t>
            </a:r>
            <a:r>
              <a:rPr lang="en-US" altLang="zh-CN" sz="2000" dirty="0">
                <a:highlight>
                  <a:srgbClr val="FFFF00"/>
                </a:highlight>
                <a:ea typeface="宋体" panose="02010600030101010101" pitchFamily="2" charset="-122"/>
                <a:cs typeface="Times New Roman" panose="02020603050405020304" pitchFamily="18" charset="0"/>
              </a:rPr>
              <a:t>6</a:t>
            </a:r>
            <a:r>
              <a:rPr lang="zh-CN" altLang="zh-CN" sz="2000" dirty="0">
                <a:highlight>
                  <a:srgbClr val="FFFF00"/>
                </a:highlight>
                <a:ea typeface="宋体" panose="02010600030101010101" pitchFamily="2" charset="-122"/>
                <a:cs typeface="Times New Roman" panose="02020603050405020304" pitchFamily="18" charset="0"/>
              </a:rPr>
              <a:t>月的空气质量不错</a:t>
            </a:r>
            <a:r>
              <a:rPr lang="en-US" altLang="zh-CN" sz="2000" dirty="0">
                <a:highlight>
                  <a:srgbClr val="FFFF00"/>
                </a:highlight>
                <a:ea typeface="宋体" panose="02010600030101010101" pitchFamily="2" charset="-122"/>
                <a:cs typeface="Times New Roman" panose="02020603050405020304" pitchFamily="18" charset="0"/>
              </a:rPr>
              <a:t>.</a:t>
            </a:r>
            <a:endParaRPr lang="zh-CN" altLang="en-US" sz="2000" dirty="0">
              <a:highlight>
                <a:srgbClr val="FFFF00"/>
              </a:highlight>
            </a:endParaRPr>
          </a:p>
        </p:txBody>
      </p:sp>
      <p:sp>
        <p:nvSpPr>
          <p:cNvPr id="12" name="对话气泡: 椭圆形 11">
            <a:extLst>
              <a:ext uri="{FF2B5EF4-FFF2-40B4-BE49-F238E27FC236}">
                <a16:creationId xmlns:a16="http://schemas.microsoft.com/office/drawing/2014/main" id="{1DBB8DC1-F6AC-4D75-866B-D3A080642913}"/>
              </a:ext>
            </a:extLst>
          </p:cNvPr>
          <p:cNvSpPr/>
          <p:nvPr/>
        </p:nvSpPr>
        <p:spPr>
          <a:xfrm>
            <a:off x="6108191" y="1958360"/>
            <a:ext cx="2434918" cy="1406632"/>
          </a:xfrm>
          <a:prstGeom prst="wedgeEllipseCallout">
            <a:avLst>
              <a:gd name="adj1" fmla="val -61294"/>
              <a:gd name="adj2" fmla="val -469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000"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容易发现，</a:t>
            </a:r>
            <a:r>
              <a:rPr lang="en-US" altLang="zh-CN" sz="2000"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6</a:t>
            </a:r>
            <a:r>
              <a:rPr lang="zh-CN" altLang="zh-CN" sz="2000"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月的空气质量指数在</a:t>
            </a:r>
            <a:r>
              <a:rPr lang="en-US" altLang="zh-CN" sz="2000"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100</a:t>
            </a:r>
            <a:r>
              <a:rPr lang="zh-CN" altLang="zh-CN" sz="2000"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附近波动</a:t>
            </a:r>
            <a:r>
              <a:rPr lang="en-US" altLang="zh-CN" sz="2000"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a:t>
            </a:r>
            <a:endParaRPr lang="zh-CN" altLang="en-US" sz="2000" dirty="0">
              <a:solidFill>
                <a:srgbClr val="FF0000"/>
              </a:solidFill>
            </a:endParaRPr>
          </a:p>
        </p:txBody>
      </p:sp>
    </p:spTree>
    <p:extLst>
      <p:ext uri="{BB962C8B-B14F-4D97-AF65-F5344CB8AC3E}">
        <p14:creationId xmlns:p14="http://schemas.microsoft.com/office/powerpoint/2010/main" val="194406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4DF3BD2-6563-4FFC-B591-3048337F7AE2}"/>
              </a:ext>
            </a:extLst>
          </p:cNvPr>
          <p:cNvSpPr/>
          <p:nvPr/>
        </p:nvSpPr>
        <p:spPr>
          <a:xfrm>
            <a:off x="416670" y="516715"/>
            <a:ext cx="5713424" cy="400110"/>
          </a:xfrm>
          <a:prstGeom prst="rect">
            <a:avLst/>
          </a:prstGeom>
        </p:spPr>
        <p:txBody>
          <a:bodyPr wrap="none">
            <a:spAutoFit/>
          </a:bodyPr>
          <a:lstStyle/>
          <a:p>
            <a:r>
              <a:rPr lang="en-US" altLang="zh-CN" sz="2000" dirty="0">
                <a:ea typeface="宋体" panose="02010600030101010101" pitchFamily="2" charset="-122"/>
                <a:cs typeface="宋体" panose="02010600030101010101" pitchFamily="2" charset="-122"/>
              </a:rPr>
              <a:t>【</a:t>
            </a:r>
            <a:r>
              <a:rPr lang="zh-CN" altLang="en-US" sz="2000" dirty="0">
                <a:ea typeface="宋体" panose="02010600030101010101" pitchFamily="2" charset="-122"/>
                <a:cs typeface="宋体" panose="02010600030101010101" pitchFamily="2" charset="-122"/>
              </a:rPr>
              <a:t>问题</a:t>
            </a:r>
            <a:r>
              <a:rPr lang="en-US" altLang="zh-CN" sz="2000" dirty="0">
                <a:ea typeface="宋体" panose="02010600030101010101" pitchFamily="2" charset="-122"/>
                <a:cs typeface="宋体" panose="02010600030101010101" pitchFamily="2" charset="-122"/>
              </a:rPr>
              <a:t>4】</a:t>
            </a:r>
            <a:r>
              <a:rPr lang="zh-CN" altLang="zh-CN" sz="2000" dirty="0">
                <a:ea typeface="宋体" panose="02010600030101010101" pitchFamily="2" charset="-122"/>
                <a:cs typeface="宋体" panose="02010600030101010101" pitchFamily="2" charset="-122"/>
              </a:rPr>
              <a:t>三种统计图表的</a:t>
            </a:r>
            <a:r>
              <a:rPr lang="zh-CN" altLang="en-US" sz="2000" dirty="0">
                <a:ea typeface="宋体" panose="02010600030101010101" pitchFamily="2" charset="-122"/>
                <a:cs typeface="宋体" panose="02010600030101010101" pitchFamily="2" charset="-122"/>
              </a:rPr>
              <a:t>不同</a:t>
            </a:r>
            <a:r>
              <a:rPr lang="zh-CN" altLang="zh-CN" sz="2000" dirty="0">
                <a:ea typeface="宋体" panose="02010600030101010101" pitchFamily="2" charset="-122"/>
                <a:cs typeface="宋体" panose="02010600030101010101" pitchFamily="2" charset="-122"/>
              </a:rPr>
              <a:t>特点</a:t>
            </a:r>
            <a:r>
              <a:rPr lang="zh-CN" altLang="en-US" sz="2000" dirty="0">
                <a:ea typeface="宋体" panose="02010600030101010101" pitchFamily="2" charset="-122"/>
                <a:cs typeface="宋体" panose="02010600030101010101" pitchFamily="2" charset="-122"/>
              </a:rPr>
              <a:t>分别是什么？</a:t>
            </a:r>
            <a:endParaRPr lang="zh-CN" altLang="en-US" sz="2000" dirty="0"/>
          </a:p>
        </p:txBody>
      </p:sp>
      <p:sp>
        <p:nvSpPr>
          <p:cNvPr id="5" name="矩形 4">
            <a:extLst>
              <a:ext uri="{FF2B5EF4-FFF2-40B4-BE49-F238E27FC236}">
                <a16:creationId xmlns:a16="http://schemas.microsoft.com/office/drawing/2014/main" id="{BFFE296F-B33F-4331-B009-942BF75142E5}"/>
              </a:ext>
            </a:extLst>
          </p:cNvPr>
          <p:cNvSpPr/>
          <p:nvPr/>
        </p:nvSpPr>
        <p:spPr>
          <a:xfrm>
            <a:off x="524365" y="979950"/>
            <a:ext cx="7586907" cy="1866858"/>
          </a:xfrm>
          <a:prstGeom prst="rect">
            <a:avLst/>
          </a:prstGeom>
        </p:spPr>
        <p:txBody>
          <a:bodyPr wrap="square">
            <a:spAutoFit/>
          </a:bodyPr>
          <a:lstStyle/>
          <a:p>
            <a:pPr>
              <a:lnSpc>
                <a:spcPct val="150000"/>
              </a:lnSpc>
            </a:pPr>
            <a:r>
              <a:rPr lang="en-US" altLang="zh-CN" sz="2000" dirty="0">
                <a:latin typeface="宋体" panose="02010600030101010101" pitchFamily="2" charset="-122"/>
                <a:ea typeface="宋体" panose="02010600030101010101" pitchFamily="2" charset="-122"/>
                <a:cs typeface="Times New Roman" panose="02020603050405020304" pitchFamily="18" charset="0"/>
              </a:rPr>
              <a:t>1</a:t>
            </a:r>
            <a:r>
              <a:rPr lang="zh-CN" altLang="en-US" sz="20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dirty="0">
                <a:latin typeface="宋体" panose="02010600030101010101" pitchFamily="2" charset="-122"/>
                <a:ea typeface="宋体" panose="02010600030101010101" pitchFamily="2" charset="-122"/>
                <a:cs typeface="Times New Roman" panose="02020603050405020304" pitchFamily="18" charset="0"/>
              </a:rPr>
              <a:t>扇形图主要用于直观描述各类数据占总数的比例；</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en-US" altLang="zh-CN" sz="2000" dirty="0">
                <a:latin typeface="宋体" panose="02010600030101010101" pitchFamily="2" charset="-122"/>
                <a:ea typeface="宋体" panose="02010600030101010101" pitchFamily="2" charset="-122"/>
                <a:cs typeface="Times New Roman" panose="02020603050405020304" pitchFamily="18" charset="0"/>
              </a:rPr>
              <a:t>2</a:t>
            </a:r>
            <a:r>
              <a:rPr lang="zh-CN" altLang="en-US" sz="20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dirty="0">
                <a:latin typeface="宋体" panose="02010600030101010101" pitchFamily="2" charset="-122"/>
                <a:ea typeface="宋体" panose="02010600030101010101" pitchFamily="2" charset="-122"/>
                <a:cs typeface="Times New Roman" panose="02020603050405020304" pitchFamily="18" charset="0"/>
              </a:rPr>
              <a:t>条形图和直方图主要用于直观描述不同类别或分组数据的频数和频率；</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en-US" altLang="zh-CN" sz="2000" dirty="0">
                <a:latin typeface="宋体" panose="02010600030101010101" pitchFamily="2" charset="-122"/>
                <a:ea typeface="宋体" panose="02010600030101010101" pitchFamily="2" charset="-122"/>
                <a:cs typeface="Times New Roman" panose="02020603050405020304" pitchFamily="18" charset="0"/>
              </a:rPr>
              <a:t>3</a:t>
            </a:r>
            <a:r>
              <a:rPr lang="zh-CN" altLang="en-US" sz="20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dirty="0">
                <a:latin typeface="宋体" panose="02010600030101010101" pitchFamily="2" charset="-122"/>
                <a:ea typeface="宋体" panose="02010600030101010101" pitchFamily="2" charset="-122"/>
                <a:cs typeface="Times New Roman" panose="02020603050405020304" pitchFamily="18" charset="0"/>
              </a:rPr>
              <a:t>折线图主要用于描述数据随时间的变化趋势</a:t>
            </a:r>
            <a:r>
              <a:rPr lang="en-US" altLang="zh-CN" sz="2000" dirty="0">
                <a:latin typeface="宋体" panose="02010600030101010101" pitchFamily="2" charset="-122"/>
                <a:ea typeface="宋体" panose="02010600030101010101" pitchFamily="2" charset="-122"/>
                <a:cs typeface="Times New Roman" panose="02020603050405020304" pitchFamily="18" charset="0"/>
              </a:rPr>
              <a:t>.</a:t>
            </a:r>
            <a:endParaRPr lang="zh-CN" altLang="en-US" sz="2000" dirty="0">
              <a:latin typeface="宋体" panose="02010600030101010101" pitchFamily="2" charset="-122"/>
              <a:ea typeface="宋体" panose="02010600030101010101" pitchFamily="2" charset="-122"/>
            </a:endParaRPr>
          </a:p>
        </p:txBody>
      </p:sp>
      <p:sp>
        <p:nvSpPr>
          <p:cNvPr id="6" name="矩形 5">
            <a:extLst>
              <a:ext uri="{FF2B5EF4-FFF2-40B4-BE49-F238E27FC236}">
                <a16:creationId xmlns:a16="http://schemas.microsoft.com/office/drawing/2014/main" id="{4B6018AD-F15F-4806-AA6C-1692E18113F7}"/>
              </a:ext>
            </a:extLst>
          </p:cNvPr>
          <p:cNvSpPr/>
          <p:nvPr/>
        </p:nvSpPr>
        <p:spPr>
          <a:xfrm>
            <a:off x="200791" y="3066056"/>
            <a:ext cx="8337092" cy="943528"/>
          </a:xfrm>
          <a:prstGeom prst="rect">
            <a:avLst/>
          </a:prstGeom>
        </p:spPr>
        <p:txBody>
          <a:bodyPr wrap="square">
            <a:spAutoFit/>
          </a:bodyPr>
          <a:lstStyle/>
          <a:p>
            <a:pPr>
              <a:lnSpc>
                <a:spcPct val="150000"/>
              </a:lnSpc>
            </a:pPr>
            <a:r>
              <a:rPr lang="en-US" altLang="zh-CN" kern="100" dirty="0">
                <a:solidFill>
                  <a:srgbClr val="0000FF"/>
                </a:solidFill>
                <a:latin typeface="宋体" panose="02010600030101010101" pitchFamily="2" charset="-122"/>
                <a:ea typeface="宋体" panose="02010600030101010101" pitchFamily="2" charset="-122"/>
                <a:cs typeface="Times New Roman" panose="02020603050405020304" pitchFamily="18" charset="0"/>
              </a:rPr>
              <a:t>   </a:t>
            </a:r>
            <a:r>
              <a:rPr lang="en-US" altLang="zh-CN" sz="2000" kern="100" dirty="0">
                <a:solidFill>
                  <a:srgbClr val="0000FF"/>
                </a:solidFill>
                <a:latin typeface="宋体" panose="02010600030101010101" pitchFamily="2" charset="-122"/>
                <a:ea typeface="宋体" panose="02010600030101010101" pitchFamily="2" charset="-122"/>
                <a:cs typeface="Times New Roman" panose="02020603050405020304" pitchFamily="18" charset="0"/>
              </a:rPr>
              <a:t>【</a:t>
            </a:r>
            <a:r>
              <a:rPr lang="zh-CN" altLang="en-US" sz="2000" kern="100" dirty="0">
                <a:solidFill>
                  <a:srgbClr val="0000FF"/>
                </a:solidFill>
                <a:latin typeface="宋体" panose="02010600030101010101" pitchFamily="2" charset="-122"/>
                <a:ea typeface="宋体" panose="02010600030101010101" pitchFamily="2" charset="-122"/>
                <a:cs typeface="Times New Roman" panose="02020603050405020304" pitchFamily="18" charset="0"/>
              </a:rPr>
              <a:t>说明</a:t>
            </a:r>
            <a:r>
              <a:rPr lang="en-US" altLang="zh-CN" sz="2000" kern="100" dirty="0">
                <a:solidFill>
                  <a:srgbClr val="0000FF"/>
                </a:solidFill>
                <a:latin typeface="宋体" panose="02010600030101010101" pitchFamily="2" charset="-122"/>
                <a:ea typeface="宋体" panose="02010600030101010101" pitchFamily="2" charset="-122"/>
                <a:cs typeface="Times New Roman" panose="02020603050405020304" pitchFamily="18" charset="0"/>
              </a:rPr>
              <a:t>】</a:t>
            </a:r>
            <a:r>
              <a:rPr lang="zh-CN" altLang="zh-CN" sz="2000" dirty="0">
                <a:solidFill>
                  <a:srgbClr val="0000FF"/>
                </a:solidFill>
                <a:latin typeface="宋体" panose="02010600030101010101" pitchFamily="2" charset="-122"/>
                <a:ea typeface="宋体" panose="02010600030101010101" pitchFamily="2" charset="-122"/>
              </a:rPr>
              <a:t>不同的统计图表可以从不同方面展示数据的信息，恰当的选择统计图表对数据进行可视化描述，可以较客观地分析数据，获取信息</a:t>
            </a:r>
            <a:r>
              <a:rPr lang="en-US" altLang="zh-CN" sz="2000" dirty="0">
                <a:solidFill>
                  <a:srgbClr val="0000FF"/>
                </a:solidFill>
                <a:latin typeface="宋体" panose="02010600030101010101" pitchFamily="2" charset="-122"/>
                <a:ea typeface="宋体" panose="02010600030101010101" pitchFamily="2" charset="-122"/>
              </a:rPr>
              <a:t>.</a:t>
            </a:r>
            <a:endParaRPr lang="zh-CN" altLang="en-US" sz="2000" dirty="0">
              <a:solidFill>
                <a:srgbClr val="0000FF"/>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25267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A5C1328-37C3-4D59-9946-F16A035CC3B4}"/>
              </a:ext>
            </a:extLst>
          </p:cNvPr>
          <p:cNvSpPr/>
          <p:nvPr/>
        </p:nvSpPr>
        <p:spPr>
          <a:xfrm>
            <a:off x="553857" y="125298"/>
            <a:ext cx="8349779" cy="501932"/>
          </a:xfrm>
          <a:prstGeom prst="rect">
            <a:avLst/>
          </a:prstGeom>
        </p:spPr>
        <p:txBody>
          <a:bodyPr wrap="square">
            <a:spAutoFit/>
          </a:bodyPr>
          <a:lstStyle/>
          <a:p>
            <a:pPr lvl="0" algn="just">
              <a:lnSpc>
                <a:spcPct val="150000"/>
              </a:lnSpc>
            </a:pP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2</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比较该市</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2016</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年</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5</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月和</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6</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月</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的空气质量，哪个月的空气质量较好？</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2FC7E7FF-B845-4A40-9867-9983498A14FF}"/>
              </a:ext>
            </a:extLst>
          </p:cNvPr>
          <p:cNvSpPr/>
          <p:nvPr/>
        </p:nvSpPr>
        <p:spPr>
          <a:xfrm>
            <a:off x="297833" y="666660"/>
            <a:ext cx="7680960" cy="963597"/>
          </a:xfrm>
          <a:prstGeom prst="rect">
            <a:avLst/>
          </a:prstGeom>
        </p:spPr>
        <p:txBody>
          <a:bodyPr wrap="square">
            <a:spAutoFit/>
          </a:bodyPr>
          <a:lstStyle/>
          <a:p>
            <a:pPr indent="266700" algn="just">
              <a:lnSpc>
                <a:spcPct val="150000"/>
              </a:lnSpc>
            </a:pPr>
            <a:r>
              <a:rPr lang="zh-CN" altLang="en-US" sz="2000" kern="100" dirty="0">
                <a:latin typeface="等线" panose="02010600030101010101" pitchFamily="2" charset="-122"/>
                <a:ea typeface="宋体" panose="02010600030101010101" pitchFamily="2" charset="-122"/>
                <a:cs typeface="Times New Roman" panose="02020603050405020304" pitchFamily="18" charset="0"/>
              </a:rPr>
              <a:t>   分析：</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侧重于比较两个月的空气质量，因为两个月总天数相差不大，所以可以直接采用复合频数分布图展示数据</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7" name="矩形 6">
            <a:extLst>
              <a:ext uri="{FF2B5EF4-FFF2-40B4-BE49-F238E27FC236}">
                <a16:creationId xmlns:a16="http://schemas.microsoft.com/office/drawing/2014/main" id="{13B2063E-D7FC-4F7F-B358-B070443603B3}"/>
              </a:ext>
            </a:extLst>
          </p:cNvPr>
          <p:cNvSpPr/>
          <p:nvPr/>
        </p:nvSpPr>
        <p:spPr>
          <a:xfrm>
            <a:off x="350085" y="1684542"/>
            <a:ext cx="8177348" cy="1425262"/>
          </a:xfrm>
          <a:prstGeom prst="rect">
            <a:avLst/>
          </a:prstGeom>
        </p:spPr>
        <p:txBody>
          <a:bodyPr wrap="square">
            <a:spAutoFit/>
          </a:bodyPr>
          <a:lstStyle/>
          <a:p>
            <a:pPr indent="266700" algn="just">
              <a:lnSpc>
                <a:spcPct val="150000"/>
              </a:lnSpc>
            </a:pP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 </a:t>
            </a:r>
            <a:r>
              <a:rPr lang="zh-CN" altLang="en-US" sz="2000" kern="100" dirty="0">
                <a:latin typeface="等线" panose="02010600030101010101" pitchFamily="2" charset="-122"/>
                <a:ea typeface="宋体" panose="02010600030101010101" pitchFamily="2" charset="-122"/>
                <a:cs typeface="Times New Roman" panose="02020603050405020304" pitchFamily="18" charset="0"/>
              </a:rPr>
              <a:t>解：</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根据该市</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2016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5</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月的空气质量指数和空气质量分级标准，可以画出该市这个月的不同空气质量等级的频数和频率分布表</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 </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pPr indent="2266950" algn="just">
              <a:lnSpc>
                <a:spcPct val="150000"/>
              </a:lnSpc>
            </a:pP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                 </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表</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9.2-4</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p:txBody>
      </p:sp>
      <p:pic>
        <p:nvPicPr>
          <p:cNvPr id="8" name="图片 7">
            <a:extLst>
              <a:ext uri="{FF2B5EF4-FFF2-40B4-BE49-F238E27FC236}">
                <a16:creationId xmlns:a16="http://schemas.microsoft.com/office/drawing/2014/main" id="{932D272A-8285-4CAD-A864-5610722E94A7}"/>
              </a:ext>
            </a:extLst>
          </p:cNvPr>
          <p:cNvPicPr>
            <a:picLocks noChangeAspect="1"/>
          </p:cNvPicPr>
          <p:nvPr/>
        </p:nvPicPr>
        <p:blipFill>
          <a:blip r:embed="rId2"/>
          <a:stretch>
            <a:fillRect/>
          </a:stretch>
        </p:blipFill>
        <p:spPr>
          <a:xfrm>
            <a:off x="787363" y="3115029"/>
            <a:ext cx="7444345" cy="2002346"/>
          </a:xfrm>
          <a:prstGeom prst="rect">
            <a:avLst/>
          </a:prstGeom>
        </p:spPr>
      </p:pic>
    </p:spTree>
    <p:extLst>
      <p:ext uri="{BB962C8B-B14F-4D97-AF65-F5344CB8AC3E}">
        <p14:creationId xmlns:p14="http://schemas.microsoft.com/office/powerpoint/2010/main" val="133266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1E3544F-4CEC-469C-9E2A-474705C8514F}"/>
              </a:ext>
            </a:extLst>
          </p:cNvPr>
          <p:cNvSpPr/>
          <p:nvPr/>
        </p:nvSpPr>
        <p:spPr>
          <a:xfrm>
            <a:off x="156755" y="122415"/>
            <a:ext cx="8548333" cy="955903"/>
          </a:xfrm>
          <a:prstGeom prst="rect">
            <a:avLst/>
          </a:prstGeom>
        </p:spPr>
        <p:txBody>
          <a:bodyPr wrap="square">
            <a:spAutoFit/>
          </a:bodyPr>
          <a:lstStyle/>
          <a:p>
            <a:pPr>
              <a:lnSpc>
                <a:spcPct val="150000"/>
              </a:lnSpc>
            </a:pPr>
            <a:r>
              <a:rPr lang="en-US" altLang="zh-CN" sz="2000" dirty="0">
                <a:ea typeface="宋体" panose="02010600030101010101" pitchFamily="2" charset="-122"/>
                <a:cs typeface="Times New Roman" panose="02020603050405020304" pitchFamily="18" charset="0"/>
              </a:rPr>
              <a:t>       </a:t>
            </a:r>
            <a:r>
              <a:rPr lang="zh-CN" altLang="zh-CN" sz="2000" dirty="0">
                <a:ea typeface="宋体" panose="02010600030101010101" pitchFamily="2" charset="-122"/>
                <a:cs typeface="Times New Roman" panose="02020603050405020304" pitchFamily="18" charset="0"/>
              </a:rPr>
              <a:t>为了便于比较，我们选用复合条形图，将两组数据同时反映到一个条形图上</a:t>
            </a:r>
            <a:r>
              <a:rPr lang="en-US" altLang="zh-CN"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通过条形图中柱的高低，可以更直观地进行两个月的空气质量的比较</a:t>
            </a:r>
            <a:r>
              <a:rPr lang="en-US" altLang="zh-CN" sz="2000" dirty="0">
                <a:ea typeface="宋体" panose="02010600030101010101" pitchFamily="2" charset="-122"/>
                <a:cs typeface="Times New Roman" panose="02020603050405020304" pitchFamily="18" charset="0"/>
              </a:rPr>
              <a:t>.</a:t>
            </a:r>
            <a:endParaRPr lang="zh-CN" altLang="en-US" sz="2000" dirty="0"/>
          </a:p>
        </p:txBody>
      </p:sp>
      <p:sp>
        <p:nvSpPr>
          <p:cNvPr id="6" name="动作按钮: 前进或下一项 5">
            <a:hlinkClick r:id="" action="ppaction://hlinkshowjump?jump=nextslide" highlightClick="1"/>
            <a:extLst>
              <a:ext uri="{FF2B5EF4-FFF2-40B4-BE49-F238E27FC236}">
                <a16:creationId xmlns:a16="http://schemas.microsoft.com/office/drawing/2014/main" id="{55E02C3E-1028-4D7C-911F-0B728F28257C}"/>
              </a:ext>
            </a:extLst>
          </p:cNvPr>
          <p:cNvSpPr/>
          <p:nvPr/>
        </p:nvSpPr>
        <p:spPr>
          <a:xfrm>
            <a:off x="8564009" y="705394"/>
            <a:ext cx="282157" cy="29783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5B5DB270-C3C8-48BB-9FA0-86AD482C7A4A}"/>
              </a:ext>
            </a:extLst>
          </p:cNvPr>
          <p:cNvSpPr/>
          <p:nvPr/>
        </p:nvSpPr>
        <p:spPr>
          <a:xfrm>
            <a:off x="670233" y="4116838"/>
            <a:ext cx="6696064" cy="400110"/>
          </a:xfrm>
          <a:prstGeom prst="rect">
            <a:avLst/>
          </a:prstGeom>
        </p:spPr>
        <p:txBody>
          <a:bodyPr wrap="none">
            <a:spAutoFit/>
          </a:bodyPr>
          <a:lstStyle/>
          <a:p>
            <a:r>
              <a:rPr lang="zh-CN" altLang="zh-CN" sz="2000" dirty="0">
                <a:ea typeface="宋体" panose="02010600030101010101" pitchFamily="2" charset="-122"/>
                <a:cs typeface="Times New Roman" panose="02020603050405020304" pitchFamily="18" charset="0"/>
              </a:rPr>
              <a:t>可以发现，</a:t>
            </a:r>
            <a:r>
              <a:rPr lang="en-US" altLang="zh-CN" sz="2000" dirty="0">
                <a:ea typeface="宋体" panose="02010600030101010101" pitchFamily="2" charset="-122"/>
                <a:cs typeface="Times New Roman" panose="02020603050405020304" pitchFamily="18" charset="0"/>
              </a:rPr>
              <a:t>5</a:t>
            </a:r>
            <a:r>
              <a:rPr lang="zh-CN" altLang="zh-CN" sz="2000" dirty="0">
                <a:ea typeface="宋体" panose="02010600030101010101" pitchFamily="2" charset="-122"/>
                <a:cs typeface="Times New Roman" panose="02020603050405020304" pitchFamily="18" charset="0"/>
              </a:rPr>
              <a:t>月空气质量为“优”“良”的总天数比</a:t>
            </a:r>
            <a:r>
              <a:rPr lang="en-US" altLang="zh-CN" sz="2000" dirty="0">
                <a:ea typeface="宋体" panose="02010600030101010101" pitchFamily="2" charset="-122"/>
                <a:cs typeface="Times New Roman" panose="02020603050405020304" pitchFamily="18" charset="0"/>
              </a:rPr>
              <a:t>6</a:t>
            </a:r>
            <a:r>
              <a:rPr lang="zh-CN" altLang="zh-CN" sz="2000" dirty="0">
                <a:ea typeface="宋体" panose="02010600030101010101" pitchFamily="2" charset="-122"/>
                <a:cs typeface="Times New Roman" panose="02020603050405020304" pitchFamily="18" charset="0"/>
              </a:rPr>
              <a:t>月多</a:t>
            </a:r>
            <a:r>
              <a:rPr lang="en-US" altLang="zh-CN" sz="2000" dirty="0">
                <a:ea typeface="宋体" panose="02010600030101010101" pitchFamily="2" charset="-122"/>
                <a:cs typeface="Times New Roman" panose="02020603050405020304" pitchFamily="18" charset="0"/>
              </a:rPr>
              <a:t>.</a:t>
            </a:r>
            <a:endParaRPr lang="zh-CN" altLang="en-US" sz="2000" dirty="0"/>
          </a:p>
        </p:txBody>
      </p:sp>
      <p:sp>
        <p:nvSpPr>
          <p:cNvPr id="8" name="矩形 7">
            <a:extLst>
              <a:ext uri="{FF2B5EF4-FFF2-40B4-BE49-F238E27FC236}">
                <a16:creationId xmlns:a16="http://schemas.microsoft.com/office/drawing/2014/main" id="{0F9094ED-52DD-44C8-8356-842134B5AFD3}"/>
              </a:ext>
            </a:extLst>
          </p:cNvPr>
          <p:cNvSpPr/>
          <p:nvPr/>
        </p:nvSpPr>
        <p:spPr>
          <a:xfrm>
            <a:off x="423237" y="4450281"/>
            <a:ext cx="8548333" cy="501932"/>
          </a:xfrm>
          <a:prstGeom prst="rect">
            <a:avLst/>
          </a:prstGeom>
        </p:spPr>
        <p:txBody>
          <a:bodyPr wrap="square">
            <a:spAutoFit/>
          </a:bodyPr>
          <a:lstStyle/>
          <a:p>
            <a:pPr indent="266700" algn="just">
              <a:lnSpc>
                <a:spcPct val="150000"/>
              </a:lnSpc>
            </a:pPr>
            <a:r>
              <a:rPr lang="zh-CN"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从整体上看，</a:t>
            </a:r>
            <a:r>
              <a:rPr lang="en-US"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5</a:t>
            </a:r>
            <a:r>
              <a:rPr lang="zh-CN"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月的空气质量略好于</a:t>
            </a:r>
            <a:r>
              <a:rPr lang="en-US"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6</a:t>
            </a:r>
            <a:r>
              <a:rPr lang="zh-CN"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月，但</a:t>
            </a:r>
            <a:r>
              <a:rPr lang="en-US"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5</a:t>
            </a:r>
            <a:r>
              <a:rPr lang="zh-CN"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月有重度污染，而</a:t>
            </a:r>
            <a:r>
              <a:rPr lang="en-US"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6</a:t>
            </a:r>
            <a:r>
              <a:rPr lang="zh-CN"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月没有</a:t>
            </a:r>
            <a:r>
              <a:rPr lang="en-US"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a:t>
            </a:r>
            <a:endParaRPr lang="zh-CN" altLang="zh-CN" sz="2000" kern="100" dirty="0">
              <a:highlight>
                <a:srgbClr val="FFFF00"/>
              </a:highlight>
              <a:latin typeface="等线" panose="02010600030101010101" pitchFamily="2" charset="-122"/>
              <a:ea typeface="等线" panose="02010600030101010101" pitchFamily="2" charset="-122"/>
              <a:cs typeface="Times New Roman" panose="02020603050405020304" pitchFamily="18" charset="0"/>
            </a:endParaRPr>
          </a:p>
        </p:txBody>
      </p:sp>
      <p:pic>
        <p:nvPicPr>
          <p:cNvPr id="9" name="图片 8">
            <a:extLst>
              <a:ext uri="{FF2B5EF4-FFF2-40B4-BE49-F238E27FC236}">
                <a16:creationId xmlns:a16="http://schemas.microsoft.com/office/drawing/2014/main" id="{1587BBC2-07C8-4067-94C7-1479426B6BC2}"/>
              </a:ext>
            </a:extLst>
          </p:cNvPr>
          <p:cNvPicPr>
            <a:picLocks noChangeAspect="1"/>
          </p:cNvPicPr>
          <p:nvPr/>
        </p:nvPicPr>
        <p:blipFill>
          <a:blip r:embed="rId2"/>
          <a:stretch>
            <a:fillRect/>
          </a:stretch>
        </p:blipFill>
        <p:spPr>
          <a:xfrm>
            <a:off x="1536192" y="1093993"/>
            <a:ext cx="4864608" cy="2842010"/>
          </a:xfrm>
          <a:prstGeom prst="rect">
            <a:avLst/>
          </a:prstGeom>
        </p:spPr>
      </p:pic>
    </p:spTree>
    <p:extLst>
      <p:ext uri="{BB962C8B-B14F-4D97-AF65-F5344CB8AC3E}">
        <p14:creationId xmlns:p14="http://schemas.microsoft.com/office/powerpoint/2010/main" val="310773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A0CE6E3-4AF7-4065-AF61-B5B7D97162C5}"/>
              </a:ext>
            </a:extLst>
          </p:cNvPr>
          <p:cNvSpPr/>
          <p:nvPr/>
        </p:nvSpPr>
        <p:spPr>
          <a:xfrm>
            <a:off x="538189" y="671880"/>
            <a:ext cx="7461504" cy="943528"/>
          </a:xfrm>
          <a:prstGeom prst="rect">
            <a:avLst/>
          </a:prstGeom>
        </p:spPr>
        <p:txBody>
          <a:bodyPr wrap="square">
            <a:spAutoFit/>
          </a:bodyPr>
          <a:lstStyle/>
          <a:p>
            <a:pPr indent="266700" algn="just">
              <a:lnSpc>
                <a:spcPct val="150000"/>
              </a:lnSpc>
            </a:pPr>
            <a:r>
              <a:rPr lang="en-US" altLang="zh-CN" sz="2000" kern="100" dirty="0">
                <a:solidFill>
                  <a:srgbClr val="0000FF"/>
                </a:solidFill>
                <a:latin typeface="宋体" panose="02010600030101010101" pitchFamily="2" charset="-122"/>
                <a:ea typeface="宋体" panose="02010600030101010101" pitchFamily="2" charset="-122"/>
                <a:cs typeface="Times New Roman" panose="02020603050405020304" pitchFamily="18" charset="0"/>
              </a:rPr>
              <a:t> </a:t>
            </a:r>
            <a:r>
              <a:rPr lang="zh-CN" altLang="zh-CN" sz="2000" kern="100" dirty="0">
                <a:solidFill>
                  <a:srgbClr val="0000FF"/>
                </a:solidFill>
                <a:latin typeface="宋体" panose="02010600030101010101" pitchFamily="2" charset="-122"/>
                <a:ea typeface="宋体" panose="02010600030101010101" pitchFamily="2" charset="-122"/>
                <a:cs typeface="Times New Roman" panose="02020603050405020304" pitchFamily="18" charset="0"/>
              </a:rPr>
              <a:t>【说明】两组或多组数据进行比较时，要找准它们的对比点，选择合适的统计图表解决问题</a:t>
            </a:r>
            <a:r>
              <a:rPr lang="en-US" altLang="zh-CN" sz="2000" kern="100" dirty="0">
                <a:solidFill>
                  <a:srgbClr val="0000FF"/>
                </a:solidFill>
                <a:latin typeface="宋体" panose="02010600030101010101" pitchFamily="2" charset="-122"/>
                <a:ea typeface="宋体" panose="02010600030101010101" pitchFamily="2" charset="-122"/>
                <a:cs typeface="Times New Roman" panose="02020603050405020304" pitchFamily="18" charset="0"/>
              </a:rPr>
              <a:t>.</a:t>
            </a:r>
            <a:endParaRPr lang="zh-CN" altLang="zh-CN" sz="2000" kern="100" dirty="0">
              <a:solidFill>
                <a:srgbClr val="0000FF"/>
              </a:solid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72418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9305EFA-6EAC-442E-8E40-64F0386AAB0A}"/>
              </a:ext>
            </a:extLst>
          </p:cNvPr>
          <p:cNvSpPr/>
          <p:nvPr/>
        </p:nvSpPr>
        <p:spPr>
          <a:xfrm>
            <a:off x="397111" y="993917"/>
            <a:ext cx="8166899" cy="963597"/>
          </a:xfrm>
          <a:prstGeom prst="rect">
            <a:avLst/>
          </a:prstGeom>
        </p:spPr>
        <p:txBody>
          <a:bodyPr wrap="square">
            <a:spAutoFit/>
          </a:bodyPr>
          <a:lstStyle/>
          <a:p>
            <a:pPr indent="266700" algn="just">
              <a:lnSpc>
                <a:spcPct val="150000"/>
              </a:lnSpc>
            </a:pPr>
            <a:r>
              <a:rPr lang="zh-CN" altLang="en-US" sz="2000" kern="100" dirty="0">
                <a:latin typeface="等线" panose="02010600030101010101" pitchFamily="2" charset="-122"/>
                <a:ea typeface="宋体" panose="02010600030101010101" pitchFamily="2" charset="-122"/>
                <a:cs typeface="Times New Roman" panose="02020603050405020304" pitchFamily="18" charset="0"/>
              </a:rPr>
              <a:t>    分析：</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因为</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月共</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30</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天，而</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2015</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年全年有</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365</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天，两者不能用频数分布进行比较，但可以通过频率分布进行比较</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4" name="矩形 3">
            <a:extLst>
              <a:ext uri="{FF2B5EF4-FFF2-40B4-BE49-F238E27FC236}">
                <a16:creationId xmlns:a16="http://schemas.microsoft.com/office/drawing/2014/main" id="{CBB925F8-7B05-47C3-9626-B21B2A710CC1}"/>
              </a:ext>
            </a:extLst>
          </p:cNvPr>
          <p:cNvSpPr/>
          <p:nvPr/>
        </p:nvSpPr>
        <p:spPr>
          <a:xfrm>
            <a:off x="397111" y="85682"/>
            <a:ext cx="8260951" cy="963597"/>
          </a:xfrm>
          <a:prstGeom prst="rect">
            <a:avLst/>
          </a:prstGeom>
        </p:spPr>
        <p:txBody>
          <a:bodyPr wrap="square">
            <a:spAutoFit/>
          </a:bodyPr>
          <a:lstStyle/>
          <a:p>
            <a:pPr lvl="0" algn="just">
              <a:lnSpc>
                <a:spcPct val="150000"/>
              </a:lnSpc>
            </a:pP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     </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3</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）比较该市</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2016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月与该市</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2015</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年全年的空气质量，</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2016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月的空气质量是否好于去年？</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E4677031-9E33-461E-8EB2-04205B1CBA71}"/>
              </a:ext>
            </a:extLst>
          </p:cNvPr>
          <p:cNvSpPr/>
          <p:nvPr/>
        </p:nvSpPr>
        <p:spPr>
          <a:xfrm>
            <a:off x="478100" y="1907266"/>
            <a:ext cx="7803751" cy="481863"/>
          </a:xfrm>
          <a:prstGeom prst="rect">
            <a:avLst/>
          </a:prstGeom>
        </p:spPr>
        <p:txBody>
          <a:bodyPr wrap="square">
            <a:spAutoFit/>
          </a:bodyPr>
          <a:lstStyle/>
          <a:p>
            <a:pPr>
              <a:lnSpc>
                <a:spcPct val="150000"/>
              </a:lnSpc>
            </a:pPr>
            <a:r>
              <a:rPr lang="zh-CN" altLang="en-US" sz="2000" dirty="0">
                <a:latin typeface="宋体" panose="02010600030101010101" pitchFamily="2" charset="-122"/>
                <a:ea typeface="宋体" panose="02010600030101010101" pitchFamily="2" charset="-122"/>
                <a:cs typeface="Times New Roman" panose="02020603050405020304" pitchFamily="18" charset="0"/>
              </a:rPr>
              <a:t>   解：作出两</a:t>
            </a:r>
            <a:r>
              <a:rPr lang="zh-CN" altLang="zh-CN" sz="2000" dirty="0">
                <a:latin typeface="宋体" panose="02010600030101010101" pitchFamily="2" charset="-122"/>
                <a:ea typeface="宋体" panose="02010600030101010101" pitchFamily="2" charset="-122"/>
                <a:cs typeface="Times New Roman" panose="02020603050405020304" pitchFamily="18" charset="0"/>
              </a:rPr>
              <a:t>者的空气质量等级的频率分布条形图</a:t>
            </a:r>
            <a:r>
              <a:rPr lang="en-US" altLang="zh-CN" sz="2000" dirty="0">
                <a:latin typeface="宋体" panose="02010600030101010101" pitchFamily="2" charset="-122"/>
                <a:ea typeface="宋体" panose="02010600030101010101" pitchFamily="2" charset="-122"/>
                <a:cs typeface="Times New Roman" panose="02020603050405020304" pitchFamily="18" charset="0"/>
              </a:rPr>
              <a:t>.</a:t>
            </a:r>
            <a:endParaRPr lang="zh-CN" altLang="en-US" sz="2000" dirty="0">
              <a:latin typeface="宋体" panose="02010600030101010101" pitchFamily="2" charset="-122"/>
              <a:ea typeface="宋体" panose="02010600030101010101" pitchFamily="2" charset="-122"/>
            </a:endParaRPr>
          </a:p>
        </p:txBody>
      </p:sp>
      <p:pic>
        <p:nvPicPr>
          <p:cNvPr id="6" name="图片 5">
            <a:extLst>
              <a:ext uri="{FF2B5EF4-FFF2-40B4-BE49-F238E27FC236}">
                <a16:creationId xmlns:a16="http://schemas.microsoft.com/office/drawing/2014/main" id="{2739E2CB-0B0E-4DEB-A461-193794F47843}"/>
              </a:ext>
            </a:extLst>
          </p:cNvPr>
          <p:cNvPicPr>
            <a:picLocks noChangeAspect="1"/>
          </p:cNvPicPr>
          <p:nvPr/>
        </p:nvPicPr>
        <p:blipFill>
          <a:blip r:embed="rId2"/>
          <a:stretch>
            <a:fillRect/>
          </a:stretch>
        </p:blipFill>
        <p:spPr>
          <a:xfrm>
            <a:off x="1619794" y="2415254"/>
            <a:ext cx="5098018" cy="2688203"/>
          </a:xfrm>
          <a:prstGeom prst="rect">
            <a:avLst/>
          </a:prstGeom>
        </p:spPr>
      </p:pic>
    </p:spTree>
    <p:extLst>
      <p:ext uri="{BB962C8B-B14F-4D97-AF65-F5344CB8AC3E}">
        <p14:creationId xmlns:p14="http://schemas.microsoft.com/office/powerpoint/2010/main" val="208745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D0E551E-10F2-4609-88A4-3367F144CE15}"/>
              </a:ext>
            </a:extLst>
          </p:cNvPr>
          <p:cNvSpPr/>
          <p:nvPr/>
        </p:nvSpPr>
        <p:spPr>
          <a:xfrm>
            <a:off x="350084" y="2806945"/>
            <a:ext cx="8260951" cy="1425262"/>
          </a:xfrm>
          <a:prstGeom prst="rect">
            <a:avLst/>
          </a:prstGeom>
        </p:spPr>
        <p:txBody>
          <a:bodyPr wrap="square">
            <a:spAutoFit/>
          </a:bodyPr>
          <a:lstStyle/>
          <a:p>
            <a:pPr indent="266700" algn="just">
              <a:lnSpc>
                <a:spcPct val="150000"/>
              </a:lnSpc>
            </a:pPr>
            <a:r>
              <a:rPr lang="zh-CN" altLang="en-US" sz="2000" kern="100" dirty="0">
                <a:latin typeface="等线" panose="02010600030101010101" pitchFamily="2" charset="-122"/>
                <a:ea typeface="宋体" panose="02010600030101010101" pitchFamily="2" charset="-122"/>
                <a:cs typeface="Times New Roman" panose="02020603050405020304" pitchFamily="18" charset="0"/>
              </a:rPr>
              <a:t>    由图</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可以看出，虽然</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2016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月的空气质量为“优”的频率略低于</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2015</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年，但“良”的频率明显高于</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2015</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年，而且</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2016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月中度以上的污染天气频率明显小于</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2015</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41DEBD30-4CD0-404A-8335-62EBDC9BE2A0}"/>
              </a:ext>
            </a:extLst>
          </p:cNvPr>
          <p:cNvPicPr>
            <a:picLocks noChangeAspect="1"/>
          </p:cNvPicPr>
          <p:nvPr/>
        </p:nvPicPr>
        <p:blipFill>
          <a:blip r:embed="rId2"/>
          <a:stretch>
            <a:fillRect/>
          </a:stretch>
        </p:blipFill>
        <p:spPr>
          <a:xfrm>
            <a:off x="1483939" y="15673"/>
            <a:ext cx="5481751" cy="2890547"/>
          </a:xfrm>
          <a:prstGeom prst="rect">
            <a:avLst/>
          </a:prstGeom>
        </p:spPr>
      </p:pic>
      <p:sp>
        <p:nvSpPr>
          <p:cNvPr id="4" name="矩形 3">
            <a:extLst>
              <a:ext uri="{FF2B5EF4-FFF2-40B4-BE49-F238E27FC236}">
                <a16:creationId xmlns:a16="http://schemas.microsoft.com/office/drawing/2014/main" id="{095736B8-1717-48F2-93FF-6D25E56933B6}"/>
              </a:ext>
            </a:extLst>
          </p:cNvPr>
          <p:cNvSpPr/>
          <p:nvPr/>
        </p:nvSpPr>
        <p:spPr>
          <a:xfrm>
            <a:off x="391886" y="4349665"/>
            <a:ext cx="8057170" cy="400110"/>
          </a:xfrm>
          <a:prstGeom prst="rect">
            <a:avLst/>
          </a:prstGeom>
        </p:spPr>
        <p:txBody>
          <a:bodyPr wrap="square">
            <a:spAutoFit/>
          </a:bodyPr>
          <a:lstStyle/>
          <a:p>
            <a:r>
              <a:rPr lang="zh-CN"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所以从整体上看，</a:t>
            </a:r>
            <a:r>
              <a:rPr lang="en-US"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2016</a:t>
            </a:r>
            <a:r>
              <a:rPr lang="zh-CN"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年</a:t>
            </a:r>
            <a:r>
              <a:rPr lang="en-US"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6</a:t>
            </a:r>
            <a:r>
              <a:rPr lang="zh-CN"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月的空气质量要好于</a:t>
            </a:r>
            <a:r>
              <a:rPr lang="en-US"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2015</a:t>
            </a:r>
            <a:r>
              <a:rPr lang="zh-CN"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年全年的空气质量</a:t>
            </a:r>
            <a:r>
              <a:rPr lang="en-US"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a:t>
            </a:r>
            <a:endParaRPr lang="zh-CN" altLang="en-US" dirty="0">
              <a:highlight>
                <a:srgbClr val="FFFF00"/>
              </a:highlight>
            </a:endParaRPr>
          </a:p>
        </p:txBody>
      </p:sp>
    </p:spTree>
    <p:extLst>
      <p:ext uri="{BB962C8B-B14F-4D97-AF65-F5344CB8AC3E}">
        <p14:creationId xmlns:p14="http://schemas.microsoft.com/office/powerpoint/2010/main" val="236272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60321E2-9274-449F-A4BC-EE2681F490B3}"/>
              </a:ext>
            </a:extLst>
          </p:cNvPr>
          <p:cNvSpPr/>
          <p:nvPr/>
        </p:nvSpPr>
        <p:spPr>
          <a:xfrm>
            <a:off x="454587" y="2962946"/>
            <a:ext cx="7947442" cy="1296637"/>
          </a:xfrm>
          <a:prstGeom prst="rect">
            <a:avLst/>
          </a:prstGeom>
        </p:spPr>
        <p:txBody>
          <a:bodyPr wrap="square">
            <a:spAutoFit/>
          </a:bodyPr>
          <a:lstStyle/>
          <a:p>
            <a:pPr indent="266700" algn="just">
              <a:lnSpc>
                <a:spcPct val="150000"/>
              </a:lnSpc>
            </a:pPr>
            <a:r>
              <a:rPr lang="en-US" altLang="zh-CN" kern="100" dirty="0">
                <a:latin typeface="等线" panose="02010600030101010101" pitchFamily="2" charset="-122"/>
                <a:ea typeface="宋体" panose="02010600030101010101" pitchFamily="2" charset="-122"/>
                <a:cs typeface="Times New Roman" panose="02020603050405020304" pitchFamily="18" charset="0"/>
              </a:rPr>
              <a:t>  </a:t>
            </a:r>
            <a:r>
              <a:rPr lang="zh-CN" altLang="zh-CN" kern="100" dirty="0">
                <a:latin typeface="等线" panose="02010600030101010101" pitchFamily="2" charset="-122"/>
                <a:ea typeface="宋体" panose="02010600030101010101" pitchFamily="2" charset="-122"/>
                <a:cs typeface="Times New Roman" panose="02020603050405020304" pitchFamily="18" charset="0"/>
              </a:rPr>
              <a:t>【思考</a:t>
            </a:r>
            <a:r>
              <a:rPr lang="en-US" altLang="zh-CN" kern="100" dirty="0">
                <a:latin typeface="等线" panose="02010600030101010101" pitchFamily="2" charset="-122"/>
                <a:ea typeface="宋体" panose="02010600030101010101" pitchFamily="2" charset="-122"/>
                <a:cs typeface="Times New Roman" panose="02020603050405020304" pitchFamily="18" charset="0"/>
              </a:rPr>
              <a:t>1</a:t>
            </a:r>
            <a:r>
              <a:rPr lang="zh-CN" altLang="zh-CN" kern="100" dirty="0">
                <a:latin typeface="等线" panose="02010600030101010101" pitchFamily="2" charset="-122"/>
                <a:ea typeface="宋体" panose="02010600030101010101" pitchFamily="2" charset="-122"/>
                <a:cs typeface="Times New Roman" panose="02020603050405020304" pitchFamily="18" charset="0"/>
              </a:rPr>
              <a:t>】由此，你能得出“</a:t>
            </a:r>
            <a:r>
              <a:rPr lang="en-US" altLang="zh-CN" kern="100" dirty="0">
                <a:latin typeface="等线" panose="02010600030101010101" pitchFamily="2" charset="-122"/>
                <a:ea typeface="宋体" panose="02010600030101010101" pitchFamily="2" charset="-122"/>
                <a:cs typeface="Times New Roman" panose="02020603050405020304" pitchFamily="18" charset="0"/>
              </a:rPr>
              <a:t>2016</a:t>
            </a:r>
            <a:r>
              <a:rPr lang="zh-CN" altLang="zh-CN" kern="100" dirty="0">
                <a:latin typeface="等线" panose="02010600030101010101" pitchFamily="2" charset="-122"/>
                <a:ea typeface="宋体" panose="02010600030101010101" pitchFamily="2" charset="-122"/>
                <a:cs typeface="Times New Roman" panose="02020603050405020304" pitchFamily="18" charset="0"/>
              </a:rPr>
              <a:t>年的空气质量比</a:t>
            </a:r>
            <a:r>
              <a:rPr lang="en-US" altLang="zh-CN" kern="100" dirty="0">
                <a:latin typeface="等线" panose="02010600030101010101" pitchFamily="2" charset="-122"/>
                <a:ea typeface="宋体" panose="02010600030101010101" pitchFamily="2" charset="-122"/>
                <a:cs typeface="Times New Roman" panose="02020603050405020304" pitchFamily="18" charset="0"/>
              </a:rPr>
              <a:t>2015</a:t>
            </a:r>
            <a:r>
              <a:rPr lang="zh-CN" altLang="zh-CN" kern="100" dirty="0">
                <a:latin typeface="等线" panose="02010600030101010101" pitchFamily="2" charset="-122"/>
                <a:ea typeface="宋体" panose="02010600030101010101" pitchFamily="2" charset="-122"/>
                <a:cs typeface="Times New Roman" panose="02020603050405020304" pitchFamily="18" charset="0"/>
              </a:rPr>
              <a:t>年明显改善了”的结论吗？为什么？</a:t>
            </a:r>
            <a:endParaRPr lang="zh-CN" altLang="en-US" dirty="0"/>
          </a:p>
          <a:p>
            <a:pPr indent="266700" algn="just">
              <a:lnSpc>
                <a:spcPct val="150000"/>
              </a:lnSpc>
            </a:pP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278C68BD-764E-462D-A370-D6D09B672FFA}"/>
              </a:ext>
            </a:extLst>
          </p:cNvPr>
          <p:cNvPicPr>
            <a:picLocks noChangeAspect="1"/>
          </p:cNvPicPr>
          <p:nvPr/>
        </p:nvPicPr>
        <p:blipFill>
          <a:blip r:embed="rId2"/>
          <a:stretch>
            <a:fillRect/>
          </a:stretch>
        </p:blipFill>
        <p:spPr>
          <a:xfrm>
            <a:off x="1483939" y="15673"/>
            <a:ext cx="5481751" cy="2890547"/>
          </a:xfrm>
          <a:prstGeom prst="rect">
            <a:avLst/>
          </a:prstGeom>
        </p:spPr>
      </p:pic>
      <p:sp>
        <p:nvSpPr>
          <p:cNvPr id="5" name="矩形 4">
            <a:extLst>
              <a:ext uri="{FF2B5EF4-FFF2-40B4-BE49-F238E27FC236}">
                <a16:creationId xmlns:a16="http://schemas.microsoft.com/office/drawing/2014/main" id="{56366A69-D332-4CFB-8F96-E5BCE63B6F70}"/>
              </a:ext>
            </a:extLst>
          </p:cNvPr>
          <p:cNvSpPr/>
          <p:nvPr/>
        </p:nvSpPr>
        <p:spPr>
          <a:xfrm>
            <a:off x="454587" y="3896131"/>
            <a:ext cx="8057170" cy="955903"/>
          </a:xfrm>
          <a:prstGeom prst="rect">
            <a:avLst/>
          </a:prstGeom>
        </p:spPr>
        <p:txBody>
          <a:bodyPr wrap="square">
            <a:spAutoFit/>
          </a:bodyPr>
          <a:lstStyle/>
          <a:p>
            <a:pPr>
              <a:lnSpc>
                <a:spcPct val="150000"/>
              </a:lnSpc>
            </a:pPr>
            <a:r>
              <a:rPr lang="en-US"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       </a:t>
            </a:r>
            <a:r>
              <a:rPr lang="zh-CN"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从整体上看，</a:t>
            </a:r>
            <a:r>
              <a:rPr lang="en-US"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2016</a:t>
            </a:r>
            <a:r>
              <a:rPr lang="zh-CN"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年</a:t>
            </a:r>
            <a:r>
              <a:rPr lang="en-US"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6</a:t>
            </a:r>
            <a:r>
              <a:rPr lang="zh-CN"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月的空气质量要好于</a:t>
            </a:r>
            <a:r>
              <a:rPr lang="en-US"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2015</a:t>
            </a:r>
            <a:r>
              <a:rPr lang="zh-CN"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年全年的空气质量</a:t>
            </a:r>
            <a:r>
              <a:rPr lang="en-US" altLang="zh-CN" sz="2000" kern="100" dirty="0">
                <a:highlight>
                  <a:srgbClr val="FFFF00"/>
                </a:highlight>
                <a:latin typeface="等线" panose="02010600030101010101" pitchFamily="2" charset="-122"/>
                <a:ea typeface="宋体" panose="02010600030101010101" pitchFamily="2" charset="-122"/>
                <a:cs typeface="Times New Roman" panose="02020603050405020304" pitchFamily="18" charset="0"/>
              </a:rPr>
              <a:t>.</a:t>
            </a:r>
            <a:r>
              <a:rPr lang="zh-CN" altLang="zh-CN" sz="2000"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但不能说明</a:t>
            </a:r>
            <a:r>
              <a:rPr lang="en-US" altLang="zh-CN" sz="2000"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2016</a:t>
            </a:r>
            <a:r>
              <a:rPr lang="zh-CN" altLang="zh-CN" sz="2000"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年的空气质量比</a:t>
            </a:r>
            <a:r>
              <a:rPr lang="en-US" altLang="zh-CN" sz="2000"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2015</a:t>
            </a:r>
            <a:r>
              <a:rPr lang="zh-CN" altLang="zh-CN" sz="2000"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年明显改善</a:t>
            </a:r>
            <a:r>
              <a:rPr lang="en-US" altLang="zh-CN" sz="2000"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a:t>
            </a:r>
            <a:endParaRPr lang="zh-CN" altLang="en-US" sz="2000" dirty="0">
              <a:highlight>
                <a:srgbClr val="FFFF00"/>
              </a:highlight>
            </a:endParaRPr>
          </a:p>
        </p:txBody>
      </p:sp>
    </p:spTree>
    <p:extLst>
      <p:ext uri="{BB962C8B-B14F-4D97-AF65-F5344CB8AC3E}">
        <p14:creationId xmlns:p14="http://schemas.microsoft.com/office/powerpoint/2010/main" val="301304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F9B66AB-0E52-4B17-9F63-FA166535560D}"/>
              </a:ext>
            </a:extLst>
          </p:cNvPr>
          <p:cNvSpPr/>
          <p:nvPr/>
        </p:nvSpPr>
        <p:spPr>
          <a:xfrm>
            <a:off x="323962" y="211346"/>
            <a:ext cx="8213924" cy="1425262"/>
          </a:xfrm>
          <a:prstGeom prst="rect">
            <a:avLst/>
          </a:prstGeom>
        </p:spPr>
        <p:txBody>
          <a:bodyPr wrap="square">
            <a:spAutoFit/>
          </a:bodyPr>
          <a:lstStyle/>
          <a:p>
            <a:pPr lvl="0" indent="266700" algn="just">
              <a:lnSpc>
                <a:spcPct val="150000"/>
              </a:lnSpc>
            </a:pP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   </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原因是：空气质量与季节有关，比如冬天因为北方地区烧煤等因素的影响，往往空气质量会比较差，用</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月的空气质量数据代表全年的空气质量的情况，代表性差；</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3" name="矩形 2">
            <a:extLst>
              <a:ext uri="{FF2B5EF4-FFF2-40B4-BE49-F238E27FC236}">
                <a16:creationId xmlns:a16="http://schemas.microsoft.com/office/drawing/2014/main" id="{5590E1F2-8810-460D-95BF-F708186EE722}"/>
              </a:ext>
            </a:extLst>
          </p:cNvPr>
          <p:cNvSpPr/>
          <p:nvPr/>
        </p:nvSpPr>
        <p:spPr>
          <a:xfrm>
            <a:off x="402337" y="2190475"/>
            <a:ext cx="8213924" cy="1886927"/>
          </a:xfrm>
          <a:prstGeom prst="rect">
            <a:avLst/>
          </a:prstGeom>
        </p:spPr>
        <p:txBody>
          <a:bodyPr wrap="square">
            <a:spAutoFit/>
          </a:bodyPr>
          <a:lstStyle/>
          <a:p>
            <a:pPr lvl="0" indent="266700" algn="just">
              <a:lnSpc>
                <a:spcPct val="150000"/>
              </a:lnSpc>
            </a:pP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   </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方案</a:t>
            </a:r>
            <a:r>
              <a:rPr lang="zh-CN" altLang="en-US" sz="2000" kern="100" dirty="0">
                <a:latin typeface="等线" panose="02010600030101010101" pitchFamily="2" charset="-122"/>
                <a:ea typeface="宋体" panose="02010600030101010101" pitchFamily="2" charset="-122"/>
                <a:cs typeface="Times New Roman" panose="02020603050405020304" pitchFamily="18" charset="0"/>
              </a:rPr>
              <a:t>：</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1.</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可以把</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2016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年的</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365</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天随机抽取</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30</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天空气质量数据与</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2015</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年全年数据进行比较；</a:t>
            </a:r>
            <a:endParaRPr lang="en-US" altLang="zh-CN" sz="2000" kern="100" dirty="0">
              <a:latin typeface="等线" panose="02010600030101010101" pitchFamily="2" charset="-122"/>
              <a:ea typeface="宋体" panose="02010600030101010101" pitchFamily="2" charset="-122"/>
              <a:cs typeface="Times New Roman" panose="02020603050405020304" pitchFamily="18" charset="0"/>
            </a:endParaRPr>
          </a:p>
          <a:p>
            <a:pPr lvl="0" indent="266700" algn="just">
              <a:lnSpc>
                <a:spcPct val="150000"/>
              </a:lnSpc>
            </a:pP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   2.</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两年都用</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月</a:t>
            </a:r>
            <a:r>
              <a:rPr lang="zh-CN" altLang="en-US" sz="2000" kern="100" dirty="0">
                <a:latin typeface="等线" panose="02010600030101010101" pitchFamily="2" charset="-122"/>
                <a:ea typeface="宋体" panose="02010600030101010101" pitchFamily="2" charset="-122"/>
                <a:cs typeface="Times New Roman" panose="02020603050405020304" pitchFamily="18" charset="0"/>
              </a:rPr>
              <a:t>份</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的数据进行比较；</a:t>
            </a:r>
            <a:endParaRPr lang="en-US" altLang="zh-CN" sz="2000" kern="100" dirty="0">
              <a:latin typeface="等线" panose="02010600030101010101" pitchFamily="2" charset="-122"/>
              <a:ea typeface="宋体" panose="02010600030101010101" pitchFamily="2" charset="-122"/>
              <a:cs typeface="Times New Roman" panose="02020603050405020304" pitchFamily="18" charset="0"/>
            </a:endParaRPr>
          </a:p>
          <a:p>
            <a:pPr lvl="0" indent="266700" algn="just">
              <a:lnSpc>
                <a:spcPct val="150000"/>
              </a:lnSpc>
            </a:pP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   3.</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两年都用全年的数据进行比较</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4" name="矩形 3">
            <a:extLst>
              <a:ext uri="{FF2B5EF4-FFF2-40B4-BE49-F238E27FC236}">
                <a16:creationId xmlns:a16="http://schemas.microsoft.com/office/drawing/2014/main" id="{E73A0097-E0ED-4F4A-B5B8-738576BAB95D}"/>
              </a:ext>
            </a:extLst>
          </p:cNvPr>
          <p:cNvSpPr/>
          <p:nvPr/>
        </p:nvSpPr>
        <p:spPr>
          <a:xfrm>
            <a:off x="402337" y="4030375"/>
            <a:ext cx="8402029" cy="963597"/>
          </a:xfrm>
          <a:prstGeom prst="rect">
            <a:avLst/>
          </a:prstGeom>
        </p:spPr>
        <p:txBody>
          <a:bodyPr wrap="square">
            <a:spAutoFit/>
          </a:bodyPr>
          <a:lstStyle/>
          <a:p>
            <a:pPr indent="266700" algn="just">
              <a:lnSpc>
                <a:spcPct val="150000"/>
              </a:lnSpc>
            </a:pPr>
            <a:r>
              <a:rPr lang="en-US" altLang="zh-CN" sz="2000" kern="100" dirty="0">
                <a:solidFill>
                  <a:srgbClr val="0000FF"/>
                </a:solidFill>
                <a:latin typeface="等线" panose="02010600030101010101" pitchFamily="2" charset="-122"/>
                <a:ea typeface="宋体" panose="02010600030101010101" pitchFamily="2" charset="-122"/>
                <a:cs typeface="Times New Roman" panose="02020603050405020304" pitchFamily="18" charset="0"/>
              </a:rPr>
              <a:t>   【</a:t>
            </a:r>
            <a:r>
              <a:rPr lang="zh-CN" altLang="zh-CN" sz="2000" kern="100" dirty="0">
                <a:solidFill>
                  <a:srgbClr val="0000FF"/>
                </a:solidFill>
                <a:latin typeface="等线" panose="02010600030101010101" pitchFamily="2" charset="-122"/>
                <a:ea typeface="宋体" panose="02010600030101010101" pitchFamily="2" charset="-122"/>
                <a:cs typeface="Times New Roman" panose="02020603050405020304" pitchFamily="18" charset="0"/>
              </a:rPr>
              <a:t>说明</a:t>
            </a:r>
            <a:r>
              <a:rPr lang="en-US" altLang="zh-CN" sz="2000" kern="100" dirty="0">
                <a:solidFill>
                  <a:srgbClr val="0000FF"/>
                </a:solidFill>
                <a:latin typeface="等线" panose="02010600030101010101" pitchFamily="2" charset="-122"/>
                <a:ea typeface="宋体" panose="02010600030101010101" pitchFamily="2" charset="-122"/>
                <a:cs typeface="Times New Roman" panose="02020603050405020304" pitchFamily="18" charset="0"/>
              </a:rPr>
              <a:t>】</a:t>
            </a:r>
            <a:r>
              <a:rPr lang="zh-CN" altLang="zh-CN" sz="2000" kern="100" dirty="0">
                <a:solidFill>
                  <a:srgbClr val="0000FF"/>
                </a:solidFill>
                <a:latin typeface="等线" panose="02010600030101010101" pitchFamily="2" charset="-122"/>
                <a:ea typeface="宋体" panose="02010600030101010101" pitchFamily="2" charset="-122"/>
                <a:cs typeface="Times New Roman" panose="02020603050405020304" pitchFamily="18" charset="0"/>
              </a:rPr>
              <a:t>统计结论的得出不是简单的数据比较，而是要结合问题的实际背景</a:t>
            </a:r>
            <a:r>
              <a:rPr lang="zh-CN" altLang="en-US" sz="2000" kern="100" dirty="0">
                <a:solidFill>
                  <a:srgbClr val="0000FF"/>
                </a:solidFill>
                <a:latin typeface="等线" panose="02010600030101010101" pitchFamily="2" charset="-122"/>
                <a:ea typeface="宋体" panose="02010600030101010101" pitchFamily="2" charset="-122"/>
                <a:cs typeface="Times New Roman" panose="02020603050405020304" pitchFamily="18" charset="0"/>
              </a:rPr>
              <a:t>，</a:t>
            </a:r>
            <a:r>
              <a:rPr lang="zh-CN" altLang="zh-CN" sz="2000" kern="100" dirty="0">
                <a:solidFill>
                  <a:srgbClr val="0000FF"/>
                </a:solidFill>
                <a:latin typeface="等线" panose="02010600030101010101" pitchFamily="2" charset="-122"/>
                <a:ea typeface="宋体" panose="02010600030101010101" pitchFamily="2" charset="-122"/>
                <a:cs typeface="Times New Roman" panose="02020603050405020304" pitchFamily="18" charset="0"/>
              </a:rPr>
              <a:t>进行</a:t>
            </a:r>
            <a:r>
              <a:rPr lang="zh-CN" altLang="en-US" sz="2000" kern="100" dirty="0">
                <a:solidFill>
                  <a:srgbClr val="0000FF"/>
                </a:solidFill>
                <a:latin typeface="等线" panose="02010600030101010101" pitchFamily="2" charset="-122"/>
                <a:ea typeface="宋体" panose="02010600030101010101" pitchFamily="2" charset="-122"/>
                <a:cs typeface="Times New Roman" panose="02020603050405020304" pitchFamily="18" charset="0"/>
              </a:rPr>
              <a:t>客观的阐述和</a:t>
            </a:r>
            <a:r>
              <a:rPr lang="zh-CN" altLang="zh-CN" sz="2000" kern="100" dirty="0">
                <a:solidFill>
                  <a:srgbClr val="0000FF"/>
                </a:solidFill>
                <a:latin typeface="等线" panose="02010600030101010101" pitchFamily="2" charset="-122"/>
                <a:ea typeface="宋体" panose="02010600030101010101" pitchFamily="2" charset="-122"/>
                <a:cs typeface="Times New Roman" panose="02020603050405020304" pitchFamily="18" charset="0"/>
              </a:rPr>
              <a:t>解释</a:t>
            </a:r>
            <a:r>
              <a:rPr lang="en-US" altLang="zh-CN" sz="2000" kern="100" dirty="0">
                <a:solidFill>
                  <a:srgbClr val="0000FF"/>
                </a:solidFill>
                <a:latin typeface="等线" panose="02010600030101010101" pitchFamily="2" charset="-122"/>
                <a:ea typeface="宋体" panose="02010600030101010101" pitchFamily="2" charset="-122"/>
                <a:cs typeface="Times New Roman" panose="02020603050405020304" pitchFamily="18" charset="0"/>
              </a:rPr>
              <a:t>.</a:t>
            </a:r>
            <a:endParaRPr lang="zh-CN" altLang="zh-CN" sz="20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3704D03B-A694-45A2-B4C4-CB0A432CDBD5}"/>
              </a:ext>
            </a:extLst>
          </p:cNvPr>
          <p:cNvSpPr/>
          <p:nvPr/>
        </p:nvSpPr>
        <p:spPr>
          <a:xfrm>
            <a:off x="753808" y="1750063"/>
            <a:ext cx="4423006" cy="400110"/>
          </a:xfrm>
          <a:prstGeom prst="rect">
            <a:avLst/>
          </a:prstGeom>
        </p:spPr>
        <p:txBody>
          <a:bodyPr wrap="none">
            <a:spAutoFit/>
          </a:bodyPr>
          <a:lstStyle/>
          <a:p>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a:t>
            </a:r>
            <a:r>
              <a:rPr lang="zh-CN" altLang="en-US" sz="2000" kern="100" dirty="0">
                <a:latin typeface="等线" panose="02010600030101010101" pitchFamily="2" charset="-122"/>
                <a:ea typeface="宋体" panose="02010600030101010101" pitchFamily="2" charset="-122"/>
                <a:cs typeface="Times New Roman" panose="02020603050405020304" pitchFamily="18" charset="0"/>
              </a:rPr>
              <a:t>思考</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2】</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你有什么好的</a:t>
            </a:r>
            <a:r>
              <a:rPr lang="zh-CN" altLang="en-US" sz="2000" kern="100" dirty="0">
                <a:latin typeface="等线" panose="02010600030101010101" pitchFamily="2" charset="-122"/>
                <a:ea typeface="宋体" panose="02010600030101010101" pitchFamily="2" charset="-122"/>
                <a:cs typeface="Times New Roman" panose="02020603050405020304" pitchFamily="18" charset="0"/>
              </a:rPr>
              <a:t>对比</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方案吗？</a:t>
            </a:r>
            <a:endParaRPr lang="zh-CN" altLang="en-US" sz="2000" dirty="0"/>
          </a:p>
        </p:txBody>
      </p:sp>
    </p:spTree>
    <p:extLst>
      <p:ext uri="{BB962C8B-B14F-4D97-AF65-F5344CB8AC3E}">
        <p14:creationId xmlns:p14="http://schemas.microsoft.com/office/powerpoint/2010/main" val="410277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0F7AFA8-90D3-4A86-AE2E-4F0B7FEF76BA}"/>
              </a:ext>
            </a:extLst>
          </p:cNvPr>
          <p:cNvSpPr/>
          <p:nvPr/>
        </p:nvSpPr>
        <p:spPr>
          <a:xfrm>
            <a:off x="569540" y="3723396"/>
            <a:ext cx="7822039" cy="943528"/>
          </a:xfrm>
          <a:prstGeom prst="rect">
            <a:avLst/>
          </a:prstGeom>
        </p:spPr>
        <p:txBody>
          <a:bodyPr wrap="square">
            <a:spAutoFit/>
          </a:bodyPr>
          <a:lstStyle/>
          <a:p>
            <a:pPr indent="266700">
              <a:lnSpc>
                <a:spcPct val="150000"/>
              </a:lnSpc>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zh-CN" sz="2000" dirty="0">
                <a:latin typeface="宋体" panose="02010600030101010101" pitchFamily="2" charset="-122"/>
                <a:ea typeface="宋体" panose="02010600030101010101" pitchFamily="2" charset="-122"/>
                <a:cs typeface="宋体" panose="02010600030101010101" pitchFamily="2" charset="-122"/>
              </a:rPr>
              <a:t>你觉得此次期中考试</a:t>
            </a:r>
            <a:r>
              <a:rPr lang="en-US" altLang="zh-CN" sz="2000" dirty="0">
                <a:latin typeface="宋体" panose="02010600030101010101" pitchFamily="2" charset="-122"/>
                <a:ea typeface="宋体" panose="02010600030101010101" pitchFamily="2" charset="-122"/>
                <a:cs typeface="宋体" panose="02010600030101010101" pitchFamily="2" charset="-122"/>
              </a:rPr>
              <a:t>3</a:t>
            </a:r>
            <a:r>
              <a:rPr lang="zh-CN" altLang="zh-CN"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4</a:t>
            </a:r>
            <a:r>
              <a:rPr lang="zh-CN" altLang="zh-CN" sz="2000" dirty="0">
                <a:latin typeface="宋体" panose="02010600030101010101" pitchFamily="2" charset="-122"/>
                <a:ea typeface="宋体" panose="02010600030101010101" pitchFamily="2" charset="-122"/>
                <a:cs typeface="宋体" panose="02010600030101010101" pitchFamily="2" charset="-122"/>
              </a:rPr>
              <a:t>两班的数学成绩如何呢？请利用所学知识，选择合适的统计图进行描述，并分析</a:t>
            </a:r>
            <a:r>
              <a:rPr lang="en-US" altLang="zh-CN" sz="2000" dirty="0">
                <a:latin typeface="宋体" panose="02010600030101010101" pitchFamily="2" charset="-122"/>
                <a:ea typeface="宋体" panose="02010600030101010101" pitchFamily="2" charset="-122"/>
                <a:cs typeface="宋体" panose="02010600030101010101" pitchFamily="2" charset="-122"/>
              </a:rPr>
              <a:t>3</a:t>
            </a:r>
            <a:r>
              <a:rPr lang="zh-CN" altLang="zh-CN"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4</a:t>
            </a:r>
            <a:r>
              <a:rPr lang="zh-CN" altLang="zh-CN" sz="2000" dirty="0">
                <a:latin typeface="宋体" panose="02010600030101010101" pitchFamily="2" charset="-122"/>
                <a:ea typeface="宋体" panose="02010600030101010101" pitchFamily="2" charset="-122"/>
                <a:cs typeface="宋体" panose="02010600030101010101" pitchFamily="2" charset="-122"/>
              </a:rPr>
              <a:t>两个班级的数学成绩</a:t>
            </a:r>
            <a:r>
              <a:rPr lang="en-US" altLang="zh-CN" sz="2000" dirty="0">
                <a:latin typeface="宋体" panose="02010600030101010101" pitchFamily="2" charset="-122"/>
                <a:ea typeface="宋体" panose="02010600030101010101" pitchFamily="2" charset="-122"/>
                <a:cs typeface="宋体" panose="02010600030101010101" pitchFamily="2" charset="-122"/>
              </a:rPr>
              <a:t>.</a:t>
            </a:r>
            <a:endParaRPr lang="zh-CN" altLang="zh-CN" sz="2000" dirty="0">
              <a:latin typeface="宋体" panose="02010600030101010101" pitchFamily="2" charset="-122"/>
              <a:ea typeface="宋体" panose="02010600030101010101" pitchFamily="2" charset="-122"/>
              <a:cs typeface="宋体" panose="02010600030101010101" pitchFamily="2" charset="-122"/>
            </a:endParaRPr>
          </a:p>
        </p:txBody>
      </p:sp>
      <p:sp>
        <p:nvSpPr>
          <p:cNvPr id="4" name="内容占位符 2">
            <a:extLst>
              <a:ext uri="{FF2B5EF4-FFF2-40B4-BE49-F238E27FC236}">
                <a16:creationId xmlns:a16="http://schemas.microsoft.com/office/drawing/2014/main" id="{79820625-64ED-4F58-9B52-C0DF1002A1F3}"/>
              </a:ext>
            </a:extLst>
          </p:cNvPr>
          <p:cNvSpPr txBox="1">
            <a:spLocks/>
          </p:cNvSpPr>
          <p:nvPr/>
        </p:nvSpPr>
        <p:spPr>
          <a:xfrm>
            <a:off x="502411" y="736302"/>
            <a:ext cx="8139178" cy="4042179"/>
          </a:xfrm>
          <a:prstGeom prst="rect">
            <a:avLst/>
          </a:prstGeom>
        </p:spPr>
        <p:txBody>
          <a:bodyPr>
            <a:normAutofit/>
          </a:bodyPr>
          <a:lst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altLang="zh-CN" sz="2000" b="1" dirty="0">
                <a:latin typeface="宋体" panose="02010600030101010101" pitchFamily="2" charset="-122"/>
                <a:ea typeface="宋体" panose="02010600030101010101" pitchFamily="2" charset="-122"/>
                <a:cs typeface="Times New Roman" panose="02020603050405020304" pitchFamily="18" charset="0"/>
              </a:rPr>
              <a:t>    </a:t>
            </a:r>
            <a:r>
              <a:rPr lang="zh-CN" altLang="zh-CN" sz="2000" b="1" dirty="0">
                <a:latin typeface="宋体" panose="02010600030101010101" pitchFamily="2" charset="-122"/>
                <a:ea typeface="宋体" panose="02010600030101010101" pitchFamily="2" charset="-122"/>
                <a:cs typeface="Times New Roman" panose="02020603050405020304" pitchFamily="18" charset="0"/>
              </a:rPr>
              <a:t>引例：</a:t>
            </a:r>
            <a:r>
              <a:rPr lang="zh-CN" altLang="zh-CN" sz="2000" dirty="0">
                <a:latin typeface="宋体" panose="02010600030101010101" pitchFamily="2" charset="-122"/>
                <a:ea typeface="宋体" panose="02010600030101010101" pitchFamily="2" charset="-122"/>
                <a:cs typeface="Times New Roman" panose="02020603050405020304" pitchFamily="18" charset="0"/>
              </a:rPr>
              <a:t>某高一年级</a:t>
            </a:r>
            <a:r>
              <a:rPr lang="en-US" altLang="zh-CN" sz="2000" dirty="0">
                <a:latin typeface="宋体" panose="02010600030101010101" pitchFamily="2" charset="-122"/>
                <a:ea typeface="宋体" panose="02010600030101010101" pitchFamily="2" charset="-122"/>
                <a:cs typeface="Times New Roman" panose="02020603050405020304" pitchFamily="18" charset="0"/>
              </a:rPr>
              <a:t>3</a:t>
            </a:r>
            <a:r>
              <a:rPr lang="zh-CN" altLang="zh-CN" sz="2000" dirty="0">
                <a:latin typeface="宋体" panose="02010600030101010101" pitchFamily="2" charset="-122"/>
                <a:ea typeface="宋体" panose="02010600030101010101" pitchFamily="2" charset="-122"/>
                <a:cs typeface="Times New Roman" panose="02020603050405020304" pitchFamily="18" charset="0"/>
              </a:rPr>
              <a:t>、</a:t>
            </a:r>
            <a:r>
              <a:rPr lang="en-US" altLang="zh-CN" sz="2000" dirty="0">
                <a:latin typeface="宋体" panose="02010600030101010101" pitchFamily="2" charset="-122"/>
                <a:ea typeface="宋体" panose="02010600030101010101" pitchFamily="2" charset="-122"/>
                <a:cs typeface="Times New Roman" panose="02020603050405020304" pitchFamily="18" charset="0"/>
              </a:rPr>
              <a:t>4</a:t>
            </a:r>
            <a:r>
              <a:rPr lang="zh-CN" altLang="zh-CN" sz="2000" dirty="0">
                <a:latin typeface="宋体" panose="02010600030101010101" pitchFamily="2" charset="-122"/>
                <a:ea typeface="宋体" panose="02010600030101010101" pitchFamily="2" charset="-122"/>
                <a:cs typeface="Times New Roman" panose="02020603050405020304" pitchFamily="18" charset="0"/>
              </a:rPr>
              <a:t>两班在</a:t>
            </a:r>
            <a:r>
              <a:rPr lang="en-US" altLang="zh-CN" sz="2000" dirty="0">
                <a:latin typeface="宋体" panose="02010600030101010101" pitchFamily="2" charset="-122"/>
                <a:ea typeface="宋体" panose="02010600030101010101" pitchFamily="2" charset="-122"/>
                <a:cs typeface="Times New Roman" panose="02020603050405020304" pitchFamily="18" charset="0"/>
              </a:rPr>
              <a:t>2020</a:t>
            </a:r>
            <a:r>
              <a:rPr lang="zh-CN" altLang="zh-CN" sz="2000" dirty="0">
                <a:latin typeface="宋体" panose="02010600030101010101" pitchFamily="2" charset="-122"/>
                <a:ea typeface="宋体" panose="02010600030101010101" pitchFamily="2" charset="-122"/>
                <a:cs typeface="Times New Roman" panose="02020603050405020304" pitchFamily="18" charset="0"/>
              </a:rPr>
              <a:t>年</a:t>
            </a:r>
            <a:r>
              <a:rPr lang="en-US" altLang="zh-CN" sz="2000" dirty="0">
                <a:latin typeface="宋体" panose="02010600030101010101" pitchFamily="2" charset="-122"/>
                <a:ea typeface="宋体" panose="02010600030101010101" pitchFamily="2" charset="-122"/>
                <a:cs typeface="Times New Roman" panose="02020603050405020304" pitchFamily="18" charset="0"/>
              </a:rPr>
              <a:t>5</a:t>
            </a:r>
            <a:r>
              <a:rPr lang="zh-CN" altLang="zh-CN" sz="2000" dirty="0">
                <a:latin typeface="宋体" panose="02010600030101010101" pitchFamily="2" charset="-122"/>
                <a:ea typeface="宋体" panose="02010600030101010101" pitchFamily="2" charset="-122"/>
                <a:cs typeface="Times New Roman" panose="02020603050405020304" pitchFamily="18" charset="0"/>
              </a:rPr>
              <a:t>月份的期中考试中数学成绩如下</a:t>
            </a:r>
            <a:r>
              <a:rPr lang="zh-CN" altLang="en-US" sz="2000" dirty="0">
                <a:latin typeface="宋体" panose="02010600030101010101" pitchFamily="2" charset="-122"/>
                <a:ea typeface="宋体" panose="02010600030101010101" pitchFamily="2" charset="-122"/>
                <a:cs typeface="Times New Roman" panose="02020603050405020304" pitchFamily="18" charset="0"/>
              </a:rPr>
              <a:t>：</a:t>
            </a:r>
            <a:r>
              <a:rPr lang="en-US" altLang="zh-CN" sz="2000" dirty="0">
                <a:latin typeface="宋体" panose="02010600030101010101" pitchFamily="2" charset="-122"/>
                <a:ea typeface="宋体" panose="02010600030101010101" pitchFamily="2" charset="-122"/>
                <a:cs typeface="Times New Roman" panose="02020603050405020304" pitchFamily="18" charset="0"/>
              </a:rPr>
              <a:t>3</a:t>
            </a:r>
            <a:r>
              <a:rPr lang="zh-CN" altLang="zh-CN" sz="2000" dirty="0">
                <a:latin typeface="宋体" panose="02010600030101010101" pitchFamily="2" charset="-122"/>
                <a:ea typeface="宋体" panose="02010600030101010101" pitchFamily="2" charset="-122"/>
                <a:cs typeface="Times New Roman" panose="02020603050405020304" pitchFamily="18" charset="0"/>
              </a:rPr>
              <a:t>班</a:t>
            </a:r>
            <a:r>
              <a:rPr lang="en-US" altLang="zh-CN" sz="2000" dirty="0">
                <a:latin typeface="宋体" panose="02010600030101010101" pitchFamily="2" charset="-122"/>
                <a:ea typeface="宋体" panose="02010600030101010101" pitchFamily="2" charset="-122"/>
                <a:cs typeface="Times New Roman" panose="02020603050405020304" pitchFamily="18" charset="0"/>
              </a:rPr>
              <a:t>135</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分到</a:t>
            </a:r>
            <a:r>
              <a:rPr lang="en-US" altLang="zh-CN" sz="2000" dirty="0">
                <a:latin typeface="宋体" panose="02010600030101010101" pitchFamily="2" charset="-122"/>
                <a:ea typeface="宋体" panose="02010600030101010101" pitchFamily="2" charset="-122"/>
                <a:cs typeface="Times New Roman" panose="02020603050405020304" pitchFamily="18" charset="0"/>
              </a:rPr>
              <a:t>150</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分优秀等级有</a:t>
            </a:r>
            <a:r>
              <a:rPr lang="en-US" altLang="zh-CN" sz="2000" dirty="0">
                <a:latin typeface="宋体" panose="02010600030101010101" pitchFamily="2" charset="-122"/>
                <a:ea typeface="宋体" panose="02010600030101010101" pitchFamily="2" charset="-122"/>
                <a:cs typeface="Times New Roman" panose="02020603050405020304" pitchFamily="18" charset="0"/>
              </a:rPr>
              <a:t>5</a:t>
            </a:r>
            <a:r>
              <a:rPr lang="zh-CN" altLang="zh-CN" sz="2000" dirty="0">
                <a:latin typeface="宋体" panose="02010600030101010101" pitchFamily="2" charset="-122"/>
                <a:ea typeface="宋体" panose="02010600030101010101" pitchFamily="2" charset="-122"/>
                <a:cs typeface="Times New Roman" panose="02020603050405020304" pitchFamily="18" charset="0"/>
              </a:rPr>
              <a:t>人次，</a:t>
            </a:r>
            <a:r>
              <a:rPr lang="en-US" altLang="zh-CN" sz="2000" dirty="0">
                <a:latin typeface="宋体" panose="02010600030101010101" pitchFamily="2" charset="-122"/>
                <a:ea typeface="宋体" panose="02010600030101010101" pitchFamily="2" charset="-122"/>
                <a:cs typeface="Times New Roman" panose="02020603050405020304" pitchFamily="18" charset="0"/>
              </a:rPr>
              <a:t>120</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分到</a:t>
            </a:r>
            <a:r>
              <a:rPr lang="en-US" altLang="zh-CN" sz="2000" dirty="0">
                <a:latin typeface="宋体" panose="02010600030101010101" pitchFamily="2" charset="-122"/>
                <a:ea typeface="宋体" panose="02010600030101010101" pitchFamily="2" charset="-122"/>
                <a:cs typeface="Times New Roman" panose="02020603050405020304" pitchFamily="18" charset="0"/>
              </a:rPr>
              <a:t>134</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分良好等级有</a:t>
            </a:r>
            <a:r>
              <a:rPr lang="en-US" altLang="zh-CN" sz="2000" dirty="0">
                <a:latin typeface="宋体" panose="02010600030101010101" pitchFamily="2" charset="-122"/>
                <a:ea typeface="宋体" panose="02010600030101010101" pitchFamily="2" charset="-122"/>
                <a:cs typeface="Times New Roman" panose="02020603050405020304" pitchFamily="18" charset="0"/>
              </a:rPr>
              <a:t>10</a:t>
            </a:r>
            <a:r>
              <a:rPr lang="zh-CN" altLang="zh-CN" sz="2000" dirty="0">
                <a:latin typeface="宋体" panose="02010600030101010101" pitchFamily="2" charset="-122"/>
                <a:ea typeface="宋体" panose="02010600030101010101" pitchFamily="2" charset="-122"/>
                <a:cs typeface="Times New Roman" panose="02020603050405020304" pitchFamily="18" charset="0"/>
              </a:rPr>
              <a:t>人次，</a:t>
            </a:r>
            <a:r>
              <a:rPr lang="en-US" altLang="zh-CN" sz="2000" dirty="0">
                <a:latin typeface="宋体" panose="02010600030101010101" pitchFamily="2" charset="-122"/>
                <a:ea typeface="宋体" panose="02010600030101010101" pitchFamily="2" charset="-122"/>
                <a:cs typeface="Times New Roman" panose="02020603050405020304" pitchFamily="18" charset="0"/>
              </a:rPr>
              <a:t>90</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分到</a:t>
            </a:r>
            <a:r>
              <a:rPr lang="en-US" altLang="zh-CN" sz="2000" dirty="0">
                <a:latin typeface="宋体" panose="02010600030101010101" pitchFamily="2" charset="-122"/>
                <a:ea typeface="宋体" panose="02010600030101010101" pitchFamily="2" charset="-122"/>
                <a:cs typeface="Times New Roman" panose="02020603050405020304" pitchFamily="18" charset="0"/>
              </a:rPr>
              <a:t>119</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分合格等级有</a:t>
            </a:r>
            <a:r>
              <a:rPr lang="en-US" altLang="zh-CN" sz="2000" dirty="0">
                <a:latin typeface="宋体" panose="02010600030101010101" pitchFamily="2" charset="-122"/>
                <a:ea typeface="宋体" panose="02010600030101010101" pitchFamily="2" charset="-122"/>
                <a:cs typeface="Times New Roman" panose="02020603050405020304" pitchFamily="18" charset="0"/>
              </a:rPr>
              <a:t>12</a:t>
            </a:r>
            <a:r>
              <a:rPr lang="zh-CN" altLang="zh-CN" sz="2000" dirty="0">
                <a:latin typeface="宋体" panose="02010600030101010101" pitchFamily="2" charset="-122"/>
                <a:ea typeface="宋体" panose="02010600030101010101" pitchFamily="2" charset="-122"/>
                <a:cs typeface="Times New Roman" panose="02020603050405020304" pitchFamily="18" charset="0"/>
              </a:rPr>
              <a:t>人次，</a:t>
            </a:r>
            <a:r>
              <a:rPr lang="en-US" altLang="zh-CN" sz="2000" dirty="0">
                <a:latin typeface="宋体" panose="02010600030101010101" pitchFamily="2" charset="-122"/>
                <a:ea typeface="宋体" panose="02010600030101010101" pitchFamily="2" charset="-122"/>
                <a:cs typeface="Times New Roman" panose="02020603050405020304" pitchFamily="18" charset="0"/>
              </a:rPr>
              <a:t>60</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分到</a:t>
            </a:r>
            <a:r>
              <a:rPr lang="en-US" altLang="zh-CN" sz="2000" dirty="0">
                <a:latin typeface="宋体" panose="02010600030101010101" pitchFamily="2" charset="-122"/>
                <a:ea typeface="宋体" panose="02010600030101010101" pitchFamily="2" charset="-122"/>
                <a:cs typeface="Times New Roman" panose="02020603050405020304" pitchFamily="18" charset="0"/>
              </a:rPr>
              <a:t>90</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分待合格等级有</a:t>
            </a:r>
            <a:r>
              <a:rPr lang="en-US" altLang="zh-CN" sz="2000" dirty="0">
                <a:latin typeface="宋体" panose="02010600030101010101" pitchFamily="2" charset="-122"/>
                <a:ea typeface="宋体" panose="02010600030101010101" pitchFamily="2" charset="-122"/>
                <a:cs typeface="Times New Roman" panose="02020603050405020304" pitchFamily="18" charset="0"/>
              </a:rPr>
              <a:t>6</a:t>
            </a:r>
            <a:r>
              <a:rPr lang="zh-CN" altLang="zh-CN" sz="2000" dirty="0">
                <a:latin typeface="宋体" panose="02010600030101010101" pitchFamily="2" charset="-122"/>
                <a:ea typeface="宋体" panose="02010600030101010101" pitchFamily="2" charset="-122"/>
                <a:cs typeface="Times New Roman" panose="02020603050405020304" pitchFamily="18" charset="0"/>
              </a:rPr>
              <a:t>人次；</a:t>
            </a:r>
            <a:r>
              <a:rPr lang="en-US" altLang="zh-CN" sz="2000" dirty="0">
                <a:latin typeface="宋体" panose="02010600030101010101" pitchFamily="2" charset="-122"/>
                <a:ea typeface="宋体" panose="02010600030101010101" pitchFamily="2" charset="-122"/>
                <a:cs typeface="Times New Roman" panose="02020603050405020304" pitchFamily="18" charset="0"/>
              </a:rPr>
              <a:t>4</a:t>
            </a:r>
            <a:r>
              <a:rPr lang="zh-CN" altLang="zh-CN" sz="2000" dirty="0">
                <a:latin typeface="宋体" panose="02010600030101010101" pitchFamily="2" charset="-122"/>
                <a:ea typeface="宋体" panose="02010600030101010101" pitchFamily="2" charset="-122"/>
                <a:cs typeface="Times New Roman" panose="02020603050405020304" pitchFamily="18" charset="0"/>
              </a:rPr>
              <a:t>班</a:t>
            </a:r>
            <a:r>
              <a:rPr lang="en-US" altLang="zh-CN" sz="2000" dirty="0">
                <a:latin typeface="宋体" panose="02010600030101010101" pitchFamily="2" charset="-122"/>
                <a:ea typeface="宋体" panose="02010600030101010101" pitchFamily="2" charset="-122"/>
                <a:cs typeface="Times New Roman" panose="02020603050405020304" pitchFamily="18" charset="0"/>
              </a:rPr>
              <a:t>135</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分到</a:t>
            </a:r>
            <a:r>
              <a:rPr lang="en-US" altLang="zh-CN" sz="2000" dirty="0">
                <a:latin typeface="宋体" panose="02010600030101010101" pitchFamily="2" charset="-122"/>
                <a:ea typeface="宋体" panose="02010600030101010101" pitchFamily="2" charset="-122"/>
                <a:cs typeface="Times New Roman" panose="02020603050405020304" pitchFamily="18" charset="0"/>
              </a:rPr>
              <a:t>150</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分优秀等级有</a:t>
            </a:r>
            <a:r>
              <a:rPr lang="en-US" altLang="zh-CN" sz="2000" dirty="0">
                <a:latin typeface="宋体" panose="02010600030101010101" pitchFamily="2" charset="-122"/>
                <a:ea typeface="宋体" panose="02010600030101010101" pitchFamily="2" charset="-122"/>
                <a:cs typeface="Times New Roman" panose="02020603050405020304" pitchFamily="18" charset="0"/>
              </a:rPr>
              <a:t>3</a:t>
            </a:r>
            <a:r>
              <a:rPr lang="zh-CN" altLang="zh-CN" sz="2000" dirty="0">
                <a:latin typeface="宋体" panose="02010600030101010101" pitchFamily="2" charset="-122"/>
                <a:ea typeface="宋体" panose="02010600030101010101" pitchFamily="2" charset="-122"/>
                <a:cs typeface="Times New Roman" panose="02020603050405020304" pitchFamily="18" charset="0"/>
              </a:rPr>
              <a:t>人次，</a:t>
            </a:r>
            <a:r>
              <a:rPr lang="en-US" altLang="zh-CN" sz="2000" dirty="0">
                <a:latin typeface="宋体" panose="02010600030101010101" pitchFamily="2" charset="-122"/>
                <a:ea typeface="宋体" panose="02010600030101010101" pitchFamily="2" charset="-122"/>
                <a:cs typeface="Times New Roman" panose="02020603050405020304" pitchFamily="18" charset="0"/>
              </a:rPr>
              <a:t>120</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分到</a:t>
            </a:r>
            <a:r>
              <a:rPr lang="en-US" altLang="zh-CN" sz="2000" dirty="0">
                <a:latin typeface="宋体" panose="02010600030101010101" pitchFamily="2" charset="-122"/>
                <a:ea typeface="宋体" panose="02010600030101010101" pitchFamily="2" charset="-122"/>
                <a:cs typeface="Times New Roman" panose="02020603050405020304" pitchFamily="18" charset="0"/>
              </a:rPr>
              <a:t>134</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分良好等级有</a:t>
            </a:r>
            <a:r>
              <a:rPr lang="en-US" altLang="zh-CN" sz="2000" dirty="0">
                <a:latin typeface="宋体" panose="02010600030101010101" pitchFamily="2" charset="-122"/>
                <a:ea typeface="宋体" panose="02010600030101010101" pitchFamily="2" charset="-122"/>
                <a:cs typeface="Times New Roman" panose="02020603050405020304" pitchFamily="18" charset="0"/>
              </a:rPr>
              <a:t>14</a:t>
            </a:r>
            <a:r>
              <a:rPr lang="zh-CN" altLang="zh-CN" sz="2000" dirty="0">
                <a:latin typeface="宋体" panose="02010600030101010101" pitchFamily="2" charset="-122"/>
                <a:ea typeface="宋体" panose="02010600030101010101" pitchFamily="2" charset="-122"/>
                <a:cs typeface="Times New Roman" panose="02020603050405020304" pitchFamily="18" charset="0"/>
              </a:rPr>
              <a:t>人次，</a:t>
            </a:r>
            <a:r>
              <a:rPr lang="en-US" altLang="zh-CN" sz="2000" dirty="0">
                <a:latin typeface="宋体" panose="02010600030101010101" pitchFamily="2" charset="-122"/>
                <a:ea typeface="宋体" panose="02010600030101010101" pitchFamily="2" charset="-122"/>
                <a:cs typeface="Times New Roman" panose="02020603050405020304" pitchFamily="18" charset="0"/>
              </a:rPr>
              <a:t>90</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分到</a:t>
            </a:r>
            <a:r>
              <a:rPr lang="en-US" altLang="zh-CN" sz="2000" dirty="0">
                <a:latin typeface="宋体" panose="02010600030101010101" pitchFamily="2" charset="-122"/>
                <a:ea typeface="宋体" panose="02010600030101010101" pitchFamily="2" charset="-122"/>
                <a:cs typeface="Times New Roman" panose="02020603050405020304" pitchFamily="18" charset="0"/>
              </a:rPr>
              <a:t>119</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分合格等级有</a:t>
            </a:r>
            <a:r>
              <a:rPr lang="en-US" altLang="zh-CN" sz="2000" dirty="0">
                <a:latin typeface="宋体" panose="02010600030101010101" pitchFamily="2" charset="-122"/>
                <a:ea typeface="宋体" panose="02010600030101010101" pitchFamily="2" charset="-122"/>
                <a:cs typeface="Times New Roman" panose="02020603050405020304" pitchFamily="18" charset="0"/>
              </a:rPr>
              <a:t>12</a:t>
            </a:r>
            <a:r>
              <a:rPr lang="zh-CN" altLang="zh-CN" sz="2000" dirty="0">
                <a:latin typeface="宋体" panose="02010600030101010101" pitchFamily="2" charset="-122"/>
                <a:ea typeface="宋体" panose="02010600030101010101" pitchFamily="2" charset="-122"/>
                <a:cs typeface="Times New Roman" panose="02020603050405020304" pitchFamily="18" charset="0"/>
              </a:rPr>
              <a:t>人次，</a:t>
            </a:r>
            <a:r>
              <a:rPr lang="en-US" altLang="zh-CN" sz="2000" dirty="0">
                <a:latin typeface="宋体" panose="02010600030101010101" pitchFamily="2" charset="-122"/>
                <a:ea typeface="宋体" panose="02010600030101010101" pitchFamily="2" charset="-122"/>
                <a:cs typeface="Times New Roman" panose="02020603050405020304" pitchFamily="18" charset="0"/>
              </a:rPr>
              <a:t>60</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分到</a:t>
            </a:r>
            <a:r>
              <a:rPr lang="en-US" altLang="zh-CN" sz="2000" dirty="0">
                <a:latin typeface="宋体" panose="02010600030101010101" pitchFamily="2" charset="-122"/>
                <a:ea typeface="宋体" panose="02010600030101010101" pitchFamily="2" charset="-122"/>
                <a:cs typeface="Times New Roman" panose="02020603050405020304" pitchFamily="18" charset="0"/>
              </a:rPr>
              <a:t>90</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分待合格等级有</a:t>
            </a:r>
            <a:r>
              <a:rPr lang="en-US" altLang="zh-CN" sz="2000" dirty="0">
                <a:latin typeface="宋体" panose="02010600030101010101" pitchFamily="2" charset="-122"/>
                <a:ea typeface="宋体" panose="02010600030101010101" pitchFamily="2" charset="-122"/>
                <a:cs typeface="Times New Roman" panose="02020603050405020304" pitchFamily="18" charset="0"/>
              </a:rPr>
              <a:t>1</a:t>
            </a:r>
            <a:r>
              <a:rPr lang="zh-CN" altLang="zh-CN" sz="2000" dirty="0">
                <a:latin typeface="宋体" panose="02010600030101010101" pitchFamily="2" charset="-122"/>
                <a:ea typeface="宋体" panose="02010600030101010101" pitchFamily="2" charset="-122"/>
                <a:cs typeface="Times New Roman" panose="02020603050405020304" pitchFamily="18" charset="0"/>
              </a:rPr>
              <a:t>人次</a:t>
            </a:r>
            <a:r>
              <a:rPr lang="en-US" altLang="zh-CN" sz="2000" dirty="0">
                <a:latin typeface="宋体" panose="02010600030101010101" pitchFamily="2" charset="-122"/>
                <a:ea typeface="宋体" panose="02010600030101010101" pitchFamily="2" charset="-122"/>
                <a:cs typeface="Times New Roman" panose="02020603050405020304" pitchFamily="18" charset="0"/>
              </a:rPr>
              <a:t>.</a:t>
            </a:r>
          </a:p>
          <a:p>
            <a:pPr marL="0" indent="0">
              <a:lnSpc>
                <a:spcPct val="150000"/>
              </a:lnSpc>
              <a:buFont typeface="Arial" panose="020B0604020202020204" pitchFamily="34" charset="0"/>
              <a:buNone/>
            </a:pPr>
            <a:endParaRPr lang="zh-CN" altLang="en-US" sz="2000" dirty="0">
              <a:latin typeface="宋体" panose="02010600030101010101" pitchFamily="2" charset="-122"/>
              <a:ea typeface="宋体" panose="02010600030101010101" pitchFamily="2" charset="-122"/>
            </a:endParaRPr>
          </a:p>
        </p:txBody>
      </p:sp>
      <p:sp>
        <p:nvSpPr>
          <p:cNvPr id="6" name="矩形 5">
            <a:extLst>
              <a:ext uri="{FF2B5EF4-FFF2-40B4-BE49-F238E27FC236}">
                <a16:creationId xmlns:a16="http://schemas.microsoft.com/office/drawing/2014/main" id="{0EFC7001-00CD-4314-9682-0FD9F897DEFB}"/>
              </a:ext>
            </a:extLst>
          </p:cNvPr>
          <p:cNvSpPr/>
          <p:nvPr/>
        </p:nvSpPr>
        <p:spPr>
          <a:xfrm>
            <a:off x="438581" y="73112"/>
            <a:ext cx="5109091" cy="583814"/>
          </a:xfrm>
          <a:prstGeom prst="rect">
            <a:avLst/>
          </a:prstGeom>
        </p:spPr>
        <p:txBody>
          <a:bodyPr wrap="none">
            <a:spAutoFit/>
          </a:bodyPr>
          <a:lstStyle/>
          <a:p>
            <a:pPr algn="just">
              <a:lnSpc>
                <a:spcPct val="150000"/>
              </a:lnSpc>
            </a:pPr>
            <a:r>
              <a:rPr lang="zh-CN" altLang="zh-CN" sz="2400" b="1" kern="100" dirty="0">
                <a:latin typeface="等线" panose="02010600030101010101" pitchFamily="2" charset="-122"/>
                <a:ea typeface="宋体" panose="02010600030101010101" pitchFamily="2" charset="-122"/>
                <a:cs typeface="Times New Roman" panose="02020603050405020304" pitchFamily="18" charset="0"/>
              </a:rPr>
              <a:t>任务三、利用统计图表解决实际问题</a:t>
            </a:r>
            <a:endParaRPr lang="zh-CN" altLang="zh-CN" sz="2400" b="1"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5644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575AEDBD-B3A0-4363-89B3-36EDE931F49A}"/>
              </a:ext>
            </a:extLst>
          </p:cNvPr>
          <p:cNvSpPr/>
          <p:nvPr/>
        </p:nvSpPr>
        <p:spPr>
          <a:xfrm>
            <a:off x="478100" y="683093"/>
            <a:ext cx="8198250" cy="3251852"/>
          </a:xfrm>
          <a:prstGeom prst="rect">
            <a:avLst/>
          </a:prstGeom>
        </p:spPr>
        <p:txBody>
          <a:bodyPr wrap="square">
            <a:spAutoFit/>
          </a:bodyPr>
          <a:lstStyle/>
          <a:p>
            <a:pPr>
              <a:lnSpc>
                <a:spcPct val="150000"/>
              </a:lnSpc>
            </a:pPr>
            <a:r>
              <a:rPr lang="en-US" altLang="zh-CN" sz="2000" b="1" dirty="0">
                <a:latin typeface="宋体" panose="02010600030101010101" pitchFamily="2" charset="-122"/>
                <a:ea typeface="宋体" panose="02010600030101010101" pitchFamily="2" charset="-122"/>
                <a:cs typeface="宋体" panose="02010600030101010101" pitchFamily="2" charset="-122"/>
              </a:rPr>
              <a:t>【</a:t>
            </a:r>
            <a:r>
              <a:rPr lang="zh-CN" altLang="zh-CN" sz="2000" b="1" dirty="0">
                <a:latin typeface="宋体" panose="02010600030101010101" pitchFamily="2" charset="-122"/>
                <a:ea typeface="宋体" panose="02010600030101010101" pitchFamily="2" charset="-122"/>
                <a:cs typeface="宋体" panose="02010600030101010101" pitchFamily="2" charset="-122"/>
              </a:rPr>
              <a:t>学习目标</a:t>
            </a:r>
            <a:r>
              <a:rPr lang="en-US" altLang="zh-CN" sz="2000" b="1" dirty="0">
                <a:latin typeface="宋体" panose="02010600030101010101" pitchFamily="2" charset="-122"/>
                <a:ea typeface="宋体" panose="02010600030101010101" pitchFamily="2" charset="-122"/>
                <a:cs typeface="宋体" panose="02010600030101010101" pitchFamily="2" charset="-122"/>
              </a:rPr>
              <a:t>】</a:t>
            </a:r>
          </a:p>
          <a:p>
            <a:pPr>
              <a:lnSpc>
                <a:spcPct val="150000"/>
              </a:lnSpc>
            </a:pP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zh-CN" sz="2000" dirty="0">
                <a:latin typeface="宋体" panose="02010600030101010101" pitchFamily="2" charset="-122"/>
                <a:ea typeface="宋体" panose="02010600030101010101" pitchFamily="2" charset="-122"/>
                <a:cs typeface="宋体" panose="02010600030101010101" pitchFamily="2" charset="-122"/>
              </a:rPr>
              <a:t>掌握常用的统计图表（条形统计图、扇形统计图、折线统计图）的功能及其特点；</a:t>
            </a:r>
          </a:p>
          <a:p>
            <a:pPr>
              <a:lnSpc>
                <a:spcPct val="150000"/>
              </a:lnSpc>
            </a:pPr>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zh-CN" sz="2000" dirty="0">
                <a:latin typeface="宋体" panose="02010600030101010101" pitchFamily="2" charset="-122"/>
                <a:ea typeface="宋体" panose="02010600030101010101" pitchFamily="2" charset="-122"/>
                <a:cs typeface="宋体" panose="02010600030101010101" pitchFamily="2" charset="-122"/>
              </a:rPr>
              <a:t>能根据实际问题的特点，选择恰当的统计图表对数据进行可视化描述，体会合理使用统计图表的重要性；</a:t>
            </a:r>
          </a:p>
          <a:p>
            <a:pPr>
              <a:lnSpc>
                <a:spcPct val="150000"/>
              </a:lnSpc>
            </a:pPr>
            <a:r>
              <a:rPr lang="en-US" altLang="zh-CN" sz="2000" dirty="0">
                <a:latin typeface="宋体" panose="02010600030101010101" pitchFamily="2" charset="-122"/>
                <a:ea typeface="宋体" panose="02010600030101010101" pitchFamily="2" charset="-122"/>
                <a:cs typeface="宋体" panose="02010600030101010101" pitchFamily="2" charset="-122"/>
              </a:rPr>
              <a:t>3.</a:t>
            </a:r>
            <a:r>
              <a:rPr lang="zh-CN" altLang="zh-CN" sz="2000" dirty="0">
                <a:latin typeface="宋体" panose="02010600030101010101" pitchFamily="2" charset="-122"/>
                <a:ea typeface="宋体" panose="02010600030101010101" pitchFamily="2" charset="-122"/>
                <a:cs typeface="宋体" panose="02010600030101010101" pitchFamily="2" charset="-122"/>
              </a:rPr>
              <a:t>进一步发展从统计图表中获取信息及分析、归纳、整理数据的能力，培养数据分析的素养</a:t>
            </a:r>
            <a:r>
              <a:rPr lang="en-US" altLang="zh-CN" sz="2000" dirty="0">
                <a:latin typeface="宋体" panose="02010600030101010101" pitchFamily="2" charset="-122"/>
                <a:ea typeface="宋体" panose="02010600030101010101" pitchFamily="2" charset="-122"/>
                <a:cs typeface="宋体" panose="02010600030101010101" pitchFamily="2" charset="-122"/>
              </a:rPr>
              <a:t>.</a:t>
            </a:r>
            <a:endParaRPr lang="zh-CN" altLang="zh-CN" sz="2000" dirty="0">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1448212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CD9638D-A71C-424F-BEC6-E1188C763BE6}"/>
              </a:ext>
            </a:extLst>
          </p:cNvPr>
          <p:cNvSpPr/>
          <p:nvPr/>
        </p:nvSpPr>
        <p:spPr>
          <a:xfrm>
            <a:off x="397336" y="150327"/>
            <a:ext cx="2040943" cy="461665"/>
          </a:xfrm>
          <a:prstGeom prst="rect">
            <a:avLst/>
          </a:prstGeom>
        </p:spPr>
        <p:txBody>
          <a:bodyPr wrap="none">
            <a:spAutoFit/>
          </a:bodyPr>
          <a:lstStyle/>
          <a:p>
            <a:r>
              <a:rPr lang="en-US" altLang="zh-CN" sz="2400" b="1" dirty="0">
                <a:ea typeface="宋体" panose="02010600030101010101" pitchFamily="2" charset="-122"/>
                <a:cs typeface="Times New Roman" panose="02020603050405020304" pitchFamily="18" charset="0"/>
              </a:rPr>
              <a:t>【</a:t>
            </a:r>
            <a:r>
              <a:rPr lang="zh-CN" altLang="zh-CN" sz="2400" b="1" dirty="0">
                <a:ea typeface="宋体" panose="02010600030101010101" pitchFamily="2" charset="-122"/>
                <a:cs typeface="Times New Roman" panose="02020603050405020304" pitchFamily="18" charset="0"/>
              </a:rPr>
              <a:t>课堂小结</a:t>
            </a:r>
            <a:r>
              <a:rPr lang="en-US" altLang="zh-CN" sz="2400" b="1" dirty="0">
                <a:ea typeface="宋体" panose="02010600030101010101" pitchFamily="2" charset="-122"/>
                <a:cs typeface="Times New Roman" panose="02020603050405020304" pitchFamily="18" charset="0"/>
              </a:rPr>
              <a:t>】</a:t>
            </a:r>
            <a:endParaRPr lang="zh-CN" altLang="en-US" sz="2400" b="1" dirty="0"/>
          </a:p>
        </p:txBody>
      </p:sp>
      <p:sp>
        <p:nvSpPr>
          <p:cNvPr id="3" name="矩形 2">
            <a:extLst>
              <a:ext uri="{FF2B5EF4-FFF2-40B4-BE49-F238E27FC236}">
                <a16:creationId xmlns:a16="http://schemas.microsoft.com/office/drawing/2014/main" id="{29984A36-B897-4E86-ABE4-617A66E5B303}"/>
              </a:ext>
            </a:extLst>
          </p:cNvPr>
          <p:cNvSpPr/>
          <p:nvPr/>
        </p:nvSpPr>
        <p:spPr>
          <a:xfrm>
            <a:off x="629140" y="4155966"/>
            <a:ext cx="7670509" cy="481863"/>
          </a:xfrm>
          <a:prstGeom prst="rect">
            <a:avLst/>
          </a:prstGeom>
        </p:spPr>
        <p:txBody>
          <a:bodyPr wrap="square">
            <a:spAutoFit/>
          </a:bodyPr>
          <a:lstStyle/>
          <a:p>
            <a:pPr>
              <a:lnSpc>
                <a:spcPct val="150000"/>
              </a:lnSpc>
            </a:pPr>
            <a:r>
              <a:rPr lang="en-US" altLang="zh-CN" sz="2000" dirty="0">
                <a:latin typeface="宋体" panose="02010600030101010101" pitchFamily="2" charset="-122"/>
                <a:ea typeface="宋体" panose="02010600030101010101" pitchFamily="2" charset="-122"/>
                <a:cs typeface="宋体" panose="02010600030101010101" pitchFamily="2" charset="-122"/>
              </a:rPr>
              <a:t>3</a:t>
            </a:r>
            <a:r>
              <a:rPr lang="zh-CN" altLang="zh-CN" sz="2000" dirty="0">
                <a:latin typeface="宋体" panose="02010600030101010101" pitchFamily="2" charset="-122"/>
                <a:ea typeface="宋体" panose="02010600030101010101" pitchFamily="2" charset="-122"/>
                <a:cs typeface="宋体" panose="02010600030101010101" pitchFamily="2" charset="-122"/>
              </a:rPr>
              <a:t>、要有应用图表的意识，结合实际背景辨证的</a:t>
            </a:r>
            <a:r>
              <a:rPr lang="zh-CN" altLang="en-US" sz="2000" dirty="0">
                <a:latin typeface="宋体" panose="02010600030101010101" pitchFamily="2" charset="-122"/>
                <a:ea typeface="宋体" panose="02010600030101010101" pitchFamily="2" charset="-122"/>
                <a:cs typeface="宋体" panose="02010600030101010101" pitchFamily="2" charset="-122"/>
              </a:rPr>
              <a:t>分析数据信息</a:t>
            </a:r>
            <a:r>
              <a:rPr lang="en-US" altLang="zh-CN" sz="2000" dirty="0">
                <a:latin typeface="宋体" panose="02010600030101010101" pitchFamily="2" charset="-122"/>
                <a:ea typeface="宋体" panose="02010600030101010101" pitchFamily="2" charset="-122"/>
                <a:cs typeface="宋体" panose="02010600030101010101" pitchFamily="2" charset="-122"/>
              </a:rPr>
              <a:t>.</a:t>
            </a:r>
            <a:endParaRPr lang="zh-CN" altLang="zh-CN" sz="2000" dirty="0">
              <a:latin typeface="宋体" panose="02010600030101010101" pitchFamily="2" charset="-122"/>
              <a:ea typeface="宋体" panose="02010600030101010101" pitchFamily="2" charset="-122"/>
              <a:cs typeface="宋体" panose="02010600030101010101" pitchFamily="2" charset="-122"/>
            </a:endParaRPr>
          </a:p>
        </p:txBody>
      </p:sp>
      <p:sp>
        <p:nvSpPr>
          <p:cNvPr id="4" name="矩形 3">
            <a:extLst>
              <a:ext uri="{FF2B5EF4-FFF2-40B4-BE49-F238E27FC236}">
                <a16:creationId xmlns:a16="http://schemas.microsoft.com/office/drawing/2014/main" id="{E1AC757C-3B16-481D-AA1B-167D6021F4D6}"/>
              </a:ext>
            </a:extLst>
          </p:cNvPr>
          <p:cNvSpPr/>
          <p:nvPr/>
        </p:nvSpPr>
        <p:spPr>
          <a:xfrm>
            <a:off x="575465" y="746602"/>
            <a:ext cx="5442516" cy="501932"/>
          </a:xfrm>
          <a:prstGeom prst="rect">
            <a:avLst/>
          </a:prstGeom>
        </p:spPr>
        <p:txBody>
          <a:bodyPr wrap="none">
            <a:spAutoFit/>
          </a:bodyPr>
          <a:lstStyle/>
          <a:p>
            <a:pPr algn="just">
              <a:lnSpc>
                <a:spcPct val="150000"/>
              </a:lnSpc>
            </a:pPr>
            <a:r>
              <a:rPr lang="en-US" altLang="zh-CN" sz="2000" kern="100" dirty="0">
                <a:latin typeface="宋体" panose="02010600030101010101" pitchFamily="2" charset="-122"/>
                <a:ea typeface="等线" panose="02010600030101010101" pitchFamily="2" charset="-122"/>
                <a:cs typeface="Times New Roman" panose="02020603050405020304" pitchFamily="18" charset="0"/>
              </a:rPr>
              <a:t>1</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、不同的统计图在表示数据上</a:t>
            </a:r>
            <a:r>
              <a:rPr lang="zh-CN" altLang="en-US" sz="2000" kern="100" dirty="0">
                <a:latin typeface="等线" panose="02010600030101010101" pitchFamily="2" charset="-122"/>
                <a:ea typeface="宋体" panose="02010600030101010101" pitchFamily="2" charset="-122"/>
                <a:cs typeface="Times New Roman" panose="02020603050405020304" pitchFamily="18" charset="0"/>
              </a:rPr>
              <a:t>有</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不同</a:t>
            </a:r>
            <a:r>
              <a:rPr lang="zh-CN" altLang="en-US" sz="2000" kern="100" dirty="0">
                <a:latin typeface="等线" panose="02010600030101010101" pitchFamily="2" charset="-122"/>
                <a:ea typeface="宋体" panose="02010600030101010101" pitchFamily="2" charset="-122"/>
                <a:cs typeface="Times New Roman" panose="02020603050405020304" pitchFamily="18" charset="0"/>
              </a:rPr>
              <a:t>的</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特点；</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4439355E-6752-440A-9B84-235A385CE63F}"/>
              </a:ext>
            </a:extLst>
          </p:cNvPr>
          <p:cNvSpPr/>
          <p:nvPr/>
        </p:nvSpPr>
        <p:spPr>
          <a:xfrm>
            <a:off x="204479" y="2626287"/>
            <a:ext cx="7999693" cy="1425262"/>
          </a:xfrm>
          <a:prstGeom prst="rect">
            <a:avLst/>
          </a:prstGeom>
        </p:spPr>
        <p:txBody>
          <a:bodyPr wrap="square">
            <a:spAutoFit/>
          </a:bodyPr>
          <a:lstStyle/>
          <a:p>
            <a:pPr algn="just">
              <a:lnSpc>
                <a:spcPct val="150000"/>
              </a:lnSpc>
            </a:pPr>
            <a:r>
              <a:rPr lang="en-US" altLang="zh-CN" sz="2000" kern="100" dirty="0">
                <a:latin typeface="宋体" panose="02010600030101010101" pitchFamily="2" charset="-122"/>
                <a:ea typeface="等线" panose="02010600030101010101" pitchFamily="2" charset="-122"/>
                <a:cs typeface="Times New Roman" panose="02020603050405020304" pitchFamily="18" charset="0"/>
              </a:rPr>
              <a:t>    2</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000" dirty="0">
                <a:latin typeface="等线" panose="02010600030101010101" pitchFamily="2" charset="-122"/>
                <a:ea typeface="宋体" panose="02010600030101010101" pitchFamily="2" charset="-122"/>
                <a:cs typeface="宋体" panose="02010600030101010101" pitchFamily="2" charset="-122"/>
              </a:rPr>
              <a:t>不同的统计图适用的数据类型</a:t>
            </a:r>
            <a:r>
              <a:rPr lang="zh-CN" altLang="en-US" sz="2000" dirty="0">
                <a:latin typeface="等线" panose="02010600030101010101" pitchFamily="2" charset="-122"/>
                <a:ea typeface="宋体" panose="02010600030101010101" pitchFamily="2" charset="-122"/>
                <a:cs typeface="宋体" panose="02010600030101010101" pitchFamily="2" charset="-122"/>
              </a:rPr>
              <a:t>也</a:t>
            </a:r>
            <a:r>
              <a:rPr lang="zh-CN" altLang="zh-CN" sz="2000" dirty="0">
                <a:latin typeface="等线" panose="02010600030101010101" pitchFamily="2" charset="-122"/>
                <a:ea typeface="宋体" panose="02010600030101010101" pitchFamily="2" charset="-122"/>
                <a:cs typeface="宋体" panose="02010600030101010101" pitchFamily="2" charset="-122"/>
              </a:rPr>
              <a:t>不同</a:t>
            </a:r>
            <a:r>
              <a:rPr lang="en-US" altLang="zh-CN" sz="2000" dirty="0">
                <a:latin typeface="等线" panose="02010600030101010101" pitchFamily="2" charset="-122"/>
                <a:ea typeface="宋体" panose="02010600030101010101" pitchFamily="2" charset="-122"/>
                <a:cs typeface="宋体" panose="02010600030101010101" pitchFamily="2" charset="-122"/>
              </a:rPr>
              <a:t>.</a:t>
            </a:r>
          </a:p>
          <a:p>
            <a:pPr algn="just">
              <a:lnSpc>
                <a:spcPct val="150000"/>
              </a:lnSpc>
            </a:pPr>
            <a:r>
              <a:rPr lang="en-US" altLang="zh-CN" sz="2000" dirty="0">
                <a:latin typeface="宋体" panose="02010600030101010101" pitchFamily="2" charset="-122"/>
                <a:ea typeface="宋体" panose="02010600030101010101" pitchFamily="2" charset="-122"/>
                <a:cs typeface="Times New Roman" panose="02020603050405020304" pitchFamily="18" charset="0"/>
              </a:rPr>
              <a:t>    ①</a:t>
            </a:r>
            <a:r>
              <a:rPr lang="zh-CN" altLang="zh-CN" sz="2000" dirty="0">
                <a:latin typeface="等线" panose="02010600030101010101" pitchFamily="2" charset="-122"/>
                <a:ea typeface="宋体" panose="02010600030101010101" pitchFamily="2" charset="-122"/>
                <a:cs typeface="宋体" panose="02010600030101010101" pitchFamily="2" charset="-122"/>
              </a:rPr>
              <a:t>条形图适用于描述离散型的数据</a:t>
            </a:r>
            <a:r>
              <a:rPr lang="zh-CN" altLang="en-US" sz="2000" dirty="0">
                <a:latin typeface="等线" panose="02010600030101010101" pitchFamily="2" charset="-122"/>
                <a:ea typeface="宋体" panose="02010600030101010101" pitchFamily="2" charset="-122"/>
                <a:cs typeface="宋体" panose="02010600030101010101" pitchFamily="2" charset="-122"/>
              </a:rPr>
              <a:t>；</a:t>
            </a:r>
            <a:endParaRPr lang="en-US" altLang="zh-CN" sz="2000" dirty="0">
              <a:latin typeface="等线" panose="02010600030101010101" pitchFamily="2" charset="-122"/>
              <a:ea typeface="宋体" panose="02010600030101010101" pitchFamily="2" charset="-122"/>
              <a:cs typeface="宋体" panose="02010600030101010101" pitchFamily="2" charset="-122"/>
            </a:endParaRPr>
          </a:p>
          <a:p>
            <a:pPr algn="just">
              <a:lnSpc>
                <a:spcPct val="150000"/>
              </a:lnSpc>
            </a:pPr>
            <a:r>
              <a:rPr lang="en-US" altLang="zh-CN" sz="2000" dirty="0">
                <a:latin typeface="等线" panose="02010600030101010101" pitchFamily="2" charset="-122"/>
                <a:ea typeface="宋体" panose="02010600030101010101" pitchFamily="2" charset="-122"/>
                <a:cs typeface="Times New Roman" panose="02020603050405020304" pitchFamily="18" charset="0"/>
              </a:rPr>
              <a:t>       </a:t>
            </a:r>
            <a:r>
              <a:rPr lang="en-US" altLang="zh-CN" sz="2000" dirty="0">
                <a:latin typeface="宋体" panose="02010600030101010101" pitchFamily="2" charset="-122"/>
                <a:ea typeface="宋体" panose="02010600030101010101" pitchFamily="2" charset="-122"/>
                <a:cs typeface="Times New Roman" panose="02020603050405020304" pitchFamily="18" charset="0"/>
              </a:rPr>
              <a:t>②</a:t>
            </a:r>
            <a:r>
              <a:rPr lang="zh-CN" altLang="zh-CN" sz="2000" dirty="0">
                <a:latin typeface="等线" panose="02010600030101010101" pitchFamily="2" charset="-122"/>
                <a:ea typeface="宋体" panose="02010600030101010101" pitchFamily="2" charset="-122"/>
                <a:cs typeface="宋体" panose="02010600030101010101" pitchFamily="2" charset="-122"/>
              </a:rPr>
              <a:t>直方图适用于描述连续型数据</a:t>
            </a:r>
            <a:r>
              <a:rPr lang="en-US" altLang="zh-CN" sz="2000" dirty="0">
                <a:latin typeface="等线" panose="02010600030101010101" pitchFamily="2" charset="-122"/>
                <a:ea typeface="宋体" panose="02010600030101010101" pitchFamily="2" charset="-122"/>
                <a:cs typeface="宋体" panose="02010600030101010101" pitchFamily="2" charset="-122"/>
              </a:rPr>
              <a:t>.</a:t>
            </a:r>
            <a:r>
              <a:rPr lang="en-US" altLang="zh-CN" sz="2000" kern="100" dirty="0">
                <a:latin typeface="宋体" panose="02010600030101010101" pitchFamily="2" charset="-122"/>
                <a:ea typeface="等线" panose="02010600030101010101" pitchFamily="2" charset="-122"/>
                <a:cs typeface="Times New Roman" panose="02020603050405020304" pitchFamily="18" charset="0"/>
              </a:rPr>
              <a:t> </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B0CED2F1-3DC7-4D93-9200-697AC4A049FC}"/>
              </a:ext>
            </a:extLst>
          </p:cNvPr>
          <p:cNvSpPr/>
          <p:nvPr/>
        </p:nvSpPr>
        <p:spPr>
          <a:xfrm>
            <a:off x="617265" y="1243339"/>
            <a:ext cx="7586907" cy="1273875"/>
          </a:xfrm>
          <a:prstGeom prst="rect">
            <a:avLst/>
          </a:prstGeom>
        </p:spPr>
        <p:txBody>
          <a:bodyPr wrap="square">
            <a:spAutoFit/>
          </a:bodyPr>
          <a:lstStyle/>
          <a:p>
            <a:pPr>
              <a:lnSpc>
                <a:spcPct val="150000"/>
              </a:lnSpc>
            </a:pPr>
            <a:r>
              <a:rPr lang="en-US" altLang="zh-CN" dirty="0">
                <a:latin typeface="宋体" panose="02010600030101010101" pitchFamily="2" charset="-122"/>
                <a:ea typeface="宋体" panose="02010600030101010101" pitchFamily="2" charset="-122"/>
                <a:cs typeface="Times New Roman" panose="02020603050405020304" pitchFamily="18" charset="0"/>
              </a:rPr>
              <a:t>①</a:t>
            </a:r>
            <a:r>
              <a:rPr lang="zh-CN" altLang="zh-CN" dirty="0">
                <a:latin typeface="宋体" panose="02010600030101010101" pitchFamily="2" charset="-122"/>
                <a:ea typeface="宋体" panose="02010600030101010101" pitchFamily="2" charset="-122"/>
                <a:cs typeface="Times New Roman" panose="02020603050405020304" pitchFamily="18" charset="0"/>
              </a:rPr>
              <a:t>扇形图主要用于直观描述各类数据占总数的比例；</a:t>
            </a:r>
            <a:endParaRPr lang="en-US" altLang="zh-CN" dirty="0">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en-US" altLang="zh-CN" dirty="0">
                <a:latin typeface="宋体" panose="02010600030101010101" pitchFamily="2" charset="-122"/>
                <a:ea typeface="宋体" panose="02010600030101010101" pitchFamily="2" charset="-122"/>
                <a:cs typeface="Times New Roman" panose="02020603050405020304" pitchFamily="18" charset="0"/>
              </a:rPr>
              <a:t>②</a:t>
            </a:r>
            <a:r>
              <a:rPr lang="zh-CN" altLang="zh-CN" dirty="0">
                <a:latin typeface="宋体" panose="02010600030101010101" pitchFamily="2" charset="-122"/>
                <a:ea typeface="宋体" panose="02010600030101010101" pitchFamily="2" charset="-122"/>
                <a:cs typeface="Times New Roman" panose="02020603050405020304" pitchFamily="18" charset="0"/>
              </a:rPr>
              <a:t>条形图和直方图主要用于直观描述不同类别或分组数据的频数和频率；</a:t>
            </a:r>
            <a:endParaRPr lang="en-US" altLang="zh-CN" dirty="0">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en-US" altLang="zh-CN" dirty="0">
                <a:latin typeface="宋体" panose="02010600030101010101" pitchFamily="2" charset="-122"/>
                <a:ea typeface="宋体" panose="02010600030101010101" pitchFamily="2" charset="-122"/>
                <a:cs typeface="Times New Roman" panose="02020603050405020304" pitchFamily="18" charset="0"/>
              </a:rPr>
              <a:t>③</a:t>
            </a:r>
            <a:r>
              <a:rPr lang="zh-CN" altLang="zh-CN" dirty="0">
                <a:latin typeface="宋体" panose="02010600030101010101" pitchFamily="2" charset="-122"/>
                <a:ea typeface="宋体" panose="02010600030101010101" pitchFamily="2" charset="-122"/>
                <a:cs typeface="Times New Roman" panose="02020603050405020304" pitchFamily="18" charset="0"/>
              </a:rPr>
              <a:t>折线图主要用于描述数据随时间的变化趋势</a:t>
            </a:r>
            <a:r>
              <a:rPr lang="en-US" altLang="zh-CN" dirty="0">
                <a:latin typeface="宋体" panose="02010600030101010101" pitchFamily="2" charset="-122"/>
                <a:ea typeface="宋体" panose="02010600030101010101" pitchFamily="2" charset="-122"/>
                <a:cs typeface="Times New Roman" panose="02020603050405020304" pitchFamily="18" charset="0"/>
              </a:rPr>
              <a:t>.</a:t>
            </a:r>
            <a:endParaRPr lang="zh-CN" altLang="en-US"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86116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extLst>
      <p:ext uri="{BB962C8B-B14F-4D97-AF65-F5344CB8AC3E}">
        <p14:creationId xmlns:p14="http://schemas.microsoft.com/office/powerpoint/2010/main" val="186530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2E1412-8D12-47DC-AE02-EA7AF8B91B8C}"/>
              </a:ext>
            </a:extLst>
          </p:cNvPr>
          <p:cNvSpPr>
            <a:spLocks noGrp="1"/>
          </p:cNvSpPr>
          <p:nvPr>
            <p:ph type="title"/>
          </p:nvPr>
        </p:nvSpPr>
        <p:spPr>
          <a:xfrm>
            <a:off x="501650" y="603495"/>
            <a:ext cx="8140700" cy="331787"/>
          </a:xfrm>
        </p:spPr>
        <p:txBody>
          <a:bodyPr>
            <a:normAutofit fontScale="90000"/>
          </a:bodyPr>
          <a:lstStyle/>
          <a:p>
            <a:pPr>
              <a:lnSpc>
                <a:spcPct val="150000"/>
              </a:lnSpc>
              <a:spcAft>
                <a:spcPts val="0"/>
              </a:spcAft>
            </a:pPr>
            <a:r>
              <a:rPr lang="zh-CN" altLang="zh-CN" sz="2700" kern="100" dirty="0">
                <a:latin typeface="等线" panose="02010600030101010101" pitchFamily="2" charset="-122"/>
                <a:ea typeface="宋体" panose="02010600030101010101" pitchFamily="2" charset="-122"/>
                <a:cs typeface="Times New Roman" panose="02020603050405020304" pitchFamily="18" charset="0"/>
              </a:rPr>
              <a:t>任务一、体会统计图表的实际应用</a:t>
            </a:r>
            <a:br>
              <a:rPr lang="zh-CN" altLang="zh-CN" sz="2800" kern="100" dirty="0">
                <a:latin typeface="等线" panose="02010600030101010101" pitchFamily="2" charset="-122"/>
                <a:ea typeface="等线" panose="02010600030101010101" pitchFamily="2" charset="-122"/>
                <a:cs typeface="Times New Roman" panose="02020603050405020304" pitchFamily="18" charset="0"/>
              </a:rPr>
            </a:br>
            <a:br>
              <a:rPr altLang="zh-CN" dirty="0"/>
            </a:br>
            <a:endParaRPr dirty="0"/>
          </a:p>
        </p:txBody>
      </p:sp>
      <p:sp>
        <p:nvSpPr>
          <p:cNvPr id="3" name="内容占位符 2">
            <a:extLst>
              <a:ext uri="{FF2B5EF4-FFF2-40B4-BE49-F238E27FC236}">
                <a16:creationId xmlns:a16="http://schemas.microsoft.com/office/drawing/2014/main" id="{1E0BBC8E-C2F7-46D3-AD3A-D4AF63DF4FCD}"/>
              </a:ext>
            </a:extLst>
          </p:cNvPr>
          <p:cNvSpPr>
            <a:spLocks noGrp="1"/>
          </p:cNvSpPr>
          <p:nvPr>
            <p:ph idx="1"/>
          </p:nvPr>
        </p:nvSpPr>
        <p:spPr>
          <a:xfrm>
            <a:off x="501650" y="714375"/>
            <a:ext cx="8140700" cy="4041775"/>
          </a:xfrm>
        </p:spPr>
        <p:txBody>
          <a:bodyPr/>
          <a:lstStyle/>
          <a:p>
            <a:pPr indent="0">
              <a:lnSpc>
                <a:spcPct val="200000"/>
              </a:lnSpc>
              <a:spcAft>
                <a:spcPts val="0"/>
              </a:spcAft>
              <a:buFont typeface="Arial" panose="020B0604020202020204" pitchFamily="34" charset="0"/>
              <a:buNone/>
              <a:defRPr/>
            </a:pPr>
            <a:r>
              <a:rPr lang="en-US" altLang="zh-CN" sz="2000" kern="0" dirty="0">
                <a:latin typeface="宋体" panose="02010600030101010101" pitchFamily="2" charset="-122"/>
                <a:ea typeface="宋体" panose="02010600030101010101" pitchFamily="2" charset="-122"/>
                <a:cs typeface="宋体" panose="02010600030101010101" pitchFamily="2" charset="-122"/>
              </a:rPr>
              <a:t>    </a:t>
            </a:r>
            <a:r>
              <a:rPr altLang="zh-CN" sz="2000" kern="0" dirty="0">
                <a:latin typeface="宋体" panose="02010600030101010101" pitchFamily="2" charset="-122"/>
                <a:ea typeface="宋体" panose="02010600030101010101" pitchFamily="2" charset="-122"/>
                <a:cs typeface="宋体" panose="02010600030101010101" pitchFamily="2" charset="-122"/>
              </a:rPr>
              <a:t>上节课我们学习了用样本估计总体，通过频率分布直方图反映总体数据的分布特点</a:t>
            </a:r>
            <a:r>
              <a:rPr lang="en-US" altLang="zh-CN" sz="2000" kern="0" dirty="0">
                <a:latin typeface="宋体" panose="02010600030101010101" pitchFamily="2" charset="-122"/>
                <a:ea typeface="宋体" panose="02010600030101010101" pitchFamily="2" charset="-122"/>
                <a:cs typeface="宋体" panose="02010600030101010101" pitchFamily="2" charset="-122"/>
              </a:rPr>
              <a:t>.</a:t>
            </a:r>
            <a:endParaRPr altLang="zh-CN" sz="2000" kern="100" dirty="0">
              <a:latin typeface="宋体" panose="02010600030101010101" pitchFamily="2" charset="-122"/>
              <a:ea typeface="宋体" panose="02010600030101010101" pitchFamily="2" charset="-122"/>
              <a:cs typeface="Times New Roman" panose="02020603050405020304" pitchFamily="18" charset="0"/>
            </a:endParaRPr>
          </a:p>
          <a:p>
            <a:pPr indent="0">
              <a:lnSpc>
                <a:spcPct val="200000"/>
              </a:lnSpc>
              <a:spcAft>
                <a:spcPts val="0"/>
              </a:spcAft>
              <a:buFont typeface="Arial" panose="020B0604020202020204" pitchFamily="34" charset="0"/>
              <a:buNone/>
              <a:defRPr/>
            </a:pPr>
            <a:r>
              <a:rPr lang="en-US" altLang="zh-CN" sz="2000" kern="0" dirty="0">
                <a:latin typeface="宋体" panose="02010600030101010101" pitchFamily="2" charset="-122"/>
                <a:ea typeface="宋体" panose="02010600030101010101" pitchFamily="2" charset="-122"/>
                <a:cs typeface="宋体" panose="02010600030101010101" pitchFamily="2" charset="-122"/>
              </a:rPr>
              <a:t>    </a:t>
            </a:r>
            <a:r>
              <a:rPr altLang="zh-CN" sz="2000" kern="0" dirty="0">
                <a:latin typeface="宋体" panose="02010600030101010101" pitchFamily="2" charset="-122"/>
                <a:ea typeface="宋体" panose="02010600030101010101" pitchFamily="2" charset="-122"/>
                <a:cs typeface="宋体" panose="02010600030101010101" pitchFamily="2" charset="-122"/>
              </a:rPr>
              <a:t>【问题</a:t>
            </a:r>
            <a:r>
              <a:rPr lang="en-US" altLang="zh-CN" sz="2000" kern="0" dirty="0">
                <a:latin typeface="宋体" panose="02010600030101010101" pitchFamily="2" charset="-122"/>
                <a:ea typeface="宋体" panose="02010600030101010101" pitchFamily="2" charset="-122"/>
                <a:cs typeface="宋体" panose="02010600030101010101" pitchFamily="2" charset="-122"/>
              </a:rPr>
              <a:t>1</a:t>
            </a:r>
            <a:r>
              <a:rPr altLang="zh-CN" sz="2000" kern="0" dirty="0">
                <a:latin typeface="宋体" panose="02010600030101010101" pitchFamily="2" charset="-122"/>
                <a:ea typeface="宋体" panose="02010600030101010101" pitchFamily="2" charset="-122"/>
                <a:cs typeface="宋体" panose="02010600030101010101" pitchFamily="2" charset="-122"/>
              </a:rPr>
              <a:t>】除频率分布直方图外，我们在初中还学习过什么统计图表？</a:t>
            </a:r>
            <a:endParaRPr altLang="zh-CN" sz="2000" kern="100" dirty="0">
              <a:latin typeface="宋体" panose="02010600030101010101" pitchFamily="2" charset="-122"/>
              <a:ea typeface="宋体" panose="02010600030101010101" pitchFamily="2" charset="-122"/>
              <a:cs typeface="Times New Roman" panose="02020603050405020304" pitchFamily="18" charset="0"/>
            </a:endParaRPr>
          </a:p>
          <a:p>
            <a:pPr>
              <a:defRPr/>
            </a:pPr>
            <a:endParaRPr dirty="0"/>
          </a:p>
        </p:txBody>
      </p:sp>
      <p:sp>
        <p:nvSpPr>
          <p:cNvPr id="6" name="矩形 5">
            <a:extLst>
              <a:ext uri="{FF2B5EF4-FFF2-40B4-BE49-F238E27FC236}">
                <a16:creationId xmlns:a16="http://schemas.microsoft.com/office/drawing/2014/main" id="{836A081D-7322-4994-B16A-034251EFE82C}"/>
              </a:ext>
            </a:extLst>
          </p:cNvPr>
          <p:cNvSpPr/>
          <p:nvPr/>
        </p:nvSpPr>
        <p:spPr>
          <a:xfrm>
            <a:off x="674688" y="3336925"/>
            <a:ext cx="7700962" cy="942975"/>
          </a:xfrm>
          <a:prstGeom prst="rect">
            <a:avLst/>
          </a:prstGeom>
        </p:spPr>
        <p:txBody>
          <a:bodyPr>
            <a:spAutoFit/>
          </a:bodyPr>
          <a:lstStyle/>
          <a:p>
            <a:pPr indent="266700" eaLnBrk="1" fontAlgn="auto">
              <a:lnSpc>
                <a:spcPct val="150000"/>
              </a:lnSpc>
              <a:spcBef>
                <a:spcPts val="0"/>
              </a:spcBef>
              <a:spcAft>
                <a:spcPts val="0"/>
              </a:spcAft>
              <a:defRPr/>
            </a:pPr>
            <a:r>
              <a:rPr lang="en-US" altLang="zh-CN" sz="2000" kern="0" dirty="0">
                <a:latin typeface="宋体" panose="02010600030101010101" pitchFamily="2" charset="-122"/>
                <a:ea typeface="宋体" panose="02010600030101010101" pitchFamily="2" charset="-122"/>
                <a:cs typeface="宋体" panose="02010600030101010101" pitchFamily="2" charset="-122"/>
                <a:sym typeface="Calibri" panose="020F0502020204030204"/>
              </a:rPr>
              <a:t>  </a:t>
            </a:r>
            <a:r>
              <a:rPr lang="zh-CN" altLang="zh-CN" sz="2000" kern="0" dirty="0">
                <a:latin typeface="宋体" panose="02010600030101010101" pitchFamily="2" charset="-122"/>
                <a:ea typeface="宋体" panose="02010600030101010101" pitchFamily="2" charset="-122"/>
                <a:cs typeface="宋体" panose="02010600030101010101" pitchFamily="2" charset="-122"/>
                <a:sym typeface="Calibri" panose="020F0502020204030204"/>
              </a:rPr>
              <a:t>条形图、扇形图、折线图、频数分布直方图等</a:t>
            </a:r>
            <a:r>
              <a:rPr lang="en-US" altLang="zh-CN" sz="2000" kern="0" dirty="0">
                <a:latin typeface="宋体" panose="02010600030101010101" pitchFamily="2" charset="-122"/>
                <a:ea typeface="宋体" panose="02010600030101010101" pitchFamily="2" charset="-122"/>
                <a:cs typeface="宋体" panose="02010600030101010101" pitchFamily="2" charset="-122"/>
                <a:sym typeface="Calibri" panose="020F0502020204030204"/>
              </a:rPr>
              <a:t>.</a:t>
            </a:r>
            <a:r>
              <a:rPr lang="zh-CN" altLang="zh-CN" sz="2000" kern="0" dirty="0">
                <a:latin typeface="宋体" panose="02010600030101010101" pitchFamily="2" charset="-122"/>
                <a:ea typeface="宋体" panose="02010600030101010101" pitchFamily="2" charset="-122"/>
                <a:cs typeface="宋体" panose="02010600030101010101" pitchFamily="2" charset="-122"/>
                <a:sym typeface="Calibri" panose="020F0502020204030204"/>
              </a:rPr>
              <a:t>不同的统计图表在表示数据上有不同的特点</a:t>
            </a:r>
            <a:r>
              <a:rPr lang="en-US" altLang="zh-CN" sz="2000" kern="0" dirty="0">
                <a:latin typeface="宋体" panose="02010600030101010101" pitchFamily="2" charset="-122"/>
                <a:ea typeface="宋体" panose="02010600030101010101" pitchFamily="2" charset="-122"/>
                <a:cs typeface="宋体" panose="02010600030101010101" pitchFamily="2" charset="-122"/>
                <a:sym typeface="Calibri" panose="020F0502020204030204"/>
              </a:rPr>
              <a:t>.</a:t>
            </a:r>
            <a:endParaRPr lang="zh-CN" altLang="zh-CN" sz="2000" kern="100" dirty="0">
              <a:latin typeface="宋体" panose="02010600030101010101" pitchFamily="2" charset="-122"/>
              <a:ea typeface="宋体" panose="02010600030101010101" pitchFamily="2" charset="-122"/>
              <a:cs typeface="Times New Roman" panose="02020603050405020304" pitchFamily="18" charset="0"/>
              <a:sym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FDD3591-8832-4A85-BBE6-0CEDF0FDA0C2}"/>
              </a:ext>
            </a:extLst>
          </p:cNvPr>
          <p:cNvSpPr>
            <a:spLocks noGrp="1"/>
          </p:cNvSpPr>
          <p:nvPr>
            <p:ph idx="1"/>
          </p:nvPr>
        </p:nvSpPr>
        <p:spPr>
          <a:xfrm>
            <a:off x="408360" y="510688"/>
            <a:ext cx="8139178" cy="4042179"/>
          </a:xfrm>
        </p:spPr>
        <p:txBody>
          <a:bodyPr>
            <a:normAutofit/>
          </a:bodyPr>
          <a:lstStyle/>
          <a:p>
            <a:pPr marL="0" indent="0">
              <a:lnSpc>
                <a:spcPct val="150000"/>
              </a:lnSpc>
              <a:buNone/>
            </a:pPr>
            <a:r>
              <a:rPr lang="en-US" altLang="zh-CN" sz="2000" b="1" dirty="0">
                <a:latin typeface="宋体" panose="02010600030101010101" pitchFamily="2" charset="-122"/>
                <a:ea typeface="宋体" panose="02010600030101010101" pitchFamily="2" charset="-122"/>
                <a:cs typeface="Times New Roman" panose="02020603050405020304" pitchFamily="18" charset="0"/>
              </a:rPr>
              <a:t>    </a:t>
            </a:r>
            <a:r>
              <a:rPr lang="zh-CN" altLang="zh-CN" sz="2000" b="1" dirty="0">
                <a:latin typeface="宋体" panose="02010600030101010101" pitchFamily="2" charset="-122"/>
                <a:ea typeface="宋体" panose="02010600030101010101" pitchFamily="2" charset="-122"/>
                <a:cs typeface="Times New Roman" panose="02020603050405020304" pitchFamily="18" charset="0"/>
              </a:rPr>
              <a:t>引例：</a:t>
            </a:r>
            <a:r>
              <a:rPr lang="zh-CN" altLang="zh-CN" sz="2000" dirty="0">
                <a:latin typeface="宋体" panose="02010600030101010101" pitchFamily="2" charset="-122"/>
                <a:ea typeface="宋体" panose="02010600030101010101" pitchFamily="2" charset="-122"/>
                <a:cs typeface="Times New Roman" panose="02020603050405020304" pitchFamily="18" charset="0"/>
              </a:rPr>
              <a:t>某高一年级</a:t>
            </a:r>
            <a:r>
              <a:rPr lang="en-US" altLang="zh-CN" sz="2000" dirty="0">
                <a:latin typeface="宋体" panose="02010600030101010101" pitchFamily="2" charset="-122"/>
                <a:ea typeface="宋体" panose="02010600030101010101" pitchFamily="2" charset="-122"/>
                <a:cs typeface="Times New Roman" panose="02020603050405020304" pitchFamily="18" charset="0"/>
              </a:rPr>
              <a:t>3</a:t>
            </a:r>
            <a:r>
              <a:rPr lang="zh-CN" altLang="zh-CN" sz="2000" dirty="0">
                <a:latin typeface="宋体" panose="02010600030101010101" pitchFamily="2" charset="-122"/>
                <a:ea typeface="宋体" panose="02010600030101010101" pitchFamily="2" charset="-122"/>
                <a:cs typeface="Times New Roman" panose="02020603050405020304" pitchFamily="18" charset="0"/>
              </a:rPr>
              <a:t>、</a:t>
            </a:r>
            <a:r>
              <a:rPr lang="en-US" altLang="zh-CN" sz="2000" dirty="0">
                <a:latin typeface="宋体" panose="02010600030101010101" pitchFamily="2" charset="-122"/>
                <a:ea typeface="宋体" panose="02010600030101010101" pitchFamily="2" charset="-122"/>
                <a:cs typeface="Times New Roman" panose="02020603050405020304" pitchFamily="18" charset="0"/>
              </a:rPr>
              <a:t>4</a:t>
            </a:r>
            <a:r>
              <a:rPr lang="zh-CN" altLang="zh-CN" sz="2000" dirty="0">
                <a:latin typeface="宋体" panose="02010600030101010101" pitchFamily="2" charset="-122"/>
                <a:ea typeface="宋体" panose="02010600030101010101" pitchFamily="2" charset="-122"/>
                <a:cs typeface="Times New Roman" panose="02020603050405020304" pitchFamily="18" charset="0"/>
              </a:rPr>
              <a:t>两班在</a:t>
            </a:r>
            <a:r>
              <a:rPr lang="en-US" altLang="zh-CN" sz="2000" dirty="0">
                <a:latin typeface="宋体" panose="02010600030101010101" pitchFamily="2" charset="-122"/>
                <a:ea typeface="宋体" panose="02010600030101010101" pitchFamily="2" charset="-122"/>
                <a:cs typeface="Times New Roman" panose="02020603050405020304" pitchFamily="18" charset="0"/>
              </a:rPr>
              <a:t>2020</a:t>
            </a:r>
            <a:r>
              <a:rPr lang="zh-CN" altLang="zh-CN" sz="2000" dirty="0">
                <a:latin typeface="宋体" panose="02010600030101010101" pitchFamily="2" charset="-122"/>
                <a:ea typeface="宋体" panose="02010600030101010101" pitchFamily="2" charset="-122"/>
                <a:cs typeface="Times New Roman" panose="02020603050405020304" pitchFamily="18" charset="0"/>
              </a:rPr>
              <a:t>年</a:t>
            </a:r>
            <a:r>
              <a:rPr lang="en-US" altLang="zh-CN" sz="2000" dirty="0">
                <a:latin typeface="宋体" panose="02010600030101010101" pitchFamily="2" charset="-122"/>
                <a:ea typeface="宋体" panose="02010600030101010101" pitchFamily="2" charset="-122"/>
                <a:cs typeface="Times New Roman" panose="02020603050405020304" pitchFamily="18" charset="0"/>
              </a:rPr>
              <a:t>5</a:t>
            </a:r>
            <a:r>
              <a:rPr lang="zh-CN" altLang="zh-CN" sz="2000" dirty="0">
                <a:latin typeface="宋体" panose="02010600030101010101" pitchFamily="2" charset="-122"/>
                <a:ea typeface="宋体" panose="02010600030101010101" pitchFamily="2" charset="-122"/>
                <a:cs typeface="Times New Roman" panose="02020603050405020304" pitchFamily="18" charset="0"/>
              </a:rPr>
              <a:t>月份的期中考试中数学成绩如下</a:t>
            </a:r>
            <a:r>
              <a:rPr lang="zh-CN" altLang="en-US" sz="2000" dirty="0">
                <a:latin typeface="宋体" panose="02010600030101010101" pitchFamily="2" charset="-122"/>
                <a:ea typeface="宋体" panose="02010600030101010101" pitchFamily="2" charset="-122"/>
                <a:cs typeface="Times New Roman" panose="02020603050405020304" pitchFamily="18" charset="0"/>
              </a:rPr>
              <a:t>：</a:t>
            </a:r>
            <a:r>
              <a:rPr lang="en-US" altLang="zh-CN" sz="2000" dirty="0">
                <a:latin typeface="宋体" panose="02010600030101010101" pitchFamily="2" charset="-122"/>
                <a:ea typeface="宋体" panose="02010600030101010101" pitchFamily="2" charset="-122"/>
                <a:cs typeface="Times New Roman" panose="02020603050405020304" pitchFamily="18" charset="0"/>
              </a:rPr>
              <a:t>3</a:t>
            </a:r>
            <a:r>
              <a:rPr lang="zh-CN" altLang="zh-CN" sz="2000" dirty="0">
                <a:latin typeface="宋体" panose="02010600030101010101" pitchFamily="2" charset="-122"/>
                <a:ea typeface="宋体" panose="02010600030101010101" pitchFamily="2" charset="-122"/>
                <a:cs typeface="Times New Roman" panose="02020603050405020304" pitchFamily="18" charset="0"/>
              </a:rPr>
              <a:t>班</a:t>
            </a:r>
            <a:r>
              <a:rPr lang="en-US" altLang="zh-CN" sz="2000" dirty="0">
                <a:latin typeface="宋体" panose="02010600030101010101" pitchFamily="2" charset="-122"/>
                <a:ea typeface="宋体" panose="02010600030101010101" pitchFamily="2" charset="-122"/>
                <a:cs typeface="Times New Roman" panose="02020603050405020304" pitchFamily="18" charset="0"/>
              </a:rPr>
              <a:t>135</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分到</a:t>
            </a:r>
            <a:r>
              <a:rPr lang="en-US" altLang="zh-CN" sz="2000" dirty="0">
                <a:latin typeface="宋体" panose="02010600030101010101" pitchFamily="2" charset="-122"/>
                <a:ea typeface="宋体" panose="02010600030101010101" pitchFamily="2" charset="-122"/>
                <a:cs typeface="Times New Roman" panose="02020603050405020304" pitchFamily="18" charset="0"/>
              </a:rPr>
              <a:t>150</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分优秀等级有</a:t>
            </a:r>
            <a:r>
              <a:rPr lang="en-US" altLang="zh-CN" sz="2000" dirty="0">
                <a:latin typeface="宋体" panose="02010600030101010101" pitchFamily="2" charset="-122"/>
                <a:ea typeface="宋体" panose="02010600030101010101" pitchFamily="2" charset="-122"/>
                <a:cs typeface="Times New Roman" panose="02020603050405020304" pitchFamily="18" charset="0"/>
              </a:rPr>
              <a:t>5</a:t>
            </a:r>
            <a:r>
              <a:rPr lang="zh-CN" altLang="zh-CN" sz="2000" dirty="0">
                <a:latin typeface="宋体" panose="02010600030101010101" pitchFamily="2" charset="-122"/>
                <a:ea typeface="宋体" panose="02010600030101010101" pitchFamily="2" charset="-122"/>
                <a:cs typeface="Times New Roman" panose="02020603050405020304" pitchFamily="18" charset="0"/>
              </a:rPr>
              <a:t>人次，</a:t>
            </a:r>
            <a:r>
              <a:rPr lang="en-US" altLang="zh-CN" sz="2000" dirty="0">
                <a:latin typeface="宋体" panose="02010600030101010101" pitchFamily="2" charset="-122"/>
                <a:ea typeface="宋体" panose="02010600030101010101" pitchFamily="2" charset="-122"/>
                <a:cs typeface="Times New Roman" panose="02020603050405020304" pitchFamily="18" charset="0"/>
              </a:rPr>
              <a:t>120</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分到</a:t>
            </a:r>
            <a:r>
              <a:rPr lang="en-US" altLang="zh-CN" sz="2000" dirty="0">
                <a:latin typeface="宋体" panose="02010600030101010101" pitchFamily="2" charset="-122"/>
                <a:ea typeface="宋体" panose="02010600030101010101" pitchFamily="2" charset="-122"/>
                <a:cs typeface="Times New Roman" panose="02020603050405020304" pitchFamily="18" charset="0"/>
              </a:rPr>
              <a:t>134</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分良好等级有</a:t>
            </a:r>
            <a:r>
              <a:rPr lang="en-US" altLang="zh-CN" sz="2000" dirty="0">
                <a:latin typeface="宋体" panose="02010600030101010101" pitchFamily="2" charset="-122"/>
                <a:ea typeface="宋体" panose="02010600030101010101" pitchFamily="2" charset="-122"/>
                <a:cs typeface="Times New Roman" panose="02020603050405020304" pitchFamily="18" charset="0"/>
              </a:rPr>
              <a:t>10</a:t>
            </a:r>
            <a:r>
              <a:rPr lang="zh-CN" altLang="zh-CN" sz="2000" dirty="0">
                <a:latin typeface="宋体" panose="02010600030101010101" pitchFamily="2" charset="-122"/>
                <a:ea typeface="宋体" panose="02010600030101010101" pitchFamily="2" charset="-122"/>
                <a:cs typeface="Times New Roman" panose="02020603050405020304" pitchFamily="18" charset="0"/>
              </a:rPr>
              <a:t>人次，</a:t>
            </a:r>
            <a:r>
              <a:rPr lang="en-US" altLang="zh-CN" sz="2000" dirty="0">
                <a:latin typeface="宋体" panose="02010600030101010101" pitchFamily="2" charset="-122"/>
                <a:ea typeface="宋体" panose="02010600030101010101" pitchFamily="2" charset="-122"/>
                <a:cs typeface="Times New Roman" panose="02020603050405020304" pitchFamily="18" charset="0"/>
              </a:rPr>
              <a:t>90</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分到</a:t>
            </a:r>
            <a:r>
              <a:rPr lang="en-US" altLang="zh-CN" sz="2000" dirty="0">
                <a:latin typeface="宋体" panose="02010600030101010101" pitchFamily="2" charset="-122"/>
                <a:ea typeface="宋体" panose="02010600030101010101" pitchFamily="2" charset="-122"/>
                <a:cs typeface="Times New Roman" panose="02020603050405020304" pitchFamily="18" charset="0"/>
              </a:rPr>
              <a:t>119</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分合格等级有</a:t>
            </a:r>
            <a:r>
              <a:rPr lang="en-US" altLang="zh-CN" sz="2000" dirty="0">
                <a:latin typeface="宋体" panose="02010600030101010101" pitchFamily="2" charset="-122"/>
                <a:ea typeface="宋体" panose="02010600030101010101" pitchFamily="2" charset="-122"/>
                <a:cs typeface="Times New Roman" panose="02020603050405020304" pitchFamily="18" charset="0"/>
              </a:rPr>
              <a:t>12</a:t>
            </a:r>
            <a:r>
              <a:rPr lang="zh-CN" altLang="zh-CN" sz="2000" dirty="0">
                <a:latin typeface="宋体" panose="02010600030101010101" pitchFamily="2" charset="-122"/>
                <a:ea typeface="宋体" panose="02010600030101010101" pitchFamily="2" charset="-122"/>
                <a:cs typeface="Times New Roman" panose="02020603050405020304" pitchFamily="18" charset="0"/>
              </a:rPr>
              <a:t>人次，</a:t>
            </a:r>
            <a:r>
              <a:rPr lang="en-US" altLang="zh-CN" sz="2000" dirty="0">
                <a:latin typeface="宋体" panose="02010600030101010101" pitchFamily="2" charset="-122"/>
                <a:ea typeface="宋体" panose="02010600030101010101" pitchFamily="2" charset="-122"/>
                <a:cs typeface="Times New Roman" panose="02020603050405020304" pitchFamily="18" charset="0"/>
              </a:rPr>
              <a:t>60</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分到</a:t>
            </a:r>
            <a:r>
              <a:rPr lang="en-US" altLang="zh-CN" sz="2000" dirty="0">
                <a:latin typeface="宋体" panose="02010600030101010101" pitchFamily="2" charset="-122"/>
                <a:ea typeface="宋体" panose="02010600030101010101" pitchFamily="2" charset="-122"/>
                <a:cs typeface="Times New Roman" panose="02020603050405020304" pitchFamily="18" charset="0"/>
              </a:rPr>
              <a:t>90</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分待合格等级有</a:t>
            </a:r>
            <a:r>
              <a:rPr lang="en-US" altLang="zh-CN" sz="2000" dirty="0">
                <a:latin typeface="宋体" panose="02010600030101010101" pitchFamily="2" charset="-122"/>
                <a:ea typeface="宋体" panose="02010600030101010101" pitchFamily="2" charset="-122"/>
                <a:cs typeface="Times New Roman" panose="02020603050405020304" pitchFamily="18" charset="0"/>
              </a:rPr>
              <a:t>6</a:t>
            </a:r>
            <a:r>
              <a:rPr lang="zh-CN" altLang="zh-CN" sz="2000" dirty="0">
                <a:latin typeface="宋体" panose="02010600030101010101" pitchFamily="2" charset="-122"/>
                <a:ea typeface="宋体" panose="02010600030101010101" pitchFamily="2" charset="-122"/>
                <a:cs typeface="Times New Roman" panose="02020603050405020304" pitchFamily="18" charset="0"/>
              </a:rPr>
              <a:t>人次；</a:t>
            </a:r>
            <a:r>
              <a:rPr lang="en-US" altLang="zh-CN" sz="2000" dirty="0">
                <a:latin typeface="宋体" panose="02010600030101010101" pitchFamily="2" charset="-122"/>
                <a:ea typeface="宋体" panose="02010600030101010101" pitchFamily="2" charset="-122"/>
                <a:cs typeface="Times New Roman" panose="02020603050405020304" pitchFamily="18" charset="0"/>
              </a:rPr>
              <a:t>4</a:t>
            </a:r>
            <a:r>
              <a:rPr lang="zh-CN" altLang="zh-CN" sz="2000" dirty="0">
                <a:latin typeface="宋体" panose="02010600030101010101" pitchFamily="2" charset="-122"/>
                <a:ea typeface="宋体" panose="02010600030101010101" pitchFamily="2" charset="-122"/>
                <a:cs typeface="Times New Roman" panose="02020603050405020304" pitchFamily="18" charset="0"/>
              </a:rPr>
              <a:t>班</a:t>
            </a:r>
            <a:r>
              <a:rPr lang="en-US" altLang="zh-CN" sz="2000" dirty="0">
                <a:latin typeface="宋体" panose="02010600030101010101" pitchFamily="2" charset="-122"/>
                <a:ea typeface="宋体" panose="02010600030101010101" pitchFamily="2" charset="-122"/>
                <a:cs typeface="Times New Roman" panose="02020603050405020304" pitchFamily="18" charset="0"/>
              </a:rPr>
              <a:t>135</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分到</a:t>
            </a:r>
            <a:r>
              <a:rPr lang="en-US" altLang="zh-CN" sz="2000" dirty="0">
                <a:latin typeface="宋体" panose="02010600030101010101" pitchFamily="2" charset="-122"/>
                <a:ea typeface="宋体" panose="02010600030101010101" pitchFamily="2" charset="-122"/>
                <a:cs typeface="Times New Roman" panose="02020603050405020304" pitchFamily="18" charset="0"/>
              </a:rPr>
              <a:t>150</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分优秀等级有</a:t>
            </a:r>
            <a:r>
              <a:rPr lang="en-US" altLang="zh-CN" sz="2000" dirty="0">
                <a:latin typeface="宋体" panose="02010600030101010101" pitchFamily="2" charset="-122"/>
                <a:ea typeface="宋体" panose="02010600030101010101" pitchFamily="2" charset="-122"/>
                <a:cs typeface="Times New Roman" panose="02020603050405020304" pitchFamily="18" charset="0"/>
              </a:rPr>
              <a:t>3</a:t>
            </a:r>
            <a:r>
              <a:rPr lang="zh-CN" altLang="zh-CN" sz="2000" dirty="0">
                <a:latin typeface="宋体" panose="02010600030101010101" pitchFamily="2" charset="-122"/>
                <a:ea typeface="宋体" panose="02010600030101010101" pitchFamily="2" charset="-122"/>
                <a:cs typeface="Times New Roman" panose="02020603050405020304" pitchFamily="18" charset="0"/>
              </a:rPr>
              <a:t>人次，</a:t>
            </a:r>
            <a:r>
              <a:rPr lang="en-US" altLang="zh-CN" sz="2000" dirty="0">
                <a:latin typeface="宋体" panose="02010600030101010101" pitchFamily="2" charset="-122"/>
                <a:ea typeface="宋体" panose="02010600030101010101" pitchFamily="2" charset="-122"/>
                <a:cs typeface="Times New Roman" panose="02020603050405020304" pitchFamily="18" charset="0"/>
              </a:rPr>
              <a:t>120</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分到</a:t>
            </a:r>
            <a:r>
              <a:rPr lang="en-US" altLang="zh-CN" sz="2000" dirty="0">
                <a:latin typeface="宋体" panose="02010600030101010101" pitchFamily="2" charset="-122"/>
                <a:ea typeface="宋体" panose="02010600030101010101" pitchFamily="2" charset="-122"/>
                <a:cs typeface="Times New Roman" panose="02020603050405020304" pitchFamily="18" charset="0"/>
              </a:rPr>
              <a:t>134</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分良好等级有</a:t>
            </a:r>
            <a:r>
              <a:rPr lang="en-US" altLang="zh-CN" sz="2000" dirty="0">
                <a:latin typeface="宋体" panose="02010600030101010101" pitchFamily="2" charset="-122"/>
                <a:ea typeface="宋体" panose="02010600030101010101" pitchFamily="2" charset="-122"/>
                <a:cs typeface="Times New Roman" panose="02020603050405020304" pitchFamily="18" charset="0"/>
              </a:rPr>
              <a:t>14</a:t>
            </a:r>
            <a:r>
              <a:rPr lang="zh-CN" altLang="zh-CN" sz="2000" dirty="0">
                <a:latin typeface="宋体" panose="02010600030101010101" pitchFamily="2" charset="-122"/>
                <a:ea typeface="宋体" panose="02010600030101010101" pitchFamily="2" charset="-122"/>
                <a:cs typeface="Times New Roman" panose="02020603050405020304" pitchFamily="18" charset="0"/>
              </a:rPr>
              <a:t>人次，</a:t>
            </a:r>
            <a:r>
              <a:rPr lang="en-US" altLang="zh-CN" sz="2000" dirty="0">
                <a:latin typeface="宋体" panose="02010600030101010101" pitchFamily="2" charset="-122"/>
                <a:ea typeface="宋体" panose="02010600030101010101" pitchFamily="2" charset="-122"/>
                <a:cs typeface="Times New Roman" panose="02020603050405020304" pitchFamily="18" charset="0"/>
              </a:rPr>
              <a:t>90</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分到</a:t>
            </a:r>
            <a:r>
              <a:rPr lang="en-US" altLang="zh-CN" sz="2000" dirty="0">
                <a:latin typeface="宋体" panose="02010600030101010101" pitchFamily="2" charset="-122"/>
                <a:ea typeface="宋体" panose="02010600030101010101" pitchFamily="2" charset="-122"/>
                <a:cs typeface="Times New Roman" panose="02020603050405020304" pitchFamily="18" charset="0"/>
              </a:rPr>
              <a:t>119</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分合格等级有</a:t>
            </a:r>
            <a:r>
              <a:rPr lang="en-US" altLang="zh-CN" sz="2000" dirty="0">
                <a:latin typeface="宋体" panose="02010600030101010101" pitchFamily="2" charset="-122"/>
                <a:ea typeface="宋体" panose="02010600030101010101" pitchFamily="2" charset="-122"/>
                <a:cs typeface="Times New Roman" panose="02020603050405020304" pitchFamily="18" charset="0"/>
              </a:rPr>
              <a:t>12</a:t>
            </a:r>
            <a:r>
              <a:rPr lang="zh-CN" altLang="zh-CN" sz="2000" dirty="0">
                <a:latin typeface="宋体" panose="02010600030101010101" pitchFamily="2" charset="-122"/>
                <a:ea typeface="宋体" panose="02010600030101010101" pitchFamily="2" charset="-122"/>
                <a:cs typeface="Times New Roman" panose="02020603050405020304" pitchFamily="18" charset="0"/>
              </a:rPr>
              <a:t>人次，</a:t>
            </a:r>
            <a:r>
              <a:rPr lang="en-US" altLang="zh-CN" sz="2000" dirty="0">
                <a:latin typeface="宋体" panose="02010600030101010101" pitchFamily="2" charset="-122"/>
                <a:ea typeface="宋体" panose="02010600030101010101" pitchFamily="2" charset="-122"/>
                <a:cs typeface="Times New Roman" panose="02020603050405020304" pitchFamily="18" charset="0"/>
              </a:rPr>
              <a:t>60</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分到</a:t>
            </a:r>
            <a:r>
              <a:rPr lang="en-US" altLang="zh-CN" sz="2000" dirty="0">
                <a:latin typeface="宋体" panose="02010600030101010101" pitchFamily="2" charset="-122"/>
                <a:ea typeface="宋体" panose="02010600030101010101" pitchFamily="2" charset="-122"/>
                <a:cs typeface="Times New Roman" panose="02020603050405020304" pitchFamily="18" charset="0"/>
              </a:rPr>
              <a:t>90</a:t>
            </a:r>
            <a:r>
              <a:rPr lang="zh-CN" altLang="zh-CN" sz="2000" dirty="0">
                <a:latin typeface="宋体" panose="02010600030101010101" pitchFamily="2" charset="-122"/>
                <a:ea typeface="宋体" panose="02010600030101010101" pitchFamily="2" charset="-122"/>
                <a:cs typeface="Times New Roman" panose="02020603050405020304" pitchFamily="18" charset="0"/>
              </a:rPr>
              <a:t>分待合格等级有</a:t>
            </a:r>
            <a:r>
              <a:rPr lang="en-US" altLang="zh-CN" sz="2000" dirty="0">
                <a:latin typeface="宋体" panose="02010600030101010101" pitchFamily="2" charset="-122"/>
                <a:ea typeface="宋体" panose="02010600030101010101" pitchFamily="2" charset="-122"/>
                <a:cs typeface="Times New Roman" panose="02020603050405020304" pitchFamily="18" charset="0"/>
              </a:rPr>
              <a:t>1</a:t>
            </a:r>
            <a:r>
              <a:rPr lang="zh-CN" altLang="zh-CN" sz="2000" dirty="0">
                <a:latin typeface="宋体" panose="02010600030101010101" pitchFamily="2" charset="-122"/>
                <a:ea typeface="宋体" panose="02010600030101010101" pitchFamily="2" charset="-122"/>
                <a:cs typeface="Times New Roman" panose="02020603050405020304" pitchFamily="18" charset="0"/>
              </a:rPr>
              <a:t>人次</a:t>
            </a:r>
            <a:r>
              <a:rPr lang="en-US" altLang="zh-CN" sz="2000" dirty="0">
                <a:latin typeface="宋体" panose="02010600030101010101" pitchFamily="2" charset="-122"/>
                <a:ea typeface="宋体" panose="02010600030101010101" pitchFamily="2" charset="-122"/>
                <a:cs typeface="Times New Roman" panose="02020603050405020304" pitchFamily="18" charset="0"/>
              </a:rPr>
              <a:t>.</a:t>
            </a:r>
          </a:p>
          <a:p>
            <a:pPr marL="0" indent="0">
              <a:lnSpc>
                <a:spcPct val="150000"/>
              </a:lnSpc>
              <a:buNone/>
            </a:pPr>
            <a:endParaRPr lang="zh-CN" altLang="en-US" sz="2000" dirty="0">
              <a:latin typeface="宋体" panose="02010600030101010101" pitchFamily="2" charset="-122"/>
              <a:ea typeface="宋体" panose="02010600030101010101" pitchFamily="2" charset="-122"/>
            </a:endParaRPr>
          </a:p>
        </p:txBody>
      </p:sp>
      <p:sp>
        <p:nvSpPr>
          <p:cNvPr id="4" name="矩形 3">
            <a:extLst>
              <a:ext uri="{FF2B5EF4-FFF2-40B4-BE49-F238E27FC236}">
                <a16:creationId xmlns:a16="http://schemas.microsoft.com/office/drawing/2014/main" id="{1C29579F-E10F-4DA0-BA70-F71EDCAF8F8A}"/>
              </a:ext>
            </a:extLst>
          </p:cNvPr>
          <p:cNvSpPr/>
          <p:nvPr/>
        </p:nvSpPr>
        <p:spPr>
          <a:xfrm>
            <a:off x="1011349" y="3484595"/>
            <a:ext cx="6340197" cy="400110"/>
          </a:xfrm>
          <a:prstGeom prst="rect">
            <a:avLst/>
          </a:prstGeom>
        </p:spPr>
        <p:txBody>
          <a:bodyPr wrap="none">
            <a:spAutoFit/>
          </a:bodyPr>
          <a:lstStyle/>
          <a:p>
            <a:r>
              <a:rPr lang="zh-CN" altLang="zh-CN" sz="2000" dirty="0">
                <a:latin typeface="宋体" panose="02010600030101010101" pitchFamily="2" charset="-122"/>
                <a:ea typeface="宋体" panose="02010600030101010101" pitchFamily="2" charset="-122"/>
                <a:cs typeface="Times New Roman" panose="02020603050405020304" pitchFamily="18" charset="0"/>
              </a:rPr>
              <a:t>通过这些信息你能分析出</a:t>
            </a:r>
            <a:r>
              <a:rPr lang="en-US" altLang="zh-CN" sz="2000" dirty="0">
                <a:latin typeface="宋体" panose="02010600030101010101" pitchFamily="2" charset="-122"/>
                <a:ea typeface="宋体" panose="02010600030101010101" pitchFamily="2" charset="-122"/>
                <a:cs typeface="Times New Roman" panose="02020603050405020304" pitchFamily="18" charset="0"/>
              </a:rPr>
              <a:t>3</a:t>
            </a:r>
            <a:r>
              <a:rPr lang="zh-CN" altLang="zh-CN" sz="2000" dirty="0">
                <a:latin typeface="宋体" panose="02010600030101010101" pitchFamily="2" charset="-122"/>
                <a:ea typeface="宋体" panose="02010600030101010101" pitchFamily="2" charset="-122"/>
                <a:cs typeface="Times New Roman" panose="02020603050405020304" pitchFamily="18" charset="0"/>
              </a:rPr>
              <a:t>、</a:t>
            </a:r>
            <a:r>
              <a:rPr lang="en-US" altLang="zh-CN" sz="2000" dirty="0">
                <a:latin typeface="宋体" panose="02010600030101010101" pitchFamily="2" charset="-122"/>
                <a:ea typeface="宋体" panose="02010600030101010101" pitchFamily="2" charset="-122"/>
                <a:cs typeface="Times New Roman" panose="02020603050405020304" pitchFamily="18" charset="0"/>
              </a:rPr>
              <a:t>4</a:t>
            </a:r>
            <a:r>
              <a:rPr lang="zh-CN" altLang="zh-CN" sz="2000" dirty="0">
                <a:latin typeface="宋体" panose="02010600030101010101" pitchFamily="2" charset="-122"/>
                <a:ea typeface="宋体" panose="02010600030101010101" pitchFamily="2" charset="-122"/>
                <a:cs typeface="Times New Roman" panose="02020603050405020304" pitchFamily="18" charset="0"/>
              </a:rPr>
              <a:t>两班的数学成绩如何吗？</a:t>
            </a:r>
            <a:endParaRPr lang="zh-CN" altLang="en-US" sz="2000" dirty="0">
              <a:latin typeface="宋体" panose="02010600030101010101" pitchFamily="2" charset="-122"/>
              <a:ea typeface="宋体" panose="02010600030101010101" pitchFamily="2" charset="-122"/>
            </a:endParaRPr>
          </a:p>
        </p:txBody>
      </p:sp>
      <p:sp>
        <p:nvSpPr>
          <p:cNvPr id="5" name="矩形 4">
            <a:extLst>
              <a:ext uri="{FF2B5EF4-FFF2-40B4-BE49-F238E27FC236}">
                <a16:creationId xmlns:a16="http://schemas.microsoft.com/office/drawing/2014/main" id="{A6BE6021-3F10-46ED-9167-323D62825A40}"/>
              </a:ext>
            </a:extLst>
          </p:cNvPr>
          <p:cNvSpPr/>
          <p:nvPr/>
        </p:nvSpPr>
        <p:spPr>
          <a:xfrm>
            <a:off x="918461" y="3977854"/>
            <a:ext cx="7307078" cy="481863"/>
          </a:xfrm>
          <a:prstGeom prst="rect">
            <a:avLst/>
          </a:prstGeom>
        </p:spPr>
        <p:txBody>
          <a:bodyPr wrap="square">
            <a:spAutoFit/>
          </a:bodyPr>
          <a:lstStyle/>
          <a:p>
            <a:pPr>
              <a:lnSpc>
                <a:spcPct val="150000"/>
              </a:lnSpc>
            </a:pPr>
            <a:r>
              <a:rPr lang="zh-CN" altLang="zh-CN" sz="2000" dirty="0">
                <a:latin typeface="宋体" panose="02010600030101010101" pitchFamily="2" charset="-122"/>
                <a:ea typeface="宋体" panose="02010600030101010101" pitchFamily="2" charset="-122"/>
                <a:cs typeface="宋体" panose="02010600030101010101" pitchFamily="2" charset="-122"/>
              </a:rPr>
              <a:t>【问题</a:t>
            </a:r>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zh-CN" sz="2000" dirty="0">
                <a:latin typeface="宋体" panose="02010600030101010101" pitchFamily="2" charset="-122"/>
                <a:ea typeface="宋体" panose="02010600030101010101" pitchFamily="2" charset="-122"/>
                <a:cs typeface="宋体" panose="02010600030101010101" pitchFamily="2" charset="-122"/>
              </a:rPr>
              <a:t>】你有更好的表达方式来体现这些信息吗？</a:t>
            </a:r>
          </a:p>
        </p:txBody>
      </p:sp>
    </p:spTree>
    <p:extLst>
      <p:ext uri="{BB962C8B-B14F-4D97-AF65-F5344CB8AC3E}">
        <p14:creationId xmlns:p14="http://schemas.microsoft.com/office/powerpoint/2010/main" val="216430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5BF26BA-911E-431C-B163-869D40DB2DF7}"/>
              </a:ext>
            </a:extLst>
          </p:cNvPr>
          <p:cNvSpPr/>
          <p:nvPr/>
        </p:nvSpPr>
        <p:spPr>
          <a:xfrm>
            <a:off x="514383" y="123549"/>
            <a:ext cx="5416868" cy="583814"/>
          </a:xfrm>
          <a:prstGeom prst="rect">
            <a:avLst/>
          </a:prstGeom>
        </p:spPr>
        <p:txBody>
          <a:bodyPr wrap="none">
            <a:spAutoFit/>
          </a:bodyPr>
          <a:lstStyle/>
          <a:p>
            <a:pPr>
              <a:lnSpc>
                <a:spcPct val="150000"/>
              </a:lnSpc>
            </a:pPr>
            <a:r>
              <a:rPr lang="zh-CN" altLang="zh-CN" sz="2400" b="1" kern="100" dirty="0">
                <a:latin typeface="等线" panose="02010600030101010101" pitchFamily="2" charset="-122"/>
                <a:ea typeface="宋体" panose="02010600030101010101" pitchFamily="2" charset="-122"/>
                <a:cs typeface="Times New Roman" panose="02020603050405020304" pitchFamily="18" charset="0"/>
              </a:rPr>
              <a:t>任务二、学会合理选择和使用统计图表</a:t>
            </a:r>
            <a:endParaRPr lang="zh-CN" altLang="zh-CN" sz="2400" b="1" kern="100" dirty="0">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85BAF8F6-A79E-49C6-AE31-E48DD056173E}"/>
              </a:ext>
            </a:extLst>
          </p:cNvPr>
          <p:cNvGraphicFramePr>
            <a:graphicFrameLocks noGrp="1"/>
          </p:cNvGraphicFramePr>
          <p:nvPr>
            <p:extLst>
              <p:ext uri="{D42A27DB-BD31-4B8C-83A1-F6EECF244321}">
                <p14:modId xmlns:p14="http://schemas.microsoft.com/office/powerpoint/2010/main" val="1260334737"/>
              </p:ext>
            </p:extLst>
          </p:nvPr>
        </p:nvGraphicFramePr>
        <p:xfrm>
          <a:off x="792363" y="1718644"/>
          <a:ext cx="7432012" cy="3166864"/>
        </p:xfrm>
        <a:graphic>
          <a:graphicData uri="http://schemas.openxmlformats.org/drawingml/2006/table">
            <a:tbl>
              <a:tblPr firstRow="1" firstCol="1" bandRow="1"/>
              <a:tblGrid>
                <a:gridCol w="4565475">
                  <a:extLst>
                    <a:ext uri="{9D8B030D-6E8A-4147-A177-3AD203B41FA5}">
                      <a16:colId xmlns:a16="http://schemas.microsoft.com/office/drawing/2014/main" val="3232146014"/>
                    </a:ext>
                  </a:extLst>
                </a:gridCol>
                <a:gridCol w="1351781">
                  <a:extLst>
                    <a:ext uri="{9D8B030D-6E8A-4147-A177-3AD203B41FA5}">
                      <a16:colId xmlns:a16="http://schemas.microsoft.com/office/drawing/2014/main" val="795085806"/>
                    </a:ext>
                  </a:extLst>
                </a:gridCol>
                <a:gridCol w="1514756">
                  <a:extLst>
                    <a:ext uri="{9D8B030D-6E8A-4147-A177-3AD203B41FA5}">
                      <a16:colId xmlns:a16="http://schemas.microsoft.com/office/drawing/2014/main" val="653948169"/>
                    </a:ext>
                  </a:extLst>
                </a:gridCol>
              </a:tblGrid>
              <a:tr h="394144">
                <a:tc>
                  <a:txBody>
                    <a:bodyPr/>
                    <a:lstStyle/>
                    <a:p>
                      <a:pPr algn="ctr">
                        <a:lnSpc>
                          <a:spcPct val="150000"/>
                        </a:lnSpc>
                        <a:spcAft>
                          <a:spcPts val="0"/>
                        </a:spcAft>
                      </a:pPr>
                      <a:r>
                        <a:rPr lang="zh-CN" sz="1800" kern="100" dirty="0">
                          <a:effectLst/>
                          <a:latin typeface="等线" panose="02010600030101010101" pitchFamily="2" charset="-122"/>
                          <a:ea typeface="宋体" panose="02010600030101010101" pitchFamily="2" charset="-122"/>
                          <a:cs typeface="Times New Roman" panose="02020603050405020304" pitchFamily="18" charset="0"/>
                        </a:rPr>
                        <a:t>空气质量等级（空气质量指数（</a:t>
                      </a:r>
                      <a:r>
                        <a:rPr lang="en-US"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AQI</a:t>
                      </a:r>
                      <a:r>
                        <a:rPr 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D1C9"/>
                    </a:solidFill>
                  </a:tcPr>
                </a:tc>
                <a:tc>
                  <a:txBody>
                    <a:bodyPr/>
                    <a:lstStyle/>
                    <a:p>
                      <a:pPr algn="ctr">
                        <a:lnSpc>
                          <a:spcPct val="150000"/>
                        </a:lnSpc>
                        <a:spcAft>
                          <a:spcPts val="0"/>
                        </a:spcAft>
                      </a:pPr>
                      <a:r>
                        <a:rPr lang="zh-CN"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频数</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D1C9"/>
                    </a:solidFill>
                  </a:tcPr>
                </a:tc>
                <a:tc>
                  <a:txBody>
                    <a:bodyPr/>
                    <a:lstStyle/>
                    <a:p>
                      <a:pPr algn="ctr">
                        <a:lnSpc>
                          <a:spcPct val="150000"/>
                        </a:lnSpc>
                        <a:spcAft>
                          <a:spcPts val="0"/>
                        </a:spcAft>
                      </a:pPr>
                      <a:r>
                        <a:rPr lang="zh-CN"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频率</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D1C9"/>
                    </a:solidFill>
                  </a:tcPr>
                </a:tc>
                <a:extLst>
                  <a:ext uri="{0D108BD9-81ED-4DB2-BD59-A6C34878D82A}">
                    <a16:rowId xmlns:a16="http://schemas.microsoft.com/office/drawing/2014/main" val="1361853995"/>
                  </a:ext>
                </a:extLst>
              </a:tr>
              <a:tr h="394144">
                <a:tc>
                  <a:txBody>
                    <a:bodyPr/>
                    <a:lstStyle/>
                    <a:p>
                      <a:pPr algn="ctr">
                        <a:lnSpc>
                          <a:spcPct val="150000"/>
                        </a:lnSpc>
                        <a:spcAft>
                          <a:spcPts val="0"/>
                        </a:spcAft>
                      </a:pPr>
                      <a:r>
                        <a:rPr 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优（</a:t>
                      </a:r>
                      <a:r>
                        <a:rPr lang="en-US"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AQI</a:t>
                      </a:r>
                      <a:r>
                        <a:rPr 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r>
                        <a:rPr lang="en-US"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50</a:t>
                      </a:r>
                      <a:r>
                        <a:rPr 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D1C9"/>
                    </a:solidFill>
                  </a:tcPr>
                </a:tc>
                <a:tc>
                  <a:txBody>
                    <a:bodyPr/>
                    <a:lstStyle/>
                    <a:p>
                      <a:pPr algn="ctr">
                        <a:lnSpc>
                          <a:spcPct val="150000"/>
                        </a:lnSpc>
                        <a:spcAft>
                          <a:spcPts val="0"/>
                        </a:spcAft>
                      </a:pPr>
                      <a:r>
                        <a:rPr lang="en-US" sz="1800" kern="100" dirty="0">
                          <a:effectLst/>
                          <a:latin typeface="宋体" panose="02010600030101010101" pitchFamily="2" charset="-122"/>
                          <a:ea typeface="等线" panose="02010600030101010101" pitchFamily="2" charset="-122"/>
                          <a:cs typeface="Times New Roman" panose="02020603050405020304" pitchFamily="18" charset="0"/>
                        </a:rPr>
                        <a:t>83</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effectLst/>
                          <a:latin typeface="宋体" panose="02010600030101010101" pitchFamily="2" charset="-122"/>
                          <a:ea typeface="等线" panose="02010600030101010101" pitchFamily="2" charset="-122"/>
                          <a:cs typeface="Times New Roman" panose="02020603050405020304" pitchFamily="18" charset="0"/>
                        </a:rPr>
                        <a:t>22.8%</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330804"/>
                  </a:ext>
                </a:extLst>
              </a:tr>
              <a:tr h="401000">
                <a:tc>
                  <a:txBody>
                    <a:bodyPr/>
                    <a:lstStyle/>
                    <a:p>
                      <a:pPr algn="ctr">
                        <a:lnSpc>
                          <a:spcPct val="150000"/>
                        </a:lnSpc>
                        <a:spcAft>
                          <a:spcPts val="0"/>
                        </a:spcAft>
                      </a:pPr>
                      <a:r>
                        <a:rPr 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良（</a:t>
                      </a:r>
                      <a:r>
                        <a:rPr lang="en-US"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50</a:t>
                      </a:r>
                      <a:r>
                        <a:rPr 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r>
                        <a:rPr lang="en-US"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AQI</a:t>
                      </a:r>
                      <a:r>
                        <a:rPr 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r>
                        <a:rPr lang="en-US"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100</a:t>
                      </a:r>
                      <a:r>
                        <a:rPr 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D1C9"/>
                    </a:solidFill>
                  </a:tcPr>
                </a:tc>
                <a:tc>
                  <a:txBody>
                    <a:bodyPr/>
                    <a:lstStyle/>
                    <a:p>
                      <a:pPr algn="ctr">
                        <a:lnSpc>
                          <a:spcPct val="150000"/>
                        </a:lnSpc>
                        <a:spcAft>
                          <a:spcPts val="0"/>
                        </a:spcAft>
                      </a:pPr>
                      <a:r>
                        <a:rPr lang="en-US" sz="1800" kern="100" dirty="0">
                          <a:effectLst/>
                          <a:latin typeface="宋体" panose="02010600030101010101" pitchFamily="2" charset="-122"/>
                          <a:ea typeface="等线" panose="02010600030101010101" pitchFamily="2" charset="-122"/>
                          <a:cs typeface="Times New Roman" panose="02020603050405020304" pitchFamily="18" charset="0"/>
                        </a:rPr>
                        <a:t>121</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effectLst/>
                          <a:latin typeface="宋体" panose="02010600030101010101" pitchFamily="2" charset="-122"/>
                          <a:ea typeface="等线" panose="02010600030101010101" pitchFamily="2" charset="-122"/>
                          <a:cs typeface="Times New Roman" panose="02020603050405020304" pitchFamily="18" charset="0"/>
                        </a:rPr>
                        <a:t>33.2%</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312994"/>
                  </a:ext>
                </a:extLst>
              </a:tr>
              <a:tr h="394144">
                <a:tc>
                  <a:txBody>
                    <a:bodyPr/>
                    <a:lstStyle/>
                    <a:p>
                      <a:pPr algn="ctr">
                        <a:lnSpc>
                          <a:spcPct val="150000"/>
                        </a:lnSpc>
                        <a:spcAft>
                          <a:spcPts val="0"/>
                        </a:spcAft>
                      </a:pPr>
                      <a:r>
                        <a:rPr 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轻度污染（</a:t>
                      </a:r>
                      <a:r>
                        <a:rPr lang="en-US"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100</a:t>
                      </a:r>
                      <a:r>
                        <a:rPr 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r>
                        <a:rPr lang="en-US"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AQI</a:t>
                      </a:r>
                      <a:r>
                        <a:rPr 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r>
                        <a:rPr lang="en-US"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150</a:t>
                      </a:r>
                      <a:r>
                        <a:rPr 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D1C9"/>
                    </a:solidFill>
                  </a:tcPr>
                </a:tc>
                <a:tc>
                  <a:txBody>
                    <a:bodyPr/>
                    <a:lstStyle/>
                    <a:p>
                      <a:pPr algn="ctr">
                        <a:lnSpc>
                          <a:spcPct val="150000"/>
                        </a:lnSpc>
                        <a:spcAft>
                          <a:spcPts val="0"/>
                        </a:spcAft>
                      </a:pPr>
                      <a:r>
                        <a:rPr lang="en-US" sz="1800" kern="100">
                          <a:effectLst/>
                          <a:latin typeface="宋体" panose="02010600030101010101" pitchFamily="2" charset="-122"/>
                          <a:ea typeface="等线" panose="02010600030101010101" pitchFamily="2" charset="-122"/>
                          <a:cs typeface="Times New Roman" panose="02020603050405020304" pitchFamily="18" charset="0"/>
                        </a:rPr>
                        <a:t>68</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effectLst/>
                          <a:latin typeface="宋体" panose="02010600030101010101" pitchFamily="2" charset="-122"/>
                          <a:ea typeface="等线" panose="02010600030101010101" pitchFamily="2" charset="-122"/>
                          <a:cs typeface="Times New Roman" panose="02020603050405020304" pitchFamily="18" charset="0"/>
                        </a:rPr>
                        <a:t>18.6%</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168518"/>
                  </a:ext>
                </a:extLst>
              </a:tr>
              <a:tr h="394144">
                <a:tc>
                  <a:txBody>
                    <a:bodyPr/>
                    <a:lstStyle/>
                    <a:p>
                      <a:pPr algn="ctr">
                        <a:lnSpc>
                          <a:spcPct val="150000"/>
                        </a:lnSpc>
                        <a:spcAft>
                          <a:spcPts val="0"/>
                        </a:spcAft>
                      </a:pPr>
                      <a:r>
                        <a:rPr lang="zh-CN"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中度污染（</a:t>
                      </a:r>
                      <a:r>
                        <a:rPr lang="en-US"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150</a:t>
                      </a:r>
                      <a:r>
                        <a:rPr lang="zh-CN"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r>
                        <a:rPr lang="en-US"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AQI</a:t>
                      </a:r>
                      <a:r>
                        <a:rPr lang="zh-CN"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r>
                        <a:rPr lang="en-US"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200</a:t>
                      </a:r>
                      <a:r>
                        <a:rPr lang="zh-CN"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D1C9"/>
                    </a:solidFill>
                  </a:tcPr>
                </a:tc>
                <a:tc>
                  <a:txBody>
                    <a:bodyPr/>
                    <a:lstStyle/>
                    <a:p>
                      <a:pPr algn="ctr">
                        <a:lnSpc>
                          <a:spcPct val="150000"/>
                        </a:lnSpc>
                        <a:spcAft>
                          <a:spcPts val="0"/>
                        </a:spcAft>
                      </a:pPr>
                      <a:r>
                        <a:rPr lang="en-US" sz="1800" kern="100">
                          <a:effectLst/>
                          <a:latin typeface="宋体" panose="02010600030101010101" pitchFamily="2" charset="-122"/>
                          <a:ea typeface="等线" panose="02010600030101010101" pitchFamily="2" charset="-122"/>
                          <a:cs typeface="Times New Roman" panose="02020603050405020304" pitchFamily="18" charset="0"/>
                        </a:rPr>
                        <a:t>49</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effectLst/>
                          <a:latin typeface="宋体" panose="02010600030101010101" pitchFamily="2" charset="-122"/>
                          <a:ea typeface="等线" panose="02010600030101010101" pitchFamily="2" charset="-122"/>
                          <a:cs typeface="Times New Roman" panose="02020603050405020304" pitchFamily="18" charset="0"/>
                        </a:rPr>
                        <a:t>13.4%</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078154"/>
                  </a:ext>
                </a:extLst>
              </a:tr>
              <a:tr h="394144">
                <a:tc>
                  <a:txBody>
                    <a:bodyPr/>
                    <a:lstStyle/>
                    <a:p>
                      <a:pPr algn="ctr">
                        <a:lnSpc>
                          <a:spcPct val="150000"/>
                        </a:lnSpc>
                        <a:spcAft>
                          <a:spcPts val="0"/>
                        </a:spcAft>
                      </a:pPr>
                      <a:r>
                        <a:rPr lang="zh-CN"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重度污染（</a:t>
                      </a:r>
                      <a:r>
                        <a:rPr lang="en-US"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200</a:t>
                      </a:r>
                      <a:r>
                        <a:rPr lang="zh-CN"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r>
                        <a:rPr lang="en-US"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AQI</a:t>
                      </a:r>
                      <a:r>
                        <a:rPr lang="zh-CN"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r>
                        <a:rPr lang="en-US"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300</a:t>
                      </a:r>
                      <a:r>
                        <a:rPr lang="zh-CN"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D1C9"/>
                    </a:solidFill>
                  </a:tcPr>
                </a:tc>
                <a:tc>
                  <a:txBody>
                    <a:bodyPr/>
                    <a:lstStyle/>
                    <a:p>
                      <a:pPr algn="ctr">
                        <a:lnSpc>
                          <a:spcPct val="150000"/>
                        </a:lnSpc>
                        <a:spcAft>
                          <a:spcPts val="0"/>
                        </a:spcAft>
                      </a:pPr>
                      <a:r>
                        <a:rPr lang="en-US" sz="1800" kern="100">
                          <a:effectLst/>
                          <a:latin typeface="宋体" panose="02010600030101010101" pitchFamily="2" charset="-122"/>
                          <a:ea typeface="等线" panose="02010600030101010101" pitchFamily="2" charset="-122"/>
                          <a:cs typeface="Times New Roman" panose="02020603050405020304" pitchFamily="18" charset="0"/>
                        </a:rPr>
                        <a:t>30</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effectLst/>
                          <a:latin typeface="宋体" panose="02010600030101010101" pitchFamily="2" charset="-122"/>
                          <a:ea typeface="等线" panose="02010600030101010101" pitchFamily="2" charset="-122"/>
                          <a:cs typeface="Times New Roman" panose="02020603050405020304" pitchFamily="18" charset="0"/>
                        </a:rPr>
                        <a:t>8.2%</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690409"/>
                  </a:ext>
                </a:extLst>
              </a:tr>
              <a:tr h="394144">
                <a:tc>
                  <a:txBody>
                    <a:bodyPr/>
                    <a:lstStyle/>
                    <a:p>
                      <a:pPr algn="ctr">
                        <a:lnSpc>
                          <a:spcPct val="150000"/>
                        </a:lnSpc>
                        <a:spcAft>
                          <a:spcPts val="0"/>
                        </a:spcAft>
                      </a:pPr>
                      <a:r>
                        <a:rPr lang="zh-CN"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严重污染（</a:t>
                      </a:r>
                      <a:r>
                        <a:rPr lang="en-US"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AQI</a:t>
                      </a:r>
                      <a:r>
                        <a:rPr lang="zh-CN"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r>
                        <a:rPr lang="en-US"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300</a:t>
                      </a:r>
                      <a:r>
                        <a:rPr lang="zh-CN"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D1C9"/>
                    </a:solidFill>
                  </a:tcPr>
                </a:tc>
                <a:tc>
                  <a:txBody>
                    <a:bodyPr/>
                    <a:lstStyle/>
                    <a:p>
                      <a:pPr algn="ctr">
                        <a:lnSpc>
                          <a:spcPct val="150000"/>
                        </a:lnSpc>
                        <a:spcAft>
                          <a:spcPts val="0"/>
                        </a:spcAft>
                      </a:pPr>
                      <a:r>
                        <a:rPr lang="en-US" sz="1800" kern="100">
                          <a:effectLst/>
                          <a:latin typeface="宋体" panose="02010600030101010101" pitchFamily="2" charset="-122"/>
                          <a:ea typeface="等线" panose="02010600030101010101" pitchFamily="2" charset="-122"/>
                          <a:cs typeface="Times New Roman" panose="02020603050405020304" pitchFamily="18" charset="0"/>
                        </a:rPr>
                        <a:t>14</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effectLst/>
                          <a:latin typeface="宋体" panose="02010600030101010101" pitchFamily="2" charset="-122"/>
                          <a:ea typeface="等线" panose="02010600030101010101" pitchFamily="2" charset="-122"/>
                          <a:cs typeface="Times New Roman" panose="02020603050405020304" pitchFamily="18" charset="0"/>
                        </a:rPr>
                        <a:t>3.8%</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284052"/>
                  </a:ext>
                </a:extLst>
              </a:tr>
              <a:tr h="401000">
                <a:tc>
                  <a:txBody>
                    <a:bodyPr/>
                    <a:lstStyle/>
                    <a:p>
                      <a:pPr algn="ctr">
                        <a:lnSpc>
                          <a:spcPct val="150000"/>
                        </a:lnSpc>
                        <a:spcAft>
                          <a:spcPts val="0"/>
                        </a:spcAft>
                      </a:pPr>
                      <a:r>
                        <a:rPr lang="zh-CN"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合计</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D1C9"/>
                    </a:solidFill>
                  </a:tcPr>
                </a:tc>
                <a:tc>
                  <a:txBody>
                    <a:bodyPr/>
                    <a:lstStyle/>
                    <a:p>
                      <a:pPr algn="ctr">
                        <a:lnSpc>
                          <a:spcPct val="150000"/>
                        </a:lnSpc>
                        <a:spcAft>
                          <a:spcPts val="0"/>
                        </a:spcAft>
                      </a:pPr>
                      <a:r>
                        <a:rPr lang="en-US" sz="1800" kern="100">
                          <a:effectLst/>
                          <a:latin typeface="宋体" panose="02010600030101010101" pitchFamily="2" charset="-122"/>
                          <a:ea typeface="等线" panose="02010600030101010101" pitchFamily="2" charset="-122"/>
                          <a:cs typeface="Times New Roman" panose="02020603050405020304" pitchFamily="18" charset="0"/>
                        </a:rPr>
                        <a:t>365</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effectLst/>
                          <a:latin typeface="宋体" panose="02010600030101010101" pitchFamily="2" charset="-122"/>
                          <a:ea typeface="等线" panose="02010600030101010101" pitchFamily="2" charset="-122"/>
                          <a:cs typeface="Times New Roman" panose="02020603050405020304" pitchFamily="18" charset="0"/>
                        </a:rPr>
                        <a:t>100%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401822"/>
                  </a:ext>
                </a:extLst>
              </a:tr>
            </a:tbl>
          </a:graphicData>
        </a:graphic>
      </p:graphicFrame>
      <p:sp>
        <p:nvSpPr>
          <p:cNvPr id="6" name="Rectangle 1">
            <a:extLst>
              <a:ext uri="{FF2B5EF4-FFF2-40B4-BE49-F238E27FC236}">
                <a16:creationId xmlns:a16="http://schemas.microsoft.com/office/drawing/2014/main" id="{179C92CC-3554-4B7C-AC2B-67C592A315B8}"/>
              </a:ext>
            </a:extLst>
          </p:cNvPr>
          <p:cNvSpPr>
            <a:spLocks noChangeArrowheads="1"/>
          </p:cNvSpPr>
          <p:nvPr/>
        </p:nvSpPr>
        <p:spPr bwMode="auto">
          <a:xfrm>
            <a:off x="383070" y="675028"/>
            <a:ext cx="7747253"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8288" algn="l" defTabSz="914400" rtl="0" eaLnBrk="0" fontAlgn="base" latinLnBrk="0" hangingPunct="0">
              <a:lnSpc>
                <a:spcPct val="150000"/>
              </a:lnSpc>
              <a:spcBef>
                <a:spcPct val="0"/>
              </a:spcBef>
              <a:spcAft>
                <a:spcPct val="0"/>
              </a:spcAft>
              <a:buClrTx/>
              <a:buSzTx/>
              <a:buFontTx/>
              <a:buNone/>
              <a:tabLst/>
            </a:pPr>
            <a:r>
              <a:rPr kumimoji="0" lang="zh-CN" altLang="zh-CN" sz="20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例</a:t>
            </a:r>
            <a:r>
              <a:rPr kumimoji="0" lang="en-US" altLang="zh-CN" sz="20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1</a:t>
            </a:r>
            <a:r>
              <a:rPr kumimoji="0" lang="zh-CN" altLang="en-US" sz="20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r>
              <a:rPr kumimoji="0"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已知某市</a:t>
            </a:r>
            <a:r>
              <a:rPr kumimoji="0"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2015</a:t>
            </a:r>
            <a:r>
              <a:rPr kumimoji="0"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年全年空气质量等级如表</a:t>
            </a:r>
            <a:r>
              <a:rPr kumimoji="0"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9.2-2</a:t>
            </a:r>
            <a:r>
              <a:rPr kumimoji="0" lang="zh-CN" altLang="en-US"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所示</a:t>
            </a:r>
            <a:r>
              <a:rPr kumimoji="0"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p>
            <a:pPr marL="0" marR="0" lvl="0" indent="268288" algn="l" defTabSz="914400" rtl="0" eaLnBrk="0" fontAlgn="base" latinLnBrk="0" hangingPunct="0">
              <a:lnSpc>
                <a:spcPct val="150000"/>
              </a:lnSpc>
              <a:spcBef>
                <a:spcPct val="0"/>
              </a:spcBef>
              <a:spcAft>
                <a:spcPct val="0"/>
              </a:spcAft>
              <a:buClrTx/>
              <a:buSzTx/>
              <a:buFontTx/>
              <a:buNone/>
              <a:tabLst/>
            </a:pPr>
            <a:r>
              <a:rPr kumimoji="0"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                       </a:t>
            </a:r>
            <a:r>
              <a:rPr kumimoji="0" lang="zh-CN" altLang="en-US" sz="20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表</a:t>
            </a:r>
            <a:r>
              <a:rPr kumimoji="0" lang="en-US" altLang="zh-CN" sz="20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rPr>
              <a:t>9.2-2</a:t>
            </a:r>
            <a:endParaRPr kumimoji="0" lang="en-US" altLang="zh-CN" sz="20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p>
            <a:pPr marL="0" marR="0" lvl="0" indent="268288"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6080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7F847C1-7DCA-474D-B32F-A7C0F539E9F5}"/>
              </a:ext>
            </a:extLst>
          </p:cNvPr>
          <p:cNvSpPr/>
          <p:nvPr/>
        </p:nvSpPr>
        <p:spPr>
          <a:xfrm>
            <a:off x="470263" y="373219"/>
            <a:ext cx="7806362" cy="3733586"/>
          </a:xfrm>
          <a:prstGeom prst="rect">
            <a:avLst/>
          </a:prstGeom>
        </p:spPr>
        <p:txBody>
          <a:bodyPr wrap="square">
            <a:spAutoFit/>
          </a:bodyPr>
          <a:lstStyle/>
          <a:p>
            <a:pPr algn="just">
              <a:lnSpc>
                <a:spcPct val="150000"/>
              </a:lnSpc>
            </a:pPr>
            <a:r>
              <a:rPr lang="en-US" altLang="zh-CN" sz="2000" kern="100" dirty="0">
                <a:latin typeface="宋体" panose="02010600030101010101" pitchFamily="2" charset="-122"/>
                <a:ea typeface="等线" panose="02010600030101010101" pitchFamily="2" charset="-122"/>
                <a:cs typeface="Times New Roman" panose="02020603050405020304" pitchFamily="18" charset="0"/>
              </a:rPr>
              <a:t>2016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5</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月和</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月的空气质量指数如下：</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en-US" altLang="zh-CN" sz="2000" kern="100" dirty="0">
                <a:latin typeface="宋体" panose="02010600030101010101" pitchFamily="2" charset="-122"/>
                <a:ea typeface="等线" panose="02010600030101010101" pitchFamily="2" charset="-122"/>
                <a:cs typeface="Times New Roman" panose="02020603050405020304" pitchFamily="18" charset="0"/>
              </a:rPr>
              <a:t>          5</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月   </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240    80   56    53   92   126    45    87   56    60</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en-US" altLang="zh-CN" sz="2000" kern="100" dirty="0">
                <a:latin typeface="宋体" panose="02010600030101010101" pitchFamily="2" charset="-122"/>
                <a:ea typeface="等线" panose="02010600030101010101" pitchFamily="2" charset="-122"/>
                <a:cs typeface="Times New Roman" panose="02020603050405020304" pitchFamily="18" charset="0"/>
              </a:rPr>
              <a:t>               191  62  55  58  56  53   89  90 125  124</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en-US" altLang="zh-CN" sz="2000" kern="100" dirty="0">
                <a:latin typeface="宋体" panose="02010600030101010101" pitchFamily="2" charset="-122"/>
                <a:ea typeface="等线" panose="02010600030101010101" pitchFamily="2" charset="-122"/>
                <a:cs typeface="Times New Roman" panose="02020603050405020304" pitchFamily="18" charset="0"/>
              </a:rPr>
              <a:t>               103  81  89  44  34  53   79  81  62  116</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en-US" altLang="zh-CN" sz="2000" kern="100" dirty="0">
                <a:latin typeface="宋体" panose="02010600030101010101" pitchFamily="2" charset="-122"/>
                <a:ea typeface="等线" panose="02010600030101010101" pitchFamily="2" charset="-122"/>
                <a:cs typeface="Times New Roman" panose="02020603050405020304" pitchFamily="18" charset="0"/>
              </a:rPr>
              <a:t>               88</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en-US" altLang="zh-CN" sz="2000" kern="100" dirty="0">
                <a:latin typeface="宋体" panose="02010600030101010101" pitchFamily="2" charset="-122"/>
                <a:ea typeface="等线" panose="02010600030101010101" pitchFamily="2" charset="-122"/>
                <a:cs typeface="Times New Roman" panose="02020603050405020304" pitchFamily="18" charset="0"/>
              </a:rPr>
              <a:t>          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月   </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 63    92   110  122  102  116  81  163   158   76</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en-US" altLang="zh-CN" sz="2000" kern="100" dirty="0">
                <a:latin typeface="宋体" panose="02010600030101010101" pitchFamily="2" charset="-122"/>
                <a:ea typeface="等线" panose="02010600030101010101" pitchFamily="2" charset="-122"/>
                <a:cs typeface="Times New Roman" panose="02020603050405020304" pitchFamily="18" charset="0"/>
              </a:rPr>
              <a:t>               33  102  65  53  38  55  52  76   99  127</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en-US" altLang="zh-CN" sz="2000" kern="100" dirty="0">
                <a:latin typeface="宋体" panose="02010600030101010101" pitchFamily="2" charset="-122"/>
                <a:ea typeface="等线" panose="02010600030101010101" pitchFamily="2" charset="-122"/>
                <a:cs typeface="Times New Roman" panose="02020603050405020304" pitchFamily="18" charset="0"/>
              </a:rPr>
              <a:t>               120  80  108 33  35  73  82  90   146  95</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10587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1A3F512-BE37-46C5-8762-C5D6A4B372BD}"/>
              </a:ext>
            </a:extLst>
          </p:cNvPr>
          <p:cNvSpPr/>
          <p:nvPr/>
        </p:nvSpPr>
        <p:spPr>
          <a:xfrm>
            <a:off x="548641" y="266518"/>
            <a:ext cx="8161673" cy="2348592"/>
          </a:xfrm>
          <a:prstGeom prst="rect">
            <a:avLst/>
          </a:prstGeom>
        </p:spPr>
        <p:txBody>
          <a:bodyPr wrap="square">
            <a:spAutoFit/>
          </a:bodyPr>
          <a:lstStyle/>
          <a:p>
            <a:pPr algn="just">
              <a:lnSpc>
                <a:spcPct val="150000"/>
              </a:lnSpc>
            </a:pP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选择合适的统计图描述数据，并回答下列问题：</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1</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）分析该市</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2016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月的空气质量情况</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2</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）比较该市</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2016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5</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月和</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月的空气质量，哪个月的空气质量较好？</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3</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）比较该市</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2016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月与该市</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2015</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年全年的空气质量，</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2016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6</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月的空气质量是否好于去年？</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05E976FB-690A-470E-B238-993386183D1B}"/>
              </a:ext>
            </a:extLst>
          </p:cNvPr>
          <p:cNvSpPr/>
          <p:nvPr/>
        </p:nvSpPr>
        <p:spPr>
          <a:xfrm>
            <a:off x="532964" y="2748433"/>
            <a:ext cx="8078071" cy="1405193"/>
          </a:xfrm>
          <a:prstGeom prst="rect">
            <a:avLst/>
          </a:prstGeom>
        </p:spPr>
        <p:txBody>
          <a:bodyPr wrap="square">
            <a:spAutoFit/>
          </a:bodyPr>
          <a:lstStyle/>
          <a:p>
            <a:pPr algn="just">
              <a:lnSpc>
                <a:spcPct val="150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    </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分析：选择按空气质量等级分组，</a:t>
            </a:r>
            <a:r>
              <a:rPr lang="zh-CN" altLang="zh-CN" sz="2000" dirty="0">
                <a:latin typeface="宋体" panose="02010600030101010101" pitchFamily="2" charset="-122"/>
                <a:ea typeface="宋体" panose="02010600030101010101" pitchFamily="2" charset="-122"/>
              </a:rPr>
              <a:t>给出频数及频率分布表，</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将空气质量指数数据转成空气质量等级数据，即将连续型数据转化为离散型数据</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endParaRPr lang="zh-CN" altLang="zh-CN" sz="2000" kern="100" dirty="0">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1970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848CBB0-2FE3-42B6-B029-33BBDC5D3D63}"/>
              </a:ext>
            </a:extLst>
          </p:cNvPr>
          <p:cNvSpPr/>
          <p:nvPr/>
        </p:nvSpPr>
        <p:spPr>
          <a:xfrm>
            <a:off x="313510" y="132681"/>
            <a:ext cx="8391578" cy="943528"/>
          </a:xfrm>
          <a:prstGeom prst="rect">
            <a:avLst/>
          </a:prstGeom>
        </p:spPr>
        <p:txBody>
          <a:bodyPr wrap="square">
            <a:spAutoFit/>
          </a:bodyPr>
          <a:lstStyle/>
          <a:p>
            <a:pPr indent="266700" algn="just">
              <a:lnSpc>
                <a:spcPct val="150000"/>
              </a:lnSpc>
            </a:pP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  </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解：根据该市</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2016</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年</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6</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月的空气质量指数和空气质量等级分级标准，可以画出该市这个月的不同空气质量等级的频数与频率分布表</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endParaRPr lang="zh-CN" altLang="zh-CN" sz="2000" kern="100" dirty="0">
              <a:latin typeface="宋体" panose="02010600030101010101" pitchFamily="2" charset="-122"/>
              <a:ea typeface="宋体" panose="02010600030101010101" pitchFamily="2" charset="-122"/>
              <a:cs typeface="Times New Roman" panose="02020603050405020304" pitchFamily="18" charset="0"/>
            </a:endParaRPr>
          </a:p>
        </p:txBody>
      </p:sp>
      <p:graphicFrame>
        <p:nvGraphicFramePr>
          <p:cNvPr id="6" name="表格 5">
            <a:extLst>
              <a:ext uri="{FF2B5EF4-FFF2-40B4-BE49-F238E27FC236}">
                <a16:creationId xmlns:a16="http://schemas.microsoft.com/office/drawing/2014/main" id="{41CC8B82-1956-4AAD-B87E-097E364844A1}"/>
              </a:ext>
            </a:extLst>
          </p:cNvPr>
          <p:cNvGraphicFramePr>
            <a:graphicFrameLocks noGrp="1"/>
          </p:cNvGraphicFramePr>
          <p:nvPr>
            <p:extLst>
              <p:ext uri="{D42A27DB-BD31-4B8C-83A1-F6EECF244321}">
                <p14:modId xmlns:p14="http://schemas.microsoft.com/office/powerpoint/2010/main" val="3708509496"/>
              </p:ext>
            </p:extLst>
          </p:nvPr>
        </p:nvGraphicFramePr>
        <p:xfrm>
          <a:off x="909173" y="1586989"/>
          <a:ext cx="6489628" cy="2026403"/>
        </p:xfrm>
        <a:graphic>
          <a:graphicData uri="http://schemas.openxmlformats.org/drawingml/2006/table">
            <a:tbl>
              <a:tblPr firstRow="1" firstCol="1" bandRow="1"/>
              <a:tblGrid>
                <a:gridCol w="741970">
                  <a:extLst>
                    <a:ext uri="{9D8B030D-6E8A-4147-A177-3AD203B41FA5}">
                      <a16:colId xmlns:a16="http://schemas.microsoft.com/office/drawing/2014/main" val="2317704979"/>
                    </a:ext>
                  </a:extLst>
                </a:gridCol>
                <a:gridCol w="935301">
                  <a:extLst>
                    <a:ext uri="{9D8B030D-6E8A-4147-A177-3AD203B41FA5}">
                      <a16:colId xmlns:a16="http://schemas.microsoft.com/office/drawing/2014/main" val="3796471469"/>
                    </a:ext>
                  </a:extLst>
                </a:gridCol>
                <a:gridCol w="851698">
                  <a:extLst>
                    <a:ext uri="{9D8B030D-6E8A-4147-A177-3AD203B41FA5}">
                      <a16:colId xmlns:a16="http://schemas.microsoft.com/office/drawing/2014/main" val="2486989105"/>
                    </a:ext>
                  </a:extLst>
                </a:gridCol>
                <a:gridCol w="741971">
                  <a:extLst>
                    <a:ext uri="{9D8B030D-6E8A-4147-A177-3AD203B41FA5}">
                      <a16:colId xmlns:a16="http://schemas.microsoft.com/office/drawing/2014/main" val="3813421998"/>
                    </a:ext>
                  </a:extLst>
                </a:gridCol>
                <a:gridCol w="710619">
                  <a:extLst>
                    <a:ext uri="{9D8B030D-6E8A-4147-A177-3AD203B41FA5}">
                      <a16:colId xmlns:a16="http://schemas.microsoft.com/office/drawing/2014/main" val="3446405699"/>
                    </a:ext>
                  </a:extLst>
                </a:gridCol>
                <a:gridCol w="794222">
                  <a:extLst>
                    <a:ext uri="{9D8B030D-6E8A-4147-A177-3AD203B41FA5}">
                      <a16:colId xmlns:a16="http://schemas.microsoft.com/office/drawing/2014/main" val="1291663388"/>
                    </a:ext>
                  </a:extLst>
                </a:gridCol>
                <a:gridCol w="820347">
                  <a:extLst>
                    <a:ext uri="{9D8B030D-6E8A-4147-A177-3AD203B41FA5}">
                      <a16:colId xmlns:a16="http://schemas.microsoft.com/office/drawing/2014/main" val="1590221201"/>
                    </a:ext>
                  </a:extLst>
                </a:gridCol>
                <a:gridCol w="893500">
                  <a:extLst>
                    <a:ext uri="{9D8B030D-6E8A-4147-A177-3AD203B41FA5}">
                      <a16:colId xmlns:a16="http://schemas.microsoft.com/office/drawing/2014/main" val="2034013393"/>
                    </a:ext>
                  </a:extLst>
                </a:gridCol>
              </a:tblGrid>
              <a:tr h="406610">
                <a:tc rowSpan="2">
                  <a:txBody>
                    <a:bodyPr/>
                    <a:lstStyle/>
                    <a:p>
                      <a:pPr algn="ctr">
                        <a:lnSpc>
                          <a:spcPct val="150000"/>
                        </a:lnSpc>
                        <a:spcAft>
                          <a:spcPts val="0"/>
                        </a:spcAft>
                      </a:pPr>
                      <a:r>
                        <a:rPr lang="en-US" sz="1800" kern="100" dirty="0">
                          <a:effectLst/>
                          <a:latin typeface="宋体" panose="02010600030101010101" pitchFamily="2" charset="-122"/>
                          <a:ea typeface="等线" panose="02010600030101010101" pitchFamily="2" charset="-122"/>
                          <a:cs typeface="Times New Roman" panose="02020603050405020304" pitchFamily="18" charset="0"/>
                        </a:rPr>
                        <a:t> </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gridSpan="6">
                  <a:txBody>
                    <a:bodyPr/>
                    <a:lstStyle/>
                    <a:p>
                      <a:pPr algn="ctr">
                        <a:lnSpc>
                          <a:spcPct val="150000"/>
                        </a:lnSpc>
                        <a:spcAft>
                          <a:spcPts val="0"/>
                        </a:spcAft>
                      </a:pPr>
                      <a:r>
                        <a:rPr 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空气质量等级</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rowSpan="2">
                  <a:txBody>
                    <a:bodyPr/>
                    <a:lstStyle/>
                    <a:p>
                      <a:pPr algn="ctr">
                        <a:lnSpc>
                          <a:spcPct val="150000"/>
                        </a:lnSpc>
                        <a:spcAft>
                          <a:spcPts val="0"/>
                        </a:spcAft>
                      </a:pPr>
                      <a:r>
                        <a:rPr lang="zh-CN"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合计</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122494251"/>
                  </a:ext>
                </a:extLst>
              </a:tr>
              <a:tr h="779496">
                <a:tc vMerge="1">
                  <a:txBody>
                    <a:bodyPr/>
                    <a:lstStyle/>
                    <a:p>
                      <a:endParaRPr lang="zh-CN" altLang="en-US"/>
                    </a:p>
                  </a:txBody>
                  <a:tcPr/>
                </a:tc>
                <a:tc>
                  <a:txBody>
                    <a:bodyPr/>
                    <a:lstStyle/>
                    <a:p>
                      <a:pPr algn="ctr">
                        <a:lnSpc>
                          <a:spcPct val="150000"/>
                        </a:lnSpc>
                        <a:spcAft>
                          <a:spcPts val="0"/>
                        </a:spcAft>
                      </a:pPr>
                      <a:r>
                        <a:rPr 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优</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a:txBody>
                    <a:bodyPr/>
                    <a:lstStyle/>
                    <a:p>
                      <a:pPr algn="ctr">
                        <a:lnSpc>
                          <a:spcPct val="150000"/>
                        </a:lnSpc>
                        <a:spcAft>
                          <a:spcPts val="0"/>
                        </a:spcAft>
                      </a:pPr>
                      <a:r>
                        <a:rPr 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良</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a:txBody>
                    <a:bodyPr/>
                    <a:lstStyle/>
                    <a:p>
                      <a:pPr algn="ctr">
                        <a:lnSpc>
                          <a:spcPct val="150000"/>
                        </a:lnSpc>
                        <a:spcAft>
                          <a:spcPts val="0"/>
                        </a:spcAft>
                      </a:pPr>
                      <a:r>
                        <a:rPr 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轻度污染</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a:txBody>
                    <a:bodyPr/>
                    <a:lstStyle/>
                    <a:p>
                      <a:pPr algn="ctr">
                        <a:lnSpc>
                          <a:spcPct val="150000"/>
                        </a:lnSpc>
                        <a:spcAft>
                          <a:spcPts val="0"/>
                        </a:spcAft>
                      </a:pPr>
                      <a:r>
                        <a:rPr 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中度污染</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a:txBody>
                    <a:bodyPr/>
                    <a:lstStyle/>
                    <a:p>
                      <a:pPr algn="ctr">
                        <a:lnSpc>
                          <a:spcPct val="150000"/>
                        </a:lnSpc>
                        <a:spcAft>
                          <a:spcPts val="0"/>
                        </a:spcAft>
                      </a:pPr>
                      <a:r>
                        <a:rPr 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重度污染</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a:txBody>
                    <a:bodyPr/>
                    <a:lstStyle/>
                    <a:p>
                      <a:pPr algn="ctr">
                        <a:lnSpc>
                          <a:spcPct val="150000"/>
                        </a:lnSpc>
                        <a:spcAft>
                          <a:spcPts val="0"/>
                        </a:spcAft>
                      </a:pPr>
                      <a:r>
                        <a:rPr lang="zh-CN" sz="1800" kern="100" dirty="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严重污染</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vMerge="1">
                  <a:txBody>
                    <a:bodyPr/>
                    <a:lstStyle/>
                    <a:p>
                      <a:endParaRPr lang="zh-CN" altLang="en-US"/>
                    </a:p>
                  </a:txBody>
                  <a:tcPr/>
                </a:tc>
                <a:extLst>
                  <a:ext uri="{0D108BD9-81ED-4DB2-BD59-A6C34878D82A}">
                    <a16:rowId xmlns:a16="http://schemas.microsoft.com/office/drawing/2014/main" val="2865688143"/>
                  </a:ext>
                </a:extLst>
              </a:tr>
              <a:tr h="433687">
                <a:tc>
                  <a:txBody>
                    <a:bodyPr/>
                    <a:lstStyle/>
                    <a:p>
                      <a:pPr algn="ctr">
                        <a:lnSpc>
                          <a:spcPct val="150000"/>
                        </a:lnSpc>
                        <a:spcAft>
                          <a:spcPts val="0"/>
                        </a:spcAft>
                      </a:pPr>
                      <a:r>
                        <a:rPr lang="zh-CN"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天数</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a:txBody>
                    <a:bodyPr/>
                    <a:lstStyle/>
                    <a:p>
                      <a:pPr algn="ctr">
                        <a:lnSpc>
                          <a:spcPct val="150000"/>
                        </a:lnSpc>
                        <a:spcAft>
                          <a:spcPts val="0"/>
                        </a:spcAft>
                      </a:pPr>
                      <a:r>
                        <a:rPr lang="en-US" sz="1800" kern="100">
                          <a:effectLst/>
                          <a:latin typeface="宋体" panose="02010600030101010101" pitchFamily="2" charset="-122"/>
                          <a:ea typeface="等线" panose="02010600030101010101" pitchFamily="2" charset="-122"/>
                          <a:cs typeface="Times New Roman" panose="02020603050405020304" pitchFamily="18" charset="0"/>
                        </a:rPr>
                        <a:t>4</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a:effectLst/>
                          <a:latin typeface="宋体" panose="02010600030101010101" pitchFamily="2" charset="-122"/>
                          <a:ea typeface="等线" panose="02010600030101010101" pitchFamily="2" charset="-122"/>
                          <a:cs typeface="Times New Roman" panose="02020603050405020304" pitchFamily="18" charset="0"/>
                        </a:rPr>
                        <a:t>15</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a:effectLst/>
                          <a:latin typeface="宋体" panose="02010600030101010101" pitchFamily="2" charset="-122"/>
                          <a:ea typeface="等线" panose="02010600030101010101" pitchFamily="2" charset="-122"/>
                          <a:cs typeface="Times New Roman" panose="02020603050405020304" pitchFamily="18" charset="0"/>
                        </a:rPr>
                        <a:t>9</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effectLst/>
                          <a:latin typeface="宋体" panose="02010600030101010101" pitchFamily="2" charset="-122"/>
                          <a:ea typeface="等线" panose="02010600030101010101" pitchFamily="2" charset="-122"/>
                          <a:cs typeface="Times New Roman" panose="02020603050405020304" pitchFamily="18" charset="0"/>
                        </a:rPr>
                        <a:t>2</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effectLst/>
                          <a:latin typeface="宋体" panose="02010600030101010101" pitchFamily="2" charset="-122"/>
                          <a:ea typeface="等线" panose="02010600030101010101" pitchFamily="2" charset="-122"/>
                          <a:cs typeface="Times New Roman" panose="02020603050405020304" pitchFamily="18" charset="0"/>
                        </a:rPr>
                        <a:t>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effectLst/>
                          <a:latin typeface="宋体" panose="02010600030101010101" pitchFamily="2" charset="-122"/>
                          <a:ea typeface="等线" panose="02010600030101010101" pitchFamily="2" charset="-122"/>
                          <a:cs typeface="Times New Roman" panose="02020603050405020304" pitchFamily="18" charset="0"/>
                        </a:rPr>
                        <a:t>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effectLst/>
                          <a:latin typeface="宋体" panose="02010600030101010101" pitchFamily="2" charset="-122"/>
                          <a:ea typeface="等线" panose="02010600030101010101" pitchFamily="2" charset="-122"/>
                          <a:cs typeface="Times New Roman" panose="02020603050405020304" pitchFamily="18" charset="0"/>
                        </a:rPr>
                        <a:t>30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315212"/>
                  </a:ext>
                </a:extLst>
              </a:tr>
              <a:tr h="406610">
                <a:tc>
                  <a:txBody>
                    <a:bodyPr/>
                    <a:lstStyle/>
                    <a:p>
                      <a:pPr algn="ctr">
                        <a:lnSpc>
                          <a:spcPct val="150000"/>
                        </a:lnSpc>
                        <a:spcAft>
                          <a:spcPts val="0"/>
                        </a:spcAft>
                      </a:pPr>
                      <a:r>
                        <a:rPr lang="zh-CN" sz="1800" kern="100">
                          <a:solidFill>
                            <a:srgbClr val="000000"/>
                          </a:solidFill>
                          <a:effectLst/>
                          <a:latin typeface="等线" panose="02010600030101010101" pitchFamily="2" charset="-122"/>
                          <a:ea typeface="宋体" panose="02010600030101010101" pitchFamily="2" charset="-122"/>
                          <a:cs typeface="Times New Roman" panose="02020603050405020304" pitchFamily="18" charset="0"/>
                        </a:rPr>
                        <a:t>比例</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CC"/>
                    </a:solidFill>
                  </a:tcPr>
                </a:tc>
                <a:tc>
                  <a:txBody>
                    <a:bodyPr/>
                    <a:lstStyle/>
                    <a:p>
                      <a:pPr algn="ctr">
                        <a:lnSpc>
                          <a:spcPct val="150000"/>
                        </a:lnSpc>
                        <a:spcAft>
                          <a:spcPts val="0"/>
                        </a:spcAft>
                      </a:pPr>
                      <a:r>
                        <a:rPr lang="en-US" sz="1800" kern="100">
                          <a:effectLst/>
                          <a:latin typeface="宋体" panose="02010600030101010101" pitchFamily="2" charset="-122"/>
                          <a:ea typeface="等线" panose="02010600030101010101" pitchFamily="2" charset="-122"/>
                          <a:cs typeface="Times New Roman" panose="02020603050405020304" pitchFamily="18" charset="0"/>
                        </a:rPr>
                        <a:t>13.33%</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a:effectLst/>
                          <a:latin typeface="宋体" panose="02010600030101010101" pitchFamily="2" charset="-122"/>
                          <a:ea typeface="等线" panose="02010600030101010101" pitchFamily="2" charset="-122"/>
                          <a:cs typeface="Times New Roman" panose="02020603050405020304" pitchFamily="18" charset="0"/>
                        </a:rPr>
                        <a:t>50%</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a:effectLst/>
                          <a:latin typeface="宋体" panose="02010600030101010101" pitchFamily="2" charset="-122"/>
                          <a:ea typeface="等线" panose="02010600030101010101" pitchFamily="2" charset="-122"/>
                          <a:cs typeface="Times New Roman" panose="02020603050405020304" pitchFamily="18" charset="0"/>
                        </a:rPr>
                        <a:t>30%</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effectLst/>
                          <a:latin typeface="宋体" panose="02010600030101010101" pitchFamily="2" charset="-122"/>
                          <a:ea typeface="等线" panose="02010600030101010101" pitchFamily="2" charset="-122"/>
                          <a:cs typeface="Times New Roman" panose="02020603050405020304" pitchFamily="18" charset="0"/>
                        </a:rPr>
                        <a:t>6.67%</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effectLst/>
                          <a:latin typeface="宋体" panose="02010600030101010101" pitchFamily="2" charset="-122"/>
                          <a:ea typeface="等线" panose="02010600030101010101" pitchFamily="2" charset="-122"/>
                          <a:cs typeface="Times New Roman" panose="02020603050405020304" pitchFamily="18" charset="0"/>
                        </a:rPr>
                        <a:t>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effectLst/>
                          <a:latin typeface="宋体" panose="02010600030101010101" pitchFamily="2" charset="-122"/>
                          <a:ea typeface="等线" panose="02010600030101010101" pitchFamily="2" charset="-122"/>
                          <a:cs typeface="Times New Roman" panose="02020603050405020304" pitchFamily="18" charset="0"/>
                        </a:rPr>
                        <a:t>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kern="100" dirty="0">
                          <a:effectLst/>
                          <a:latin typeface="宋体" panose="02010600030101010101" pitchFamily="2" charset="-122"/>
                          <a:ea typeface="等线" panose="02010600030101010101" pitchFamily="2" charset="-122"/>
                          <a:cs typeface="Times New Roman" panose="02020603050405020304" pitchFamily="18" charset="0"/>
                        </a:rPr>
                        <a:t>100%</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336258"/>
                  </a:ext>
                </a:extLst>
              </a:tr>
            </a:tbl>
          </a:graphicData>
        </a:graphic>
      </p:graphicFrame>
      <p:sp>
        <p:nvSpPr>
          <p:cNvPr id="7" name="矩形 6">
            <a:extLst>
              <a:ext uri="{FF2B5EF4-FFF2-40B4-BE49-F238E27FC236}">
                <a16:creationId xmlns:a16="http://schemas.microsoft.com/office/drawing/2014/main" id="{53C09432-3A4C-42F2-8801-ABDC72A89DB8}"/>
              </a:ext>
            </a:extLst>
          </p:cNvPr>
          <p:cNvSpPr/>
          <p:nvPr/>
        </p:nvSpPr>
        <p:spPr>
          <a:xfrm>
            <a:off x="3223086" y="1126319"/>
            <a:ext cx="1091966" cy="400110"/>
          </a:xfrm>
          <a:prstGeom prst="rect">
            <a:avLst/>
          </a:prstGeom>
        </p:spPr>
        <p:txBody>
          <a:bodyPr wrap="none">
            <a:spAutoFit/>
          </a:bodyPr>
          <a:lstStyle/>
          <a:p>
            <a:r>
              <a:rPr lang="zh-CN" altLang="zh-CN" sz="2000" b="1" kern="100" dirty="0">
                <a:latin typeface="宋体" panose="02010600030101010101" pitchFamily="2" charset="-122"/>
                <a:ea typeface="宋体" panose="02010600030101010101" pitchFamily="2" charset="-122"/>
                <a:cs typeface="Times New Roman" panose="02020603050405020304" pitchFamily="18" charset="0"/>
              </a:rPr>
              <a:t>表</a:t>
            </a:r>
            <a:r>
              <a:rPr lang="en-US" altLang="zh-CN" sz="2000" b="1" kern="100" dirty="0">
                <a:latin typeface="宋体" panose="02010600030101010101" pitchFamily="2" charset="-122"/>
                <a:ea typeface="宋体" panose="02010600030101010101" pitchFamily="2" charset="-122"/>
                <a:cs typeface="Times New Roman" panose="02020603050405020304" pitchFamily="18" charset="0"/>
              </a:rPr>
              <a:t>9.2-3</a:t>
            </a:r>
            <a:endParaRPr lang="zh-CN" altLang="en-US" sz="2000" b="1" dirty="0"/>
          </a:p>
        </p:txBody>
      </p:sp>
      <p:sp>
        <p:nvSpPr>
          <p:cNvPr id="8" name="矩形 7">
            <a:extLst>
              <a:ext uri="{FF2B5EF4-FFF2-40B4-BE49-F238E27FC236}">
                <a16:creationId xmlns:a16="http://schemas.microsoft.com/office/drawing/2014/main" id="{C0A4ECCF-D704-45D6-B578-33298F3C41A0}"/>
              </a:ext>
            </a:extLst>
          </p:cNvPr>
          <p:cNvSpPr/>
          <p:nvPr/>
        </p:nvSpPr>
        <p:spPr>
          <a:xfrm>
            <a:off x="381436" y="3770392"/>
            <a:ext cx="8391578" cy="963597"/>
          </a:xfrm>
          <a:prstGeom prst="rect">
            <a:avLst/>
          </a:prstGeom>
        </p:spPr>
        <p:txBody>
          <a:bodyPr wrap="square">
            <a:spAutoFit/>
          </a:bodyPr>
          <a:lstStyle/>
          <a:p>
            <a:pPr indent="266700" algn="just">
              <a:lnSpc>
                <a:spcPct val="150000"/>
              </a:lnSpc>
            </a:pP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    </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从表中可以看出，“优”“良”的天数达</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19</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天，占了整月的</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63.33%</a:t>
            </a:r>
            <a:r>
              <a:rPr lang="zh-CN" altLang="zh-CN" sz="2000" kern="100" dirty="0">
                <a:latin typeface="等线" panose="02010600030101010101" pitchFamily="2" charset="-122"/>
                <a:ea typeface="宋体" panose="02010600030101010101" pitchFamily="2" charset="-122"/>
                <a:cs typeface="Times New Roman" panose="02020603050405020304" pitchFamily="18" charset="0"/>
              </a:rPr>
              <a:t>，没有出现“重度污染”和“严重污染”</a:t>
            </a:r>
            <a:r>
              <a:rPr lang="en-US" altLang="zh-CN" sz="2000" kern="100" dirty="0">
                <a:latin typeface="等线" panose="02010600030101010101" pitchFamily="2" charset="-122"/>
                <a:ea typeface="宋体" panose="02010600030101010101" pitchFamily="2" charset="-122"/>
                <a:cs typeface="Times New Roman" panose="02020603050405020304" pitchFamily="18" charset="0"/>
              </a:rPr>
              <a:t>.</a:t>
            </a:r>
            <a:endParaRPr lang="zh-CN" altLang="zh-CN" sz="2000"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6851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F2B7C60-2B10-4C5C-92A8-2A793BAADCBD}"/>
              </a:ext>
            </a:extLst>
          </p:cNvPr>
          <p:cNvSpPr/>
          <p:nvPr/>
        </p:nvSpPr>
        <p:spPr>
          <a:xfrm>
            <a:off x="208484" y="129474"/>
            <a:ext cx="7378943" cy="481863"/>
          </a:xfrm>
          <a:prstGeom prst="rect">
            <a:avLst/>
          </a:prstGeom>
        </p:spPr>
        <p:txBody>
          <a:bodyPr wrap="none">
            <a:spAutoFit/>
          </a:bodyPr>
          <a:lstStyle/>
          <a:p>
            <a:pPr indent="266700" algn="just">
              <a:lnSpc>
                <a:spcPct val="150000"/>
              </a:lnSpc>
            </a:pP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【问题</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3</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】你还可以用其它方式来分析</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6</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月的空气质量情况吗？</a:t>
            </a:r>
          </a:p>
        </p:txBody>
      </p:sp>
      <p:sp>
        <p:nvSpPr>
          <p:cNvPr id="3" name="矩形 2">
            <a:extLst>
              <a:ext uri="{FF2B5EF4-FFF2-40B4-BE49-F238E27FC236}">
                <a16:creationId xmlns:a16="http://schemas.microsoft.com/office/drawing/2014/main" id="{E98F1B82-DFBA-4E5E-896B-FBC145B6558E}"/>
              </a:ext>
            </a:extLst>
          </p:cNvPr>
          <p:cNvSpPr/>
          <p:nvPr/>
        </p:nvSpPr>
        <p:spPr>
          <a:xfrm>
            <a:off x="635525" y="725724"/>
            <a:ext cx="6667210" cy="400110"/>
          </a:xfrm>
          <a:prstGeom prst="rect">
            <a:avLst/>
          </a:prstGeom>
        </p:spPr>
        <p:txBody>
          <a:bodyPr wrap="none">
            <a:spAutoFit/>
          </a:bodyPr>
          <a:lstStyle/>
          <a:p>
            <a:r>
              <a:rPr lang="zh-CN" altLang="en-US" sz="2000" dirty="0">
                <a:ea typeface="宋体" panose="02010600030101010101" pitchFamily="2" charset="-122"/>
                <a:cs typeface="Times New Roman" panose="02020603050405020304" pitchFamily="18" charset="0"/>
              </a:rPr>
              <a:t>还</a:t>
            </a:r>
            <a:r>
              <a:rPr lang="zh-CN" altLang="zh-CN" sz="2000" dirty="0">
                <a:ea typeface="宋体" panose="02010600030101010101" pitchFamily="2" charset="-122"/>
                <a:cs typeface="Times New Roman" panose="02020603050405020304" pitchFamily="18" charset="0"/>
              </a:rPr>
              <a:t>可以用条形图</a:t>
            </a:r>
            <a:r>
              <a:rPr lang="zh-CN" altLang="en-US" sz="2000" dirty="0">
                <a:ea typeface="宋体" panose="02010600030101010101" pitchFamily="2" charset="-122"/>
                <a:cs typeface="Times New Roman" panose="02020603050405020304" pitchFamily="18" charset="0"/>
              </a:rPr>
              <a:t>、</a:t>
            </a:r>
            <a:r>
              <a:rPr lang="zh-CN" altLang="zh-CN" sz="2000" dirty="0">
                <a:ea typeface="宋体" panose="02010600030101010101" pitchFamily="2" charset="-122"/>
                <a:cs typeface="Times New Roman" panose="02020603050405020304" pitchFamily="18" charset="0"/>
              </a:rPr>
              <a:t>扇形图</a:t>
            </a:r>
            <a:r>
              <a:rPr lang="zh-CN" altLang="en-US" sz="2000" dirty="0">
                <a:ea typeface="宋体" panose="02010600030101010101" pitchFamily="2" charset="-122"/>
                <a:cs typeface="Times New Roman" panose="02020603050405020304" pitchFamily="18" charset="0"/>
              </a:rPr>
              <a:t>和折线图</a:t>
            </a:r>
            <a:r>
              <a:rPr lang="zh-CN" altLang="zh-CN" sz="2000" dirty="0">
                <a:ea typeface="宋体" panose="02010600030101010101" pitchFamily="2" charset="-122"/>
                <a:cs typeface="Times New Roman" panose="02020603050405020304" pitchFamily="18" charset="0"/>
              </a:rPr>
              <a:t>对数据做出直观的描述</a:t>
            </a:r>
            <a:r>
              <a:rPr lang="en-US" altLang="zh-CN" sz="2000" dirty="0">
                <a:ea typeface="宋体" panose="02010600030101010101" pitchFamily="2" charset="-122"/>
                <a:cs typeface="Times New Roman" panose="02020603050405020304" pitchFamily="18" charset="0"/>
              </a:rPr>
              <a:t>.</a:t>
            </a:r>
            <a:endParaRPr lang="zh-CN" altLang="en-US" sz="2000" dirty="0"/>
          </a:p>
        </p:txBody>
      </p:sp>
      <p:sp>
        <p:nvSpPr>
          <p:cNvPr id="5" name="矩形 4">
            <a:extLst>
              <a:ext uri="{FF2B5EF4-FFF2-40B4-BE49-F238E27FC236}">
                <a16:creationId xmlns:a16="http://schemas.microsoft.com/office/drawing/2014/main" id="{A209CE0A-3771-42C9-B33F-A0E0487BDBE1}"/>
              </a:ext>
            </a:extLst>
          </p:cNvPr>
          <p:cNvSpPr/>
          <p:nvPr/>
        </p:nvSpPr>
        <p:spPr>
          <a:xfrm>
            <a:off x="399724" y="3313888"/>
            <a:ext cx="4062548" cy="1231106"/>
          </a:xfrm>
          <a:prstGeom prst="rect">
            <a:avLst/>
          </a:prstGeom>
        </p:spPr>
        <p:txBody>
          <a:bodyPr wrap="square">
            <a:spAutoFit/>
          </a:bodyPr>
          <a:lstStyle/>
          <a:p>
            <a:r>
              <a:rPr lang="en-US" altLang="zh-CN" sz="2000" dirty="0">
                <a:ea typeface="宋体" panose="02010600030101010101" pitchFamily="2" charset="-122"/>
                <a:cs typeface="Times New Roman" panose="02020603050405020304" pitchFamily="18" charset="0"/>
              </a:rPr>
              <a:t>       </a:t>
            </a:r>
            <a:r>
              <a:rPr lang="zh-CN" altLang="zh-CN" dirty="0">
                <a:ea typeface="宋体" panose="02010600030101010101" pitchFamily="2" charset="-122"/>
                <a:cs typeface="Times New Roman" panose="02020603050405020304" pitchFamily="18" charset="0"/>
              </a:rPr>
              <a:t>从条形图中可以看出，在前三个等级的占绝大多数，空气质量等级为“良”的天数最多，后三个等级的天数很少</a:t>
            </a:r>
            <a:r>
              <a:rPr lang="en-US" altLang="zh-CN" dirty="0">
                <a:ea typeface="宋体" panose="02010600030101010101" pitchFamily="2" charset="-122"/>
                <a:cs typeface="Times New Roman" panose="02020603050405020304" pitchFamily="18" charset="0"/>
              </a:rPr>
              <a:t>.</a:t>
            </a:r>
            <a:endParaRPr lang="zh-CN" altLang="en-US" dirty="0"/>
          </a:p>
        </p:txBody>
      </p:sp>
      <p:pic>
        <p:nvPicPr>
          <p:cNvPr id="6" name="图片 5">
            <a:extLst>
              <a:ext uri="{FF2B5EF4-FFF2-40B4-BE49-F238E27FC236}">
                <a16:creationId xmlns:a16="http://schemas.microsoft.com/office/drawing/2014/main" id="{B8E41E7E-EF94-4321-9437-FCF0138AADF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6411" y="1180885"/>
            <a:ext cx="3077607" cy="2001226"/>
          </a:xfrm>
          <a:prstGeom prst="rect">
            <a:avLst/>
          </a:prstGeom>
          <a:noFill/>
        </p:spPr>
      </p:pic>
      <p:sp>
        <p:nvSpPr>
          <p:cNvPr id="7" name="矩形 6">
            <a:extLst>
              <a:ext uri="{FF2B5EF4-FFF2-40B4-BE49-F238E27FC236}">
                <a16:creationId xmlns:a16="http://schemas.microsoft.com/office/drawing/2014/main" id="{C8BAFFBC-BFD4-45C7-A40F-29BD615040A8}"/>
              </a:ext>
            </a:extLst>
          </p:cNvPr>
          <p:cNvSpPr/>
          <p:nvPr/>
        </p:nvSpPr>
        <p:spPr>
          <a:xfrm>
            <a:off x="4462272" y="3308089"/>
            <a:ext cx="4234978" cy="1200329"/>
          </a:xfrm>
          <a:prstGeom prst="rect">
            <a:avLst/>
          </a:prstGeom>
        </p:spPr>
        <p:txBody>
          <a:bodyPr wrap="square">
            <a:spAutoFit/>
          </a:bodyPr>
          <a:lstStyle/>
          <a:p>
            <a:r>
              <a:rPr lang="en-US" altLang="zh-CN" dirty="0">
                <a:ea typeface="宋体" panose="02010600030101010101" pitchFamily="2" charset="-122"/>
                <a:cs typeface="Times New Roman" panose="02020603050405020304" pitchFamily="18" charset="0"/>
              </a:rPr>
              <a:t>        </a:t>
            </a:r>
            <a:r>
              <a:rPr lang="zh-CN" altLang="zh-CN" dirty="0">
                <a:ea typeface="宋体" panose="02010600030101010101" pitchFamily="2" charset="-122"/>
                <a:cs typeface="Times New Roman" panose="02020603050405020304" pitchFamily="18" charset="0"/>
              </a:rPr>
              <a:t>从扇形图中可以看出，空气质量为“良”的天数占了总天数的一半，大约有三分之二为“优”“良”，大多数是“良”和“轻度污染”</a:t>
            </a:r>
            <a:r>
              <a:rPr lang="en-US" altLang="zh-CN" dirty="0">
                <a:ea typeface="宋体" panose="02010600030101010101" pitchFamily="2" charset="-122"/>
                <a:cs typeface="Times New Roman" panose="02020603050405020304" pitchFamily="18" charset="0"/>
              </a:rPr>
              <a:t>.</a:t>
            </a:r>
            <a:endParaRPr lang="zh-CN" altLang="en-US" dirty="0"/>
          </a:p>
        </p:txBody>
      </p:sp>
      <p:sp>
        <p:nvSpPr>
          <p:cNvPr id="8" name="矩形 7">
            <a:extLst>
              <a:ext uri="{FF2B5EF4-FFF2-40B4-BE49-F238E27FC236}">
                <a16:creationId xmlns:a16="http://schemas.microsoft.com/office/drawing/2014/main" id="{9090BE89-2A22-42E9-80A2-DF62931327C3}"/>
              </a:ext>
            </a:extLst>
          </p:cNvPr>
          <p:cNvSpPr/>
          <p:nvPr/>
        </p:nvSpPr>
        <p:spPr>
          <a:xfrm>
            <a:off x="436702" y="4613916"/>
            <a:ext cx="3988592" cy="400110"/>
          </a:xfrm>
          <a:prstGeom prst="rect">
            <a:avLst/>
          </a:prstGeom>
        </p:spPr>
        <p:txBody>
          <a:bodyPr wrap="none">
            <a:spAutoFit/>
          </a:bodyPr>
          <a:lstStyle/>
          <a:p>
            <a:r>
              <a:rPr lang="zh-CN" altLang="zh-CN" sz="2000" dirty="0">
                <a:highlight>
                  <a:srgbClr val="FFFF00"/>
                </a:highlight>
                <a:ea typeface="宋体" panose="02010600030101010101" pitchFamily="2" charset="-122"/>
                <a:cs typeface="Times New Roman" panose="02020603050405020304" pitchFamily="18" charset="0"/>
              </a:rPr>
              <a:t>因此，整体上</a:t>
            </a:r>
            <a:r>
              <a:rPr lang="en-US" altLang="zh-CN" sz="2000" dirty="0">
                <a:highlight>
                  <a:srgbClr val="FFFF00"/>
                </a:highlight>
                <a:ea typeface="宋体" panose="02010600030101010101" pitchFamily="2" charset="-122"/>
                <a:cs typeface="Times New Roman" panose="02020603050405020304" pitchFamily="18" charset="0"/>
              </a:rPr>
              <a:t>6</a:t>
            </a:r>
            <a:r>
              <a:rPr lang="zh-CN" altLang="zh-CN" sz="2000" dirty="0">
                <a:highlight>
                  <a:srgbClr val="FFFF00"/>
                </a:highlight>
                <a:ea typeface="宋体" panose="02010600030101010101" pitchFamily="2" charset="-122"/>
                <a:cs typeface="Times New Roman" panose="02020603050405020304" pitchFamily="18" charset="0"/>
              </a:rPr>
              <a:t>月的空气质量不错</a:t>
            </a:r>
            <a:r>
              <a:rPr lang="en-US" altLang="zh-CN" sz="2000" dirty="0">
                <a:highlight>
                  <a:srgbClr val="FFFF00"/>
                </a:highlight>
                <a:ea typeface="宋体" panose="02010600030101010101" pitchFamily="2" charset="-122"/>
                <a:cs typeface="Times New Roman" panose="02020603050405020304" pitchFamily="18" charset="0"/>
              </a:rPr>
              <a:t>.</a:t>
            </a:r>
            <a:endParaRPr lang="zh-CN" altLang="en-US" sz="2000" dirty="0">
              <a:highlight>
                <a:srgbClr val="FFFF00"/>
              </a:highlight>
            </a:endParaRPr>
          </a:p>
        </p:txBody>
      </p:sp>
      <p:pic>
        <p:nvPicPr>
          <p:cNvPr id="10" name="图片 9">
            <a:extLst>
              <a:ext uri="{FF2B5EF4-FFF2-40B4-BE49-F238E27FC236}">
                <a16:creationId xmlns:a16="http://schemas.microsoft.com/office/drawing/2014/main" id="{AE8F85FD-25A7-4547-AA20-240C7A60E80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52" y="1240221"/>
            <a:ext cx="2956153" cy="2001226"/>
          </a:xfrm>
          <a:prstGeom prst="rect">
            <a:avLst/>
          </a:prstGeom>
          <a:noFill/>
        </p:spPr>
      </p:pic>
    </p:spTree>
    <p:extLst>
      <p:ext uri="{BB962C8B-B14F-4D97-AF65-F5344CB8AC3E}">
        <p14:creationId xmlns:p14="http://schemas.microsoft.com/office/powerpoint/2010/main" val="162592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TotalTime>
  <Words>1810</Words>
  <Application>Microsoft Office PowerPoint</Application>
  <PresentationFormat>全屏显示(16:9)</PresentationFormat>
  <Paragraphs>132</Paragraphs>
  <Slides>21</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等线</vt:lpstr>
      <vt:lpstr>楷体</vt:lpstr>
      <vt:lpstr>宋体</vt:lpstr>
      <vt:lpstr>微软雅黑</vt:lpstr>
      <vt:lpstr>Arial</vt:lpstr>
      <vt:lpstr>Calibri</vt:lpstr>
      <vt:lpstr>1_Office 主题​​</vt:lpstr>
      <vt:lpstr>第54课时 统计图表的选择</vt:lpstr>
      <vt:lpstr>PowerPoint 演示文稿</vt:lpstr>
      <vt:lpstr>任务一、体会统计图表的实际应用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15011382663@163.com</cp:lastModifiedBy>
  <cp:revision>136</cp:revision>
  <dcterms:created xsi:type="dcterms:W3CDTF">2020-02-01T11:21:51Z</dcterms:created>
  <dcterms:modified xsi:type="dcterms:W3CDTF">2020-05-11T00:07:10Z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