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5" r:id="rId2"/>
    <p:sldId id="347" r:id="rId3"/>
    <p:sldId id="317" r:id="rId4"/>
    <p:sldId id="325" r:id="rId5"/>
    <p:sldId id="326" r:id="rId6"/>
    <p:sldId id="327" r:id="rId7"/>
    <p:sldId id="328" r:id="rId8"/>
    <p:sldId id="329" r:id="rId9"/>
    <p:sldId id="345" r:id="rId10"/>
    <p:sldId id="348" r:id="rId11"/>
    <p:sldId id="332" r:id="rId12"/>
    <p:sldId id="318" r:id="rId13"/>
    <p:sldId id="337" r:id="rId14"/>
    <p:sldId id="338" r:id="rId15"/>
    <p:sldId id="342" r:id="rId16"/>
    <p:sldId id="343" r:id="rId17"/>
    <p:sldId id="319" r:id="rId18"/>
    <p:sldId id="350" r:id="rId19"/>
    <p:sldId id="297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Tan Xue" initials="TX" lastIdx="1" clrIdx="2">
    <p:extLst>
      <p:ext uri="{19B8F6BF-5375-455C-9EA6-DF929625EA0E}">
        <p15:presenceInfo xmlns:p15="http://schemas.microsoft.com/office/powerpoint/2012/main" userId="64daddb7f672a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10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267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627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430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2020/5/11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22.png"/><Relationship Id="rId21" Type="http://schemas.openxmlformats.org/officeDocument/2006/relationships/image" Target="../media/image19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image" Target="../media/image14.wmf"/><Relationship Id="rId19" Type="http://schemas.openxmlformats.org/officeDocument/2006/relationships/image" Target="../media/image18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39057;&#29575;&#20998;&#24067;&#30452;&#26041;&#22270;.ggb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2.wmf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" Type="http://schemas.openxmlformats.org/officeDocument/2006/relationships/image" Target="../media/image39.png"/><Relationship Id="rId21" Type="http://schemas.openxmlformats.org/officeDocument/2006/relationships/oleObject" Target="../embeddings/oleObject23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wmf"/><Relationship Id="rId24" Type="http://schemas.openxmlformats.org/officeDocument/2006/relationships/image" Target="../media/image37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2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9.bin"/><Relationship Id="rId22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-112648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898524" y="2168140"/>
            <a:ext cx="4775087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总体取值规律的估计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83944" y="3470392"/>
            <a:ext cx="3070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李智峥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xmlns="" id="{2C1BEDEE-A53D-4AAC-87D5-518099C70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22605"/>
              </p:ext>
            </p:extLst>
          </p:nvPr>
        </p:nvGraphicFramePr>
        <p:xfrm>
          <a:off x="1744529" y="964206"/>
          <a:ext cx="5705167" cy="4082760"/>
        </p:xfrm>
        <a:graphic>
          <a:graphicData uri="http://schemas.openxmlformats.org/drawingml/2006/table">
            <a:tbl>
              <a:tblPr/>
              <a:tblGrid>
                <a:gridCol w="1783596">
                  <a:extLst>
                    <a:ext uri="{9D8B030D-6E8A-4147-A177-3AD203B41FA5}">
                      <a16:colId xmlns:a16="http://schemas.microsoft.com/office/drawing/2014/main" xmlns="" val="2050009180"/>
                    </a:ext>
                  </a:extLst>
                </a:gridCol>
                <a:gridCol w="2022431">
                  <a:extLst>
                    <a:ext uri="{9D8B030D-6E8A-4147-A177-3AD203B41FA5}">
                      <a16:colId xmlns:a16="http://schemas.microsoft.com/office/drawing/2014/main" xmlns="" val="1103430550"/>
                    </a:ext>
                  </a:extLst>
                </a:gridCol>
                <a:gridCol w="897294">
                  <a:extLst>
                    <a:ext uri="{9D8B030D-6E8A-4147-A177-3AD203B41FA5}">
                      <a16:colId xmlns:a16="http://schemas.microsoft.com/office/drawing/2014/main" xmlns="" val="2720708250"/>
                    </a:ext>
                  </a:extLst>
                </a:gridCol>
                <a:gridCol w="1001846"/>
              </a:tblGrid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分组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频数累计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频数</a:t>
                      </a: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频率</a:t>
                      </a: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7624722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4.2)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23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0.23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7885330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[4.2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32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0.32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7976610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[7.2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13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0.13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110860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[10.2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0.09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0504196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[13.2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16.2)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9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0.09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3972522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[16.2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19.2)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5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0.05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7926570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[19.2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3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0.03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3015172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[22.2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4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0.04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2002946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[25.2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28.2]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2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0.02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4765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合计 </a:t>
                      </a: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100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1.00</a:t>
                      </a: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3476565"/>
                  </a:ext>
                </a:extLst>
              </a:tr>
            </a:tbl>
          </a:graphicData>
        </a:graphic>
      </p:graphicFrame>
      <p:grpSp>
        <p:nvGrpSpPr>
          <p:cNvPr id="6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3607583" y="1413834"/>
            <a:ext cx="215504" cy="215503"/>
            <a:chOff x="1776" y="1259"/>
            <a:chExt cx="181" cy="181"/>
          </a:xfrm>
        </p:grpSpPr>
        <p:sp>
          <p:nvSpPr>
            <p:cNvPr id="7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3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3879826" y="1413238"/>
            <a:ext cx="215504" cy="215503"/>
            <a:chOff x="1776" y="1259"/>
            <a:chExt cx="181" cy="181"/>
          </a:xfrm>
        </p:grpSpPr>
        <p:sp>
          <p:nvSpPr>
            <p:cNvPr id="14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6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7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8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9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4413190" y="1406680"/>
            <a:ext cx="215504" cy="215503"/>
            <a:chOff x="1776" y="1259"/>
            <a:chExt cx="181" cy="181"/>
          </a:xfrm>
        </p:grpSpPr>
        <p:sp>
          <p:nvSpPr>
            <p:cNvPr id="20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1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2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3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4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25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4150880" y="1406680"/>
            <a:ext cx="215504" cy="215503"/>
            <a:chOff x="1776" y="1259"/>
            <a:chExt cx="181" cy="181"/>
          </a:xfrm>
        </p:grpSpPr>
        <p:sp>
          <p:nvSpPr>
            <p:cNvPr id="26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7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8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9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0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82957" y="1413238"/>
            <a:ext cx="215503" cy="215503"/>
            <a:chOff x="3670697" y="1498997"/>
            <a:chExt cx="215503" cy="215503"/>
          </a:xfrm>
        </p:grpSpPr>
        <p:sp>
          <p:nvSpPr>
            <p:cNvPr id="32" name="Line 70">
              <a:extLst>
                <a:ext uri="{FF2B5EF4-FFF2-40B4-BE49-F238E27FC236}">
                  <a16:creationId xmlns:a16="http://schemas.microsoft.com/office/drawing/2014/main" xmlns="" id="{23CF5C83-D1CD-4D1F-9983-00B2AE045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697" y="1498997"/>
              <a:ext cx="21550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3" name="Line 71">
              <a:extLst>
                <a:ext uri="{FF2B5EF4-FFF2-40B4-BE49-F238E27FC236}">
                  <a16:creationId xmlns:a16="http://schemas.microsoft.com/office/drawing/2014/main" xmlns="" id="{016E1DF6-3EEC-4F63-B0D8-2A965114F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854" y="1498997"/>
              <a:ext cx="0" cy="2155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4" name="Line 72">
              <a:extLst>
                <a:ext uri="{FF2B5EF4-FFF2-40B4-BE49-F238E27FC236}">
                  <a16:creationId xmlns:a16="http://schemas.microsoft.com/office/drawing/2014/main" xmlns="" id="{29EA9EB4-AC45-4693-8EAC-66E77F9E7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854" y="1606154"/>
              <a:ext cx="10834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35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3625716" y="1797820"/>
            <a:ext cx="215504" cy="215503"/>
            <a:chOff x="1776" y="1259"/>
            <a:chExt cx="181" cy="181"/>
          </a:xfrm>
        </p:grpSpPr>
        <p:sp>
          <p:nvSpPr>
            <p:cNvPr id="36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7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8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39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0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1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3897959" y="1797224"/>
            <a:ext cx="215504" cy="215503"/>
            <a:chOff x="1776" y="1259"/>
            <a:chExt cx="181" cy="181"/>
          </a:xfrm>
        </p:grpSpPr>
        <p:sp>
          <p:nvSpPr>
            <p:cNvPr id="42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3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4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5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6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47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4431323" y="1790666"/>
            <a:ext cx="215504" cy="215503"/>
            <a:chOff x="1776" y="1259"/>
            <a:chExt cx="181" cy="181"/>
          </a:xfrm>
        </p:grpSpPr>
        <p:sp>
          <p:nvSpPr>
            <p:cNvPr id="48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9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0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1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2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53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4169013" y="1790666"/>
            <a:ext cx="215504" cy="215503"/>
            <a:chOff x="1776" y="1259"/>
            <a:chExt cx="181" cy="181"/>
          </a:xfrm>
        </p:grpSpPr>
        <p:sp>
          <p:nvSpPr>
            <p:cNvPr id="54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5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6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7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58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59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4967449" y="1788752"/>
            <a:ext cx="215504" cy="215503"/>
            <a:chOff x="1776" y="1259"/>
            <a:chExt cx="181" cy="181"/>
          </a:xfrm>
        </p:grpSpPr>
        <p:sp>
          <p:nvSpPr>
            <p:cNvPr id="60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1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2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3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4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65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4705139" y="1788752"/>
            <a:ext cx="215504" cy="215503"/>
            <a:chOff x="1776" y="1259"/>
            <a:chExt cx="181" cy="181"/>
          </a:xfrm>
        </p:grpSpPr>
        <p:sp>
          <p:nvSpPr>
            <p:cNvPr id="66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7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8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9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70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237121" y="1796628"/>
            <a:ext cx="215504" cy="215503"/>
            <a:chOff x="4400550" y="2241947"/>
            <a:chExt cx="215504" cy="215503"/>
          </a:xfrm>
        </p:grpSpPr>
        <p:sp>
          <p:nvSpPr>
            <p:cNvPr id="84" name="Line 151">
              <a:extLst>
                <a:ext uri="{FF2B5EF4-FFF2-40B4-BE49-F238E27FC236}">
                  <a16:creationId xmlns:a16="http://schemas.microsoft.com/office/drawing/2014/main" xmlns="" id="{CE3A9B42-A035-4A8A-8962-8B084B30E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550" y="2241947"/>
              <a:ext cx="21550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5" name="Line 152">
              <a:extLst>
                <a:ext uri="{FF2B5EF4-FFF2-40B4-BE49-F238E27FC236}">
                  <a16:creationId xmlns:a16="http://schemas.microsoft.com/office/drawing/2014/main" xmlns="" id="{080B3CED-149C-40CA-937B-B2C9A5C80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7706" y="2241947"/>
              <a:ext cx="0" cy="2155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86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3625716" y="2147431"/>
            <a:ext cx="215504" cy="215503"/>
            <a:chOff x="1776" y="1259"/>
            <a:chExt cx="181" cy="181"/>
          </a:xfrm>
        </p:grpSpPr>
        <p:sp>
          <p:nvSpPr>
            <p:cNvPr id="87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8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89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0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1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92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3897959" y="2146835"/>
            <a:ext cx="215504" cy="215503"/>
            <a:chOff x="1776" y="1259"/>
            <a:chExt cx="181" cy="181"/>
          </a:xfrm>
        </p:grpSpPr>
        <p:sp>
          <p:nvSpPr>
            <p:cNvPr id="93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4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5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6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7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98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3640615" y="2530123"/>
            <a:ext cx="215504" cy="215503"/>
            <a:chOff x="1776" y="1259"/>
            <a:chExt cx="181" cy="181"/>
          </a:xfrm>
        </p:grpSpPr>
        <p:sp>
          <p:nvSpPr>
            <p:cNvPr id="99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0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1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2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3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04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3640020" y="2907551"/>
            <a:ext cx="215504" cy="215503"/>
            <a:chOff x="1776" y="1259"/>
            <a:chExt cx="181" cy="181"/>
          </a:xfrm>
        </p:grpSpPr>
        <p:sp>
          <p:nvSpPr>
            <p:cNvPr id="105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6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7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8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09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0" name="Group 133">
            <a:extLst>
              <a:ext uri="{FF2B5EF4-FFF2-40B4-BE49-F238E27FC236}">
                <a16:creationId xmlns:a16="http://schemas.microsoft.com/office/drawing/2014/main" xmlns="" id="{0BD1A970-BC30-43A2-AA9F-9328714C096A}"/>
              </a:ext>
            </a:extLst>
          </p:cNvPr>
          <p:cNvGrpSpPr>
            <a:grpSpLocks/>
          </p:cNvGrpSpPr>
          <p:nvPr/>
        </p:nvGrpSpPr>
        <p:grpSpPr bwMode="auto">
          <a:xfrm>
            <a:off x="3650446" y="3265507"/>
            <a:ext cx="215504" cy="215503"/>
            <a:chOff x="1776" y="1259"/>
            <a:chExt cx="181" cy="181"/>
          </a:xfrm>
        </p:grpSpPr>
        <p:sp>
          <p:nvSpPr>
            <p:cNvPr id="111" name="Line 134">
              <a:extLst>
                <a:ext uri="{FF2B5EF4-FFF2-40B4-BE49-F238E27FC236}">
                  <a16:creationId xmlns:a16="http://schemas.microsoft.com/office/drawing/2014/main" xmlns="" id="{66D9C87A-245A-4185-8759-A7CC2FF8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259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2" name="Line 135">
              <a:extLst>
                <a:ext uri="{FF2B5EF4-FFF2-40B4-BE49-F238E27FC236}">
                  <a16:creationId xmlns:a16="http://schemas.microsoft.com/office/drawing/2014/main" xmlns="" id="{E4520C92-6AE5-49DD-A67E-AB3F6A796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259"/>
              <a:ext cx="0" cy="181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3" name="Line 136">
              <a:extLst>
                <a:ext uri="{FF2B5EF4-FFF2-40B4-BE49-F238E27FC236}">
                  <a16:creationId xmlns:a16="http://schemas.microsoft.com/office/drawing/2014/main" xmlns="" id="{46B562B2-683A-44AA-8813-3F5168A55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6" y="1349"/>
              <a:ext cx="9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4" name="Line 137">
              <a:extLst>
                <a:ext uri="{FF2B5EF4-FFF2-40B4-BE49-F238E27FC236}">
                  <a16:creationId xmlns:a16="http://schemas.microsoft.com/office/drawing/2014/main" xmlns="" id="{291EC958-E5B2-45A2-9D78-56306757D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2" y="1304"/>
              <a:ext cx="0" cy="136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5" name="Line 138">
              <a:extLst>
                <a:ext uri="{FF2B5EF4-FFF2-40B4-BE49-F238E27FC236}">
                  <a16:creationId xmlns:a16="http://schemas.microsoft.com/office/drawing/2014/main" xmlns="" id="{EEB56771-BA11-4E6C-B628-F4DDE8131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440"/>
              <a:ext cx="181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4177756" y="2146239"/>
            <a:ext cx="215503" cy="215503"/>
            <a:chOff x="3670697" y="1498997"/>
            <a:chExt cx="215503" cy="215503"/>
          </a:xfrm>
        </p:grpSpPr>
        <p:sp>
          <p:nvSpPr>
            <p:cNvPr id="117" name="Line 70">
              <a:extLst>
                <a:ext uri="{FF2B5EF4-FFF2-40B4-BE49-F238E27FC236}">
                  <a16:creationId xmlns:a16="http://schemas.microsoft.com/office/drawing/2014/main" xmlns="" id="{23CF5C83-D1CD-4D1F-9983-00B2AE045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697" y="1498997"/>
              <a:ext cx="21550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8" name="Line 71">
              <a:extLst>
                <a:ext uri="{FF2B5EF4-FFF2-40B4-BE49-F238E27FC236}">
                  <a16:creationId xmlns:a16="http://schemas.microsoft.com/office/drawing/2014/main" xmlns="" id="{016E1DF6-3EEC-4F63-B0D8-2A965114F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854" y="1498997"/>
              <a:ext cx="0" cy="2155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19" name="Line 72">
              <a:extLst>
                <a:ext uri="{FF2B5EF4-FFF2-40B4-BE49-F238E27FC236}">
                  <a16:creationId xmlns:a16="http://schemas.microsoft.com/office/drawing/2014/main" xmlns="" id="{29EA9EB4-AC45-4693-8EAC-66E77F9E7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854" y="1606154"/>
              <a:ext cx="10834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893589" y="2528932"/>
            <a:ext cx="215504" cy="215503"/>
            <a:chOff x="3829050" y="2984898"/>
            <a:chExt cx="215504" cy="215503"/>
          </a:xfrm>
        </p:grpSpPr>
        <p:sp>
          <p:nvSpPr>
            <p:cNvPr id="125" name="Line 165">
              <a:extLst>
                <a:ext uri="{FF2B5EF4-FFF2-40B4-BE49-F238E27FC236}">
                  <a16:creationId xmlns:a16="http://schemas.microsoft.com/office/drawing/2014/main" xmlns="" id="{373F1B08-19A9-4C4E-8D2D-B5FCD9BFC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2984898"/>
              <a:ext cx="21550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6" name="Line 166">
              <a:extLst>
                <a:ext uri="{FF2B5EF4-FFF2-40B4-BE49-F238E27FC236}">
                  <a16:creationId xmlns:a16="http://schemas.microsoft.com/office/drawing/2014/main" xmlns="" id="{B32CB9A5-055C-445A-90DD-DFAEA06E6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206" y="2984898"/>
              <a:ext cx="0" cy="2155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7" name="Line 167">
              <a:extLst>
                <a:ext uri="{FF2B5EF4-FFF2-40B4-BE49-F238E27FC236}">
                  <a16:creationId xmlns:a16="http://schemas.microsoft.com/office/drawing/2014/main" xmlns="" id="{6975CF29-96EF-423D-AFBD-43DA7941C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206" y="3092054"/>
              <a:ext cx="1083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28" name="Line 168">
              <a:extLst>
                <a:ext uri="{FF2B5EF4-FFF2-40B4-BE49-F238E27FC236}">
                  <a16:creationId xmlns:a16="http://schemas.microsoft.com/office/drawing/2014/main" xmlns="" id="{750F23F4-57AA-43EC-A7FA-8F16D20F4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1913" y="3038475"/>
              <a:ext cx="0" cy="1619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3924580" y="2901492"/>
            <a:ext cx="215504" cy="215503"/>
            <a:chOff x="3829050" y="2984898"/>
            <a:chExt cx="215504" cy="215503"/>
          </a:xfrm>
        </p:grpSpPr>
        <p:sp>
          <p:nvSpPr>
            <p:cNvPr id="130" name="Line 165">
              <a:extLst>
                <a:ext uri="{FF2B5EF4-FFF2-40B4-BE49-F238E27FC236}">
                  <a16:creationId xmlns:a16="http://schemas.microsoft.com/office/drawing/2014/main" xmlns="" id="{373F1B08-19A9-4C4E-8D2D-B5FCD9BFC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2984898"/>
              <a:ext cx="21550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1" name="Line 166">
              <a:extLst>
                <a:ext uri="{FF2B5EF4-FFF2-40B4-BE49-F238E27FC236}">
                  <a16:creationId xmlns:a16="http://schemas.microsoft.com/office/drawing/2014/main" xmlns="" id="{B32CB9A5-055C-445A-90DD-DFAEA06E6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206" y="2984898"/>
              <a:ext cx="0" cy="2155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2" name="Line 167">
              <a:extLst>
                <a:ext uri="{FF2B5EF4-FFF2-40B4-BE49-F238E27FC236}">
                  <a16:creationId xmlns:a16="http://schemas.microsoft.com/office/drawing/2014/main" xmlns="" id="{6975CF29-96EF-423D-AFBD-43DA7941C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206" y="3092054"/>
              <a:ext cx="1083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3" name="Line 168">
              <a:extLst>
                <a:ext uri="{FF2B5EF4-FFF2-40B4-BE49-F238E27FC236}">
                  <a16:creationId xmlns:a16="http://schemas.microsoft.com/office/drawing/2014/main" xmlns="" id="{750F23F4-57AA-43EC-A7FA-8F16D20F4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1913" y="3038475"/>
              <a:ext cx="0" cy="1619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3635989" y="3650091"/>
            <a:ext cx="215503" cy="215503"/>
            <a:chOff x="3670697" y="1498997"/>
            <a:chExt cx="215503" cy="215503"/>
          </a:xfrm>
        </p:grpSpPr>
        <p:sp>
          <p:nvSpPr>
            <p:cNvPr id="135" name="Line 70">
              <a:extLst>
                <a:ext uri="{FF2B5EF4-FFF2-40B4-BE49-F238E27FC236}">
                  <a16:creationId xmlns:a16="http://schemas.microsoft.com/office/drawing/2014/main" xmlns="" id="{23CF5C83-D1CD-4D1F-9983-00B2AE045B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697" y="1498997"/>
              <a:ext cx="21550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6" name="Line 71">
              <a:extLst>
                <a:ext uri="{FF2B5EF4-FFF2-40B4-BE49-F238E27FC236}">
                  <a16:creationId xmlns:a16="http://schemas.microsoft.com/office/drawing/2014/main" xmlns="" id="{016E1DF6-3EEC-4F63-B0D8-2A965114F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854" y="1498997"/>
              <a:ext cx="0" cy="2155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7" name="Line 72">
              <a:extLst>
                <a:ext uri="{FF2B5EF4-FFF2-40B4-BE49-F238E27FC236}">
                  <a16:creationId xmlns:a16="http://schemas.microsoft.com/office/drawing/2014/main" xmlns="" id="{29EA9EB4-AC45-4693-8EAC-66E77F9E7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7854" y="1606154"/>
              <a:ext cx="108346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3629484" y="4034031"/>
            <a:ext cx="215504" cy="215503"/>
            <a:chOff x="3829050" y="2984898"/>
            <a:chExt cx="215504" cy="215503"/>
          </a:xfrm>
        </p:grpSpPr>
        <p:sp>
          <p:nvSpPr>
            <p:cNvPr id="139" name="Line 165">
              <a:extLst>
                <a:ext uri="{FF2B5EF4-FFF2-40B4-BE49-F238E27FC236}">
                  <a16:creationId xmlns:a16="http://schemas.microsoft.com/office/drawing/2014/main" xmlns="" id="{373F1B08-19A9-4C4E-8D2D-B5FCD9BFC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9050" y="2984898"/>
              <a:ext cx="21550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0" name="Line 166">
              <a:extLst>
                <a:ext uri="{FF2B5EF4-FFF2-40B4-BE49-F238E27FC236}">
                  <a16:creationId xmlns:a16="http://schemas.microsoft.com/office/drawing/2014/main" xmlns="" id="{B32CB9A5-055C-445A-90DD-DFAEA06E6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206" y="2984898"/>
              <a:ext cx="0" cy="2155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1" name="Line 167">
              <a:extLst>
                <a:ext uri="{FF2B5EF4-FFF2-40B4-BE49-F238E27FC236}">
                  <a16:creationId xmlns:a16="http://schemas.microsoft.com/office/drawing/2014/main" xmlns="" id="{6975CF29-96EF-423D-AFBD-43DA7941C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206" y="3092054"/>
              <a:ext cx="108347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2" name="Line 168">
              <a:extLst>
                <a:ext uri="{FF2B5EF4-FFF2-40B4-BE49-F238E27FC236}">
                  <a16:creationId xmlns:a16="http://schemas.microsoft.com/office/drawing/2014/main" xmlns="" id="{750F23F4-57AA-43EC-A7FA-8F16D20F4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1913" y="3038475"/>
              <a:ext cx="0" cy="1619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3625121" y="4402528"/>
            <a:ext cx="215504" cy="215504"/>
            <a:chOff x="3257550" y="4127897"/>
            <a:chExt cx="215504" cy="215504"/>
          </a:xfrm>
        </p:grpSpPr>
        <p:sp>
          <p:nvSpPr>
            <p:cNvPr id="144" name="Line 180">
              <a:extLst>
                <a:ext uri="{FF2B5EF4-FFF2-40B4-BE49-F238E27FC236}">
                  <a16:creationId xmlns:a16="http://schemas.microsoft.com/office/drawing/2014/main" xmlns="" id="{94D8AB45-DB12-4EDB-9478-05C397CD9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7550" y="4127897"/>
              <a:ext cx="215504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45" name="Line 181">
              <a:extLst>
                <a:ext uri="{FF2B5EF4-FFF2-40B4-BE49-F238E27FC236}">
                  <a16:creationId xmlns:a16="http://schemas.microsoft.com/office/drawing/2014/main" xmlns="" id="{CD572FBC-4673-4959-8913-7A29E42DA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4706" y="4127898"/>
              <a:ext cx="0" cy="2155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47" name="椭圆 146"/>
          <p:cNvSpPr/>
          <p:nvPr/>
        </p:nvSpPr>
        <p:spPr>
          <a:xfrm>
            <a:off x="5649300" y="4684754"/>
            <a:ext cx="729086" cy="3622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6629530" y="4684754"/>
            <a:ext cx="729086" cy="3622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512411" y="467908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列频率分布表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08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06401" y="1141112"/>
            <a:ext cx="64817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横轴表示</a:t>
            </a:r>
            <a:r>
              <a:rPr lang="zh-CN" altLang="en-US" sz="24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月均用水量</a:t>
            </a:r>
            <a:endParaRPr lang="en-US" altLang="zh-CN" sz="2400" kern="1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纵轴表示</a:t>
            </a:r>
            <a:endParaRPr lang="en-US" altLang="zh-CN" sz="2400" kern="100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411" y="467908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画频率分布直方图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69" y="177555"/>
            <a:ext cx="3151072" cy="189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01162" y="1682559"/>
                <a:ext cx="710451" cy="677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频率</m:t>
                          </m:r>
                        </m:num>
                        <m:den>
                          <m:r>
                            <a:rPr lang="zh-CN" alt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组距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62" y="1682559"/>
                <a:ext cx="710451" cy="6771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42463" y="3424613"/>
            <a:ext cx="378619" cy="13287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50">
              <a:latin typeface="Calibri" panose="020F0502020204030204" pitchFamily="34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644769" y="2398296"/>
            <a:ext cx="5823348" cy="2708672"/>
            <a:chOff x="-92" y="895"/>
            <a:chExt cx="4891" cy="2275"/>
          </a:xfrm>
        </p:grpSpPr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-92" y="895"/>
              <a:ext cx="4891" cy="2275"/>
              <a:chOff x="-92" y="895"/>
              <a:chExt cx="4891" cy="2275"/>
            </a:xfrm>
          </p:grpSpPr>
          <p:grpSp>
            <p:nvGrpSpPr>
              <p:cNvPr id="10" name="Group 14"/>
              <p:cNvGrpSpPr>
                <a:grpSpLocks/>
              </p:cNvGrpSpPr>
              <p:nvPr/>
            </p:nvGrpSpPr>
            <p:grpSpPr bwMode="auto">
              <a:xfrm>
                <a:off x="-92" y="895"/>
                <a:ext cx="4891" cy="2275"/>
                <a:chOff x="-92" y="895"/>
                <a:chExt cx="4891" cy="2275"/>
              </a:xfrm>
            </p:grpSpPr>
            <p:grpSp>
              <p:nvGrpSpPr>
                <p:cNvPr id="17" name="Group 15"/>
                <p:cNvGrpSpPr>
                  <a:grpSpLocks/>
                </p:cNvGrpSpPr>
                <p:nvPr/>
              </p:nvGrpSpPr>
              <p:grpSpPr bwMode="auto">
                <a:xfrm>
                  <a:off x="1052" y="2781"/>
                  <a:ext cx="2332" cy="96"/>
                  <a:chOff x="0" y="0"/>
                  <a:chExt cx="2332" cy="96"/>
                </a:xfrm>
              </p:grpSpPr>
              <p:sp>
                <p:nvSpPr>
                  <p:cNvPr id="35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0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36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2" y="0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37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" y="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38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6" y="0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39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72" y="0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40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0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41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44" y="0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42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0" y="0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43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16" y="0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</p:grpSp>
            <p:grpSp>
              <p:nvGrpSpPr>
                <p:cNvPr id="18" name="Group 25"/>
                <p:cNvGrpSpPr>
                  <a:grpSpLocks/>
                </p:cNvGrpSpPr>
                <p:nvPr/>
              </p:nvGrpSpPr>
              <p:grpSpPr bwMode="auto">
                <a:xfrm>
                  <a:off x="-92" y="895"/>
                  <a:ext cx="4891" cy="2275"/>
                  <a:chOff x="-92" y="895"/>
                  <a:chExt cx="4891" cy="2275"/>
                </a:xfrm>
              </p:grpSpPr>
              <p:sp>
                <p:nvSpPr>
                  <p:cNvPr id="1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08" y="2870"/>
                    <a:ext cx="3290" cy="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20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9" y="2911"/>
                    <a:ext cx="1270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月均用水量</a:t>
                    </a:r>
                    <a:r>
                      <a:rPr lang="en-US" altLang="zh-CN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/t</a:t>
                    </a:r>
                  </a:p>
                </p:txBody>
              </p:sp>
              <p:grpSp>
                <p:nvGrpSpPr>
                  <p:cNvPr id="21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-92" y="895"/>
                    <a:ext cx="636" cy="1970"/>
                    <a:chOff x="-92" y="812"/>
                    <a:chExt cx="636" cy="1970"/>
                  </a:xfrm>
                </p:grpSpPr>
                <p:grpSp>
                  <p:nvGrpSpPr>
                    <p:cNvPr id="22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8" y="812"/>
                      <a:ext cx="146" cy="1970"/>
                      <a:chOff x="-10" y="812"/>
                      <a:chExt cx="146" cy="1970"/>
                    </a:xfrm>
                  </p:grpSpPr>
                  <p:sp>
                    <p:nvSpPr>
                      <p:cNvPr id="28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-10" y="812"/>
                        <a:ext cx="10" cy="19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29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2492"/>
                        <a:ext cx="13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30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2200"/>
                        <a:ext cx="13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31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1908"/>
                        <a:ext cx="13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32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0" y="1616"/>
                        <a:ext cx="13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33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8" y="1324"/>
                        <a:ext cx="13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 sz="1350"/>
                      </a:p>
                    </p:txBody>
                  </p:sp>
                  <p:sp>
                    <p:nvSpPr>
                      <p:cNvPr id="34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8" y="1032"/>
                        <a:ext cx="13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zh-CN" altLang="en-US" sz="1350"/>
                      </a:p>
                    </p:txBody>
                  </p:sp>
                </p:grpSp>
                <p:sp>
                  <p:nvSpPr>
                    <p:cNvPr id="23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92" y="2366"/>
                      <a:ext cx="545" cy="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zh-CN" b="1" dirty="0">
                          <a:latin typeface="Times New Roman" panose="02020603050405020304" pitchFamily="18" charset="0"/>
                        </a:rPr>
                        <a:t>0.02</a:t>
                      </a:r>
                    </a:p>
                  </p:txBody>
                </p:sp>
                <p:sp>
                  <p:nvSpPr>
                    <p:cNvPr id="24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92" y="2078"/>
                      <a:ext cx="545" cy="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zh-CN" b="1" dirty="0">
                          <a:latin typeface="Times New Roman" panose="02020603050405020304" pitchFamily="18" charset="0"/>
                        </a:rPr>
                        <a:t>0.04</a:t>
                      </a:r>
                    </a:p>
                  </p:txBody>
                </p:sp>
                <p:sp>
                  <p:nvSpPr>
                    <p:cNvPr id="2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92" y="1776"/>
                      <a:ext cx="545" cy="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zh-CN" b="1" dirty="0">
                          <a:latin typeface="Times New Roman" panose="02020603050405020304" pitchFamily="18" charset="0"/>
                        </a:rPr>
                        <a:t>0.06</a:t>
                      </a:r>
                    </a:p>
                  </p:txBody>
                </p:sp>
                <p:sp>
                  <p:nvSpPr>
                    <p:cNvPr id="2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92" y="1459"/>
                      <a:ext cx="545" cy="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zh-CN" b="1" dirty="0">
                          <a:latin typeface="Times New Roman" panose="02020603050405020304" pitchFamily="18" charset="0"/>
                        </a:rPr>
                        <a:t>0.08</a:t>
                      </a:r>
                    </a:p>
                  </p:txBody>
                </p:sp>
                <p:sp>
                  <p:nvSpPr>
                    <p:cNvPr id="27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92" y="1141"/>
                      <a:ext cx="545" cy="3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en-US" altLang="zh-CN" b="1" dirty="0">
                          <a:latin typeface="Times New Roman" panose="02020603050405020304" pitchFamily="18" charset="0"/>
                        </a:rPr>
                        <a:t>0.10</a:t>
                      </a:r>
                    </a:p>
                  </p:txBody>
                </p:sp>
              </p:grpSp>
            </p:grpSp>
          </p:grpSp>
          <p:sp>
            <p:nvSpPr>
              <p:cNvPr id="11" name="Text Box 48"/>
              <p:cNvSpPr txBox="1">
                <a:spLocks noChangeArrowheads="1"/>
              </p:cNvSpPr>
              <p:nvPr/>
            </p:nvSpPr>
            <p:spPr bwMode="auto">
              <a:xfrm>
                <a:off x="256" y="2853"/>
                <a:ext cx="40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500" b="1">
                    <a:latin typeface="Times New Roman" panose="02020603050405020304" pitchFamily="18" charset="0"/>
                  </a:rPr>
                  <a:t>1.2</a:t>
                </a:r>
              </a:p>
            </p:txBody>
          </p:sp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611" y="2857"/>
                <a:ext cx="40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500" b="1">
                    <a:latin typeface="Times New Roman" panose="02020603050405020304" pitchFamily="18" charset="0"/>
                  </a:rPr>
                  <a:t>4.2</a:t>
                </a:r>
              </a:p>
            </p:txBody>
          </p:sp>
          <p:sp>
            <p:nvSpPr>
              <p:cNvPr id="13" name="Text Box 50"/>
              <p:cNvSpPr txBox="1">
                <a:spLocks noChangeArrowheads="1"/>
              </p:cNvSpPr>
              <p:nvPr/>
            </p:nvSpPr>
            <p:spPr bwMode="auto">
              <a:xfrm>
                <a:off x="938" y="2870"/>
                <a:ext cx="409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500" b="1">
                    <a:latin typeface="Times New Roman" panose="02020603050405020304" pitchFamily="18" charset="0"/>
                  </a:rPr>
                  <a:t>7.2</a:t>
                </a:r>
              </a:p>
            </p:txBody>
          </p:sp>
          <p:sp>
            <p:nvSpPr>
              <p:cNvPr id="14" name="Text Box 51"/>
              <p:cNvSpPr txBox="1">
                <a:spLocks noChangeArrowheads="1"/>
              </p:cNvSpPr>
              <p:nvPr/>
            </p:nvSpPr>
            <p:spPr bwMode="auto">
              <a:xfrm>
                <a:off x="1236" y="2874"/>
                <a:ext cx="45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500" b="1" dirty="0">
                    <a:latin typeface="Times New Roman" panose="02020603050405020304" pitchFamily="18" charset="0"/>
                  </a:rPr>
                  <a:t>10.2</a:t>
                </a:r>
              </a:p>
            </p:txBody>
          </p:sp>
          <p:sp>
            <p:nvSpPr>
              <p:cNvPr id="15" name="Text Box 52"/>
              <p:cNvSpPr txBox="1">
                <a:spLocks noChangeArrowheads="1"/>
              </p:cNvSpPr>
              <p:nvPr/>
            </p:nvSpPr>
            <p:spPr bwMode="auto">
              <a:xfrm>
                <a:off x="1565" y="2863"/>
                <a:ext cx="45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500" b="1" dirty="0">
                    <a:latin typeface="Times New Roman" panose="02020603050405020304" pitchFamily="18" charset="0"/>
                  </a:rPr>
                  <a:t>13.2</a:t>
                </a:r>
              </a:p>
            </p:txBody>
          </p:sp>
          <p:sp>
            <p:nvSpPr>
              <p:cNvPr id="16" name="Text Box 53"/>
              <p:cNvSpPr txBox="1">
                <a:spLocks noChangeArrowheads="1"/>
              </p:cNvSpPr>
              <p:nvPr/>
            </p:nvSpPr>
            <p:spPr bwMode="auto">
              <a:xfrm>
                <a:off x="1908" y="2876"/>
                <a:ext cx="44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1500" b="1" dirty="0">
                    <a:latin typeface="Times New Roman" panose="02020603050405020304" pitchFamily="18" charset="0"/>
                  </a:rPr>
                  <a:t>16.2</a:t>
                </a:r>
              </a:p>
            </p:txBody>
          </p:sp>
        </p:grpSp>
        <p:sp>
          <p:nvSpPr>
            <p:cNvPr id="9" name="Line 57"/>
            <p:cNvSpPr>
              <a:spLocks noChangeShapeType="1"/>
            </p:cNvSpPr>
            <p:nvPr/>
          </p:nvSpPr>
          <p:spPr bwMode="auto">
            <a:xfrm flipV="1">
              <a:off x="733" y="274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1350"/>
            </a:p>
          </p:txBody>
        </p:sp>
      </p:grp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3393922" y="4747398"/>
            <a:ext cx="5476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1500" b="1" dirty="0">
                <a:latin typeface="Times New Roman" panose="02020603050405020304" pitchFamily="18" charset="0"/>
              </a:rPr>
              <a:t>19.2</a:t>
            </a: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3790399" y="4740254"/>
            <a:ext cx="53935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1500" b="1" dirty="0">
                <a:latin typeface="Times New Roman" panose="02020603050405020304" pitchFamily="18" charset="0"/>
              </a:rPr>
              <a:t>22.2</a:t>
            </a: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4171400" y="4733110"/>
            <a:ext cx="54649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1500" b="1" dirty="0">
                <a:latin typeface="Times New Roman" panose="02020603050405020304" pitchFamily="18" charset="0"/>
              </a:rPr>
              <a:t>25.2</a:t>
            </a: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4551210" y="4747398"/>
            <a:ext cx="55482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1500" b="1">
                <a:latin typeface="Times New Roman" panose="02020603050405020304" pitchFamily="18" charset="0"/>
              </a:rPr>
              <a:t>28.2</a:t>
            </a: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923376" y="4255848"/>
            <a:ext cx="539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     0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645960" y="2492354"/>
            <a:ext cx="640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0.12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12550" y="2291347"/>
            <a:ext cx="10894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频率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组距</a:t>
            </a: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1621082" y="2875735"/>
            <a:ext cx="400050" cy="18716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50">
              <a:latin typeface="Calibri" panose="020F0502020204030204" pitchFamily="34" charset="0"/>
            </a:endParaRPr>
          </a:p>
        </p:txBody>
      </p:sp>
      <p:graphicFrame>
        <p:nvGraphicFramePr>
          <p:cNvPr id="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796024"/>
              </p:ext>
            </p:extLst>
          </p:nvPr>
        </p:nvGraphicFramePr>
        <p:xfrm>
          <a:off x="1260323" y="3191251"/>
          <a:ext cx="296465" cy="17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323" y="3191251"/>
                        <a:ext cx="296465" cy="17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2022323" y="3897291"/>
            <a:ext cx="400050" cy="84653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50">
              <a:latin typeface="Calibri" panose="020F0502020204030204" pitchFamily="34" charset="0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421182" y="4165182"/>
            <a:ext cx="390525" cy="5857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50">
              <a:latin typeface="Calibri" panose="020F0502020204030204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2812898" y="4171135"/>
            <a:ext cx="400050" cy="57745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 sz="1350">
              <a:latin typeface="Calibri" pitchFamily="34" charset="0"/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3212948" y="4431883"/>
            <a:ext cx="400050" cy="325040"/>
          </a:xfrm>
          <a:prstGeom prst="rect">
            <a:avLst/>
          </a:prstGeom>
          <a:solidFill>
            <a:srgbClr val="FA4C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50">
              <a:latin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3608235" y="4575948"/>
            <a:ext cx="400050" cy="17859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50">
              <a:latin typeface="Calibri" panose="020F0502020204030204" pitchFamily="34" charset="0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4017810" y="4528322"/>
            <a:ext cx="388144" cy="2238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50">
              <a:latin typeface="Calibri" panose="020F0502020204030204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4405954" y="4645003"/>
            <a:ext cx="389334" cy="10953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sz="1350">
              <a:latin typeface="Calibri" panose="020F0502020204030204" pitchFamily="34" charset="0"/>
            </a:endParaRPr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85579"/>
              </p:ext>
            </p:extLst>
          </p:nvPr>
        </p:nvGraphicFramePr>
        <p:xfrm>
          <a:off x="1659182" y="2681664"/>
          <a:ext cx="296466" cy="17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"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182" y="2681664"/>
                        <a:ext cx="296466" cy="17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080720"/>
              </p:ext>
            </p:extLst>
          </p:nvPr>
        </p:nvGraphicFramePr>
        <p:xfrm>
          <a:off x="2050898" y="3703220"/>
          <a:ext cx="296465" cy="17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898" y="3703220"/>
                        <a:ext cx="296465" cy="17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714723"/>
              </p:ext>
            </p:extLst>
          </p:nvPr>
        </p:nvGraphicFramePr>
        <p:xfrm>
          <a:off x="2466425" y="3977064"/>
          <a:ext cx="296466" cy="17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" name="Equation" r:id="rId11" imgW="393480" imgH="177480" progId="Equation.DSMT4">
                  <p:embed/>
                </p:oleObj>
              </mc:Choice>
              <mc:Fallback>
                <p:oleObj name="Equation" r:id="rId11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425" y="3977064"/>
                        <a:ext cx="296466" cy="17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85262"/>
              </p:ext>
            </p:extLst>
          </p:nvPr>
        </p:nvGraphicFramePr>
        <p:xfrm>
          <a:off x="2840282" y="3994922"/>
          <a:ext cx="296466" cy="17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6" name="Equation" r:id="rId13" imgW="393480" imgH="177480" progId="Equation.DSMT4">
                  <p:embed/>
                </p:oleObj>
              </mc:Choice>
              <mc:Fallback>
                <p:oleObj name="Equation" r:id="rId13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282" y="3994922"/>
                        <a:ext cx="296466" cy="17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08829"/>
              </p:ext>
            </p:extLst>
          </p:nvPr>
        </p:nvGraphicFramePr>
        <p:xfrm>
          <a:off x="3257000" y="4235428"/>
          <a:ext cx="296466" cy="17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" name="Equation" r:id="rId14" imgW="393480" imgH="177480" progId="Equation.DSMT4">
                  <p:embed/>
                </p:oleObj>
              </mc:Choice>
              <mc:Fallback>
                <p:oleObj name="Equation" r:id="rId14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000" y="4235428"/>
                        <a:ext cx="296466" cy="17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254433"/>
              </p:ext>
            </p:extLst>
          </p:nvPr>
        </p:nvGraphicFramePr>
        <p:xfrm>
          <a:off x="3642763" y="4379495"/>
          <a:ext cx="296466" cy="17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" name="Equation" r:id="rId16" imgW="393480" imgH="177480" progId="Equation.DSMT4">
                  <p:embed/>
                </p:oleObj>
              </mc:Choice>
              <mc:Fallback>
                <p:oleObj name="Equation" r:id="rId16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763" y="4379495"/>
                        <a:ext cx="296466" cy="17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34966"/>
              </p:ext>
            </p:extLst>
          </p:nvPr>
        </p:nvGraphicFramePr>
        <p:xfrm>
          <a:off x="4048767" y="4337822"/>
          <a:ext cx="296465" cy="17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" name="Equation" r:id="rId18" imgW="393480" imgH="177480" progId="Equation.DSMT4">
                  <p:embed/>
                </p:oleObj>
              </mc:Choice>
              <mc:Fallback>
                <p:oleObj name="Equation" r:id="rId18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767" y="4337822"/>
                        <a:ext cx="296465" cy="17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89615"/>
              </p:ext>
            </p:extLst>
          </p:nvPr>
        </p:nvGraphicFramePr>
        <p:xfrm>
          <a:off x="4454769" y="4467601"/>
          <a:ext cx="296466" cy="17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" name="Equation" r:id="rId20" imgW="393480" imgH="177480" progId="Equation.DSMT4">
                  <p:embed/>
                </p:oleObj>
              </mc:Choice>
              <mc:Fallback>
                <p:oleObj name="Equation" r:id="rId20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769" y="4467601"/>
                        <a:ext cx="296466" cy="17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73"/>
          <p:cNvSpPr>
            <a:spLocks noChangeArrowheads="1"/>
          </p:cNvSpPr>
          <p:nvPr/>
        </p:nvSpPr>
        <p:spPr bwMode="auto">
          <a:xfrm>
            <a:off x="3939229" y="2413473"/>
            <a:ext cx="48601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频率分布直方图中各小长方形的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高度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，它反映了各组样本观测数据的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疏密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程度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2285"/>
              </p:ext>
            </p:extLst>
          </p:nvPr>
        </p:nvGraphicFramePr>
        <p:xfrm>
          <a:off x="3983877" y="3185715"/>
          <a:ext cx="345638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" name="Equation" r:id="rId22" imgW="2412720" imgH="406080" progId="Equation.DSMT4">
                  <p:embed/>
                </p:oleObj>
              </mc:Choice>
              <mc:Fallback>
                <p:oleObj name="Equation" r:id="rId22" imgW="241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877" y="3185715"/>
                        <a:ext cx="345638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13702"/>
              </p:ext>
            </p:extLst>
          </p:nvPr>
        </p:nvGraphicFramePr>
        <p:xfrm>
          <a:off x="4007095" y="3883004"/>
          <a:ext cx="2700338" cy="3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" name="Equation" r:id="rId24" imgW="1676160" imgH="203040" progId="Equation.DSMT4">
                  <p:embed/>
                </p:oleObj>
              </mc:Choice>
              <mc:Fallback>
                <p:oleObj name="Equation" r:id="rId24" imgW="1676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095" y="3883004"/>
                        <a:ext cx="2700338" cy="335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组合 70"/>
          <p:cNvGrpSpPr/>
          <p:nvPr/>
        </p:nvGrpSpPr>
        <p:grpSpPr>
          <a:xfrm>
            <a:off x="7315840" y="3723744"/>
            <a:ext cx="1700935" cy="1301197"/>
            <a:chOff x="999109" y="4299947"/>
            <a:chExt cx="1330374" cy="1462001"/>
          </a:xfrm>
        </p:grpSpPr>
        <p:sp>
          <p:nvSpPr>
            <p:cNvPr id="72" name="矩形 71"/>
            <p:cNvSpPr/>
            <p:nvPr/>
          </p:nvSpPr>
          <p:spPr>
            <a:xfrm>
              <a:off x="999109" y="4407180"/>
              <a:ext cx="1330374" cy="1296896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022458" y="4299947"/>
              <a:ext cx="1283674" cy="1462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用</a:t>
              </a:r>
              <a:r>
                <a:rPr lang="zh-CN" altLang="en-US" sz="26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样本</a:t>
              </a:r>
              <a:endParaRPr lang="en-US" altLang="zh-CN" sz="2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600" b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估计</a:t>
              </a:r>
              <a:r>
                <a:rPr lang="zh-CN" altLang="en-US" sz="2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总体</a:t>
              </a:r>
              <a:endParaRPr lang="zh-CN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9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6656" y="269357"/>
            <a:ext cx="80658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观察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频率分布表和频率分布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直方图，你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觉得这组数据中蕴含了哪些有用的信息？你能从图表中发现居民用户月均用水量的哪些分布规律？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31" y="1524092"/>
            <a:ext cx="3186113" cy="179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2" y="1362167"/>
            <a:ext cx="323969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42084" y="3606617"/>
            <a:ext cx="6481763" cy="96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频率分布表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中可以清楚地看出，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样本观测数据落在各个小组的比例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大小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97883" y="1723292"/>
            <a:ext cx="415803" cy="16265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89643" y="2448808"/>
            <a:ext cx="415803" cy="67099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69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6656" y="269357"/>
            <a:ext cx="80658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观察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频率分布表和频率分布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直方图，你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觉得这组数据中蕴含了哪些有用的信息？你能从图表中发现居民用户月均用水量的哪些分布规律？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31" y="1524092"/>
            <a:ext cx="3186113" cy="179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2" y="1362167"/>
            <a:ext cx="323969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42084" y="3606617"/>
            <a:ext cx="64817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dirty="0"/>
              <a:t>从</a:t>
            </a:r>
            <a:r>
              <a:rPr lang="zh-CN" altLang="en-US" sz="2000" dirty="0">
                <a:solidFill>
                  <a:srgbClr val="FF0000"/>
                </a:solidFill>
              </a:rPr>
              <a:t>频率分布直方图</a:t>
            </a:r>
            <a:r>
              <a:rPr lang="zh-CN" altLang="en-US" sz="2000" dirty="0"/>
              <a:t>能</a:t>
            </a:r>
            <a:r>
              <a:rPr lang="zh-CN" altLang="en-US" sz="2000" dirty="0">
                <a:solidFill>
                  <a:srgbClr val="FF0000"/>
                </a:solidFill>
              </a:rPr>
              <a:t>直观的表明数据分布的形状和总体</a:t>
            </a:r>
            <a:r>
              <a:rPr lang="zh-CN" altLang="en-US" sz="2000" dirty="0" smtClean="0">
                <a:solidFill>
                  <a:srgbClr val="FF0000"/>
                </a:solidFill>
              </a:rPr>
              <a:t>趋势</a:t>
            </a:r>
            <a:r>
              <a:rPr lang="zh-CN" altLang="en-US" sz="2000" dirty="0" smtClean="0"/>
              <a:t>。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0741" y="2751991"/>
            <a:ext cx="1545617" cy="43082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673477" y="1699845"/>
            <a:ext cx="487607" cy="160542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680082" y="1398958"/>
            <a:ext cx="1050679" cy="507831"/>
            <a:chOff x="7680082" y="1398958"/>
            <a:chExt cx="1050679" cy="507831"/>
          </a:xfrm>
        </p:grpSpPr>
        <p:sp>
          <p:nvSpPr>
            <p:cNvPr id="10" name="文本框 9"/>
            <p:cNvSpPr txBox="1"/>
            <p:nvPr/>
          </p:nvSpPr>
          <p:spPr>
            <a:xfrm>
              <a:off x="7737231" y="1398958"/>
              <a:ext cx="9935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随机性</a:t>
              </a:r>
              <a:endPara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680082" y="1447330"/>
              <a:ext cx="1011115" cy="41108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88874" y="1955161"/>
            <a:ext cx="1037491" cy="507831"/>
            <a:chOff x="7680082" y="1398958"/>
            <a:chExt cx="1037491" cy="507831"/>
          </a:xfrm>
        </p:grpSpPr>
        <p:sp>
          <p:nvSpPr>
            <p:cNvPr id="14" name="文本框 13"/>
            <p:cNvSpPr txBox="1"/>
            <p:nvPr/>
          </p:nvSpPr>
          <p:spPr>
            <a:xfrm>
              <a:off x="7724043" y="1398958"/>
              <a:ext cx="9935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规律性</a:t>
              </a:r>
              <a:endParaRPr lang="zh-CN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680082" y="1447330"/>
              <a:ext cx="1011115" cy="41108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750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7" y="341041"/>
            <a:ext cx="2782800" cy="15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7" y="2049669"/>
            <a:ext cx="27813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61267" y="3640344"/>
            <a:ext cx="8289325" cy="140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从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图中可以看出，同一组数据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，组距、组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数不同，得到的直方图形状也不尽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相同，会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给人以不同的频率分布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印象，这种印象有时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会影响人们对总体的</a:t>
            </a: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判断。</a:t>
            </a:r>
            <a:endParaRPr lang="zh-CN" altLang="en-US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645305" y="536476"/>
            <a:ext cx="4871373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当频率分布直方图的</a:t>
            </a:r>
            <a:r>
              <a:rPr lang="zh-CN" altLang="en-US" dirty="0">
                <a:solidFill>
                  <a:srgbClr val="FF0000"/>
                </a:solidFill>
              </a:rPr>
              <a:t>组数少、组距大</a:t>
            </a:r>
            <a:r>
              <a:rPr lang="zh-CN" altLang="en-US" dirty="0"/>
              <a:t>时，容易从中看出数据整体的分布特点，但由于无法看出每组内的数据分布情况，损失了较多的原始数据</a:t>
            </a:r>
            <a:r>
              <a:rPr lang="zh-CN" altLang="en-US" dirty="0" smtClean="0"/>
              <a:t>信息。</a:t>
            </a:r>
            <a:endParaRPr lang="zh-CN" alt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645305" y="2106343"/>
            <a:ext cx="4871373" cy="1477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当频率分布直方图的</a:t>
            </a:r>
            <a:r>
              <a:rPr lang="zh-CN" altLang="en-US" dirty="0">
                <a:solidFill>
                  <a:srgbClr val="FF0000"/>
                </a:solidFill>
              </a:rPr>
              <a:t>组数多、组距小</a:t>
            </a:r>
            <a:r>
              <a:rPr lang="zh-CN" altLang="en-US" dirty="0"/>
              <a:t>时，保留了较多的原始数据</a:t>
            </a:r>
            <a:r>
              <a:rPr lang="zh-CN" altLang="en-US" dirty="0" smtClean="0"/>
              <a:t>信息，会</a:t>
            </a:r>
            <a:r>
              <a:rPr lang="zh-CN" altLang="en-US" dirty="0"/>
              <a:t>依赖样本</a:t>
            </a:r>
            <a:r>
              <a:rPr lang="zh-CN" altLang="en-US" dirty="0" smtClean="0"/>
              <a:t>数据，稳定性差，由于</a:t>
            </a:r>
            <a:r>
              <a:rPr lang="zh-CN" altLang="en-US" dirty="0"/>
              <a:t>小长方形</a:t>
            </a:r>
            <a:r>
              <a:rPr lang="zh-CN" altLang="en-US" dirty="0" smtClean="0"/>
              <a:t>较多，有时</a:t>
            </a:r>
            <a:r>
              <a:rPr lang="zh-CN" altLang="en-US" dirty="0"/>
              <a:t>图形会变得非常</a:t>
            </a:r>
            <a:r>
              <a:rPr lang="zh-CN" altLang="en-US" dirty="0" smtClean="0"/>
              <a:t>不规则，不</a:t>
            </a:r>
            <a:r>
              <a:rPr lang="zh-CN" altLang="en-US" dirty="0"/>
              <a:t>容易从中看出总体数据的分布</a:t>
            </a:r>
            <a:r>
              <a:rPr lang="zh-CN" altLang="en-US" dirty="0" smtClean="0"/>
              <a:t>特点。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917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6408" y="294219"/>
            <a:ext cx="7727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从</a:t>
            </a:r>
            <a:r>
              <a:rPr lang="zh-CN" altLang="en-US" dirty="0"/>
              <a:t>某小区抽取</a:t>
            </a:r>
            <a:r>
              <a:rPr lang="en-US" altLang="zh-CN" dirty="0"/>
              <a:t>100</a:t>
            </a:r>
            <a:r>
              <a:rPr lang="zh-CN" altLang="en-US" dirty="0"/>
              <a:t>户居民进行月用电量调查，发现他们的用电量都</a:t>
            </a:r>
            <a:r>
              <a:rPr lang="zh-CN" altLang="en-US" dirty="0" smtClean="0"/>
              <a:t>在</a:t>
            </a:r>
            <a:r>
              <a:rPr lang="en-US" altLang="zh-CN" dirty="0" smtClean="0"/>
              <a:t>50~350 </a:t>
            </a:r>
            <a:r>
              <a:rPr lang="zh-CN" altLang="en-US" dirty="0" smtClean="0"/>
              <a:t>𝑘𝑤</a:t>
            </a:r>
            <a:r>
              <a:rPr lang="zh-CN" altLang="en-US" dirty="0"/>
              <a:t>⋅</a:t>
            </a:r>
            <a:r>
              <a:rPr lang="en-US" altLang="zh-CN" dirty="0"/>
              <a:t>ℎ</a:t>
            </a:r>
            <a:r>
              <a:rPr lang="zh-CN" altLang="en-US" dirty="0"/>
              <a:t>之间，进行适当分组后（每组为左闭右开的区间），画</a:t>
            </a:r>
            <a:r>
              <a:rPr lang="zh-CN" altLang="en-US" dirty="0" smtClean="0"/>
              <a:t>出频率</a:t>
            </a:r>
            <a:r>
              <a:rPr lang="zh-CN" altLang="en-US" dirty="0"/>
              <a:t>分布直方图如图所</a:t>
            </a:r>
            <a:r>
              <a:rPr lang="zh-CN" altLang="en-US" dirty="0" smtClean="0"/>
              <a:t>示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pic>
        <p:nvPicPr>
          <p:cNvPr id="6" name="图片 2" descr="QQ截图202003121150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03" y="1542213"/>
            <a:ext cx="4266010" cy="298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8028"/>
              </p:ext>
            </p:extLst>
          </p:nvPr>
        </p:nvGraphicFramePr>
        <p:xfrm>
          <a:off x="4606925" y="1284288"/>
          <a:ext cx="33385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2" name="Equation" r:id="rId4" imgW="2222280" imgH="215640" progId="Equation.DSMT4">
                  <p:embed/>
                </p:oleObj>
              </mc:Choice>
              <mc:Fallback>
                <p:oleObj name="Equation" r:id="rId4" imgW="2222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1284288"/>
                        <a:ext cx="333851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66996"/>
              </p:ext>
            </p:extLst>
          </p:nvPr>
        </p:nvGraphicFramePr>
        <p:xfrm>
          <a:off x="4596588" y="1667975"/>
          <a:ext cx="3511154" cy="75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3" name="Equation" r:id="rId6" imgW="2247840" imgH="457200" progId="Equation.DSMT4">
                  <p:embed/>
                </p:oleObj>
              </mc:Choice>
              <mc:Fallback>
                <p:oleObj name="Equation" r:id="rId6" imgW="2247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588" y="1667975"/>
                        <a:ext cx="3511154" cy="75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225602"/>
              </p:ext>
            </p:extLst>
          </p:nvPr>
        </p:nvGraphicFramePr>
        <p:xfrm>
          <a:off x="1768653" y="3485314"/>
          <a:ext cx="260747" cy="19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4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653" y="3485314"/>
                        <a:ext cx="260747" cy="19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689711"/>
              </p:ext>
            </p:extLst>
          </p:nvPr>
        </p:nvGraphicFramePr>
        <p:xfrm>
          <a:off x="2092503" y="3107885"/>
          <a:ext cx="260747" cy="19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5" name="Equation" r:id="rId10" imgW="317160" imgH="177480" progId="Equation.DSMT4">
                  <p:embed/>
                </p:oleObj>
              </mc:Choice>
              <mc:Fallback>
                <p:oleObj name="Equation" r:id="rId10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503" y="3107885"/>
                        <a:ext cx="260747" cy="19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6694"/>
              </p:ext>
            </p:extLst>
          </p:nvPr>
        </p:nvGraphicFramePr>
        <p:xfrm>
          <a:off x="2471122" y="2405416"/>
          <a:ext cx="198835" cy="19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6"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122" y="2405416"/>
                        <a:ext cx="198835" cy="19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56567"/>
              </p:ext>
            </p:extLst>
          </p:nvPr>
        </p:nvGraphicFramePr>
        <p:xfrm>
          <a:off x="3118822" y="3485314"/>
          <a:ext cx="260747" cy="19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7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822" y="3485314"/>
                        <a:ext cx="260747" cy="19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0668"/>
              </p:ext>
            </p:extLst>
          </p:nvPr>
        </p:nvGraphicFramePr>
        <p:xfrm>
          <a:off x="3389093" y="3810354"/>
          <a:ext cx="260747" cy="19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8" name="Equation" r:id="rId15" imgW="317160" imgH="177480" progId="Equation.DSMT4">
                  <p:embed/>
                </p:oleObj>
              </mc:Choice>
              <mc:Fallback>
                <p:oleObj name="Equation" r:id="rId1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093" y="3810354"/>
                        <a:ext cx="260747" cy="194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03377"/>
              </p:ext>
            </p:extLst>
          </p:nvPr>
        </p:nvGraphicFramePr>
        <p:xfrm>
          <a:off x="4574933" y="2694719"/>
          <a:ext cx="3699272" cy="36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9" name="Equation" r:id="rId17" imgW="2755800" imgH="203040" progId="Equation.DSMT4">
                  <p:embed/>
                </p:oleObj>
              </mc:Choice>
              <mc:Fallback>
                <p:oleObj name="Equation" r:id="rId17" imgW="275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933" y="2694719"/>
                        <a:ext cx="3699272" cy="364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308801"/>
              </p:ext>
            </p:extLst>
          </p:nvPr>
        </p:nvGraphicFramePr>
        <p:xfrm>
          <a:off x="4797605" y="3105504"/>
          <a:ext cx="1906508" cy="33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0" name="Equation" r:id="rId19" imgW="1168200" imgH="177480" progId="Equation.DSMT4">
                  <p:embed/>
                </p:oleObj>
              </mc:Choice>
              <mc:Fallback>
                <p:oleObj name="Equation" r:id="rId19" imgW="1168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605" y="3105504"/>
                        <a:ext cx="1906508" cy="338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386343"/>
              </p:ext>
            </p:extLst>
          </p:nvPr>
        </p:nvGraphicFramePr>
        <p:xfrm>
          <a:off x="6842429" y="1231318"/>
          <a:ext cx="91082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1" name="Equation" r:id="rId21" imgW="469800" imgH="177480" progId="Equation.DSMT4">
                  <p:embed/>
                </p:oleObj>
              </mc:Choice>
              <mc:Fallback>
                <p:oleObj name="Equation" r:id="rId21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429" y="1231318"/>
                        <a:ext cx="91082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49507"/>
              </p:ext>
            </p:extLst>
          </p:nvPr>
        </p:nvGraphicFramePr>
        <p:xfrm>
          <a:off x="4621391" y="3517629"/>
          <a:ext cx="3202306" cy="3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2" name="Equation" r:id="rId23" imgW="1981080" imgH="203040" progId="Equation.DSMT4">
                  <p:embed/>
                </p:oleObj>
              </mc:Choice>
              <mc:Fallback>
                <p:oleObj name="Equation" r:id="rId23" imgW="1981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391" y="3517629"/>
                        <a:ext cx="3202306" cy="380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92580"/>
              </p:ext>
            </p:extLst>
          </p:nvPr>
        </p:nvGraphicFramePr>
        <p:xfrm>
          <a:off x="7680004" y="2040943"/>
          <a:ext cx="27027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3" name="Equation" r:id="rId25" imgW="203040" imgH="177480" progId="Equation.DSMT4">
                  <p:embed/>
                </p:oleObj>
              </mc:Choice>
              <mc:Fallback>
                <p:oleObj name="Equation" r:id="rId25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004" y="2040943"/>
                        <a:ext cx="27027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5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6408" y="294219"/>
            <a:ext cx="7727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/>
              <a:t>2. </a:t>
            </a:r>
            <a:r>
              <a:rPr lang="zh-CN" altLang="en-US" dirty="0" smtClean="0"/>
              <a:t>如图，胡晓统计了他和爸爸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月的手机通话明细单，发现他爸爸该月共通话</a:t>
            </a:r>
            <a:r>
              <a:rPr lang="en-US" altLang="zh-CN" dirty="0" smtClean="0"/>
              <a:t>60</a:t>
            </a:r>
            <a:r>
              <a:rPr lang="zh-CN" altLang="en-US" dirty="0" smtClean="0"/>
              <a:t>次。胡晓按每次通话时间长短进行分组（每组为左闭右开区间），画出了频率分布直方图。</a:t>
            </a:r>
            <a:endParaRPr lang="zh-CN" altLang="en-US" dirty="0"/>
          </a:p>
        </p:txBody>
      </p:sp>
      <p:pic>
        <p:nvPicPr>
          <p:cNvPr id="8" name="图片 2" descr="QQ截图202003121150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9" y="1423704"/>
            <a:ext cx="3509963" cy="22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914821" y="1365553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在区间</a:t>
            </a:r>
            <a:r>
              <a:rPr lang="en-US" altLang="zh-CN" sz="2000" dirty="0"/>
              <a:t>[20,30)</a:t>
            </a:r>
            <a:r>
              <a:rPr lang="zh-CN" altLang="zh-CN" sz="2000" dirty="0"/>
              <a:t>上的小长方形高度低于</a:t>
            </a:r>
            <a:r>
              <a:rPr lang="en-US" altLang="zh-CN" sz="2000" dirty="0"/>
              <a:t>[15,20)</a:t>
            </a:r>
            <a:r>
              <a:rPr lang="zh-CN" altLang="zh-CN" sz="2000" dirty="0"/>
              <a:t>上的小长方形的高度，说明什么？</a:t>
            </a:r>
            <a:endParaRPr lang="zh-CN" altLang="en-US" sz="2000" dirty="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61267" y="3640344"/>
            <a:ext cx="82893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[20,30]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上的频率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组距小于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[15,20)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上的频率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组距，说明在平均意义上，区间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[20,30)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上的每单位区间长度内的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通话次数少于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区间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[15,20)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上的，或者通话时间出现在区间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[20,30)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上比在区间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[15,20)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更稀疏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726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E006E74-0145-41D7-819E-914C7ADD3671}"/>
              </a:ext>
            </a:extLst>
          </p:cNvPr>
          <p:cNvSpPr txBox="1"/>
          <p:nvPr/>
        </p:nvSpPr>
        <p:spPr>
          <a:xfrm>
            <a:off x="586729" y="393294"/>
            <a:ext cx="77467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小结：</a:t>
            </a:r>
            <a:endParaRPr lang="en-US" altLang="zh-CN" sz="24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分布表和频率分布直方图，是对相同数据的两种不同表达方式。用紧凑的表格改变数据的排列方式和构成形式，可展示数据的分布情况；通过作图既可以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从数据中提取信息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，又可以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利用图形传递信息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画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频率分布直方图的一般步骤为：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）求极差；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）决定组距与组数；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）将数据分组；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）列频率分布表；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）画频率分布直方图</a:t>
            </a: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分布直方图具有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随机性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规律性</a:t>
            </a:r>
            <a:r>
              <a:rPr lang="zh-CN" altLang="en-US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两方面的特征。</a:t>
            </a:r>
            <a:endParaRPr lang="zh-CN" altLang="en-US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E006E74-0145-41D7-819E-914C7ADD3671}"/>
              </a:ext>
            </a:extLst>
          </p:cNvPr>
          <p:cNvSpPr txBox="1"/>
          <p:nvPr/>
        </p:nvSpPr>
        <p:spPr>
          <a:xfrm>
            <a:off x="586729" y="250559"/>
            <a:ext cx="7746742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小结：</a:t>
            </a:r>
            <a:endParaRPr lang="en-US" altLang="zh-CN" sz="24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2822535" y="1533037"/>
            <a:ext cx="628651" cy="2484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35" name="组合 34"/>
          <p:cNvGrpSpPr/>
          <p:nvPr/>
        </p:nvGrpSpPr>
        <p:grpSpPr>
          <a:xfrm>
            <a:off x="3522631" y="1458306"/>
            <a:ext cx="1314444" cy="425451"/>
            <a:chOff x="3353132" y="2680474"/>
            <a:chExt cx="1314444" cy="425451"/>
          </a:xfrm>
        </p:grpSpPr>
        <p:sp>
          <p:nvSpPr>
            <p:cNvPr id="16" name="文本框 15"/>
            <p:cNvSpPr txBox="1"/>
            <p:nvPr/>
          </p:nvSpPr>
          <p:spPr>
            <a:xfrm>
              <a:off x="3394891" y="2682654"/>
              <a:ext cx="1215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分析数据</a:t>
              </a:r>
              <a:endParaRPr lang="zh-CN" altLang="en-US" sz="2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353132" y="2680474"/>
              <a:ext cx="1314444" cy="4254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19" name="右箭头 18"/>
          <p:cNvSpPr/>
          <p:nvPr/>
        </p:nvSpPr>
        <p:spPr>
          <a:xfrm>
            <a:off x="4984687" y="1534160"/>
            <a:ext cx="628651" cy="2484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34" name="组合 33"/>
          <p:cNvGrpSpPr/>
          <p:nvPr/>
        </p:nvGrpSpPr>
        <p:grpSpPr>
          <a:xfrm>
            <a:off x="1388294" y="1457183"/>
            <a:ext cx="1328915" cy="425452"/>
            <a:chOff x="1218795" y="2679351"/>
            <a:chExt cx="1328915" cy="425452"/>
          </a:xfrm>
        </p:grpSpPr>
        <p:sp>
          <p:nvSpPr>
            <p:cNvPr id="14" name="文本框 13"/>
            <p:cNvSpPr txBox="1"/>
            <p:nvPr/>
          </p:nvSpPr>
          <p:spPr>
            <a:xfrm>
              <a:off x="1264036" y="2679351"/>
              <a:ext cx="1283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收集数据</a:t>
              </a:r>
              <a:endParaRPr lang="zh-CN" altLang="en-US" sz="20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18795" y="2679352"/>
              <a:ext cx="1314444" cy="4254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56968" y="1457183"/>
            <a:ext cx="1329838" cy="425451"/>
            <a:chOff x="5487469" y="2679351"/>
            <a:chExt cx="1329838" cy="425451"/>
          </a:xfrm>
        </p:grpSpPr>
        <p:sp>
          <p:nvSpPr>
            <p:cNvPr id="18" name="文本框 17"/>
            <p:cNvSpPr txBox="1"/>
            <p:nvPr/>
          </p:nvSpPr>
          <p:spPr>
            <a:xfrm>
              <a:off x="5551216" y="2679351"/>
              <a:ext cx="1266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估计结论</a:t>
              </a:r>
              <a:endParaRPr lang="zh-CN" altLang="en-US" sz="20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5487469" y="2679351"/>
              <a:ext cx="1314444" cy="4254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80611" y="2310059"/>
            <a:ext cx="1129807" cy="403042"/>
            <a:chOff x="716578" y="4096863"/>
            <a:chExt cx="1314444" cy="425451"/>
          </a:xfrm>
        </p:grpSpPr>
        <p:sp>
          <p:nvSpPr>
            <p:cNvPr id="23" name="矩形 22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47348" y="4122204"/>
              <a:ext cx="128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全面调查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80611" y="2741716"/>
            <a:ext cx="1129807" cy="403042"/>
            <a:chOff x="716578" y="4096863"/>
            <a:chExt cx="1314444" cy="425451"/>
          </a:xfrm>
        </p:grpSpPr>
        <p:sp>
          <p:nvSpPr>
            <p:cNvPr id="26" name="矩形 25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47348" y="4122204"/>
              <a:ext cx="1283674" cy="38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抽样调查</a:t>
              </a:r>
              <a:endParaRPr lang="zh-CN" altLang="en-US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1311359" y="1364000"/>
            <a:ext cx="1448524" cy="186372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虚尾箭头 28"/>
          <p:cNvSpPr/>
          <p:nvPr/>
        </p:nvSpPr>
        <p:spPr>
          <a:xfrm rot="5400000">
            <a:off x="1849876" y="1982695"/>
            <a:ext cx="362696" cy="21980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3563974" y="2306823"/>
            <a:ext cx="1231758" cy="608782"/>
            <a:chOff x="716578" y="4096863"/>
            <a:chExt cx="1314444" cy="642630"/>
          </a:xfrm>
        </p:grpSpPr>
        <p:sp>
          <p:nvSpPr>
            <p:cNvPr id="38" name="矩形 37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47348" y="4122204"/>
              <a:ext cx="1283674" cy="6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频率分布表</a:t>
              </a:r>
              <a:endParaRPr lang="zh-CN" altLang="en-US" sz="160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563974" y="2732828"/>
            <a:ext cx="1231758" cy="608783"/>
            <a:chOff x="716578" y="4096862"/>
            <a:chExt cx="1314444" cy="642631"/>
          </a:xfrm>
        </p:grpSpPr>
        <p:sp>
          <p:nvSpPr>
            <p:cNvPr id="41" name="矩形 40"/>
            <p:cNvSpPr/>
            <p:nvPr/>
          </p:nvSpPr>
          <p:spPr>
            <a:xfrm>
              <a:off x="716578" y="4096862"/>
              <a:ext cx="1314444" cy="635708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47348" y="4122204"/>
              <a:ext cx="1283674" cy="61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频率分布直方图</a:t>
              </a:r>
              <a:endParaRPr lang="zh-CN" altLang="en-US" sz="1600" dirty="0"/>
            </a:p>
          </p:txBody>
        </p:sp>
      </p:grpSp>
      <p:sp>
        <p:nvSpPr>
          <p:cNvPr id="43" name="矩形 42"/>
          <p:cNvSpPr/>
          <p:nvPr/>
        </p:nvSpPr>
        <p:spPr>
          <a:xfrm>
            <a:off x="3469843" y="1342086"/>
            <a:ext cx="1427773" cy="2502860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虚尾箭头 43"/>
          <p:cNvSpPr/>
          <p:nvPr/>
        </p:nvSpPr>
        <p:spPr>
          <a:xfrm rot="5400000">
            <a:off x="3994980" y="1960781"/>
            <a:ext cx="362696" cy="21980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3563974" y="3391757"/>
            <a:ext cx="1231758" cy="403042"/>
            <a:chOff x="716578" y="4096863"/>
            <a:chExt cx="1314444" cy="425451"/>
          </a:xfrm>
        </p:grpSpPr>
        <p:sp>
          <p:nvSpPr>
            <p:cNvPr id="48" name="矩形 47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47348" y="4122204"/>
              <a:ext cx="1283674" cy="38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/>
                <a:t>？</a:t>
              </a:r>
              <a:endParaRPr lang="zh-CN" altLang="en-US" b="1" dirty="0"/>
            </a:p>
          </p:txBody>
        </p:sp>
      </p:grpSp>
      <p:sp>
        <p:nvSpPr>
          <p:cNvPr id="50" name="椭圆 49"/>
          <p:cNvSpPr/>
          <p:nvPr/>
        </p:nvSpPr>
        <p:spPr>
          <a:xfrm>
            <a:off x="5546693" y="1287960"/>
            <a:ext cx="1614134" cy="763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6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8" grpId="0" animBg="1"/>
      <p:bldP spid="29" grpId="0" animBg="1"/>
      <p:bldP spid="43" grpId="0" animBg="1"/>
      <p:bldP spid="44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5898" y="1723291"/>
            <a:ext cx="19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收集数据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540728" y="1690364"/>
            <a:ext cx="1850780" cy="6506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2479430" y="1823241"/>
            <a:ext cx="874835" cy="33419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477357" y="1723291"/>
            <a:ext cx="19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分析数据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3442187" y="1690364"/>
            <a:ext cx="1850780" cy="6506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5380889" y="1823241"/>
            <a:ext cx="874835" cy="33419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65633" y="1690362"/>
            <a:ext cx="197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估计结论</a:t>
            </a:r>
            <a:endParaRPr lang="zh-CN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6330463" y="1657435"/>
            <a:ext cx="1850780" cy="6506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4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DE006E74-0145-41D7-819E-914C7ADD3671}"/>
              </a:ext>
            </a:extLst>
          </p:cNvPr>
          <p:cNvSpPr txBox="1"/>
          <p:nvPr/>
        </p:nvSpPr>
        <p:spPr>
          <a:xfrm>
            <a:off x="570781" y="324987"/>
            <a:ext cx="7746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我国是世界上严重缺水的国家之一，城市缺水问题较为突出，某市政府为了减少水资源的浪费，计划对居民生活用水费用实施阶梯式水价制度，即确定一户居民月均用水量标准</a:t>
            </a:r>
            <a:r>
              <a:rPr lang="en-US" altLang="zh-CN" sz="20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，用水量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不超过</a:t>
            </a:r>
            <a:r>
              <a:rPr lang="en-US" altLang="zh-CN" sz="20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的部分按平价收费，超出</a:t>
            </a:r>
            <a:r>
              <a:rPr lang="en-US" altLang="zh-CN" sz="20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的部分按议价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收费。</a:t>
            </a:r>
            <a:endParaRPr lang="en-US" altLang="zh-CN" sz="20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</a:t>
            </a:r>
            <a:r>
              <a:rPr lang="zh-CN" altLang="en-US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希望确定一个比较合理的标准，以使大部分居民用户的水费支出不受影响，你认为需要做哪些工作？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19041" y="3232285"/>
            <a:ext cx="1283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收集数据</a:t>
            </a:r>
            <a:endParaRPr lang="zh-CN" altLang="en-US" sz="2000" dirty="0"/>
          </a:p>
        </p:txBody>
      </p:sp>
      <p:sp>
        <p:nvSpPr>
          <p:cNvPr id="5" name="右箭头 4"/>
          <p:cNvSpPr/>
          <p:nvPr/>
        </p:nvSpPr>
        <p:spPr>
          <a:xfrm>
            <a:off x="2808041" y="3308139"/>
            <a:ext cx="628651" cy="2484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3549896" y="3235588"/>
            <a:ext cx="121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分析数据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3508137" y="3233408"/>
            <a:ext cx="1314444" cy="425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" name="文本框 8"/>
          <p:cNvSpPr txBox="1"/>
          <p:nvPr/>
        </p:nvSpPr>
        <p:spPr>
          <a:xfrm>
            <a:off x="5706221" y="3232285"/>
            <a:ext cx="126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估计结论</a:t>
            </a:r>
            <a:endParaRPr lang="zh-CN" altLang="en-US" sz="2000" dirty="0"/>
          </a:p>
        </p:txBody>
      </p:sp>
      <p:sp>
        <p:nvSpPr>
          <p:cNvPr id="11" name="右箭头 10"/>
          <p:cNvSpPr/>
          <p:nvPr/>
        </p:nvSpPr>
        <p:spPr>
          <a:xfrm>
            <a:off x="4921133" y="3309262"/>
            <a:ext cx="628651" cy="24840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" name="矩形 11"/>
          <p:cNvSpPr/>
          <p:nvPr/>
        </p:nvSpPr>
        <p:spPr>
          <a:xfrm>
            <a:off x="1373800" y="3232286"/>
            <a:ext cx="1314444" cy="425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矩形 12"/>
          <p:cNvSpPr/>
          <p:nvPr/>
        </p:nvSpPr>
        <p:spPr>
          <a:xfrm>
            <a:off x="5642474" y="3232285"/>
            <a:ext cx="1314444" cy="425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18" name="组合 17"/>
          <p:cNvGrpSpPr/>
          <p:nvPr/>
        </p:nvGrpSpPr>
        <p:grpSpPr>
          <a:xfrm>
            <a:off x="1466117" y="4085161"/>
            <a:ext cx="1129807" cy="403042"/>
            <a:chOff x="716578" y="4096863"/>
            <a:chExt cx="1314444" cy="425451"/>
          </a:xfrm>
        </p:grpSpPr>
        <p:sp>
          <p:nvSpPr>
            <p:cNvPr id="14" name="矩形 13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7348" y="4122204"/>
              <a:ext cx="128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全面调查</a:t>
              </a:r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66117" y="4516818"/>
            <a:ext cx="1129807" cy="403042"/>
            <a:chOff x="716578" y="4096863"/>
            <a:chExt cx="1314444" cy="425451"/>
          </a:xfrm>
        </p:grpSpPr>
        <p:sp>
          <p:nvSpPr>
            <p:cNvPr id="21" name="矩形 20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47348" y="4122204"/>
              <a:ext cx="1283674" cy="38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抽样调查</a:t>
              </a:r>
              <a:endParaRPr lang="zh-CN" altLang="en-US" dirty="0"/>
            </a:p>
          </p:txBody>
        </p:sp>
      </p:grpSp>
      <p:sp>
        <p:nvSpPr>
          <p:cNvPr id="23" name="矩形 22"/>
          <p:cNvSpPr/>
          <p:nvPr/>
        </p:nvSpPr>
        <p:spPr>
          <a:xfrm>
            <a:off x="1296865" y="3139102"/>
            <a:ext cx="1448524" cy="1863721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虚尾箭头 23"/>
          <p:cNvSpPr/>
          <p:nvPr/>
        </p:nvSpPr>
        <p:spPr>
          <a:xfrm rot="5400000">
            <a:off x="1835382" y="3757797"/>
            <a:ext cx="362696" cy="21980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355350" y="3090407"/>
            <a:ext cx="1614134" cy="7638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466117" y="4512209"/>
            <a:ext cx="1129807" cy="403042"/>
            <a:chOff x="716578" y="4096863"/>
            <a:chExt cx="1314444" cy="425451"/>
          </a:xfrm>
        </p:grpSpPr>
        <p:sp>
          <p:nvSpPr>
            <p:cNvPr id="27" name="矩形 26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47348" y="4122204"/>
              <a:ext cx="1283674" cy="38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</a:rPr>
                <a:t>抽样调查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7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9" grpId="0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DDA6EBB2-B28B-420B-9504-DBCDDC41B274}"/>
              </a:ext>
            </a:extLst>
          </p:cNvPr>
          <p:cNvSpPr/>
          <p:nvPr/>
        </p:nvSpPr>
        <p:spPr>
          <a:xfrm>
            <a:off x="626317" y="438824"/>
            <a:ext cx="788024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假设通过简单随机抽样，获得了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户居民用户的月均用水量数据（单位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):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83726" y="1107357"/>
            <a:ext cx="6782991" cy="3323987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9.0     13.6   14.9    5.9     4.0     7.1     6.4     5.4    19.4    2.0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2.2     8.6     13.8    5.4     10.2   4.9     6.8    14.0   2.0     10.5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2.1     5.7     5.1     16.8    6.0     11.1   1.3    11.2   7.7      4.9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2.3    10.0    16.7   12.0    12.4   7.8     5.2    13.6   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2.6     </a:t>
            </a:r>
            <a:r>
              <a:rPr lang="en-US" altLang="zh-CN" sz="2100" b="1" dirty="0">
                <a:latin typeface="Times New Roman" panose="02020603050405020304" pitchFamily="18" charset="0"/>
              </a:rPr>
              <a:t>22.4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3.6    7.1      8.8     25.6    3.2     18.3   5.1    2.0     3.0     12.0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22.2  10.8    5.5     2.0      24.3   9.9     3.6    5.6     4.4     7.9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5.1    24.5    6.4     7.5      4.7     20.5   5.5    15.7   2.6     5.7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5.5    6.0     16.0    2.4      9.5     3.7     17.0  3.8     4.1     2.3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5.3    7.8     8.1      4.3      13.3   6.8     1.3    7.0     4.9     1.8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</a:rPr>
              <a:t>7.1    28.0  10.2    13.8     17.9   10.1   5.5    4.6     3.2     21.6</a:t>
            </a:r>
          </a:p>
        </p:txBody>
      </p:sp>
      <p:sp>
        <p:nvSpPr>
          <p:cNvPr id="5" name="矩形 4"/>
          <p:cNvSpPr/>
          <p:nvPr/>
        </p:nvSpPr>
        <p:spPr>
          <a:xfrm>
            <a:off x="5199321" y="1818167"/>
            <a:ext cx="441251" cy="287079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57917" y="4054549"/>
            <a:ext cx="506818" cy="299484"/>
          </a:xfrm>
          <a:prstGeom prst="rect">
            <a:avLst/>
          </a:prstGeom>
          <a:solidFill>
            <a:schemeClr val="accent5">
              <a:lumMod val="20000"/>
              <a:lumOff val="80000"/>
              <a:alpha val="5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292833" y="2704801"/>
            <a:ext cx="1314444" cy="425451"/>
            <a:chOff x="3449658" y="1128162"/>
            <a:chExt cx="1314444" cy="425451"/>
          </a:xfrm>
        </p:grpSpPr>
        <p:sp>
          <p:nvSpPr>
            <p:cNvPr id="4" name="文本框 3"/>
            <p:cNvSpPr txBox="1"/>
            <p:nvPr/>
          </p:nvSpPr>
          <p:spPr>
            <a:xfrm>
              <a:off x="3491417" y="1130342"/>
              <a:ext cx="12155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分析数据</a:t>
              </a:r>
              <a:endParaRPr lang="zh-CN" altLang="en-US" sz="20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3449658" y="1128162"/>
              <a:ext cx="1314444" cy="4254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7" name="右箭头 6"/>
          <p:cNvSpPr/>
          <p:nvPr/>
        </p:nvSpPr>
        <p:spPr>
          <a:xfrm rot="5400000">
            <a:off x="1371595" y="1787906"/>
            <a:ext cx="1176120" cy="4048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pSp>
        <p:nvGrpSpPr>
          <p:cNvPr id="20" name="组合 19"/>
          <p:cNvGrpSpPr/>
          <p:nvPr/>
        </p:nvGrpSpPr>
        <p:grpSpPr>
          <a:xfrm>
            <a:off x="1308224" y="897134"/>
            <a:ext cx="1328915" cy="425452"/>
            <a:chOff x="1315321" y="1127039"/>
            <a:chExt cx="1328915" cy="425452"/>
          </a:xfrm>
        </p:grpSpPr>
        <p:sp>
          <p:nvSpPr>
            <p:cNvPr id="2" name="文本框 1"/>
            <p:cNvSpPr txBox="1"/>
            <p:nvPr/>
          </p:nvSpPr>
          <p:spPr>
            <a:xfrm>
              <a:off x="1360562" y="1127039"/>
              <a:ext cx="1283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收集数据</a:t>
              </a:r>
              <a:endParaRPr lang="zh-CN" altLang="en-US" sz="20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1315321" y="1127040"/>
              <a:ext cx="1314444" cy="4254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77439" y="4498314"/>
            <a:ext cx="1329838" cy="425451"/>
            <a:chOff x="5583995" y="1127039"/>
            <a:chExt cx="1329838" cy="425451"/>
          </a:xfrm>
        </p:grpSpPr>
        <p:sp>
          <p:nvSpPr>
            <p:cNvPr id="6" name="文本框 5"/>
            <p:cNvSpPr txBox="1"/>
            <p:nvPr/>
          </p:nvSpPr>
          <p:spPr>
            <a:xfrm>
              <a:off x="5647742" y="1127039"/>
              <a:ext cx="12660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/>
                <a:t>估计结论</a:t>
              </a:r>
              <a:endParaRPr lang="zh-CN" altLang="en-US" sz="20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583995" y="1127039"/>
              <a:ext cx="1314444" cy="4254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06123" y="617282"/>
            <a:ext cx="1129807" cy="403042"/>
            <a:chOff x="716578" y="4096863"/>
            <a:chExt cx="1314444" cy="425451"/>
          </a:xfrm>
        </p:grpSpPr>
        <p:sp>
          <p:nvSpPr>
            <p:cNvPr id="11" name="矩形 10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7348" y="4122204"/>
              <a:ext cx="1283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全面调查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206123" y="1221910"/>
            <a:ext cx="1129807" cy="403042"/>
            <a:chOff x="716578" y="4096863"/>
            <a:chExt cx="1314444" cy="425451"/>
          </a:xfrm>
        </p:grpSpPr>
        <p:sp>
          <p:nvSpPr>
            <p:cNvPr id="14" name="矩形 13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7348" y="4122204"/>
              <a:ext cx="1283674" cy="38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抽样调查</a:t>
              </a:r>
              <a:endParaRPr lang="zh-CN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1185530" y="467833"/>
            <a:ext cx="3327991" cy="1281224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虚尾箭头 16"/>
          <p:cNvSpPr/>
          <p:nvPr/>
        </p:nvSpPr>
        <p:spPr>
          <a:xfrm>
            <a:off x="2733047" y="1026109"/>
            <a:ext cx="362696" cy="21980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232571" y="2311608"/>
            <a:ext cx="1314817" cy="404549"/>
            <a:chOff x="716578" y="4096863"/>
            <a:chExt cx="1529689" cy="427042"/>
          </a:xfrm>
        </p:grpSpPr>
        <p:sp>
          <p:nvSpPr>
            <p:cNvPr id="23" name="矩形 22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2593" y="4134038"/>
              <a:ext cx="1283674" cy="38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表格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20879" y="3084282"/>
            <a:ext cx="1326509" cy="403042"/>
            <a:chOff x="716578" y="4096863"/>
            <a:chExt cx="1543292" cy="425451"/>
          </a:xfrm>
        </p:grpSpPr>
        <p:sp>
          <p:nvSpPr>
            <p:cNvPr id="26" name="矩形 25"/>
            <p:cNvSpPr/>
            <p:nvPr/>
          </p:nvSpPr>
          <p:spPr>
            <a:xfrm>
              <a:off x="716578" y="4096863"/>
              <a:ext cx="1314444" cy="425451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76196" y="4122204"/>
              <a:ext cx="1283674" cy="38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图形</a:t>
              </a:r>
              <a:endParaRPr lang="zh-CN" altLang="en-US" dirty="0"/>
            </a:p>
          </p:txBody>
        </p:sp>
      </p:grpSp>
      <p:sp>
        <p:nvSpPr>
          <p:cNvPr id="28" name="虚尾箭头 27"/>
          <p:cNvSpPr/>
          <p:nvPr/>
        </p:nvSpPr>
        <p:spPr>
          <a:xfrm>
            <a:off x="2755608" y="2816522"/>
            <a:ext cx="362696" cy="219807"/>
          </a:xfrm>
          <a:prstGeom prst="strip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4456677" y="2187693"/>
            <a:ext cx="3647979" cy="625976"/>
            <a:chOff x="4472758" y="2146771"/>
            <a:chExt cx="3647979" cy="625976"/>
          </a:xfrm>
        </p:grpSpPr>
        <p:sp>
          <p:nvSpPr>
            <p:cNvPr id="30" name="矩形 29"/>
            <p:cNvSpPr/>
            <p:nvPr/>
          </p:nvSpPr>
          <p:spPr>
            <a:xfrm>
              <a:off x="4472758" y="2146771"/>
              <a:ext cx="3647979" cy="625976"/>
            </a:xfrm>
            <a:prstGeom prst="rect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499206" y="2170777"/>
              <a:ext cx="356836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/>
                <a:t>用表格整理数据是通过改变数据的组织方式，为数据的解释提供新方式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56678" y="2959455"/>
            <a:ext cx="3647979" cy="625976"/>
            <a:chOff x="4456810" y="2146771"/>
            <a:chExt cx="3647979" cy="625976"/>
          </a:xfrm>
        </p:grpSpPr>
        <p:sp>
          <p:nvSpPr>
            <p:cNvPr id="35" name="矩形 34"/>
            <p:cNvSpPr/>
            <p:nvPr/>
          </p:nvSpPr>
          <p:spPr>
            <a:xfrm>
              <a:off x="4456810" y="2146771"/>
              <a:ext cx="3647979" cy="625976"/>
            </a:xfrm>
            <a:prstGeom prst="rect">
              <a:avLst/>
            </a:prstGeom>
            <a:noFill/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499206" y="2170777"/>
              <a:ext cx="3568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/>
                <a:t>有利于从数据中提取信息；</a:t>
              </a:r>
              <a:endParaRPr lang="en-US" altLang="zh-CN" sz="1600" dirty="0" smtClean="0"/>
            </a:p>
            <a:p>
              <a:r>
                <a:rPr lang="zh-CN" altLang="en-US" sz="1600" dirty="0" smtClean="0"/>
                <a:t>利用图形传递信息</a:t>
              </a:r>
              <a:endParaRPr lang="zh-CN" altLang="en-US" sz="1600" dirty="0"/>
            </a:p>
          </p:txBody>
        </p:sp>
      </p:grpSp>
      <p:sp>
        <p:nvSpPr>
          <p:cNvPr id="37" name="矩形 36"/>
          <p:cNvSpPr/>
          <p:nvPr/>
        </p:nvSpPr>
        <p:spPr>
          <a:xfrm>
            <a:off x="1191266" y="2111986"/>
            <a:ext cx="7212691" cy="1590099"/>
          </a:xfrm>
          <a:prstGeom prst="rect">
            <a:avLst/>
          </a:prstGeom>
          <a:noFill/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 rot="5400000">
            <a:off x="1361994" y="3618785"/>
            <a:ext cx="1176120" cy="4048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419269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150363" y="1193866"/>
            <a:ext cx="64817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极差为一组数据中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最大值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en-US" sz="24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最小值</a:t>
            </a:r>
            <a:r>
              <a:rPr lang="zh-CN" altLang="en-US" sz="24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差。</a:t>
            </a:r>
            <a:endParaRPr lang="en-US" altLang="zh-CN" sz="24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样本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观测数据的最小值是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1.3</a:t>
            </a:r>
            <a:r>
              <a:rPr lang="en-US" altLang="zh-CN" sz="24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最大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值是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28.0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极差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28.0-1.3=26.7</a:t>
            </a:r>
            <a:r>
              <a:rPr lang="zh-CN" altLang="en-US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这说明样本观测数据的变化范围是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26.7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en-US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411" y="467908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求极差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568" y="3429864"/>
            <a:ext cx="3345366" cy="16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73723" y="1101547"/>
            <a:ext cx="76888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合适的组距与组数对发现数据分布规律有重要</a:t>
            </a:r>
            <a:r>
              <a:rPr lang="zh-CN" altLang="en-US" sz="2000" kern="1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意义</a:t>
            </a:r>
            <a:r>
              <a:rPr lang="zh-CN" altLang="en-US" sz="2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。组数</a:t>
            </a:r>
            <a:r>
              <a:rPr lang="zh-CN" altLang="en-US" sz="20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太多或太少，都会影响我们了解数据的分布</a:t>
            </a:r>
            <a:r>
              <a:rPr lang="zh-CN" altLang="en-US" sz="20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情况。</a:t>
            </a:r>
            <a:endParaRPr lang="en-US" altLang="zh-CN" sz="20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411" y="467908"/>
            <a:ext cx="3236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决定组距与组数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2660" y="2227629"/>
            <a:ext cx="68670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/>
              <a:t>①一般数据的个数越多，所分组</a:t>
            </a:r>
            <a:r>
              <a:rPr lang="zh-CN" altLang="zh-CN" dirty="0" smtClean="0"/>
              <a:t>数</a:t>
            </a:r>
            <a:r>
              <a:rPr lang="zh-CN" altLang="en-US" dirty="0" smtClean="0"/>
              <a:t>越多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②</a:t>
            </a:r>
            <a:r>
              <a:rPr lang="zh-CN" altLang="zh-CN" dirty="0"/>
              <a:t>当样本容量不超过</a:t>
            </a:r>
            <a:r>
              <a:rPr lang="en-US" altLang="zh-CN" dirty="0"/>
              <a:t>100</a:t>
            </a:r>
            <a:r>
              <a:rPr lang="zh-CN" altLang="zh-CN" dirty="0"/>
              <a:t>时，常分成</a:t>
            </a:r>
            <a:r>
              <a:rPr lang="en-US" altLang="zh-CN" dirty="0"/>
              <a:t>5</a:t>
            </a:r>
            <a:r>
              <a:rPr lang="zh-CN" altLang="zh-CN" dirty="0"/>
              <a:t>～</a:t>
            </a:r>
            <a:r>
              <a:rPr lang="en-US" altLang="zh-CN" dirty="0"/>
              <a:t>12</a:t>
            </a:r>
            <a:r>
              <a:rPr lang="zh-CN" altLang="zh-CN" dirty="0" smtClean="0"/>
              <a:t>组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③为</a:t>
            </a:r>
            <a:r>
              <a:rPr lang="zh-CN" altLang="en-US" dirty="0"/>
              <a:t>方便</a:t>
            </a:r>
            <a:r>
              <a:rPr lang="zh-CN" altLang="en-US" dirty="0" smtClean="0"/>
              <a:t>起见，一般</a:t>
            </a:r>
            <a:r>
              <a:rPr lang="zh-CN" altLang="en-US" dirty="0"/>
              <a:t>取等长</a:t>
            </a:r>
            <a:r>
              <a:rPr lang="zh-CN" altLang="en-US" dirty="0" smtClean="0"/>
              <a:t>组距，并且</a:t>
            </a:r>
            <a:r>
              <a:rPr lang="zh-CN" altLang="en-US" dirty="0"/>
              <a:t>组距应力求</a:t>
            </a:r>
            <a:r>
              <a:rPr lang="zh-CN" altLang="en-US" dirty="0" smtClean="0"/>
              <a:t>“取整”</a:t>
            </a:r>
            <a:r>
              <a:rPr lang="zh-CN" altLang="en-US" dirty="0"/>
              <a:t>。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0197" y="3603228"/>
            <a:ext cx="3683978" cy="44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如果我们取所有组距为</a:t>
            </a:r>
            <a:r>
              <a:rPr lang="en-US" altLang="zh-CN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3,</a:t>
            </a:r>
            <a:r>
              <a:rPr lang="zh-CN" altLang="en-US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endParaRPr lang="en-US" altLang="zh-CN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25669"/>
              </p:ext>
            </p:extLst>
          </p:nvPr>
        </p:nvGraphicFramePr>
        <p:xfrm>
          <a:off x="1913251" y="4119407"/>
          <a:ext cx="1835944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1155600" imgH="406080" progId="Equation.DSMT4">
                  <p:embed/>
                </p:oleObj>
              </mc:Choice>
              <mc:Fallback>
                <p:oleObj name="Equation" r:id="rId3" imgW="1155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251" y="4119407"/>
                        <a:ext cx="1835944" cy="64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999032" y="4187208"/>
            <a:ext cx="23358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可将数据分为</a:t>
            </a:r>
            <a:r>
              <a:rPr lang="en-US" altLang="zh-CN" dirty="0" smtClean="0"/>
              <a:t>9</a:t>
            </a:r>
            <a:r>
              <a:rPr lang="zh-CN" altLang="en-US" dirty="0" smtClean="0"/>
              <a:t>组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2720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77802" y="1101547"/>
            <a:ext cx="7474891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由于组距为</a:t>
            </a:r>
            <a:r>
              <a:rPr lang="en-US" altLang="zh-CN" sz="22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2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2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个组距的长度超过极差，我们可以使第一组的左端点略小于数据中的最小值，最后一组的右端点略大于数据中的最大</a:t>
            </a:r>
            <a:r>
              <a:rPr lang="zh-CN" altLang="en-US" sz="22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值。</a:t>
            </a:r>
            <a:endParaRPr lang="en-US" altLang="zh-CN" sz="22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例如</a:t>
            </a:r>
            <a:r>
              <a:rPr lang="zh-CN" altLang="en-US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，可以取区间为</a:t>
            </a:r>
            <a:r>
              <a:rPr lang="en-US" altLang="zh-CN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[1.2,28.2</a:t>
            </a:r>
            <a:r>
              <a:rPr lang="en-US" altLang="zh-CN" sz="22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2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，把</a:t>
            </a:r>
            <a:r>
              <a:rPr lang="zh-CN" altLang="en-US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样本观测数据以组距</a:t>
            </a:r>
            <a:r>
              <a:rPr lang="en-US" altLang="zh-CN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分为</a:t>
            </a:r>
            <a:r>
              <a:rPr lang="en-US" altLang="zh-CN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</a:t>
            </a:r>
            <a:r>
              <a:rPr lang="zh-CN" altLang="en-US" sz="22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2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en-US" altLang="zh-CN" sz="2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1.2,4.2),[4.2,7.2),...,[25.2,28.2].</a:t>
            </a:r>
          </a:p>
        </p:txBody>
      </p:sp>
      <p:sp>
        <p:nvSpPr>
          <p:cNvPr id="3" name="矩形 2"/>
          <p:cNvSpPr/>
          <p:nvPr/>
        </p:nvSpPr>
        <p:spPr>
          <a:xfrm>
            <a:off x="512411" y="467908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将数据分组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257300" y="3927563"/>
                <a:ext cx="6862395" cy="400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通常对组内数据所在区间：</m:t>
                      </m:r>
                      <m:r>
                        <a:rPr lang="zh-CN" altLang="en-US" sz="2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左闭右开，最后一组取闭区间</m:t>
                      </m:r>
                      <m:r>
                        <a:rPr lang="zh-CN" alt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。</m:t>
                      </m:r>
                    </m:oMath>
                  </m:oMathPara>
                </a14:m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3927563"/>
                <a:ext cx="6862395" cy="400944"/>
              </a:xfrm>
              <a:prstGeom prst="rect">
                <a:avLst/>
              </a:prstGeom>
              <a:blipFill rotWithShape="0"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44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1884" y="1330147"/>
            <a:ext cx="22009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计算各小组的频率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，作出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频率分布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表。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2411" y="467908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列频率分布表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xmlns="" id="{2C1BEDEE-A53D-4AAC-87D5-518099C70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537027"/>
              </p:ext>
            </p:extLst>
          </p:nvPr>
        </p:nvGraphicFramePr>
        <p:xfrm>
          <a:off x="2567763" y="958351"/>
          <a:ext cx="5172997" cy="4082760"/>
        </p:xfrm>
        <a:graphic>
          <a:graphicData uri="http://schemas.openxmlformats.org/drawingml/2006/table">
            <a:tbl>
              <a:tblPr/>
              <a:tblGrid>
                <a:gridCol w="1961707">
                  <a:extLst>
                    <a:ext uri="{9D8B030D-6E8A-4147-A177-3AD203B41FA5}">
                      <a16:colId xmlns:a16="http://schemas.microsoft.com/office/drawing/2014/main" xmlns="" val="2050009180"/>
                    </a:ext>
                  </a:extLst>
                </a:gridCol>
                <a:gridCol w="2028239">
                  <a:extLst>
                    <a:ext uri="{9D8B030D-6E8A-4147-A177-3AD203B41FA5}">
                      <a16:colId xmlns:a16="http://schemas.microsoft.com/office/drawing/2014/main" xmlns="" val="1103430550"/>
                    </a:ext>
                  </a:extLst>
                </a:gridCol>
                <a:gridCol w="1183051">
                  <a:extLst>
                    <a:ext uri="{9D8B030D-6E8A-4147-A177-3AD203B41FA5}">
                      <a16:colId xmlns:a16="http://schemas.microsoft.com/office/drawing/2014/main" xmlns="" val="2720708250"/>
                    </a:ext>
                  </a:extLst>
                </a:gridCol>
              </a:tblGrid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分组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频数累计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频数</a:t>
                      </a: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7624722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4.2)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7885330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[4.2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7976610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[7.2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7110860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[10.2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0504196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[13.2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16.2)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3972522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[16.2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19.2)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7926570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[19.2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3015172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[22.2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25.2)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2002946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[25.2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28.2] </a:t>
                      </a:r>
                      <a:endParaRPr kumimoji="0" lang="en-US" altLang="zh-CN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6704765"/>
                  </a:ext>
                </a:extLst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合计 </a:t>
                      </a: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3476565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81129"/>
              </p:ext>
            </p:extLst>
          </p:nvPr>
        </p:nvGraphicFramePr>
        <p:xfrm>
          <a:off x="7740760" y="958351"/>
          <a:ext cx="914400" cy="4082760"/>
        </p:xfrm>
        <a:graphic>
          <a:graphicData uri="http://schemas.openxmlformats.org/drawingml/2006/table">
            <a:tbl>
              <a:tblPr/>
              <a:tblGrid>
                <a:gridCol w="914400"/>
              </a:tblGrid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频率</a:t>
                      </a: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7500" marR="67500" marT="2700" marB="2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43760"/>
              </p:ext>
            </p:extLst>
          </p:nvPr>
        </p:nvGraphicFramePr>
        <p:xfrm>
          <a:off x="512411" y="3202176"/>
          <a:ext cx="1730863" cy="66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3" imgW="1091880" imgH="419040" progId="Equation.DSMT4">
                  <p:embed/>
                </p:oleObj>
              </mc:Choice>
              <mc:Fallback>
                <p:oleObj name="Equation" r:id="rId3" imgW="1091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11" y="3202176"/>
                        <a:ext cx="1730863" cy="661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51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1344</Words>
  <Application>Microsoft Office PowerPoint</Application>
  <PresentationFormat>全屏显示(16:9)</PresentationFormat>
  <Paragraphs>162</Paragraphs>
  <Slides>19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汉仪旗黑-85S</vt:lpstr>
      <vt:lpstr>黑体</vt:lpstr>
      <vt:lpstr>楷体</vt:lpstr>
      <vt:lpstr>宋体</vt:lpstr>
      <vt:lpstr>微软雅黑</vt:lpstr>
      <vt:lpstr>Arial</vt:lpstr>
      <vt:lpstr>Calibri</vt:lpstr>
      <vt:lpstr>Cambria Math</vt:lpstr>
      <vt:lpstr>Times New Roman</vt:lpstr>
      <vt:lpstr>1_Office 主题​​</vt:lpstr>
      <vt:lpstr>Equation</vt:lpstr>
      <vt:lpstr>总体取值规律的估计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lzz</cp:lastModifiedBy>
  <cp:revision>143</cp:revision>
  <dcterms:created xsi:type="dcterms:W3CDTF">2020-02-01T11:21:51Z</dcterms:created>
  <dcterms:modified xsi:type="dcterms:W3CDTF">2020-05-11T07:13:39Z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