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82" r:id="rId4"/>
  </p:sldMasterIdLst>
  <p:notesMasterIdLst>
    <p:notesMasterId r:id="rId6"/>
  </p:notesMasterIdLst>
  <p:sldIdLst>
    <p:sldId id="297" r:id="rId5"/>
    <p:sldId id="361" r:id="rId7"/>
    <p:sldId id="357" r:id="rId8"/>
    <p:sldId id="358" r:id="rId9"/>
    <p:sldId id="362" r:id="rId10"/>
    <p:sldId id="360" r:id="rId11"/>
    <p:sldId id="359" r:id="rId12"/>
    <p:sldId id="29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67" autoAdjust="0"/>
  </p:normalViewPr>
  <p:slideViewPr>
    <p:cSldViewPr>
      <p:cViewPr varScale="1">
        <p:scale>
          <a:sx n="55" d="100"/>
          <a:sy n="55" d="100"/>
        </p:scale>
        <p:origin x="107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1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3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3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49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48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5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6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7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9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11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5" Type="http://schemas.openxmlformats.org/officeDocument/2006/relationships/tags" Target="../tags/tag120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12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13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7" Type="http://schemas.openxmlformats.org/officeDocument/2006/relationships/tags" Target="../tags/tag142.xml"/><Relationship Id="rId16" Type="http://schemas.openxmlformats.org/officeDocument/2006/relationships/tags" Target="../tags/tag141.xml"/><Relationship Id="rId15" Type="http://schemas.openxmlformats.org/officeDocument/2006/relationships/tags" Target="../tags/tag140.xml"/><Relationship Id="rId14" Type="http://schemas.openxmlformats.org/officeDocument/2006/relationships/tags" Target="../tags/tag139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9.png"/><Relationship Id="rId7" Type="http://schemas.openxmlformats.org/officeDocument/2006/relationships/tags" Target="../tags/tag146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96686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76835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AB33-8482-44D4-A25D-18D92C478B3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8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1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1D886-BEA3-4DC5-8244-2C6F669B4A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A5DAE-F062-4427-8157-5DD55C8D5222}" type="slidenum">
              <a:rPr lang="zh-CN" altLang="en-US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711957" y="2866788"/>
            <a:ext cx="980008" cy="32171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DC04F-81A6-41F7-A31B-21F39A7B984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0875C-1C87-47BA-90B0-895CCEEDF87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6" y="1778439"/>
            <a:ext cx="4873575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6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2E52E-E9D8-4906-8994-9099737E65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4B154-F1F6-4827-9176-F8CB3CB08D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1E504-7ADA-4A2A-A460-65D364C4A2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B36FC-5C10-4AD5-B080-B686B41997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B7269-FD68-43BD-92BC-7072DC93A81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EDC18-889F-4F19-A089-D136B53AA4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3CEEC-68D5-47E3-98BE-A9DF053ECD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6" Type="http://schemas.openxmlformats.org/officeDocument/2006/relationships/theme" Target="../theme/theme2.xml"/><Relationship Id="rId25" Type="http://schemas.openxmlformats.org/officeDocument/2006/relationships/tags" Target="../tags/tag157.xml"/><Relationship Id="rId24" Type="http://schemas.openxmlformats.org/officeDocument/2006/relationships/tags" Target="../tags/tag156.xml"/><Relationship Id="rId23" Type="http://schemas.openxmlformats.org/officeDocument/2006/relationships/tags" Target="../tags/tag155.xml"/><Relationship Id="rId22" Type="http://schemas.openxmlformats.org/officeDocument/2006/relationships/tags" Target="../tags/tag154.xml"/><Relationship Id="rId21" Type="http://schemas.openxmlformats.org/officeDocument/2006/relationships/tags" Target="../tags/tag153.xml"/><Relationship Id="rId20" Type="http://schemas.openxmlformats.org/officeDocument/2006/relationships/tags" Target="../tags/tag152.xml"/><Relationship Id="rId2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2" Type="http://schemas.openxmlformats.org/officeDocument/2006/relationships/image" Target="../media/image10.jpeg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865" noProof="1" dirty="0"/>
            </a:lvl1pPr>
          </a:lstStyle>
          <a:p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865" noProof="1" dirty="0"/>
            </a:lvl1pPr>
          </a:lstStyle>
          <a:p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865"/>
            </a:lvl1pPr>
          </a:lstStyle>
          <a:p>
            <a:fld id="{9863B3F8-EFF7-40E8-925D-9684F2C7633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865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57200" indent="-457200" algn="l" rtl="0" fontAlgn="base">
        <a:spcBef>
          <a:spcPts val="130"/>
        </a:spcBef>
        <a:spcAft>
          <a:spcPct val="0"/>
        </a:spcAft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lvl="1" indent="-381000" algn="l" rtl="0" fontAlgn="base">
        <a:spcBef>
          <a:spcPts val="130"/>
        </a:spcBef>
        <a:spcAft>
          <a:spcPct val="0"/>
        </a:spcAft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lvl="2" indent="-304800" algn="l" rtl="0" fontAlgn="base">
        <a:spcBef>
          <a:spcPts val="13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lvl="3" indent="-304800" algn="l" rtl="0" fontAlgn="base">
        <a:spcBef>
          <a:spcPts val="130"/>
        </a:spcBef>
        <a:spcAft>
          <a:spcPct val="0"/>
        </a:spcAft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lvl="4" indent="-304800" algn="l" rtl="0" fontAlgn="base">
        <a:spcBef>
          <a:spcPts val="130"/>
        </a:spcBef>
        <a:spcAft>
          <a:spcPct val="0"/>
        </a:spcAft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lvl="5" indent="-304800" algn="l" defTabSz="1219200" rtl="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400" lvl="6" indent="-304800" algn="l" defTabSz="1219200" rtl="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572000" lvl="7" indent="-304800" algn="l" defTabSz="1219200" rtl="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81600" lvl="8" indent="-304800" algn="l" defTabSz="1219200" rtl="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219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09600" lvl="1" indent="0" algn="l" defTabSz="1219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1219200" lvl="2" indent="0" algn="l" defTabSz="1219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828800" lvl="3" indent="0" algn="l" defTabSz="1219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2438400" lvl="4" indent="0" algn="l" defTabSz="1219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3048000" lvl="5" indent="0" algn="l" defTabSz="1219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3657600" lvl="6" indent="0" algn="l" defTabSz="1219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4267200" lvl="7" indent="0" algn="l" defTabSz="1219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4876800" lvl="8" indent="0" algn="l" defTabSz="1219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8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61.xml"/><Relationship Id="rId2" Type="http://schemas.openxmlformats.org/officeDocument/2006/relationships/image" Target="../media/image13.jpeg"/><Relationship Id="rId1" Type="http://schemas.openxmlformats.org/officeDocument/2006/relationships/tags" Target="../tags/tag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700" spc="30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22169" y="1592170"/>
            <a:ext cx="5458460" cy="5359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高一年级语文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87689" y="4932753"/>
            <a:ext cx="8294712" cy="743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北京市和平街第一中学  孙会</a:t>
            </a:r>
            <a:endParaRPr lang="zh-CN" altLang="en-US" sz="2700" spc="30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4"/>
          <p:cNvSpPr>
            <a:spLocks noGrp="1"/>
          </p:cNvSpPr>
          <p:nvPr>
            <p:ph type="ctrTitle" idx="13"/>
          </p:nvPr>
        </p:nvSpPr>
        <p:spPr>
          <a:xfrm>
            <a:off x="4039235" y="3304540"/>
            <a:ext cx="8077200" cy="140525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在</a:t>
            </a:r>
            <a:r>
              <a:rPr lang="en-US" altLang="zh-CN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《</a:t>
            </a:r>
            <a:r>
              <a:rPr lang="zh-CN" altLang="en-US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人民报</a:t>
            </a:r>
            <a:r>
              <a:rPr lang="en-US" altLang="zh-CN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》</a:t>
            </a:r>
            <a:r>
              <a:rPr lang="zh-CN" altLang="en-US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创刊纪念会上的演说</a:t>
            </a:r>
            <a:br>
              <a:rPr lang="zh-CN" altLang="en-US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b="1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理解文章语言表达和深邃思想间相辅相成的关系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82651" y="743911"/>
            <a:ext cx="2351616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标题 1"/>
          <p:cNvSpPr txBox="1">
            <a:spLocks noChangeArrowheads="1"/>
          </p:cNvSpPr>
          <p:nvPr/>
        </p:nvSpPr>
        <p:spPr bwMode="auto">
          <a:xfrm>
            <a:off x="1274233" y="772484"/>
            <a:ext cx="224366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课文探究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1" name="矩形 1"/>
          <p:cNvSpPr>
            <a:spLocks noChangeArrowheads="1"/>
          </p:cNvSpPr>
          <p:nvPr/>
        </p:nvSpPr>
        <p:spPr bwMode="auto">
          <a:xfrm>
            <a:off x="882652" y="1329697"/>
            <a:ext cx="43307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分析下面句子的含义和作用。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14917" y="1914473"/>
            <a:ext cx="10657680" cy="206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135" dirty="0">
                <a:latin typeface="微软雅黑" panose="020B0503020204020204" charset="-122"/>
                <a:ea typeface="微软雅黑" panose="020B0503020204020204" charset="-122"/>
              </a:rPr>
              <a:t>所谓的</a:t>
            </a:r>
            <a:r>
              <a:rPr lang="en-US" altLang="zh-CN" sz="2135" dirty="0">
                <a:latin typeface="微软雅黑" panose="020B0503020204020204" charset="-122"/>
                <a:ea typeface="微软雅黑" panose="020B0503020204020204" charset="-122"/>
              </a:rPr>
              <a:t>1848 </a:t>
            </a:r>
            <a:r>
              <a:rPr lang="zh-CN" altLang="en-US" sz="2135" dirty="0">
                <a:latin typeface="微软雅黑" panose="020B0503020204020204" charset="-122"/>
                <a:ea typeface="微软雅黑" panose="020B0503020204020204" charset="-122"/>
              </a:rPr>
              <a:t>年革命，只不过是一些微不足道的事件，是欧洲社会干硬外壳上的一些细小的裂口和缝隙。但是它们却暴露出了外壳下面的一个无底深渊。在看来似乎坚硬的外表下面，现出了一片汪洋大海，只要它动荡起来，就能把由坚硬岩石构成的大陆撞得粉碎。</a:t>
            </a:r>
            <a:endParaRPr lang="zh-CN" altLang="en-US" sz="213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14919" y="3717032"/>
            <a:ext cx="10657679" cy="255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135" dirty="0">
                <a:latin typeface="微软雅黑" panose="020B0503020204020204" charset="-122"/>
                <a:ea typeface="微软雅黑" panose="020B0503020204020204" charset="-122"/>
              </a:rPr>
              <a:t>运用</a:t>
            </a:r>
            <a:r>
              <a:rPr lang="zh-CN" altLang="en-US" sz="213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比喻</a:t>
            </a:r>
            <a:r>
              <a:rPr lang="zh-CN" altLang="en-US" sz="2135" dirty="0">
                <a:latin typeface="微软雅黑" panose="020B0503020204020204" charset="-122"/>
                <a:ea typeface="微软雅黑" panose="020B0503020204020204" charset="-122"/>
              </a:rPr>
              <a:t>，将当时</a:t>
            </a:r>
            <a:r>
              <a:rPr lang="en-US" altLang="zh-CN" sz="2135" dirty="0">
                <a:latin typeface="微软雅黑" panose="020B0503020204020204" charset="-122"/>
                <a:ea typeface="微软雅黑" panose="020B0503020204020204" charset="-122"/>
              </a:rPr>
              <a:t>1848 </a:t>
            </a:r>
            <a:r>
              <a:rPr lang="zh-CN" altLang="en-US" sz="2135" dirty="0">
                <a:latin typeface="微软雅黑" panose="020B0503020204020204" charset="-122"/>
                <a:ea typeface="微软雅黑" panose="020B0503020204020204" charset="-122"/>
              </a:rPr>
              <a:t>年资产阶级民主革命与将来的无产阶级革命作</a:t>
            </a:r>
            <a:r>
              <a:rPr lang="zh-CN" altLang="en-US" sz="213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对比</a:t>
            </a:r>
            <a:r>
              <a:rPr lang="zh-CN" altLang="en-US" sz="2135" dirty="0">
                <a:latin typeface="微软雅黑" panose="020B0503020204020204" charset="-122"/>
                <a:ea typeface="微软雅黑" panose="020B0503020204020204" charset="-122"/>
              </a:rPr>
              <a:t>，突出无产阶级革命的宏大。形象生动，吸引听众。“微不足道”与“汪洋大海”是规模的对比；“细小的裂口和缝隙”与“粉碎”是力量的对比。“但是”话锋一转，指出“</a:t>
            </a:r>
            <a:r>
              <a:rPr lang="en-US" altLang="zh-CN" sz="2135" dirty="0">
                <a:latin typeface="微软雅黑" panose="020B0503020204020204" charset="-122"/>
                <a:ea typeface="微软雅黑" panose="020B0503020204020204" charset="-122"/>
              </a:rPr>
              <a:t>1848 </a:t>
            </a:r>
            <a:r>
              <a:rPr lang="zh-CN" altLang="en-US" sz="2135" dirty="0">
                <a:latin typeface="微软雅黑" panose="020B0503020204020204" charset="-122"/>
                <a:ea typeface="微软雅黑" panose="020B0503020204020204" charset="-122"/>
              </a:rPr>
              <a:t>年革命”的意义是暴露了专制势力虽然根深蒂固（“无底深渊”），但是它们将在无产阶级革命的浪潮面前被“撞得粉碎”。</a:t>
            </a:r>
            <a:endParaRPr lang="zh-CN" altLang="en-US" sz="213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>
            <a:spLocks noChangeArrowheads="1"/>
          </p:cNvSpPr>
          <p:nvPr/>
        </p:nvSpPr>
        <p:spPr bwMode="auto">
          <a:xfrm>
            <a:off x="457200" y="1560513"/>
            <a:ext cx="10348384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为什么说“蒸汽、电力和自动走锭纺纱机甚至是比巴尔贝斯、拉斯拜尔和布朗基 诸位公民更危险万分的革命家”？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8584" y="2655889"/>
            <a:ext cx="10310283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      “蒸汽、电力和自动走锭纺纱机”代表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工业革命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，代表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先进的生产力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，由这一生产方式产生了无产阶级；而“巴尔贝斯、拉斯拜尔和布朗基诸位公民”是资产阶级民主革命的代表，由他们发起的革命必将被无产阶级革命取代，所以说“蒸汽、电力和自动走锭纺纱机”甚至“更危险”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借代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CN" altLang="en-US" sz="3200">
                <a:solidFill>
                  <a:srgbClr val="FF0000"/>
                </a:solidFill>
              </a:rPr>
              <a:t>借代的修辞手法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800">
                <a:sym typeface="+mn-ea"/>
              </a:rPr>
              <a:t>借代一般是类似于以小见大，用小事物来反映大的局面或情况，使句子更形象具体。通俗的说，借代是一种说话或写文章时不直接说出所要表达的人或事物，而是借用与它密切相关的人或事物来代替的修辞</a:t>
            </a:r>
            <a:endParaRPr lang="zh-CN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635000" y="1592263"/>
            <a:ext cx="1057486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无产阶级革命的主要力量和作用是什么？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12801" y="2372883"/>
            <a:ext cx="9116484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现代工业产生工人，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工人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是无产阶级革命的主要力量。这种由新生力量发起的革命具有普遍性，将解放全人类。作者将无产阶级革命比喻为莎士比亚喜剧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仲夏夜之梦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中的主要人物小精灵迫克，易于引起在场听众的共鸣。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635000" y="740701"/>
            <a:ext cx="10574867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4.”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现代工业和科学为一方与现代贫困和衰颓为另一方的这种对抗，我们时代的生产力与社会关系之间的这种对抗，是显而易见的、不可避免的和毋庸争辩的事实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”,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“这种对抗”表现在哪些方面？其根本原因是什么？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1933" y="2756925"/>
            <a:ext cx="10289117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表现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：①机器提高生产效率却带来工人的贫穷和劳动强度的提高；②财富集中在少数人手里而大多数人更加贫困；③无序竞争使社会道德日益沦丧；④人所创造的技术，反过来成为束缚人自身的枷锁；⑤人成为物质的奴隶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原因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：资本主义社会生产力与生产关系之间不可调和的矛盾，使现代工业发展、科学技术的进步站在了人们生活福祉、社会安定和谐的对立面。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  <a:endParaRPr lang="zh-CN" altLang="en-US" sz="7200" b="1" kern="0" spc="400" dirty="0">
              <a:solidFill>
                <a:srgbClr val="002060"/>
              </a:solidFill>
              <a:latin typeface="微软雅黑" panose="020B0503020204020204" charset="-122"/>
              <a:sym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  <a:endParaRPr lang="zh-CN" altLang="en-US" sz="2400" kern="0" spc="30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Calibri" panose="020F0502020204030204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8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模板网-WWW.1PPT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1079</Words>
  <Application>WPS 演示</Application>
  <PresentationFormat>宽屏</PresentationFormat>
  <Paragraphs>40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Arial</vt:lpstr>
      <vt:lpstr>宋体</vt:lpstr>
      <vt:lpstr>Wingdings</vt:lpstr>
      <vt:lpstr>Wingdings 2</vt:lpstr>
      <vt:lpstr>Arial</vt:lpstr>
      <vt:lpstr>微软雅黑</vt:lpstr>
      <vt:lpstr>汉仪旗黑-85S</vt:lpstr>
      <vt:lpstr>Calibri</vt:lpstr>
      <vt:lpstr>楷体</vt:lpstr>
      <vt:lpstr>华文隶书</vt:lpstr>
      <vt:lpstr>Franklin Gothic Book</vt:lpstr>
      <vt:lpstr>Arial Unicode MS</vt:lpstr>
      <vt:lpstr>Franklin Gothic Medium</vt:lpstr>
      <vt:lpstr>黑体</vt:lpstr>
      <vt:lpstr>暗香扑面</vt:lpstr>
      <vt:lpstr>1_Office 主题​​</vt:lpstr>
      <vt:lpstr>第一PPT模板网-WWW.1PPT.COM</vt:lpstr>
      <vt:lpstr>在《人民报》创刊纪念会上的演说 演讲词的特点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邵晓峰</cp:lastModifiedBy>
  <cp:revision>155</cp:revision>
  <dcterms:created xsi:type="dcterms:W3CDTF">2020-02-01T16:43:00Z</dcterms:created>
  <dcterms:modified xsi:type="dcterms:W3CDTF">2020-04-27T13:52:34Z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