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7"/>
  </p:notesMasterIdLst>
  <p:sldIdLst>
    <p:sldId id="274" r:id="rId3"/>
    <p:sldId id="369" r:id="rId4"/>
    <p:sldId id="388" r:id="rId5"/>
    <p:sldId id="370" r:id="rId6"/>
    <p:sldId id="385" r:id="rId7"/>
    <p:sldId id="389" r:id="rId8"/>
    <p:sldId id="390" r:id="rId9"/>
    <p:sldId id="392" r:id="rId10"/>
    <p:sldId id="394" r:id="rId11"/>
    <p:sldId id="391" r:id="rId12"/>
    <p:sldId id="395" r:id="rId13"/>
    <p:sldId id="386" r:id="rId14"/>
    <p:sldId id="396" r:id="rId15"/>
    <p:sldId id="397" r:id="rId16"/>
    <p:sldId id="398" r:id="rId17"/>
    <p:sldId id="399" r:id="rId18"/>
    <p:sldId id="400" r:id="rId19"/>
    <p:sldId id="403" r:id="rId20"/>
    <p:sldId id="418" r:id="rId21"/>
    <p:sldId id="409" r:id="rId22"/>
    <p:sldId id="408" r:id="rId23"/>
    <p:sldId id="414" r:id="rId24"/>
    <p:sldId id="374" r:id="rId25"/>
    <p:sldId id="275" r:id="rId26"/>
  </p:sldIdLst>
  <p:sldSz cx="9144000" cy="5143500" type="screen16x9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66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9" autoAdjust="0"/>
    <p:restoredTop sz="93902"/>
  </p:normalViewPr>
  <p:slideViewPr>
    <p:cSldViewPr>
      <p:cViewPr>
        <p:scale>
          <a:sx n="154" d="100"/>
          <a:sy n="154" d="100"/>
        </p:scale>
        <p:origin x="144" y="200"/>
      </p:cViewPr>
      <p:guideLst>
        <p:guide orient="horz" pos="162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  <a:pPr/>
              <a:t>2020/4/30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9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95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70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44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06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59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0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62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97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56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43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26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6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44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14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01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6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10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0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65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77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39DF6-64CF-4D0D-BEFA-50E8E41A561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8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2" y="2397515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2" y="1257302"/>
            <a:ext cx="7772400" cy="1153715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1101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5" y="205978"/>
            <a:ext cx="1471595" cy="450891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05978"/>
            <a:ext cx="6686569" cy="450891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1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2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1" y="4762964"/>
            <a:ext cx="2025001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9" y="3497937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9" y="385421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9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1597823"/>
            <a:ext cx="7772401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1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3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1" cy="102155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1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3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7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51338"/>
            <a:ext cx="4040187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7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6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3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3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4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3" y="4800600"/>
            <a:ext cx="3200400" cy="21285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4800600"/>
            <a:ext cx="3733801" cy="2128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04791"/>
            <a:ext cx="3008314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4" cy="351829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2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4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399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4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2" y="2357436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2357437"/>
            <a:ext cx="7772400" cy="1021556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123229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790160"/>
            <a:ext cx="59040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1" y="171450"/>
            <a:ext cx="5900752" cy="632210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857238"/>
            <a:ext cx="5900750" cy="3857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857238"/>
            <a:ext cx="2257408" cy="3857652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1" y="228600"/>
            <a:ext cx="6400800" cy="51435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3" y="857251"/>
            <a:ext cx="7223248" cy="2985129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1" y="4057651"/>
            <a:ext cx="5657888" cy="603647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008500"/>
            <a:ext cx="9144000" cy="135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147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4800600"/>
            <a:ext cx="3200400" cy="21285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  <a:pPr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1" y="4800600"/>
            <a:ext cx="3733801" cy="2128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4800600"/>
            <a:ext cx="914400" cy="212598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1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3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82296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4.jpe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71084" y="3635375"/>
            <a:ext cx="36017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6" y="3699511"/>
            <a:ext cx="5045076" cy="57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北京市日坛中学 陶然</a:t>
            </a:r>
            <a:endParaRPr lang="zh-CN" altLang="en-US" sz="20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4"/>
          <p:cNvSpPr txBox="1">
            <a:spLocks/>
          </p:cNvSpPr>
          <p:nvPr/>
        </p:nvSpPr>
        <p:spPr>
          <a:xfrm>
            <a:off x="3491880" y="2211710"/>
            <a:ext cx="5647057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5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《</a:t>
            </a:r>
            <a:r>
              <a:rPr kumimoji="0" lang="zh-CN" altLang="en-US" sz="405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论语</a:t>
            </a:r>
            <a:r>
              <a:rPr kumimoji="0" lang="en-US" altLang="zh-CN" sz="405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》</a:t>
            </a:r>
            <a:r>
              <a:rPr kumimoji="0" lang="zh-CN" altLang="en-US" sz="405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的考查</a:t>
            </a:r>
            <a:endParaRPr kumimoji="0" lang="zh-CN" altLang="en-US" sz="405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汉仪旗黑-85S" panose="00020600040101010101" pitchFamily="18" charset="-122"/>
              <a:cs typeface="+mj-cs"/>
            </a:endParaRPr>
          </a:p>
        </p:txBody>
      </p:sp>
      <p:sp>
        <p:nvSpPr>
          <p:cNvPr id="12" name="文本框 10"/>
          <p:cNvSpPr txBox="1"/>
          <p:nvPr/>
        </p:nvSpPr>
        <p:spPr>
          <a:xfrm>
            <a:off x="3923928" y="1194125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高中名著阅读</a:t>
            </a:r>
            <a:r>
              <a:rPr lang="zh-CN" altLang="en-US" sz="2400" b="1" spc="226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2PPT\2。ppt中国风元素\青花瓷\图片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697" y="-381224"/>
            <a:ext cx="1061121" cy="18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-108520" y="483518"/>
            <a:ext cx="9324528" cy="4338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阅读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3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、结合多文本阅读考查</a:t>
            </a:r>
          </a:p>
          <a:p>
            <a:pPr>
              <a:lnSpc>
                <a:spcPct val="150000"/>
              </a:lnSpc>
            </a:pPr>
            <a:r>
              <a:rPr lang="is-IS" altLang="zh-CN" sz="1600" b="1" dirty="0">
                <a:solidFill>
                  <a:schemeClr val="accent6">
                    <a:lumMod val="75000"/>
                  </a:schemeClr>
                </a:solidFill>
              </a:rPr>
              <a:t>(2018</a:t>
            </a:r>
            <a:r>
              <a:rPr lang="zh-CN" altLang="is-IS" sz="1600" b="1" dirty="0">
                <a:solidFill>
                  <a:schemeClr val="accent6">
                    <a:lumMod val="75000"/>
                  </a:schemeClr>
                </a:solidFill>
              </a:rPr>
              <a:t>西城一模</a:t>
            </a:r>
            <a:r>
              <a:rPr lang="is-IS" altLang="zh-CN" sz="1600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endParaRPr lang="zh-CN" alt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     ⑧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“学而时习之，不亦说乎”所蕴含的教育思想，可以概括为哪几个方面？请根据上面三则材料简要说明。（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分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1600" b="1" dirty="0">
                <a:solidFill>
                  <a:srgbClr val="002060"/>
                </a:solidFill>
              </a:rPr>
              <a:t>答案示例</a:t>
            </a:r>
            <a:r>
              <a:rPr lang="en-US" altLang="zh-CN" sz="1600" b="1" dirty="0">
                <a:solidFill>
                  <a:srgbClr val="002060"/>
                </a:solidFill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2060"/>
                </a:solidFill>
              </a:rPr>
              <a:t>①</a:t>
            </a:r>
            <a:r>
              <a:rPr lang="zh-CN" altLang="en-US" sz="1600" b="1" dirty="0">
                <a:solidFill>
                  <a:srgbClr val="002060"/>
                </a:solidFill>
              </a:rPr>
              <a:t>在学习途径和方法方面要强调学习者的自我觉悟，注意体验日常人事，注重实践，注意读书。②在学习目的方面要超越功利，着眼于自身人格的完善、人生的超越。③在学习时间和时机方面要提倡时时学习、适时学习。④在学习内容方面要广泛，不局限于书本。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2060"/>
                </a:solidFill>
              </a:rPr>
              <a:t>【</a:t>
            </a:r>
            <a:r>
              <a:rPr lang="zh-CN" altLang="en-US" sz="1600" b="1" dirty="0">
                <a:solidFill>
                  <a:srgbClr val="002060"/>
                </a:solidFill>
              </a:rPr>
              <a:t>评分参考</a:t>
            </a:r>
            <a:r>
              <a:rPr lang="en-US" altLang="zh-CN" sz="1600" b="1" dirty="0">
                <a:solidFill>
                  <a:srgbClr val="002060"/>
                </a:solidFill>
              </a:rPr>
              <a:t>】</a:t>
            </a:r>
            <a:r>
              <a:rPr lang="zh-CN" altLang="en-US" sz="1600" b="1" dirty="0">
                <a:solidFill>
                  <a:srgbClr val="002060"/>
                </a:solidFill>
              </a:rPr>
              <a:t>要点①、③各</a:t>
            </a:r>
            <a:r>
              <a:rPr lang="en-US" altLang="zh-CN" sz="1600" b="1" dirty="0">
                <a:solidFill>
                  <a:srgbClr val="002060"/>
                </a:solidFill>
              </a:rPr>
              <a:t>2</a:t>
            </a:r>
            <a:r>
              <a:rPr lang="zh-CN" altLang="en-US" sz="1600" b="1" dirty="0">
                <a:solidFill>
                  <a:srgbClr val="002060"/>
                </a:solidFill>
              </a:rPr>
              <a:t>分，要点②、④各</a:t>
            </a:r>
            <a:r>
              <a:rPr lang="en-US" altLang="zh-CN" sz="1600" b="1" dirty="0">
                <a:solidFill>
                  <a:srgbClr val="002060"/>
                </a:solidFill>
              </a:rPr>
              <a:t>1</a:t>
            </a:r>
            <a:r>
              <a:rPr lang="zh-CN" altLang="en-US" sz="1600" b="1" dirty="0">
                <a:solidFill>
                  <a:srgbClr val="002060"/>
                </a:solidFill>
              </a:rPr>
              <a:t>分，意思对即可。</a:t>
            </a:r>
          </a:p>
          <a:p>
            <a:pPr>
              <a:lnSpc>
                <a:spcPts val="2200"/>
              </a:lnSpc>
            </a:pPr>
            <a:endParaRPr lang="zh-CN" altLang="en-U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2200"/>
              </a:lnSpc>
            </a:pP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    </a:t>
            </a:r>
            <a:endParaRPr lang="zh-CN" altLang="zh-CN" sz="1600" b="1" dirty="0">
              <a:solidFill>
                <a:srgbClr val="7030A0"/>
              </a:solidFill>
              <a:latin typeface="KaiTi" charset="0"/>
              <a:ea typeface="KaiTi" charset="0"/>
              <a:cs typeface="KaiTi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-43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一</a:t>
            </a:r>
            <a:r>
              <a:rPr lang="zh-CN" altLang="en-US" b="1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、</a:t>
            </a:r>
            <a:r>
              <a:rPr lang="zh-CN" altLang="en-US" b="1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知己知彼</a:t>
            </a:r>
            <a:r>
              <a:rPr lang="en-US" altLang="zh-CN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——《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的考查题型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349177"/>
            <a:ext cx="863874" cy="7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8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2PPT\2。ppt中国风元素\青花瓷\图片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697" y="-381224"/>
            <a:ext cx="1061121" cy="18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-108520" y="483518"/>
            <a:ext cx="9324528" cy="4338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阅读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4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、结合长文本阅读考查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2019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西城期末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）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汗漫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《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直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起身来，看见船帆和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大海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》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        第（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11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）段中写道“面对那些把实验室当作名利场和提款机的浮躁后人，三位先生铜铸的目光，显得忧伤”。如果从下面列举的五个人物中任选一个，使其穿越到现在，你认为他（她）在面对现实生活中的哪种社会现象时，会目光显得忧伤呢？（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分）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 （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）孔子（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《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论语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》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）     （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）翠翠（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《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边城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》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）     （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）孙少平（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《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平凡的世界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》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）桑提亚哥（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《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老人与海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》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） （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）人力车夫（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《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呐喊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·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一件小事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》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</a:rPr>
              <a:t>要求：①符合原著中人物的特点。②能针对某一种社会现象进行阐发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。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2200"/>
              </a:lnSpc>
            </a:pP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    </a:t>
            </a:r>
            <a:endParaRPr lang="zh-CN" altLang="zh-CN" sz="1600" b="1" dirty="0">
              <a:solidFill>
                <a:srgbClr val="7030A0"/>
              </a:solidFill>
              <a:latin typeface="KaiTi" charset="0"/>
              <a:ea typeface="KaiTi" charset="0"/>
              <a:cs typeface="KaiTi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-43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一</a:t>
            </a:r>
            <a:r>
              <a:rPr lang="zh-CN" altLang="en-US" b="1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、</a:t>
            </a:r>
            <a:r>
              <a:rPr lang="zh-CN" altLang="en-US" b="1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知己知彼</a:t>
            </a:r>
            <a:r>
              <a:rPr lang="en-US" altLang="zh-CN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——《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的考查题型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349177"/>
            <a:ext cx="863874" cy="7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3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349177"/>
            <a:ext cx="863874" cy="796923"/>
          </a:xfrm>
          <a:prstGeom prst="rect">
            <a:avLst/>
          </a:prstGeom>
        </p:spPr>
      </p:pic>
      <p:pic>
        <p:nvPicPr>
          <p:cNvPr id="5" name="Picture 2" descr="G:\2PPT\2。ppt中国风元素\青花瓷\图片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697" y="-381224"/>
            <a:ext cx="1061121" cy="18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0" y="843558"/>
            <a:ext cx="8788353" cy="4299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写作</a:t>
            </a:r>
          </a:p>
          <a:p>
            <a:r>
              <a:rPr lang="en-US" altLang="zh-CN" b="1" dirty="0" smtClean="0">
                <a:solidFill>
                  <a:schemeClr val="tx1"/>
                </a:solidFill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</a:rPr>
              <a:t>、微写作</a:t>
            </a:r>
          </a:p>
          <a:p>
            <a:r>
              <a:rPr lang="zh-CN" altLang="zh-CN" b="1" dirty="0">
                <a:solidFill>
                  <a:srgbClr val="FF0000"/>
                </a:solidFill>
              </a:rPr>
              <a:t>（</a:t>
            </a:r>
            <a:r>
              <a:rPr lang="en-US" altLang="zh-CN" b="1" dirty="0">
                <a:solidFill>
                  <a:srgbClr val="FF0000"/>
                </a:solidFill>
              </a:rPr>
              <a:t>2018</a:t>
            </a:r>
            <a:r>
              <a:rPr lang="zh-CN" altLang="zh-CN" b="1" dirty="0">
                <a:solidFill>
                  <a:srgbClr val="FF0000"/>
                </a:solidFill>
              </a:rPr>
              <a:t>北京高考</a:t>
            </a:r>
            <a:r>
              <a:rPr lang="zh-CN" altLang="zh-CN" b="1" dirty="0" smtClean="0">
                <a:solidFill>
                  <a:srgbClr val="FF0000"/>
                </a:solidFill>
              </a:rPr>
              <a:t>）读</a:t>
            </a:r>
            <a:r>
              <a:rPr lang="zh-CN" altLang="zh-CN" b="1" dirty="0">
                <a:solidFill>
                  <a:srgbClr val="FF0000"/>
                </a:solidFill>
              </a:rPr>
              <a:t>了《论语》，在孔子的众弟子之中，你喜欢颜回，还是曾参，或者其他哪位？请选择一位，为他写一段评语。要求：符合人物特征。</a:t>
            </a:r>
            <a:r>
              <a:rPr lang="en-US" altLang="zh-CN" b="1" dirty="0">
                <a:solidFill>
                  <a:srgbClr val="FF0000"/>
                </a:solidFill>
              </a:rPr>
              <a:t>150</a:t>
            </a:r>
            <a:r>
              <a:rPr lang="zh-CN" altLang="zh-CN" b="1" dirty="0">
                <a:solidFill>
                  <a:srgbClr val="FF0000"/>
                </a:solidFill>
              </a:rPr>
              <a:t>—</a:t>
            </a:r>
            <a:r>
              <a:rPr lang="en-US" altLang="zh-CN" b="1" dirty="0">
                <a:solidFill>
                  <a:srgbClr val="FF0000"/>
                </a:solidFill>
              </a:rPr>
              <a:t>200</a:t>
            </a:r>
            <a:r>
              <a:rPr lang="zh-CN" altLang="zh-CN" b="1" dirty="0">
                <a:solidFill>
                  <a:srgbClr val="FF0000"/>
                </a:solidFill>
              </a:rPr>
              <a:t>字</a:t>
            </a:r>
            <a:r>
              <a:rPr lang="zh-CN" altLang="zh-CN" b="1" dirty="0" smtClean="0">
                <a:solidFill>
                  <a:srgbClr val="FF0000"/>
                </a:solidFill>
              </a:rPr>
              <a:t>。</a:t>
            </a:r>
            <a:endParaRPr lang="zh-CN" altLang="en-US" b="1" dirty="0" smtClean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（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2019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西城二模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</a:rPr>
              <a:t>）孔子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是一位伟大的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</a:rPr>
              <a:t>教育家，你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从孔子下面这些言论中读出了什么教育思想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请谈谈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</a:rPr>
              <a:t>你的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观点并简要分析。要求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可任选一条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也可针对下面多条来谈。对所选内容的理解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</a:rPr>
              <a:t>准确，观点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明确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条理清晰。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150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字左右。</a:t>
            </a:r>
          </a:p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①子曰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: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有教无类。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(《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论语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·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卫灵公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》)</a:t>
            </a:r>
          </a:p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②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宰予昼寝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,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子曰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: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朽木不可雕也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,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粪土之墙不可圬也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!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于予与何诛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?(《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论语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·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公冶长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》)</a:t>
            </a:r>
          </a:p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③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子曰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: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自行束修以上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,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吾未尝无诲焉。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(《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论语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·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述而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》)</a:t>
            </a:r>
          </a:p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④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子曰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: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不愤不启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,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不悱不发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,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举一隅不以三隅反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,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则不复也。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(《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论语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·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述而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》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zh-CN" alt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CN" altLang="en-US" b="1" dirty="0">
                <a:solidFill>
                  <a:srgbClr val="7030A0"/>
                </a:solidFill>
              </a:rPr>
              <a:t>（</a:t>
            </a:r>
            <a:r>
              <a:rPr lang="en-US" altLang="zh-CN" b="1" dirty="0">
                <a:solidFill>
                  <a:srgbClr val="7030A0"/>
                </a:solidFill>
              </a:rPr>
              <a:t>2019</a:t>
            </a:r>
            <a:r>
              <a:rPr lang="zh-CN" altLang="en-US" b="1" dirty="0">
                <a:solidFill>
                  <a:srgbClr val="7030A0"/>
                </a:solidFill>
              </a:rPr>
              <a:t>朝阳二模）经典是要一读再读的。从</a:t>
            </a:r>
            <a:r>
              <a:rPr lang="en-US" altLang="zh-CN" b="1" dirty="0">
                <a:solidFill>
                  <a:srgbClr val="7030A0"/>
                </a:solidFill>
              </a:rPr>
              <a:t>《</a:t>
            </a:r>
            <a:r>
              <a:rPr lang="zh-CN" altLang="en-US" b="1" dirty="0">
                <a:solidFill>
                  <a:srgbClr val="7030A0"/>
                </a:solidFill>
              </a:rPr>
              <a:t>论语</a:t>
            </a:r>
            <a:r>
              <a:rPr lang="en-US" altLang="zh-CN" b="1" dirty="0">
                <a:solidFill>
                  <a:srgbClr val="7030A0"/>
                </a:solidFill>
              </a:rPr>
              <a:t>》《</a:t>
            </a:r>
            <a:r>
              <a:rPr lang="zh-CN" altLang="en-US" b="1" dirty="0">
                <a:solidFill>
                  <a:srgbClr val="7030A0"/>
                </a:solidFill>
              </a:rPr>
              <a:t>红楼梦</a:t>
            </a:r>
            <a:r>
              <a:rPr lang="en-US" altLang="zh-CN" b="1" dirty="0">
                <a:solidFill>
                  <a:srgbClr val="7030A0"/>
                </a:solidFill>
              </a:rPr>
              <a:t>》《</a:t>
            </a:r>
            <a:r>
              <a:rPr lang="zh-CN" altLang="en-US" b="1" dirty="0">
                <a:solidFill>
                  <a:srgbClr val="7030A0"/>
                </a:solidFill>
              </a:rPr>
              <a:t>呐喊</a:t>
            </a:r>
            <a:r>
              <a:rPr lang="en-US" altLang="zh-CN" b="1" dirty="0">
                <a:solidFill>
                  <a:srgbClr val="7030A0"/>
                </a:solidFill>
              </a:rPr>
              <a:t>》《</a:t>
            </a:r>
            <a:r>
              <a:rPr lang="zh-CN" altLang="en-US" b="1" dirty="0">
                <a:solidFill>
                  <a:srgbClr val="7030A0"/>
                </a:solidFill>
              </a:rPr>
              <a:t>平凡的世界</a:t>
            </a:r>
            <a:r>
              <a:rPr lang="en-US" altLang="zh-CN" b="1" dirty="0">
                <a:solidFill>
                  <a:srgbClr val="7030A0"/>
                </a:solidFill>
              </a:rPr>
              <a:t>》</a:t>
            </a:r>
            <a:r>
              <a:rPr lang="zh-CN" altLang="en-US" b="1" dirty="0">
                <a:solidFill>
                  <a:srgbClr val="7030A0"/>
                </a:solidFill>
              </a:rPr>
              <a:t>中选择一部你愿意反复阅读的作品，说说理由。要求：依据原著，说理清晰。 </a:t>
            </a:r>
            <a:endParaRPr lang="en-US" altLang="zh-CN" b="1" dirty="0">
              <a:solidFill>
                <a:srgbClr val="7030A0"/>
              </a:solidFill>
            </a:endParaRPr>
          </a:p>
          <a:p>
            <a:endParaRPr lang="zh-CN" altLang="zh-CN" sz="2000" b="1" dirty="0">
              <a:solidFill>
                <a:schemeClr val="tx1"/>
              </a:solidFill>
            </a:endParaRPr>
          </a:p>
          <a:p>
            <a:endParaRPr lang="zh-CN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-43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一</a:t>
            </a:r>
            <a:r>
              <a:rPr lang="zh-CN" altLang="en-US" b="1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、</a:t>
            </a:r>
            <a:r>
              <a:rPr lang="zh-CN" altLang="en-US" b="1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知己知彼</a:t>
            </a:r>
            <a:r>
              <a:rPr lang="en-US" altLang="zh-CN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——《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的考查题型</a:t>
            </a:r>
          </a:p>
        </p:txBody>
      </p:sp>
    </p:spTree>
    <p:extLst>
      <p:ext uri="{BB962C8B-B14F-4D97-AF65-F5344CB8AC3E}">
        <p14:creationId xmlns:p14="http://schemas.microsoft.com/office/powerpoint/2010/main" val="26364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2PPT\2。ppt中国风元素\青花瓷\图片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697" y="-381224"/>
            <a:ext cx="1061121" cy="18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-178083" y="793757"/>
            <a:ext cx="8896873" cy="39041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写作</a:t>
            </a:r>
          </a:p>
          <a:p>
            <a:r>
              <a:rPr lang="en-US" altLang="zh-CN" b="1" dirty="0" smtClean="0">
                <a:solidFill>
                  <a:schemeClr val="tx1"/>
                </a:solidFill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</a:rPr>
              <a:t>、大作文</a:t>
            </a:r>
          </a:p>
          <a:p>
            <a:r>
              <a:rPr lang="zh-CN" altLang="en-US" b="1" dirty="0">
                <a:solidFill>
                  <a:srgbClr val="7030A0"/>
                </a:solidFill>
              </a:rPr>
              <a:t>（</a:t>
            </a:r>
            <a:r>
              <a:rPr lang="en-US" altLang="zh-CN" b="1" dirty="0">
                <a:solidFill>
                  <a:srgbClr val="7030A0"/>
                </a:solidFill>
              </a:rPr>
              <a:t>2019</a:t>
            </a:r>
            <a:r>
              <a:rPr lang="zh-CN" altLang="en-US" b="1" dirty="0">
                <a:solidFill>
                  <a:srgbClr val="7030A0"/>
                </a:solidFill>
              </a:rPr>
              <a:t>朝阳期末）作文（</a:t>
            </a:r>
            <a:r>
              <a:rPr lang="en-US" altLang="zh-CN" b="1" dirty="0">
                <a:solidFill>
                  <a:srgbClr val="7030A0"/>
                </a:solidFill>
              </a:rPr>
              <a:t>50</a:t>
            </a:r>
            <a:r>
              <a:rPr lang="zh-CN" altLang="en-US" b="1" dirty="0">
                <a:solidFill>
                  <a:srgbClr val="7030A0"/>
                </a:solidFill>
              </a:rPr>
              <a:t>分）</a:t>
            </a:r>
          </a:p>
          <a:p>
            <a:r>
              <a:rPr lang="zh-CN" altLang="en-US" b="1" dirty="0">
                <a:solidFill>
                  <a:srgbClr val="7030A0"/>
                </a:solidFill>
              </a:rPr>
              <a:t>从下面两个题目中任选一题，按要求作答。不少于</a:t>
            </a:r>
            <a:r>
              <a:rPr lang="en-US" altLang="zh-CN" b="1" dirty="0">
                <a:solidFill>
                  <a:srgbClr val="7030A0"/>
                </a:solidFill>
              </a:rPr>
              <a:t>700</a:t>
            </a:r>
            <a:r>
              <a:rPr lang="zh-CN" altLang="en-US" b="1" dirty="0">
                <a:solidFill>
                  <a:srgbClr val="7030A0"/>
                </a:solidFill>
              </a:rPr>
              <a:t>字。将题目抄在答题卡上。</a:t>
            </a:r>
          </a:p>
          <a:p>
            <a:r>
              <a:rPr lang="zh-CN" altLang="en-US" b="1" dirty="0" smtClean="0">
                <a:solidFill>
                  <a:srgbClr val="7030A0"/>
                </a:solidFill>
              </a:rPr>
              <a:t>          ①</a:t>
            </a:r>
            <a:r>
              <a:rPr lang="en-US" altLang="zh-CN" b="1" dirty="0">
                <a:solidFill>
                  <a:srgbClr val="7030A0"/>
                </a:solidFill>
              </a:rPr>
              <a:t>《</a:t>
            </a:r>
            <a:r>
              <a:rPr lang="zh-CN" altLang="en-US" b="1" dirty="0">
                <a:solidFill>
                  <a:srgbClr val="7030A0"/>
                </a:solidFill>
              </a:rPr>
              <a:t>秋风穿过老戏台</a:t>
            </a:r>
            <a:r>
              <a:rPr lang="en-US" altLang="zh-CN" b="1" dirty="0">
                <a:solidFill>
                  <a:srgbClr val="7030A0"/>
                </a:solidFill>
              </a:rPr>
              <a:t>》</a:t>
            </a:r>
            <a:r>
              <a:rPr lang="zh-CN" altLang="en-US" b="1" dirty="0">
                <a:solidFill>
                  <a:srgbClr val="7030A0"/>
                </a:solidFill>
              </a:rPr>
              <a:t>中说：“有所畏惧就是恪守道德底线最基本的标准。”</a:t>
            </a:r>
            <a:r>
              <a:rPr lang="en-US" altLang="zh-CN" b="1" dirty="0">
                <a:solidFill>
                  <a:srgbClr val="7030A0"/>
                </a:solidFill>
              </a:rPr>
              <a:t>《</a:t>
            </a:r>
            <a:r>
              <a:rPr lang="zh-CN" altLang="en-US" b="1" dirty="0">
                <a:solidFill>
                  <a:srgbClr val="7030A0"/>
                </a:solidFill>
              </a:rPr>
              <a:t>论语</a:t>
            </a:r>
            <a:r>
              <a:rPr lang="en-US" altLang="zh-CN" b="1" dirty="0">
                <a:solidFill>
                  <a:srgbClr val="7030A0"/>
                </a:solidFill>
              </a:rPr>
              <a:t>·</a:t>
            </a:r>
            <a:r>
              <a:rPr lang="zh-CN" altLang="en-US" b="1" dirty="0">
                <a:solidFill>
                  <a:srgbClr val="7030A0"/>
                </a:solidFill>
              </a:rPr>
              <a:t>颜渊</a:t>
            </a:r>
            <a:r>
              <a:rPr lang="en-US" altLang="zh-CN" b="1" dirty="0">
                <a:solidFill>
                  <a:srgbClr val="7030A0"/>
                </a:solidFill>
              </a:rPr>
              <a:t>》</a:t>
            </a:r>
            <a:r>
              <a:rPr lang="zh-CN" altLang="en-US" b="1" dirty="0">
                <a:solidFill>
                  <a:srgbClr val="7030A0"/>
                </a:solidFill>
              </a:rPr>
              <a:t>中说：“内省不疚，夫何忧何惧？”</a:t>
            </a:r>
          </a:p>
          <a:p>
            <a:r>
              <a:rPr lang="zh-CN" altLang="en-US" b="1" dirty="0" smtClean="0">
                <a:solidFill>
                  <a:srgbClr val="7030A0"/>
                </a:solidFill>
              </a:rPr>
              <a:t>         这</a:t>
            </a:r>
            <a:r>
              <a:rPr lang="zh-CN" altLang="en-US" b="1" dirty="0">
                <a:solidFill>
                  <a:srgbClr val="7030A0"/>
                </a:solidFill>
              </a:rPr>
              <a:t>两句话带给你怎样的感受和思考？请以“有所畏惧与无所畏惧”为题，写一篇议论文</a:t>
            </a:r>
            <a:r>
              <a:rPr lang="zh-CN" altLang="en-US" b="1" dirty="0" smtClean="0">
                <a:solidFill>
                  <a:srgbClr val="7030A0"/>
                </a:solidFill>
              </a:rPr>
              <a:t>。</a:t>
            </a:r>
          </a:p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( 2018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海淀一模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作文（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50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分）</a:t>
            </a:r>
          </a:p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</a:rPr>
              <a:t>        从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下面两个题目中任选一题，按要求作答。不少于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700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字。将题目抄在答题卡上。</a:t>
            </a:r>
          </a:p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子曰“绘事后素”，意思是先有白色的底子，才能在上面作画。油画创作中，第一层着色被称为底色，底色会影响整幅画的色调。其实，一个人具有或选择怎样的底色，与他的人生发展密切相关。</a:t>
            </a:r>
          </a:p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</a:rPr>
              <a:t>         请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以“谈底色”为题，写一篇议论文。要求：观点明确，论证合理。</a:t>
            </a:r>
          </a:p>
          <a:p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-43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一</a:t>
            </a:r>
            <a:r>
              <a:rPr lang="zh-CN" altLang="en-US" b="1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、</a:t>
            </a:r>
            <a:r>
              <a:rPr lang="zh-CN" altLang="en-US" b="1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知己知彼</a:t>
            </a:r>
            <a:r>
              <a:rPr lang="en-US" altLang="zh-CN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——《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的考查题型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349177"/>
            <a:ext cx="863874" cy="7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0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2PPT\2。ppt中国风元素\青花瓷\图片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697" y="-381224"/>
            <a:ext cx="1061121" cy="18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0" y="915566"/>
            <a:ext cx="8788353" cy="33579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写作</a:t>
            </a:r>
          </a:p>
          <a:p>
            <a:r>
              <a:rPr lang="en-US" altLang="zh-CN" sz="2000" b="1" dirty="0" smtClean="0">
                <a:solidFill>
                  <a:schemeClr val="tx1"/>
                </a:solidFill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、大作文</a:t>
            </a:r>
          </a:p>
          <a:p>
            <a:r>
              <a:rPr lang="zh-CN" altLang="en-US" sz="2000" b="1" dirty="0">
                <a:solidFill>
                  <a:srgbClr val="7030A0"/>
                </a:solidFill>
              </a:rPr>
              <a:t>（</a:t>
            </a:r>
            <a:r>
              <a:rPr lang="en-US" altLang="zh-CN" sz="2000" b="1" dirty="0">
                <a:solidFill>
                  <a:srgbClr val="7030A0"/>
                </a:solidFill>
              </a:rPr>
              <a:t>2020</a:t>
            </a:r>
            <a:r>
              <a:rPr lang="zh-CN" altLang="en-US" sz="2000" b="1" dirty="0">
                <a:solidFill>
                  <a:srgbClr val="7030A0"/>
                </a:solidFill>
              </a:rPr>
              <a:t>丰台期末）作文（</a:t>
            </a:r>
            <a:r>
              <a:rPr lang="en-US" altLang="zh-CN" sz="2000" b="1" dirty="0">
                <a:solidFill>
                  <a:srgbClr val="7030A0"/>
                </a:solidFill>
              </a:rPr>
              <a:t>50</a:t>
            </a:r>
            <a:r>
              <a:rPr lang="zh-CN" altLang="en-US" sz="2000" b="1" dirty="0">
                <a:solidFill>
                  <a:srgbClr val="7030A0"/>
                </a:solidFill>
              </a:rPr>
              <a:t>分）</a:t>
            </a:r>
          </a:p>
          <a:p>
            <a:r>
              <a:rPr lang="zh-CN" altLang="en-US" sz="2000" b="1" dirty="0">
                <a:solidFill>
                  <a:srgbClr val="7030A0"/>
                </a:solidFill>
              </a:rPr>
              <a:t>从下面两个题目中任选一题，按要求作答。不少于</a:t>
            </a:r>
            <a:r>
              <a:rPr lang="en-US" altLang="zh-CN" sz="2000" b="1" dirty="0">
                <a:solidFill>
                  <a:srgbClr val="7030A0"/>
                </a:solidFill>
              </a:rPr>
              <a:t>700</a:t>
            </a:r>
            <a:r>
              <a:rPr lang="zh-CN" altLang="en-US" sz="2000" b="1" dirty="0">
                <a:solidFill>
                  <a:srgbClr val="7030A0"/>
                </a:solidFill>
              </a:rPr>
              <a:t>字。将题目抄在答题卡上。</a:t>
            </a:r>
          </a:p>
          <a:p>
            <a:r>
              <a:rPr lang="zh-CN" altLang="en-US" sz="2000" b="1" dirty="0">
                <a:solidFill>
                  <a:srgbClr val="7030A0"/>
                </a:solidFill>
              </a:rPr>
              <a:t>②孔子说：“四海之内皆兄弟也。” </a:t>
            </a:r>
          </a:p>
          <a:p>
            <a:r>
              <a:rPr lang="zh-CN" altLang="en-US" sz="2000" b="1" dirty="0" smtClean="0">
                <a:solidFill>
                  <a:srgbClr val="7030A0"/>
                </a:solidFill>
              </a:rPr>
              <a:t>         有</a:t>
            </a:r>
            <a:r>
              <a:rPr lang="zh-CN" altLang="en-US" sz="2000" b="1" dirty="0">
                <a:solidFill>
                  <a:srgbClr val="7030A0"/>
                </a:solidFill>
              </a:rPr>
              <a:t>一首歌唱道：“追梦的路就像在逆水行舟，一路艰辛收获一路朋友，一步一步伴我勇敢向前走，哪怕波涛汹涌绝不退后，朋友多了路好走。”</a:t>
            </a:r>
          </a:p>
          <a:p>
            <a:r>
              <a:rPr lang="zh-CN" altLang="en-US" sz="2000" b="1" dirty="0">
                <a:solidFill>
                  <a:srgbClr val="7030A0"/>
                </a:solidFill>
              </a:rPr>
              <a:t>其实无论是个人、集体，还是国家、民族，追梦的路上都少不了朋友。</a:t>
            </a:r>
          </a:p>
          <a:p>
            <a:r>
              <a:rPr lang="zh-CN" altLang="en-US" sz="2000" b="1" dirty="0">
                <a:solidFill>
                  <a:srgbClr val="7030A0"/>
                </a:solidFill>
              </a:rPr>
              <a:t>上述材料引发你怎样的联想与想象？请以“朋友多了路好走”为题，写一篇记叙文。</a:t>
            </a:r>
          </a:p>
          <a:p>
            <a:r>
              <a:rPr lang="zh-CN" altLang="en-US" sz="2000" b="1" dirty="0" smtClean="0">
                <a:solidFill>
                  <a:srgbClr val="7030A0"/>
                </a:solidFill>
              </a:rPr>
              <a:t>        要求</a:t>
            </a:r>
            <a:r>
              <a:rPr lang="zh-CN" altLang="en-US" sz="2000" b="1" dirty="0">
                <a:solidFill>
                  <a:srgbClr val="7030A0"/>
                </a:solidFill>
              </a:rPr>
              <a:t>：思想健康，内容充实，感情真挚，运用记叙、描写和抒情等多种表达方式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。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-43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一</a:t>
            </a:r>
            <a:r>
              <a:rPr lang="zh-CN" altLang="en-US" b="1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、</a:t>
            </a:r>
            <a:r>
              <a:rPr lang="zh-CN" altLang="en-US" b="1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知己知彼</a:t>
            </a:r>
            <a:r>
              <a:rPr lang="en-US" altLang="zh-CN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——《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的考查题型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349177"/>
            <a:ext cx="863874" cy="7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3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2PPT\2。ppt中国风元素\青花瓷\图片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697" y="-381224"/>
            <a:ext cx="1061121" cy="18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9805" y="151326"/>
            <a:ext cx="8788353" cy="33579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写作</a:t>
            </a:r>
          </a:p>
          <a:p>
            <a:r>
              <a:rPr lang="en-US" altLang="zh-CN" sz="2000" b="1" dirty="0" smtClean="0">
                <a:solidFill>
                  <a:schemeClr val="tx1"/>
                </a:solidFill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、大作文</a:t>
            </a:r>
          </a:p>
          <a:p>
            <a:r>
              <a:rPr lang="zh-CN" altLang="en-US" sz="2000" b="1" dirty="0">
                <a:solidFill>
                  <a:srgbClr val="7030A0"/>
                </a:solidFill>
              </a:rPr>
              <a:t>（</a:t>
            </a:r>
            <a:r>
              <a:rPr lang="en-US" altLang="zh-CN" sz="2000" b="1" dirty="0">
                <a:solidFill>
                  <a:srgbClr val="7030A0"/>
                </a:solidFill>
              </a:rPr>
              <a:t>2020</a:t>
            </a:r>
            <a:r>
              <a:rPr lang="zh-CN" altLang="en-US" sz="2000" b="1" dirty="0">
                <a:solidFill>
                  <a:srgbClr val="7030A0"/>
                </a:solidFill>
              </a:rPr>
              <a:t>西城期末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）作文</a:t>
            </a:r>
            <a:r>
              <a:rPr lang="zh-CN" altLang="en-US" sz="2000" b="1" dirty="0">
                <a:solidFill>
                  <a:srgbClr val="7030A0"/>
                </a:solidFill>
              </a:rPr>
              <a:t>（</a:t>
            </a:r>
            <a:r>
              <a:rPr lang="en-US" altLang="zh-CN" sz="2000" b="1" dirty="0">
                <a:solidFill>
                  <a:srgbClr val="7030A0"/>
                </a:solidFill>
              </a:rPr>
              <a:t>50</a:t>
            </a:r>
            <a:r>
              <a:rPr lang="zh-CN" altLang="en-US" sz="2000" b="1" dirty="0">
                <a:solidFill>
                  <a:srgbClr val="7030A0"/>
                </a:solidFill>
              </a:rPr>
              <a:t>分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）</a:t>
            </a:r>
          </a:p>
          <a:p>
            <a:r>
              <a:rPr lang="zh-CN" altLang="en-US" sz="2000" b="1" dirty="0">
                <a:solidFill>
                  <a:srgbClr val="7030A0"/>
                </a:solidFill>
              </a:rPr>
              <a:t>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       从</a:t>
            </a:r>
            <a:r>
              <a:rPr lang="zh-CN" altLang="en-US" sz="2000" b="1" dirty="0">
                <a:solidFill>
                  <a:srgbClr val="7030A0"/>
                </a:solidFill>
              </a:rPr>
              <a:t>下面两个题目中任选一题，按要求作答。不少于</a:t>
            </a:r>
            <a:r>
              <a:rPr lang="en-US" altLang="zh-CN" sz="2000" b="1" dirty="0">
                <a:solidFill>
                  <a:srgbClr val="7030A0"/>
                </a:solidFill>
              </a:rPr>
              <a:t>700</a:t>
            </a:r>
            <a:r>
              <a:rPr lang="zh-CN" altLang="en-US" sz="2000" b="1" dirty="0">
                <a:solidFill>
                  <a:srgbClr val="7030A0"/>
                </a:solidFill>
              </a:rPr>
              <a:t>字。将题目抄在答题卡上。</a:t>
            </a:r>
          </a:p>
          <a:p>
            <a:r>
              <a:rPr lang="zh-CN" altLang="en-US" sz="2000" b="1" dirty="0">
                <a:solidFill>
                  <a:srgbClr val="7030A0"/>
                </a:solidFill>
              </a:rPr>
              <a:t>①文化意义上的“认同”，是指“认为跟自己有共同之处而感到亲切”。真诚而又深沉的文化认同，能够真正打动人心，催人奋进</a:t>
            </a:r>
            <a:r>
              <a:rPr lang="en-US" altLang="zh-CN" sz="2000" b="1" dirty="0">
                <a:solidFill>
                  <a:srgbClr val="7030A0"/>
                </a:solidFill>
              </a:rPr>
              <a:t>……</a:t>
            </a:r>
          </a:p>
          <a:p>
            <a:r>
              <a:rPr lang="zh-CN" altLang="en-US" sz="2000" b="1" dirty="0">
                <a:solidFill>
                  <a:srgbClr val="7030A0"/>
                </a:solidFill>
              </a:rPr>
              <a:t>请以“文化认同”为题，写一篇议论文，谈谈你的思考。</a:t>
            </a:r>
          </a:p>
          <a:p>
            <a:r>
              <a:rPr lang="zh-CN" altLang="en-US" sz="2000" b="1" dirty="0">
                <a:solidFill>
                  <a:srgbClr val="7030A0"/>
                </a:solidFill>
              </a:rPr>
              <a:t>要求：观点明确，论据充分，论证合理。</a:t>
            </a:r>
          </a:p>
        </p:txBody>
      </p:sp>
      <p:sp>
        <p:nvSpPr>
          <p:cNvPr id="2" name="矩形 1"/>
          <p:cNvSpPr/>
          <p:nvPr/>
        </p:nvSpPr>
        <p:spPr>
          <a:xfrm>
            <a:off x="1475656" y="-43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一</a:t>
            </a:r>
            <a:r>
              <a:rPr lang="zh-CN" altLang="en-US" b="1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、</a:t>
            </a:r>
            <a:r>
              <a:rPr lang="zh-CN" altLang="en-US" b="1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知己知彼</a:t>
            </a:r>
            <a:r>
              <a:rPr lang="en-US" altLang="zh-CN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——《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的考查题型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199" y="3267763"/>
            <a:ext cx="2008801" cy="185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4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2PPT\2。ppt中国风元素\青花瓷\图片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697" y="-381224"/>
            <a:ext cx="1061121" cy="18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-180528" y="565192"/>
            <a:ext cx="8788353" cy="3861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阅读</a:t>
            </a:r>
          </a:p>
          <a:p>
            <a:r>
              <a:rPr lang="en-US" altLang="zh-CN" sz="1600" b="1" dirty="0" smtClean="0">
                <a:solidFill>
                  <a:schemeClr val="tx1"/>
                </a:solidFill>
              </a:rPr>
              <a:t>1</a:t>
            </a:r>
            <a:r>
              <a:rPr lang="zh-CN" altLang="en-US" sz="1600" b="1" dirty="0" smtClean="0">
                <a:solidFill>
                  <a:schemeClr val="tx1"/>
                </a:solidFill>
              </a:rPr>
              <a:t>、 读懂：注重基础，理解落实，读写结合。</a:t>
            </a:r>
          </a:p>
          <a:p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（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2019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北京高考）阅读下面《论语》的文字，回答问题。（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分）</a:t>
            </a:r>
          </a:p>
          <a:p>
            <a:pPr fontAlgn="ctr"/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   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子曰：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“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富与贵，是人之所欲也；不以其道得之，不处</a:t>
            </a:r>
            <a:r>
              <a:rPr lang="zh-CN" altLang="zh-CN" sz="1600" b="1" baseline="30000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【</a:t>
            </a:r>
            <a:r>
              <a:rPr lang="en-US" altLang="zh-CN" sz="1600" b="1" baseline="30000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1</a:t>
            </a:r>
            <a:r>
              <a:rPr lang="zh-CN" altLang="zh-CN" sz="1600" b="1" baseline="30000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】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也。贫与残，是人之所恶也；不以其道得之，不去也。君子去仁，恶乎成名？君子无终食之间违仁，造次</a:t>
            </a:r>
            <a:r>
              <a:rPr lang="zh-CN" altLang="zh-CN" sz="1600" b="1" baseline="30000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【</a:t>
            </a:r>
            <a:r>
              <a:rPr lang="en-US" altLang="zh-CN" sz="1600" b="1" baseline="30000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2</a:t>
            </a:r>
            <a:r>
              <a:rPr lang="zh-CN" altLang="zh-CN" sz="1600" b="1" baseline="30000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】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必于是，颠沛必于是。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”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                                              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（《论语・里仁》）</a:t>
            </a:r>
          </a:p>
          <a:p>
            <a:pPr fontAlgn="ctr"/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注释：【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】处：处在、居处。【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】造次：仓促之间。</a:t>
            </a:r>
            <a:endParaRPr lang="zh-CN" alt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ctr"/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①“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不以其道得之，不处也。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本句中的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其道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指什么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全段表达了孔子的什么思想？</a:t>
            </a:r>
          </a:p>
          <a:p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②“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不以其道得之，不去也。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杨伯峻《论语译注》认为，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得之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应改为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去之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；也有学者认为，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不以其道得之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的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不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字应删去。请根据以上两种不同解读，分别解释句意。</a:t>
            </a:r>
          </a:p>
          <a:p>
            <a:r>
              <a:rPr lang="zh-CN" altLang="zh-CN" sz="1600" b="1" dirty="0" smtClean="0">
                <a:solidFill>
                  <a:srgbClr val="7030A0"/>
                </a:solidFill>
              </a:rPr>
              <a:t>（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2018</a:t>
            </a:r>
            <a:r>
              <a:rPr lang="zh-CN" altLang="zh-CN" sz="1600" b="1" dirty="0" smtClean="0">
                <a:solidFill>
                  <a:srgbClr val="7030A0"/>
                </a:solidFill>
              </a:rPr>
              <a:t>北京高考）（共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5</a:t>
            </a:r>
            <a:r>
              <a:rPr lang="zh-CN" altLang="zh-CN" sz="1600" b="1" dirty="0" smtClean="0">
                <a:solidFill>
                  <a:srgbClr val="7030A0"/>
                </a:solidFill>
              </a:rPr>
              <a:t>分）《论语》记录了孔子与弟子间的许多对话，如《先进》篇：</a:t>
            </a:r>
          </a:p>
          <a:p>
            <a:r>
              <a:rPr lang="zh-CN" altLang="en-US" sz="16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    </a:t>
            </a:r>
            <a:r>
              <a:rPr lang="zh-CN" altLang="zh-CN" sz="16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子路问：“闻斯</a:t>
            </a:r>
            <a:r>
              <a:rPr lang="zh-CN" altLang="zh-CN" sz="1600" b="1" baseline="30000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【</a:t>
            </a:r>
            <a:r>
              <a:rPr lang="en-US" altLang="zh-CN" sz="1600" b="1" baseline="30000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1</a:t>
            </a:r>
            <a:r>
              <a:rPr lang="zh-CN" altLang="zh-CN" sz="1600" b="1" baseline="30000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】</a:t>
            </a:r>
            <a:r>
              <a:rPr lang="zh-CN" altLang="zh-CN" sz="16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行诸？”子曰：“有父兄在，如之何其闻斯行之？”</a:t>
            </a:r>
          </a:p>
          <a:p>
            <a:r>
              <a:rPr lang="zh-CN" altLang="zh-CN" sz="16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冉有问：“闻斯行诸？”子曰：“闻斯行之。”</a:t>
            </a:r>
          </a:p>
          <a:p>
            <a:r>
              <a:rPr lang="zh-CN" altLang="zh-CN" sz="16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公西华曰：“由也问闻斯行诸，子曰，‘有父兄在’；求也问闻斯行诸，子曰，‘闻斯行之’。赤也惑，敢问。”子曰：“求也退，故进之；由也兼人</a:t>
            </a:r>
            <a:r>
              <a:rPr lang="zh-CN" altLang="zh-CN" sz="1600" b="1" baseline="30000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【</a:t>
            </a:r>
            <a:r>
              <a:rPr lang="en-US" altLang="zh-CN" sz="1600" b="1" baseline="30000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2</a:t>
            </a:r>
            <a:r>
              <a:rPr lang="zh-CN" altLang="zh-CN" sz="1600" b="1" baseline="30000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】</a:t>
            </a:r>
            <a:r>
              <a:rPr lang="zh-CN" altLang="zh-CN" sz="16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，故退之。”</a:t>
            </a:r>
          </a:p>
          <a:p>
            <a:r>
              <a:rPr lang="zh-CN" altLang="zh-CN" sz="1600" b="1" dirty="0" smtClean="0">
                <a:solidFill>
                  <a:srgbClr val="7030A0"/>
                </a:solidFill>
              </a:rPr>
              <a:t>注释：【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</a:t>
            </a:r>
            <a:r>
              <a:rPr lang="zh-CN" altLang="zh-CN" sz="1600" b="1" dirty="0" smtClean="0">
                <a:solidFill>
                  <a:srgbClr val="7030A0"/>
                </a:solidFill>
              </a:rPr>
              <a:t>】斯：就。【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zh-CN" sz="1600" b="1" dirty="0" smtClean="0">
                <a:solidFill>
                  <a:srgbClr val="7030A0"/>
                </a:solidFill>
              </a:rPr>
              <a:t>】兼人：勇于作为。</a:t>
            </a:r>
            <a:endParaRPr lang="zh-CN" altLang="en-US" sz="1600" b="1" dirty="0" smtClean="0">
              <a:solidFill>
                <a:srgbClr val="7030A0"/>
              </a:solidFill>
            </a:endParaRPr>
          </a:p>
          <a:p>
            <a:r>
              <a:rPr lang="zh-CN" altLang="zh-CN" sz="1600" b="1" dirty="0" smtClean="0">
                <a:solidFill>
                  <a:srgbClr val="7030A0"/>
                </a:solidFill>
              </a:rPr>
              <a:t>请简要概述孔子三次回答的内容，并说明此则短文反映了孔子怎样的思想。</a:t>
            </a:r>
            <a:endParaRPr lang="zh-CN" altLang="zh-CN" sz="1600" b="1" dirty="0">
              <a:solidFill>
                <a:srgbClr val="7030A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-43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二、</a:t>
            </a:r>
            <a:r>
              <a:rPr lang="zh-CN" altLang="en-US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有的放矢</a:t>
            </a:r>
            <a:r>
              <a:rPr lang="en-US" altLang="zh-CN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——《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的有效备考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199" y="3267763"/>
            <a:ext cx="2008801" cy="185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5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2PPT\2。ppt中国风元素\青花瓷\图片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697" y="-381224"/>
            <a:ext cx="1061121" cy="18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107504" y="771550"/>
            <a:ext cx="8788353" cy="33579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</a:rPr>
              <a:t>阅读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</a:rPr>
              <a:t>2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、 读通：分门别类，梳理打通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《</a:t>
            </a:r>
            <a:r>
              <a:rPr lang="zh-CN" altLang="en-US" sz="28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论语</a:t>
            </a:r>
            <a:r>
              <a:rPr lang="en-US" altLang="zh-CN" sz="28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》</a:t>
            </a:r>
            <a:r>
              <a:rPr lang="zh-CN" altLang="en-US" sz="28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仁、礼、孝、义</a:t>
            </a:r>
            <a:r>
              <a:rPr lang="en-US" altLang="zh-CN" sz="28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……</a:t>
            </a:r>
            <a:endParaRPr lang="zh-CN" altLang="en-US" sz="2800" b="1" dirty="0" smtClean="0">
              <a:solidFill>
                <a:srgbClr val="7030A0"/>
              </a:solidFill>
              <a:latin typeface="KaiTi" charset="0"/>
              <a:ea typeface="KaiTi" charset="0"/>
              <a:cs typeface="KaiTi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        为政</a:t>
            </a:r>
            <a:r>
              <a:rPr lang="zh-CN" altLang="en-US" sz="2800" b="1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、</a:t>
            </a:r>
            <a:r>
              <a:rPr lang="zh-CN" altLang="en-US" sz="28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修身、求学、教育、交友</a:t>
            </a:r>
            <a:r>
              <a:rPr lang="en-US" altLang="zh-CN" sz="28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……</a:t>
            </a:r>
            <a:endParaRPr lang="zh-CN" altLang="en-US" sz="2800" b="1" dirty="0" smtClean="0">
              <a:solidFill>
                <a:srgbClr val="7030A0"/>
              </a:solidFill>
              <a:latin typeface="KaiTi" charset="0"/>
              <a:ea typeface="KaiTi" charset="0"/>
              <a:cs typeface="KaiTi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        子路、子贡、颜回、冉有、子张、子夏、曾参、宰予</a:t>
            </a:r>
            <a:r>
              <a:rPr lang="zh-CN" altLang="en-US" sz="2800" b="1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、樊迟、原宪 </a:t>
            </a:r>
            <a:r>
              <a:rPr lang="en-US" altLang="zh-CN" sz="28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……</a:t>
            </a:r>
            <a:endParaRPr lang="zh-CN" altLang="en-US" sz="2800" b="1" dirty="0" smtClean="0">
              <a:solidFill>
                <a:srgbClr val="7030A0"/>
              </a:solidFill>
              <a:latin typeface="KaiTi" charset="0"/>
              <a:ea typeface="KaiTi" charset="0"/>
              <a:cs typeface="KaiTi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 </a:t>
            </a:r>
            <a:r>
              <a:rPr lang="zh-CN" altLang="en-US" sz="28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       成语、名句</a:t>
            </a:r>
            <a:r>
              <a:rPr lang="en-US" altLang="zh-CN" sz="2800" b="1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……</a:t>
            </a:r>
            <a:endParaRPr lang="zh-CN" altLang="en-US" sz="2800" b="1" dirty="0">
              <a:solidFill>
                <a:srgbClr val="7030A0"/>
              </a:solidFill>
              <a:latin typeface="KaiTi" charset="0"/>
              <a:ea typeface="KaiTi" charset="0"/>
              <a:cs typeface="KaiTi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-43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二、</a:t>
            </a:r>
            <a:r>
              <a:rPr lang="zh-CN" altLang="en-US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有的放矢</a:t>
            </a:r>
            <a:r>
              <a:rPr lang="en-US" altLang="zh-CN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——《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的有效备考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892443"/>
            <a:ext cx="1331640" cy="122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0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2PPT\2。ppt中国风元素\青花瓷\图片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697" y="-381224"/>
            <a:ext cx="1061121" cy="18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179512" y="530561"/>
            <a:ext cx="8788353" cy="33579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阅读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tx1"/>
                </a:solidFill>
              </a:rPr>
              <a:t>2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、 读通：文本互证，全面理解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《</a:t>
            </a:r>
            <a:r>
              <a:rPr lang="zh-CN" altLang="en-US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史记</a:t>
            </a:r>
            <a:r>
              <a:rPr lang="en-US" altLang="zh-CN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·</a:t>
            </a:r>
            <a:r>
              <a:rPr lang="zh-CN" altLang="en-US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孔子世家</a:t>
            </a:r>
            <a:r>
              <a:rPr lang="en-US" altLang="zh-CN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》</a:t>
            </a:r>
            <a:r>
              <a:rPr lang="en-US" altLang="zh-CN" sz="2000" b="1" dirty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《</a:t>
            </a:r>
            <a:r>
              <a:rPr lang="zh-CN" altLang="en-US" sz="2000" b="1" dirty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史记</a:t>
            </a:r>
            <a:r>
              <a:rPr lang="en-US" altLang="zh-CN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·</a:t>
            </a:r>
            <a:r>
              <a:rPr lang="zh-CN" altLang="en-US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仲尼弟子列传</a:t>
            </a:r>
            <a:r>
              <a:rPr lang="en-US" altLang="zh-CN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》</a:t>
            </a:r>
            <a:endParaRPr lang="zh-CN" altLang="en-US" sz="2000" b="1" dirty="0" smtClean="0">
              <a:solidFill>
                <a:schemeClr val="tx1"/>
              </a:solidFill>
              <a:latin typeface="KaiTi" charset="0"/>
              <a:ea typeface="KaiTi" charset="0"/>
              <a:cs typeface="KaiTi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《</a:t>
            </a:r>
            <a:r>
              <a:rPr lang="zh-CN" altLang="en-US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孔子家语</a:t>
            </a:r>
            <a:r>
              <a:rPr lang="en-US" altLang="zh-CN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》</a:t>
            </a:r>
            <a:endParaRPr lang="zh-CN" altLang="en-US" sz="2000" b="1" dirty="0" smtClean="0">
              <a:solidFill>
                <a:schemeClr val="tx1"/>
              </a:solidFill>
              <a:latin typeface="KaiTi" charset="0"/>
              <a:ea typeface="KaiTi" charset="0"/>
              <a:cs typeface="KaiTi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《</a:t>
            </a:r>
            <a:r>
              <a:rPr lang="zh-CN" altLang="en-US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左传</a:t>
            </a:r>
            <a:r>
              <a:rPr lang="en-US" altLang="zh-CN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》</a:t>
            </a:r>
            <a:endParaRPr lang="zh-CN" altLang="en-US" sz="2000" b="1" dirty="0" smtClean="0">
              <a:solidFill>
                <a:schemeClr val="tx1"/>
              </a:solidFill>
              <a:latin typeface="KaiTi" charset="0"/>
              <a:ea typeface="KaiTi" charset="0"/>
              <a:cs typeface="KaiTi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《</a:t>
            </a:r>
            <a:r>
              <a:rPr lang="zh-CN" altLang="en-US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庄子</a:t>
            </a:r>
            <a:r>
              <a:rPr lang="en-US" altLang="zh-CN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》《</a:t>
            </a:r>
            <a:r>
              <a:rPr lang="zh-CN" altLang="en-US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吕氏春秋</a:t>
            </a:r>
            <a:r>
              <a:rPr lang="en-US" altLang="zh-CN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》《</a:t>
            </a:r>
            <a:r>
              <a:rPr lang="zh-CN" altLang="en-US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孟子</a:t>
            </a:r>
            <a:r>
              <a:rPr lang="en-US" altLang="zh-CN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》《</a:t>
            </a:r>
            <a:r>
              <a:rPr lang="zh-CN" altLang="en-US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荀子</a:t>
            </a:r>
            <a:r>
              <a:rPr lang="en-US" altLang="zh-CN" sz="2000" b="1" dirty="0" smtClean="0">
                <a:solidFill>
                  <a:schemeClr val="tx1"/>
                </a:solidFill>
                <a:latin typeface="KaiTi" charset="0"/>
                <a:ea typeface="KaiTi" charset="0"/>
                <a:cs typeface="KaiTi" charset="0"/>
              </a:rPr>
              <a:t>》……</a:t>
            </a:r>
            <a:endParaRPr lang="zh-CN" altLang="en-US" sz="2000" b="1" dirty="0" smtClean="0">
              <a:solidFill>
                <a:schemeClr val="tx1"/>
              </a:solidFill>
              <a:latin typeface="KaiTi" charset="0"/>
              <a:ea typeface="KaiTi" charset="0"/>
              <a:cs typeface="KaiTi" charset="0"/>
            </a:endParaRPr>
          </a:p>
          <a:p>
            <a:endParaRPr lang="zh-CN" altLang="zh-CN" sz="1600" b="1" dirty="0">
              <a:solidFill>
                <a:srgbClr val="7030A0"/>
              </a:solidFill>
            </a:endParaRPr>
          </a:p>
          <a:p>
            <a:endParaRPr lang="zh-CN" altLang="zh-CN" sz="1600" b="1" dirty="0">
              <a:solidFill>
                <a:srgbClr val="7030A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-43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二、</a:t>
            </a:r>
            <a:r>
              <a:rPr lang="zh-CN" altLang="en-US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有的放矢</a:t>
            </a:r>
            <a:r>
              <a:rPr lang="en-US" altLang="zh-CN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——《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的有效备考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199" y="3267763"/>
            <a:ext cx="2008801" cy="185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2PPT\2。ppt中国风元素\青花瓷\图片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697" y="-381224"/>
            <a:ext cx="1061121" cy="18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251520" y="356073"/>
            <a:ext cx="8788353" cy="11050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阅读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tx1"/>
                </a:solidFill>
              </a:rPr>
              <a:t>2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、 读通：文本互证，全面理解</a:t>
            </a:r>
          </a:p>
        </p:txBody>
      </p:sp>
      <p:sp>
        <p:nvSpPr>
          <p:cNvPr id="2" name="矩形 1"/>
          <p:cNvSpPr/>
          <p:nvPr/>
        </p:nvSpPr>
        <p:spPr>
          <a:xfrm>
            <a:off x="1475656" y="-43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二、</a:t>
            </a:r>
            <a:r>
              <a:rPr lang="zh-CN" altLang="en-US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有的放矢</a:t>
            </a:r>
            <a:r>
              <a:rPr lang="en-US" altLang="zh-CN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——《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的有效备考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199" y="3267763"/>
            <a:ext cx="2008801" cy="18531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465008"/>
            <a:ext cx="4904656" cy="367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2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" y="0"/>
            <a:ext cx="9099247" cy="514350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16740" y="483518"/>
            <a:ext cx="5616624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sz="3600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一、知己知彼</a:t>
            </a:r>
          </a:p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sz="2400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            </a:t>
            </a:r>
            <a:r>
              <a:rPr lang="en-US" altLang="zh-CN" sz="2400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——《</a:t>
            </a:r>
            <a:r>
              <a:rPr lang="zh-CN" altLang="en-US" sz="2400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sz="2400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r>
              <a:rPr lang="zh-CN" altLang="en-US" sz="2400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的</a:t>
            </a:r>
            <a:r>
              <a:rPr lang="zh-CN" altLang="en-US" sz="2400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考查题型</a:t>
            </a:r>
            <a:endParaRPr lang="zh-CN" altLang="en-US" sz="2400" b="1" dirty="0" smtClean="0">
              <a:solidFill>
                <a:srgbClr val="303030"/>
              </a:solidFill>
              <a:latin typeface="STKaiti" charset="-122"/>
              <a:ea typeface="STKaiti" charset="-122"/>
              <a:cs typeface="STKaiti" charset="-122"/>
            </a:endParaRPr>
          </a:p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sz="3600" b="1" dirty="0" smtClean="0">
                <a:solidFill>
                  <a:srgbClr val="303030"/>
                </a:solidFill>
                <a:latin typeface="KaiTi" charset="0"/>
                <a:ea typeface="KaiTi" charset="0"/>
                <a:cs typeface="KaiTi" charset="0"/>
              </a:rPr>
              <a:t>二、有的放矢</a:t>
            </a:r>
          </a:p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sz="2400" b="1" dirty="0" smtClean="0">
                <a:solidFill>
                  <a:srgbClr val="303030"/>
                </a:solidFill>
                <a:latin typeface="KaiTi" charset="0"/>
                <a:ea typeface="KaiTi" charset="0"/>
                <a:cs typeface="KaiTi" charset="0"/>
              </a:rPr>
              <a:t>       </a:t>
            </a:r>
            <a:r>
              <a:rPr lang="en-US" altLang="zh-CN" sz="2400" b="1" dirty="0" smtClean="0">
                <a:solidFill>
                  <a:srgbClr val="303030"/>
                </a:solidFill>
                <a:latin typeface="KaiTi" charset="0"/>
                <a:ea typeface="KaiTi" charset="0"/>
                <a:cs typeface="KaiTi" charset="0"/>
              </a:rPr>
              <a:t>——《</a:t>
            </a:r>
            <a:r>
              <a:rPr lang="zh-CN" altLang="en-US" sz="2400" b="1" dirty="0" smtClean="0">
                <a:solidFill>
                  <a:srgbClr val="303030"/>
                </a:solidFill>
                <a:latin typeface="KaiTi" charset="0"/>
                <a:ea typeface="KaiTi" charset="0"/>
                <a:cs typeface="KaiTi" charset="0"/>
              </a:rPr>
              <a:t>论语</a:t>
            </a:r>
            <a:r>
              <a:rPr lang="en-US" altLang="zh-CN" sz="2400" b="1" dirty="0" smtClean="0">
                <a:solidFill>
                  <a:srgbClr val="303030"/>
                </a:solidFill>
                <a:latin typeface="KaiTi" charset="0"/>
                <a:ea typeface="KaiTi" charset="0"/>
                <a:cs typeface="KaiTi" charset="0"/>
              </a:rPr>
              <a:t>》</a:t>
            </a:r>
            <a:r>
              <a:rPr lang="zh-CN" altLang="en-US" sz="2400" b="1" dirty="0" smtClean="0">
                <a:solidFill>
                  <a:srgbClr val="303030"/>
                </a:solidFill>
                <a:latin typeface="KaiTi" charset="0"/>
                <a:ea typeface="KaiTi" charset="0"/>
                <a:cs typeface="KaiTi" charset="0"/>
              </a:rPr>
              <a:t>的有效备考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10" y="754712"/>
            <a:ext cx="1011520" cy="6302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65" y="1968065"/>
            <a:ext cx="1011520" cy="63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8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291006"/>
            <a:ext cx="899592" cy="829874"/>
          </a:xfrm>
          <a:prstGeom prst="rect">
            <a:avLst/>
          </a:prstGeom>
        </p:spPr>
      </p:pic>
      <p:pic>
        <p:nvPicPr>
          <p:cNvPr id="5" name="Picture 2" descr="G:\2PPT\2。ppt中国风元素\青花瓷\图片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697" y="-381224"/>
            <a:ext cx="1061121" cy="18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107504" y="915566"/>
            <a:ext cx="8788353" cy="36459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/>
                </a:solidFill>
              </a:rPr>
              <a:t>3</a:t>
            </a:r>
            <a:r>
              <a:rPr lang="zh-CN" altLang="en-US" sz="1600" b="1" dirty="0">
                <a:solidFill>
                  <a:schemeClr val="tx1"/>
                </a:solidFill>
              </a:rPr>
              <a:t>、 读我：读出自我的独特见解</a:t>
            </a:r>
          </a:p>
          <a:p>
            <a:r>
              <a:rPr lang="zh-CN" altLang="en-US" sz="1600" b="1" dirty="0" smtClean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冉有：</a:t>
            </a:r>
            <a:r>
              <a:rPr lang="en-US" altLang="zh-CN" sz="1600" b="1" dirty="0" smtClean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《</a:t>
            </a:r>
            <a:r>
              <a:rPr lang="zh-CN" altLang="en-US" sz="1600" b="1" dirty="0" smtClean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论语</a:t>
            </a:r>
            <a:r>
              <a:rPr lang="en-US" altLang="zh-CN" sz="1600" b="1" dirty="0" smtClean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》16</a:t>
            </a:r>
            <a:r>
              <a:rPr lang="zh-CN" altLang="en-US" sz="1600" b="1" dirty="0" smtClean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则、</a:t>
            </a:r>
            <a:r>
              <a:rPr lang="en-US" altLang="zh-CN" sz="1600" b="1" dirty="0" smtClean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《</a:t>
            </a:r>
            <a:r>
              <a:rPr lang="zh-CN" altLang="en-US" sz="1600" b="1" dirty="0" smtClean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孔子世家</a:t>
            </a:r>
            <a:r>
              <a:rPr lang="en-US" altLang="zh-CN" sz="1600" b="1" dirty="0" smtClean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》</a:t>
            </a:r>
            <a:r>
              <a:rPr lang="zh-CN" altLang="en-US" sz="1600" b="1" dirty="0" smtClean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、</a:t>
            </a:r>
            <a:r>
              <a:rPr lang="en-US" altLang="zh-CN" sz="1600" b="1" dirty="0" smtClean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《</a:t>
            </a:r>
            <a:r>
              <a:rPr lang="zh-CN" altLang="en-US" sz="1600" b="1" dirty="0" smtClean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仲尼弟子列传</a:t>
            </a:r>
            <a:r>
              <a:rPr lang="en-US" altLang="zh-CN" sz="1600" b="1" dirty="0" smtClean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》</a:t>
            </a:r>
            <a:r>
              <a:rPr lang="zh-CN" altLang="en-US" sz="1600" b="1" dirty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、</a:t>
            </a:r>
            <a:r>
              <a:rPr lang="en-US" altLang="zh-CN" sz="1600" b="1" dirty="0" smtClean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《</a:t>
            </a:r>
            <a:r>
              <a:rPr lang="zh-CN" altLang="en-US" sz="1600" b="1" dirty="0" smtClean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左传</a:t>
            </a:r>
            <a:r>
              <a:rPr lang="en-US" altLang="zh-CN" sz="1600" b="1" dirty="0" smtClean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》</a:t>
            </a:r>
            <a:endParaRPr lang="zh-CN" altLang="en-US" sz="1600" b="1" dirty="0" smtClean="0">
              <a:solidFill>
                <a:srgbClr val="3333FF"/>
              </a:solidFill>
              <a:latin typeface="KaiTi" charset="0"/>
              <a:ea typeface="KaiTi" charset="0"/>
              <a:cs typeface="KaiTi" charset="0"/>
            </a:endParaRPr>
          </a:p>
          <a:p>
            <a:r>
              <a:rPr lang="en-US" altLang="zh-CN" sz="16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3.6 </a:t>
            </a:r>
            <a:r>
              <a:rPr lang="zh-CN" altLang="en-US" sz="16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季氏旅于泰山。子谓冉有曰：“女弗能救与？</a:t>
            </a:r>
            <a:r>
              <a:rPr lang="en-US" altLang="zh-CN" sz="16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‘’</a:t>
            </a:r>
            <a:r>
              <a:rPr lang="zh-CN" altLang="en-US" sz="16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对曰：“不能。”子曰：“呜呼！曾谓泰山不如林放乎？”</a:t>
            </a:r>
          </a:p>
          <a:p>
            <a:r>
              <a:rPr lang="en-US" altLang="zh-CN" sz="16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11.17 </a:t>
            </a:r>
            <a:r>
              <a:rPr lang="zh-CN" altLang="en-US" sz="16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季氏富于周公，</a:t>
            </a: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而求也为之聚敛而附益</a:t>
            </a:r>
            <a:r>
              <a:rPr lang="zh-CN" altLang="en-US" sz="16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之。</a:t>
            </a: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子</a:t>
            </a:r>
            <a:r>
              <a:rPr lang="zh-CN" altLang="en-US" sz="16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曰：“</a:t>
            </a: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非吾徒也，小子鸣鼓而攻之可也</a:t>
            </a:r>
            <a:r>
              <a:rPr lang="zh-CN" altLang="en-US" sz="16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。</a:t>
            </a:r>
          </a:p>
          <a:p>
            <a:r>
              <a:rPr lang="en-US" altLang="zh-CN" sz="16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16.1 </a:t>
            </a:r>
            <a:r>
              <a:rPr lang="zh-CN" altLang="en-US" sz="16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孔子曰：“求！周任有言曰。陈力就列，不能者止。</a:t>
            </a:r>
            <a:r>
              <a:rPr lang="en-US" altLang="zh-CN" sz="16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‘</a:t>
            </a:r>
            <a:r>
              <a:rPr lang="zh-CN" altLang="en-US" sz="16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危而不持，颠而不扶，则将焉用彼相矣？且尔言过矣。虎兕出于柙，龟玉毁于椟中，是谁之过与？</a:t>
            </a:r>
            <a:r>
              <a:rPr lang="en-US" altLang="zh-CN" sz="16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” </a:t>
            </a:r>
            <a:endParaRPr lang="zh-CN" altLang="en-US" sz="1600" b="1" dirty="0" smtClean="0">
              <a:solidFill>
                <a:schemeClr val="accent6">
                  <a:lumMod val="50000"/>
                </a:schemeClr>
              </a:solidFill>
              <a:latin typeface="KaiTi" charset="0"/>
              <a:ea typeface="KaiTi" charset="0"/>
              <a:cs typeface="KaiTi" charset="0"/>
            </a:endParaRPr>
          </a:p>
          <a:p>
            <a:r>
              <a:rPr lang="zh-CN" altLang="en-US" sz="1600" b="1" dirty="0" smtClean="0">
                <a:solidFill>
                  <a:srgbClr val="FF0000"/>
                </a:solidFill>
                <a:latin typeface="KaiTi" charset="0"/>
                <a:ea typeface="KaiTi" charset="0"/>
                <a:cs typeface="KaiTi" charset="0"/>
              </a:rPr>
              <a:t>对比：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 </a:t>
            </a:r>
            <a:r>
              <a:rPr lang="en-US" altLang="zh-CN" sz="1600" b="1" dirty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11.24 </a:t>
            </a:r>
            <a:r>
              <a:rPr lang="zh-CN" altLang="en-US" sz="1600" b="1" dirty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季子然问：“仲由、冉求可谓大臣与？</a:t>
            </a:r>
            <a:r>
              <a:rPr lang="en-US" altLang="zh-CN" sz="1600" b="1" dirty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”</a:t>
            </a:r>
            <a:r>
              <a:rPr lang="zh-CN" altLang="en-US" sz="1600" b="1" dirty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子曰：“吾以子为异之问，曾由与求之问。所谓大臣者，以道事君，不可则止。今由与求也，可谓具臣矣。</a:t>
            </a:r>
            <a:r>
              <a:rPr lang="en-US" altLang="zh-CN" sz="1600" b="1" dirty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”</a:t>
            </a:r>
            <a:r>
              <a:rPr lang="zh-CN" altLang="en-US" sz="1600" b="1" dirty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曰：“然则从之者与？”子曰：“弑父与君，亦不从也。” </a:t>
            </a:r>
            <a:r>
              <a:rPr lang="en-US" altLang="zh-CN" sz="1600" b="1" dirty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《</a:t>
            </a:r>
            <a:r>
              <a:rPr lang="zh-CN" altLang="en-US" sz="1600" b="1" dirty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论语</a:t>
            </a:r>
            <a:r>
              <a:rPr lang="en-US" altLang="zh-CN" sz="1600" b="1" dirty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·</a:t>
            </a:r>
            <a:r>
              <a:rPr lang="zh-CN" altLang="en-US" sz="1600" b="1" dirty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先进篇</a:t>
            </a:r>
            <a:r>
              <a:rPr lang="en-US" altLang="zh-CN" sz="1600" b="1" dirty="0">
                <a:solidFill>
                  <a:srgbClr val="3333FF"/>
                </a:solidFill>
                <a:latin typeface="KaiTi" charset="0"/>
                <a:ea typeface="KaiTi" charset="0"/>
                <a:cs typeface="KaiTi" charset="0"/>
              </a:rPr>
              <a:t>》</a:t>
            </a:r>
            <a:endParaRPr lang="zh-CN" altLang="en-US" sz="1600" b="1" dirty="0">
              <a:solidFill>
                <a:srgbClr val="3333FF"/>
              </a:solidFill>
              <a:latin typeface="KaiTi" charset="0"/>
              <a:ea typeface="KaiTi" charset="0"/>
              <a:cs typeface="KaiTi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KaiTi" charset="0"/>
                <a:ea typeface="KaiTi" charset="0"/>
                <a:cs typeface="KaiTi" charset="0"/>
              </a:rPr>
              <a:t>    季孙谓其宰冉求曰：“齐师在清，必鲁故也。若之何？”求曰：“一子守，二子从公御诸竟。”季孙曰：“不能。”求曰：“居封疆之间。”季孙告二子，二子不可。求曰：“若不可，则君无出。一子帅师，背城而战。不属者，非鲁人也。鲁之群室，众于齐之兵车。一室敌车，优矣。子何患焉？二子之不欲战也宜，政在季氏。当子之身，齐人伐鲁而不能战，子之耻也。大不列于诸侯矣。                          </a:t>
            </a:r>
            <a:r>
              <a:rPr lang="en-US" altLang="zh-CN" sz="1600" b="1" dirty="0">
                <a:solidFill>
                  <a:srgbClr val="FF0000"/>
                </a:solidFill>
                <a:latin typeface="KaiTi" charset="0"/>
                <a:ea typeface="KaiTi" charset="0"/>
                <a:cs typeface="KaiTi" charset="0"/>
              </a:rPr>
              <a:t>《</a:t>
            </a:r>
            <a:r>
              <a:rPr lang="zh-CN" altLang="en-US" sz="1600" b="1" dirty="0">
                <a:solidFill>
                  <a:srgbClr val="FF0000"/>
                </a:solidFill>
                <a:latin typeface="KaiTi" charset="0"/>
                <a:ea typeface="KaiTi" charset="0"/>
                <a:cs typeface="KaiTi" charset="0"/>
              </a:rPr>
              <a:t>左传</a:t>
            </a:r>
            <a:r>
              <a:rPr lang="en-US" altLang="zh-CN" sz="1600" b="1" dirty="0">
                <a:solidFill>
                  <a:srgbClr val="FF0000"/>
                </a:solidFill>
                <a:latin typeface="KaiTi" charset="0"/>
                <a:ea typeface="KaiTi" charset="0"/>
                <a:cs typeface="KaiTi" charset="0"/>
              </a:rPr>
              <a:t>·</a:t>
            </a:r>
            <a:r>
              <a:rPr lang="zh-CN" altLang="en-US" sz="1600" b="1" dirty="0">
                <a:solidFill>
                  <a:srgbClr val="FF0000"/>
                </a:solidFill>
                <a:latin typeface="KaiTi" charset="0"/>
                <a:ea typeface="KaiTi" charset="0"/>
                <a:cs typeface="KaiTi" charset="0"/>
              </a:rPr>
              <a:t>哀公十一年</a:t>
            </a:r>
            <a:r>
              <a:rPr lang="en-US" altLang="zh-CN" sz="1600" b="1" dirty="0">
                <a:solidFill>
                  <a:srgbClr val="FF0000"/>
                </a:solidFill>
                <a:latin typeface="KaiTi" charset="0"/>
                <a:ea typeface="KaiTi" charset="0"/>
                <a:cs typeface="KaiTi" charset="0"/>
              </a:rPr>
              <a:t>》</a:t>
            </a:r>
            <a:endParaRPr lang="zh-CN" altLang="zh-CN" sz="1600" b="1" dirty="0">
              <a:solidFill>
                <a:srgbClr val="7030A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-43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二、</a:t>
            </a:r>
            <a:r>
              <a:rPr lang="zh-CN" altLang="en-US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有的放矢</a:t>
            </a:r>
            <a:r>
              <a:rPr lang="en-US" altLang="zh-CN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——《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的有效备考</a:t>
            </a:r>
          </a:p>
        </p:txBody>
      </p:sp>
    </p:spTree>
    <p:extLst>
      <p:ext uri="{BB962C8B-B14F-4D97-AF65-F5344CB8AC3E}">
        <p14:creationId xmlns:p14="http://schemas.microsoft.com/office/powerpoint/2010/main" val="40696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826015"/>
            <a:ext cx="1403648" cy="1294865"/>
          </a:xfrm>
          <a:prstGeom prst="rect">
            <a:avLst/>
          </a:prstGeom>
        </p:spPr>
      </p:pic>
      <p:pic>
        <p:nvPicPr>
          <p:cNvPr id="5" name="Picture 2" descr="G:\2PPT\2。ppt中国风元素\青花瓷\图片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697" y="-381224"/>
            <a:ext cx="1061121" cy="18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29064" y="1995686"/>
            <a:ext cx="8788353" cy="33579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KaiTi" charset="0"/>
                <a:ea typeface="KaiTi" charset="0"/>
                <a:cs typeface="KaiTi" charset="0"/>
              </a:rPr>
              <a:t>对比：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     其</a:t>
            </a: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明年，冉有为季氏将师，与齐战於郎，克之。季康子曰：“子之於军旅，学之乎？性之乎？”冉有曰：“学之於孔子。”季康子曰：“孔子何如人哉？”对曰：“用之有名；播之百姓，质诸鬼神而无憾。求之至於此道，虽累千社，夫子不利也。”康子曰：“我欲召之，可乎？”对曰：“欲召之，则毋以小人固之，则可矣。”而卫孔文子将攻太叔，问策於仲尼。仲尼辞不知，退而命载而行，曰：“鸟能择木，木岂能择鸟乎！”文子固止。会季康子逐公华、公宾、公林，以币迎孔子，孔子归鲁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 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                                  </a:t>
            </a: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《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史记</a:t>
            </a: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·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孔子世家</a:t>
            </a: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  <a:latin typeface="KaiTi" charset="0"/>
                <a:ea typeface="KaiTi" charset="0"/>
                <a:cs typeface="KaiTi" charset="0"/>
              </a:rPr>
              <a:t>》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KaiTi" charset="0"/>
              <a:ea typeface="KaiTi" charset="0"/>
              <a:cs typeface="KaiTi" charset="0"/>
            </a:endParaRPr>
          </a:p>
          <a:p>
            <a:pPr>
              <a:lnSpc>
                <a:spcPct val="150000"/>
              </a:lnSpc>
            </a:pPr>
            <a:endParaRPr lang="zh-CN" altLang="en-US" sz="2000" b="1" dirty="0" smtClean="0">
              <a:solidFill>
                <a:schemeClr val="tx1"/>
              </a:solidFill>
              <a:latin typeface="KaiTi" charset="0"/>
              <a:ea typeface="KaiTi" charset="0"/>
              <a:cs typeface="KaiTi" charset="0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chemeClr val="tx1"/>
              </a:solidFill>
              <a:latin typeface="KaiTi" charset="0"/>
              <a:ea typeface="KaiTi" charset="0"/>
              <a:cs typeface="KaiTi" charset="0"/>
            </a:endParaRPr>
          </a:p>
          <a:p>
            <a:pPr>
              <a:lnSpc>
                <a:spcPct val="150000"/>
              </a:lnSpc>
            </a:pPr>
            <a:endParaRPr lang="zh-CN" altLang="en-US" sz="2000" b="1" dirty="0" smtClean="0">
              <a:solidFill>
                <a:schemeClr val="tx1"/>
              </a:solidFill>
              <a:latin typeface="KaiTi" charset="0"/>
              <a:ea typeface="KaiTi" charset="0"/>
              <a:cs typeface="KaiTi" charset="0"/>
            </a:endParaRPr>
          </a:p>
          <a:p>
            <a:endParaRPr lang="zh-CN" altLang="zh-CN" sz="1600" b="1" dirty="0">
              <a:solidFill>
                <a:srgbClr val="7030A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-43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二、</a:t>
            </a:r>
            <a:r>
              <a:rPr lang="zh-CN" altLang="en-US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有的放矢</a:t>
            </a:r>
            <a:r>
              <a:rPr lang="en-US" altLang="zh-CN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——《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的有效备考</a:t>
            </a:r>
          </a:p>
        </p:txBody>
      </p:sp>
    </p:spTree>
    <p:extLst>
      <p:ext uri="{BB962C8B-B14F-4D97-AF65-F5344CB8AC3E}">
        <p14:creationId xmlns:p14="http://schemas.microsoft.com/office/powerpoint/2010/main" val="94922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291007"/>
            <a:ext cx="899592" cy="829873"/>
          </a:xfrm>
          <a:prstGeom prst="rect">
            <a:avLst/>
          </a:prstGeom>
        </p:spPr>
      </p:pic>
      <p:pic>
        <p:nvPicPr>
          <p:cNvPr id="5" name="Picture 2" descr="G:\2PPT\2。ppt中国风元素\青花瓷\图片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697" y="-381224"/>
            <a:ext cx="1061121" cy="18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107504" y="627534"/>
            <a:ext cx="8788353" cy="33579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3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、 读我</a:t>
            </a:r>
            <a:r>
              <a:rPr lang="zh-CN" altLang="en-US" sz="2800" b="1" dirty="0">
                <a:solidFill>
                  <a:schemeClr val="tx1"/>
                </a:solidFill>
              </a:rPr>
              <a:t>：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读出经典的时代价值</a:t>
            </a:r>
          </a:p>
          <a:p>
            <a:endParaRPr lang="zh-CN" altLang="en-US" sz="2800" b="1" dirty="0" smtClean="0">
              <a:solidFill>
                <a:schemeClr val="tx1"/>
              </a:solidFill>
            </a:endParaRPr>
          </a:p>
          <a:p>
            <a:r>
              <a:rPr lang="zh-CN" altLang="en-US" sz="2800" b="1" dirty="0">
                <a:solidFill>
                  <a:schemeClr val="tx1"/>
                </a:solidFill>
              </a:rPr>
              <a:t>        </a:t>
            </a:r>
            <a:r>
              <a:rPr lang="zh-CN" altLang="en-US" sz="2800" b="1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“</a:t>
            </a:r>
            <a:r>
              <a:rPr lang="zh-CN" altLang="en-US" sz="2800" b="1" dirty="0" smtClean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莫春者</a:t>
            </a:r>
            <a:r>
              <a:rPr lang="zh-CN" altLang="en-US" sz="2800" b="1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，春服既成，冠者五六人，童子六七人，浴乎</a:t>
            </a:r>
            <a:r>
              <a:rPr lang="zh-CN" altLang="en-US" sz="2800" b="1" dirty="0" smtClean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沂，</a:t>
            </a:r>
            <a:r>
              <a:rPr lang="zh-CN" altLang="en-US" sz="2800" b="1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风乎</a:t>
            </a:r>
            <a:r>
              <a:rPr lang="zh-CN" altLang="en-US" sz="2800" b="1" dirty="0" smtClean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舞雩</a:t>
            </a:r>
            <a:r>
              <a:rPr lang="zh-CN" altLang="en-US" sz="2800" b="1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，</a:t>
            </a:r>
            <a:r>
              <a:rPr lang="zh-CN" altLang="en-US" sz="2800" b="1" dirty="0" smtClean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咏而归</a:t>
            </a:r>
            <a:r>
              <a:rPr lang="zh-CN" altLang="en-US" sz="2800" b="1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。</a:t>
            </a:r>
            <a:r>
              <a:rPr lang="zh-CN" altLang="en-US" sz="2800" b="1" dirty="0" smtClean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”</a:t>
            </a:r>
          </a:p>
          <a:p>
            <a:r>
              <a:rPr lang="zh-CN" altLang="en-US" sz="2800" b="1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                                           </a:t>
            </a:r>
            <a:r>
              <a:rPr lang="en-US" altLang="zh-CN" sz="2800" b="1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《</a:t>
            </a:r>
            <a:r>
              <a:rPr lang="zh-CN" altLang="en-US" sz="2800" b="1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sz="2800" b="1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·</a:t>
            </a:r>
            <a:r>
              <a:rPr lang="zh-CN" altLang="en-US" sz="2800" b="1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先进</a:t>
            </a:r>
            <a:r>
              <a:rPr lang="en-US" altLang="zh-CN" sz="2800" b="1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endParaRPr lang="zh-CN" altLang="en-US" sz="2800" b="1" dirty="0" smtClean="0">
              <a:solidFill>
                <a:schemeClr val="tx1"/>
              </a:solidFill>
              <a:latin typeface="STKaiti" charset="-122"/>
              <a:ea typeface="STKaiti" charset="-122"/>
              <a:cs typeface="STKaiti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                                          </a:t>
            </a:r>
          </a:p>
        </p:txBody>
      </p:sp>
      <p:sp>
        <p:nvSpPr>
          <p:cNvPr id="2" name="矩形 1"/>
          <p:cNvSpPr/>
          <p:nvPr/>
        </p:nvSpPr>
        <p:spPr>
          <a:xfrm>
            <a:off x="1475656" y="-43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二、</a:t>
            </a:r>
            <a:r>
              <a:rPr lang="zh-CN" altLang="en-US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有的放矢</a:t>
            </a:r>
            <a:r>
              <a:rPr lang="en-US" altLang="zh-CN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——《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的有效备考</a:t>
            </a:r>
          </a:p>
        </p:txBody>
      </p:sp>
    </p:spTree>
    <p:extLst>
      <p:ext uri="{BB962C8B-B14F-4D97-AF65-F5344CB8AC3E}">
        <p14:creationId xmlns:p14="http://schemas.microsoft.com/office/powerpoint/2010/main" val="182024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" y="0"/>
            <a:ext cx="2142040" cy="1858871"/>
          </a:xfrm>
          <a:prstGeom prst="rect">
            <a:avLst/>
          </a:prstGeom>
        </p:spPr>
      </p:pic>
      <p:pic>
        <p:nvPicPr>
          <p:cNvPr id="5" name="Picture 2" descr="G:\2PPT\2。ppt中国风元素\青花瓷\图片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82879" y="3435846"/>
            <a:ext cx="1061121" cy="18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331640" y="267494"/>
            <a:ext cx="74888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333333"/>
                </a:solidFill>
                <a:latin typeface="-apple-system-font" charset="0"/>
              </a:rPr>
              <a:t>            </a:t>
            </a:r>
            <a:r>
              <a:rPr lang="zh-CN" altLang="en-US" sz="2800" b="1" dirty="0" smtClean="0">
                <a:solidFill>
                  <a:srgbClr val="333333"/>
                </a:solidFill>
                <a:latin typeface="KaiTi" charset="0"/>
                <a:ea typeface="KaiTi" charset="0"/>
                <a:cs typeface="KaiTi" charset="0"/>
              </a:rPr>
              <a:t>你</a:t>
            </a:r>
            <a:r>
              <a:rPr lang="zh-CN" altLang="en-US" sz="2800" b="1" dirty="0">
                <a:solidFill>
                  <a:srgbClr val="333333"/>
                </a:solidFill>
                <a:latin typeface="KaiTi" charset="0"/>
                <a:ea typeface="KaiTi" charset="0"/>
                <a:cs typeface="KaiTi" charset="0"/>
              </a:rPr>
              <a:t>的经典作品是这样一本书，它使你不能对他保持不闻不问，它帮助你在与它的关系中甚至在反对它的过程中确立你自己。</a:t>
            </a:r>
            <a:endParaRPr lang="zh-CN" altLang="en-US" sz="2800" b="1" dirty="0">
              <a:latin typeface="KaiTi" charset="0"/>
              <a:ea typeface="KaiTi" charset="0"/>
              <a:cs typeface="KaiTi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KaiTi" charset="0"/>
                <a:ea typeface="KaiTi" charset="0"/>
                <a:cs typeface="KaiTi" charset="0"/>
              </a:rPr>
              <a:t>    经典</a:t>
            </a:r>
            <a:r>
              <a:rPr lang="zh-CN" altLang="en-US" sz="2800" b="1" dirty="0">
                <a:latin typeface="KaiTi" charset="0"/>
                <a:ea typeface="KaiTi" charset="0"/>
                <a:cs typeface="KaiTi" charset="0"/>
              </a:rPr>
              <a:t>作品有一种效力，它本身可能被忘记，却把种子留在我们身上</a:t>
            </a:r>
            <a:r>
              <a:rPr lang="zh-CN" altLang="en-US" sz="2800" b="1" dirty="0" smtClean="0">
                <a:latin typeface="KaiTi" charset="0"/>
                <a:ea typeface="KaiTi" charset="0"/>
                <a:cs typeface="KaiTi" charset="0"/>
              </a:rPr>
              <a:t>。</a:t>
            </a:r>
            <a:endParaRPr lang="zh-CN" altLang="en-US" sz="2800" b="1" dirty="0" smtClean="0">
              <a:solidFill>
                <a:srgbClr val="333333"/>
              </a:solidFill>
              <a:latin typeface="KaiTi" charset="0"/>
              <a:ea typeface="KaiTi" charset="0"/>
              <a:cs typeface="KaiTi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333333"/>
                </a:solidFill>
                <a:latin typeface="KaiTi" charset="0"/>
                <a:ea typeface="KaiTi" charset="0"/>
                <a:cs typeface="KaiTi" charset="0"/>
              </a:rPr>
              <a:t>            </a:t>
            </a:r>
            <a:r>
              <a:rPr lang="en-US" altLang="zh-CN" sz="2800" b="1" dirty="0" smtClean="0">
                <a:solidFill>
                  <a:srgbClr val="333333"/>
                </a:solidFill>
                <a:latin typeface="KaiTi" charset="0"/>
                <a:ea typeface="KaiTi" charset="0"/>
                <a:cs typeface="KaiTi" charset="0"/>
              </a:rPr>
              <a:t>——</a:t>
            </a:r>
            <a:r>
              <a:rPr lang="zh-CN" altLang="en-US" sz="2800" b="1" dirty="0" smtClean="0">
                <a:solidFill>
                  <a:srgbClr val="333333"/>
                </a:solidFill>
                <a:latin typeface="KaiTi" charset="0"/>
                <a:ea typeface="KaiTi" charset="0"/>
                <a:cs typeface="KaiTi" charset="0"/>
              </a:rPr>
              <a:t>意大利 </a:t>
            </a:r>
            <a:r>
              <a:rPr lang="zh-CN" altLang="en-US" sz="2800" b="1" dirty="0" smtClean="0">
                <a:latin typeface="KaiTi" charset="0"/>
                <a:ea typeface="KaiTi" charset="0"/>
                <a:cs typeface="KaiTi" charset="0"/>
              </a:rPr>
              <a:t>伊</a:t>
            </a:r>
            <a:r>
              <a:rPr lang="zh-CN" altLang="en-US" sz="2800" b="1" dirty="0">
                <a:latin typeface="KaiTi" charset="0"/>
                <a:ea typeface="KaiTi" charset="0"/>
                <a:cs typeface="KaiTi" charset="0"/>
              </a:rPr>
              <a:t>塔洛</a:t>
            </a:r>
            <a:r>
              <a:rPr lang="en-US" altLang="zh-CN" sz="2800" b="1" dirty="0">
                <a:latin typeface="KaiTi" charset="0"/>
                <a:ea typeface="KaiTi" charset="0"/>
                <a:cs typeface="KaiTi" charset="0"/>
              </a:rPr>
              <a:t>·</a:t>
            </a:r>
            <a:r>
              <a:rPr lang="zh-CN" altLang="en-US" sz="2800" b="1" dirty="0" smtClean="0">
                <a:latin typeface="KaiTi" charset="0"/>
                <a:ea typeface="KaiTi" charset="0"/>
                <a:cs typeface="KaiTi" charset="0"/>
              </a:rPr>
              <a:t>卡尔维诺        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333333"/>
                </a:solidFill>
                <a:latin typeface="KaiTi" charset="0"/>
                <a:ea typeface="KaiTi" charset="0"/>
                <a:cs typeface="KaiTi" charset="0"/>
              </a:rPr>
              <a:t> </a:t>
            </a:r>
            <a:r>
              <a:rPr lang="zh-CN" altLang="en-US" sz="2800" b="1" dirty="0" smtClean="0">
                <a:solidFill>
                  <a:srgbClr val="333333"/>
                </a:solidFill>
                <a:latin typeface="KaiTi" charset="0"/>
                <a:ea typeface="KaiTi" charset="0"/>
                <a:cs typeface="KaiTi" charset="0"/>
              </a:rPr>
              <a:t>                  </a:t>
            </a:r>
            <a:r>
              <a:rPr lang="en-US" altLang="zh-CN" sz="2800" b="1" dirty="0" smtClean="0">
                <a:solidFill>
                  <a:srgbClr val="333333"/>
                </a:solidFill>
                <a:latin typeface="KaiTi" charset="0"/>
                <a:ea typeface="KaiTi" charset="0"/>
                <a:cs typeface="KaiTi" charset="0"/>
              </a:rPr>
              <a:t>《</a:t>
            </a:r>
            <a:r>
              <a:rPr lang="zh-CN" altLang="en-US" sz="2800" b="1" dirty="0">
                <a:solidFill>
                  <a:srgbClr val="333333"/>
                </a:solidFill>
                <a:latin typeface="KaiTi" charset="0"/>
                <a:ea typeface="KaiTi" charset="0"/>
                <a:cs typeface="KaiTi" charset="0"/>
              </a:rPr>
              <a:t>为什么读经典</a:t>
            </a:r>
            <a:r>
              <a:rPr lang="en-US" altLang="zh-CN" sz="2800" b="1" dirty="0" smtClean="0">
                <a:solidFill>
                  <a:srgbClr val="333333"/>
                </a:solidFill>
                <a:latin typeface="KaiTi" charset="0"/>
                <a:ea typeface="KaiTi" charset="0"/>
                <a:cs typeface="KaiTi" charset="0"/>
              </a:rPr>
              <a:t>》</a:t>
            </a:r>
            <a:endParaRPr lang="zh-CN" altLang="en-US" sz="2800" b="1" dirty="0">
              <a:latin typeface="KaiTi" charset="0"/>
              <a:ea typeface="KaiTi" charset="0"/>
              <a:cs typeface="KaiT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3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1" y="793833"/>
            <a:ext cx="1234441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8" y="2360295"/>
            <a:ext cx="4658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1" y="3507742"/>
            <a:ext cx="4205412" cy="51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2PPT\2。ppt中国风元素\青花瓷\图片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697" y="-381224"/>
            <a:ext cx="1061121" cy="18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-32600" y="1122222"/>
            <a:ext cx="9144000" cy="33720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zh-CN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563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一、</a:t>
            </a:r>
            <a:r>
              <a:rPr lang="zh-CN" altLang="en-US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知己知彼</a:t>
            </a:r>
            <a:r>
              <a:rPr lang="en-US" altLang="zh-CN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——《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的考查题型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5" y="825202"/>
            <a:ext cx="4464496" cy="41606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10448" y="371196"/>
            <a:ext cx="2770310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50"/>
              </a:lnSpc>
            </a:pPr>
            <a:r>
              <a:rPr lang="en-US" altLang="zh-CN" b="1" kern="1800" dirty="0">
                <a:solidFill>
                  <a:srgbClr val="191919"/>
                </a:solidFill>
                <a:latin typeface="PingFang SC" charset="-122"/>
              </a:rPr>
              <a:t>2018</a:t>
            </a:r>
            <a:r>
              <a:rPr lang="zh-CN" altLang="zh-CN" b="1" kern="1800" dirty="0">
                <a:solidFill>
                  <a:srgbClr val="191919"/>
                </a:solidFill>
                <a:latin typeface="Times New Roman" charset="0"/>
                <a:ea typeface="PingFang SC" charset="-122"/>
              </a:rPr>
              <a:t>年北京高考考试说明</a:t>
            </a:r>
            <a:endParaRPr lang="zh-CN" altLang="zh-CN" sz="900" kern="100" dirty="0">
              <a:latin typeface="Times New Roman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481" y="3292983"/>
            <a:ext cx="2008801" cy="185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3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2PPT\2。ppt中国风元素\青花瓷\图片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697" y="-381224"/>
            <a:ext cx="1061121" cy="18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0" y="1419622"/>
            <a:ext cx="8788353" cy="2421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chemeClr val="tx1"/>
                </a:solidFill>
              </a:rPr>
              <a:t>1.</a:t>
            </a:r>
            <a:r>
              <a:rPr lang="zh-CN" altLang="zh-CN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2018</a:t>
            </a:r>
            <a:r>
              <a:rPr lang="zh-CN" altLang="zh-CN" sz="2000" b="1" dirty="0">
                <a:solidFill>
                  <a:schemeClr val="tx1"/>
                </a:solidFill>
              </a:rPr>
              <a:t>北京高考）根据要求，完成下面问题。（共</a:t>
            </a:r>
            <a:r>
              <a:rPr lang="en-US" altLang="zh-CN" sz="2000" b="1" dirty="0">
                <a:solidFill>
                  <a:schemeClr val="tx1"/>
                </a:solidFill>
              </a:rPr>
              <a:t>5</a:t>
            </a:r>
            <a:r>
              <a:rPr lang="zh-CN" altLang="zh-CN" sz="2000" b="1" dirty="0">
                <a:solidFill>
                  <a:schemeClr val="tx1"/>
                </a:solidFill>
              </a:rPr>
              <a:t>分）</a:t>
            </a:r>
          </a:p>
          <a:p>
            <a:r>
              <a:rPr lang="zh-CN" altLang="zh-CN" sz="2000" b="1" dirty="0">
                <a:solidFill>
                  <a:srgbClr val="7030A0"/>
                </a:solidFill>
              </a:rPr>
              <a:t>《论语》记录了孔子与弟子间的许多对话，如《先进》篇：</a:t>
            </a:r>
          </a:p>
          <a:p>
            <a:r>
              <a:rPr lang="zh-CN" altLang="en-US" sz="20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    </a:t>
            </a:r>
            <a:r>
              <a:rPr lang="zh-CN" altLang="zh-CN" sz="20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子路</a:t>
            </a:r>
            <a:r>
              <a:rPr lang="zh-CN" altLang="zh-CN" sz="2000" b="1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问：“闻斯</a:t>
            </a:r>
            <a:r>
              <a:rPr lang="zh-CN" altLang="zh-CN" sz="2000" b="1" baseline="30000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【</a:t>
            </a:r>
            <a:r>
              <a:rPr lang="en-US" altLang="zh-CN" sz="2000" b="1" baseline="30000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1</a:t>
            </a:r>
            <a:r>
              <a:rPr lang="zh-CN" altLang="zh-CN" sz="2000" b="1" baseline="30000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】</a:t>
            </a:r>
            <a:r>
              <a:rPr lang="zh-CN" altLang="zh-CN" sz="2000" b="1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行诸？”子曰：“有父兄在，如之何其闻斯行之？”</a:t>
            </a:r>
          </a:p>
          <a:p>
            <a:r>
              <a:rPr lang="zh-CN" altLang="zh-CN" sz="2000" b="1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冉有问：“闻斯行诸？”子曰：“闻斯行之。”</a:t>
            </a:r>
          </a:p>
          <a:p>
            <a:r>
              <a:rPr lang="zh-CN" altLang="zh-CN" sz="2000" b="1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公西华曰：“由也问闻斯行诸，子曰，‘有父兄在’；求也问闻斯行诸，子曰，‘闻斯行之’。赤也惑，敢问。”子曰：“求也退，故进之；由也兼人</a:t>
            </a:r>
            <a:r>
              <a:rPr lang="zh-CN" altLang="zh-CN" sz="2000" b="1" baseline="30000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【</a:t>
            </a:r>
            <a:r>
              <a:rPr lang="en-US" altLang="zh-CN" sz="2000" b="1" baseline="30000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2</a:t>
            </a:r>
            <a:r>
              <a:rPr lang="zh-CN" altLang="zh-CN" sz="2000" b="1" baseline="30000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】</a:t>
            </a:r>
            <a:r>
              <a:rPr lang="zh-CN" altLang="zh-CN" sz="2000" b="1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，故退之。”</a:t>
            </a:r>
          </a:p>
          <a:p>
            <a:r>
              <a:rPr lang="zh-CN" altLang="zh-CN" b="1" dirty="0">
                <a:solidFill>
                  <a:srgbClr val="7030A0"/>
                </a:solidFill>
              </a:rPr>
              <a:t>注释：【</a:t>
            </a:r>
            <a:r>
              <a:rPr lang="en-US" altLang="zh-CN" b="1" dirty="0">
                <a:solidFill>
                  <a:srgbClr val="7030A0"/>
                </a:solidFill>
              </a:rPr>
              <a:t>1</a:t>
            </a:r>
            <a:r>
              <a:rPr lang="zh-CN" altLang="zh-CN" b="1" dirty="0">
                <a:solidFill>
                  <a:srgbClr val="7030A0"/>
                </a:solidFill>
              </a:rPr>
              <a:t>】斯：就。【</a:t>
            </a:r>
            <a:r>
              <a:rPr lang="en-US" altLang="zh-CN" b="1" dirty="0">
                <a:solidFill>
                  <a:srgbClr val="7030A0"/>
                </a:solidFill>
              </a:rPr>
              <a:t>2</a:t>
            </a:r>
            <a:r>
              <a:rPr lang="zh-CN" altLang="zh-CN" b="1" dirty="0">
                <a:solidFill>
                  <a:srgbClr val="7030A0"/>
                </a:solidFill>
              </a:rPr>
              <a:t>】兼人：勇于作为。</a:t>
            </a:r>
          </a:p>
          <a:p>
            <a:r>
              <a:rPr lang="zh-CN" altLang="zh-CN" sz="2000" b="1" dirty="0">
                <a:solidFill>
                  <a:schemeClr val="tx1"/>
                </a:solidFill>
              </a:rPr>
              <a:t>请简要概述孔子三次回答的内容，并说明此则短文反映了孔子怎样的思想</a:t>
            </a:r>
            <a:r>
              <a:rPr lang="zh-CN" altLang="zh-CN" sz="2000" b="1" dirty="0" smtClean="0">
                <a:solidFill>
                  <a:schemeClr val="tx1"/>
                </a:solidFill>
              </a:rPr>
              <a:t>。</a:t>
            </a:r>
          </a:p>
          <a:p>
            <a:r>
              <a:rPr lang="en-US" altLang="zh-CN" sz="2000" b="1" dirty="0" smtClean="0">
                <a:solidFill>
                  <a:schemeClr val="tx1"/>
                </a:solidFill>
              </a:rPr>
              <a:t>2.</a:t>
            </a:r>
            <a:r>
              <a:rPr lang="zh-CN" altLang="zh-CN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2018</a:t>
            </a:r>
            <a:r>
              <a:rPr lang="zh-CN" altLang="zh-CN" sz="2000" b="1" dirty="0">
                <a:solidFill>
                  <a:schemeClr val="tx1"/>
                </a:solidFill>
              </a:rPr>
              <a:t>北京高考）</a:t>
            </a:r>
          </a:p>
          <a:p>
            <a:r>
              <a:rPr lang="zh-CN" altLang="en-US" sz="2000" b="1" dirty="0" smtClean="0">
                <a:solidFill>
                  <a:schemeClr val="tx1"/>
                </a:solidFill>
              </a:rPr>
              <a:t>         </a:t>
            </a:r>
            <a:r>
              <a:rPr lang="zh-CN" altLang="zh-CN" sz="2000" b="1" dirty="0" smtClean="0">
                <a:solidFill>
                  <a:schemeClr val="tx1"/>
                </a:solidFill>
              </a:rPr>
              <a:t>读</a:t>
            </a:r>
            <a:r>
              <a:rPr lang="zh-CN" altLang="zh-CN" sz="2000" b="1" dirty="0">
                <a:solidFill>
                  <a:schemeClr val="tx1"/>
                </a:solidFill>
              </a:rPr>
              <a:t>了《论语》，在孔子的众弟子之中，你喜欢颜回，还是曾参，或者其他哪位？请选择一位，为他写一段评语。要求：符合人物特征。</a:t>
            </a:r>
            <a:r>
              <a:rPr lang="en-US" altLang="zh-CN" sz="2000" b="1" dirty="0">
                <a:solidFill>
                  <a:schemeClr val="tx1"/>
                </a:solidFill>
              </a:rPr>
              <a:t>150</a:t>
            </a:r>
            <a:r>
              <a:rPr lang="zh-CN" altLang="zh-CN" sz="2000" b="1" dirty="0">
                <a:solidFill>
                  <a:schemeClr val="tx1"/>
                </a:solidFill>
              </a:rPr>
              <a:t>—</a:t>
            </a:r>
            <a:r>
              <a:rPr lang="en-US" altLang="zh-CN" sz="2000" b="1" dirty="0">
                <a:solidFill>
                  <a:schemeClr val="tx1"/>
                </a:solidFill>
              </a:rPr>
              <a:t>200</a:t>
            </a:r>
            <a:r>
              <a:rPr lang="zh-CN" altLang="zh-CN" sz="2000" b="1" dirty="0">
                <a:solidFill>
                  <a:schemeClr val="tx1"/>
                </a:solidFill>
              </a:rPr>
              <a:t>字。</a:t>
            </a:r>
          </a:p>
        </p:txBody>
      </p:sp>
      <p:pic>
        <p:nvPicPr>
          <p:cNvPr id="19" name="Picture 4" descr="http://pic1.ooopic.com/uploadfilepic/yuanwenjian/2009-05-31/OOOPIC_changyue1903_20090531132b2e60cd5b27d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371950"/>
            <a:ext cx="664368" cy="64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475656" y="-43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一</a:t>
            </a:r>
            <a:r>
              <a:rPr lang="zh-CN" altLang="en-US" b="1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、</a:t>
            </a:r>
            <a:r>
              <a:rPr lang="zh-CN" altLang="en-US" b="1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知己知彼</a:t>
            </a:r>
            <a:r>
              <a:rPr lang="en-US" altLang="zh-CN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——《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的考查题型</a:t>
            </a:r>
          </a:p>
        </p:txBody>
      </p:sp>
    </p:spTree>
    <p:extLst>
      <p:ext uri="{BB962C8B-B14F-4D97-AF65-F5344CB8AC3E}">
        <p14:creationId xmlns:p14="http://schemas.microsoft.com/office/powerpoint/2010/main" val="30169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349177"/>
            <a:ext cx="863874" cy="796923"/>
          </a:xfrm>
          <a:prstGeom prst="rect">
            <a:avLst/>
          </a:prstGeom>
        </p:spPr>
      </p:pic>
      <p:pic>
        <p:nvPicPr>
          <p:cNvPr id="5" name="Picture 2" descr="G:\2PPT\2。ppt中国风元素\青花瓷\图片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697" y="-381224"/>
            <a:ext cx="1061121" cy="18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-32600" y="1122222"/>
            <a:ext cx="9144000" cy="33720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altLang="zh-CN" sz="2400" b="1" dirty="0" smtClean="0">
                <a:solidFill>
                  <a:schemeClr val="tx1"/>
                </a:solidFill>
              </a:rPr>
              <a:t>3.</a:t>
            </a:r>
            <a:r>
              <a:rPr lang="zh-CN" altLang="zh-CN" sz="2400" b="1" dirty="0">
                <a:solidFill>
                  <a:schemeClr val="tx1"/>
                </a:solidFill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</a:rPr>
              <a:t>2019</a:t>
            </a:r>
            <a:r>
              <a:rPr lang="zh-CN" altLang="zh-CN" sz="2400" b="1" dirty="0">
                <a:solidFill>
                  <a:schemeClr val="tx1"/>
                </a:solidFill>
              </a:rPr>
              <a:t>北京高考）阅读下面《论语》的文字，回答问题。（</a:t>
            </a:r>
            <a:r>
              <a:rPr lang="en-US" altLang="zh-CN" sz="2400" b="1" dirty="0">
                <a:solidFill>
                  <a:schemeClr val="tx1"/>
                </a:solidFill>
              </a:rPr>
              <a:t>7</a:t>
            </a:r>
            <a:r>
              <a:rPr lang="zh-CN" altLang="zh-CN" sz="2400" b="1" dirty="0">
                <a:solidFill>
                  <a:schemeClr val="tx1"/>
                </a:solidFill>
              </a:rPr>
              <a:t>分）</a:t>
            </a:r>
          </a:p>
          <a:p>
            <a:pPr fontAlgn="ctr"/>
            <a:r>
              <a:rPr lang="zh-CN" altLang="en-US" sz="24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   </a:t>
            </a:r>
            <a:r>
              <a:rPr lang="zh-CN" altLang="zh-CN" sz="24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子</a:t>
            </a:r>
            <a:r>
              <a:rPr lang="zh-CN" altLang="zh-CN" sz="2400" b="1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曰：</a:t>
            </a:r>
            <a:r>
              <a:rPr lang="en-US" altLang="zh-CN" sz="2400" b="1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“</a:t>
            </a:r>
            <a:r>
              <a:rPr lang="zh-CN" altLang="zh-CN" sz="2400" b="1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富与贵，是人之所欲也；不以其道得之，不处</a:t>
            </a:r>
            <a:r>
              <a:rPr lang="zh-CN" altLang="zh-CN" sz="2400" b="1" baseline="30000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【</a:t>
            </a:r>
            <a:r>
              <a:rPr lang="en-US" altLang="zh-CN" sz="2400" b="1" baseline="30000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1</a:t>
            </a:r>
            <a:r>
              <a:rPr lang="zh-CN" altLang="zh-CN" sz="2400" b="1" baseline="30000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】</a:t>
            </a:r>
            <a:r>
              <a:rPr lang="zh-CN" altLang="zh-CN" sz="2400" b="1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也。贫与残，是人之所恶也；不以其道得之，不去也。君子去仁，恶乎成名？君子无终食之间违仁，造次</a:t>
            </a:r>
            <a:r>
              <a:rPr lang="zh-CN" altLang="zh-CN" sz="2400" b="1" baseline="30000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【</a:t>
            </a:r>
            <a:r>
              <a:rPr lang="en-US" altLang="zh-CN" sz="2400" b="1" baseline="30000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2</a:t>
            </a:r>
            <a:r>
              <a:rPr lang="zh-CN" altLang="zh-CN" sz="2400" b="1" baseline="30000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】</a:t>
            </a:r>
            <a:r>
              <a:rPr lang="zh-CN" altLang="zh-CN" sz="2400" b="1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必于是，颠沛必于是。</a:t>
            </a:r>
            <a:r>
              <a:rPr lang="en-US" altLang="zh-CN" sz="24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”</a:t>
            </a:r>
            <a:r>
              <a:rPr lang="zh-CN" altLang="en-US" sz="2400" b="1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 </a:t>
            </a:r>
            <a:r>
              <a:rPr lang="zh-CN" altLang="en-US" sz="24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                                                                                                     </a:t>
            </a:r>
          </a:p>
          <a:p>
            <a:pPr fontAlgn="ctr"/>
            <a:r>
              <a:rPr lang="zh-CN" altLang="en-US" sz="2400" b="1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 </a:t>
            </a:r>
            <a:r>
              <a:rPr lang="zh-CN" altLang="en-US" sz="24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                                     </a:t>
            </a:r>
            <a:r>
              <a:rPr lang="zh-CN" altLang="zh-CN" sz="24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（</a:t>
            </a:r>
            <a:r>
              <a:rPr lang="zh-CN" altLang="zh-CN" sz="2400" b="1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《论语・里仁》）</a:t>
            </a:r>
          </a:p>
          <a:p>
            <a:pPr fontAlgn="ctr"/>
            <a:r>
              <a:rPr lang="zh-CN" altLang="zh-CN" sz="2000" b="1" dirty="0">
                <a:solidFill>
                  <a:srgbClr val="7030A0"/>
                </a:solidFill>
              </a:rPr>
              <a:t>注释：【</a:t>
            </a:r>
            <a:r>
              <a:rPr lang="en-US" altLang="zh-CN" sz="2000" b="1" dirty="0">
                <a:solidFill>
                  <a:srgbClr val="7030A0"/>
                </a:solidFill>
              </a:rPr>
              <a:t>1</a:t>
            </a:r>
            <a:r>
              <a:rPr lang="zh-CN" altLang="zh-CN" sz="2000" b="1" dirty="0">
                <a:solidFill>
                  <a:srgbClr val="7030A0"/>
                </a:solidFill>
              </a:rPr>
              <a:t>】处：处在、居处。【</a:t>
            </a:r>
            <a:r>
              <a:rPr lang="en-US" altLang="zh-CN" sz="2000" b="1" dirty="0">
                <a:solidFill>
                  <a:srgbClr val="7030A0"/>
                </a:solidFill>
              </a:rPr>
              <a:t>2</a:t>
            </a:r>
            <a:r>
              <a:rPr lang="zh-CN" altLang="zh-CN" sz="2000" b="1" dirty="0">
                <a:solidFill>
                  <a:srgbClr val="7030A0"/>
                </a:solidFill>
              </a:rPr>
              <a:t>】造次：仓促之间。</a:t>
            </a:r>
          </a:p>
          <a:p>
            <a:pPr fontAlgn="ctr"/>
            <a:r>
              <a:rPr lang="en-US" altLang="zh-CN" sz="2400" b="1" dirty="0">
                <a:solidFill>
                  <a:schemeClr val="tx1"/>
                </a:solidFill>
              </a:rPr>
              <a:t>①“</a:t>
            </a:r>
            <a:r>
              <a:rPr lang="zh-CN" altLang="zh-CN" sz="2400" b="1" dirty="0">
                <a:solidFill>
                  <a:schemeClr val="tx1"/>
                </a:solidFill>
              </a:rPr>
              <a:t>不以其道得之，不处也。</a:t>
            </a:r>
            <a:r>
              <a:rPr lang="en-US" altLang="zh-CN" sz="2400" b="1" dirty="0">
                <a:solidFill>
                  <a:schemeClr val="tx1"/>
                </a:solidFill>
              </a:rPr>
              <a:t>”</a:t>
            </a:r>
            <a:r>
              <a:rPr lang="zh-CN" altLang="zh-CN" sz="2400" b="1" dirty="0">
                <a:solidFill>
                  <a:schemeClr val="tx1"/>
                </a:solidFill>
              </a:rPr>
              <a:t>本句中的</a:t>
            </a:r>
            <a:r>
              <a:rPr lang="en-US" altLang="zh-CN" sz="2400" b="1" dirty="0">
                <a:solidFill>
                  <a:schemeClr val="tx1"/>
                </a:solidFill>
              </a:rPr>
              <a:t>“</a:t>
            </a:r>
            <a:r>
              <a:rPr lang="zh-CN" altLang="zh-CN" sz="2400" b="1" dirty="0">
                <a:solidFill>
                  <a:schemeClr val="tx1"/>
                </a:solidFill>
              </a:rPr>
              <a:t>其道</a:t>
            </a:r>
            <a:r>
              <a:rPr lang="en-US" altLang="zh-CN" sz="2400" b="1" dirty="0">
                <a:solidFill>
                  <a:schemeClr val="tx1"/>
                </a:solidFill>
              </a:rPr>
              <a:t>”</a:t>
            </a:r>
            <a:r>
              <a:rPr lang="zh-CN" altLang="zh-CN" sz="2400" b="1" dirty="0">
                <a:solidFill>
                  <a:schemeClr val="tx1"/>
                </a:solidFill>
              </a:rPr>
              <a:t>指什么</a:t>
            </a:r>
            <a:r>
              <a:rPr lang="en-US" altLang="zh-CN" sz="2400" b="1" dirty="0">
                <a:solidFill>
                  <a:schemeClr val="tx1"/>
                </a:solidFill>
              </a:rPr>
              <a:t>?</a:t>
            </a:r>
            <a:r>
              <a:rPr lang="zh-CN" altLang="zh-CN" sz="2400" b="1" dirty="0">
                <a:solidFill>
                  <a:schemeClr val="tx1"/>
                </a:solidFill>
              </a:rPr>
              <a:t>全段表达了孔子的什么思想？</a:t>
            </a:r>
          </a:p>
          <a:p>
            <a:r>
              <a:rPr lang="en-US" altLang="zh-CN" sz="2400" b="1" dirty="0">
                <a:solidFill>
                  <a:schemeClr val="tx1"/>
                </a:solidFill>
              </a:rPr>
              <a:t>②“</a:t>
            </a:r>
            <a:r>
              <a:rPr lang="zh-CN" altLang="zh-CN" sz="2400" b="1" dirty="0">
                <a:solidFill>
                  <a:schemeClr val="tx1"/>
                </a:solidFill>
              </a:rPr>
              <a:t>不以其道得之，不去也。</a:t>
            </a:r>
            <a:r>
              <a:rPr lang="en-US" altLang="zh-CN" sz="2400" b="1" dirty="0">
                <a:solidFill>
                  <a:schemeClr val="tx1"/>
                </a:solidFill>
              </a:rPr>
              <a:t>”</a:t>
            </a:r>
            <a:r>
              <a:rPr lang="zh-CN" altLang="zh-CN" sz="2400" b="1" dirty="0">
                <a:solidFill>
                  <a:schemeClr val="tx1"/>
                </a:solidFill>
              </a:rPr>
              <a:t>杨伯峻《论语译注》认为，</a:t>
            </a:r>
            <a:r>
              <a:rPr lang="en-US" altLang="zh-CN" sz="2400" b="1" dirty="0">
                <a:solidFill>
                  <a:schemeClr val="tx1"/>
                </a:solidFill>
              </a:rPr>
              <a:t>“</a:t>
            </a:r>
            <a:r>
              <a:rPr lang="zh-CN" altLang="zh-CN" sz="2400" b="1" dirty="0">
                <a:solidFill>
                  <a:schemeClr val="tx1"/>
                </a:solidFill>
              </a:rPr>
              <a:t>得之</a:t>
            </a:r>
            <a:r>
              <a:rPr lang="en-US" altLang="zh-CN" sz="2400" b="1" dirty="0">
                <a:solidFill>
                  <a:schemeClr val="tx1"/>
                </a:solidFill>
              </a:rPr>
              <a:t>”</a:t>
            </a:r>
            <a:r>
              <a:rPr lang="zh-CN" altLang="zh-CN" sz="2400" b="1" dirty="0">
                <a:solidFill>
                  <a:schemeClr val="tx1"/>
                </a:solidFill>
              </a:rPr>
              <a:t>应改为</a:t>
            </a:r>
            <a:r>
              <a:rPr lang="en-US" altLang="zh-CN" sz="2400" b="1" dirty="0">
                <a:solidFill>
                  <a:schemeClr val="tx1"/>
                </a:solidFill>
              </a:rPr>
              <a:t>“</a:t>
            </a:r>
            <a:r>
              <a:rPr lang="zh-CN" altLang="zh-CN" sz="2400" b="1" dirty="0">
                <a:solidFill>
                  <a:schemeClr val="tx1"/>
                </a:solidFill>
              </a:rPr>
              <a:t>去之</a:t>
            </a:r>
            <a:r>
              <a:rPr lang="en-US" altLang="zh-CN" sz="2400" b="1" dirty="0">
                <a:solidFill>
                  <a:schemeClr val="tx1"/>
                </a:solidFill>
              </a:rPr>
              <a:t>”</a:t>
            </a:r>
            <a:r>
              <a:rPr lang="zh-CN" altLang="zh-CN" sz="2400" b="1" dirty="0">
                <a:solidFill>
                  <a:schemeClr val="tx1"/>
                </a:solidFill>
              </a:rPr>
              <a:t>；也有学者认为，</a:t>
            </a:r>
            <a:r>
              <a:rPr lang="en-US" altLang="zh-CN" sz="2400" b="1" dirty="0">
                <a:solidFill>
                  <a:schemeClr val="tx1"/>
                </a:solidFill>
              </a:rPr>
              <a:t>“</a:t>
            </a:r>
            <a:r>
              <a:rPr lang="zh-CN" altLang="zh-CN" sz="2400" b="1" dirty="0">
                <a:solidFill>
                  <a:schemeClr val="tx1"/>
                </a:solidFill>
              </a:rPr>
              <a:t>不以其道得之</a:t>
            </a:r>
            <a:r>
              <a:rPr lang="en-US" altLang="zh-CN" sz="2400" b="1" dirty="0">
                <a:solidFill>
                  <a:schemeClr val="tx1"/>
                </a:solidFill>
              </a:rPr>
              <a:t>”</a:t>
            </a:r>
            <a:r>
              <a:rPr lang="zh-CN" altLang="zh-CN" sz="2400" b="1" dirty="0">
                <a:solidFill>
                  <a:schemeClr val="tx1"/>
                </a:solidFill>
              </a:rPr>
              <a:t>的</a:t>
            </a:r>
            <a:r>
              <a:rPr lang="en-US" altLang="zh-CN" sz="2400" b="1" dirty="0">
                <a:solidFill>
                  <a:schemeClr val="tx1"/>
                </a:solidFill>
              </a:rPr>
              <a:t>“</a:t>
            </a:r>
            <a:r>
              <a:rPr lang="zh-CN" altLang="zh-CN" sz="2400" b="1" dirty="0">
                <a:solidFill>
                  <a:schemeClr val="tx1"/>
                </a:solidFill>
              </a:rPr>
              <a:t>不</a:t>
            </a:r>
            <a:r>
              <a:rPr lang="en-US" altLang="zh-CN" sz="2400" b="1" dirty="0">
                <a:solidFill>
                  <a:schemeClr val="tx1"/>
                </a:solidFill>
              </a:rPr>
              <a:t>”</a:t>
            </a:r>
            <a:r>
              <a:rPr lang="zh-CN" altLang="zh-CN" sz="2400" b="1" dirty="0">
                <a:solidFill>
                  <a:schemeClr val="tx1"/>
                </a:solidFill>
              </a:rPr>
              <a:t>字应删去。请根据以上两种不同解读，分别解释句意</a:t>
            </a:r>
            <a:r>
              <a:rPr lang="zh-CN" altLang="zh-CN" sz="2400" b="1" dirty="0" smtClean="0">
                <a:solidFill>
                  <a:schemeClr val="tx1"/>
                </a:solidFill>
              </a:rPr>
              <a:t>。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563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一、</a:t>
            </a:r>
            <a:r>
              <a:rPr lang="zh-CN" altLang="en-US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知己知彼</a:t>
            </a:r>
            <a:r>
              <a:rPr lang="en-US" altLang="zh-CN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——《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的考查题型</a:t>
            </a:r>
          </a:p>
        </p:txBody>
      </p:sp>
    </p:spTree>
    <p:extLst>
      <p:ext uri="{BB962C8B-B14F-4D97-AF65-F5344CB8AC3E}">
        <p14:creationId xmlns:p14="http://schemas.microsoft.com/office/powerpoint/2010/main" val="104451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2PPT\2。ppt中国风元素\青花瓷\图片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697" y="-381224"/>
            <a:ext cx="1061121" cy="18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-180528" y="1018063"/>
            <a:ext cx="9324528" cy="3789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chemeClr val="tx1"/>
                </a:solidFill>
              </a:rPr>
              <a:t>                                                            阅读</a:t>
            </a:r>
          </a:p>
          <a:p>
            <a:r>
              <a:rPr lang="en-US" altLang="zh-CN" sz="2000" b="1" dirty="0" smtClean="0">
                <a:solidFill>
                  <a:schemeClr val="tx1"/>
                </a:solidFill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、单独考查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《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论语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》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中的文段</a:t>
            </a:r>
          </a:p>
          <a:p>
            <a:pPr fontAlgn="ctr"/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（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2019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北京高考）阅读下面《论语》的文字，回答问题。（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分）</a:t>
            </a:r>
          </a:p>
          <a:p>
            <a:pPr fontAlgn="ctr"/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   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子曰：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“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富与贵，是人之所欲也；不以其道得之，不处</a:t>
            </a:r>
            <a:r>
              <a:rPr lang="zh-CN" altLang="zh-CN" sz="1600" b="1" baseline="30000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【</a:t>
            </a:r>
            <a:r>
              <a:rPr lang="en-US" altLang="zh-CN" sz="1600" b="1" baseline="30000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1</a:t>
            </a:r>
            <a:r>
              <a:rPr lang="zh-CN" altLang="zh-CN" sz="1600" b="1" baseline="30000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】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也。贫与残，是人之所恶也；不以其道得之，不去也。君子去仁，恶乎成名？君子无终食之间违仁，造次</a:t>
            </a:r>
            <a:r>
              <a:rPr lang="zh-CN" altLang="zh-CN" sz="1600" b="1" baseline="30000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【</a:t>
            </a:r>
            <a:r>
              <a:rPr lang="en-US" altLang="zh-CN" sz="1600" b="1" baseline="30000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2</a:t>
            </a:r>
            <a:r>
              <a:rPr lang="zh-CN" altLang="zh-CN" sz="1600" b="1" baseline="30000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】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必于是，颠沛必于是。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”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                                                                                                      </a:t>
            </a:r>
          </a:p>
          <a:p>
            <a:pPr fontAlgn="ctr"/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                                      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（《论语・里仁》）</a:t>
            </a:r>
          </a:p>
          <a:p>
            <a:pPr fontAlgn="ctr"/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注释：【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】处：处在、居处。【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】造次：仓促之间。</a:t>
            </a:r>
            <a:endParaRPr lang="zh-CN" alt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ctr"/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①“</a:t>
            </a:r>
            <a:r>
              <a:rPr lang="zh-CN" altLang="zh-CN" sz="1600" b="1" dirty="0">
                <a:solidFill>
                  <a:schemeClr val="accent6">
                    <a:lumMod val="75000"/>
                  </a:schemeClr>
                </a:solidFill>
              </a:rPr>
              <a:t>不以其道得之，不处也。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zh-CN" altLang="zh-CN" sz="1600" b="1" dirty="0">
                <a:solidFill>
                  <a:schemeClr val="accent6">
                    <a:lumMod val="75000"/>
                  </a:schemeClr>
                </a:solidFill>
              </a:rPr>
              <a:t>本句中的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zh-CN" altLang="zh-CN" sz="1600" b="1" dirty="0">
                <a:solidFill>
                  <a:schemeClr val="accent6">
                    <a:lumMod val="75000"/>
                  </a:schemeClr>
                </a:solidFill>
              </a:rPr>
              <a:t>其道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zh-CN" altLang="zh-CN" sz="1600" b="1" dirty="0">
                <a:solidFill>
                  <a:schemeClr val="accent6">
                    <a:lumMod val="75000"/>
                  </a:schemeClr>
                </a:solidFill>
              </a:rPr>
              <a:t>指什么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zh-CN" altLang="zh-CN" sz="1600" b="1" dirty="0">
                <a:solidFill>
                  <a:schemeClr val="accent6">
                    <a:lumMod val="75000"/>
                  </a:schemeClr>
                </a:solidFill>
              </a:rPr>
              <a:t>全段表达了孔子的什么思想？</a:t>
            </a:r>
          </a:p>
          <a:p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②“</a:t>
            </a:r>
            <a:r>
              <a:rPr lang="zh-CN" altLang="zh-CN" sz="1600" b="1" dirty="0">
                <a:solidFill>
                  <a:schemeClr val="accent6">
                    <a:lumMod val="75000"/>
                  </a:schemeClr>
                </a:solidFill>
              </a:rPr>
              <a:t>不以其道得之，不去也。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zh-CN" altLang="zh-CN" sz="1600" b="1" dirty="0">
                <a:solidFill>
                  <a:schemeClr val="accent6">
                    <a:lumMod val="75000"/>
                  </a:schemeClr>
                </a:solidFill>
              </a:rPr>
              <a:t>杨伯峻《论语译注》认为，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zh-CN" altLang="zh-CN" sz="1600" b="1" dirty="0">
                <a:solidFill>
                  <a:schemeClr val="accent6">
                    <a:lumMod val="75000"/>
                  </a:schemeClr>
                </a:solidFill>
              </a:rPr>
              <a:t>得之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zh-CN" altLang="zh-CN" sz="1600" b="1" dirty="0">
                <a:solidFill>
                  <a:schemeClr val="accent6">
                    <a:lumMod val="75000"/>
                  </a:schemeClr>
                </a:solidFill>
              </a:rPr>
              <a:t>应改为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zh-CN" altLang="zh-CN" sz="1600" b="1" dirty="0">
                <a:solidFill>
                  <a:schemeClr val="accent6">
                    <a:lumMod val="75000"/>
                  </a:schemeClr>
                </a:solidFill>
              </a:rPr>
              <a:t>去之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zh-CN" altLang="zh-CN" sz="1600" b="1" dirty="0">
                <a:solidFill>
                  <a:schemeClr val="accent6">
                    <a:lumMod val="75000"/>
                  </a:schemeClr>
                </a:solidFill>
              </a:rPr>
              <a:t>；也有学者认为，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zh-CN" altLang="zh-CN" sz="1600" b="1" dirty="0">
                <a:solidFill>
                  <a:schemeClr val="accent6">
                    <a:lumMod val="75000"/>
                  </a:schemeClr>
                </a:solidFill>
              </a:rPr>
              <a:t>不以其道得之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zh-CN" altLang="zh-CN" sz="1600" b="1" dirty="0">
                <a:solidFill>
                  <a:schemeClr val="accent6">
                    <a:lumMod val="75000"/>
                  </a:schemeClr>
                </a:solidFill>
              </a:rPr>
              <a:t>的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zh-CN" altLang="zh-CN" sz="1600" b="1" dirty="0">
                <a:solidFill>
                  <a:schemeClr val="accent6">
                    <a:lumMod val="75000"/>
                  </a:schemeClr>
                </a:solidFill>
              </a:rPr>
              <a:t>不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zh-CN" altLang="zh-CN" sz="1600" b="1" dirty="0">
                <a:solidFill>
                  <a:schemeClr val="accent6">
                    <a:lumMod val="75000"/>
                  </a:schemeClr>
                </a:solidFill>
              </a:rPr>
              <a:t>字应删去。请根据以上两种不同解读，分别解释句意。</a:t>
            </a:r>
            <a:endParaRPr lang="zh-CN" altLang="zh-CN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CN" altLang="zh-CN" sz="1600" b="1" dirty="0" smtClean="0">
                <a:solidFill>
                  <a:srgbClr val="7030A0"/>
                </a:solidFill>
              </a:rPr>
              <a:t>（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2018</a:t>
            </a:r>
            <a:r>
              <a:rPr lang="zh-CN" altLang="zh-CN" sz="1600" b="1" dirty="0" smtClean="0">
                <a:solidFill>
                  <a:srgbClr val="7030A0"/>
                </a:solidFill>
              </a:rPr>
              <a:t>北京高考）根据要求，完成下面问题。（共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5</a:t>
            </a:r>
            <a:r>
              <a:rPr lang="zh-CN" altLang="zh-CN" sz="1600" b="1" dirty="0" smtClean="0">
                <a:solidFill>
                  <a:srgbClr val="7030A0"/>
                </a:solidFill>
              </a:rPr>
              <a:t>分）</a:t>
            </a:r>
          </a:p>
          <a:p>
            <a:r>
              <a:rPr lang="zh-CN" altLang="zh-CN" sz="1600" b="1" dirty="0" smtClean="0">
                <a:solidFill>
                  <a:srgbClr val="7030A0"/>
                </a:solidFill>
              </a:rPr>
              <a:t>《论语》记录了孔子与弟子间的许多对话，如《先进》篇：</a:t>
            </a:r>
          </a:p>
          <a:p>
            <a:r>
              <a:rPr lang="zh-CN" altLang="en-US" sz="16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    </a:t>
            </a:r>
            <a:r>
              <a:rPr lang="zh-CN" altLang="zh-CN" sz="16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子路问：“闻斯</a:t>
            </a:r>
            <a:r>
              <a:rPr lang="zh-CN" altLang="zh-CN" sz="1600" b="1" baseline="30000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【</a:t>
            </a:r>
            <a:r>
              <a:rPr lang="en-US" altLang="zh-CN" sz="1600" b="1" baseline="30000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1</a:t>
            </a:r>
            <a:r>
              <a:rPr lang="zh-CN" altLang="zh-CN" sz="1600" b="1" baseline="30000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】</a:t>
            </a:r>
            <a:r>
              <a:rPr lang="zh-CN" altLang="zh-CN" sz="16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行诸？”子曰：“有父兄在，如之何其闻斯行之？”</a:t>
            </a:r>
          </a:p>
          <a:p>
            <a:r>
              <a:rPr lang="zh-CN" altLang="zh-CN" sz="16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冉有问：“闻斯行诸？”子曰：“闻斯行之。”</a:t>
            </a:r>
          </a:p>
          <a:p>
            <a:r>
              <a:rPr lang="zh-CN" altLang="zh-CN" sz="16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公西华曰：“由也问闻斯行诸，子曰，‘有父兄在’；求也问闻斯行诸，子曰，‘闻斯行之’。赤也惑，敢问。”子曰：“求也退，故进之；由也兼人</a:t>
            </a:r>
            <a:r>
              <a:rPr lang="zh-CN" altLang="zh-CN" sz="1600" b="1" baseline="30000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【</a:t>
            </a:r>
            <a:r>
              <a:rPr lang="en-US" altLang="zh-CN" sz="1600" b="1" baseline="30000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2</a:t>
            </a:r>
            <a:r>
              <a:rPr lang="zh-CN" altLang="zh-CN" sz="1600" b="1" baseline="30000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】</a:t>
            </a:r>
            <a:r>
              <a:rPr lang="zh-CN" altLang="zh-CN" sz="16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，故退之。”</a:t>
            </a:r>
          </a:p>
          <a:p>
            <a:r>
              <a:rPr lang="zh-CN" altLang="zh-CN" sz="1600" b="1" dirty="0" smtClean="0">
                <a:solidFill>
                  <a:srgbClr val="7030A0"/>
                </a:solidFill>
              </a:rPr>
              <a:t>注释：【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</a:t>
            </a:r>
            <a:r>
              <a:rPr lang="zh-CN" altLang="zh-CN" sz="1600" b="1" dirty="0" smtClean="0">
                <a:solidFill>
                  <a:srgbClr val="7030A0"/>
                </a:solidFill>
              </a:rPr>
              <a:t>】斯：就。【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zh-CN" sz="1600" b="1" dirty="0" smtClean="0">
                <a:solidFill>
                  <a:srgbClr val="7030A0"/>
                </a:solidFill>
              </a:rPr>
              <a:t>】兼人：勇于作为。</a:t>
            </a:r>
            <a:endParaRPr lang="zh-CN" altLang="en-US" sz="1600" b="1" dirty="0" smtClean="0">
              <a:solidFill>
                <a:srgbClr val="7030A0"/>
              </a:solidFill>
            </a:endParaRPr>
          </a:p>
          <a:p>
            <a:r>
              <a:rPr lang="zh-CN" altLang="zh-CN" sz="1600" b="1" dirty="0">
                <a:solidFill>
                  <a:srgbClr val="7030A0"/>
                </a:solidFill>
              </a:rPr>
              <a:t>请简要概述孔子三次回答的内容，并说明此则短文反映了孔子怎样的思想</a:t>
            </a:r>
            <a:r>
              <a:rPr lang="zh-CN" altLang="zh-CN" sz="1600" b="1" dirty="0" smtClean="0">
                <a:solidFill>
                  <a:srgbClr val="7030A0"/>
                </a:solidFill>
              </a:rPr>
              <a:t>。</a:t>
            </a:r>
          </a:p>
          <a:p>
            <a:endParaRPr lang="zh-CN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-43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一</a:t>
            </a:r>
            <a:r>
              <a:rPr lang="zh-CN" altLang="en-US" b="1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、</a:t>
            </a:r>
            <a:r>
              <a:rPr lang="zh-CN" altLang="en-US" b="1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知己知彼</a:t>
            </a:r>
            <a:r>
              <a:rPr lang="en-US" altLang="zh-CN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——《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的考查题型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349177"/>
            <a:ext cx="863874" cy="7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5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2PPT\2。ppt中国风元素\青花瓷\图片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697" y="-381224"/>
            <a:ext cx="1061121" cy="18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-147477" y="267494"/>
            <a:ext cx="9324528" cy="4338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阅读</a:t>
            </a:r>
          </a:p>
          <a:p>
            <a:pPr>
              <a:lnSpc>
                <a:spcPts val="2200"/>
              </a:lnSpc>
            </a:pPr>
            <a:r>
              <a:rPr lang="en-US" altLang="zh-CN" sz="2000" b="1" dirty="0" smtClean="0">
                <a:solidFill>
                  <a:schemeClr val="tx1"/>
                </a:solidFill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、结合文言文阅读考查</a:t>
            </a:r>
          </a:p>
          <a:p>
            <a:pPr>
              <a:lnSpc>
                <a:spcPts val="2200"/>
              </a:lnSpc>
            </a:pP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2018</a:t>
            </a:r>
            <a:r>
              <a:rPr lang="zh-CN" altLang="zh-CN" sz="1600" b="1" dirty="0">
                <a:solidFill>
                  <a:schemeClr val="accent6">
                    <a:lumMod val="75000"/>
                  </a:schemeClr>
                </a:solidFill>
              </a:rPr>
              <a:t>朝阳期中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）</a:t>
            </a:r>
            <a:r>
              <a:rPr lang="zh-CN" altLang="zh-CN" sz="1600" b="1" dirty="0">
                <a:solidFill>
                  <a:schemeClr val="accent6">
                    <a:lumMod val="75000"/>
                  </a:schemeClr>
                </a:solidFill>
              </a:rPr>
              <a:t>《曾子·任贤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》</a:t>
            </a:r>
            <a:endParaRPr lang="zh-CN" alt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2200"/>
              </a:lnSpc>
            </a:pP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在</a:t>
            </a:r>
            <a:r>
              <a:rPr lang="zh-CN" altLang="zh-CN" sz="1600" b="1" dirty="0">
                <a:solidFill>
                  <a:schemeClr val="accent6">
                    <a:lumMod val="75000"/>
                  </a:schemeClr>
                </a:solidFill>
              </a:rPr>
              <a:t>如何为政的问题上，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本文的</a:t>
            </a:r>
            <a:r>
              <a:rPr lang="zh-CN" altLang="zh-CN" sz="1600" b="1" dirty="0">
                <a:solidFill>
                  <a:schemeClr val="accent6">
                    <a:lumMod val="75000"/>
                  </a:schemeClr>
                </a:solidFill>
              </a:rPr>
              <a:t>哪些观点与下面这则《论语》一致？请结合具体内容，简要说明。（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zh-CN" altLang="zh-CN" sz="1600" b="1" dirty="0">
                <a:solidFill>
                  <a:schemeClr val="accent6">
                    <a:lumMod val="75000"/>
                  </a:schemeClr>
                </a:solidFill>
              </a:rPr>
              <a:t>分）</a:t>
            </a:r>
          </a:p>
          <a:p>
            <a:pPr>
              <a:lnSpc>
                <a:spcPts val="2200"/>
              </a:lnSpc>
            </a:pP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    </a:t>
            </a:r>
            <a:r>
              <a:rPr lang="zh-CN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仲弓</a:t>
            </a:r>
            <a:r>
              <a:rPr lang="zh-CN" altLang="zh-CN" sz="1600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为季氏宰，问政。子曰：“先有司，赦小过，举贤才。”</a:t>
            </a:r>
          </a:p>
          <a:p>
            <a:pPr>
              <a:lnSpc>
                <a:spcPts val="2200"/>
              </a:lnSpc>
            </a:pPr>
            <a:r>
              <a:rPr lang="zh-CN" altLang="zh-CN" sz="1600" b="1" dirty="0" smtClean="0">
                <a:solidFill>
                  <a:srgbClr val="7030A0"/>
                </a:solidFill>
              </a:rPr>
              <a:t>（</a:t>
            </a:r>
            <a:r>
              <a:rPr lang="en-US" altLang="zh-CN" sz="1600" b="1" dirty="0">
                <a:solidFill>
                  <a:srgbClr val="7030A0"/>
                </a:solidFill>
              </a:rPr>
              <a:t>2019</a:t>
            </a:r>
            <a:r>
              <a:rPr lang="zh-CN" altLang="zh-CN" sz="1600" b="1" dirty="0">
                <a:solidFill>
                  <a:srgbClr val="7030A0"/>
                </a:solidFill>
              </a:rPr>
              <a:t>海淀期末</a:t>
            </a:r>
            <a:r>
              <a:rPr lang="zh-CN" altLang="zh-CN" sz="1600" b="1" dirty="0" smtClean="0">
                <a:solidFill>
                  <a:srgbClr val="7030A0"/>
                </a:solidFill>
              </a:rPr>
              <a:t>）</a:t>
            </a:r>
            <a:r>
              <a:rPr lang="en-US" altLang="zh-CN" sz="1600" b="1" dirty="0">
                <a:solidFill>
                  <a:srgbClr val="7030A0"/>
                </a:solidFill>
              </a:rPr>
              <a:t>《</a:t>
            </a:r>
            <a:r>
              <a:rPr lang="zh-CN" altLang="zh-CN" sz="1600" b="1" dirty="0">
                <a:solidFill>
                  <a:srgbClr val="7030A0"/>
                </a:solidFill>
              </a:rPr>
              <a:t>杂说</a:t>
            </a:r>
            <a:r>
              <a:rPr lang="en-US" altLang="zh-CN" sz="1600" b="1" dirty="0">
                <a:solidFill>
                  <a:srgbClr val="7030A0"/>
                </a:solidFill>
              </a:rPr>
              <a:t>》</a:t>
            </a:r>
            <a:r>
              <a:rPr lang="zh-CN" altLang="zh-CN" sz="1600" b="1" dirty="0" smtClean="0">
                <a:solidFill>
                  <a:srgbClr val="7030A0"/>
                </a:solidFill>
              </a:rPr>
              <a:t>欧阳修</a:t>
            </a:r>
            <a:endParaRPr lang="zh-CN" altLang="en-US" sz="1600" b="1" dirty="0" smtClean="0">
              <a:solidFill>
                <a:srgbClr val="7030A0"/>
              </a:solidFill>
            </a:endParaRPr>
          </a:p>
          <a:p>
            <a:pPr>
              <a:lnSpc>
                <a:spcPts val="2200"/>
              </a:lnSpc>
            </a:pPr>
            <a:r>
              <a:rPr lang="zh-CN" altLang="en-US" sz="1600" b="1" dirty="0" smtClean="0">
                <a:solidFill>
                  <a:srgbClr val="7030A0"/>
                </a:solidFill>
              </a:rPr>
              <a:t>         </a:t>
            </a:r>
            <a:r>
              <a:rPr lang="zh-CN" altLang="zh-CN" sz="1600" b="1" dirty="0" smtClean="0">
                <a:solidFill>
                  <a:srgbClr val="7030A0"/>
                </a:solidFill>
              </a:rPr>
              <a:t>作者</a:t>
            </a:r>
            <a:r>
              <a:rPr lang="zh-CN" altLang="zh-CN" sz="1600" b="1" dirty="0">
                <a:solidFill>
                  <a:srgbClr val="7030A0"/>
                </a:solidFill>
              </a:rPr>
              <a:t>说“人之有君子也，其任亦重矣”，请你结合所积累的名言警句或参考下列链接材料，谈谈对“君子之任”的认识。（</a:t>
            </a:r>
            <a:r>
              <a:rPr lang="en-US" altLang="zh-CN" sz="1600" b="1" dirty="0">
                <a:solidFill>
                  <a:srgbClr val="7030A0"/>
                </a:solidFill>
              </a:rPr>
              <a:t>6</a:t>
            </a:r>
            <a:r>
              <a:rPr lang="zh-CN" altLang="zh-CN" sz="1600" b="1" dirty="0">
                <a:solidFill>
                  <a:srgbClr val="7030A0"/>
                </a:solidFill>
              </a:rPr>
              <a:t>分）</a:t>
            </a:r>
          </a:p>
          <a:p>
            <a:pPr>
              <a:lnSpc>
                <a:spcPts val="2200"/>
              </a:lnSpc>
            </a:pPr>
            <a:r>
              <a:rPr lang="zh-CN" altLang="zh-CN" sz="1600" b="1" dirty="0">
                <a:solidFill>
                  <a:srgbClr val="7030A0"/>
                </a:solidFill>
              </a:rPr>
              <a:t>链接材料：</a:t>
            </a:r>
          </a:p>
          <a:p>
            <a:pPr>
              <a:lnSpc>
                <a:spcPts val="2200"/>
              </a:lnSpc>
            </a:pPr>
            <a:r>
              <a:rPr lang="zh-CN" altLang="en-US" sz="16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    </a:t>
            </a:r>
            <a:r>
              <a:rPr lang="zh-CN" altLang="zh-CN" sz="16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士</a:t>
            </a:r>
            <a:r>
              <a:rPr lang="zh-CN" altLang="zh-CN" sz="1600" b="1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不可以不弘毅，任重而道远。（春秋·曾子）</a:t>
            </a:r>
          </a:p>
          <a:p>
            <a:pPr>
              <a:lnSpc>
                <a:spcPts val="2200"/>
              </a:lnSpc>
            </a:pPr>
            <a:r>
              <a:rPr lang="zh-CN" altLang="en-US" sz="16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    </a:t>
            </a:r>
            <a:r>
              <a:rPr lang="zh-CN" altLang="zh-CN" sz="16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为</a:t>
            </a:r>
            <a:r>
              <a:rPr lang="zh-CN" altLang="zh-CN" sz="1600" b="1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天地立心，为生民立命，为往圣继绝学，为万世开太平。（宋·张载）</a:t>
            </a:r>
          </a:p>
          <a:p>
            <a:pPr>
              <a:lnSpc>
                <a:spcPts val="2200"/>
              </a:lnSpc>
            </a:pPr>
            <a:r>
              <a:rPr lang="zh-CN" altLang="en-US" sz="16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    </a:t>
            </a:r>
            <a:r>
              <a:rPr lang="zh-CN" altLang="zh-CN" sz="16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铁肩</a:t>
            </a:r>
            <a:r>
              <a:rPr lang="zh-CN" altLang="zh-CN" sz="1600" b="1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担道义，辣手著文章。（明·杨继盛）</a:t>
            </a:r>
          </a:p>
          <a:p>
            <a:pPr>
              <a:lnSpc>
                <a:spcPts val="2200"/>
              </a:lnSpc>
            </a:pPr>
            <a:r>
              <a:rPr lang="zh-CN" altLang="en-US" sz="16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    </a:t>
            </a:r>
            <a:r>
              <a:rPr lang="zh-CN" altLang="zh-CN" sz="16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苟利</a:t>
            </a:r>
            <a:r>
              <a:rPr lang="zh-CN" altLang="zh-CN" sz="1600" b="1" dirty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国家生死以，岂因祸福避趋之。（清·林则徐</a:t>
            </a:r>
            <a:r>
              <a:rPr lang="zh-CN" altLang="zh-CN" sz="1600" b="1" dirty="0" smtClean="0">
                <a:solidFill>
                  <a:srgbClr val="7030A0"/>
                </a:solidFill>
                <a:latin typeface="KaiTi" charset="0"/>
                <a:ea typeface="KaiTi" charset="0"/>
                <a:cs typeface="KaiTi" charset="0"/>
              </a:rPr>
              <a:t>）</a:t>
            </a:r>
            <a:endParaRPr lang="zh-CN" altLang="zh-CN" sz="1600" b="1" dirty="0">
              <a:solidFill>
                <a:srgbClr val="7030A0"/>
              </a:solidFill>
              <a:latin typeface="KaiTi" charset="0"/>
              <a:ea typeface="KaiTi" charset="0"/>
              <a:cs typeface="KaiTi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-43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一</a:t>
            </a:r>
            <a:r>
              <a:rPr lang="zh-CN" altLang="en-US" b="1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、</a:t>
            </a:r>
            <a:r>
              <a:rPr lang="zh-CN" altLang="en-US" b="1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知己知彼</a:t>
            </a:r>
            <a:r>
              <a:rPr lang="en-US" altLang="zh-CN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——《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的考查题型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349177"/>
            <a:ext cx="863874" cy="7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2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349177"/>
            <a:ext cx="863874" cy="796923"/>
          </a:xfrm>
          <a:prstGeom prst="rect">
            <a:avLst/>
          </a:prstGeom>
        </p:spPr>
      </p:pic>
      <p:pic>
        <p:nvPicPr>
          <p:cNvPr id="5" name="Picture 2" descr="G:\2PPT\2。ppt中国风元素\青花瓷\图片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697" y="-381224"/>
            <a:ext cx="1061121" cy="18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-252536" y="915566"/>
            <a:ext cx="9324528" cy="4338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阅读</a:t>
            </a:r>
          </a:p>
          <a:p>
            <a:pPr>
              <a:lnSpc>
                <a:spcPts val="2200"/>
              </a:lnSpc>
            </a:pPr>
            <a:r>
              <a:rPr lang="en-US" altLang="zh-CN" sz="2000" b="1" dirty="0" smtClean="0">
                <a:solidFill>
                  <a:schemeClr val="tx1"/>
                </a:solidFill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、结合文言文阅读考查</a:t>
            </a:r>
          </a:p>
          <a:p>
            <a:r>
              <a:rPr lang="zh-CN" altLang="en-US" sz="16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2019</a:t>
            </a:r>
            <a:r>
              <a:rPr lang="zh-CN" altLang="en-US" sz="1600" b="1" dirty="0">
                <a:solidFill>
                  <a:srgbClr val="FF0000"/>
                </a:solidFill>
              </a:rPr>
              <a:t>东城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期末）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《</a:t>
            </a:r>
            <a:r>
              <a:rPr lang="zh-CN" altLang="en-US" sz="1600" b="1" dirty="0">
                <a:solidFill>
                  <a:srgbClr val="FF0000"/>
                </a:solidFill>
              </a:rPr>
              <a:t>礼记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》</a:t>
            </a:r>
            <a:r>
              <a:rPr lang="zh-CN" altLang="en-US" sz="1600" b="1" dirty="0" smtClean="0">
                <a:solidFill>
                  <a:srgbClr val="FF0000"/>
                </a:solidFill>
                <a:latin typeface="KaiTi" charset="0"/>
                <a:ea typeface="KaiTi" charset="0"/>
                <a:cs typeface="KaiTi" charset="0"/>
              </a:rPr>
              <a:t>“哀公</a:t>
            </a:r>
            <a:r>
              <a:rPr lang="zh-CN" altLang="en-US" sz="1600" b="1" dirty="0">
                <a:solidFill>
                  <a:srgbClr val="FF0000"/>
                </a:solidFill>
                <a:latin typeface="KaiTi" charset="0"/>
                <a:ea typeface="KaiTi" charset="0"/>
                <a:cs typeface="KaiTi" charset="0"/>
              </a:rPr>
              <a:t>命席，问于孔子，曰</a:t>
            </a:r>
            <a:r>
              <a:rPr lang="zh-CN" altLang="en-US" sz="1600" b="1" dirty="0" smtClean="0">
                <a:solidFill>
                  <a:srgbClr val="FF0000"/>
                </a:solidFill>
                <a:latin typeface="KaiTi" charset="0"/>
                <a:ea typeface="KaiTi" charset="0"/>
                <a:cs typeface="KaiTi" charset="0"/>
              </a:rPr>
              <a:t>：‘敢</a:t>
            </a:r>
            <a:r>
              <a:rPr lang="zh-CN" altLang="en-US" sz="1600" b="1" dirty="0">
                <a:solidFill>
                  <a:srgbClr val="FF0000"/>
                </a:solidFill>
                <a:latin typeface="KaiTi" charset="0"/>
                <a:ea typeface="KaiTi" charset="0"/>
                <a:cs typeface="KaiTi" charset="0"/>
              </a:rPr>
              <a:t>问儒行</a:t>
            </a:r>
            <a:r>
              <a:rPr lang="zh-CN" altLang="en-US" sz="1600" b="1" dirty="0" smtClean="0">
                <a:solidFill>
                  <a:srgbClr val="FF0000"/>
                </a:solidFill>
                <a:latin typeface="KaiTi" charset="0"/>
                <a:ea typeface="KaiTi" charset="0"/>
                <a:cs typeface="KaiTi" charset="0"/>
              </a:rPr>
              <a:t>。’</a:t>
            </a:r>
            <a:r>
              <a:rPr lang="en-US" altLang="zh-CN" sz="1600" b="1" dirty="0" smtClean="0">
                <a:solidFill>
                  <a:srgbClr val="FF0000"/>
                </a:solidFill>
                <a:latin typeface="KaiTi" charset="0"/>
                <a:ea typeface="KaiTi" charset="0"/>
                <a:cs typeface="KaiTi" charset="0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KaiTi" charset="0"/>
                <a:ea typeface="KaiTi" charset="0"/>
                <a:cs typeface="KaiTi" charset="0"/>
              </a:rPr>
              <a:t>……</a:t>
            </a:r>
            <a:r>
              <a:rPr lang="zh-CN" altLang="en-US" sz="1600" b="1" dirty="0" smtClean="0">
                <a:solidFill>
                  <a:srgbClr val="FF0000"/>
                </a:solidFill>
                <a:latin typeface="KaiTi" charset="0"/>
                <a:ea typeface="KaiTi" charset="0"/>
                <a:cs typeface="KaiTi" charset="0"/>
              </a:rPr>
              <a:t> ”</a:t>
            </a:r>
          </a:p>
          <a:p>
            <a:r>
              <a:rPr lang="zh-CN" altLang="en-US" sz="1600" b="1" dirty="0" smtClean="0">
                <a:solidFill>
                  <a:srgbClr val="FF0000"/>
                </a:solidFill>
              </a:rPr>
              <a:t> 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《</a:t>
            </a:r>
            <a:r>
              <a:rPr lang="zh-CN" altLang="zh-CN" sz="1600" b="1" dirty="0">
                <a:solidFill>
                  <a:srgbClr val="FF0000"/>
                </a:solidFill>
              </a:rPr>
              <a:t>孔子家语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》</a:t>
            </a:r>
            <a:r>
              <a:rPr lang="zh-CN" altLang="en-US" sz="1600" b="1" dirty="0">
                <a:solidFill>
                  <a:srgbClr val="FF0000"/>
                </a:solidFill>
                <a:latin typeface="KaiTi" charset="0"/>
                <a:ea typeface="KaiTi" charset="0"/>
                <a:cs typeface="KaiTi" charset="0"/>
              </a:rPr>
              <a:t>“楚昭王聘孔子，孔子往拜礼焉 </a:t>
            </a:r>
            <a:r>
              <a:rPr lang="en-US" altLang="zh-CN" sz="1600" b="1" dirty="0" smtClean="0">
                <a:solidFill>
                  <a:srgbClr val="FF0000"/>
                </a:solidFill>
                <a:latin typeface="KaiTi" charset="0"/>
                <a:ea typeface="KaiTi" charset="0"/>
                <a:cs typeface="KaiTi" charset="0"/>
              </a:rPr>
              <a:t>……</a:t>
            </a:r>
            <a:r>
              <a:rPr lang="zh-CN" altLang="en-US" sz="1600" b="1" dirty="0" smtClean="0">
                <a:solidFill>
                  <a:srgbClr val="FF0000"/>
                </a:solidFill>
                <a:latin typeface="KaiTi" charset="0"/>
                <a:ea typeface="KaiTi" charset="0"/>
                <a:cs typeface="KaiTi" charset="0"/>
              </a:rPr>
              <a:t>”</a:t>
            </a:r>
          </a:p>
          <a:p>
            <a:r>
              <a:rPr lang="zh-CN" altLang="en-US" sz="1600" b="1" dirty="0" smtClean="0">
                <a:solidFill>
                  <a:srgbClr val="7030A0"/>
                </a:solidFill>
              </a:rPr>
              <a:t>           </a:t>
            </a:r>
            <a:r>
              <a:rPr lang="zh-CN" altLang="zh-CN" sz="1600" b="1" dirty="0" smtClean="0">
                <a:solidFill>
                  <a:srgbClr val="7030A0"/>
                </a:solidFill>
              </a:rPr>
              <a:t>②</a:t>
            </a:r>
            <a:r>
              <a:rPr lang="zh-CN" altLang="zh-CN" sz="1600" b="1" dirty="0">
                <a:solidFill>
                  <a:srgbClr val="7030A0"/>
                </a:solidFill>
              </a:rPr>
              <a:t>材料（二）中有“孔子不得行，绝粮七日，外无所通，藜羹不充，从者皆病。孔子愈慷慨讲诵，弦歌不衰”。请你结合材料（一）中的语句，从儒者人格的角度简要评析孔子的上述行为。（</a:t>
            </a:r>
            <a:r>
              <a:rPr lang="en-US" altLang="zh-CN" sz="1600" b="1" dirty="0">
                <a:solidFill>
                  <a:srgbClr val="7030A0"/>
                </a:solidFill>
              </a:rPr>
              <a:t>5</a:t>
            </a:r>
            <a:r>
              <a:rPr lang="zh-CN" altLang="zh-CN" sz="1600" b="1" dirty="0">
                <a:solidFill>
                  <a:srgbClr val="7030A0"/>
                </a:solidFill>
              </a:rPr>
              <a:t>分）</a:t>
            </a:r>
          </a:p>
          <a:p>
            <a:pPr marL="200025" indent="66675" algn="just">
              <a:lnSpc>
                <a:spcPts val="2200"/>
              </a:lnSpc>
              <a:spcAft>
                <a:spcPts val="0"/>
              </a:spcAft>
              <a:tabLst>
                <a:tab pos="266700" algn="l"/>
              </a:tabLst>
            </a:pPr>
            <a:r>
              <a:rPr lang="zh-CN" altLang="en-US" sz="1600" b="1" kern="100" dirty="0" smtClean="0">
                <a:solidFill>
                  <a:srgbClr val="7030A0"/>
                </a:solidFill>
                <a:latin typeface="Calibri" charset="0"/>
                <a:cs typeface="Times New Roman" charset="0"/>
              </a:rPr>
              <a:t>        </a:t>
            </a:r>
            <a:r>
              <a:rPr lang="zh-CN" altLang="zh-CN" sz="1600" b="1" kern="100" dirty="0" smtClean="0">
                <a:solidFill>
                  <a:srgbClr val="002060"/>
                </a:solidFill>
                <a:latin typeface="Calibri" charset="0"/>
                <a:cs typeface="Times New Roman" charset="0"/>
              </a:rPr>
              <a:t>答案</a:t>
            </a:r>
            <a:r>
              <a:rPr lang="zh-CN" altLang="zh-CN" sz="1600" b="1" kern="100" dirty="0">
                <a:solidFill>
                  <a:srgbClr val="002060"/>
                </a:solidFill>
                <a:latin typeface="Calibri" charset="0"/>
                <a:cs typeface="Times New Roman" charset="0"/>
              </a:rPr>
              <a:t>示例</a:t>
            </a:r>
            <a:r>
              <a:rPr lang="zh-CN" altLang="zh-CN" sz="1600" b="1" kern="100" dirty="0" smtClean="0">
                <a:solidFill>
                  <a:srgbClr val="002060"/>
                </a:solidFill>
                <a:latin typeface="Calibri" charset="0"/>
                <a:cs typeface="Times New Roman" charset="0"/>
              </a:rPr>
              <a:t>：孔子</a:t>
            </a:r>
            <a:r>
              <a:rPr lang="zh-CN" altLang="zh-CN" sz="1600" b="1" kern="100" dirty="0">
                <a:solidFill>
                  <a:srgbClr val="002060"/>
                </a:solidFill>
                <a:latin typeface="Calibri" charset="0"/>
                <a:cs typeface="Times New Roman" charset="0"/>
              </a:rPr>
              <a:t>困于陈、蔡，绝粮七日。面临如此困厄的局面，他仍然讲诵不辍，弦歌不衰。孔子的行为正体现了儒者所特有的立身准则：“劫之以众，沮之以兵，见死不更其守”，“戴仁而行，抱义而处；虽有暴政，不更其所”。在众人威逼、武力恐吓、死亡威胁、残暴统治等困厄情况下，他也不会改变操守。这就是儒者应有的人格。</a:t>
            </a:r>
          </a:p>
          <a:p>
            <a:pPr marL="269240" algn="just">
              <a:lnSpc>
                <a:spcPts val="2200"/>
              </a:lnSpc>
              <a:spcAft>
                <a:spcPts val="0"/>
              </a:spcAft>
              <a:tabLst>
                <a:tab pos="266700" algn="l"/>
              </a:tabLst>
            </a:pPr>
            <a:r>
              <a:rPr lang="zh-CN" altLang="zh-CN" sz="1600" b="1" kern="100" dirty="0">
                <a:solidFill>
                  <a:srgbClr val="002060"/>
                </a:solidFill>
                <a:latin typeface="Calibri" charset="0"/>
                <a:cs typeface="Times New Roman" charset="0"/>
              </a:rPr>
              <a:t>（孔子的行为，</a:t>
            </a:r>
            <a:r>
              <a:rPr lang="en-US" altLang="zh-CN" sz="1600" b="1" kern="100" dirty="0">
                <a:solidFill>
                  <a:srgbClr val="002060"/>
                </a:solidFill>
                <a:latin typeface="Calibri" charset="0"/>
                <a:cs typeface="Times New Roman" charset="0"/>
              </a:rPr>
              <a:t>2</a:t>
            </a:r>
            <a:r>
              <a:rPr lang="zh-CN" altLang="zh-CN" sz="1600" b="1" kern="100" dirty="0">
                <a:solidFill>
                  <a:srgbClr val="002060"/>
                </a:solidFill>
                <a:latin typeface="Calibri" charset="0"/>
                <a:cs typeface="Times New Roman" charset="0"/>
              </a:rPr>
              <a:t>分；结合“材料一”相关语句评析，</a:t>
            </a:r>
            <a:r>
              <a:rPr lang="en-US" altLang="zh-CN" sz="1600" b="1" kern="100" dirty="0">
                <a:solidFill>
                  <a:srgbClr val="002060"/>
                </a:solidFill>
                <a:latin typeface="Calibri" charset="0"/>
                <a:cs typeface="Times New Roman" charset="0"/>
              </a:rPr>
              <a:t>3</a:t>
            </a:r>
            <a:r>
              <a:rPr lang="zh-CN" altLang="zh-CN" sz="1600" b="1" kern="100" dirty="0">
                <a:solidFill>
                  <a:srgbClr val="002060"/>
                </a:solidFill>
                <a:latin typeface="Calibri" charset="0"/>
                <a:cs typeface="Times New Roman" charset="0"/>
              </a:rPr>
              <a:t>分。</a:t>
            </a:r>
            <a:r>
              <a:rPr lang="zh-CN" altLang="zh-CN" sz="1600" b="1" kern="100" dirty="0" smtClean="0">
                <a:solidFill>
                  <a:srgbClr val="002060"/>
                </a:solidFill>
                <a:latin typeface="Calibri" charset="0"/>
                <a:cs typeface="Times New Roman" charset="0"/>
              </a:rPr>
              <a:t>）</a:t>
            </a:r>
            <a:endParaRPr lang="zh-CN" altLang="en-US" sz="1600" b="1" kern="100" dirty="0" smtClean="0">
              <a:solidFill>
                <a:srgbClr val="002060"/>
              </a:solidFill>
              <a:latin typeface="Calibri" charset="0"/>
              <a:cs typeface="Times New Roman" charset="0"/>
            </a:endParaRPr>
          </a:p>
          <a:p>
            <a:pPr marL="269240" algn="just">
              <a:lnSpc>
                <a:spcPts val="2200"/>
              </a:lnSpc>
              <a:tabLst>
                <a:tab pos="266700" algn="l"/>
              </a:tabLst>
            </a:pPr>
            <a:r>
              <a:rPr lang="zh-CN" altLang="en-US" sz="1600" b="1" kern="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cs typeface="Times New Roman" charset="0"/>
              </a:rPr>
              <a:t>        </a:t>
            </a:r>
            <a:r>
              <a:rPr lang="en-US" altLang="zh-CN" sz="1600" b="1" kern="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cs typeface="Times New Roman" charset="0"/>
              </a:rPr>
              <a:t>15.2 </a:t>
            </a:r>
            <a:r>
              <a:rPr lang="zh-CN" altLang="en-US" sz="1600" b="1" kern="100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在陈绝粮，从者病，莫能兴。子路愠见，曰：“君子亦有穷乎？”子曰：“君子固穷，小人穷斯滥矣。</a:t>
            </a:r>
            <a:r>
              <a:rPr lang="zh-CN" altLang="en-US" sz="1600" b="1" kern="100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”</a:t>
            </a:r>
            <a:r>
              <a:rPr lang="en-US" altLang="zh-CN" sz="1600" b="1" kern="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cs typeface="Times New Roman" charset="0"/>
              </a:rPr>
              <a:t>《</a:t>
            </a:r>
            <a:r>
              <a:rPr lang="zh-CN" altLang="en-US" sz="1600" b="1" kern="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cs typeface="Times New Roman" charset="0"/>
              </a:rPr>
              <a:t>论语</a:t>
            </a:r>
            <a:r>
              <a:rPr lang="en-US" altLang="zh-CN" sz="1600" b="1" kern="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cs typeface="Times New Roman" charset="0"/>
              </a:rPr>
              <a:t>·</a:t>
            </a:r>
            <a:r>
              <a:rPr lang="zh-CN" altLang="en-US" sz="1600" b="1" kern="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cs typeface="Times New Roman" charset="0"/>
              </a:rPr>
              <a:t>卫灵公篇</a:t>
            </a:r>
            <a:r>
              <a:rPr lang="en-US" altLang="zh-CN" sz="1600" b="1" kern="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cs typeface="Times New Roman" charset="0"/>
              </a:rPr>
              <a:t>》</a:t>
            </a:r>
            <a:endParaRPr lang="zh-CN" altLang="en-US" sz="1600" b="1" kern="100" dirty="0" smtClean="0">
              <a:solidFill>
                <a:schemeClr val="accent6">
                  <a:lumMod val="75000"/>
                </a:schemeClr>
              </a:solidFill>
              <a:latin typeface="Calibri" charset="0"/>
              <a:cs typeface="Times New Roman" charset="0"/>
            </a:endParaRPr>
          </a:p>
          <a:p>
            <a:pPr marL="269240" algn="just">
              <a:lnSpc>
                <a:spcPts val="2200"/>
              </a:lnSpc>
              <a:tabLst>
                <a:tab pos="266700" algn="l"/>
              </a:tabLst>
            </a:pPr>
            <a:r>
              <a:rPr lang="zh-CN" altLang="en-US" sz="1600" b="1" kern="100" dirty="0" smtClean="0">
                <a:solidFill>
                  <a:srgbClr val="7030A0"/>
                </a:solidFill>
                <a:latin typeface="Calibri" charset="0"/>
                <a:cs typeface="Times New Roman" charset="0"/>
              </a:rPr>
              <a:t>        </a:t>
            </a:r>
            <a:r>
              <a:rPr lang="zh-CN" altLang="en-US" sz="1600" b="1" kern="100" dirty="0" smtClean="0">
                <a:solidFill>
                  <a:srgbClr val="006600"/>
                </a:solidFill>
                <a:latin typeface="KaiTi" charset="0"/>
                <a:ea typeface="KaiTi" charset="0"/>
                <a:cs typeface="KaiTi" charset="0"/>
              </a:rPr>
              <a:t>孔子</a:t>
            </a:r>
            <a:r>
              <a:rPr lang="zh-CN" altLang="en-US" sz="1600" b="1" kern="100" dirty="0">
                <a:solidFill>
                  <a:srgbClr val="006600"/>
                </a:solidFill>
                <a:latin typeface="KaiTi" charset="0"/>
                <a:ea typeface="KaiTi" charset="0"/>
                <a:cs typeface="KaiTi" charset="0"/>
              </a:rPr>
              <a:t>迁于蔡三岁，吴伐陈。楚救陈，军于城父。闻孔子在陈蔡之间，楚使人聘孔子。孔子将往</a:t>
            </a:r>
            <a:r>
              <a:rPr lang="zh-CN" altLang="en-US" sz="1600" b="1" kern="100" dirty="0" smtClean="0">
                <a:solidFill>
                  <a:srgbClr val="006600"/>
                </a:solidFill>
                <a:latin typeface="KaiTi" charset="0"/>
                <a:ea typeface="KaiTi" charset="0"/>
                <a:cs typeface="KaiTi" charset="0"/>
              </a:rPr>
              <a:t>拜礼</a:t>
            </a:r>
            <a:r>
              <a:rPr lang="en-US" altLang="zh-CN" sz="1600" b="1" kern="100" dirty="0" smtClean="0">
                <a:solidFill>
                  <a:srgbClr val="006600"/>
                </a:solidFill>
                <a:latin typeface="KaiTi" charset="0"/>
                <a:ea typeface="KaiTi" charset="0"/>
                <a:cs typeface="KaiTi" charset="0"/>
              </a:rPr>
              <a:t>……</a:t>
            </a:r>
            <a:r>
              <a:rPr lang="zh-CN" altLang="en-US" sz="1600" b="1" kern="100" dirty="0" smtClean="0">
                <a:solidFill>
                  <a:srgbClr val="006600"/>
                </a:solidFill>
                <a:latin typeface="KaiTi" charset="0"/>
                <a:ea typeface="KaiTi" charset="0"/>
                <a:cs typeface="KaiTi" charset="0"/>
              </a:rPr>
              <a:t>    </a:t>
            </a:r>
            <a:r>
              <a:rPr lang="en-US" altLang="zh-CN" sz="1600" b="1" kern="100" dirty="0" smtClean="0">
                <a:solidFill>
                  <a:srgbClr val="006600"/>
                </a:solidFill>
                <a:latin typeface="Calibri" charset="0"/>
                <a:cs typeface="Times New Roman" charset="0"/>
              </a:rPr>
              <a:t>《</a:t>
            </a:r>
            <a:r>
              <a:rPr lang="zh-CN" altLang="en-US" sz="1600" b="1" kern="100" dirty="0" smtClean="0">
                <a:solidFill>
                  <a:srgbClr val="006600"/>
                </a:solidFill>
                <a:latin typeface="Calibri" charset="0"/>
                <a:cs typeface="Times New Roman" charset="0"/>
              </a:rPr>
              <a:t>史记</a:t>
            </a:r>
            <a:r>
              <a:rPr lang="de-DE" altLang="zh-CN" sz="1600" b="1" kern="100" dirty="0">
                <a:solidFill>
                  <a:srgbClr val="006600"/>
                </a:solidFill>
                <a:latin typeface="Calibri" charset="0"/>
                <a:cs typeface="Times New Roman" charset="0"/>
              </a:rPr>
              <a:t>·</a:t>
            </a:r>
            <a:r>
              <a:rPr lang="zh-CN" altLang="en-US" sz="1600" b="1" kern="100" dirty="0" smtClean="0">
                <a:solidFill>
                  <a:srgbClr val="006600"/>
                </a:solidFill>
                <a:latin typeface="Calibri" charset="0"/>
                <a:cs typeface="Times New Roman" charset="0"/>
              </a:rPr>
              <a:t>孔子世家</a:t>
            </a:r>
            <a:r>
              <a:rPr lang="en-US" altLang="zh-CN" sz="1600" b="1" kern="100" dirty="0" smtClean="0">
                <a:solidFill>
                  <a:srgbClr val="006600"/>
                </a:solidFill>
                <a:latin typeface="Calibri" charset="0"/>
                <a:cs typeface="Times New Roman" charset="0"/>
              </a:rPr>
              <a:t>》</a:t>
            </a:r>
            <a:endParaRPr lang="zh-CN" altLang="en-US" sz="1600" b="1" kern="100" dirty="0">
              <a:solidFill>
                <a:srgbClr val="006600"/>
              </a:solidFill>
              <a:latin typeface="Calibri" charset="0"/>
              <a:cs typeface="Times New Roman" charset="0"/>
            </a:endParaRPr>
          </a:p>
          <a:p>
            <a:pPr marL="269240" algn="just">
              <a:lnSpc>
                <a:spcPts val="2200"/>
              </a:lnSpc>
              <a:tabLst>
                <a:tab pos="266700" algn="l"/>
              </a:tabLst>
            </a:pPr>
            <a:endParaRPr lang="zh-CN" altLang="en-US" sz="1600" b="1" kern="100" dirty="0" smtClean="0">
              <a:solidFill>
                <a:srgbClr val="7030A0"/>
              </a:solidFill>
              <a:latin typeface="Calibri" charset="0"/>
              <a:cs typeface="Times New Roman" charset="0"/>
            </a:endParaRPr>
          </a:p>
          <a:p>
            <a:pPr marL="269240" algn="just">
              <a:lnSpc>
                <a:spcPts val="2200"/>
              </a:lnSpc>
              <a:spcAft>
                <a:spcPts val="0"/>
              </a:spcAft>
              <a:tabLst>
                <a:tab pos="266700" algn="l"/>
              </a:tabLst>
            </a:pPr>
            <a:endParaRPr lang="zh-CN" altLang="zh-CN" sz="1600" b="1" kern="100" dirty="0">
              <a:solidFill>
                <a:srgbClr val="7030A0"/>
              </a:solidFill>
              <a:latin typeface="Calibri" charset="0"/>
              <a:cs typeface="Times New Roman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-43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一</a:t>
            </a:r>
            <a:r>
              <a:rPr lang="zh-CN" altLang="en-US" b="1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、</a:t>
            </a:r>
            <a:r>
              <a:rPr lang="zh-CN" altLang="en-US" b="1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知己知彼</a:t>
            </a:r>
            <a:r>
              <a:rPr lang="en-US" altLang="zh-CN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——《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的考查题型</a:t>
            </a:r>
          </a:p>
        </p:txBody>
      </p:sp>
    </p:spTree>
    <p:extLst>
      <p:ext uri="{BB962C8B-B14F-4D97-AF65-F5344CB8AC3E}">
        <p14:creationId xmlns:p14="http://schemas.microsoft.com/office/powerpoint/2010/main" val="57341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2PPT\2。ppt中国风元素\青花瓷\图片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697" y="-381224"/>
            <a:ext cx="1061121" cy="18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 27"/>
          <p:cNvSpPr/>
          <p:nvPr/>
        </p:nvSpPr>
        <p:spPr>
          <a:xfrm>
            <a:off x="-108520" y="548616"/>
            <a:ext cx="9324528" cy="4338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chemeClr val="tx1"/>
                </a:solidFill>
              </a:rPr>
              <a:t>                                                         阅读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、结合文言文阅读考查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</a:rPr>
              <a:t>（</a:t>
            </a:r>
            <a:r>
              <a:rPr lang="en-US" altLang="zh-CN" sz="1600" b="1" dirty="0">
                <a:solidFill>
                  <a:srgbClr val="FF0000"/>
                </a:solidFill>
              </a:rPr>
              <a:t>2019</a:t>
            </a:r>
            <a:r>
              <a:rPr lang="zh-CN" altLang="en-US" sz="1600" b="1" dirty="0">
                <a:solidFill>
                  <a:srgbClr val="FF0000"/>
                </a:solidFill>
              </a:rPr>
              <a:t>朝阳期末）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董仲舒</a:t>
            </a:r>
            <a:r>
              <a:rPr lang="en-US" altLang="zh-CN" sz="1600" b="1" dirty="0">
                <a:solidFill>
                  <a:srgbClr val="FF0000"/>
                </a:solidFill>
              </a:rPr>
              <a:t>《</a:t>
            </a:r>
            <a:r>
              <a:rPr lang="zh-CN" altLang="en-US" sz="1600" b="1" dirty="0">
                <a:solidFill>
                  <a:srgbClr val="FF0000"/>
                </a:solidFill>
              </a:rPr>
              <a:t>春秋繁露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》</a:t>
            </a:r>
            <a:endParaRPr lang="zh-CN" altLang="en-US" sz="16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7030A0"/>
                </a:solidFill>
              </a:rPr>
              <a:t>      文皇帝</a:t>
            </a:r>
            <a:r>
              <a:rPr lang="zh-CN" altLang="en-US" sz="1600" b="1" dirty="0">
                <a:solidFill>
                  <a:srgbClr val="7030A0"/>
                </a:solidFill>
              </a:rPr>
              <a:t>的行为是如何体现仁义的？请结合本文的“仁义观”，简要分析。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7030A0"/>
                </a:solidFill>
              </a:rPr>
              <a:t>       </a:t>
            </a:r>
            <a:r>
              <a:rPr lang="en-US" altLang="zh-CN" sz="1600" b="1" dirty="0" smtClean="0">
                <a:solidFill>
                  <a:srgbClr val="002060"/>
                </a:solidFill>
              </a:rPr>
              <a:t>13</a:t>
            </a:r>
            <a:r>
              <a:rPr lang="en-US" altLang="zh-CN" sz="1600" b="1" dirty="0">
                <a:solidFill>
                  <a:srgbClr val="002060"/>
                </a:solidFill>
              </a:rPr>
              <a:t>.</a:t>
            </a:r>
            <a:r>
              <a:rPr lang="zh-CN" altLang="en-US" sz="1600" b="1" dirty="0">
                <a:solidFill>
                  <a:srgbClr val="002060"/>
                </a:solidFill>
              </a:rPr>
              <a:t>（</a:t>
            </a:r>
            <a:r>
              <a:rPr lang="en-US" altLang="zh-CN" sz="1600" b="1" dirty="0">
                <a:solidFill>
                  <a:srgbClr val="002060"/>
                </a:solidFill>
              </a:rPr>
              <a:t>6</a:t>
            </a:r>
            <a:r>
              <a:rPr lang="zh-CN" altLang="en-US" sz="1600" b="1" dirty="0">
                <a:solidFill>
                  <a:srgbClr val="002060"/>
                </a:solidFill>
              </a:rPr>
              <a:t>分）孝文皇帝在位多年，没有扩建宫苑、增添起居用度，穿着简朴，这是严格要求自己，体现了义的原则即端正自己，不在端正别人；匈奴违约来犯，孝文皇帝因怕扰乱百姓而不发兵攻打，这是关爱百姓，体现了文中仁的原则即爱他人，不在爱自己。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2060"/>
                </a:solidFill>
              </a:rPr>
              <a:t>【</a:t>
            </a:r>
            <a:r>
              <a:rPr lang="zh-CN" altLang="en-US" sz="1600" b="1" dirty="0">
                <a:solidFill>
                  <a:srgbClr val="002060"/>
                </a:solidFill>
              </a:rPr>
              <a:t>评分参考</a:t>
            </a:r>
            <a:r>
              <a:rPr lang="en-US" altLang="zh-CN" sz="1600" b="1" dirty="0">
                <a:solidFill>
                  <a:srgbClr val="002060"/>
                </a:solidFill>
              </a:rPr>
              <a:t>】</a:t>
            </a:r>
            <a:r>
              <a:rPr lang="zh-CN" altLang="en-US" sz="1600" b="1" dirty="0">
                <a:solidFill>
                  <a:srgbClr val="002060"/>
                </a:solidFill>
              </a:rPr>
              <a:t>每答出一方面内容得</a:t>
            </a:r>
            <a:r>
              <a:rPr lang="en-US" altLang="zh-CN" sz="1600" b="1" dirty="0">
                <a:solidFill>
                  <a:srgbClr val="002060"/>
                </a:solidFill>
              </a:rPr>
              <a:t>3</a:t>
            </a:r>
            <a:r>
              <a:rPr lang="zh-CN" altLang="en-US" sz="1600" b="1" dirty="0">
                <a:solidFill>
                  <a:srgbClr val="002060"/>
                </a:solidFill>
              </a:rPr>
              <a:t>分，其中对行为解释</a:t>
            </a:r>
            <a:r>
              <a:rPr lang="en-US" altLang="zh-CN" sz="1600" b="1" dirty="0">
                <a:solidFill>
                  <a:srgbClr val="002060"/>
                </a:solidFill>
              </a:rPr>
              <a:t>1</a:t>
            </a:r>
            <a:r>
              <a:rPr lang="zh-CN" altLang="en-US" sz="1600" b="1" dirty="0">
                <a:solidFill>
                  <a:srgbClr val="002060"/>
                </a:solidFill>
              </a:rPr>
              <a:t>分，分析</a:t>
            </a:r>
            <a:r>
              <a:rPr lang="en-US" altLang="zh-CN" sz="1600" b="1" dirty="0">
                <a:solidFill>
                  <a:srgbClr val="002060"/>
                </a:solidFill>
              </a:rPr>
              <a:t>2</a:t>
            </a:r>
            <a:r>
              <a:rPr lang="zh-CN" altLang="en-US" sz="1600" b="1" dirty="0">
                <a:solidFill>
                  <a:srgbClr val="002060"/>
                </a:solidFill>
              </a:rPr>
              <a:t>分。意思对即可。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6.30 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夫仁者，己欲立而立人，己欲达而达人。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《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论语</a:t>
            </a:r>
            <a:r>
              <a:rPr lang="de-DE" altLang="zh-CN" sz="1600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·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雍也篇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》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/>
            </a:r>
            <a:b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</a:b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7.30 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仁远乎哉？我欲仁，斯仁至矣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。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《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论语</a:t>
            </a:r>
            <a:r>
              <a:rPr lang="de-DE" altLang="zh-CN" sz="1600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·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述而篇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》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KaiTi" charset="0"/>
              <a:ea typeface="KaiTi" charset="0"/>
              <a:cs typeface="KaiTi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12.1 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颜渊问仁，子曰：“克己复礼为仁。一日克己复礼，天下归仁焉。为仁由己，而由人乎哉？”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                                                              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《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论语</a:t>
            </a:r>
            <a:r>
              <a:rPr lang="de-DE" altLang="zh-CN" sz="1600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·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颜渊篇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》 </a:t>
            </a:r>
            <a:endParaRPr lang="zh-CN" altLang="en-US" sz="1600" b="1" kern="100" dirty="0">
              <a:solidFill>
                <a:schemeClr val="accent6">
                  <a:lumMod val="75000"/>
                </a:schemeClr>
              </a:solidFill>
              <a:latin typeface="KaiTi" charset="0"/>
              <a:ea typeface="KaiTi" charset="0"/>
              <a:cs typeface="KaiTi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12.22 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樊迟问仁。子曰：“爱人。” 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《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论语</a:t>
            </a:r>
            <a:r>
              <a:rPr lang="de-DE" altLang="zh-CN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·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颜渊篇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  <a:latin typeface="KaiTi" charset="0"/>
                <a:ea typeface="KaiTi" charset="0"/>
                <a:cs typeface="KaiTi" charset="0"/>
              </a:rPr>
              <a:t>》 </a:t>
            </a:r>
            <a:endParaRPr lang="zh-CN" altLang="zh-CN" sz="1600" b="1" kern="100" dirty="0">
              <a:solidFill>
                <a:schemeClr val="accent6">
                  <a:lumMod val="75000"/>
                </a:schemeClr>
              </a:solidFill>
              <a:latin typeface="KaiTi" charset="0"/>
              <a:ea typeface="KaiTi" charset="0"/>
              <a:cs typeface="KaiTi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-43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一</a:t>
            </a:r>
            <a:r>
              <a:rPr lang="zh-CN" altLang="en-US" b="1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、</a:t>
            </a:r>
            <a:r>
              <a:rPr lang="zh-CN" altLang="en-US" b="1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知己知彼</a:t>
            </a:r>
            <a:r>
              <a:rPr lang="en-US" altLang="zh-CN" b="1" dirty="0" smtClean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——《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论语</a:t>
            </a:r>
            <a:r>
              <a:rPr lang="en-US" altLang="zh-CN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》</a:t>
            </a:r>
            <a:r>
              <a:rPr lang="zh-CN" altLang="en-US" b="1" dirty="0">
                <a:solidFill>
                  <a:srgbClr val="303030"/>
                </a:solidFill>
                <a:latin typeface="STKaiti" charset="-122"/>
                <a:ea typeface="STKaiti" charset="-122"/>
                <a:cs typeface="STKaiti" charset="-122"/>
              </a:rPr>
              <a:t>的考查题型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349177"/>
            <a:ext cx="863874" cy="7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3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新浪微博：@注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2617</TotalTime>
  <Words>4114</Words>
  <Application>Microsoft Macintosh PowerPoint</Application>
  <PresentationFormat>全屏显示(16:9)</PresentationFormat>
  <Paragraphs>217</Paragraphs>
  <Slides>24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-apple-system-font</vt:lpstr>
      <vt:lpstr>Calibri</vt:lpstr>
      <vt:lpstr>Franklin Gothic Book</vt:lpstr>
      <vt:lpstr>Franklin Gothic Medium</vt:lpstr>
      <vt:lpstr>KaiTi</vt:lpstr>
      <vt:lpstr>PingFang SC</vt:lpstr>
      <vt:lpstr>STKaiti</vt:lpstr>
      <vt:lpstr>Times New Roman</vt:lpstr>
      <vt:lpstr>Wingdings 2</vt:lpstr>
      <vt:lpstr>汉仪旗黑-85S</vt:lpstr>
      <vt:lpstr>黑体</vt:lpstr>
      <vt:lpstr>楷体</vt:lpstr>
      <vt:lpstr>宋体</vt:lpstr>
      <vt:lpstr>微软雅黑</vt:lpstr>
      <vt:lpstr>Arial</vt:lpstr>
      <vt:lpstr>暗香扑面</vt:lpstr>
      <vt:lpstr>新浪微博：@注龙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Microsoft Office 用户</cp:lastModifiedBy>
  <cp:revision>215</cp:revision>
  <dcterms:created xsi:type="dcterms:W3CDTF">2020-02-01T16:43:00Z</dcterms:created>
  <dcterms:modified xsi:type="dcterms:W3CDTF">2020-04-29T18:18:18Z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