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5" r:id="rId3"/>
    <p:sldId id="256" r:id="rId4"/>
    <p:sldId id="277" r:id="rId5"/>
    <p:sldId id="280" r:id="rId6"/>
    <p:sldId id="286" r:id="rId7"/>
    <p:sldId id="281" r:id="rId8"/>
    <p:sldId id="287" r:id="rId9"/>
    <p:sldId id="282" r:id="rId10"/>
    <p:sldId id="283" r:id="rId11"/>
    <p:sldId id="288" r:id="rId12"/>
    <p:sldId id="289" r:id="rId13"/>
    <p:sldId id="290" r:id="rId14"/>
    <p:sldId id="291" r:id="rId15"/>
    <p:sldId id="292" r:id="rId16"/>
    <p:sldId id="293" r:id="rId17"/>
    <p:sldId id="285" r:id="rId18"/>
    <p:sldId id="294" r:id="rId19"/>
    <p:sldId id="295" r:id="rId20"/>
    <p:sldId id="298" r:id="rId21"/>
    <p:sldId id="296" r:id="rId22"/>
    <p:sldId id="297" r:id="rId23"/>
    <p:sldId id="27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B36C-858E-4B31-BCF1-28A1975FAB7A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1447-58D2-4A01-993D-95C587800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37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0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D5622-A762-4E78-BA0A-AE8988633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5F64EC-8BAB-4510-958C-6C22710D8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1773DF-941B-42C0-9578-BA2A977E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A17F8F-A0AD-4102-BD28-F7178CC4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83EEE3-EB91-456D-A37F-71C70DF1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2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F21857-A2FE-410C-8417-4F90CFCA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DC6EA9-F8DA-4E82-869B-8DA52B4A3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77B047-50EC-4066-B0F4-635C49E9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2282C-CA78-4891-B041-CE74F36A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B5873-F683-4DC7-9598-BB9B1AC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70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AF66FB-7CF1-4504-8F7F-99FBD7A73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A89794-3E98-4C58-8AAD-B57A54D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94CED8-5417-4665-9BC5-5F0E17B0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2FABD-0BE0-495B-A7B1-2F8D74E3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0B6EDB-7733-4C98-B1B7-A34F58EA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32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椭圆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89587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25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椭圆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椭圆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330030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74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5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054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87728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22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DCC1C-B4F9-4545-94D5-A940F6B9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325CE3-609F-4CE3-8860-BD2FBFEB5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1A338D-4A26-47B3-BA82-42B07A40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981031-93DD-4ADF-81F8-D06C15BA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6B9655-7F54-4015-9784-6E425BED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734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330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17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343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67230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996B9-367B-4A9A-BA98-7E6530E0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572817-0BCF-4726-BB88-257E7C7A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C1B337-34C1-4891-9E35-573CEB5B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591B5-5536-422F-BBFE-EECE0CFE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31BD40-7124-492D-88FB-3C582B59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85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9922B-F932-4C8D-A346-599066FD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4C6D04-4F7C-42CC-8F49-FE3B3A8AA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41AB64-18E6-4070-A135-8685F30D1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E6BE93-1CE9-4CFD-B52D-60B0BC9E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801B61-8079-445F-BC93-8F21ED79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463C3D-4554-422B-AE1C-9B428ADC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0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5CB6B-7D1A-4F6E-ACB3-ADCA6AA6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7BB8B-2829-42CD-96D0-7114F130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898B94-A13D-41FB-941A-AD85DC55E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6BA896-0428-449D-80FF-19B835176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632B458-F60E-4479-B6C8-A918EE09C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B2D51A-D115-4BA8-AD95-9E9BB019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9D569A-CACB-4C61-B0A1-0C5170A3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2E18594-DD82-4719-BD00-B079A65B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2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84E090-F86E-49B1-AFDB-89B6D550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A56B4D-956C-454E-B2CD-F66B1E02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4571CB-4F2F-4F72-948D-BFA0A594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D6C2D8-F73E-4AD1-BBA0-8AF1A399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2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819121-6F13-4A4D-A71B-8EEA4C7F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2C0228-F60E-467D-8F51-9F3AC40D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37106D-C733-404A-B1EA-2B2E8E45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60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345215-3845-484D-9C24-AE93F60A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D52698-0056-4238-8AA7-66D33F094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31F53C-20D9-4B3D-95CA-EBD58F72A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E18DED-1678-4D08-AC97-3EC5CDCC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EFEE7F-E58C-4506-BA49-702DB995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DF6FA7-ABE8-49CB-89A4-1E43775C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35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403158-3374-4973-9123-07549E71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A5A1C3B-B428-40EF-9667-75068C152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981483-736C-4A69-BFC7-BC008BC52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0C0348-3B45-4D9A-9737-2A6FAB7B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02AA3B-3079-452A-9735-4B81357B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54A3C5-72D7-4920-B586-17AB8C27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9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320C8D-A191-49B8-9C9E-57F7D09B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E4DA3-44BC-4535-916D-82113B96C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240E4-EB81-4489-BA7D-807FD6A54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9DDC-65FC-4749-B297-0B0BA503B6A2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A8F53-FB69-46D1-8843-2406B226F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9AB70-DD41-48C8-95B6-65474C1ED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3D85-72B5-4A05-91BF-22DBD103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椭圆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同心圆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468B47-DB06-449E-A474-EFA7340AA1CB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29099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kumimoji="0" lang="en-US" altLang="zh-CN" sz="2665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5" b="1" i="0" u="none" strike="noStrike" kern="120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kumimoji="0" lang="en-US" altLang="zh-CN" sz="2665" b="1" i="0" u="none" strike="noStrike" kern="120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kumimoji="0" lang="zh-CN" altLang="en-US" sz="2665" b="1" i="0" u="none" strike="noStrike" kern="120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高一年级语文</a:t>
            </a:r>
            <a:r>
              <a:rPr kumimoji="0" lang="zh-CN" altLang="en-US" sz="3200" b="1" i="0" u="none" strike="noStrike" kern="120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8" y="4932753"/>
            <a:ext cx="712511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226" normalizeH="0" baseline="0" noProof="0" dirty="0">
                <a:ln>
                  <a:noFill/>
                </a:ln>
                <a:solidFill>
                  <a:srgbClr val="E7DEC9">
                    <a:lumMod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北京第二外国语学院附属中学  魏霞</a:t>
            </a: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3214692" y="2544869"/>
            <a:ext cx="8465117" cy="1768262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kumimoji="0" sz="4050" b="0" kern="1200" spc="60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“探索与创新”专题复习</a:t>
            </a:r>
            <a:endParaRPr kumimoji="0" lang="en-US" altLang="zh-CN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——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学习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现代文阅读归纳概括的方法</a:t>
            </a:r>
            <a:endParaRPr kumimoji="0" lang="zh-CN" altLang="en-US" sz="1800" b="0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7"/>
    </mc:Choice>
    <mc:Fallback xmlns="">
      <p:transition spd="slow" advTm="1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646628" y="2978870"/>
            <a:ext cx="2545372" cy="38791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D8FB07-82AB-4285-95E5-CEDE9B57E5CF}"/>
              </a:ext>
            </a:extLst>
          </p:cNvPr>
          <p:cNvSpPr/>
          <p:nvPr/>
        </p:nvSpPr>
        <p:spPr>
          <a:xfrm>
            <a:off x="1168924" y="1319829"/>
            <a:ext cx="9351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这出戏只五回，而每一回竟长达一个多小时。戏台上，小青与法海，一场打斗，但见翎子翻飞旗杆挑枪，但见金盔跌落银靴生根。可能是我想多了，——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编排这出戏的人真是看透了人世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。漫长的时间之下，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戏台上的打斗正如生活中的对抗，几乎将无休止地进行下去，既认真，又厌倦。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8F1A99-CC3D-4491-A51E-1499B5ECDE9C}"/>
              </a:ext>
            </a:extLst>
          </p:cNvPr>
          <p:cNvSpPr txBox="1"/>
          <p:nvPr/>
        </p:nvSpPr>
        <p:spPr>
          <a:xfrm>
            <a:off x="1272617" y="3718874"/>
            <a:ext cx="87763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段：戏中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小青与法海的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打斗让作者悟到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“戏如人生”的道理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6181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646628" y="2978870"/>
            <a:ext cx="2545372" cy="38791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D8FB07-82AB-4285-95E5-CEDE9B57E5CF}"/>
              </a:ext>
            </a:extLst>
          </p:cNvPr>
          <p:cNvSpPr/>
          <p:nvPr/>
        </p:nvSpPr>
        <p:spPr>
          <a:xfrm>
            <a:off x="980388" y="1234988"/>
            <a:ext cx="893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戏台上，白素贞和许仙，他们说着西湖，说着芍药，彼此挨近着，端的是：隔墙花影动，金风玉露一相逢。就要挨在一起之时，又有意无意地闪躲开……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一切都在微小处展开，又牵动着我的神经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：他在如火如荼，我却知道好景不长；她那边莲步轻移，我这厢敲的是急急锣鼓；她深情款款，我看了倒是心有余悸。到最后，这许多的端庄、天真和痴恋只化作山水画上的浓墨一滴，剩余处全是空白，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演戏的人走向断桥、残垣，看戏的人则奔向空白处的千山万水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D25CCC-3681-4F3B-932C-13A5F5633BAB}"/>
              </a:ext>
            </a:extLst>
          </p:cNvPr>
          <p:cNvSpPr txBox="1"/>
          <p:nvPr/>
        </p:nvSpPr>
        <p:spPr>
          <a:xfrm>
            <a:off x="1060516" y="4758106"/>
            <a:ext cx="833800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白素贞与许仙的戏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引人入胜，让作者完全沉浸其中。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952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646628" y="2978870"/>
            <a:ext cx="2545372" cy="38791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D8FB07-82AB-4285-95E5-CEDE9B57E5CF}"/>
              </a:ext>
            </a:extLst>
          </p:cNvPr>
          <p:cNvSpPr/>
          <p:nvPr/>
        </p:nvSpPr>
        <p:spPr>
          <a:xfrm>
            <a:off x="961533" y="1120676"/>
            <a:ext cx="9605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这便是戏啊，老生和花旦，凤冠和禅杖，纷纷聚拢，造出幻境：这一方戏台，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虽无波涛却会江水长流，不事耕种也有满眼春色。所谓“强烈的想象产生事实”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，它让你沉醉其中，到了这时候，还分什么你看戏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我演戏？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我还清楚地记得散场之后的夜路。那一隅戏台被空前扩大，连接了整个夜幕：在月光下走路，折断了桃树枝，再去动手触摸草叶上的露水，都像一场戏。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91C6F0-8E7E-41CF-A3DB-10304A2622D6}"/>
              </a:ext>
            </a:extLst>
          </p:cNvPr>
          <p:cNvSpPr txBox="1"/>
          <p:nvPr/>
        </p:nvSpPr>
        <p:spPr>
          <a:xfrm>
            <a:off x="1041662" y="3966254"/>
            <a:ext cx="833800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《白蛇传》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优秀的表演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让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作者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觉得戏剧与生活似乎没有分别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9D083E-AC04-406A-94B2-CD0CF454F79A}"/>
              </a:ext>
            </a:extLst>
          </p:cNvPr>
          <p:cNvSpPr txBox="1"/>
          <p:nvPr/>
        </p:nvSpPr>
        <p:spPr>
          <a:xfrm>
            <a:off x="961533" y="5334505"/>
            <a:ext cx="8941324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7-10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段）优秀的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戏剧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表演会让人觉得戏剧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与人生一样漫长真实、内涵丰富。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912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646628" y="2978870"/>
            <a:ext cx="2545372" cy="38791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D8FB07-82AB-4285-95E5-CEDE9B57E5CF}"/>
              </a:ext>
            </a:extLst>
          </p:cNvPr>
          <p:cNvSpPr/>
          <p:nvPr/>
        </p:nvSpPr>
        <p:spPr>
          <a:xfrm>
            <a:off x="961533" y="1120676"/>
            <a:ext cx="96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还记得安徽的一个小县城，在长江边一艘废弃的运沙船上看徽剧《单刀会》。那只不过是个寻常的戏班子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60829B-C826-455F-B4CE-EBF54623B48B}"/>
              </a:ext>
            </a:extLst>
          </p:cNvPr>
          <p:cNvSpPr txBox="1"/>
          <p:nvPr/>
        </p:nvSpPr>
        <p:spPr>
          <a:xfrm>
            <a:off x="999240" y="3429000"/>
            <a:ext cx="51658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段：回想起看过的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单刀会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9130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646628" y="2978870"/>
            <a:ext cx="2545372" cy="38791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D8FB07-82AB-4285-95E5-CEDE9B57E5CF}"/>
              </a:ext>
            </a:extLst>
          </p:cNvPr>
          <p:cNvSpPr/>
          <p:nvPr/>
        </p:nvSpPr>
        <p:spPr>
          <a:xfrm>
            <a:off x="961533" y="1120676"/>
            <a:ext cx="9605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可是，</a:t>
            </a:r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这里的关云长，全然不是人人都见过的那个关云长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上百种关公戏中的关云长，先是人，后是神，在不断的言说中变得单一和呆板，戴上了一副面具，成为了人们所缺失之物的化身。他不再是刘玄德一人的二弟，而是万千世人的二弟。他的命运，便是被取消情欲，受人供奉。可是，且看这出戏里的关云长：</a:t>
            </a:r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虽说逃脱了险境，惊恐、忐忑、侥幸却一样都没少，置身在回返的行船上，一遍遍与船家说话，以分散一点惊惧，惶恐得像个孩子。</a:t>
            </a:r>
          </a:p>
          <a:p>
            <a:pPr indent="266700" algn="just">
              <a:spcAft>
                <a:spcPts val="0"/>
              </a:spcAft>
            </a:pP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2DE3C0-2FD2-4BFD-9190-C085FF060776}"/>
              </a:ext>
            </a:extLst>
          </p:cNvPr>
          <p:cNvSpPr txBox="1"/>
          <p:nvPr/>
        </p:nvSpPr>
        <p:spPr>
          <a:xfrm>
            <a:off x="1055800" y="4687602"/>
            <a:ext cx="817304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段：戏中的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关云长表现着普通人的情感，生动而鲜活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0800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646628" y="2978870"/>
            <a:ext cx="2545372" cy="38791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D8FB07-82AB-4285-95E5-CEDE9B57E5CF}"/>
              </a:ext>
            </a:extLst>
          </p:cNvPr>
          <p:cNvSpPr/>
          <p:nvPr/>
        </p:nvSpPr>
        <p:spPr>
          <a:xfrm>
            <a:off x="961533" y="1120676"/>
            <a:ext cx="9605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这一出乡野小戏，几乎照搬了元杂剧，竟然侥幸逃过了修饰和篡改；可以说，这出戏，以及更多的民间小戏，其实就是历史典籍。只不过，</a:t>
            </a:r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修撰者不是翰林史官，而是人心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是人心将那些被铲平的复杂人性、被抹消的文化印记，全都放置于唱念做打里残存了下来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。这诸多顽固的存留，就是未销的黑铁，你若有心，自将磨洗认前朝。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618864-7B32-445F-B5A1-A7354BE33AED}"/>
              </a:ext>
            </a:extLst>
          </p:cNvPr>
          <p:cNvSpPr txBox="1"/>
          <p:nvPr/>
        </p:nvSpPr>
        <p:spPr>
          <a:xfrm>
            <a:off x="1022806" y="3525924"/>
            <a:ext cx="817304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这样一出乡野小戏保留着复杂的人心和文化的印记。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22CDBAB-DF43-44FD-9BDE-622500869CBF}"/>
              </a:ext>
            </a:extLst>
          </p:cNvPr>
          <p:cNvSpPr txBox="1"/>
          <p:nvPr/>
        </p:nvSpPr>
        <p:spPr>
          <a:xfrm>
            <a:off x="1022806" y="5117688"/>
            <a:ext cx="829558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11-13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段）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戏剧应记录复杂真实的人性。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06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646628" y="2978870"/>
            <a:ext cx="2545372" cy="38791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D8FB07-82AB-4285-95E5-CEDE9B57E5CF}"/>
              </a:ext>
            </a:extLst>
          </p:cNvPr>
          <p:cNvSpPr/>
          <p:nvPr/>
        </p:nvSpPr>
        <p:spPr>
          <a:xfrm>
            <a:off x="1011809" y="1461232"/>
            <a:ext cx="9470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还是二月的北京，再次踏入美轮美奂的剧院，去看《战太平》。又是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要命的新编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，又要继续一夜的如坐针毡：声光电一样都没少。管他蟒袍与褶衣，管他铁盔与冠帽，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都错了也不打紧，反正我有声光电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；谋士的衣襟上绣的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不再是八卦图，名将花云的后背上倒是绣上了梅兰竹菊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，都不怕，反正我有声光电。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47BD303-760D-445C-B419-624065C5AD84}"/>
              </a:ext>
            </a:extLst>
          </p:cNvPr>
          <p:cNvSpPr/>
          <p:nvPr/>
        </p:nvSpPr>
        <p:spPr>
          <a:xfrm>
            <a:off x="5080337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40BDD7-6926-4048-91AC-F9C457469CBA}"/>
              </a:ext>
            </a:extLst>
          </p:cNvPr>
          <p:cNvSpPr txBox="1"/>
          <p:nvPr/>
        </p:nvSpPr>
        <p:spPr>
          <a:xfrm>
            <a:off x="1201565" y="3936065"/>
            <a:ext cx="817304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新编戏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战太平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在现代舞台元素粉饰下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胡编乱造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478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646628" y="2978870"/>
            <a:ext cx="2545372" cy="38791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D8FB07-82AB-4285-95E5-CEDE9B57E5CF}"/>
              </a:ext>
            </a:extLst>
          </p:cNvPr>
          <p:cNvSpPr/>
          <p:nvPr/>
        </p:nvSpPr>
        <p:spPr>
          <a:xfrm>
            <a:off x="956820" y="1678048"/>
            <a:ext cx="8941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唯有闭上眼睛。闭上眼后，却又分明看见一个真实的名将花云正在怒发冲冠，正在策马狂奔。他穿越河山，带兵入城，闯进剧院，来到没有畏惧的人中间，立马横枪，劈空断喝，一枪挑落他们头顶的紫金冠。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35E875-459E-4877-AC50-A7FA10EAD463}"/>
              </a:ext>
            </a:extLst>
          </p:cNvPr>
          <p:cNvSpPr txBox="1"/>
          <p:nvPr/>
        </p:nvSpPr>
        <p:spPr>
          <a:xfrm>
            <a:off x="1077662" y="3751399"/>
            <a:ext cx="849997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作者想象真实的花云一路赶来，用挑落紫金冠的方式教训这些对戏剧艺术不知畏惧的人。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B1FBD2-7D07-476D-846C-386B7317CC02}"/>
              </a:ext>
            </a:extLst>
          </p:cNvPr>
          <p:cNvSpPr txBox="1"/>
          <p:nvPr/>
        </p:nvSpPr>
        <p:spPr>
          <a:xfrm>
            <a:off x="961533" y="5334505"/>
            <a:ext cx="86161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段）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表达了对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缺乏敬畏、胡乱改编者的批判。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50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766169" y="3161050"/>
            <a:ext cx="2425831" cy="369695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审清题干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07AE0E-A832-44F3-89C9-E22B4F7F13EC}"/>
              </a:ext>
            </a:extLst>
          </p:cNvPr>
          <p:cNvSpPr/>
          <p:nvPr/>
        </p:nvSpPr>
        <p:spPr>
          <a:xfrm>
            <a:off x="1143786" y="1681669"/>
            <a:ext cx="90465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文章写了作者看过的三出戏《罗成带箭》《白蛇传》《单刀会》，请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概括作者借这三观看经历所表达的对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戏剧艺术的认识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。作者这样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构思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体现了怎样的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匠心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D7D4D4-08CB-430E-99C9-AE98483B1AA5}"/>
              </a:ext>
            </a:extLst>
          </p:cNvPr>
          <p:cNvSpPr txBox="1"/>
          <p:nvPr/>
        </p:nvSpPr>
        <p:spPr>
          <a:xfrm>
            <a:off x="1272618" y="4055418"/>
            <a:ext cx="4835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第一问：按要求概括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第二问：构思艺术</a:t>
            </a:r>
          </a:p>
        </p:txBody>
      </p:sp>
    </p:spTree>
    <p:extLst>
      <p:ext uri="{BB962C8B-B14F-4D97-AF65-F5344CB8AC3E}">
        <p14:creationId xmlns:p14="http://schemas.microsoft.com/office/powerpoint/2010/main" val="30757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766169" y="3161050"/>
            <a:ext cx="2425831" cy="369695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答案示例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07AE0E-A832-44F3-89C9-E22B4F7F13EC}"/>
              </a:ext>
            </a:extLst>
          </p:cNvPr>
          <p:cNvSpPr/>
          <p:nvPr/>
        </p:nvSpPr>
        <p:spPr>
          <a:xfrm>
            <a:off x="1021237" y="1222058"/>
            <a:ext cx="9046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：①《罗成带箭》：戏剧艺术要遵守戒律。</a:t>
            </a: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②《白蛇传》：戏剧与人生一样漫长真实、内涵丰富。（借小青与法海的戏表达了“戏如人生”的道理；借白素贞与许仙的戏说明优秀的表演能引人入胜，让观众觉得戏剧与生活似乎没有分别。）</a:t>
            </a: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③《单刀会》：戏剧应记录复杂真实的人性。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D7D4D4-08CB-430E-99C9-AE98483B1AA5}"/>
              </a:ext>
            </a:extLst>
          </p:cNvPr>
          <p:cNvSpPr txBox="1"/>
          <p:nvPr/>
        </p:nvSpPr>
        <p:spPr>
          <a:xfrm>
            <a:off x="1021237" y="3429000"/>
            <a:ext cx="849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匠心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：作者以这三出戏与新编戏剧的胆大妄为与匮乏形成对比，表达了戏剧要遵守戒律、内涵丰富的观点，从而表达了对那些胡编乱造的新编戏的批判。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5295E6B-24C9-4ACD-A428-E37A29C2459F}"/>
              </a:ext>
            </a:extLst>
          </p:cNvPr>
          <p:cNvSpPr/>
          <p:nvPr/>
        </p:nvSpPr>
        <p:spPr>
          <a:xfrm>
            <a:off x="1021237" y="50095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【评分参考】</a:t>
            </a: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“认识”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分，“匠心”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分。意思对即可。</a:t>
            </a:r>
          </a:p>
        </p:txBody>
      </p:sp>
    </p:spTree>
    <p:extLst>
      <p:ext uri="{BB962C8B-B14F-4D97-AF65-F5344CB8AC3E}">
        <p14:creationId xmlns:p14="http://schemas.microsoft.com/office/powerpoint/2010/main" val="148083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758F4-6223-4EC0-B944-062A5FA10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170" y="1112363"/>
            <a:ext cx="5272726" cy="999241"/>
          </a:xfrm>
        </p:spPr>
        <p:txBody>
          <a:bodyPr>
            <a:norm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枪</a:t>
            </a:r>
            <a:r>
              <a:rPr lang="zh-CN" altLang="zh-CN" b="1" dirty="0"/>
              <a:t>挑</a:t>
            </a:r>
            <a:r>
              <a:rPr lang="zh-CN" altLang="zh-CN" b="1" dirty="0">
                <a:solidFill>
                  <a:srgbClr val="0070C0"/>
                </a:solidFill>
              </a:rPr>
              <a:t>紫金冠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E48DA8-F4B8-4F27-98AB-9208980F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927" y="0"/>
            <a:ext cx="3103579" cy="3103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687D01-7EEB-4EA5-A082-829EF728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927" y="3110845"/>
            <a:ext cx="3082506" cy="3747155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ADA2984A-CA33-4244-91C6-737E07A7850B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理解题目</a:t>
            </a:r>
          </a:p>
        </p:txBody>
      </p:sp>
      <p:sp>
        <p:nvSpPr>
          <p:cNvPr id="10" name="标注: 弯曲线形 9">
            <a:extLst>
              <a:ext uri="{FF2B5EF4-FFF2-40B4-BE49-F238E27FC236}">
                <a16:creationId xmlns:a16="http://schemas.microsoft.com/office/drawing/2014/main" id="{90829F0F-B57C-4BC4-91CF-E26A74DF186E}"/>
              </a:ext>
            </a:extLst>
          </p:cNvPr>
          <p:cNvSpPr/>
          <p:nvPr/>
        </p:nvSpPr>
        <p:spPr>
          <a:xfrm>
            <a:off x="6410226" y="3516198"/>
            <a:ext cx="2523241" cy="334180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164"/>
              <a:gd name="adj6" fmla="val -306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紫金冠，又名太子盔，是古代人物用来束发的一种华丽装饰品。多用于王子及年少的将领。这里指戏曲中人物的道具。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注: 线形 11">
            <a:extLst>
              <a:ext uri="{FF2B5EF4-FFF2-40B4-BE49-F238E27FC236}">
                <a16:creationId xmlns:a16="http://schemas.microsoft.com/office/drawing/2014/main" id="{076E70DF-68A3-47F3-823D-CFF9991CC180}"/>
              </a:ext>
            </a:extLst>
          </p:cNvPr>
          <p:cNvSpPr/>
          <p:nvPr/>
        </p:nvSpPr>
        <p:spPr>
          <a:xfrm>
            <a:off x="273377" y="3385067"/>
            <a:ext cx="2196736" cy="1536569"/>
          </a:xfrm>
          <a:prstGeom prst="borderCallout1">
            <a:avLst>
              <a:gd name="adj1" fmla="val -67753"/>
              <a:gd name="adj2" fmla="val 140189"/>
              <a:gd name="adj3" fmla="val 38267"/>
              <a:gd name="adj4" fmla="val 1075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中国传统戏曲中的武器道具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19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766169" y="3161050"/>
            <a:ext cx="2425831" cy="36969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407AE0E-A832-44F3-89C9-E22B4F7F13EC}"/>
              </a:ext>
            </a:extLst>
          </p:cNvPr>
          <p:cNvSpPr/>
          <p:nvPr/>
        </p:nvSpPr>
        <p:spPr>
          <a:xfrm>
            <a:off x="1021235" y="991225"/>
            <a:ext cx="899945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散文</a:t>
            </a:r>
            <a:r>
              <a:rPr lang="zh-CN" altLang="en-US" sz="3600" i="0" dirty="0"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阅读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方法</a:t>
            </a:r>
          </a:p>
          <a:p>
            <a:pPr defTabSz="825500" hangingPunct="0"/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defTabSz="825500" hangingPunct="0"/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1.品读标题，缘文驰想</a:t>
            </a:r>
          </a:p>
          <a:p>
            <a:pPr defTabSz="825500" hangingPunct="0"/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研读标题，体会写了什么、怎么写的、为什么这么写。</a:t>
            </a:r>
          </a:p>
          <a:p>
            <a:pPr defTabSz="825500" hangingPunct="0"/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2.梳理文脉，理清思路</a:t>
            </a:r>
          </a:p>
          <a:p>
            <a:pPr defTabSz="825500" hangingPunct="0"/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围绕行文脉络，梳理文章内容，勾画重点，概括段意</a:t>
            </a:r>
          </a:p>
          <a:p>
            <a:pPr defTabSz="825500" hangingPunct="0"/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3.议论抒情  圈点勾画</a:t>
            </a:r>
          </a:p>
          <a:p>
            <a:pPr defTabSz="825500" hangingPunct="0"/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关注文章的议论抒情句，从而把握作者的观点、态度、情感</a:t>
            </a:r>
            <a:endParaRPr lang="zh-CN" altLang="zh-CN" sz="28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541E555-5955-4B67-A8AF-7BEFB18233A1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总结方法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33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766169" y="3161050"/>
            <a:ext cx="2425831" cy="36969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407AE0E-A832-44F3-89C9-E22B4F7F13EC}"/>
              </a:ext>
            </a:extLst>
          </p:cNvPr>
          <p:cNvSpPr/>
          <p:nvPr/>
        </p:nvSpPr>
        <p:spPr>
          <a:xfrm>
            <a:off x="2067614" y="1205111"/>
            <a:ext cx="864123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解题方法</a:t>
            </a:r>
          </a:p>
          <a:p>
            <a:pPr defTabSz="825500" hangingPunct="0"/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defTabSz="825500" hangingPunct="0"/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1.审清题干，明确要求</a:t>
            </a:r>
          </a:p>
          <a:p>
            <a:pPr defTabSz="825500" hangingPunct="0"/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  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紧扣题干要求，要有回答问题意识</a:t>
            </a:r>
          </a:p>
          <a:p>
            <a:pPr defTabSz="825500" hangingPunct="0"/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2.深思熟虑，精确表达</a:t>
            </a:r>
          </a:p>
          <a:p>
            <a:pPr defTabSz="825500" hangingPunct="0"/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   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一要整合筛选重要信息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defTabSz="825500" hangingPunct="0"/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   二要剔除可有可无的字句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defTabSz="825500" hangingPunct="0"/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   三要用词雅致精确</a:t>
            </a:r>
          </a:p>
          <a:p>
            <a:pPr defTabSz="825500" hangingPunct="0"/>
            <a:endParaRPr lang="zh-CN" altLang="zh-CN" sz="24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DCC8ADE-DCCB-4D3F-9E71-60884D1356B7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总结方法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66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3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2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766169" y="3161050"/>
            <a:ext cx="2425831" cy="369695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07AE0E-A832-44F3-89C9-E22B4F7F13EC}"/>
              </a:ext>
            </a:extLst>
          </p:cNvPr>
          <p:cNvSpPr/>
          <p:nvPr/>
        </p:nvSpPr>
        <p:spPr>
          <a:xfrm>
            <a:off x="1615125" y="1427145"/>
            <a:ext cx="8641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谁要看这般的戏？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新编《霸王别姬》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霸王变作了红脸，虞姬的侍女跳的是现代舞，一匹真正的红马扮乌骓。我先是手足无措，而后生出了深深的羞耻——所谓新编，在许多时候，并不是将我们送往戏里，而是在推我们出去。它像镜子，只照出两样东西：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胆大妄为与匮乏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542718-A844-4A13-BA56-53CA0461CEC4}"/>
              </a:ext>
            </a:extLst>
          </p:cNvPr>
          <p:cNvSpPr txBox="1"/>
          <p:nvPr/>
        </p:nvSpPr>
        <p:spPr>
          <a:xfrm>
            <a:off x="1734532" y="4034424"/>
            <a:ext cx="581633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段：指出戏剧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新编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胆大妄为与匮乏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0EDE87-E67A-490A-8FED-EC614C15CA52}"/>
              </a:ext>
            </a:extLst>
          </p:cNvPr>
          <p:cNvSpPr txBox="1"/>
          <p:nvPr/>
        </p:nvSpPr>
        <p:spPr>
          <a:xfrm>
            <a:off x="3894840" y="5164376"/>
            <a:ext cx="143130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第一层</a:t>
            </a:r>
          </a:p>
        </p:txBody>
      </p:sp>
    </p:spTree>
    <p:extLst>
      <p:ext uri="{BB962C8B-B14F-4D97-AF65-F5344CB8AC3E}">
        <p14:creationId xmlns:p14="http://schemas.microsoft.com/office/powerpoint/2010/main" val="362399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794449" y="3204149"/>
            <a:ext cx="2397551" cy="3653851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FB3A3E6-04B4-4E29-A7CD-09A2BE39C286}"/>
              </a:ext>
            </a:extLst>
          </p:cNvPr>
          <p:cNvSpPr/>
          <p:nvPr/>
        </p:nvSpPr>
        <p:spPr>
          <a:xfrm>
            <a:off x="923826" y="1124768"/>
            <a:ext cx="9916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羞愧地离席。出了剧院，二月的北京浸在浓霾里。没来由想起了甘肃，陇东庆阳，一个叫做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小崆峒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的地方，黄土上开着一树树的杏花。三月三，千人聚集，都来看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秦腔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，《罗成带箭》。我到时，恰好是武戏，一老一少，两个武生，耍翎子，咬牙，甩梢子，一枪扑面，一锏往还，端的是密风骤雨，又配合得滴水不漏。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突然，老武生一声怒喝，一枪挑落小武生头顶的紫金冠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，小武生似乎受到了惊吓，呆立当场。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485ACA-A0F8-430C-B350-9DEF1F9D2F45}"/>
              </a:ext>
            </a:extLst>
          </p:cNvPr>
          <p:cNvSpPr txBox="1"/>
          <p:nvPr/>
        </p:nvSpPr>
        <p:spPr>
          <a:xfrm>
            <a:off x="735291" y="4185253"/>
            <a:ext cx="101055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段：回想起看过的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《罗成带箭》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中，老武生挑落小武生头顶的紫金冠。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71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879291" y="3333447"/>
            <a:ext cx="2312709" cy="3524553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57D68C2-A9EA-4EBA-AD8C-4E78978F9B3D}"/>
              </a:ext>
            </a:extLst>
          </p:cNvPr>
          <p:cNvSpPr/>
          <p:nvPr/>
        </p:nvSpPr>
        <p:spPr>
          <a:xfrm>
            <a:off x="1008669" y="1310071"/>
            <a:ext cx="9407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我以为这是剧情，哪知不是，老武生一卸长髯，手提长枪，对准小的，开始训斥；鼓锣钹之声尴尬地响了一阵，渐至沉默，在场的人都听清了，他是在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指责小武生上台前喝过酒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。说到暴怒处，举枪便打。这出戏是唱不下去了，只好再换一出。我站在幕布之侧，看见小武生在受罚：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时代已至今天，他竟然还在掌自己的嘴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25932D-0FEC-4BD7-8405-0541FEFAD605}"/>
              </a:ext>
            </a:extLst>
          </p:cNvPr>
          <p:cNvSpPr txBox="1"/>
          <p:nvPr/>
        </p:nvSpPr>
        <p:spPr>
          <a:xfrm>
            <a:off x="1084082" y="3723339"/>
            <a:ext cx="803163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段：明白老武生的行为是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指责小武生上台前喝过酒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，并让其掌嘴。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973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879291" y="3333447"/>
            <a:ext cx="2312709" cy="3524553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57D68C2-A9EA-4EBA-AD8C-4E78978F9B3D}"/>
              </a:ext>
            </a:extLst>
          </p:cNvPr>
          <p:cNvSpPr/>
          <p:nvPr/>
        </p:nvSpPr>
        <p:spPr>
          <a:xfrm>
            <a:off x="1414021" y="1310071"/>
            <a:ext cx="8239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梨园一行，哪一个的粉墨登场不是从受罚开始的？这台前幕后，遍布着多少不能触犯的律法：玉带不许反上，鬼魂走路要手心朝前，上场要先出将后入相……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如此讲究戒律，却是为何？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311AE68-5702-4CDE-8FD5-EF08AACCC42C}"/>
              </a:ext>
            </a:extLst>
          </p:cNvPr>
          <p:cNvSpPr txBox="1"/>
          <p:nvPr/>
        </p:nvSpPr>
        <p:spPr>
          <a:xfrm>
            <a:off x="1564850" y="3429000"/>
            <a:ext cx="61179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段：作者思索梨园一行讲究戒律的原因。</a:t>
            </a:r>
          </a:p>
        </p:txBody>
      </p:sp>
    </p:spTree>
    <p:extLst>
      <p:ext uri="{BB962C8B-B14F-4D97-AF65-F5344CB8AC3E}">
        <p14:creationId xmlns:p14="http://schemas.microsoft.com/office/powerpoint/2010/main" val="208545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851010" y="3290347"/>
            <a:ext cx="2340990" cy="3567653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D3846C-A1BF-456C-B5A3-2018B3BE91A9}"/>
              </a:ext>
            </a:extLst>
          </p:cNvPr>
          <p:cNvSpPr/>
          <p:nvPr/>
        </p:nvSpPr>
        <p:spPr>
          <a:xfrm>
            <a:off x="1348033" y="1460512"/>
            <a:ext cx="8163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千百年来，多少伶人身上承载着这样的命数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：三天两头被人喝了倒彩，砸了场子，不得科举，不得坐上席，甚至不得被娶进门去；在最不堪的年代里，伶人出行，要束绿巾、扎绿带，单是为了被人认出和不齿；就算身死，也难寿终正寝。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AB66182-4A40-4921-8666-789BCDF13C1A}"/>
              </a:ext>
            </a:extLst>
          </p:cNvPr>
          <p:cNvSpPr txBox="1"/>
          <p:nvPr/>
        </p:nvSpPr>
        <p:spPr>
          <a:xfrm>
            <a:off x="1470582" y="3947474"/>
            <a:ext cx="4949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段：回顾伶人卑微的生存境况。</a:t>
            </a:r>
          </a:p>
        </p:txBody>
      </p:sp>
    </p:spTree>
    <p:extLst>
      <p:ext uri="{BB962C8B-B14F-4D97-AF65-F5344CB8AC3E}">
        <p14:creationId xmlns:p14="http://schemas.microsoft.com/office/powerpoint/2010/main" val="403603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851010" y="3290347"/>
            <a:ext cx="2340990" cy="3567653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D3846C-A1BF-456C-B5A3-2018B3BE91A9}"/>
              </a:ext>
            </a:extLst>
          </p:cNvPr>
          <p:cNvSpPr/>
          <p:nvPr/>
        </p:nvSpPr>
        <p:spPr>
          <a:xfrm>
            <a:off x="1282045" y="1460512"/>
            <a:ext cx="9162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戏台上那烟尘里的救兵、危难之际的观音，实际都不存在。唯有信自己，信戏，以及那些古怪到不可理喻的戒律。这些戒律因错误得以建立，又以眼泪、屈辱浇成，越是信它，它就越是坚硬和无情，虽然它不能改变那可怕的命数，但它</a:t>
            </a:r>
            <a:r>
              <a:rPr lang="zh-CN"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总能赏你一碗饭吃，给你些许做人的尊严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6AF9E2-A646-4B8E-92D1-D5D7247F291A}"/>
              </a:ext>
            </a:extLst>
          </p:cNvPr>
          <p:cNvSpPr txBox="1"/>
          <p:nvPr/>
        </p:nvSpPr>
        <p:spPr>
          <a:xfrm>
            <a:off x="1385740" y="3947474"/>
            <a:ext cx="846526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段：指出戒律是为了让伶人活下来，保持一些做人的尊严。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1809FC-4322-4AEF-9E68-508A1EAD49DC}"/>
              </a:ext>
            </a:extLst>
          </p:cNvPr>
          <p:cNvSpPr txBox="1"/>
          <p:nvPr/>
        </p:nvSpPr>
        <p:spPr>
          <a:xfrm>
            <a:off x="1385740" y="5295015"/>
            <a:ext cx="666475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2-6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段）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戏剧艺术要遵守戒律。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144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BD0C22A-CBF2-4BB7-B51A-9C4A5F0F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b="3642"/>
          <a:stretch/>
        </p:blipFill>
        <p:spPr>
          <a:xfrm>
            <a:off x="9646628" y="2978870"/>
            <a:ext cx="2545372" cy="387913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A99A190-BC22-46E1-B5E7-0E709F1129F2}"/>
              </a:ext>
            </a:extLst>
          </p:cNvPr>
          <p:cNvSpPr/>
          <p:nvPr/>
        </p:nvSpPr>
        <p:spPr>
          <a:xfrm>
            <a:off x="377072" y="240384"/>
            <a:ext cx="1791093" cy="5184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梳理行文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D8FB07-82AB-4285-95E5-CEDE9B57E5CF}"/>
              </a:ext>
            </a:extLst>
          </p:cNvPr>
          <p:cNvSpPr/>
          <p:nvPr/>
        </p:nvSpPr>
        <p:spPr>
          <a:xfrm>
            <a:off x="1338606" y="1678047"/>
            <a:ext cx="8031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在江西万载县乡村场院里，我看过一出赣剧《白蛇传》，那大概是我此生看过的用时最长、记忆也最刻骨的一出戏。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091E52-3890-4511-A93B-9769DD5D6CA6}"/>
              </a:ext>
            </a:extLst>
          </p:cNvPr>
          <p:cNvSpPr txBox="1"/>
          <p:nvPr/>
        </p:nvSpPr>
        <p:spPr>
          <a:xfrm>
            <a:off x="1470582" y="3436070"/>
            <a:ext cx="51658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段：回想起看过的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《白蛇传》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54071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2135</Words>
  <Application>Microsoft Office PowerPoint</Application>
  <PresentationFormat>宽屏</PresentationFormat>
  <Paragraphs>94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等线</vt:lpstr>
      <vt:lpstr>等线 Light</vt:lpstr>
      <vt:lpstr>黑体</vt:lpstr>
      <vt:lpstr>楷体</vt:lpstr>
      <vt:lpstr>微软雅黑</vt:lpstr>
      <vt:lpstr>Arial</vt:lpstr>
      <vt:lpstr>Calibri</vt:lpstr>
      <vt:lpstr>Gill Sans MT</vt:lpstr>
      <vt:lpstr>Verdana</vt:lpstr>
      <vt:lpstr>Wingdings 2</vt:lpstr>
      <vt:lpstr>Office 主题​​</vt:lpstr>
      <vt:lpstr>夏至</vt:lpstr>
      <vt:lpstr>PowerPoint 演示文稿</vt:lpstr>
      <vt:lpstr>枪挑紫金冠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 </dc:creator>
  <cp:lastModifiedBy> </cp:lastModifiedBy>
  <cp:revision>25</cp:revision>
  <dcterms:created xsi:type="dcterms:W3CDTF">2020-05-02T08:07:34Z</dcterms:created>
  <dcterms:modified xsi:type="dcterms:W3CDTF">2020-05-03T11:14:40Z</dcterms:modified>
</cp:coreProperties>
</file>