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Default Extension="docx" ContentType="application/vnd.openxmlformats-officedocument.wordprocessingml.documen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21"/>
  </p:notesMasterIdLst>
  <p:sldIdLst>
    <p:sldId id="311" r:id="rId2"/>
    <p:sldId id="297" r:id="rId3"/>
    <p:sldId id="310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20" r:id="rId12"/>
    <p:sldId id="321" r:id="rId13"/>
    <p:sldId id="322" r:id="rId14"/>
    <p:sldId id="327" r:id="rId15"/>
    <p:sldId id="324" r:id="rId16"/>
    <p:sldId id="325" r:id="rId17"/>
    <p:sldId id="328" r:id="rId18"/>
    <p:sldId id="329" r:id="rId19"/>
    <p:sldId id="271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A9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78" y="-7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3379478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972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2020/5/5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anfangdata.com.cn/index.html" TargetMode="External"/><Relationship Id="rId3" Type="http://schemas.openxmlformats.org/officeDocument/2006/relationships/hyperlink" Target="http://www.stats.gov.cn/" TargetMode="External"/><Relationship Id="rId7" Type="http://schemas.openxmlformats.org/officeDocument/2006/relationships/hyperlink" Target="https://www.cnki.net/" TargetMode="External"/><Relationship Id="rId2" Type="http://schemas.openxmlformats.org/officeDocument/2006/relationships/hyperlink" Target="https://link.spring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xueshu.baidu.com/" TargetMode="External"/><Relationship Id="rId5" Type="http://schemas.openxmlformats.org/officeDocument/2006/relationships/hyperlink" Target="https://archive.ics.uci.edu/ml/index.php" TargetMode="External"/><Relationship Id="rId10" Type="http://schemas.openxmlformats.org/officeDocument/2006/relationships/hyperlink" Target="https://www.nature.com/" TargetMode="External"/><Relationship Id="rId4" Type="http://schemas.openxmlformats.org/officeDocument/2006/relationships/hyperlink" Target="https://ceidata.cei.cn/" TargetMode="External"/><Relationship Id="rId9" Type="http://schemas.openxmlformats.org/officeDocument/2006/relationships/hyperlink" Target="https://www.sciencemag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43240" y="2380867"/>
            <a:ext cx="581977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9.1.2  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分层随机抽样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9.1.3  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获取数据的途径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 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57554" y="3696898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清华大学附属中学朝阳学校    刘艳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600" y="228600"/>
            <a:ext cx="6327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16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16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） 估计树人中学高一年级全体学生的平均身高</a:t>
            </a:r>
            <a:r>
              <a:rPr lang="en-US" altLang="zh-CN" sz="16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1600" b="1" dirty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66089"/>
            <a:ext cx="6071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方法一：</a:t>
            </a:r>
            <a:r>
              <a:rPr lang="zh-CN" altLang="en-US" sz="1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用抽取样本中的男女身高平均值和总体中男女人数估计总体均值</a:t>
            </a:r>
            <a:endParaRPr lang="zh-CN" altLang="en-US" sz="1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027789"/>
            <a:ext cx="7269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方法二：</a:t>
            </a:r>
            <a:r>
              <a:rPr lang="zh-CN" altLang="en-US" sz="1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用抽取样本中的男女身高平均值和样本中男女的人数（样本均值）估计总体均值</a:t>
            </a:r>
            <a:r>
              <a:rPr lang="en-US" altLang="en-US" sz="1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.</a:t>
            </a:r>
            <a:endParaRPr lang="zh-CN" altLang="en-US" sz="14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611188" y="1252538"/>
          <a:ext cx="2928937" cy="466725"/>
        </p:xfrm>
        <a:graphic>
          <a:graphicData uri="http://schemas.openxmlformats.org/presentationml/2006/ole">
            <p:oleObj spid="_x0000_s70657" name="Equation" r:id="rId4" imgW="2844720" imgH="393480" progId="Equation.DSMT4">
              <p:embed/>
            </p:oleObj>
          </a:graphicData>
        </a:graphic>
      </p:graphicFrame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947738" y="2471738"/>
          <a:ext cx="2424112" cy="454025"/>
        </p:xfrm>
        <a:graphic>
          <a:graphicData uri="http://schemas.openxmlformats.org/presentationml/2006/ole">
            <p:oleObj spid="_x0000_s70659" name="Equation" r:id="rId5" imgW="2133360" imgH="393480" progId="Equation.DSMT4">
              <p:embed/>
            </p:oleObj>
          </a:graphicData>
        </a:graphic>
      </p:graphicFrame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2935224" y="3163823"/>
          <a:ext cx="1801368" cy="425999"/>
        </p:xfrm>
        <a:graphic>
          <a:graphicData uri="http://schemas.openxmlformats.org/presentationml/2006/ole">
            <p:oleObj spid="_x0000_s70661" name="Equation" r:id="rId6" imgW="1675673" imgH="393529" progId="Equation.DSMT4">
              <p:embed/>
            </p:oleObj>
          </a:graphicData>
        </a:graphic>
      </p:graphicFrame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641350" y="3154363"/>
          <a:ext cx="1830388" cy="393700"/>
        </p:xfrm>
        <a:graphic>
          <a:graphicData uri="http://schemas.openxmlformats.org/presentationml/2006/ole">
            <p:oleObj spid="_x0000_s70663" name="Equation" r:id="rId7" imgW="1841400" imgH="393480" progId="Equation.DSMT4">
              <p:embed/>
            </p:oleObj>
          </a:graphicData>
        </a:graphic>
      </p:graphicFrame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2267712" y="3694176"/>
          <a:ext cx="1115568" cy="348615"/>
        </p:xfrm>
        <a:graphic>
          <a:graphicData uri="http://schemas.openxmlformats.org/presentationml/2006/ole">
            <p:oleObj spid="_x0000_s70665" name="Equation" r:id="rId8" imgW="1269449" imgH="393529" progId="Equation.DSMT4">
              <p:embed/>
            </p:oleObj>
          </a:graphicData>
        </a:graphic>
      </p:graphicFrame>
      <p:sp>
        <p:nvSpPr>
          <p:cNvPr id="19" name="矩形 18"/>
          <p:cNvSpPr/>
          <p:nvPr/>
        </p:nvSpPr>
        <p:spPr>
          <a:xfrm>
            <a:off x="557783" y="3722108"/>
            <a:ext cx="21854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宋体" pitchFamily="2" charset="-122"/>
                <a:ea typeface="宋体" pitchFamily="2" charset="-122"/>
              </a:rPr>
              <a:t>因为是按比例抽样，有 </a:t>
            </a:r>
            <a:endParaRPr lang="zh-CN" altLang="en-US" sz="12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1435608" y="4270248"/>
            <a:ext cx="5277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所以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70668" name="Object 12"/>
          <p:cNvGraphicFramePr>
            <a:graphicFrameLocks noChangeAspect="1"/>
          </p:cNvGraphicFramePr>
          <p:nvPr/>
        </p:nvGraphicFramePr>
        <p:xfrm>
          <a:off x="1927225" y="4214813"/>
          <a:ext cx="469900" cy="312737"/>
        </p:xfrm>
        <a:graphic>
          <a:graphicData uri="http://schemas.openxmlformats.org/presentationml/2006/ole">
            <p:oleObj spid="_x0000_s70668" name="Equation" r:id="rId9" imgW="419040" imgH="279360" progId="Equation.DSMT4">
              <p:embed/>
            </p:oleObj>
          </a:graphicData>
        </a:graphic>
      </p:graphicFrame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70671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58967" y="2484575"/>
            <a:ext cx="3274377" cy="1195327"/>
          </a:xfrm>
          <a:prstGeom prst="rect">
            <a:avLst/>
          </a:prstGeom>
          <a:noFill/>
          <a:ln w="15875">
            <a:solidFill>
              <a:srgbClr val="0070C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2257677" y="841248"/>
            <a:ext cx="93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/>
              <a:t>总体身高总和估计值</a:t>
            </a:r>
            <a:endParaRPr lang="zh-CN" altLang="en-US" sz="1000" b="1" dirty="0"/>
          </a:p>
        </p:txBody>
      </p:sp>
      <p:sp>
        <p:nvSpPr>
          <p:cNvPr id="24" name="云形标注 23"/>
          <p:cNvSpPr/>
          <p:nvPr/>
        </p:nvSpPr>
        <p:spPr>
          <a:xfrm>
            <a:off x="2093085" y="832104"/>
            <a:ext cx="1069848" cy="365760"/>
          </a:xfrm>
          <a:prstGeom prst="cloudCallout">
            <a:avLst/>
          </a:prstGeom>
          <a:noFill/>
          <a:ln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34535" y="4619832"/>
            <a:ext cx="8296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小结</a:t>
            </a:r>
            <a:r>
              <a:rPr lang="zh-CN" altLang="en-US" sz="1600" dirty="0" smtClean="0">
                <a:solidFill>
                  <a:srgbClr val="FF0000"/>
                </a:solidFill>
              </a:rPr>
              <a:t>：</a:t>
            </a:r>
            <a:r>
              <a:rPr lang="zh-CN" altLang="en-US" sz="1600" dirty="0" smtClean="0"/>
              <a:t>在按比例分配分层随机抽样中，可用样本平均数估计总体平均数</a:t>
            </a:r>
            <a:r>
              <a:rPr lang="en-US" sz="1600" dirty="0" smtClean="0"/>
              <a:t>.</a:t>
            </a:r>
            <a:endParaRPr lang="zh-CN" altLang="en-US" sz="1600" dirty="0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1700784"/>
            <a:ext cx="39549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思考：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能否用样本均值估计总体均值</a:t>
            </a:r>
            <a:r>
              <a:rPr lang="zh-CN" altLang="en-US" sz="14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？为什么？</a:t>
            </a:r>
            <a:endParaRPr kumimoji="0" 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8912" y="2971800"/>
            <a:ext cx="4306824" cy="1622502"/>
          </a:xfrm>
          <a:prstGeom prst="rect">
            <a:avLst/>
          </a:prstGeom>
          <a:noFill/>
          <a:ln w="158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349298" y="3077737"/>
            <a:ext cx="301083" cy="51295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115015" y="3062869"/>
            <a:ext cx="360556" cy="512956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650127" y="3159517"/>
            <a:ext cx="301083" cy="51295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467922" y="3118625"/>
            <a:ext cx="301083" cy="512956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subSp spid="_x0000_s7065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57">
                                            <p:subSp spid="_x0000_s70657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7">
                                            <p:subSp spid="_x0000_s70657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subSp spid="_x0000_s7065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subSp spid="_x0000_s70659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subSp spid="_x0000_s70659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19" grpId="0"/>
      <p:bldP spid="70669" grpId="0"/>
      <p:bldP spid="23" grpId="0" autoUpdateAnimBg="0"/>
      <p:bldP spid="24" grpId="0" animBg="1" autoUpdateAnimBg="0"/>
      <p:bldP spid="25" grpId="0" autoUpdateAnimBg="0"/>
      <p:bldP spid="2" grpId="0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2336" y="0"/>
            <a:ext cx="83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0070C0"/>
                </a:solidFill>
              </a:rPr>
              <a:t>探究</a:t>
            </a:r>
            <a:r>
              <a:rPr lang="en-US" sz="1400" b="1" dirty="0" smtClean="0">
                <a:solidFill>
                  <a:srgbClr val="0070C0"/>
                </a:solidFill>
              </a:rPr>
              <a:t>2   </a:t>
            </a:r>
            <a:r>
              <a:rPr lang="zh-CN" altLang="en-US" sz="1400" dirty="0" smtClean="0"/>
              <a:t>在引例中，采用按比例分配的分层随机抽样方法</a:t>
            </a:r>
            <a:r>
              <a:rPr lang="en-US" sz="1400" dirty="0" smtClean="0"/>
              <a:t>, </a:t>
            </a:r>
            <a:r>
              <a:rPr lang="zh-CN" altLang="en-US" sz="1400" dirty="0" smtClean="0"/>
              <a:t>从高一年级的学生中抽取了</a:t>
            </a:r>
            <a:r>
              <a:rPr lang="en-US" sz="1400" dirty="0" smtClean="0"/>
              <a:t>10</a:t>
            </a:r>
            <a:r>
              <a:rPr lang="zh-CN" altLang="en-US" sz="1400" dirty="0" smtClean="0"/>
              <a:t>个样本量为</a:t>
            </a:r>
            <a:r>
              <a:rPr lang="en-US" sz="1400" dirty="0" smtClean="0"/>
              <a:t>50</a:t>
            </a:r>
            <a:r>
              <a:rPr lang="zh-CN" altLang="en-US" sz="1400" dirty="0" smtClean="0"/>
              <a:t>的样本，计算出样本平均数如下表：</a:t>
            </a: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0" y="2393549"/>
            <a:ext cx="8750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对比引例中的简单随机抽样的结果，如上图所示（红色的线为整个年级学生的平均身高），你有什么发现？</a:t>
            </a:r>
            <a:endParaRPr lang="zh-CN" altLang="en-US" sz="1400" dirty="0"/>
          </a:p>
        </p:txBody>
      </p:sp>
      <p:pic>
        <p:nvPicPr>
          <p:cNvPr id="6" name="图片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0096" y="237744"/>
            <a:ext cx="3447288" cy="223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37160" y="2767773"/>
            <a:ext cx="8833104" cy="646331"/>
          </a:xfrm>
          <a:prstGeom prst="rect">
            <a:avLst/>
          </a:prstGeom>
          <a:ln w="158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en-US" sz="12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12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）分层随机抽样的样本平均数围绕总体平均数波动，分层随机抽样并没有明显优于简单随机抽样．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en-US" sz="12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12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）相对而言，分层随机抽样的样本平均数波动幅度更均匀，简单随机抽样的样本平均数波动幅度更大，即出现了“极端”样本，而分层随机抽样几乎没有出现．</a:t>
            </a:r>
            <a:endParaRPr lang="zh-CN" altLang="en-US" sz="1200" dirty="0">
              <a:solidFill>
                <a:schemeClr val="tx1"/>
              </a:solidFill>
              <a:latin typeface="Calibri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211" y="3516201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思考</a:t>
            </a:r>
            <a:r>
              <a:rPr lang="zh-CN" altLang="en-US" sz="1400" dirty="0" smtClean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：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为什么分层随机抽样没有明显好于简单随机抽样？</a:t>
            </a:r>
            <a:endParaRPr lang="zh-CN" altLang="en-US" sz="1400" dirty="0" smtClean="0">
              <a:solidFill>
                <a:schemeClr val="tx1"/>
              </a:solidFill>
              <a:latin typeface="+mn-ea"/>
              <a:ea typeface="+mn-ea"/>
              <a:cs typeface="宋体" pitchFamily="2" charset="-12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2295" y="3904263"/>
            <a:ext cx="7645499" cy="276999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  <a:tabLst/>
            </a:pPr>
            <a:r>
              <a:rPr lang="zh-CN" altLang="en-US" sz="12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lang="en-US" altLang="zh-CN" sz="12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(1)</a:t>
            </a:r>
            <a:r>
              <a:rPr lang="zh-CN" altLang="en-US" sz="12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试验次数不够多</a:t>
            </a:r>
            <a:r>
              <a:rPr lang="en-US" altLang="zh-CN" sz="12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,</a:t>
            </a:r>
            <a:r>
              <a:rPr lang="zh-CN" altLang="en-US" sz="12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实验结果在随机性； </a:t>
            </a:r>
            <a:r>
              <a:rPr lang="en-US" altLang="zh-CN" sz="12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(2)</a:t>
            </a:r>
            <a:r>
              <a:rPr lang="zh-CN" altLang="en-US" sz="12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数据本身男女生层内个体差异不是很小，分层不是非常合理</a:t>
            </a:r>
            <a:r>
              <a:rPr lang="en-US" altLang="zh-CN" sz="120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.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4324774"/>
            <a:ext cx="850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说明：</a:t>
            </a:r>
            <a:r>
              <a:rPr lang="zh-CN" altLang="en-US" sz="1200" dirty="0" smtClean="0">
                <a:latin typeface="宋体" pitchFamily="2" charset="-122"/>
                <a:ea typeface="宋体" pitchFamily="2" charset="-122"/>
              </a:rPr>
              <a:t>在个体差异较大的情形下，只要选取的分层变量合适，使得各层间差异明显、层内差异不大，分层随机抽样的效果一般都会好于简单随机抽样</a:t>
            </a:r>
            <a:r>
              <a:rPr lang="en-US" altLang="zh-CN" sz="1600" b="1" dirty="0" smtClean="0">
                <a:latin typeface="宋体" pitchFamily="2" charset="-122"/>
                <a:ea typeface="宋体" pitchFamily="2" charset="-122"/>
              </a:rPr>
              <a:t>.</a:t>
            </a:r>
            <a:endParaRPr lang="zh-CN" altLang="en-US" sz="16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73" y="576072"/>
            <a:ext cx="5218179" cy="16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52548" y="797535"/>
            <a:ext cx="84124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ea typeface="+mn-ea"/>
                <a:cs typeface="Times New Roman" pitchFamily="18" charset="0"/>
              </a:rPr>
              <a:t>例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ea typeface="+mn-ea"/>
                <a:cs typeface="Times New Roman" pitchFamily="18" charset="0"/>
              </a:rPr>
              <a:t>1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ea typeface="+mn-ea"/>
                <a:cs typeface="Times New Roman" pitchFamily="18" charset="0"/>
              </a:rPr>
              <a:t>：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下列问题中，采用怎样的抽样方法较为合理？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(1)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从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10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台电冰箱中抽取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3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台进行质量检查；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" pitchFamily="18" charset="0"/>
              </a:rPr>
              <a:t>(2)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" pitchFamily="18" charset="0"/>
              </a:rPr>
              <a:t>某学校有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" pitchFamily="18" charset="0"/>
              </a:rPr>
              <a:t>160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" pitchFamily="18" charset="0"/>
              </a:rPr>
              <a:t>名教职工，其中教师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" pitchFamily="18" charset="0"/>
              </a:rPr>
              <a:t>120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" pitchFamily="18" charset="0"/>
              </a:rPr>
              <a:t>名，行政人员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" pitchFamily="18" charset="0"/>
              </a:rPr>
              <a:t>16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" pitchFamily="18" charset="0"/>
              </a:rPr>
              <a:t>名，后勤人员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" pitchFamily="18" charset="0"/>
              </a:rPr>
              <a:t>24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" pitchFamily="18" charset="0"/>
              </a:rPr>
              <a:t>名，为了了解教职工对学校在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ea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" pitchFamily="18" charset="0"/>
              </a:rPr>
              <a:t>校务公开方面的意见，拟抽取一个容量为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" pitchFamily="18" charset="0"/>
              </a:rPr>
              <a:t>20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ea typeface="+mn-ea"/>
                <a:cs typeface="Times New Roman" pitchFamily="18" charset="0"/>
              </a:rPr>
              <a:t>的样本。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73736" y="2591321"/>
            <a:ext cx="33375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解：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(1)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简单随机抽样（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）分层随机抽样</a:t>
            </a:r>
            <a:endParaRPr kumimoji="0" lang="zh-CN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436014" y="429768"/>
            <a:ext cx="67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ea typeface="+mn-ea"/>
                <a:cs typeface="Times New Roman" pitchFamily="18" charset="0"/>
              </a:rPr>
              <a:t>思考：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简单随机抽样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和分层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随机抽样有什么区别和联系？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17309"/>
            <a:ext cx="8300466" cy="251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374904" y="9144"/>
            <a:ext cx="847648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ea typeface="+mn-ea"/>
                <a:cs typeface="Times New Roman" pitchFamily="18" charset="0"/>
              </a:rPr>
              <a:t>例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ea typeface="+mn-ea"/>
                <a:cs typeface="Times New Roman" pitchFamily="18" charset="0"/>
              </a:rPr>
              <a:t>2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ea"/>
                <a:ea typeface="+mn-ea"/>
                <a:cs typeface="Times New Roman" pitchFamily="18" charset="0"/>
              </a:rPr>
              <a:t>：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高二年级有男生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490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人，女生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510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人，张华按男生、女生进行分层，通过分层随机抽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取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的方法，得到男生、女生的平均身高分别为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170.2cm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和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160.8cm.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（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1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）若张华在各层中按比例分配样本，总样本容量为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100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，那么在男生、女生中分别抽取多少人？请估计高二年级全体学生的平均身高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.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（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）如果张华从男生、女生中抽取的样本量分别为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30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和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70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，那么在这种情况下，如何估计高二年级学生的平均身高更合理？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2212848"/>
            <a:ext cx="465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解：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）设在男生、女生中分别抽取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m 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名和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n 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名，则</a:t>
            </a:r>
            <a:endParaRPr kumimoji="0" lang="zh-CN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417320" y="2468880"/>
          <a:ext cx="1197864" cy="936512"/>
        </p:xfrm>
        <a:graphic>
          <a:graphicData uri="http://schemas.openxmlformats.org/presentationml/2006/ole">
            <p:oleObj spid="_x0000_s78850" name="Equation" r:id="rId3" imgW="1256755" imgH="1002865" progId="Equation.DSMT4">
              <p:embed/>
            </p:oleObj>
          </a:graphicData>
        </a:graphic>
      </p:graphicFrame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640080" y="3246120"/>
            <a:ext cx="3044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由此可以估计高二年级的平均身高为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endParaRPr lang="zh-CN" altLang="en-US" sz="1400" dirty="0" smtClean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1005839" y="3566160"/>
          <a:ext cx="2326879" cy="384048"/>
        </p:xfrm>
        <a:graphic>
          <a:graphicData uri="http://schemas.openxmlformats.org/presentationml/2006/ole">
            <p:oleObj spid="_x0000_s78851" name="Equation" r:id="rId4" imgW="2451100" imgH="393700" progId="Equation.DSMT4">
              <p:embed/>
            </p:oleObj>
          </a:graphicData>
        </a:graphic>
      </p:graphicFrame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1019175" y="4097338"/>
          <a:ext cx="2233613" cy="365125"/>
        </p:xfrm>
        <a:graphic>
          <a:graphicData uri="http://schemas.openxmlformats.org/presentationml/2006/ole">
            <p:oleObj spid="_x0000_s78852" name="Equation" r:id="rId5" imgW="2476440" imgH="393480" progId="Equation.DSMT4">
              <p:embed/>
            </p:oleObj>
          </a:graphicData>
        </a:graphic>
      </p:graphicFrame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4526280" y="2322576"/>
            <a:ext cx="3227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）估计高二年级的平均身高为</a:t>
            </a: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5787" name="Object 11"/>
          <p:cNvGraphicFramePr>
            <a:graphicFrameLocks noChangeAspect="1"/>
          </p:cNvGraphicFramePr>
          <p:nvPr/>
        </p:nvGraphicFramePr>
        <p:xfrm>
          <a:off x="4904081" y="2792043"/>
          <a:ext cx="2271477" cy="374904"/>
        </p:xfrm>
        <a:graphic>
          <a:graphicData uri="http://schemas.openxmlformats.org/presentationml/2006/ole">
            <p:oleObj spid="_x0000_s78853" name="Equation" r:id="rId6" imgW="2451100" imgH="393700" progId="Equation.DSMT4">
              <p:embed/>
            </p:oleObj>
          </a:graphicData>
        </a:graphic>
      </p:graphicFrame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4160520" y="3337560"/>
            <a:ext cx="4334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400" b="1" dirty="0" smtClean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追问：</a:t>
            </a:r>
            <a:r>
              <a:rPr lang="zh-CN" altLang="en-US" sz="1400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为什么样本均值不能较好的估计总体均值？</a:t>
            </a:r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4987925" y="1751013"/>
          <a:ext cx="2233613" cy="393700"/>
        </p:xfrm>
        <a:graphic>
          <a:graphicData uri="http://schemas.openxmlformats.org/presentationml/2006/ole">
            <p:oleObj spid="_x0000_s78854" name="Equation" r:id="rId7" imgW="2298600" imgH="393480" progId="Equation.DSMT4">
              <p:embed/>
            </p:oleObj>
          </a:graphicData>
        </a:graphic>
      </p:graphicFrame>
      <p:sp>
        <p:nvSpPr>
          <p:cNvPr id="16" name="矩形 15"/>
          <p:cNvSpPr/>
          <p:nvPr/>
        </p:nvSpPr>
        <p:spPr>
          <a:xfrm>
            <a:off x="4892040" y="1645920"/>
            <a:ext cx="2386584" cy="594360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81" grpId="0"/>
      <p:bldP spid="75786" grpId="0"/>
      <p:bldP spid="75789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1689" y="119372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9.1.3</a:t>
            </a:r>
            <a:r>
              <a:rPr lang="zh-CN" altLang="en-US" b="1" dirty="0" smtClean="0">
                <a:solidFill>
                  <a:srgbClr val="0070C0"/>
                </a:solidFill>
              </a:rPr>
              <a:t>获取数据的基本途径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960" y="518596"/>
            <a:ext cx="6699420" cy="462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670635" y="4183165"/>
            <a:ext cx="4709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springerlink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数据库：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  <a:hlinkClick r:id="rId2"/>
              </a:rPr>
              <a:t>https://link.springer.com/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8469" y="52483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部分数据获取查询网址</a:t>
            </a:r>
            <a:endParaRPr lang="zh-CN" altLang="en-US" dirty="0" smtClean="0">
              <a:solidFill>
                <a:schemeClr val="tx1"/>
              </a:solidFill>
              <a:latin typeface="+mn-ea"/>
              <a:ea typeface="+mn-ea"/>
              <a:cs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9541" y="1052060"/>
            <a:ext cx="3966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国家统计局：</a:t>
            </a:r>
            <a:r>
              <a:rPr lang="en-US" altLang="zh-CN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Times New Roman" pitchFamily="18" charset="0"/>
                <a:hlinkClick r:id="rId3"/>
              </a:rPr>
              <a:t>http://www.stats.gov.cn/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9133" y="1426964"/>
            <a:ext cx="3445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中经数据：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  <a:hlinkClick r:id="rId4"/>
              </a:rPr>
              <a:t>https://ceidata.cei.cn/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85216" y="1818817"/>
            <a:ext cx="5751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 UCI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数据库：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  <a:hlinkClick r:id="rId5"/>
              </a:rPr>
              <a:t>https://archive.ics.uci.edu/ml/index.php</a:t>
            </a:r>
            <a:endParaRPr lang="en-US" altLang="zh-CN" dirty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6791" y="2140196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百度学术：</a:t>
            </a:r>
            <a:r>
              <a:rPr lang="zh-CN" altLang="en-US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  <a:hlinkClick r:id="rId6"/>
              </a:rPr>
              <a:t>http://xueshu.baidu.com/</a:t>
            </a:r>
            <a:endParaRPr lang="en-US" altLang="zh-CN" dirty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5927" y="2505956"/>
            <a:ext cx="3459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中国知网：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  <a:hlinkClick r:id="rId7"/>
              </a:rPr>
              <a:t>https://www.cnki.net/</a:t>
            </a:r>
            <a:endParaRPr lang="en-US" altLang="zh-CN" dirty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8368" y="2934385"/>
            <a:ext cx="6327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万方数据：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  <a:hlinkClick r:id="rId8"/>
              </a:rPr>
              <a:t>http://www.wanfangdata.com.cn/index.html</a:t>
            </a:r>
            <a:endParaRPr lang="en-US" altLang="zh-CN" dirty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0352" y="3766714"/>
            <a:ext cx="547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《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科学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》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杂志：</a:t>
            </a: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Times New Roman" pitchFamily="18" charset="0"/>
                <a:hlinkClick r:id="rId9"/>
              </a:rPr>
              <a:t>https://www.sciencemag.org/</a:t>
            </a:r>
            <a:endParaRPr lang="en-US" altLang="zh-CN" dirty="0" smtClean="0">
              <a:solidFill>
                <a:schemeClr val="tx1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8435" y="3357242"/>
            <a:ext cx="3889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自然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杂志 </a:t>
            </a:r>
            <a:r>
              <a:rPr lang="en-US" sz="1600" u="sng" dirty="0" smtClean="0">
                <a:hlinkClick r:id="rId10"/>
              </a:rPr>
              <a:t>https://www.nature.com/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5416" y="2466462"/>
            <a:ext cx="1071570" cy="461665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/>
              <a:t>获取数据的基本途径</a:t>
            </a:r>
            <a:endParaRPr lang="zh-CN" altLang="en-US" sz="1200" b="1" dirty="0"/>
          </a:p>
        </p:txBody>
      </p:sp>
      <p:cxnSp>
        <p:nvCxnSpPr>
          <p:cNvPr id="22" name="直接连接符 21"/>
          <p:cNvCxnSpPr/>
          <p:nvPr/>
        </p:nvCxnSpPr>
        <p:spPr>
          <a:xfrm rot="5400000">
            <a:off x="1252437" y="2677646"/>
            <a:ext cx="1344441" cy="13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930508" y="2011477"/>
            <a:ext cx="214314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930508" y="2867543"/>
            <a:ext cx="214314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44822" y="1904321"/>
            <a:ext cx="571504" cy="27699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调查</a:t>
            </a:r>
            <a:endParaRPr lang="zh-CN" alt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44822" y="2332949"/>
            <a:ext cx="571504" cy="27699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实验</a:t>
            </a:r>
            <a:endParaRPr lang="zh-CN" alt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144822" y="2768142"/>
            <a:ext cx="571504" cy="27699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观察</a:t>
            </a:r>
            <a:endParaRPr lang="zh-CN" altLang="en-US" sz="1200" b="1" dirty="0"/>
          </a:p>
        </p:txBody>
      </p:sp>
      <p:cxnSp>
        <p:nvCxnSpPr>
          <p:cNvPr id="40" name="直接连接符 39"/>
          <p:cNvCxnSpPr/>
          <p:nvPr/>
        </p:nvCxnSpPr>
        <p:spPr>
          <a:xfrm rot="5400000">
            <a:off x="2787863" y="2060872"/>
            <a:ext cx="42922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002078" y="1846658"/>
            <a:ext cx="285752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002078" y="2275286"/>
            <a:ext cx="285752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287830" y="2174694"/>
            <a:ext cx="928694" cy="27699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抽样调查</a:t>
            </a:r>
            <a:endParaRPr lang="zh-CN" alt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287830" y="1746066"/>
            <a:ext cx="857256" cy="27699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/>
              <a:t>普查</a:t>
            </a:r>
            <a:endParaRPr lang="zh-CN" altLang="en-US" sz="1200" b="1" dirty="0"/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4216524" y="2268721"/>
            <a:ext cx="142876" cy="6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rot="5400000">
            <a:off x="4145185" y="2268622"/>
            <a:ext cx="42922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359400" y="2483035"/>
            <a:ext cx="214314" cy="6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573714" y="2400731"/>
            <a:ext cx="1143008" cy="27699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分层随机抽样</a:t>
            </a:r>
            <a:endParaRPr lang="zh-CN" altLang="en-US" sz="1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573714" y="1898951"/>
            <a:ext cx="1143008" cy="27699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简单随机抽样</a:t>
            </a:r>
            <a:endParaRPr lang="zh-CN" altLang="en-US" sz="1200" b="1" dirty="0"/>
          </a:p>
        </p:txBody>
      </p:sp>
      <p:cxnSp>
        <p:nvCxnSpPr>
          <p:cNvPr id="85" name="直接箭头连接符 84"/>
          <p:cNvCxnSpPr>
            <a:stCxn id="57" idx="2"/>
            <a:endCxn id="56" idx="0"/>
          </p:cNvCxnSpPr>
          <p:nvPr/>
        </p:nvCxnSpPr>
        <p:spPr>
          <a:xfrm rot="5400000">
            <a:off x="5032828" y="2288340"/>
            <a:ext cx="22478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5716722" y="2489600"/>
            <a:ext cx="428628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rot="5400000">
            <a:off x="5503103" y="2489500"/>
            <a:ext cx="856661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5931036" y="2060972"/>
            <a:ext cx="214314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5931036" y="2917037"/>
            <a:ext cx="214314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145350" y="1953815"/>
            <a:ext cx="785818" cy="27699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   特征</a:t>
            </a:r>
            <a:endParaRPr lang="zh-CN" altLang="en-US" sz="12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6145350" y="2382443"/>
            <a:ext cx="857256" cy="27699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适用范围</a:t>
            </a:r>
            <a:endParaRPr lang="zh-CN" altLang="en-US" sz="12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145350" y="2817636"/>
            <a:ext cx="857256" cy="27699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    步骤</a:t>
            </a:r>
            <a:endParaRPr lang="zh-CN" altLang="en-US" sz="1200" b="1" dirty="0"/>
          </a:p>
        </p:txBody>
      </p:sp>
      <p:cxnSp>
        <p:nvCxnSpPr>
          <p:cNvPr id="99" name="直接箭头连接符 98"/>
          <p:cNvCxnSpPr/>
          <p:nvPr/>
        </p:nvCxnSpPr>
        <p:spPr>
          <a:xfrm rot="5400000">
            <a:off x="5048418" y="291610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599432" y="3077804"/>
            <a:ext cx="1143008" cy="461665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   比例分配分</a:t>
            </a:r>
            <a:endParaRPr lang="en-US" altLang="zh-CN" sz="1200" b="1" dirty="0" smtClean="0"/>
          </a:p>
          <a:p>
            <a:r>
              <a:rPr lang="zh-CN" altLang="en-US" sz="1200" b="1" dirty="0" smtClean="0"/>
              <a:t>   层随机抽样</a:t>
            </a:r>
            <a:endParaRPr lang="zh-CN" altLang="en-US" sz="1200" b="1" dirty="0"/>
          </a:p>
        </p:txBody>
      </p:sp>
      <p:cxnSp>
        <p:nvCxnSpPr>
          <p:cNvPr id="101" name="直接箭头连接符 100"/>
          <p:cNvCxnSpPr/>
          <p:nvPr/>
        </p:nvCxnSpPr>
        <p:spPr>
          <a:xfrm rot="5400000">
            <a:off x="5038855" y="3633654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26864" y="3770406"/>
            <a:ext cx="1143008" cy="27699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估计总体均值</a:t>
            </a:r>
            <a:endParaRPr lang="zh-CN" altLang="en-US" sz="1200" b="1" dirty="0"/>
          </a:p>
        </p:txBody>
      </p:sp>
      <p:sp>
        <p:nvSpPr>
          <p:cNvPr id="37" name="矩形 36"/>
          <p:cNvSpPr/>
          <p:nvPr/>
        </p:nvSpPr>
        <p:spPr>
          <a:xfrm>
            <a:off x="4430839" y="1821797"/>
            <a:ext cx="1428760" cy="964413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箭头连接符 43"/>
          <p:cNvCxnSpPr>
            <a:endCxn id="49" idx="2"/>
          </p:cNvCxnSpPr>
          <p:nvPr/>
        </p:nvCxnSpPr>
        <p:spPr>
          <a:xfrm rot="5400000" flipH="1" flipV="1">
            <a:off x="4992961" y="1702090"/>
            <a:ext cx="3045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73714" y="1272834"/>
            <a:ext cx="1143008" cy="27699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/>
              <a:t>区别和联系</a:t>
            </a:r>
            <a:endParaRPr lang="zh-CN" altLang="en-US" sz="1200" b="1" dirty="0"/>
          </a:p>
        </p:txBody>
      </p:sp>
      <p:cxnSp>
        <p:nvCxnSpPr>
          <p:cNvPr id="51" name="直接连接符 50"/>
          <p:cNvCxnSpPr/>
          <p:nvPr/>
        </p:nvCxnSpPr>
        <p:spPr>
          <a:xfrm>
            <a:off x="2724710" y="2061059"/>
            <a:ext cx="285752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4361688" y="2066544"/>
            <a:ext cx="181918" cy="3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93681" y="53999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课堂小结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1926794" y="2451242"/>
            <a:ext cx="214314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1926794" y="3332171"/>
            <a:ext cx="214314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163408" y="3243928"/>
            <a:ext cx="571504" cy="27699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查询</a:t>
            </a:r>
            <a:endParaRPr lang="zh-CN" altLang="en-US" sz="1200" b="1" dirty="0"/>
          </a:p>
        </p:txBody>
      </p:sp>
      <p:cxnSp>
        <p:nvCxnSpPr>
          <p:cNvPr id="59" name="直接连接符 58"/>
          <p:cNvCxnSpPr/>
          <p:nvPr/>
        </p:nvCxnSpPr>
        <p:spPr>
          <a:xfrm>
            <a:off x="1626791" y="2679269"/>
            <a:ext cx="285752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  <p:bldP spid="35" grpId="0" animBg="1"/>
      <p:bldP spid="36" grpId="0" animBg="1"/>
      <p:bldP spid="46" grpId="0" animBg="1"/>
      <p:bldP spid="47" grpId="0" animBg="1"/>
      <p:bldP spid="56" grpId="0" animBg="1"/>
      <p:bldP spid="57" grpId="0" animBg="1"/>
      <p:bldP spid="94" grpId="0" animBg="1"/>
      <p:bldP spid="95" grpId="0" animBg="1"/>
      <p:bldP spid="96" grpId="0" animBg="1"/>
      <p:bldP spid="100" grpId="0" animBg="1"/>
      <p:bldP spid="48" grpId="0" animBg="1"/>
      <p:bldP spid="37" grpId="0" animBg="1"/>
      <p:bldP spid="49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2204427" y="56494"/>
          <a:ext cx="4530202" cy="5123197"/>
        </p:xfrm>
        <a:graphic>
          <a:graphicData uri="http://schemas.openxmlformats.org/presentationml/2006/ole">
            <p:oleObj spid="_x0000_s80897" name="文档" r:id="rId3" imgW="6651432" imgH="752895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533185"/>
            <a:ext cx="1660925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学习目标：</a:t>
            </a:r>
            <a:endParaRPr lang="zh-CN" altLang="en-US" dirty="0"/>
          </a:p>
        </p:txBody>
      </p:sp>
      <p:sp>
        <p:nvSpPr>
          <p:cNvPr id="4" name="文本框 2"/>
          <p:cNvSpPr txBox="1">
            <a:spLocks noGrp="1"/>
          </p:cNvSpPr>
          <p:nvPr>
            <p:ph idx="1"/>
          </p:nvPr>
        </p:nvSpPr>
        <p:spPr>
          <a:xfrm>
            <a:off x="417166" y="1006990"/>
            <a:ext cx="8139178" cy="191744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>
              <a:buNone/>
            </a:pPr>
            <a:r>
              <a:rPr sz="1800" dirty="0" smtClean="0"/>
              <a:t>（</a:t>
            </a:r>
            <a:r>
              <a:rPr lang="en-US" sz="1800" dirty="0" smtClean="0"/>
              <a:t>1</a:t>
            </a:r>
            <a:r>
              <a:rPr sz="1800" dirty="0" smtClean="0"/>
              <a:t>）了解分层随机抽样的特点、适用范围、步骤和必要性；</a:t>
            </a:r>
          </a:p>
          <a:p>
            <a:pPr>
              <a:buNone/>
            </a:pPr>
            <a:r>
              <a:rPr sz="1800" dirty="0" smtClean="0"/>
              <a:t>（</a:t>
            </a:r>
            <a:r>
              <a:rPr lang="en-US" sz="1800" dirty="0" smtClean="0"/>
              <a:t>2</a:t>
            </a:r>
            <a:r>
              <a:rPr sz="1800" dirty="0" smtClean="0"/>
              <a:t>） 掌握分层随机抽样中各层样本量比例分配以及估计总体均值的方法；</a:t>
            </a:r>
          </a:p>
          <a:p>
            <a:pPr>
              <a:buNone/>
            </a:pPr>
            <a:r>
              <a:rPr sz="1800" dirty="0" smtClean="0"/>
              <a:t>（</a:t>
            </a:r>
            <a:r>
              <a:rPr lang="en-US" sz="1800" dirty="0" smtClean="0"/>
              <a:t>3</a:t>
            </a:r>
            <a:r>
              <a:rPr sz="1800" dirty="0" smtClean="0"/>
              <a:t>）通过实际情境对比，会选择恰当的抽样方法解决问题；</a:t>
            </a:r>
          </a:p>
          <a:p>
            <a:pPr>
              <a:buNone/>
            </a:pPr>
            <a:r>
              <a:rPr sz="1800" dirty="0" smtClean="0"/>
              <a:t>（</a:t>
            </a:r>
            <a:r>
              <a:rPr lang="en-US" sz="1800" dirty="0" smtClean="0"/>
              <a:t>4</a:t>
            </a:r>
            <a:r>
              <a:rPr sz="1800" dirty="0" smtClean="0"/>
              <a:t>）了解获取数据的基本途径</a:t>
            </a:r>
            <a:r>
              <a:rPr lang="en-US" sz="1800" dirty="0" smtClean="0"/>
              <a:t>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xmlns="" val="13028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15425" y="924044"/>
            <a:ext cx="3825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问题</a:t>
            </a:r>
            <a:r>
              <a:rPr lang="en-US" altLang="zh-CN" sz="20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1 </a:t>
            </a:r>
            <a:r>
              <a:rPr lang="zh-CN" altLang="en-US" sz="20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：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什么叫简单随机抽样</a:t>
            </a:r>
            <a:r>
              <a:rPr lang="zh-CN" altLang="en-US" sz="2200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？</a:t>
            </a:r>
            <a:endParaRPr lang="zh-CN" altLang="en-US" sz="2200" b="1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1520" y="1707380"/>
            <a:ext cx="8156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一般地，设一个总体含有   个个体，从中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逐个不放回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地抽取            个             </a:t>
            </a:r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  <a:p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个体作为样本</a:t>
            </a:r>
            <a:r>
              <a:rPr lang="en-US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,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每次抽取时总体内的未进入样本的各个个体被抽到的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概率都</a:t>
            </a:r>
            <a:endParaRPr lang="en-US" altLang="zh-CN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  <a:p>
            <a:endParaRPr lang="en-US" altLang="zh-CN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相等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，就把这种抽样方法叫做简单随机抽样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.</a:t>
            </a:r>
            <a:endParaRPr lang="zh-CN" altLang="en-US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  <a:p>
            <a:endParaRPr lang="zh-CN" altLang="en-US" b="1" dirty="0" smtClean="0">
              <a:latin typeface="宋体" panose="02010600030101010101" pitchFamily="2" charset="-122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5912" name="Object 72"/>
          <p:cNvGraphicFramePr>
            <a:graphicFrameLocks noChangeAspect="1"/>
          </p:cNvGraphicFramePr>
          <p:nvPr/>
        </p:nvGraphicFramePr>
        <p:xfrm>
          <a:off x="3291840" y="1755648"/>
          <a:ext cx="320040" cy="320040"/>
        </p:xfrm>
        <a:graphic>
          <a:graphicData uri="http://schemas.openxmlformats.org/presentationml/2006/ole">
            <p:oleObj spid="_x0000_s35912" name="Equation" r:id="rId3" imgW="177492" imgH="177492" progId="Equation.DSMT4">
              <p:embed/>
            </p:oleObj>
          </a:graphicData>
        </a:graphic>
      </p:graphicFrame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5914" name="Object 74"/>
          <p:cNvGraphicFramePr>
            <a:graphicFrameLocks noChangeAspect="1"/>
          </p:cNvGraphicFramePr>
          <p:nvPr/>
        </p:nvGraphicFramePr>
        <p:xfrm>
          <a:off x="6894576" y="1801368"/>
          <a:ext cx="246888" cy="246888"/>
        </p:xfrm>
        <a:graphic>
          <a:graphicData uri="http://schemas.openxmlformats.org/presentationml/2006/ole">
            <p:oleObj spid="_x0000_s35914" name="Equation" r:id="rId4" imgW="126835" imgH="139518" progId="Equation.DSMT4">
              <p:embed/>
            </p:oleObj>
          </a:graphicData>
        </a:graphic>
      </p:graphicFrame>
      <p:sp>
        <p:nvSpPr>
          <p:cNvPr id="35917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5916" name="Object 76"/>
          <p:cNvGraphicFramePr>
            <a:graphicFrameLocks noChangeAspect="1"/>
          </p:cNvGraphicFramePr>
          <p:nvPr/>
        </p:nvGraphicFramePr>
        <p:xfrm>
          <a:off x="7137400" y="1783778"/>
          <a:ext cx="1046480" cy="312199"/>
        </p:xfrm>
        <a:graphic>
          <a:graphicData uri="http://schemas.openxmlformats.org/presentationml/2006/ole">
            <p:oleObj spid="_x0000_s35916" name="Equation" r:id="rId5" imgW="698400" imgH="203040" progId="Equation.DSMT4">
              <p:embed/>
            </p:oleObj>
          </a:graphicData>
        </a:graphic>
      </p:graphicFrame>
      <p:sp>
        <p:nvSpPr>
          <p:cNvPr id="28" name="矩形 27"/>
          <p:cNvSpPr/>
          <p:nvPr/>
        </p:nvSpPr>
        <p:spPr>
          <a:xfrm>
            <a:off x="441689" y="247388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9.1.2   </a:t>
            </a:r>
            <a:r>
              <a:rPr lang="zh-CN" altLang="en-US" b="1" dirty="0" smtClean="0">
                <a:solidFill>
                  <a:srgbClr val="0070C0"/>
                </a:solidFill>
              </a:rPr>
              <a:t>分层随机抽样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84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02412" y="76435"/>
            <a:ext cx="8139178" cy="331514"/>
          </a:xfrm>
        </p:spPr>
        <p:txBody>
          <a:bodyPr>
            <a:normAutofit fontScale="90000"/>
          </a:bodyPr>
          <a:lstStyle/>
          <a:p>
            <a:r>
              <a:rPr altLang="en-US" dirty="0" smtClean="0"/>
              <a:t>引例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01752" y="422232"/>
            <a:ext cx="8330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 smtClean="0">
                <a:latin typeface="+mn-ea"/>
                <a:ea typeface="+mn-ea"/>
              </a:rPr>
              <a:t>   小明想考察一下简单随机抽样的估计效果，他从树人中学医务室得到了高一年级学生</a:t>
            </a:r>
            <a:r>
              <a:rPr lang="en-US" sz="1600" dirty="0" smtClean="0">
                <a:latin typeface="+mn-ea"/>
                <a:ea typeface="+mn-ea"/>
              </a:rPr>
              <a:t>712</a:t>
            </a:r>
            <a:r>
              <a:rPr lang="zh-CN" altLang="en-US" sz="1600" dirty="0" smtClean="0">
                <a:latin typeface="+mn-ea"/>
                <a:ea typeface="+mn-ea"/>
              </a:rPr>
              <a:t>人身高的所有数据，其中男生</a:t>
            </a:r>
            <a:r>
              <a:rPr lang="en-US" sz="1600" dirty="0" smtClean="0">
                <a:latin typeface="+mn-ea"/>
                <a:ea typeface="+mn-ea"/>
              </a:rPr>
              <a:t>326</a:t>
            </a:r>
            <a:r>
              <a:rPr lang="zh-CN" altLang="en-US" sz="1600" dirty="0" smtClean="0">
                <a:latin typeface="+mn-ea"/>
                <a:ea typeface="+mn-ea"/>
              </a:rPr>
              <a:t>人，女生</a:t>
            </a:r>
            <a:r>
              <a:rPr lang="en-US" sz="1600" dirty="0" smtClean="0">
                <a:latin typeface="+mn-ea"/>
                <a:ea typeface="+mn-ea"/>
              </a:rPr>
              <a:t>386</a:t>
            </a:r>
            <a:r>
              <a:rPr lang="zh-CN" altLang="en-US" sz="1600" dirty="0" smtClean="0">
                <a:latin typeface="+mn-ea"/>
                <a:ea typeface="+mn-ea"/>
              </a:rPr>
              <a:t>人，计算出整个年级学生的平均身高为</a:t>
            </a:r>
            <a:r>
              <a:rPr lang="en-US" sz="1600" dirty="0" smtClean="0">
                <a:latin typeface="+mn-ea"/>
                <a:ea typeface="+mn-ea"/>
              </a:rPr>
              <a:t>165.0cm. </a:t>
            </a:r>
            <a:r>
              <a:rPr lang="zh-CN" altLang="en-US" sz="1600" dirty="0" smtClean="0">
                <a:latin typeface="+mn-ea"/>
                <a:ea typeface="+mn-ea"/>
              </a:rPr>
              <a:t>小明用简单随机抽样的方法，从这些数据中抽取了样本容量为</a:t>
            </a:r>
            <a:r>
              <a:rPr lang="en-US" sz="1600" dirty="0" smtClean="0">
                <a:latin typeface="+mn-ea"/>
                <a:ea typeface="+mn-ea"/>
              </a:rPr>
              <a:t>50</a:t>
            </a:r>
            <a:r>
              <a:rPr lang="zh-CN" altLang="en-US" sz="1600" dirty="0" smtClean="0">
                <a:latin typeface="+mn-ea"/>
                <a:ea typeface="+mn-ea"/>
              </a:rPr>
              <a:t>的样本</a:t>
            </a:r>
            <a:r>
              <a:rPr lang="en-US" sz="1600" dirty="0" smtClean="0">
                <a:latin typeface="+mn-ea"/>
                <a:ea typeface="+mn-ea"/>
              </a:rPr>
              <a:t>10</a:t>
            </a:r>
            <a:r>
              <a:rPr lang="zh-CN" altLang="en-US" sz="1600" dirty="0" smtClean="0">
                <a:latin typeface="+mn-ea"/>
                <a:ea typeface="+mn-ea"/>
              </a:rPr>
              <a:t>个，分别计算出平均值，如下表和下图（图中红色线为高一全体学生身高平均值）所示，</a:t>
            </a:r>
            <a:endParaRPr lang="zh-CN" altLang="en-US" sz="1600" dirty="0">
              <a:latin typeface="+mn-ea"/>
              <a:ea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2543" y="1497609"/>
            <a:ext cx="3050081" cy="257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30936" y="4049953"/>
            <a:ext cx="7004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问题</a:t>
            </a:r>
            <a:r>
              <a:rPr lang="en-US" altLang="en-US" sz="16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2</a:t>
            </a:r>
            <a:r>
              <a:rPr lang="zh-CN" altLang="en-US" sz="16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：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所抽</a:t>
            </a:r>
            <a:r>
              <a:rPr lang="en-US" altLang="en-US" sz="1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2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号样本平均值仅为</a:t>
            </a:r>
            <a:r>
              <a:rPr lang="en-US" altLang="en-US" sz="1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162.8cm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，这样的样本是怎么产生的？</a:t>
            </a:r>
          </a:p>
        </p:txBody>
      </p:sp>
      <p:sp>
        <p:nvSpPr>
          <p:cNvPr id="9" name="矩形 8"/>
          <p:cNvSpPr/>
          <p:nvPr/>
        </p:nvSpPr>
        <p:spPr>
          <a:xfrm>
            <a:off x="649224" y="4515457"/>
            <a:ext cx="6135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问题</a:t>
            </a:r>
            <a:r>
              <a:rPr lang="en-US" altLang="en-US" sz="1600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3</a:t>
            </a:r>
            <a:r>
              <a:rPr lang="zh-CN" altLang="en-US" sz="1600" b="1" dirty="0" smtClean="0"/>
              <a:t>： 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什么因素对身髙产生了重大影响 ？为什么？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05636"/>
            <a:ext cx="5368420" cy="83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8033" y="1058751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问题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4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：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在简单随机抽样中用样本均值估计总体均值</a:t>
            </a:r>
            <a:r>
              <a:rPr lang="en-US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,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总体中的个体差异大小对估计效果会有什么影响？</a:t>
            </a:r>
          </a:p>
        </p:txBody>
      </p:sp>
      <p:sp>
        <p:nvSpPr>
          <p:cNvPr id="5" name="矩形 4"/>
          <p:cNvSpPr/>
          <p:nvPr/>
        </p:nvSpPr>
        <p:spPr>
          <a:xfrm>
            <a:off x="393267" y="2762954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问题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5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：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如何改进简单随机抽样，减少身高个体差异对估计效果的影响？</a:t>
            </a:r>
          </a:p>
          <a:p>
            <a:endParaRPr lang="zh-CN" altLang="en-US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1544" y="425881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问题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6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：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对男生和女生分别进行简单随机抽样，样本量应该如何分配？</a:t>
            </a:r>
          </a:p>
          <a:p>
            <a:endParaRPr lang="zh-CN" altLang="en-US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713233" y="938709"/>
          <a:ext cx="2679192" cy="466526"/>
        </p:xfrm>
        <a:graphic>
          <a:graphicData uri="http://schemas.openxmlformats.org/presentationml/2006/ole">
            <p:oleObj spid="_x0000_s66561" name="Equation" r:id="rId3" imgW="2413000" imgH="419100" progId="Equation.DSMT4">
              <p:embed/>
            </p:oleObj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684909" y="1507644"/>
          <a:ext cx="2706623" cy="474622"/>
        </p:xfrm>
        <a:graphic>
          <a:graphicData uri="http://schemas.openxmlformats.org/presentationml/2006/ole">
            <p:oleObj spid="_x0000_s66563" name="Equation" r:id="rId4" imgW="2412720" imgH="419040" progId="Equation.DSMT4">
              <p:embed/>
            </p:oleObj>
          </a:graphicData>
        </a:graphic>
      </p:graphicFrame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2839" y="978408"/>
            <a:ext cx="4943706" cy="859536"/>
          </a:xfrm>
          <a:prstGeom prst="rect">
            <a:avLst/>
          </a:prstGeom>
          <a:noFill/>
          <a:ln w="12700">
            <a:solidFill>
              <a:srgbClr val="0070C0"/>
            </a:solidFill>
            <a:prstDash val="dash"/>
            <a:miter lim="800000"/>
            <a:headEnd/>
            <a:tailEnd/>
          </a:ln>
          <a:effectLst/>
        </p:spPr>
      </p:pic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28016" y="2257452"/>
            <a:ext cx="7406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问题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7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：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若抽取样本量为</a:t>
            </a:r>
            <a:r>
              <a:rPr lang="en-US" altLang="zh-CN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50</a:t>
            </a:r>
            <a:r>
              <a:rPr lang="zh-CN" altLang="en-US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的样本，男女生应该分别抽取多少人？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1691640" y="2738070"/>
          <a:ext cx="1472184" cy="458321"/>
        </p:xfrm>
        <a:graphic>
          <a:graphicData uri="http://schemas.openxmlformats.org/presentationml/2006/ole">
            <p:oleObj spid="_x0000_s66568" name="Equation" r:id="rId6" imgW="1269449" imgH="393529" progId="Equation.DSMT4">
              <p:embed/>
            </p:oleObj>
          </a:graphicData>
        </a:graphic>
      </p:graphicFrame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6570" name="Object 10"/>
          <p:cNvGraphicFramePr>
            <a:graphicFrameLocks noChangeAspect="1"/>
          </p:cNvGraphicFramePr>
          <p:nvPr/>
        </p:nvGraphicFramePr>
        <p:xfrm>
          <a:off x="1737360" y="3354731"/>
          <a:ext cx="1463040" cy="464234"/>
        </p:xfrm>
        <a:graphic>
          <a:graphicData uri="http://schemas.openxmlformats.org/presentationml/2006/ole">
            <p:oleObj spid="_x0000_s66570" name="Equation" r:id="rId7" imgW="1244600" imgH="393700" progId="Equation.DSMT4">
              <p:embed/>
            </p:oleObj>
          </a:graphicData>
        </a:graphic>
      </p:graphicFrame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987552" y="3967380"/>
            <a:ext cx="4251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所以男女生应该分别抽取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23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人和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27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人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.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6567" grpId="0"/>
      <p:bldP spid="665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521208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问题</a:t>
            </a:r>
            <a:r>
              <a:rPr lang="en-US" altLang="zh-CN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8</a:t>
            </a:r>
            <a:r>
              <a:rPr lang="zh-CN" altLang="en-US" b="1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/>
              </a:rPr>
              <a:t>：</a:t>
            </a:r>
            <a:r>
              <a:rPr lang="zh-CN" altLang="en-US" dirty="0" smtClean="0"/>
              <a:t>我们把上述抽样方式称为分层随机抽样，试归纳分层随机抽样的概念？</a:t>
            </a:r>
            <a:endParaRPr lang="zh-CN" altLang="en-US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37160" y="1085089"/>
            <a:ext cx="8348472" cy="1600438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1600" dirty="0" smtClean="0"/>
          </a:p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按一个或多个变量把总体划分成若干个子总体，每个个体属于且仅属于一个子总体，在每个子总体中独立地进行简单随机抽样，再把所有子总体中抽取的样本合在一起作为总样本，这样的抽样方法称为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分层随机抽样</a:t>
            </a: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，每一个子总体称为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层</a:t>
            </a:r>
            <a:r>
              <a:rPr lang="en-US" sz="1600" b="1" dirty="0" smtClean="0">
                <a:latin typeface="宋体" pitchFamily="2" charset="-122"/>
                <a:ea typeface="宋体" pitchFamily="2" charset="-122"/>
              </a:rPr>
              <a:t>. </a:t>
            </a: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在分层随机抽样中，如果每层样本量都与层的大小成比例，那么称这种样本量的分配方式为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比例分配</a:t>
            </a:r>
            <a:r>
              <a:rPr 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. </a:t>
            </a:r>
            <a:endParaRPr lang="zh-CN" altLang="en-US" sz="16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4112" y="3032760"/>
            <a:ext cx="878128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特征：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）层与层不相交，分层原则是层内个体差异要小，层间个体差异要大</a:t>
            </a:r>
            <a:r>
              <a:rPr 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.</a:t>
            </a:r>
            <a:endParaRPr lang="zh-CN" altLang="en-US" sz="16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   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）按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比例分配的分层随机抽样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中，每个个体入样的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概率相等</a:t>
            </a:r>
            <a:r>
              <a:rPr 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.</a:t>
            </a:r>
            <a:endParaRPr lang="zh-CN" altLang="en-US" sz="16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   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）在每层抽样时，可采用简单随机抽样</a:t>
            </a:r>
            <a:r>
              <a:rPr lang="en-US" altLang="zh-CN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.</a:t>
            </a:r>
            <a:endParaRPr lang="zh-CN" altLang="en-US" dirty="0" smtClean="0">
              <a:solidFill>
                <a:srgbClr val="0070C0"/>
              </a:solidFill>
            </a:endParaRPr>
          </a:p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51434" y="4114800"/>
            <a:ext cx="4937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适用范围：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由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差异明显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的几部分数据构成的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较大</a:t>
            </a:r>
            <a:r>
              <a:rPr lang="zh-CN" altLang="en-US" sz="16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样本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675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6563" y="691599"/>
            <a:ext cx="2129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/>
              <a:t>分层随机抽样步骤</a:t>
            </a:r>
            <a:endParaRPr lang="zh-CN" altLang="en-US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1268860"/>
            <a:ext cx="892759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sz="16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分层：</a:t>
            </a: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将总体按某种特征或者多种特征分成若干不相交层；</a:t>
            </a:r>
          </a:p>
          <a:p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sz="16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求比：</a:t>
            </a: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计算各层的个体数与总体的个体数的比例；</a:t>
            </a:r>
          </a:p>
          <a:p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sz="1600" b="1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定数：</a:t>
            </a: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按各层个体数与总体的个体数的比例确定各层应抽取的样本量 ；</a:t>
            </a:r>
          </a:p>
          <a:p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1600" b="1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抽样：</a:t>
            </a:r>
            <a:r>
              <a:rPr lang="zh-CN" altLang="en-US" sz="1600" b="1" dirty="0" smtClean="0">
                <a:latin typeface="宋体" pitchFamily="2" charset="-122"/>
                <a:ea typeface="宋体" pitchFamily="2" charset="-122"/>
              </a:rPr>
              <a:t>对每一层进行抽样（各层按简单随机抽样），综合每层抽样，组成样本</a:t>
            </a:r>
            <a:r>
              <a:rPr lang="en-US" sz="1600" b="1" dirty="0" smtClean="0">
                <a:latin typeface="宋体" pitchFamily="2" charset="-122"/>
                <a:ea typeface="宋体" pitchFamily="2" charset="-122"/>
              </a:rPr>
              <a:t>.</a:t>
            </a:r>
            <a:endParaRPr lang="zh-CN" altLang="en-US" sz="1600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7472" y="329184"/>
            <a:ext cx="8595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0070C0"/>
                </a:solidFill>
              </a:rPr>
              <a:t>探究</a:t>
            </a:r>
            <a:r>
              <a:rPr lang="en-US" sz="1600" b="1" dirty="0" smtClean="0">
                <a:solidFill>
                  <a:srgbClr val="0070C0"/>
                </a:solidFill>
              </a:rPr>
              <a:t>1</a:t>
            </a:r>
            <a:r>
              <a:rPr lang="zh-CN" altLang="en-US" sz="1600" b="1" dirty="0" smtClean="0"/>
              <a:t>：</a:t>
            </a:r>
            <a:r>
              <a:rPr lang="zh-CN" altLang="en-US" sz="1600" dirty="0" smtClean="0"/>
              <a:t>引例中，用按比例分配分层随机抽样的方法抽取了一个容量为</a:t>
            </a:r>
            <a:r>
              <a:rPr lang="en-US" sz="1600" dirty="0" smtClean="0"/>
              <a:t> 50 </a:t>
            </a:r>
            <a:r>
              <a:rPr lang="zh-CN" altLang="en-US" sz="1600" dirty="0" smtClean="0"/>
              <a:t>的样本，观测数据（单位：</a:t>
            </a:r>
            <a:r>
              <a:rPr lang="en-US" sz="1600" dirty="0" smtClean="0"/>
              <a:t>cm</a:t>
            </a:r>
            <a:r>
              <a:rPr lang="zh-CN" altLang="en-US" sz="1600" dirty="0" smtClean="0"/>
              <a:t>）如下：</a:t>
            </a:r>
            <a:endParaRPr lang="zh-CN" altLang="en-US" sz="1600" dirty="0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65730" y="950976"/>
            <a:ext cx="80558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男生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23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人）</a:t>
            </a:r>
            <a:endParaRPr kumimoji="0" lang="zh-CN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en-US" altLang="zh-CN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73.0  174.0  166.0  172.0  170.0  165.0  165.0  168.0  164.0  173.0  172.0  173.0 175.0  168.0   170.0  172.0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176.0  175.0   168.0  173.0  167.0  170.0  175.0</a:t>
            </a:r>
            <a:endParaRPr kumimoji="0" lang="en-US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女生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27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人）</a:t>
            </a:r>
            <a:endParaRPr kumimoji="0" lang="zh-CN" altLang="en-US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163.0  164.0  161.0  157.0  162.0  165.0  158.0  155.0  164.0  162.5  154.0  154.0</a:t>
            </a:r>
            <a:r>
              <a:rPr lang="en-US" altLang="zh-CN" sz="1400" b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Times New Roman" pitchFamily="18" charset="0"/>
              </a:rPr>
              <a:t>  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164.0  149.0  159.0  161.0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170.0  171.0  155.0  148.0  172.0  162.5  158.0  155.5 157.0  163.0  172.0</a:t>
            </a:r>
            <a:endParaRPr kumimoji="0" lang="en-US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） 估计树人中学高一年级男生、女生的平均身高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.</a:t>
            </a:r>
            <a:endParaRPr kumimoji="0" lang="en-US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） 估计树人中学高一年级全体学生的平均身高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.</a:t>
            </a:r>
            <a:endParaRPr kumimoji="0" lang="en-US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83464" y="2953512"/>
            <a:ext cx="8749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解：</a:t>
            </a:r>
            <a:r>
              <a:rPr kumimoji="0" 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）经过计算，男生和女生身高的样本平均数分别为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170.6cm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160.6cm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，所以估计高一年级男生的平均</a:t>
            </a:r>
            <a:endParaRPr kumimoji="0" lang="en-US" altLang="zh-C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身高为 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170.6 c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m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，高一年级女生的平均身高为 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160.6 cm. </a:t>
            </a:r>
            <a:endParaRPr kumimoji="0" lang="en-US" altLang="zh-C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10896" y="3666744"/>
            <a:ext cx="3172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追问：</a:t>
            </a:r>
            <a:r>
              <a:rPr kumimoji="0" 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这样估计为什么合理？</a:t>
            </a:r>
            <a:endParaRPr kumimoji="0" 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1482</Words>
  <Application>Microsoft Office PowerPoint</Application>
  <PresentationFormat>全屏显示(16:9)</PresentationFormat>
  <Paragraphs>109</Paragraphs>
  <Slides>19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1_Office 主题​​</vt:lpstr>
      <vt:lpstr>Equation</vt:lpstr>
      <vt:lpstr>文档</vt:lpstr>
      <vt:lpstr>9.1.2  分层随机抽样     9.1.3  获取数据的途径 </vt:lpstr>
      <vt:lpstr>学习目标：</vt:lpstr>
      <vt:lpstr>幻灯片 3</vt:lpstr>
      <vt:lpstr>引例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pc</cp:lastModifiedBy>
  <cp:revision>408</cp:revision>
  <dcterms:created xsi:type="dcterms:W3CDTF">2020-02-01T11:21:51Z</dcterms:created>
  <dcterms:modified xsi:type="dcterms:W3CDTF">2020-05-05T10:49:40Z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