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heme/theme3.xml" ContentType="application/vnd.openxmlformats-officedocument.theme+xml"/>
  <Override PartName="/ppt/tags/tag15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282" r:id="rId3"/>
    <p:sldId id="279" r:id="rId4"/>
    <p:sldId id="281" r:id="rId5"/>
    <p:sldId id="298" r:id="rId6"/>
    <p:sldId id="292" r:id="rId7"/>
    <p:sldId id="280" r:id="rId8"/>
    <p:sldId id="306" r:id="rId9"/>
    <p:sldId id="307" r:id="rId10"/>
    <p:sldId id="299" r:id="rId11"/>
    <p:sldId id="300" r:id="rId12"/>
    <p:sldId id="309" r:id="rId13"/>
    <p:sldId id="303" r:id="rId14"/>
    <p:sldId id="304" r:id="rId15"/>
    <p:sldId id="305" r:id="rId16"/>
    <p:sldId id="277" r:id="rId17"/>
    <p:sldId id="310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CC"/>
    <a:srgbClr val="0000FF"/>
    <a:srgbClr val="FF33CC"/>
    <a:srgbClr val="C1EFFF"/>
    <a:srgbClr val="A7E8FF"/>
    <a:srgbClr val="69D8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1" autoAdjust="0"/>
    <p:restoredTop sz="86462" autoAdjust="0"/>
  </p:normalViewPr>
  <p:slideViewPr>
    <p:cSldViewPr snapToGrid="0">
      <p:cViewPr varScale="1">
        <p:scale>
          <a:sx n="107" d="100"/>
          <a:sy n="107" d="100"/>
        </p:scale>
        <p:origin x="-573" y="-57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6" y="1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F790-08A2-4115-8617-9996F3B6DEFB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EEA11-F94E-4830-A828-E01A92E8718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72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2EEA11-F94E-4830-A828-E01A92E8718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25.xml"/><Relationship Id="rId10" Type="http://schemas.openxmlformats.org/officeDocument/2006/relationships/image" Target="../media/image2.png"/><Relationship Id="rId4" Type="http://schemas.openxmlformats.org/officeDocument/2006/relationships/tags" Target="../tags/tag24.xml"/><Relationship Id="rId9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31.xml"/><Relationship Id="rId7" Type="http://schemas.openxmlformats.org/officeDocument/2006/relationships/image" Target="../media/image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3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2.png"/><Relationship Id="rId5" Type="http://schemas.openxmlformats.org/officeDocument/2006/relationships/tags" Target="../tags/tag38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37.xml"/><Relationship Id="rId9" Type="http://schemas.openxmlformats.org/officeDocument/2006/relationships/tags" Target="../tags/tag42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2.png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image" Target="../media/image3.png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5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tags" Target="../tags/tag59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8.xml"/><Relationship Id="rId10" Type="http://schemas.openxmlformats.org/officeDocument/2006/relationships/image" Target="../media/image3.png"/><Relationship Id="rId4" Type="http://schemas.openxmlformats.org/officeDocument/2006/relationships/tags" Target="../tags/tag57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image" Target="../media/image3.png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.png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12" Type="http://schemas.openxmlformats.org/officeDocument/2006/relationships/image" Target="../media/image3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76.xml"/><Relationship Id="rId10" Type="http://schemas.openxmlformats.org/officeDocument/2006/relationships/image" Target="../media/image2.png"/><Relationship Id="rId4" Type="http://schemas.openxmlformats.org/officeDocument/2006/relationships/tags" Target="../tags/tag75.xml"/><Relationship Id="rId9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82.xml"/><Relationship Id="rId7" Type="http://schemas.openxmlformats.org/officeDocument/2006/relationships/tags" Target="../tags/tag86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image" Target="../media/image3.png"/><Relationship Id="rId5" Type="http://schemas.openxmlformats.org/officeDocument/2006/relationships/tags" Target="../tags/tag84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3.xml"/><Relationship Id="rId9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3.png"/><Relationship Id="rId5" Type="http://schemas.openxmlformats.org/officeDocument/2006/relationships/tags" Target="../tags/tag9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96.xml"/><Relationship Id="rId9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3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image" Target="../media/image2.png"/><Relationship Id="rId5" Type="http://schemas.openxmlformats.org/officeDocument/2006/relationships/tags" Target="../tags/tag104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13.xml"/><Relationship Id="rId10" Type="http://schemas.openxmlformats.org/officeDocument/2006/relationships/image" Target="../media/image2.png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2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2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6.xml"/><Relationship Id="rId4" Type="http://schemas.openxmlformats.org/officeDocument/2006/relationships/tags" Target="../tags/tag120.xml"/><Relationship Id="rId9" Type="http://schemas.openxmlformats.org/officeDocument/2006/relationships/tags" Target="../tags/tag125.xml"/><Relationship Id="rId1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31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44.xml"/><Relationship Id="rId13" Type="http://schemas.openxmlformats.org/officeDocument/2006/relationships/slideMaster" Target="../slideMasters/slideMaster2.xml"/><Relationship Id="rId3" Type="http://schemas.openxmlformats.org/officeDocument/2006/relationships/tags" Target="../tags/tag139.xml"/><Relationship Id="rId7" Type="http://schemas.openxmlformats.org/officeDocument/2006/relationships/tags" Target="../tags/tag143.xml"/><Relationship Id="rId12" Type="http://schemas.openxmlformats.org/officeDocument/2006/relationships/tags" Target="../tags/tag148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8.xml"/><Relationship Id="rId16" Type="http://schemas.openxmlformats.org/officeDocument/2006/relationships/image" Target="../media/image3.png"/><Relationship Id="rId1" Type="http://schemas.openxmlformats.org/officeDocument/2006/relationships/tags" Target="../tags/tag137.xml"/><Relationship Id="rId6" Type="http://schemas.openxmlformats.org/officeDocument/2006/relationships/tags" Target="../tags/tag142.xml"/><Relationship Id="rId11" Type="http://schemas.openxmlformats.org/officeDocument/2006/relationships/tags" Target="../tags/tag147.xml"/><Relationship Id="rId5" Type="http://schemas.openxmlformats.org/officeDocument/2006/relationships/tags" Target="../tags/tag141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46.xml"/><Relationship Id="rId4" Type="http://schemas.openxmlformats.org/officeDocument/2006/relationships/tags" Target="../tags/tag140.xml"/><Relationship Id="rId9" Type="http://schemas.openxmlformats.org/officeDocument/2006/relationships/tags" Target="../tags/tag145.xml"/><Relationship Id="rId1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image" Target="../media/image8.png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image" Target="../media/image7.png"/><Relationship Id="rId5" Type="http://schemas.openxmlformats.org/officeDocument/2006/relationships/tags" Target="../tags/tag153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30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27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2020/5/5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4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4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6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3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15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88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0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61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2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tags" Target="../tags/tag13.xml"/><Relationship Id="rId3" Type="http://schemas.openxmlformats.org/officeDocument/2006/relationships/slideLayout" Target="../slideLayouts/slideLayout15.xml"/><Relationship Id="rId21" Type="http://schemas.openxmlformats.org/officeDocument/2006/relationships/tags" Target="../tags/tag8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ags" Target="../tags/tag1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tags" Target="../tags/tag11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ags" Target="../tags/tag1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82A1C9DD-919B-46B2-AA6C-2A882159C5EF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BC8BA8C4-C126-4C50-9172-A64894BFD8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8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5.jpeg"/><Relationship Id="rId4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13473" y="2837944"/>
            <a:ext cx="5524823" cy="72834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必修</a:t>
            </a:r>
            <a:r>
              <a:rPr lang="zh-CN" altLang="en-US" sz="31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（三）</a:t>
            </a:r>
            <a:r>
              <a:rPr lang="en-US" altLang="zh-CN" sz="31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 </a:t>
            </a:r>
            <a:r>
              <a:rPr lang="en-US" altLang="zh-CN" sz="31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8 </a:t>
            </a:r>
            <a:r>
              <a:rPr lang="zh-CN" altLang="en-US" sz="31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 </a:t>
            </a:r>
            <a:r>
              <a:rPr lang="en-US" altLang="zh-CN" sz="31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(2) &amp;</a:t>
            </a:r>
            <a:r>
              <a:rPr lang="zh-CN" altLang="en-US" sz="31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名词动词同形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21" y="1194124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高一年级英语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645500" y="3705743"/>
            <a:ext cx="483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汇文中学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垂杨柳分校   </a:t>
            </a: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刘爱东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35731" y="821986"/>
            <a:ext cx="8915399" cy="124649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lnSpc>
                <a:spcPts val="4500"/>
              </a:lnSpc>
              <a:buAutoNum type="arabicPeriod"/>
            </a:pPr>
            <a:r>
              <a:rPr lang="en-US" altLang="zh-CN" sz="2400" b="1" dirty="0" smtClean="0"/>
              <a:t>She</a:t>
            </a:r>
            <a:r>
              <a:rPr lang="en-US" altLang="zh-CN" sz="2400" b="1" dirty="0"/>
              <a:t> </a:t>
            </a:r>
            <a:r>
              <a:rPr lang="en-US" altLang="zh-CN" sz="2400" b="1" dirty="0">
                <a:solidFill>
                  <a:srgbClr val="FF0000"/>
                </a:solidFill>
              </a:rPr>
              <a:t>placed</a:t>
            </a:r>
            <a:r>
              <a:rPr lang="en-US" altLang="zh-CN" sz="2400" b="1" dirty="0"/>
              <a:t> the letter in front of me</a:t>
            </a:r>
            <a:r>
              <a:rPr lang="en-US" altLang="zh-CN" sz="2400" b="1" dirty="0" smtClean="0"/>
              <a:t>.</a:t>
            </a:r>
            <a:endParaRPr lang="en-US" altLang="zh-CN" sz="2400" dirty="0" smtClean="0"/>
          </a:p>
          <a:p>
            <a:pPr marL="446088" indent="-446088">
              <a:lnSpc>
                <a:spcPts val="4500"/>
              </a:lnSpc>
            </a:pPr>
            <a:r>
              <a:rPr lang="en-US" altLang="zh-CN" sz="2400" b="1" dirty="0" smtClean="0"/>
              <a:t>        Leave the bike in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place</a:t>
            </a:r>
            <a:r>
              <a:rPr lang="en-US" altLang="zh-CN" sz="2400" b="1" dirty="0" smtClean="0"/>
              <a:t> where you finish your journey.</a:t>
            </a:r>
            <a:endParaRPr lang="zh-CN" altLang="en-US" sz="2400" b="1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96316" y="114300"/>
            <a:ext cx="3597003" cy="561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 smtClean="0">
                <a:latin typeface="Arial" charset="0"/>
                <a:cs typeface="Arial" charset="0"/>
              </a:rPr>
              <a:t>Verbs or Nouns?</a:t>
            </a:r>
            <a:endParaRPr lang="en-US" altLang="zh-CN" sz="2800" b="1" dirty="0">
              <a:latin typeface="Arial" charset="0"/>
              <a:cs typeface="Arial" charset="0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3479006" y="0"/>
            <a:ext cx="5507831" cy="830997"/>
          </a:xfrm>
          <a:prstGeom prst="rect">
            <a:avLst/>
          </a:prstGeom>
          <a:solidFill>
            <a:srgbClr val="C1E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1463" indent="-271463"/>
            <a:r>
              <a:rPr kumimoji="1" lang="en-US" altLang="zh-CN" sz="2400" b="1" i="1" dirty="0" smtClean="0">
                <a:solidFill>
                  <a:srgbClr val="FF33CC"/>
                </a:solidFill>
              </a:rPr>
              <a:t>a</a:t>
            </a:r>
            <a:r>
              <a:rPr kumimoji="1" lang="en-US" altLang="zh-CN" sz="2400" b="1" i="1" dirty="0" smtClean="0"/>
              <a:t>  the name of an object / a thing</a:t>
            </a:r>
          </a:p>
          <a:p>
            <a:pPr marL="271463" indent="-271463"/>
            <a:r>
              <a:rPr kumimoji="1" lang="en-US" altLang="zh-CN" sz="2400" b="1" i="1" dirty="0" smtClean="0">
                <a:solidFill>
                  <a:srgbClr val="FF33CC"/>
                </a:solidFill>
              </a:rPr>
              <a:t>b</a:t>
            </a:r>
            <a:r>
              <a:rPr kumimoji="1" lang="en-US" altLang="zh-CN" sz="2400" b="1" i="1" dirty="0" smtClean="0"/>
              <a:t>  an action / to do things</a:t>
            </a:r>
            <a:endParaRPr kumimoji="1" lang="en-US" altLang="zh-CN" sz="2400" b="1" i="1" dirty="0"/>
          </a:p>
        </p:txBody>
      </p:sp>
      <p:sp>
        <p:nvSpPr>
          <p:cNvPr id="13" name="矩形 12"/>
          <p:cNvSpPr/>
          <p:nvPr/>
        </p:nvSpPr>
        <p:spPr>
          <a:xfrm>
            <a:off x="178592" y="2044319"/>
            <a:ext cx="8851107" cy="297773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446088" indent="-446088">
              <a:lnSpc>
                <a:spcPts val="4500"/>
              </a:lnSpc>
            </a:pPr>
            <a:r>
              <a:rPr lang="en-US" altLang="zh-CN" sz="2400" b="1" dirty="0" smtClean="0"/>
              <a:t>2. …computer tracking system to record its every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move</a:t>
            </a:r>
            <a:r>
              <a:rPr lang="en-US" altLang="zh-CN" sz="2400" b="1" dirty="0" smtClean="0"/>
              <a:t>!</a:t>
            </a:r>
          </a:p>
          <a:p>
            <a:pPr marL="446088" indent="-446088">
              <a:lnSpc>
                <a:spcPts val="4500"/>
              </a:lnSpc>
            </a:pPr>
            <a:r>
              <a:rPr lang="en-US" altLang="zh-CN" sz="2400" dirty="0" smtClean="0"/>
              <a:t>       </a:t>
            </a:r>
            <a:r>
              <a:rPr lang="en-US" altLang="zh-CN" sz="2400" b="1" dirty="0" smtClean="0"/>
              <a:t>please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move</a:t>
            </a:r>
            <a:r>
              <a:rPr lang="en-US" altLang="zh-CN" sz="2400" b="1" dirty="0" smtClean="0"/>
              <a:t> it to a proper parking place.</a:t>
            </a:r>
            <a:endParaRPr lang="en-US" altLang="zh-CN" sz="2400" dirty="0" smtClean="0"/>
          </a:p>
          <a:p>
            <a:pPr marL="446088" indent="-446088">
              <a:lnSpc>
                <a:spcPts val="4500"/>
              </a:lnSpc>
            </a:pPr>
            <a:r>
              <a:rPr lang="en-US" altLang="zh-CN" sz="2400" b="1" dirty="0" smtClean="0"/>
              <a:t>3. Andrew </a:t>
            </a:r>
            <a:r>
              <a:rPr lang="en-US" altLang="zh-CN" sz="2400" b="1" dirty="0" err="1" smtClean="0">
                <a:solidFill>
                  <a:srgbClr val="FF0000"/>
                </a:solidFill>
              </a:rPr>
              <a:t>pedalled</a:t>
            </a:r>
            <a:r>
              <a:rPr lang="en-US" altLang="zh-CN" sz="2400" b="1" dirty="0" smtClean="0"/>
              <a:t> up the road towards the town centre.</a:t>
            </a:r>
          </a:p>
          <a:p>
            <a:pPr marL="446088" indent="-446088">
              <a:lnSpc>
                <a:spcPts val="4500"/>
              </a:lnSpc>
            </a:pPr>
            <a:r>
              <a:rPr lang="en-US" altLang="zh-CN" sz="2400" dirty="0" smtClean="0"/>
              <a:t>    </a:t>
            </a:r>
            <a:r>
              <a:rPr lang="en-US" altLang="zh-CN" sz="2400" b="1" dirty="0" smtClean="0"/>
              <a:t>He stood up on the 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pedals</a:t>
            </a:r>
            <a:r>
              <a:rPr lang="en-US" altLang="zh-CN" sz="2400" b="1" dirty="0" smtClean="0"/>
              <a:t> of his bike to get extra power as he cycled up the hill.</a:t>
            </a:r>
            <a:endParaRPr lang="zh-CN" altLang="en-US" sz="2400" b="1" dirty="0"/>
          </a:p>
        </p:txBody>
      </p:sp>
      <p:sp>
        <p:nvSpPr>
          <p:cNvPr id="16" name="圆角矩形标注 15"/>
          <p:cNvSpPr/>
          <p:nvPr/>
        </p:nvSpPr>
        <p:spPr>
          <a:xfrm>
            <a:off x="6511115" y="2730459"/>
            <a:ext cx="1997091" cy="390525"/>
          </a:xfrm>
          <a:prstGeom prst="wedgeRoundRectCallout">
            <a:avLst>
              <a:gd name="adj1" fmla="val -26497"/>
              <a:gd name="adj2" fmla="val -974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 smtClean="0">
                <a:solidFill>
                  <a:srgbClr val="0000FF"/>
                </a:solidFill>
              </a:rPr>
              <a:t>an object / thing</a:t>
            </a:r>
            <a:endParaRPr kumimoji="1" lang="en-US" altLang="zh-CN" sz="2000" b="1" dirty="0">
              <a:solidFill>
                <a:srgbClr val="0000FF"/>
              </a:solidFill>
            </a:endParaRPr>
          </a:p>
        </p:txBody>
      </p:sp>
      <p:sp>
        <p:nvSpPr>
          <p:cNvPr id="19" name="圆角矩形标注 18"/>
          <p:cNvSpPr/>
          <p:nvPr/>
        </p:nvSpPr>
        <p:spPr>
          <a:xfrm>
            <a:off x="2516828" y="3121818"/>
            <a:ext cx="1269359" cy="336270"/>
          </a:xfrm>
          <a:prstGeom prst="wedgeRoundRectCallout">
            <a:avLst>
              <a:gd name="adj1" fmla="val -73755"/>
              <a:gd name="adj2" fmla="val 603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 smtClean="0">
                <a:solidFill>
                  <a:srgbClr val="0000FF"/>
                </a:solidFill>
              </a:rPr>
              <a:t>an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0000FF"/>
                </a:solidFill>
              </a:rPr>
              <a:t>action</a:t>
            </a:r>
            <a:endParaRPr kumimoji="1" lang="en-US" altLang="zh-CN" sz="2000" b="1" dirty="0">
              <a:solidFill>
                <a:srgbClr val="0000FF"/>
              </a:solidFill>
            </a:endParaRPr>
          </a:p>
        </p:txBody>
      </p:sp>
      <p:sp>
        <p:nvSpPr>
          <p:cNvPr id="20" name="圆角矩形标注 19"/>
          <p:cNvSpPr/>
          <p:nvPr/>
        </p:nvSpPr>
        <p:spPr>
          <a:xfrm>
            <a:off x="2219172" y="2531268"/>
            <a:ext cx="1269359" cy="336270"/>
          </a:xfrm>
          <a:prstGeom prst="wedgeRoundRectCallout">
            <a:avLst>
              <a:gd name="adj1" fmla="val -73755"/>
              <a:gd name="adj2" fmla="val 603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 smtClean="0">
                <a:solidFill>
                  <a:srgbClr val="0000FF"/>
                </a:solidFill>
              </a:rPr>
              <a:t>an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0000FF"/>
                </a:solidFill>
              </a:rPr>
              <a:t>action</a:t>
            </a:r>
            <a:endParaRPr kumimoji="1" lang="en-US" altLang="zh-CN" sz="2000" b="1" dirty="0">
              <a:solidFill>
                <a:srgbClr val="0000FF"/>
              </a:solidFill>
            </a:endParaRPr>
          </a:p>
        </p:txBody>
      </p:sp>
      <p:sp>
        <p:nvSpPr>
          <p:cNvPr id="21" name="圆角矩形标注 20"/>
          <p:cNvSpPr/>
          <p:nvPr/>
        </p:nvSpPr>
        <p:spPr>
          <a:xfrm>
            <a:off x="2164404" y="690561"/>
            <a:ext cx="1269359" cy="336270"/>
          </a:xfrm>
          <a:prstGeom prst="wedgeRoundRectCallout">
            <a:avLst>
              <a:gd name="adj1" fmla="val -73755"/>
              <a:gd name="adj2" fmla="val 603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 smtClean="0">
                <a:solidFill>
                  <a:srgbClr val="0000FF"/>
                </a:solidFill>
              </a:rPr>
              <a:t>an</a:t>
            </a:r>
            <a:r>
              <a:rPr kumimoji="1" lang="en-US" altLang="zh-CN" sz="2000" b="1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2000" b="1" dirty="0" smtClean="0">
                <a:solidFill>
                  <a:srgbClr val="0000FF"/>
                </a:solidFill>
              </a:rPr>
              <a:t>action</a:t>
            </a:r>
            <a:endParaRPr kumimoji="1" lang="en-US" altLang="zh-CN" sz="2000" b="1" dirty="0">
              <a:solidFill>
                <a:srgbClr val="0000FF"/>
              </a:solidFill>
            </a:endParaRPr>
          </a:p>
        </p:txBody>
      </p:sp>
      <p:sp>
        <p:nvSpPr>
          <p:cNvPr id="22" name="圆角矩形标注 21"/>
          <p:cNvSpPr/>
          <p:nvPr/>
        </p:nvSpPr>
        <p:spPr>
          <a:xfrm>
            <a:off x="3937885" y="1278925"/>
            <a:ext cx="2067497" cy="352943"/>
          </a:xfrm>
          <a:prstGeom prst="wedgeRoundRectCallout">
            <a:avLst>
              <a:gd name="adj1" fmla="val -71926"/>
              <a:gd name="adj2" fmla="val 4891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 smtClean="0">
                <a:solidFill>
                  <a:srgbClr val="0000FF"/>
                </a:solidFill>
              </a:rPr>
              <a:t>an object / thing</a:t>
            </a:r>
            <a:endParaRPr kumimoji="1" lang="en-US" altLang="zh-CN" sz="2000" b="1" dirty="0">
              <a:solidFill>
                <a:srgbClr val="0000FF"/>
              </a:solidFill>
            </a:endParaRPr>
          </a:p>
        </p:txBody>
      </p:sp>
      <p:sp>
        <p:nvSpPr>
          <p:cNvPr id="23" name="圆角矩形标注 22"/>
          <p:cNvSpPr/>
          <p:nvPr/>
        </p:nvSpPr>
        <p:spPr>
          <a:xfrm>
            <a:off x="3298809" y="4533065"/>
            <a:ext cx="1997091" cy="390525"/>
          </a:xfrm>
          <a:prstGeom prst="wedgeRoundRectCallout">
            <a:avLst>
              <a:gd name="adj1" fmla="val -37586"/>
              <a:gd name="adj2" fmla="val -11206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zh-CN" sz="2000" b="1" dirty="0" smtClean="0">
                <a:solidFill>
                  <a:srgbClr val="0000FF"/>
                </a:solidFill>
              </a:rPr>
              <a:t>an object / thing</a:t>
            </a:r>
            <a:endParaRPr kumimoji="1" lang="en-US" altLang="zh-CN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 rot="10800000">
            <a:off x="0" y="807244"/>
            <a:ext cx="861774" cy="4336256"/>
          </a:xfrm>
          <a:prstGeom prst="rect">
            <a:avLst/>
          </a:prstGeom>
          <a:solidFill>
            <a:srgbClr val="FFFF99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dirty="0"/>
              <a:t>Word    Builder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871537" y="805757"/>
            <a:ext cx="8272463" cy="423058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1" lang="en-US" altLang="zh-CN" sz="3000" dirty="0" smtClean="0">
                <a:solidFill>
                  <a:srgbClr val="0000FF"/>
                </a:solidFill>
              </a:rPr>
              <a:t>  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Verbs or Nouns</a:t>
            </a:r>
          </a:p>
          <a:p>
            <a:pPr marL="271463" indent="-271463"/>
            <a:r>
              <a:rPr kumimoji="1" lang="en-US" altLang="zh-CN" sz="2400" b="1" dirty="0"/>
              <a:t>1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b="1" dirty="0" smtClean="0"/>
              <a:t>The group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painted</a:t>
            </a:r>
            <a:r>
              <a:rPr kumimoji="1" lang="en-US" altLang="zh-CN" sz="2400" b="1" dirty="0" smtClean="0"/>
              <a:t> hundreds of bicycles white…  (         )</a:t>
            </a:r>
          </a:p>
          <a:p>
            <a:pPr marL="271463" indent="-271463"/>
            <a:r>
              <a:rPr kumimoji="1" lang="en-US" altLang="zh-CN" sz="2400" b="1" dirty="0"/>
              <a:t> </a:t>
            </a:r>
            <a:r>
              <a:rPr kumimoji="1" lang="en-US" altLang="zh-CN" sz="2400" b="1" dirty="0" smtClean="0"/>
              <a:t>  I need a can of red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paint</a:t>
            </a:r>
            <a:r>
              <a:rPr kumimoji="1" lang="en-US" altLang="zh-CN" sz="2400" b="1" dirty="0" smtClean="0"/>
              <a:t>. </a:t>
            </a:r>
            <a:r>
              <a:rPr kumimoji="1" lang="en-US" altLang="zh-CN" sz="2400" b="1" dirty="0"/>
              <a:t>(  </a:t>
            </a:r>
            <a:r>
              <a:rPr kumimoji="1" lang="en-US" altLang="zh-CN" sz="2400" b="1" dirty="0">
                <a:solidFill>
                  <a:srgbClr val="0000FF"/>
                </a:solidFill>
              </a:rPr>
              <a:t>   </a:t>
            </a:r>
            <a:r>
              <a:rPr kumimoji="1" lang="en-US" altLang="zh-CN" sz="2400" b="1" dirty="0"/>
              <a:t>    )</a:t>
            </a:r>
            <a:endParaRPr kumimoji="1" lang="en-US" altLang="zh-CN" sz="2400" b="1" dirty="0" smtClean="0"/>
          </a:p>
          <a:p>
            <a:pPr marL="271463" indent="-271463"/>
            <a:r>
              <a:rPr kumimoji="1" lang="en-US" altLang="zh-CN" sz="2400" b="1" dirty="0" smtClean="0"/>
              <a:t>2 Make sure you put your schoolbag in a proper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place</a:t>
            </a:r>
            <a:r>
              <a:rPr kumimoji="1" lang="en-US" altLang="zh-CN" sz="2400" b="1" dirty="0" smtClean="0"/>
              <a:t>.  (       )</a:t>
            </a:r>
          </a:p>
          <a:p>
            <a:pPr marL="271463" indent="-271463"/>
            <a:r>
              <a:rPr kumimoji="1" lang="en-US" altLang="zh-CN" sz="2400" b="1" dirty="0" smtClean="0"/>
              <a:t>   …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placed</a:t>
            </a:r>
            <a:r>
              <a:rPr kumimoji="1" lang="en-US" altLang="zh-CN" sz="2400" b="1" dirty="0" smtClean="0"/>
              <a:t> them in may areas… </a:t>
            </a:r>
            <a:r>
              <a:rPr kumimoji="1" lang="en-US" altLang="zh-CN" sz="2400" b="1" dirty="0"/>
              <a:t>( </a:t>
            </a:r>
            <a:r>
              <a:rPr kumimoji="1" lang="en-US" altLang="zh-CN" sz="2400" b="1" dirty="0">
                <a:solidFill>
                  <a:srgbClr val="0000FF"/>
                </a:solidFill>
              </a:rPr>
              <a:t>    </a:t>
            </a:r>
            <a:r>
              <a:rPr kumimoji="1" lang="en-US" altLang="zh-CN" sz="2400" b="1" dirty="0"/>
              <a:t>  )</a:t>
            </a:r>
            <a:endParaRPr kumimoji="1" lang="en-US" altLang="zh-CN" sz="2400" b="1" dirty="0" smtClean="0"/>
          </a:p>
          <a:p>
            <a:pPr marL="271463" indent="-271463"/>
            <a:r>
              <a:rPr kumimoji="1" lang="en-US" altLang="zh-CN" sz="2400" b="1" dirty="0" smtClean="0"/>
              <a:t>3 …this time with a computer tracking system to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record</a:t>
            </a:r>
            <a:r>
              <a:rPr kumimoji="1" lang="en-US" altLang="zh-CN" sz="2400" b="1" dirty="0" smtClean="0"/>
              <a:t> their very move! </a:t>
            </a:r>
            <a:r>
              <a:rPr kumimoji="1" lang="en-US" altLang="zh-CN" sz="2400" b="1" dirty="0"/>
              <a:t>(       </a:t>
            </a:r>
            <a:r>
              <a:rPr kumimoji="1" lang="en-US" altLang="zh-CN" sz="2400" b="1" dirty="0" smtClean="0"/>
              <a:t>)</a:t>
            </a:r>
          </a:p>
          <a:p>
            <a:pPr marL="271463" indent="-271463"/>
            <a:r>
              <a:rPr kumimoji="1" lang="en-US" altLang="zh-CN" sz="2400" b="1" dirty="0" smtClean="0"/>
              <a:t>   Try to keep a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record</a:t>
            </a:r>
            <a:r>
              <a:rPr kumimoji="1" lang="en-US" altLang="zh-CN" sz="2400" b="1" dirty="0" smtClean="0"/>
              <a:t> of what you have learnt. </a:t>
            </a:r>
            <a:r>
              <a:rPr kumimoji="1" lang="en-US" altLang="zh-CN" sz="2400" b="1" dirty="0"/>
              <a:t>(       </a:t>
            </a:r>
            <a:r>
              <a:rPr kumimoji="1" lang="en-US" altLang="zh-CN" sz="2400" b="1" dirty="0" smtClean="0"/>
              <a:t>)</a:t>
            </a:r>
          </a:p>
          <a:p>
            <a:pPr marL="271463" indent="-271463"/>
            <a:r>
              <a:rPr kumimoji="1" lang="en-US" altLang="zh-CN" sz="2400" b="1" dirty="0" smtClean="0"/>
              <a:t>4 Nowadays, the idea of “white bikes” has </a:t>
            </a:r>
            <a:r>
              <a:rPr kumimoji="1" lang="en-US" altLang="zh-CN" sz="2400" b="1" dirty="0" err="1" smtClean="0">
                <a:solidFill>
                  <a:srgbClr val="FF0000"/>
                </a:solidFill>
              </a:rPr>
              <a:t>pedalled</a:t>
            </a:r>
            <a:r>
              <a:rPr kumimoji="1" lang="en-US" altLang="zh-CN" sz="2400" b="1" dirty="0" smtClean="0"/>
              <a:t> its way around the world…</a:t>
            </a:r>
            <a:r>
              <a:rPr kumimoji="1" lang="en-US" altLang="zh-CN" sz="2400" b="1" dirty="0"/>
              <a:t> (       </a:t>
            </a:r>
            <a:r>
              <a:rPr kumimoji="1" lang="en-US" altLang="zh-CN" sz="2400" b="1" dirty="0" smtClean="0"/>
              <a:t>) </a:t>
            </a:r>
          </a:p>
          <a:p>
            <a:pPr marL="271463" indent="-271463"/>
            <a:r>
              <a:rPr kumimoji="1" lang="en-US" altLang="zh-CN" sz="2400" b="1" dirty="0" smtClean="0"/>
              <a:t>   Both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pedals</a:t>
            </a:r>
            <a:r>
              <a:rPr kumimoji="1" lang="en-US" altLang="zh-CN" sz="2400" b="1" dirty="0" smtClean="0"/>
              <a:t> of my bicycle were broken. </a:t>
            </a:r>
            <a:r>
              <a:rPr kumimoji="1" lang="en-US" altLang="zh-CN" sz="2400" b="1" dirty="0"/>
              <a:t>(       )</a:t>
            </a: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5487899" y="515316"/>
            <a:ext cx="3656101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1463" indent="-271463"/>
            <a:r>
              <a:rPr kumimoji="1" lang="en-US" altLang="zh-CN" sz="2000" i="1" dirty="0" smtClean="0">
                <a:solidFill>
                  <a:srgbClr val="0000FF"/>
                </a:solidFill>
              </a:rPr>
              <a:t>a</a:t>
            </a:r>
            <a:r>
              <a:rPr kumimoji="1" lang="en-US" altLang="zh-CN" sz="2000" i="1" dirty="0" smtClean="0"/>
              <a:t> the name of an object / a thing</a:t>
            </a:r>
          </a:p>
          <a:p>
            <a:pPr marL="271463" indent="-271463"/>
            <a:r>
              <a:rPr kumimoji="1" lang="en-US" altLang="zh-CN" sz="2000" i="1" dirty="0">
                <a:solidFill>
                  <a:srgbClr val="0000FF"/>
                </a:solidFill>
              </a:rPr>
              <a:t>b</a:t>
            </a:r>
            <a:r>
              <a:rPr kumimoji="1" lang="en-US" altLang="zh-CN" sz="2000" i="1" dirty="0" smtClean="0"/>
              <a:t> an action / to do things</a:t>
            </a:r>
            <a:endParaRPr kumimoji="1" lang="en-US" altLang="zh-CN" sz="2000" i="1" dirty="0"/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7156" y="0"/>
            <a:ext cx="9036844" cy="867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Look at the Word Builder. Compare the two sentences in each pair. Decide what the word in red expresses.</a:t>
            </a:r>
            <a:endParaRPr lang="en-US" altLang="zh-CN" sz="22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 rot="10800000">
            <a:off x="93135" y="678655"/>
            <a:ext cx="861774" cy="3800476"/>
          </a:xfrm>
          <a:prstGeom prst="rect">
            <a:avLst/>
          </a:prstGeom>
          <a:solidFill>
            <a:srgbClr val="FFFF99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dirty="0"/>
              <a:t>Word    Builder</a:t>
            </a:r>
          </a:p>
        </p:txBody>
      </p:sp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971780" y="707020"/>
            <a:ext cx="7921500" cy="378565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kumimoji="1" lang="en-US" altLang="zh-CN" sz="2400" dirty="0" smtClean="0">
                <a:solidFill>
                  <a:srgbClr val="0000FF"/>
                </a:solidFill>
              </a:rPr>
              <a:t>  </a:t>
            </a:r>
            <a:r>
              <a:rPr kumimoji="1" lang="en-US" altLang="zh-CN" sz="2400" b="1" dirty="0" smtClean="0"/>
              <a:t>1</a:t>
            </a:r>
            <a:r>
              <a:rPr kumimoji="1" lang="en-US" altLang="zh-CN" sz="2400" b="1" dirty="0" smtClean="0">
                <a:solidFill>
                  <a:srgbClr val="0000FF"/>
                </a:solidFill>
              </a:rPr>
              <a:t> </a:t>
            </a:r>
            <a:r>
              <a:rPr kumimoji="1" lang="en-US" altLang="zh-CN" sz="2400" b="1" dirty="0" smtClean="0"/>
              <a:t>The group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painted</a:t>
            </a:r>
            <a:r>
              <a:rPr kumimoji="1" lang="en-US" altLang="zh-CN" sz="2400" b="1" dirty="0" smtClean="0"/>
              <a:t> hundreds of bicycles white…  (         )</a:t>
            </a:r>
          </a:p>
          <a:p>
            <a:pPr marL="271463" indent="-271463"/>
            <a:r>
              <a:rPr kumimoji="1" lang="en-US" altLang="zh-CN" sz="2400" b="1" dirty="0"/>
              <a:t> </a:t>
            </a:r>
            <a:r>
              <a:rPr kumimoji="1" lang="en-US" altLang="zh-CN" sz="2400" b="1" dirty="0" smtClean="0"/>
              <a:t>  I need a can of red 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paint</a:t>
            </a:r>
            <a:r>
              <a:rPr kumimoji="1" lang="en-US" altLang="zh-CN" sz="2400" b="1" dirty="0" smtClean="0"/>
              <a:t>. </a:t>
            </a:r>
            <a:r>
              <a:rPr kumimoji="1" lang="en-US" altLang="zh-CN" sz="2400" b="1" dirty="0"/>
              <a:t>(  </a:t>
            </a:r>
            <a:r>
              <a:rPr kumimoji="1" lang="en-US" altLang="zh-CN" sz="2400" b="1" dirty="0">
                <a:solidFill>
                  <a:srgbClr val="0000FF"/>
                </a:solidFill>
              </a:rPr>
              <a:t>   </a:t>
            </a:r>
            <a:r>
              <a:rPr kumimoji="1" lang="en-US" altLang="zh-CN" sz="2400" b="1" dirty="0"/>
              <a:t>    )</a:t>
            </a:r>
            <a:endParaRPr kumimoji="1" lang="en-US" altLang="zh-CN" sz="2400" b="1" dirty="0" smtClean="0"/>
          </a:p>
          <a:p>
            <a:pPr marL="271463" indent="-271463"/>
            <a:r>
              <a:rPr kumimoji="1" lang="en-US" altLang="zh-CN" sz="2400" b="1" dirty="0" smtClean="0"/>
              <a:t>2 Make sure you put your schoolbag in a proper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place</a:t>
            </a:r>
            <a:r>
              <a:rPr kumimoji="1" lang="en-US" altLang="zh-CN" sz="2400" b="1" dirty="0" smtClean="0"/>
              <a:t>.  (       )</a:t>
            </a:r>
          </a:p>
          <a:p>
            <a:pPr marL="271463" indent="-271463"/>
            <a:r>
              <a:rPr kumimoji="1" lang="en-US" altLang="zh-CN" sz="2400" b="1" dirty="0" smtClean="0"/>
              <a:t>   …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placed</a:t>
            </a:r>
            <a:r>
              <a:rPr kumimoji="1" lang="en-US" altLang="zh-CN" sz="2400" b="1" dirty="0" smtClean="0"/>
              <a:t> them in many areas… </a:t>
            </a:r>
            <a:r>
              <a:rPr kumimoji="1" lang="en-US" altLang="zh-CN" sz="2400" b="1" dirty="0"/>
              <a:t>( </a:t>
            </a:r>
            <a:r>
              <a:rPr kumimoji="1" lang="en-US" altLang="zh-CN" sz="2400" b="1" dirty="0">
                <a:solidFill>
                  <a:srgbClr val="0000FF"/>
                </a:solidFill>
              </a:rPr>
              <a:t>    </a:t>
            </a:r>
            <a:r>
              <a:rPr kumimoji="1" lang="en-US" altLang="zh-CN" sz="2400" b="1" dirty="0"/>
              <a:t>  )</a:t>
            </a:r>
            <a:endParaRPr kumimoji="1" lang="en-US" altLang="zh-CN" sz="2400" b="1" dirty="0" smtClean="0"/>
          </a:p>
          <a:p>
            <a:pPr marL="271463" indent="-271463"/>
            <a:r>
              <a:rPr kumimoji="1" lang="en-US" altLang="zh-CN" sz="2400" b="1" dirty="0" smtClean="0"/>
              <a:t>3 …this time with a computer tracking system to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record</a:t>
            </a:r>
            <a:r>
              <a:rPr kumimoji="1" lang="en-US" altLang="zh-CN" sz="2400" b="1" dirty="0" smtClean="0"/>
              <a:t> their very move! </a:t>
            </a:r>
            <a:r>
              <a:rPr kumimoji="1" lang="en-US" altLang="zh-CN" sz="2400" b="1" dirty="0"/>
              <a:t>(       </a:t>
            </a:r>
            <a:r>
              <a:rPr kumimoji="1" lang="en-US" altLang="zh-CN" sz="2400" b="1" dirty="0" smtClean="0"/>
              <a:t>)</a:t>
            </a:r>
          </a:p>
          <a:p>
            <a:pPr marL="271463" indent="-271463"/>
            <a:r>
              <a:rPr kumimoji="1" lang="en-US" altLang="zh-CN" sz="2400" b="1" dirty="0" smtClean="0"/>
              <a:t>   Try to keep a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record</a:t>
            </a:r>
            <a:r>
              <a:rPr kumimoji="1" lang="en-US" altLang="zh-CN" sz="2400" b="1" dirty="0" smtClean="0"/>
              <a:t> of what you have learnt. </a:t>
            </a:r>
            <a:r>
              <a:rPr kumimoji="1" lang="en-US" altLang="zh-CN" sz="2400" b="1" dirty="0"/>
              <a:t>(       </a:t>
            </a:r>
            <a:r>
              <a:rPr kumimoji="1" lang="en-US" altLang="zh-CN" sz="2400" b="1" dirty="0" smtClean="0"/>
              <a:t>)</a:t>
            </a:r>
          </a:p>
          <a:p>
            <a:pPr marL="271463" indent="-271463"/>
            <a:r>
              <a:rPr kumimoji="1" lang="en-US" altLang="zh-CN" sz="2400" b="1" dirty="0" smtClean="0"/>
              <a:t>4 Nowadays, the idea of “white bikes” has </a:t>
            </a:r>
            <a:r>
              <a:rPr kumimoji="1" lang="en-US" altLang="zh-CN" sz="2400" b="1" dirty="0" err="1" smtClean="0">
                <a:solidFill>
                  <a:srgbClr val="FF0000"/>
                </a:solidFill>
              </a:rPr>
              <a:t>pedalled</a:t>
            </a:r>
            <a:r>
              <a:rPr kumimoji="1" lang="en-US" altLang="zh-CN" sz="2400" b="1" dirty="0" smtClean="0"/>
              <a:t> its way around the world…</a:t>
            </a:r>
            <a:r>
              <a:rPr kumimoji="1" lang="en-US" altLang="zh-CN" sz="2400" b="1" dirty="0"/>
              <a:t> (       </a:t>
            </a:r>
            <a:r>
              <a:rPr kumimoji="1" lang="en-US" altLang="zh-CN" sz="2400" b="1" dirty="0" smtClean="0"/>
              <a:t>) </a:t>
            </a:r>
          </a:p>
          <a:p>
            <a:pPr marL="271463" indent="-271463"/>
            <a:r>
              <a:rPr kumimoji="1" lang="en-US" altLang="zh-CN" sz="2400" b="1" dirty="0" smtClean="0"/>
              <a:t>   Both </a:t>
            </a:r>
            <a:r>
              <a:rPr kumimoji="1" lang="en-US" altLang="zh-CN" sz="2400" b="1" dirty="0">
                <a:solidFill>
                  <a:srgbClr val="FF0000"/>
                </a:solidFill>
              </a:rPr>
              <a:t>pedals</a:t>
            </a:r>
            <a:r>
              <a:rPr kumimoji="1" lang="en-US" altLang="zh-CN" sz="2400" b="1" dirty="0" smtClean="0"/>
              <a:t> of my bicycle were broken. </a:t>
            </a:r>
            <a:r>
              <a:rPr kumimoji="1" lang="en-US" altLang="zh-CN" sz="2400" b="1" dirty="0"/>
              <a:t>(       )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698982" y="664964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dirty="0" smtClean="0">
                <a:solidFill>
                  <a:srgbClr val="0000FF"/>
                </a:solidFill>
              </a:rPr>
              <a:t>b</a:t>
            </a:r>
            <a:endParaRPr kumimoji="1" lang="en-US" altLang="zh-CN" sz="3400" dirty="0">
              <a:solidFill>
                <a:srgbClr val="0000FF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4672355" y="999040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dirty="0" smtClean="0">
                <a:solidFill>
                  <a:srgbClr val="0000FF"/>
                </a:solidFill>
              </a:rPr>
              <a:t>a</a:t>
            </a:r>
            <a:endParaRPr kumimoji="1" lang="en-US" altLang="zh-CN" sz="34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139802" y="1340648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dirty="0" smtClean="0">
                <a:solidFill>
                  <a:srgbClr val="0000FF"/>
                </a:solidFill>
              </a:rPr>
              <a:t>a</a:t>
            </a:r>
            <a:endParaRPr kumimoji="1" lang="en-US" altLang="zh-CN" sz="3400" dirty="0">
              <a:solidFill>
                <a:srgbClr val="0000FF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07343" y="1701507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dirty="0" smtClean="0">
                <a:solidFill>
                  <a:srgbClr val="0000FF"/>
                </a:solidFill>
              </a:rPr>
              <a:t>b</a:t>
            </a:r>
            <a:endParaRPr kumimoji="1" lang="en-US" altLang="zh-CN" sz="3400" dirty="0">
              <a:solidFill>
                <a:srgbClr val="0000FF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922889" y="2407022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dirty="0" smtClean="0">
                <a:solidFill>
                  <a:srgbClr val="0000FF"/>
                </a:solidFill>
              </a:rPr>
              <a:t>b</a:t>
            </a:r>
            <a:endParaRPr kumimoji="1" lang="en-US" altLang="zh-CN" sz="3400" dirty="0">
              <a:solidFill>
                <a:srgbClr val="0000FF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104932" y="2786620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dirty="0" smtClean="0">
                <a:solidFill>
                  <a:srgbClr val="0000FF"/>
                </a:solidFill>
              </a:rPr>
              <a:t>a</a:t>
            </a:r>
            <a:endParaRPr kumimoji="1" lang="en-US" altLang="zh-CN" sz="3400" dirty="0">
              <a:solidFill>
                <a:srgbClr val="0000FF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956344" y="3532526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dirty="0" smtClean="0">
                <a:solidFill>
                  <a:srgbClr val="0000FF"/>
                </a:solidFill>
              </a:rPr>
              <a:t>b</a:t>
            </a:r>
            <a:endParaRPr kumimoji="1" lang="en-US" altLang="zh-CN" sz="3400" dirty="0">
              <a:solidFill>
                <a:srgbClr val="0000FF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6403219" y="3930078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dirty="0" smtClean="0">
                <a:solidFill>
                  <a:srgbClr val="0000FF"/>
                </a:solidFill>
              </a:rPr>
              <a:t>a</a:t>
            </a:r>
            <a:endParaRPr kumimoji="1" lang="en-US" altLang="zh-CN" sz="3400" dirty="0">
              <a:solidFill>
                <a:srgbClr val="0000FF"/>
              </a:solidFill>
            </a:endParaRPr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3767918" y="0"/>
            <a:ext cx="3583001" cy="707886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89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71463" indent="-271463"/>
            <a:r>
              <a:rPr kumimoji="1" lang="en-US" altLang="zh-CN" sz="2000" i="1" dirty="0" smtClean="0">
                <a:solidFill>
                  <a:srgbClr val="0000FF"/>
                </a:solidFill>
              </a:rPr>
              <a:t>a</a:t>
            </a:r>
            <a:r>
              <a:rPr kumimoji="1" lang="en-US" altLang="zh-CN" sz="2000" i="1" dirty="0" smtClean="0"/>
              <a:t> the name of an object / a thing</a:t>
            </a:r>
          </a:p>
          <a:p>
            <a:pPr marL="271463" indent="-271463"/>
            <a:r>
              <a:rPr kumimoji="1" lang="en-US" altLang="zh-CN" sz="2000" i="1" dirty="0">
                <a:solidFill>
                  <a:srgbClr val="0000FF"/>
                </a:solidFill>
              </a:rPr>
              <a:t>b</a:t>
            </a:r>
            <a:r>
              <a:rPr kumimoji="1" lang="en-US" altLang="zh-CN" sz="2000" i="1" dirty="0" smtClean="0"/>
              <a:t> an action / to do things</a:t>
            </a:r>
            <a:endParaRPr kumimoji="1" lang="en-US" altLang="zh-CN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20057" y="679623"/>
            <a:ext cx="8598808" cy="264072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3600" b="1" dirty="0" smtClean="0"/>
              <a:t>place   paint    move  pedal  </a:t>
            </a:r>
          </a:p>
          <a:p>
            <a:pPr>
              <a:lnSpc>
                <a:spcPct val="120000"/>
              </a:lnSpc>
            </a:pPr>
            <a:endParaRPr kumimoji="1" lang="en-US" altLang="zh-CN" sz="3400" dirty="0"/>
          </a:p>
          <a:p>
            <a:pPr>
              <a:lnSpc>
                <a:spcPct val="120000"/>
              </a:lnSpc>
            </a:pPr>
            <a:endParaRPr kumimoji="1" lang="en-US" altLang="zh-CN" sz="3400" dirty="0" smtClean="0"/>
          </a:p>
          <a:p>
            <a:pPr>
              <a:lnSpc>
                <a:spcPct val="120000"/>
              </a:lnSpc>
            </a:pPr>
            <a:endParaRPr kumimoji="1" lang="en-US" altLang="zh-CN" sz="3400" dirty="0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1278" y="1572223"/>
            <a:ext cx="2232248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record</a:t>
            </a:r>
            <a:endParaRPr lang="en-US" altLang="zh-CN" sz="3400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884264" y="1227845"/>
            <a:ext cx="1584176" cy="381845"/>
            <a:chOff x="4499992" y="1412776"/>
            <a:chExt cx="1584176" cy="509127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/>
            <a:srcRect t="13581" r="90124" b="12345"/>
            <a:stretch/>
          </p:blipFill>
          <p:spPr>
            <a:xfrm>
              <a:off x="4499992" y="1489855"/>
              <a:ext cx="288032" cy="432048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 cstate="print"/>
            <a:srcRect l="49382" t="1235" r="3706" b="12345"/>
            <a:stretch/>
          </p:blipFill>
          <p:spPr>
            <a:xfrm>
              <a:off x="4716016" y="1412776"/>
              <a:ext cx="1368152" cy="504056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2867791" y="1996756"/>
            <a:ext cx="1656184" cy="432048"/>
            <a:chOff x="4788024" y="3212976"/>
            <a:chExt cx="2194377" cy="72008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3" cstate="print"/>
            <a:srcRect l="3146" t="18181" r="86782" b="1"/>
            <a:stretch/>
          </p:blipFill>
          <p:spPr>
            <a:xfrm>
              <a:off x="4788024" y="3284984"/>
              <a:ext cx="415415" cy="648072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/>
            <a:srcRect l="53778" t="9091"/>
            <a:stretch/>
          </p:blipFill>
          <p:spPr>
            <a:xfrm>
              <a:off x="5076056" y="3212976"/>
              <a:ext cx="1906345" cy="720080"/>
            </a:xfrm>
            <a:prstGeom prst="rect">
              <a:avLst/>
            </a:prstGeom>
          </p:spPr>
        </p:pic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476925" y="1231426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i="1" dirty="0" smtClean="0">
                <a:solidFill>
                  <a:srgbClr val="FF0000"/>
                </a:solidFill>
              </a:rPr>
              <a:t>n.</a:t>
            </a:r>
            <a:endParaRPr kumimoji="1" lang="en-US" altLang="zh-CN" sz="3400" i="1" dirty="0">
              <a:solidFill>
                <a:srgbClr val="FF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749245" y="1961198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i="1" dirty="0" smtClean="0">
                <a:solidFill>
                  <a:srgbClr val="FF0000"/>
                </a:solidFill>
              </a:rPr>
              <a:t>v.</a:t>
            </a:r>
            <a:endParaRPr kumimoji="1" lang="en-US" altLang="zh-CN" sz="3400" i="1" dirty="0">
              <a:solidFill>
                <a:srgbClr val="FF0000"/>
              </a:solidFill>
            </a:endParaRPr>
          </a:p>
        </p:txBody>
      </p:sp>
      <p:sp>
        <p:nvSpPr>
          <p:cNvPr id="12" name="左大括号 11"/>
          <p:cNvSpPr/>
          <p:nvPr/>
        </p:nvSpPr>
        <p:spPr bwMode="auto">
          <a:xfrm>
            <a:off x="1848384" y="1353064"/>
            <a:ext cx="515464" cy="1060316"/>
          </a:xfrm>
          <a:prstGeom prst="lef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3531" y="2785008"/>
            <a:ext cx="8713787" cy="72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What other similar words do you know?</a:t>
            </a:r>
            <a:endParaRPr lang="en-US" altLang="zh-CN" sz="3400" b="1" dirty="0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769931" y="3411979"/>
            <a:ext cx="7488832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4000" b="1" dirty="0" smtClean="0">
                <a:solidFill>
                  <a:srgbClr val="FF0000"/>
                </a:solidFill>
              </a:rPr>
              <a:t>transport,  increase…</a:t>
            </a:r>
            <a:endParaRPr kumimoji="1" lang="en-US" altLang="zh-CN" sz="4000" b="1" dirty="0">
              <a:solidFill>
                <a:srgbClr val="FF0000"/>
              </a:solidFill>
            </a:endParaRPr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0645" y="3489852"/>
            <a:ext cx="1375482" cy="14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矩形 17"/>
          <p:cNvSpPr/>
          <p:nvPr/>
        </p:nvSpPr>
        <p:spPr>
          <a:xfrm>
            <a:off x="1686627" y="1"/>
            <a:ext cx="3270382" cy="769441"/>
          </a:xfrm>
          <a:prstGeom prst="rect">
            <a:avLst/>
          </a:prstGeom>
          <a:solidFill>
            <a:srgbClr val="00CC00"/>
          </a:solidFill>
        </p:spPr>
        <p:txBody>
          <a:bodyPr wrap="none">
            <a:spAutoFit/>
          </a:bodyPr>
          <a:lstStyle/>
          <a:p>
            <a:r>
              <a:rPr kumimoji="1" lang="en-US" altLang="zh-CN" sz="4400" b="1" dirty="0" smtClean="0"/>
              <a:t>Word builder</a:t>
            </a:r>
            <a:endParaRPr lang="zh-CN" altLang="en-US" sz="4400" b="1" dirty="0"/>
          </a:p>
        </p:txBody>
      </p:sp>
      <p:sp>
        <p:nvSpPr>
          <p:cNvPr id="20" name="矩形 19"/>
          <p:cNvSpPr/>
          <p:nvPr/>
        </p:nvSpPr>
        <p:spPr>
          <a:xfrm>
            <a:off x="4515254" y="1599237"/>
            <a:ext cx="1819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b="1" dirty="0" smtClean="0">
                <a:solidFill>
                  <a:prstClr val="black"/>
                </a:solidFill>
              </a:rPr>
              <a:t>research</a:t>
            </a:r>
            <a:endParaRPr lang="zh-CN" altLang="en-US" dirty="0"/>
          </a:p>
        </p:txBody>
      </p:sp>
      <p:sp>
        <p:nvSpPr>
          <p:cNvPr id="21" name="左大括号 20"/>
          <p:cNvSpPr/>
          <p:nvPr/>
        </p:nvSpPr>
        <p:spPr bwMode="auto">
          <a:xfrm>
            <a:off x="6283689" y="1380866"/>
            <a:ext cx="515464" cy="1060316"/>
          </a:xfrm>
          <a:prstGeom prst="leftBrace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714556" y="1314833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i="1" dirty="0" smtClean="0">
                <a:solidFill>
                  <a:srgbClr val="FF0000"/>
                </a:solidFill>
              </a:rPr>
              <a:t>n.</a:t>
            </a:r>
            <a:endParaRPr kumimoji="1" lang="en-US" altLang="zh-CN" sz="3400" i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033892" y="1371603"/>
            <a:ext cx="21101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/>
              <a:t> </a:t>
            </a:r>
            <a:r>
              <a:rPr lang="en-US" altLang="zh-CN" sz="2800" b="1" dirty="0" smtClean="0"/>
              <a:t>/ </a:t>
            </a:r>
            <a:r>
              <a:rPr lang="en-US" altLang="zh-CN" sz="3200" b="1" dirty="0" smtClean="0"/>
              <a:t>ˈ</a:t>
            </a:r>
            <a:r>
              <a:rPr lang="en-US" altLang="zh-CN" sz="3200" b="1" dirty="0" err="1" smtClean="0"/>
              <a:t>riːsɜːtʃ</a:t>
            </a:r>
            <a:r>
              <a:rPr lang="en-US" altLang="zh-CN" sz="3200" b="1" dirty="0" smtClean="0"/>
              <a:t>  </a:t>
            </a:r>
            <a:r>
              <a:rPr lang="en-US" altLang="zh-CN" sz="2800" b="1" dirty="0" smtClean="0"/>
              <a:t>/</a:t>
            </a:r>
            <a:endParaRPr lang="zh-CN" altLang="en-US" sz="2800" dirty="0"/>
          </a:p>
        </p:txBody>
      </p:sp>
      <p:sp>
        <p:nvSpPr>
          <p:cNvPr id="24" name="矩形 23"/>
          <p:cNvSpPr/>
          <p:nvPr/>
        </p:nvSpPr>
        <p:spPr>
          <a:xfrm>
            <a:off x="7207021" y="2013123"/>
            <a:ext cx="1726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/>
              <a:t>/ </a:t>
            </a:r>
            <a:r>
              <a:rPr lang="en-US" altLang="zh-CN" sz="3200" b="1" dirty="0" err="1" smtClean="0"/>
              <a:t>rɪˈsɜːtʃ</a:t>
            </a:r>
            <a:r>
              <a:rPr lang="en-US" altLang="zh-CN" sz="3200" b="1" dirty="0" smtClean="0"/>
              <a:t> </a:t>
            </a:r>
            <a:r>
              <a:rPr lang="en-US" altLang="zh-CN" sz="2800" b="1" dirty="0" smtClean="0"/>
              <a:t>/</a:t>
            </a:r>
            <a:endParaRPr lang="zh-CN" altLang="en-US" sz="2800" b="1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369402" y="1825363"/>
            <a:ext cx="576064" cy="6155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3400" i="1" dirty="0" smtClean="0">
                <a:solidFill>
                  <a:srgbClr val="FF0000"/>
                </a:solidFill>
              </a:rPr>
              <a:t>v.</a:t>
            </a:r>
            <a:endParaRPr kumimoji="1" lang="en-US" altLang="zh-CN" sz="3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200025" y="-37591"/>
            <a:ext cx="8815388" cy="10341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Compete the sentences with the correct form of the words.</a:t>
            </a:r>
            <a:endParaRPr kumimoji="1" lang="zh-CN" alt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135732" y="951209"/>
            <a:ext cx="8901111" cy="173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 marL="446088" indent="-446088">
              <a:lnSpc>
                <a:spcPct val="120000"/>
              </a:lnSpc>
              <a:tabLst>
                <a:tab pos="271463" algn="l"/>
              </a:tabLst>
            </a:pP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1 Jason __________ down the road to his school.</a:t>
            </a:r>
          </a:p>
          <a:p>
            <a:pPr marL="446088" indent="-446088">
              <a:lnSpc>
                <a:spcPct val="120000"/>
              </a:lnSpc>
              <a:tabLst>
                <a:tab pos="271463" algn="l"/>
              </a:tabLst>
            </a:pP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   She put her foot down on the </a:t>
            </a:r>
            <a:r>
              <a:rPr kumimoji="1" lang="en-US" altLang="zh-CN" sz="2400" dirty="0" smtClean="0">
                <a:latin typeface="Arial" pitchFamily="34" charset="0"/>
                <a:cs typeface="Arial" pitchFamily="34" charset="0"/>
              </a:rPr>
              <a:t>______</a:t>
            </a: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___. </a:t>
            </a:r>
          </a:p>
          <a:p>
            <a:pPr marL="446088" indent="-446088">
              <a:lnSpc>
                <a:spcPct val="120000"/>
              </a:lnSpc>
              <a:tabLst>
                <a:tab pos="271463" algn="l"/>
              </a:tabLst>
            </a:pP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2 The house will look bright with white _______.</a:t>
            </a:r>
          </a:p>
          <a:p>
            <a:pPr marL="446088" indent="-446088">
              <a:lnSpc>
                <a:spcPct val="120000"/>
              </a:lnSpc>
              <a:tabLst>
                <a:tab pos="271463" algn="l"/>
              </a:tabLst>
            </a:pPr>
            <a:r>
              <a:rPr kumimoji="1" lang="en-US" altLang="zh-CN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   The old man asked, “Who _______   all these on my wall?”</a:t>
            </a:r>
            <a:endParaRPr kumimoji="1" lang="en-US" altLang="zh-C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554890" y="814949"/>
            <a:ext cx="1374047" cy="461665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err="1" smtClean="0">
                <a:solidFill>
                  <a:srgbClr val="FF0000"/>
                </a:solidFill>
              </a:rPr>
              <a:t>pedalled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964723" y="1290994"/>
            <a:ext cx="1028883" cy="46166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pedals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56073" y="1697123"/>
            <a:ext cx="916227" cy="46166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paint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371710" y="2159537"/>
            <a:ext cx="1186127" cy="46166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painted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2740932"/>
            <a:ext cx="89582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lnSpc>
                <a:spcPts val="4200"/>
              </a:lnSpc>
              <a:tabLst>
                <a:tab pos="358775" algn="l"/>
              </a:tabLst>
            </a:pP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3 You should wash your cup and ______ it on the table.</a:t>
            </a:r>
          </a:p>
          <a:p>
            <a:pPr marL="358775" indent="-358775">
              <a:lnSpc>
                <a:spcPts val="4200"/>
              </a:lnSpc>
              <a:tabLst>
                <a:tab pos="358775" algn="l"/>
              </a:tabLst>
            </a:pP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   This is a great _______ for a holiday.</a:t>
            </a:r>
          </a:p>
          <a:p>
            <a:pPr marL="358775" indent="-358775">
              <a:lnSpc>
                <a:spcPts val="4200"/>
              </a:lnSpc>
              <a:tabLst>
                <a:tab pos="358775" algn="l"/>
              </a:tabLst>
            </a:pP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4 I try to keep a ________     of everything I spend.</a:t>
            </a:r>
          </a:p>
          <a:p>
            <a:pPr marL="358775" indent="-358775">
              <a:lnSpc>
                <a:spcPts val="4200"/>
              </a:lnSpc>
              <a:tabLst>
                <a:tab pos="358775" algn="l"/>
              </a:tabLst>
            </a:pP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   Her  mum  made  her    _______   every penny she </a:t>
            </a:r>
            <a:r>
              <a:rPr kumimoji="1" lang="en-US" altLang="zh-CN" sz="2400" dirty="0" smtClean="0">
                <a:latin typeface="Arial" pitchFamily="34" charset="0"/>
                <a:cs typeface="Arial" pitchFamily="34" charset="0"/>
              </a:rPr>
              <a:t>spent</a:t>
            </a:r>
            <a:r>
              <a:rPr kumimoji="1" lang="en-US" altLang="zh-CN" sz="2400" b="1" dirty="0" smtClean="0">
                <a:latin typeface="Arial" pitchFamily="34" charset="0"/>
                <a:cs typeface="Arial" pitchFamily="34" charset="0"/>
              </a:rPr>
              <a:t>. </a:t>
            </a:r>
            <a:endParaRPr kumimoji="1" lang="en-US" altLang="zh-CN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015458" y="2654927"/>
            <a:ext cx="949573" cy="46166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place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610395" y="3264693"/>
            <a:ext cx="932905" cy="46166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place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290588" y="3884705"/>
            <a:ext cx="1066973" cy="46166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record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grpSp>
        <p:nvGrpSpPr>
          <p:cNvPr id="15" name="组合 6"/>
          <p:cNvGrpSpPr/>
          <p:nvPr/>
        </p:nvGrpSpPr>
        <p:grpSpPr>
          <a:xfrm>
            <a:off x="3212760" y="3850481"/>
            <a:ext cx="930614" cy="466269"/>
            <a:chOff x="4499992" y="1412776"/>
            <a:chExt cx="1584176" cy="5091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2" cstate="print"/>
            <a:srcRect t="13581" r="90124" b="12345"/>
            <a:stretch/>
          </p:blipFill>
          <p:spPr>
            <a:xfrm>
              <a:off x="4499992" y="1489855"/>
              <a:ext cx="288032" cy="43204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print"/>
            <a:srcRect l="49382" t="1235" r="3706" b="12345"/>
            <a:stretch/>
          </p:blipFill>
          <p:spPr>
            <a:xfrm>
              <a:off x="4716016" y="1412776"/>
              <a:ext cx="1368152" cy="504056"/>
            </a:xfrm>
            <a:prstGeom prst="rect">
              <a:avLst/>
            </a:prstGeom>
          </p:spPr>
        </p:pic>
      </p:grp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369220" y="4498833"/>
            <a:ext cx="1074192" cy="46166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kumimoji="1" lang="en-US" altLang="zh-CN" sz="2400" b="1" dirty="0" smtClean="0">
                <a:solidFill>
                  <a:srgbClr val="FF0000"/>
                </a:solidFill>
              </a:rPr>
              <a:t>record</a:t>
            </a:r>
            <a:endParaRPr kumimoji="1" lang="en-US" altLang="zh-CN" sz="2400" b="1" dirty="0">
              <a:solidFill>
                <a:srgbClr val="FF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 cstate="print"/>
          <a:srcRect l="53778" t="9091"/>
          <a:stretch/>
        </p:blipFill>
        <p:spPr>
          <a:xfrm>
            <a:off x="4294040" y="4457699"/>
            <a:ext cx="820886" cy="45113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5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47" y="697283"/>
            <a:ext cx="5073134" cy="102241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85800" y="1928813"/>
            <a:ext cx="7703820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six sentences that contain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verb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/-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Make sure these verb forms are functioned as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attributive,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adverbial, object complement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predictive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your sentences. </a:t>
            </a:r>
            <a:endParaRPr lang="en-US" altLang="zh-CN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92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10264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80087" y="198993"/>
            <a:ext cx="874858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学习目标</a:t>
            </a:r>
            <a:endParaRPr lang="en-US" altLang="zh-CN" sz="3600" b="1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  <a:cs typeface="+mj-cs"/>
              <a:sym typeface="Calibri" panose="020F0502020204030204"/>
            </a:endParaRPr>
          </a:p>
          <a:p>
            <a:pPr fontAlgn="ctr">
              <a:lnSpc>
                <a:spcPct val="150000"/>
              </a:lnSpc>
              <a:tabLst>
                <a:tab pos="2628265" algn="l"/>
              </a:tabLst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1. 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总结梳理现在分词和过去分词的用法；</a:t>
            </a:r>
          </a:p>
          <a:p>
            <a:pPr fontAlgn="ctr">
              <a:lnSpc>
                <a:spcPct val="150000"/>
              </a:lnSpc>
              <a:tabLst>
                <a:tab pos="2628265" algn="l"/>
              </a:tabLst>
            </a:pPr>
            <a:r>
              <a:rPr lang="en-US" altLang="zh-CN" sz="28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了解名词动词同形现象，使用其正确形式完成句子</a:t>
            </a:r>
            <a:r>
              <a:rPr lang="zh-CN" altLang="en-US" sz="28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72530" y="1102194"/>
            <a:ext cx="814310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在认真学习动词现在分词</a:t>
            </a:r>
            <a:r>
              <a:rPr lang="zh-CN" altLang="en-US" sz="28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Calibri" panose="020F0502020204030204"/>
              </a:rPr>
              <a:t>和过去分词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使用形式及名词动词同形现象的基础上，务必关注上下文语境。体会句子或文段传递的意思。以能够理解文本内容和表达自己的思想为最终目的。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35904" y="246105"/>
            <a:ext cx="2037737" cy="7934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cs typeface="+mj-cs"/>
                <a:sym typeface="Calibri" panose="020F0502020204030204"/>
              </a:rPr>
              <a:t>学法指导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524000" y="53975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750095" y="996233"/>
          <a:ext cx="7815260" cy="373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30"/>
                <a:gridCol w="2971225"/>
                <a:gridCol w="3479005"/>
              </a:tblGrid>
              <a:tr h="435731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  <a:tr h="815019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A7E8FF"/>
                    </a:solidFill>
                  </a:tcPr>
                </a:tc>
              </a:tr>
              <a:tr h="819068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dirty="0" smtClean="0"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dirty="0" smtClean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  <a:tr h="808850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16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A7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6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A7E8FF"/>
                    </a:solidFill>
                  </a:tcPr>
                </a:tc>
              </a:tr>
              <a:tr h="859526">
                <a:tc>
                  <a:txBody>
                    <a:bodyPr/>
                    <a:lstStyle/>
                    <a:p>
                      <a:pPr algn="ctr"/>
                      <a:endParaRPr lang="zh-CN" altLang="en-US" sz="1600" b="1" dirty="0"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dirty="0" smtClean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600" b="1" dirty="0" smtClean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altLang="zh-CN" sz="1600" b="1" dirty="0" smtClean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endParaRPr lang="en-US" altLang="zh-CN" sz="1600" b="1" dirty="0" smtClean="0">
                        <a:solidFill>
                          <a:schemeClr val="tx1"/>
                        </a:solidFill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3014614" y="199938"/>
            <a:ext cx="3430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分词在句中所作成分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3047672" y="962993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/>
              <a:t>doing</a:t>
            </a:r>
            <a:endParaRPr lang="zh-CN" altLang="en-US" sz="2800" b="1" dirty="0"/>
          </a:p>
        </p:txBody>
      </p:sp>
      <p:sp>
        <p:nvSpPr>
          <p:cNvPr id="6" name="矩形 5"/>
          <p:cNvSpPr/>
          <p:nvPr/>
        </p:nvSpPr>
        <p:spPr>
          <a:xfrm>
            <a:off x="6007939" y="960198"/>
            <a:ext cx="942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 smtClean="0"/>
              <a:t>done</a:t>
            </a:r>
            <a:endParaRPr lang="zh-CN" altLang="en-US" sz="2800" b="1" dirty="0"/>
          </a:p>
        </p:txBody>
      </p:sp>
      <p:sp>
        <p:nvSpPr>
          <p:cNvPr id="7" name="矩形 6"/>
          <p:cNvSpPr/>
          <p:nvPr/>
        </p:nvSpPr>
        <p:spPr>
          <a:xfrm>
            <a:off x="1211137" y="1672709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定语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46856" y="244423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状语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77332" y="3251478"/>
            <a:ext cx="1231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补语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/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宾补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11137" y="4051578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表语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314576" y="1536979"/>
            <a:ext cx="2464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被修饰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名词与分词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为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主动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关系</a:t>
            </a: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86362" y="1398479"/>
            <a:ext cx="3307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zh-CN" sz="1600" b="1" dirty="0" smtClean="0">
              <a:latin typeface="黑体" pitchFamily="49" charset="-122"/>
              <a:ea typeface="黑体" pitchFamily="49" charset="-122"/>
            </a:endParaRPr>
          </a:p>
          <a:p>
            <a:pPr>
              <a:defRPr/>
            </a:pPr>
            <a:endParaRPr lang="en-US" altLang="zh-CN" sz="16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71700" y="2245280"/>
            <a:ext cx="2928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分词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动作与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句子主语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主动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关系</a:t>
            </a:r>
            <a:endParaRPr lang="en-US" altLang="zh-CN" sz="16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57788" y="2259569"/>
            <a:ext cx="33932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分词动作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与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句子主语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是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被动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动关系</a:t>
            </a:r>
            <a:endParaRPr lang="en-US" altLang="zh-CN" sz="16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188501" y="2722840"/>
            <a:ext cx="28121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b="1" dirty="0" smtClean="0"/>
              <a:t>主动，进行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274603" y="2722840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1600" b="1" dirty="0" smtClean="0"/>
              <a:t>被动，完成</a:t>
            </a: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164374" y="3172897"/>
            <a:ext cx="2864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宾语与宾语补足语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之间是逻辑上的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主动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关系</a:t>
            </a: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136355" y="3101459"/>
            <a:ext cx="33932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宾语与宾语补足语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之间是逻辑上的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被动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关系</a:t>
            </a: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194867" y="3872983"/>
            <a:ext cx="2877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表示主语的某种性质特征</a:t>
            </a:r>
            <a:endParaRPr lang="zh-CN" altLang="en-US" sz="16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85856" y="3851552"/>
            <a:ext cx="23473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表示主语的状态</a:t>
            </a:r>
            <a:endParaRPr lang="zh-CN" altLang="en-US" sz="1600" b="1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描述人的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心理情感</a:t>
            </a:r>
            <a:r>
              <a:rPr lang="en-US" altLang="zh-CN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,</a:t>
            </a:r>
            <a:r>
              <a:rPr lang="en-US" altLang="zh-CN" sz="1600" b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adj</a:t>
            </a:r>
            <a:endParaRPr lang="en-US" altLang="zh-CN" sz="16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35900" y="1501259"/>
            <a:ext cx="3386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黑体" pitchFamily="49" charset="-122"/>
                <a:ea typeface="黑体" pitchFamily="49" charset="-122"/>
              </a:rPr>
              <a:t>1.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被修饰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名词与分词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为</a:t>
            </a:r>
            <a:r>
              <a:rPr lang="zh-CN" altLang="en-US" sz="16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被动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关系</a:t>
            </a:r>
            <a:endParaRPr lang="en-US" altLang="zh-CN" sz="1600" b="1" dirty="0" smtClean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28432" y="1865590"/>
            <a:ext cx="101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600" b="1" dirty="0" smtClean="0">
                <a:latin typeface="黑体" pitchFamily="49" charset="-122"/>
                <a:ea typeface="黑体" pitchFamily="49" charset="-122"/>
              </a:rPr>
              <a:t>2.</a:t>
            </a:r>
            <a:r>
              <a:rPr lang="zh-CN" altLang="en-US" sz="1600" b="1" dirty="0" smtClean="0">
                <a:latin typeface="黑体" pitchFamily="49" charset="-122"/>
                <a:ea typeface="黑体" pitchFamily="49" charset="-122"/>
              </a:rPr>
              <a:t>表完成</a:t>
            </a:r>
            <a:endParaRPr lang="zh-CN" altLang="en-US" sz="1600" b="1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1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0638" y="706534"/>
            <a:ext cx="8878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 the words in bold (1-4) with their functions (a-c). </a:t>
            </a:r>
            <a:r>
              <a:rPr lang="en-US" altLang="zh-CN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(P33 Ex9)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144" y="0"/>
            <a:ext cx="3884627" cy="8934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2563" y="1735924"/>
            <a:ext cx="506349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one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flowering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plant</a:t>
            </a:r>
          </a:p>
          <a:p>
            <a:pPr marL="354013" indent="-354013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leave one little tap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running</a:t>
            </a:r>
          </a:p>
          <a:p>
            <a:pPr marL="354013" indent="-354013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the world’s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best-known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expert</a:t>
            </a:r>
          </a:p>
          <a:p>
            <a:pPr marL="354013" indent="-354013">
              <a:lnSpc>
                <a:spcPct val="90000"/>
              </a:lnSpc>
              <a:spcBef>
                <a:spcPts val="12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Inspired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her example, he began to work harder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645183" y="1556951"/>
            <a:ext cx="3498817" cy="2514599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5"/>
          <p:cNvSpPr txBox="1"/>
          <p:nvPr/>
        </p:nvSpPr>
        <p:spPr>
          <a:xfrm>
            <a:off x="5813854" y="1690824"/>
            <a:ext cx="3330146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attributive</a:t>
            </a:r>
          </a:p>
          <a:p>
            <a:pPr>
              <a:lnSpc>
                <a:spcPct val="90000"/>
              </a:lnSpc>
              <a:spcBef>
                <a:spcPts val="18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adverbial</a:t>
            </a:r>
          </a:p>
          <a:p>
            <a:pPr marL="446088" indent="-446088">
              <a:lnSpc>
                <a:spcPct val="90000"/>
              </a:lnSpc>
              <a:spcBef>
                <a:spcPts val="18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complement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3731741" y="1989438"/>
            <a:ext cx="2222980" cy="354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732638" y="2564027"/>
            <a:ext cx="1186248" cy="7166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 flipH="1" flipV="1">
            <a:off x="5194336" y="2178360"/>
            <a:ext cx="949581" cy="79793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4948885" y="2631989"/>
            <a:ext cx="963823" cy="9452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5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747583"/>
            <a:ext cx="9143999" cy="8433078"/>
          </a:xfrm>
          <a:prstGeom prst="rect">
            <a:avLst/>
          </a:prstGeom>
          <a:solidFill>
            <a:srgbClr val="FFFFCC"/>
          </a:solidFill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1. The opera is very moving and instructive </a:t>
            </a:r>
            <a:r>
              <a:rPr lang="en-US" altLang="zh-CN" sz="2000" b="1" dirty="0" smtClean="0"/>
              <a:t>(</a:t>
            </a:r>
            <a:r>
              <a:rPr lang="zh-CN" altLang="en-US" sz="2000" b="1" dirty="0" smtClean="0"/>
              <a:t>有教育意义的</a:t>
            </a:r>
            <a:r>
              <a:rPr lang="en-US" altLang="zh-CN" sz="2000" b="1" dirty="0" smtClean="0"/>
              <a:t>).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2. Jane </a:t>
            </a:r>
            <a:r>
              <a:rPr lang="en-US" altLang="zh-CN" sz="2800" b="1" dirty="0" err="1" smtClean="0"/>
              <a:t>Goodall</a:t>
            </a:r>
            <a:r>
              <a:rPr lang="en-US" altLang="zh-CN" sz="2800" b="1" dirty="0" smtClean="0"/>
              <a:t>, a scientist who is the world's best  known expert on wild  chimpanzees. 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3. As I walked past the room, I heard two people arguing.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/>
              <a:t>4. Most of the people invited to the party did not come. 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800" b="1" dirty="0" smtClean="0"/>
              <a:t>5. Arriving at the school, the children found it was closed.</a:t>
            </a:r>
            <a:endParaRPr lang="zh-CN" altLang="zh-CN" sz="2800" b="1" dirty="0" smtClean="0"/>
          </a:p>
          <a:p>
            <a:endParaRPr lang="en-US" altLang="zh-CN" sz="3200" b="1" dirty="0" smtClean="0"/>
          </a:p>
          <a:p>
            <a:r>
              <a:rPr lang="en-US" altLang="zh-CN" sz="2400" b="1" dirty="0" smtClean="0"/>
              <a:t> </a:t>
            </a:r>
          </a:p>
          <a:p>
            <a:r>
              <a:rPr lang="en-US" altLang="zh-CN" dirty="0" smtClean="0"/>
              <a:t> 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3630" y="128029"/>
            <a:ext cx="7758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找出下列句中的分词，并判断分词在句中的作用</a:t>
            </a:r>
            <a:endParaRPr lang="zh-CN" altLang="en-US" sz="2800" b="1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045941" y="1414849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615882" y="2067698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356390" y="3340444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3334265" y="3958282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535563" y="4625547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8354887" y="972622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表语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269064" y="3587234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定语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47757" y="2965727"/>
            <a:ext cx="696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补语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545759" y="1607665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定语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494463" y="4182547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表语</a:t>
            </a:r>
            <a:endParaRPr lang="zh-CN" altLang="en-US" dirty="0">
              <a:latin typeface="黑体" pitchFamily="49" charset="-122"/>
              <a:ea typeface="黑体" pitchFamily="49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520181" y="4610412"/>
            <a:ext cx="1037967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标注 22"/>
          <p:cNvSpPr/>
          <p:nvPr/>
        </p:nvSpPr>
        <p:spPr>
          <a:xfrm>
            <a:off x="1452024" y="3880328"/>
            <a:ext cx="727652" cy="336270"/>
          </a:xfrm>
          <a:prstGeom prst="wedgeRoundRectCallout">
            <a:avLst>
              <a:gd name="adj1" fmla="val -73755"/>
              <a:gd name="adj2" fmla="val 603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rgbClr val="0000FF"/>
                </a:solidFill>
                <a:latin typeface="黑体" pitchFamily="49" charset="-122"/>
                <a:ea typeface="黑体" pitchFamily="49" charset="-122"/>
                <a:cs typeface="Arial" panose="020B0604020202020204" pitchFamily="34" charset="0"/>
              </a:rPr>
              <a:t>状语</a:t>
            </a:r>
            <a:endParaRPr lang="zh-CN" altLang="en-US" sz="2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0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6244" y="0"/>
            <a:ext cx="8785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text with the correct form of the verbs in brackets. What is the function of each verb form? </a:t>
            </a:r>
            <a:r>
              <a:rPr 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(P33 Ex10)</a:t>
            </a:r>
            <a:r>
              <a:rPr lang="zh-CN" altLang="en-US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7163" y="804395"/>
            <a:ext cx="8986837" cy="2097434"/>
          </a:xfrm>
          <a:prstGeom prst="rect">
            <a:avLst/>
          </a:prstGeom>
          <a:solidFill>
            <a:schemeClr val="bg1"/>
          </a:solidFill>
          <a:ln>
            <a:solidFill>
              <a:srgbClr val="FFFFCC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Last Tuesday, a </a:t>
            </a:r>
            <a:r>
              <a:rPr lang="en-US" altLang="zh-CN" sz="2000" b="1" i="1" dirty="0" smtClean="0">
                <a:latin typeface="Arial" pitchFamily="34" charset="0"/>
                <a:cs typeface="Arial" pitchFamily="34" charset="0"/>
              </a:rPr>
              <a:t>Roots &amp; Shoots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project was set up in my community. As I walked down No. 1 Street, I saw volunteers 1 ____________   (encourage) people to join in. 2 ____________(inspire) by the message of the project, many people felt that we should act now, as we have seen an 3 ___________ (increase) number of highly 4 __________ (pollute) days this year.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8593" y="2835176"/>
            <a:ext cx="8865395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While recently, many have become more concerned about environmental protection, there are still some who haven’t, 5 ________ (think) that someone else will deal with the problem. However, if everybody had that attitude, we would never see any environmental problems 6 ________ (solve) in our society. We should remember -it's not just “me”!</a:t>
            </a:r>
            <a:endParaRPr lang="en-US" altLang="zh-CN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" y="145560"/>
            <a:ext cx="9144000" cy="230954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Last Tuesday, a </a:t>
            </a:r>
            <a:r>
              <a:rPr lang="en-US" sz="2200" b="1" i="1" dirty="0">
                <a:latin typeface="Arial" pitchFamily="34" charset="0"/>
                <a:cs typeface="Arial" pitchFamily="34" charset="0"/>
              </a:rPr>
              <a:t>Roots </a:t>
            </a:r>
            <a:r>
              <a:rPr lang="en-US" sz="2200" b="1" i="1" dirty="0" smtClean="0">
                <a:latin typeface="Arial" pitchFamily="34" charset="0"/>
                <a:cs typeface="Arial" pitchFamily="34" charset="0"/>
              </a:rPr>
              <a:t>&amp; Shoots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project was set up in my community.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As I walked down No. 1 Street, I saw volunteers 1__________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_(encourage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) people to join in.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2 ________  _(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inspire) by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the message of the project, many people felt that we should act now, as we have seen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an 3 __________  (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increase)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number  of 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highly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4 ________ 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pollute) days this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year.</a:t>
            </a:r>
            <a:endParaRPr lang="en-US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0802" y="884542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encouraging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35715" y="834754"/>
            <a:ext cx="12843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Inspired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80241" y="1596609"/>
            <a:ext cx="15985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increasing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8692" y="1934335"/>
            <a:ext cx="128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polluted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444" y="2490698"/>
            <a:ext cx="9022556" cy="252992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200" b="1" dirty="0" smtClean="0">
                <a:latin typeface="Arial" pitchFamily="34" charset="0"/>
                <a:cs typeface="Arial" pitchFamily="34" charset="0"/>
              </a:rPr>
              <a:t>While recently, many have become more concerned about environmental protection, there are still some who haven’t, 5  ________(think) that someone else will deal with the problem. However, if everybody had that attitude, we would never see any environmental problems 6 _______ (solve) in our society. We should remember -it's not just “me”!</a:t>
            </a:r>
            <a:endParaRPr lang="en-US" altLang="zh-CN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文本框 3"/>
          <p:cNvSpPr txBox="1"/>
          <p:nvPr/>
        </p:nvSpPr>
        <p:spPr>
          <a:xfrm>
            <a:off x="150312" y="3287828"/>
            <a:ext cx="12859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ea typeface="黑体" pitchFamily="49" charset="-122"/>
                <a:cs typeface="Arial" pitchFamily="34" charset="0"/>
              </a:rPr>
              <a:t>thinking</a:t>
            </a:r>
            <a:endParaRPr lang="en-US" sz="2200" b="1" dirty="0">
              <a:solidFill>
                <a:srgbClr val="FF0000"/>
              </a:solidFill>
              <a:latin typeface="Arial" pitchFamily="34" charset="0"/>
              <a:ea typeface="黑体" pitchFamily="49" charset="-122"/>
              <a:cs typeface="Arial" pitchFamily="34" charset="0"/>
            </a:endParaRPr>
          </a:p>
        </p:txBody>
      </p:sp>
      <p:sp>
        <p:nvSpPr>
          <p:cNvPr id="14" name="文本框 4"/>
          <p:cNvSpPr txBox="1"/>
          <p:nvPr/>
        </p:nvSpPr>
        <p:spPr>
          <a:xfrm>
            <a:off x="3721225" y="4093414"/>
            <a:ext cx="10807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solved</a:t>
            </a:r>
            <a:endParaRPr lang="en-US" sz="2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1492859" y="0"/>
            <a:ext cx="4281776" cy="867930"/>
          </a:xfrm>
          <a:prstGeom prst="rect">
            <a:avLst/>
          </a:prstGeom>
          <a:solidFill>
            <a:srgbClr val="9BE5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Function:</a:t>
            </a:r>
          </a:p>
          <a:p>
            <a:pPr>
              <a:lnSpc>
                <a:spcPct val="120000"/>
              </a:lnSpc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i="1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(attributive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   adverbial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  complement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400" b="1" i="1" dirty="0" err="1" smtClean="0">
                <a:latin typeface="Arial" pitchFamily="34" charset="0"/>
                <a:cs typeface="Arial" pitchFamily="34" charset="0"/>
              </a:rPr>
              <a:t>ed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(attributive </a:t>
            </a:r>
            <a:r>
              <a:rPr lang="en-US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    adverbial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;   complement </a:t>
            </a:r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5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3" grpId="0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1029207" y="1352873"/>
            <a:ext cx="7199313" cy="264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15000"/>
              </a:lnSpc>
            </a:pPr>
            <a:r>
              <a:rPr lang="en-US" altLang="zh-CN" sz="4800" b="1" dirty="0"/>
              <a:t>To </a:t>
            </a:r>
            <a:r>
              <a:rPr lang="en-US" altLang="zh-CN" sz="4800" b="1" dirty="0" smtClean="0"/>
              <a:t>identify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noun/verbs</a:t>
            </a:r>
            <a:r>
              <a:rPr lang="en-US" altLang="zh-CN" sz="4800" b="1" dirty="0" smtClean="0"/>
              <a:t> of </a:t>
            </a:r>
            <a:r>
              <a:rPr lang="en-US" altLang="zh-CN" sz="4800" b="1" dirty="0" smtClean="0">
                <a:solidFill>
                  <a:srgbClr val="FF0000"/>
                </a:solidFill>
              </a:rPr>
              <a:t>the same root </a:t>
            </a:r>
            <a:r>
              <a:rPr lang="en-US" altLang="zh-CN" sz="4800" b="1" dirty="0" smtClean="0"/>
              <a:t>and use them in context</a:t>
            </a:r>
            <a:endParaRPr lang="en-US" altLang="zh-CN" sz="4800" b="1" dirty="0"/>
          </a:p>
        </p:txBody>
      </p:sp>
      <p:sp>
        <p:nvSpPr>
          <p:cNvPr id="4" name="矩形 3"/>
          <p:cNvSpPr/>
          <p:nvPr/>
        </p:nvSpPr>
        <p:spPr>
          <a:xfrm>
            <a:off x="1471780" y="165788"/>
            <a:ext cx="1850064" cy="769441"/>
          </a:xfrm>
          <a:prstGeom prst="rect">
            <a:avLst/>
          </a:prstGeom>
          <a:solidFill>
            <a:srgbClr val="00CC00"/>
          </a:solidFill>
        </p:spPr>
        <p:txBody>
          <a:bodyPr wrap="square">
            <a:spAutoFit/>
          </a:bodyPr>
          <a:lstStyle/>
          <a:p>
            <a:r>
              <a:rPr lang="en-US" altLang="zh-CN" sz="4400" b="1" dirty="0" smtClean="0"/>
              <a:t> words</a:t>
            </a:r>
            <a:endParaRPr lang="zh-CN" altLang="en-US" sz="4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EEF"/>
    </a:dk2>
    <a:lt2>
      <a:srgbClr val="FCFDFD"/>
    </a:lt2>
    <a:accent1>
      <a:srgbClr val="547D9D"/>
    </a:accent1>
    <a:accent2>
      <a:srgbClr val="437F81"/>
    </a:accent2>
    <a:accent3>
      <a:srgbClr val="4F7A5C"/>
    </a:accent3>
    <a:accent4>
      <a:srgbClr val="6E6D45"/>
    </a:accent4>
    <a:accent5>
      <a:srgbClr val="905E43"/>
    </a:accent5>
    <a:accent6>
      <a:srgbClr val="9D5458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2209</TotalTime>
  <Words>1294</Words>
  <Application>Microsoft Office PowerPoint</Application>
  <PresentationFormat>全屏显示(16:9)</PresentationFormat>
  <Paragraphs>159</Paragraphs>
  <Slides>16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1_Office 主题​​</vt:lpstr>
      <vt:lpstr>必修（三）Unit 8 语法 (2) &amp;名词动词同形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acq</cp:lastModifiedBy>
  <cp:revision>184</cp:revision>
  <dcterms:created xsi:type="dcterms:W3CDTF">2020-01-14T08:32:14Z</dcterms:created>
  <dcterms:modified xsi:type="dcterms:W3CDTF">2020-05-05T00:11:02Z</dcterms:modified>
</cp:coreProperties>
</file>