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65" r:id="rId2"/>
    <p:sldId id="286" r:id="rId3"/>
    <p:sldId id="272" r:id="rId4"/>
    <p:sldId id="273" r:id="rId5"/>
    <p:sldId id="274" r:id="rId6"/>
    <p:sldId id="275" r:id="rId7"/>
    <p:sldId id="278" r:id="rId8"/>
    <p:sldId id="276" r:id="rId9"/>
    <p:sldId id="277" r:id="rId10"/>
    <p:sldId id="279" r:id="rId11"/>
    <p:sldId id="280" r:id="rId12"/>
    <p:sldId id="284" r:id="rId13"/>
    <p:sldId id="285" r:id="rId14"/>
    <p:sldId id="281" r:id="rId15"/>
    <p:sldId id="282" r:id="rId16"/>
    <p:sldId id="271" r:id="rId1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snapToGrid="0">
      <p:cViewPr varScale="1">
        <p:scale>
          <a:sx n="81" d="100"/>
          <a:sy n="81" d="100"/>
        </p:scale>
        <p:origin x="-828" y="-90"/>
      </p:cViewPr>
      <p:guideLst>
        <p:guide orient="horz" pos="1620"/>
        <p:guide pos="2880"/>
      </p:guideLst>
    </p:cSldViewPr>
  </p:slideViewPr>
  <p:outlineViewPr>
    <p:cViewPr>
      <p:scale>
        <a:sx n="33" d="100"/>
        <a:sy n="33" d="100"/>
      </p:scale>
      <p:origin x="0" y="7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0320734908136471"/>
          <c:h val="0.8326195683872849"/>
        </c:manualLayout>
      </c:layout>
      <c:scatterChart>
        <c:scatterStyle val="lineMarker"/>
        <c:varyColors val="0"/>
        <c:ser>
          <c:idx val="0"/>
          <c:order val="0"/>
          <c:tx>
            <c:strRef>
              <c:f>Sheet1!$A$9</c:f>
              <c:strCache>
                <c:ptCount val="1"/>
                <c:pt idx="0">
                  <c:v>样本量为50的平均值</c:v>
                </c:pt>
              </c:strCache>
            </c:strRef>
          </c:tx>
          <c:spPr>
            <a:ln w="28575">
              <a:noFill/>
            </a:ln>
          </c:spPr>
          <c:xVal>
            <c:numRef>
              <c:f>Sheet1!$B$8:$K$8</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Sheet1!$B$9:$K$9</c:f>
              <c:numCache>
                <c:formatCode>General</c:formatCode>
                <c:ptCount val="10"/>
                <c:pt idx="0">
                  <c:v>165.2</c:v>
                </c:pt>
                <c:pt idx="1">
                  <c:v>162.80000000000001</c:v>
                </c:pt>
                <c:pt idx="2">
                  <c:v>164.4</c:v>
                </c:pt>
                <c:pt idx="3">
                  <c:v>164.4</c:v>
                </c:pt>
                <c:pt idx="4">
                  <c:v>165.6</c:v>
                </c:pt>
                <c:pt idx="5">
                  <c:v>164.8</c:v>
                </c:pt>
                <c:pt idx="6">
                  <c:v>165.3</c:v>
                </c:pt>
                <c:pt idx="7">
                  <c:v>164.7</c:v>
                </c:pt>
                <c:pt idx="8">
                  <c:v>165.7</c:v>
                </c:pt>
                <c:pt idx="9">
                  <c:v>165</c:v>
                </c:pt>
              </c:numCache>
            </c:numRef>
          </c:yVal>
          <c:smooth val="0"/>
        </c:ser>
        <c:ser>
          <c:idx val="1"/>
          <c:order val="1"/>
          <c:tx>
            <c:strRef>
              <c:f>Sheet1!$A$10</c:f>
              <c:strCache>
                <c:ptCount val="1"/>
                <c:pt idx="0">
                  <c:v>样本量为100的平均值</c:v>
                </c:pt>
              </c:strCache>
            </c:strRef>
          </c:tx>
          <c:spPr>
            <a:ln w="28575">
              <a:noFill/>
            </a:ln>
          </c:spPr>
          <c:xVal>
            <c:numRef>
              <c:f>Sheet1!$B$8:$K$8</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Sheet1!$B$10:$K$10</c:f>
              <c:numCache>
                <c:formatCode>General</c:formatCode>
                <c:ptCount val="10"/>
                <c:pt idx="0">
                  <c:v>164.4</c:v>
                </c:pt>
                <c:pt idx="1">
                  <c:v>165</c:v>
                </c:pt>
                <c:pt idx="2">
                  <c:v>164.7</c:v>
                </c:pt>
                <c:pt idx="3">
                  <c:v>164.9</c:v>
                </c:pt>
                <c:pt idx="4">
                  <c:v>164.4</c:v>
                </c:pt>
                <c:pt idx="5">
                  <c:v>164.9</c:v>
                </c:pt>
                <c:pt idx="6">
                  <c:v>165.1</c:v>
                </c:pt>
                <c:pt idx="7">
                  <c:v>165.2</c:v>
                </c:pt>
                <c:pt idx="8">
                  <c:v>165.1</c:v>
                </c:pt>
                <c:pt idx="9">
                  <c:v>165.2</c:v>
                </c:pt>
              </c:numCache>
            </c:numRef>
          </c:yVal>
          <c:smooth val="0"/>
        </c:ser>
        <c:dLbls>
          <c:showLegendKey val="0"/>
          <c:showVal val="0"/>
          <c:showCatName val="0"/>
          <c:showSerName val="0"/>
          <c:showPercent val="0"/>
          <c:showBubbleSize val="0"/>
        </c:dLbls>
        <c:axId val="44988672"/>
        <c:axId val="44990464"/>
      </c:scatterChart>
      <c:valAx>
        <c:axId val="44988672"/>
        <c:scaling>
          <c:orientation val="minMax"/>
        </c:scaling>
        <c:delete val="0"/>
        <c:axPos val="b"/>
        <c:numFmt formatCode="General" sourceLinked="1"/>
        <c:majorTickMark val="out"/>
        <c:minorTickMark val="none"/>
        <c:tickLblPos val="nextTo"/>
        <c:crossAx val="44990464"/>
        <c:crosses val="autoZero"/>
        <c:crossBetween val="midCat"/>
      </c:valAx>
      <c:valAx>
        <c:axId val="44990464"/>
        <c:scaling>
          <c:orientation val="minMax"/>
        </c:scaling>
        <c:delete val="0"/>
        <c:axPos val="l"/>
        <c:majorGridlines/>
        <c:numFmt formatCode="General" sourceLinked="1"/>
        <c:majorTickMark val="out"/>
        <c:minorTickMark val="none"/>
        <c:tickLblPos val="nextTo"/>
        <c:crossAx val="44988672"/>
        <c:crosses val="autoZero"/>
        <c:crossBetween val="midCat"/>
      </c:valAx>
    </c:plotArea>
    <c:legend>
      <c:legendPos val="r"/>
      <c:layout>
        <c:manualLayout>
          <c:xMode val="edge"/>
          <c:yMode val="edge"/>
          <c:x val="0.68834864391951001"/>
          <c:y val="0.44869021580635754"/>
          <c:w val="0.27149301437138867"/>
          <c:h val="0.16743438320209975"/>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1723500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325F3CE8-40E4-437F-B12E-3E5A527C9AB1}" type="slidenum">
              <a:rPr lang="en-US" altLang="zh-CN"/>
              <a:pPr/>
              <a:t>15</a:t>
            </a:fld>
            <a:endParaRPr lang="en-US" altLang="zh-CN"/>
          </a:p>
        </p:txBody>
      </p:sp>
      <p:sp>
        <p:nvSpPr>
          <p:cNvPr id="306178" name="Rectangle 2"/>
          <p:cNvSpPr>
            <a:spLocks noGrp="1" noRot="1" noChangeAspect="1" noChangeArrowheads="1" noTextEdit="1"/>
          </p:cNvSpPr>
          <p:nvPr>
            <p:ph type="sldImg"/>
          </p:nvPr>
        </p:nvSpPr>
        <p:spPr>
          <a:xfrm>
            <a:off x="381000" y="685800"/>
            <a:ext cx="6096000" cy="3429000"/>
          </a:xfrm>
          <a:ln/>
        </p:spPr>
      </p:sp>
      <p:sp>
        <p:nvSpPr>
          <p:cNvPr id="306179" name="Rectangle 3"/>
          <p:cNvSpPr>
            <a:spLocks noGrp="1" noChangeArrowheads="1"/>
          </p:cNvSpPr>
          <p:nvPr>
            <p:ph type="body" idx="1"/>
          </p:nvPr>
        </p:nvSpPr>
        <p:spPr/>
        <p:txBody>
          <a:bodyPr/>
          <a:lstStyle/>
          <a:p>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2020/5/5</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2020/5/5</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chart" Target="../charts/chart1.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__1.docx"/></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2.bin"/><Relationship Id="rId7" Type="http://schemas.openxmlformats.org/officeDocument/2006/relationships/package" Target="../embeddings/Microsoft_Word___3.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emf"/><Relationship Id="rId4" Type="http://schemas.openxmlformats.org/officeDocument/2006/relationships/package" Target="../embeddings/Microsoft_Word___2.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32593;&#32476;&#19978;&#35838;&#36164;&#28304;/&#38543;&#26426;&#25968;.x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dirty="0" smtClean="0">
                <a:solidFill>
                  <a:srgbClr val="FF0000"/>
                </a:solidFill>
              </a:rPr>
              <a:t>简单随机抽样</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高一数学</a:t>
            </a:r>
            <a:endParaRPr lang="zh-CN" altLang="en-US" sz="24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rgbClr val="0070C0"/>
                </a:solidFill>
                <a:latin typeface="微软雅黑" panose="020B0503020204020204" charset="-122"/>
                <a:ea typeface="微软雅黑" panose="020B0503020204020204" charset="-122"/>
              </a:rPr>
              <a:t>北京市东方德才学校  熊月琴</a:t>
            </a:r>
            <a:endParaRPr lang="zh-CN" altLang="en-US" sz="2000" spc="226" dirty="0">
              <a:solidFill>
                <a:srgbClr val="0070C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000" dirty="0" smtClean="0"/>
              <a:t>四、总体均值与样本均值</a:t>
            </a:r>
            <a:endParaRPr lang="zh-CN" altLang="en-US" sz="2000" dirty="0"/>
          </a:p>
        </p:txBody>
      </p:sp>
      <p:sp>
        <p:nvSpPr>
          <p:cNvPr id="3" name="内容占位符 2"/>
          <p:cNvSpPr>
            <a:spLocks noGrp="1"/>
          </p:cNvSpPr>
          <p:nvPr>
            <p:ph idx="1"/>
          </p:nvPr>
        </p:nvSpPr>
        <p:spPr>
          <a:xfrm>
            <a:off x="502412" y="714470"/>
            <a:ext cx="8139178" cy="2712312"/>
          </a:xfrm>
        </p:spPr>
        <p:txBody>
          <a:bodyPr>
            <a:normAutofit/>
          </a:bodyPr>
          <a:lstStyle/>
          <a:p>
            <a:pPr marL="0" indent="0">
              <a:buNone/>
            </a:pPr>
            <a:r>
              <a:rPr lang="zh-CN" altLang="en-US" sz="1400" dirty="0" smtClean="0"/>
              <a:t>下面</a:t>
            </a:r>
            <a:r>
              <a:rPr lang="ja-JP" altLang="en-US" sz="1400" dirty="0" smtClean="0"/>
              <a:t>是</a:t>
            </a:r>
            <a:r>
              <a:rPr lang="zh-CN" altLang="en-US" sz="1400" dirty="0" smtClean="0"/>
              <a:t>用随机</a:t>
            </a:r>
            <a:r>
              <a:rPr lang="ja-JP" altLang="en-US" sz="1400" dirty="0" smtClean="0"/>
              <a:t>数</a:t>
            </a:r>
            <a:r>
              <a:rPr lang="ja-JP" altLang="en-US" sz="1400" dirty="0"/>
              <a:t>法从树人中学高一年级学生中抽取的一个容量为</a:t>
            </a:r>
            <a:r>
              <a:rPr lang="en-US" altLang="ja-JP" sz="1400" dirty="0"/>
              <a:t>50</a:t>
            </a:r>
            <a:r>
              <a:rPr lang="ja-JP" altLang="en-US" sz="1400" dirty="0"/>
              <a:t>的</a:t>
            </a:r>
            <a:r>
              <a:rPr lang="ja-JP" altLang="en-US" sz="1400" dirty="0" smtClean="0"/>
              <a:t>简单随机样本</a:t>
            </a:r>
            <a:r>
              <a:rPr lang="en-US" altLang="ja-JP" sz="1400" dirty="0" smtClean="0"/>
              <a:t>,</a:t>
            </a:r>
            <a:r>
              <a:rPr lang="ja-JP" altLang="en-US" sz="1400" dirty="0" smtClean="0"/>
              <a:t>他们</a:t>
            </a:r>
            <a:r>
              <a:rPr lang="ja-JP" altLang="en-US" sz="1400" dirty="0"/>
              <a:t>的身高变量值</a:t>
            </a:r>
            <a:r>
              <a:rPr lang="en-US" altLang="ja-JP" sz="1400" dirty="0"/>
              <a:t>(</a:t>
            </a:r>
            <a:r>
              <a:rPr lang="ja-JP" altLang="en-US" sz="1400" dirty="0"/>
              <a:t>单位</a:t>
            </a:r>
            <a:r>
              <a:rPr lang="en-US" altLang="ja-JP" sz="1400" dirty="0"/>
              <a:t>:cm)</a:t>
            </a:r>
            <a:r>
              <a:rPr lang="ja-JP" altLang="en-US" sz="1400" dirty="0" smtClean="0"/>
              <a:t>如</a:t>
            </a:r>
            <a:r>
              <a:rPr lang="zh-CN" altLang="en-US" sz="1400" dirty="0" smtClean="0"/>
              <a:t>下：</a:t>
            </a:r>
            <a:endParaRPr lang="en-US" altLang="ja-JP" sz="1400" dirty="0" smtClean="0"/>
          </a:p>
          <a:p>
            <a:pPr marL="0" indent="0">
              <a:buNone/>
            </a:pPr>
            <a:r>
              <a:rPr lang="en-US" altLang="ja-JP" sz="1400" dirty="0" smtClean="0"/>
              <a:t>156.0   166.0   157.0  155.0  162.0  168.0   173.0   </a:t>
            </a:r>
            <a:r>
              <a:rPr lang="en-US" altLang="zh-CN" sz="1400" dirty="0" smtClean="0"/>
              <a:t>1</a:t>
            </a:r>
            <a:r>
              <a:rPr lang="en-US" altLang="ja-JP" sz="1400" dirty="0" smtClean="0"/>
              <a:t>55.0   157.0    160.0</a:t>
            </a:r>
          </a:p>
          <a:p>
            <a:pPr marL="0" indent="0">
              <a:buNone/>
            </a:pPr>
            <a:r>
              <a:rPr lang="en-US" altLang="ja-JP" sz="1400" dirty="0" smtClean="0"/>
              <a:t>175.0   177.0   158.0  155.0  161.0  158.0   161.5   166.0    174.0   170.0</a:t>
            </a:r>
          </a:p>
          <a:p>
            <a:pPr marL="0" indent="0">
              <a:buNone/>
            </a:pPr>
            <a:r>
              <a:rPr lang="en-US" altLang="ja-JP" sz="1400" dirty="0"/>
              <a:t>162.0   155.0   156.0  </a:t>
            </a:r>
            <a:r>
              <a:rPr lang="en-US" altLang="ja-JP" sz="1400" dirty="0" smtClean="0"/>
              <a:t>158.0  </a:t>
            </a:r>
            <a:r>
              <a:rPr lang="en-US" altLang="ja-JP" sz="1400" dirty="0"/>
              <a:t>183.0  164.0  </a:t>
            </a:r>
            <a:r>
              <a:rPr lang="en-US" altLang="ja-JP" sz="1400" dirty="0" smtClean="0"/>
              <a:t> 173.0   155.5    176.0   171.0</a:t>
            </a:r>
            <a:endParaRPr lang="en-US" altLang="ja-JP" sz="1400" dirty="0"/>
          </a:p>
          <a:p>
            <a:pPr marL="0" indent="0">
              <a:buNone/>
            </a:pPr>
            <a:r>
              <a:rPr lang="en-US" altLang="ja-JP" sz="1400" dirty="0" smtClean="0"/>
              <a:t>164.5   160.0   149.0  172.0  165.0   176.0   176.0   168.5   171.0   169.0</a:t>
            </a:r>
          </a:p>
          <a:p>
            <a:pPr marL="0" indent="0">
              <a:buNone/>
            </a:pPr>
            <a:r>
              <a:rPr lang="en-US" altLang="ja-JP" sz="1400" dirty="0" smtClean="0"/>
              <a:t>156.0   171.0   151.0  158.0  156.0   165.0   158.0   175.0   165.0  171.0</a:t>
            </a:r>
          </a:p>
        </p:txBody>
      </p:sp>
      <p:sp>
        <p:nvSpPr>
          <p:cNvPr id="4" name="TextBox 3"/>
          <p:cNvSpPr txBox="1"/>
          <p:nvPr/>
        </p:nvSpPr>
        <p:spPr>
          <a:xfrm>
            <a:off x="1296140" y="3604334"/>
            <a:ext cx="3693111" cy="369332"/>
          </a:xfrm>
          <a:prstGeom prst="rect">
            <a:avLst/>
          </a:prstGeom>
          <a:noFill/>
        </p:spPr>
        <p:txBody>
          <a:bodyPr wrap="square" rtlCol="0">
            <a:spAutoFit/>
          </a:bodyPr>
          <a:lstStyle/>
          <a:p>
            <a:r>
              <a:rPr lang="zh-CN" altLang="en-US" dirty="0" smtClean="0"/>
              <a:t>样本的平均数为</a:t>
            </a:r>
            <a:r>
              <a:rPr lang="en-US" altLang="zh-CN" dirty="0" smtClean="0"/>
              <a:t>164.3cm</a:t>
            </a:r>
            <a:endParaRPr lang="zh-CN" altLang="en-US" dirty="0"/>
          </a:p>
        </p:txBody>
      </p:sp>
      <p:sp>
        <p:nvSpPr>
          <p:cNvPr id="5" name="矩形 4"/>
          <p:cNvSpPr/>
          <p:nvPr/>
        </p:nvSpPr>
        <p:spPr>
          <a:xfrm>
            <a:off x="1190428" y="4340171"/>
            <a:ext cx="5686172" cy="369332"/>
          </a:xfrm>
          <a:prstGeom prst="rect">
            <a:avLst/>
          </a:prstGeom>
        </p:spPr>
        <p:txBody>
          <a:bodyPr wrap="none">
            <a:spAutoFit/>
          </a:bodyPr>
          <a:lstStyle/>
          <a:p>
            <a:r>
              <a:rPr lang="zh-CN" altLang="en-US" dirty="0" smtClean="0"/>
              <a:t>估计树人中学高一年级学生的平均身高为</a:t>
            </a:r>
            <a:r>
              <a:rPr lang="en-US" altLang="zh-CN" dirty="0" smtClean="0"/>
              <a:t>164.3cm</a:t>
            </a:r>
            <a:r>
              <a:rPr lang="zh-CN" altLang="en-US" dirty="0"/>
              <a:t>左右</a:t>
            </a:r>
          </a:p>
        </p:txBody>
      </p:sp>
    </p:spTree>
    <p:extLst>
      <p:ext uri="{BB962C8B-B14F-4D97-AF65-F5344CB8AC3E}">
        <p14:creationId xmlns:p14="http://schemas.microsoft.com/office/powerpoint/2010/main" val="33587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502412" y="723347"/>
            <a:ext cx="8139178" cy="626059"/>
          </a:xfrm>
        </p:spPr>
        <p:txBody>
          <a:bodyPr/>
          <a:lstStyle/>
          <a:p>
            <a:pPr marL="0" indent="0">
              <a:buNone/>
            </a:pPr>
            <a:r>
              <a:rPr lang="zh-CN" altLang="en-US" dirty="0" smtClean="0"/>
              <a:t> </a:t>
            </a:r>
            <a:r>
              <a:rPr lang="zh-CN" altLang="en-US" sz="1600" dirty="0" smtClean="0"/>
              <a:t>问题</a:t>
            </a:r>
            <a:r>
              <a:rPr lang="en-US" altLang="zh-CN" sz="1600" dirty="0" smtClean="0"/>
              <a:t>9</a:t>
            </a:r>
            <a:r>
              <a:rPr lang="zh-CN" altLang="en-US" sz="1600" dirty="0" smtClean="0"/>
              <a:t>： 总体平均值与样本平均值的联系与区别是什么？</a:t>
            </a:r>
            <a:endParaRPr lang="en-US" altLang="zh-CN" sz="1600" dirty="0" smtClean="0"/>
          </a:p>
          <a:p>
            <a:pPr marL="0" indent="0">
              <a:buNone/>
            </a:pP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2039376823"/>
              </p:ext>
            </p:extLst>
          </p:nvPr>
        </p:nvGraphicFramePr>
        <p:xfrm>
          <a:off x="553929" y="1296202"/>
          <a:ext cx="6103938" cy="1714500"/>
        </p:xfrm>
        <a:graphic>
          <a:graphicData uri="http://schemas.openxmlformats.org/presentationml/2006/ole">
            <mc:AlternateContent xmlns:mc="http://schemas.openxmlformats.org/markup-compatibility/2006">
              <mc:Choice xmlns:v="urn:schemas-microsoft-com:vml" Requires="v">
                <p:oleObj spid="_x0000_s3133" name="Equation" r:id="rId3" imgW="3073320" imgH="863280" progId="Equation.DSMT4">
                  <p:embed/>
                </p:oleObj>
              </mc:Choice>
              <mc:Fallback>
                <p:oleObj name="Equation" r:id="rId3" imgW="3073320" imgH="863280" progId="Equation.DSMT4">
                  <p:embed/>
                  <p:pic>
                    <p:nvPicPr>
                      <p:cNvPr id="0" name=""/>
                      <p:cNvPicPr/>
                      <p:nvPr/>
                    </p:nvPicPr>
                    <p:blipFill>
                      <a:blip r:embed="rId4"/>
                      <a:stretch>
                        <a:fillRect/>
                      </a:stretch>
                    </p:blipFill>
                    <p:spPr>
                      <a:xfrm>
                        <a:off x="553929" y="1296202"/>
                        <a:ext cx="6103938" cy="17145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864261146"/>
              </p:ext>
            </p:extLst>
          </p:nvPr>
        </p:nvGraphicFramePr>
        <p:xfrm>
          <a:off x="577850" y="3489325"/>
          <a:ext cx="4419600" cy="1120775"/>
        </p:xfrm>
        <a:graphic>
          <a:graphicData uri="http://schemas.openxmlformats.org/presentationml/2006/ole">
            <mc:AlternateContent xmlns:mc="http://schemas.openxmlformats.org/markup-compatibility/2006">
              <mc:Choice xmlns:v="urn:schemas-microsoft-com:vml" Requires="v">
                <p:oleObj spid="_x0000_s3134" name="Equation" r:id="rId5" imgW="2501640" imgH="634680" progId="Equation.DSMT4">
                  <p:embed/>
                </p:oleObj>
              </mc:Choice>
              <mc:Fallback>
                <p:oleObj name="Equation" r:id="rId5" imgW="2501640" imgH="634680" progId="Equation.DSMT4">
                  <p:embed/>
                  <p:pic>
                    <p:nvPicPr>
                      <p:cNvPr id="0" name=""/>
                      <p:cNvPicPr/>
                      <p:nvPr/>
                    </p:nvPicPr>
                    <p:blipFill>
                      <a:blip r:embed="rId6"/>
                      <a:stretch>
                        <a:fillRect/>
                      </a:stretch>
                    </p:blipFill>
                    <p:spPr>
                      <a:xfrm>
                        <a:off x="577850" y="3489325"/>
                        <a:ext cx="4419600" cy="1120775"/>
                      </a:xfrm>
                      <a:prstGeom prst="rect">
                        <a:avLst/>
                      </a:prstGeom>
                    </p:spPr>
                  </p:pic>
                </p:oleObj>
              </mc:Fallback>
            </mc:AlternateContent>
          </a:graphicData>
        </a:graphic>
      </p:graphicFrame>
      <p:sp>
        <p:nvSpPr>
          <p:cNvPr id="5" name="椭圆形标注 4"/>
          <p:cNvSpPr/>
          <p:nvPr/>
        </p:nvSpPr>
        <p:spPr bwMode="auto">
          <a:xfrm>
            <a:off x="6379534" y="1067001"/>
            <a:ext cx="1956392" cy="562630"/>
          </a:xfrm>
          <a:prstGeom prst="wedgeEllipseCallout">
            <a:avLst>
              <a:gd name="adj1" fmla="val -110558"/>
              <a:gd name="adj2" fmla="val 3114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spAutoFit/>
          </a:bodyPr>
          <a:lstStyle/>
          <a:p>
            <a:pPr algn="ctr"/>
            <a:r>
              <a:rPr lang="zh-CN" altLang="en-US" sz="2000" b="1" dirty="0" smtClean="0">
                <a:latin typeface="+mn-ea"/>
                <a:ea typeface="+mn-ea"/>
              </a:rPr>
              <a:t>求和符号</a:t>
            </a:r>
          </a:p>
        </p:txBody>
      </p:sp>
    </p:spTree>
    <p:extLst>
      <p:ext uri="{BB962C8B-B14F-4D97-AF65-F5344CB8AC3E}">
        <p14:creationId xmlns:p14="http://schemas.microsoft.com/office/powerpoint/2010/main" val="322337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normAutofit/>
          </a:bodyPr>
          <a:lstStyle/>
          <a:p>
            <a:pPr marL="0" indent="0">
              <a:buNone/>
            </a:pPr>
            <a:r>
              <a:rPr lang="zh-CN" altLang="en-US" sz="1800" b="1" dirty="0" smtClean="0">
                <a:solidFill>
                  <a:srgbClr val="002060"/>
                </a:solidFill>
                <a:latin typeface="宋体" pitchFamily="2" charset="-122"/>
                <a:ea typeface="宋体" pitchFamily="2" charset="-122"/>
              </a:rPr>
              <a:t>探究</a:t>
            </a:r>
            <a:r>
              <a:rPr lang="zh-CN" altLang="en-US" sz="1800" dirty="0" smtClean="0">
                <a:latin typeface="宋体" pitchFamily="2" charset="-122"/>
                <a:ea typeface="宋体" pitchFamily="2" charset="-122"/>
              </a:rPr>
              <a:t>：小</a:t>
            </a:r>
            <a:r>
              <a:rPr lang="zh-CN" altLang="en-US" sz="1800" dirty="0">
                <a:latin typeface="宋体" pitchFamily="2" charset="-122"/>
                <a:ea typeface="宋体" pitchFamily="2" charset="-122"/>
              </a:rPr>
              <a:t>明想考察一下简单随机抽样的估计效果，他从树人中学医务室得到了高一年级学生身高的所有数据，计算出整个年级学生的平均身高为</a:t>
            </a:r>
            <a:r>
              <a:rPr lang="en-US" altLang="zh-CN" sz="1800" dirty="0">
                <a:latin typeface="宋体" pitchFamily="2" charset="-122"/>
                <a:ea typeface="宋体" pitchFamily="2" charset="-122"/>
              </a:rPr>
              <a:t>165.0cm</a:t>
            </a:r>
            <a:r>
              <a:rPr lang="zh-CN" altLang="en-US" sz="1800" dirty="0">
                <a:latin typeface="宋体" pitchFamily="2" charset="-122"/>
                <a:ea typeface="宋体" pitchFamily="2" charset="-122"/>
              </a:rPr>
              <a:t>，然后，小明用简单随机抽样的方法，从这些数据中抽取了样本量为</a:t>
            </a:r>
            <a:r>
              <a:rPr lang="en-US" altLang="zh-CN" sz="1800" dirty="0">
                <a:latin typeface="宋体" pitchFamily="2" charset="-122"/>
                <a:ea typeface="宋体" pitchFamily="2" charset="-122"/>
              </a:rPr>
              <a:t>50</a:t>
            </a:r>
            <a:r>
              <a:rPr lang="zh-CN" altLang="en-US" sz="1800" dirty="0">
                <a:latin typeface="宋体" pitchFamily="2" charset="-122"/>
                <a:ea typeface="宋体" pitchFamily="2" charset="-122"/>
              </a:rPr>
              <a:t>和</a:t>
            </a:r>
            <a:r>
              <a:rPr lang="en-US" altLang="zh-CN" sz="1800" dirty="0">
                <a:latin typeface="宋体" pitchFamily="2" charset="-122"/>
                <a:ea typeface="宋体" pitchFamily="2" charset="-122"/>
              </a:rPr>
              <a:t>100</a:t>
            </a:r>
            <a:r>
              <a:rPr lang="zh-CN" altLang="en-US" sz="1800" dirty="0">
                <a:latin typeface="宋体" pitchFamily="2" charset="-122"/>
                <a:ea typeface="宋体" pitchFamily="2" charset="-122"/>
              </a:rPr>
              <a:t>的样本各</a:t>
            </a:r>
            <a:r>
              <a:rPr lang="en-US" altLang="zh-CN" sz="1800" dirty="0">
                <a:latin typeface="宋体" pitchFamily="2" charset="-122"/>
                <a:ea typeface="宋体" pitchFamily="2" charset="-122"/>
              </a:rPr>
              <a:t>10</a:t>
            </a:r>
            <a:r>
              <a:rPr lang="zh-CN" altLang="en-US" sz="1800" dirty="0">
                <a:latin typeface="宋体" pitchFamily="2" charset="-122"/>
                <a:ea typeface="宋体" pitchFamily="2" charset="-122"/>
              </a:rPr>
              <a:t>个，分别计算出样本平均数，如表</a:t>
            </a:r>
            <a:r>
              <a:rPr lang="en-US" altLang="zh-CN" sz="1800" dirty="0">
                <a:latin typeface="宋体" pitchFamily="2" charset="-122"/>
                <a:ea typeface="宋体" pitchFamily="2" charset="-122"/>
              </a:rPr>
              <a:t>9</a:t>
            </a:r>
            <a:r>
              <a:rPr lang="zh-CN" altLang="en-US" sz="1800" dirty="0">
                <a:latin typeface="宋体" pitchFamily="2" charset="-122"/>
                <a:ea typeface="宋体" pitchFamily="2" charset="-122"/>
              </a:rPr>
              <a:t>，</a:t>
            </a:r>
            <a:r>
              <a:rPr lang="en-US" altLang="zh-CN" sz="1800" dirty="0">
                <a:latin typeface="宋体" pitchFamily="2" charset="-122"/>
                <a:ea typeface="宋体" pitchFamily="2" charset="-122"/>
              </a:rPr>
              <a:t>1-1</a:t>
            </a:r>
            <a:r>
              <a:rPr lang="zh-CN" altLang="en-US" sz="1800" dirty="0">
                <a:latin typeface="宋体" pitchFamily="2" charset="-122"/>
                <a:ea typeface="宋体" pitchFamily="2" charset="-122"/>
              </a:rPr>
              <a:t>所</a:t>
            </a:r>
            <a:r>
              <a:rPr lang="zh-CN" altLang="en-US" sz="1800" dirty="0" smtClean="0">
                <a:latin typeface="宋体" pitchFamily="2" charset="-122"/>
                <a:ea typeface="宋体" pitchFamily="2" charset="-122"/>
              </a:rPr>
              <a:t>示</a:t>
            </a:r>
            <a:r>
              <a:rPr lang="en-US" altLang="zh-CN" sz="1800" dirty="0" smtClean="0">
                <a:latin typeface="宋体" pitchFamily="2" charset="-122"/>
                <a:ea typeface="宋体" pitchFamily="2" charset="-122"/>
              </a:rPr>
              <a:t>.</a:t>
            </a:r>
            <a:endParaRPr lang="zh-CN" altLang="en-US" sz="1800" dirty="0">
              <a:latin typeface="宋体" pitchFamily="2" charset="-122"/>
              <a:ea typeface="宋体" pitchFamily="2" charset="-122"/>
            </a:endParaRPr>
          </a:p>
        </p:txBody>
      </p:sp>
    </p:spTree>
    <p:extLst>
      <p:ext uri="{BB962C8B-B14F-4D97-AF65-F5344CB8AC3E}">
        <p14:creationId xmlns:p14="http://schemas.microsoft.com/office/powerpoint/2010/main" val="741543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3815188758"/>
              </p:ext>
            </p:extLst>
          </p:nvPr>
        </p:nvGraphicFramePr>
        <p:xfrm>
          <a:off x="355600" y="214313"/>
          <a:ext cx="8088313" cy="1958975"/>
        </p:xfrm>
        <a:graphic>
          <a:graphicData uri="http://schemas.openxmlformats.org/presentationml/2006/ole">
            <mc:AlternateContent xmlns:mc="http://schemas.openxmlformats.org/markup-compatibility/2006">
              <mc:Choice xmlns:v="urn:schemas-microsoft-com:vml" Requires="v">
                <p:oleObj spid="_x0000_s6153" name="文档" r:id="rId3" imgW="5542979" imgH="1351432" progId="Word.Document.12">
                  <p:embed/>
                </p:oleObj>
              </mc:Choice>
              <mc:Fallback>
                <p:oleObj name="文档" r:id="rId3" imgW="5542979" imgH="1351432" progId="Word.Document.12">
                  <p:embed/>
                  <p:pic>
                    <p:nvPicPr>
                      <p:cNvPr id="0" name=""/>
                      <p:cNvPicPr/>
                      <p:nvPr/>
                    </p:nvPicPr>
                    <p:blipFill>
                      <a:blip r:embed="rId4"/>
                      <a:stretch>
                        <a:fillRect/>
                      </a:stretch>
                    </p:blipFill>
                    <p:spPr>
                      <a:xfrm>
                        <a:off x="355600" y="214313"/>
                        <a:ext cx="8088313" cy="1958975"/>
                      </a:xfrm>
                      <a:prstGeom prst="rect">
                        <a:avLst/>
                      </a:prstGeom>
                    </p:spPr>
                  </p:pic>
                </p:oleObj>
              </mc:Fallback>
            </mc:AlternateContent>
          </a:graphicData>
        </a:graphic>
      </p:graphicFrame>
      <p:graphicFrame>
        <p:nvGraphicFramePr>
          <p:cNvPr id="8" name="图表 7"/>
          <p:cNvGraphicFramePr>
            <a:graphicFrameLocks/>
          </p:cNvGraphicFramePr>
          <p:nvPr>
            <p:extLst>
              <p:ext uri="{D42A27DB-BD31-4B8C-83A1-F6EECF244321}">
                <p14:modId xmlns:p14="http://schemas.microsoft.com/office/powerpoint/2010/main" val="141162971"/>
              </p:ext>
            </p:extLst>
          </p:nvPr>
        </p:nvGraphicFramePr>
        <p:xfrm>
          <a:off x="3394922" y="2459115"/>
          <a:ext cx="5248275" cy="2389757"/>
        </p:xfrm>
        <a:graphic>
          <a:graphicData uri="http://schemas.openxmlformats.org/drawingml/2006/chart">
            <c:chart xmlns:c="http://schemas.openxmlformats.org/drawingml/2006/chart" xmlns:r="http://schemas.openxmlformats.org/officeDocument/2006/relationships" r:id="rId5"/>
          </a:graphicData>
        </a:graphic>
      </p:graphicFrame>
      <p:sp>
        <p:nvSpPr>
          <p:cNvPr id="5" name="矩形 4"/>
          <p:cNvSpPr/>
          <p:nvPr/>
        </p:nvSpPr>
        <p:spPr>
          <a:xfrm>
            <a:off x="3843" y="2365266"/>
            <a:ext cx="3536800" cy="1754326"/>
          </a:xfrm>
          <a:prstGeom prst="rect">
            <a:avLst/>
          </a:prstGeom>
          <a:noFill/>
        </p:spPr>
        <p:txBody>
          <a:bodyPr wrap="square" lIns="91440" tIns="45720" rIns="91440" bIns="45720">
            <a:spAutoFit/>
          </a:bodyPr>
          <a:lstStyle/>
          <a:p>
            <a:pPr algn="ctr"/>
            <a:r>
              <a:rPr lang="zh-CN"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随机性</a:t>
            </a:r>
            <a:endParaRPr lang="en-US" altLang="zh-CN"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zh-CN"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规律性</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矩形 5"/>
          <p:cNvSpPr/>
          <p:nvPr/>
        </p:nvSpPr>
        <p:spPr>
          <a:xfrm>
            <a:off x="492369" y="1992923"/>
            <a:ext cx="6365631" cy="369332"/>
          </a:xfrm>
          <a:prstGeom prst="rect">
            <a:avLst/>
          </a:prstGeom>
        </p:spPr>
        <p:txBody>
          <a:bodyPr wrap="square">
            <a:spAutoFit/>
          </a:bodyPr>
          <a:lstStyle/>
          <a:p>
            <a:r>
              <a:rPr lang="zh-CN" altLang="en-US" dirty="0">
                <a:latin typeface="宋体" pitchFamily="2" charset="-122"/>
                <a:ea typeface="宋体" pitchFamily="2" charset="-122"/>
              </a:rPr>
              <a:t>从小明多次抽样所得的结果中，你有什么发现</a:t>
            </a:r>
            <a:r>
              <a:rPr lang="en-US" altLang="zh-CN" dirty="0">
                <a:latin typeface="宋体" pitchFamily="2" charset="-122"/>
                <a:ea typeface="宋体" pitchFamily="2" charset="-122"/>
              </a:rPr>
              <a:t>?</a:t>
            </a:r>
            <a:endParaRPr lang="zh-CN" altLang="en-US" dirty="0">
              <a:latin typeface="宋体" pitchFamily="2" charset="-122"/>
              <a:ea typeface="宋体" pitchFamily="2" charset="-122"/>
            </a:endParaRPr>
          </a:p>
        </p:txBody>
      </p:sp>
    </p:spTree>
    <p:extLst>
      <p:ext uri="{BB962C8B-B14F-4D97-AF65-F5344CB8AC3E}">
        <p14:creationId xmlns:p14="http://schemas.microsoft.com/office/powerpoint/2010/main" val="347027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49" y="676353"/>
            <a:ext cx="5525779" cy="443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p:cNvSpPr>
            <a:spLocks noChangeArrowheads="1"/>
          </p:cNvSpPr>
          <p:nvPr/>
        </p:nvSpPr>
        <p:spPr bwMode="auto">
          <a:xfrm>
            <a:off x="115412" y="87077"/>
            <a:ext cx="3266982" cy="400110"/>
          </a:xfrm>
          <a:prstGeom prst="rect">
            <a:avLst/>
          </a:prstGeom>
          <a:solidFill>
            <a:schemeClr val="bg1"/>
          </a:solidFill>
          <a:ln>
            <a:noFill/>
          </a:ln>
          <a:effectLst/>
        </p:spPr>
        <p:txBody>
          <a:bodyPr wrap="square">
            <a:spAutoFit/>
          </a:bodyPr>
          <a:lstStyle/>
          <a:p>
            <a:r>
              <a:rPr lang="zh-CN" altLang="en-US" sz="2000" b="1" dirty="0" smtClean="0">
                <a:latin typeface="+mn-ea"/>
                <a:ea typeface="+mn-ea"/>
              </a:rPr>
              <a:t>五、小结</a:t>
            </a:r>
            <a:endParaRPr lang="zh-CN" altLang="en-US" sz="2000" b="1" dirty="0">
              <a:latin typeface="+mn-ea"/>
              <a:ea typeface="+mn-ea"/>
            </a:endParaRPr>
          </a:p>
        </p:txBody>
      </p:sp>
    </p:spTree>
    <p:extLst>
      <p:ext uri="{BB962C8B-B14F-4D97-AF65-F5344CB8AC3E}">
        <p14:creationId xmlns:p14="http://schemas.microsoft.com/office/powerpoint/2010/main" val="1590253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Text Box 4"/>
          <p:cNvSpPr txBox="1">
            <a:spLocks noChangeArrowheads="1"/>
          </p:cNvSpPr>
          <p:nvPr/>
        </p:nvSpPr>
        <p:spPr bwMode="auto">
          <a:xfrm>
            <a:off x="66701" y="487186"/>
            <a:ext cx="88852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smtClean="0">
                <a:solidFill>
                  <a:schemeClr val="tx1"/>
                </a:solidFill>
                <a:latin typeface="宋体" pitchFamily="2" charset="-122"/>
                <a:ea typeface="宋体" pitchFamily="2" charset="-122"/>
              </a:rPr>
              <a:t>1</a:t>
            </a:r>
            <a:r>
              <a:rPr lang="zh-CN" altLang="en-US" sz="2400" dirty="0">
                <a:solidFill>
                  <a:schemeClr val="tx1"/>
                </a:solidFill>
                <a:latin typeface="宋体" pitchFamily="2" charset="-122"/>
                <a:ea typeface="宋体" pitchFamily="2" charset="-122"/>
              </a:rPr>
              <a:t>．简单随机抽样包括抽签法和</a:t>
            </a:r>
            <a:r>
              <a:rPr lang="zh-CN" altLang="en-US" sz="2400" dirty="0" smtClean="0">
                <a:solidFill>
                  <a:schemeClr val="tx1"/>
                </a:solidFill>
                <a:latin typeface="宋体" pitchFamily="2" charset="-122"/>
                <a:ea typeface="宋体" pitchFamily="2" charset="-122"/>
              </a:rPr>
              <a:t>随机数法</a:t>
            </a:r>
            <a:r>
              <a:rPr lang="zh-CN" altLang="en-US" sz="2400" dirty="0">
                <a:solidFill>
                  <a:schemeClr val="tx1"/>
                </a:solidFill>
                <a:latin typeface="宋体" pitchFamily="2" charset="-122"/>
                <a:ea typeface="宋体" pitchFamily="2" charset="-122"/>
              </a:rPr>
              <a:t>，它们都是等概率抽样，从而保证了抽样的</a:t>
            </a:r>
            <a:r>
              <a:rPr lang="zh-CN" altLang="en-US" sz="2400" dirty="0" smtClean="0">
                <a:solidFill>
                  <a:schemeClr val="tx1"/>
                </a:solidFill>
                <a:latin typeface="宋体" pitchFamily="2" charset="-122"/>
                <a:ea typeface="宋体" pitchFamily="2" charset="-122"/>
              </a:rPr>
              <a:t>公平性；</a:t>
            </a:r>
            <a:endParaRPr lang="en-US" altLang="zh-CN" sz="4000" dirty="0">
              <a:solidFill>
                <a:schemeClr val="tx1"/>
              </a:solidFill>
              <a:latin typeface="宋体" pitchFamily="2" charset="-122"/>
              <a:ea typeface="宋体" pitchFamily="2" charset="-122"/>
            </a:endParaRPr>
          </a:p>
        </p:txBody>
      </p:sp>
      <p:sp>
        <p:nvSpPr>
          <p:cNvPr id="241669" name="Rectangle 5"/>
          <p:cNvSpPr>
            <a:spLocks noChangeArrowheads="1"/>
          </p:cNvSpPr>
          <p:nvPr/>
        </p:nvSpPr>
        <p:spPr bwMode="auto">
          <a:xfrm>
            <a:off x="1" y="2814931"/>
            <a:ext cx="89646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dirty="0" smtClean="0">
                <a:solidFill>
                  <a:schemeClr val="tx1"/>
                </a:solidFill>
                <a:latin typeface="宋体" pitchFamily="2" charset="-122"/>
                <a:ea typeface="宋体" pitchFamily="2" charset="-122"/>
              </a:rPr>
              <a:t>3</a:t>
            </a:r>
            <a:r>
              <a:rPr lang="en-US" altLang="zh-CN" sz="2400" dirty="0">
                <a:solidFill>
                  <a:schemeClr val="tx1"/>
                </a:solidFill>
                <a:latin typeface="宋体" pitchFamily="2" charset="-122"/>
                <a:ea typeface="宋体" pitchFamily="2" charset="-122"/>
              </a:rPr>
              <a:t>. </a:t>
            </a:r>
            <a:r>
              <a:rPr lang="zh-CN" altLang="en-US" sz="2400" dirty="0" smtClean="0">
                <a:solidFill>
                  <a:schemeClr val="tx1"/>
                </a:solidFill>
                <a:latin typeface="宋体" pitchFamily="2" charset="-122"/>
                <a:ea typeface="宋体" pitchFamily="2" charset="-122"/>
              </a:rPr>
              <a:t>简单随机抽样的局限性：当总体差异明显时不适合用简单随机抽样</a:t>
            </a:r>
            <a:r>
              <a:rPr lang="en-US" altLang="zh-CN" sz="2400" dirty="0" smtClean="0">
                <a:solidFill>
                  <a:schemeClr val="tx1"/>
                </a:solidFill>
                <a:latin typeface="宋体" pitchFamily="2" charset="-122"/>
                <a:ea typeface="宋体" pitchFamily="2" charset="-122"/>
              </a:rPr>
              <a:t>.</a:t>
            </a:r>
            <a:endParaRPr lang="en-US" altLang="zh-CN" sz="2400" dirty="0">
              <a:solidFill>
                <a:schemeClr val="tx1"/>
              </a:solidFill>
              <a:latin typeface="宋体" pitchFamily="2" charset="-122"/>
              <a:ea typeface="宋体" pitchFamily="2" charset="-122"/>
            </a:endParaRPr>
          </a:p>
        </p:txBody>
      </p:sp>
      <p:sp>
        <p:nvSpPr>
          <p:cNvPr id="241670" name="Rectangle 6"/>
          <p:cNvSpPr>
            <a:spLocks noChangeArrowheads="1"/>
          </p:cNvSpPr>
          <p:nvPr/>
        </p:nvSpPr>
        <p:spPr bwMode="auto">
          <a:xfrm>
            <a:off x="1" y="1674138"/>
            <a:ext cx="88693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dirty="0" smtClean="0">
                <a:solidFill>
                  <a:schemeClr val="tx1"/>
                </a:solidFill>
                <a:latin typeface="宋体" pitchFamily="2" charset="-122"/>
                <a:ea typeface="宋体" pitchFamily="2" charset="-122"/>
              </a:rPr>
              <a:t>2</a:t>
            </a:r>
            <a:r>
              <a:rPr lang="zh-CN" altLang="en-US" sz="2400" dirty="0">
                <a:solidFill>
                  <a:schemeClr val="tx1"/>
                </a:solidFill>
                <a:latin typeface="宋体" pitchFamily="2" charset="-122"/>
                <a:ea typeface="宋体" pitchFamily="2" charset="-122"/>
              </a:rPr>
              <a:t>．简单随机抽样有操作简便易行的优点，在总体个数较小的情况下是行之有效的抽样</a:t>
            </a:r>
            <a:r>
              <a:rPr lang="zh-CN" altLang="en-US" sz="2400" dirty="0" smtClean="0">
                <a:solidFill>
                  <a:schemeClr val="tx1"/>
                </a:solidFill>
                <a:latin typeface="宋体" pitchFamily="2" charset="-122"/>
                <a:ea typeface="宋体" pitchFamily="2" charset="-122"/>
              </a:rPr>
              <a:t>方法；</a:t>
            </a:r>
            <a:endParaRPr lang="en-US" altLang="zh-CN" sz="4000" b="1" dirty="0">
              <a:solidFill>
                <a:srgbClr val="FFFF00"/>
              </a:solidFill>
              <a:latin typeface="楷体_GB2312" pitchFamily="49" charset="-122"/>
              <a:ea typeface="楷体_GB2312" pitchFamily="49" charset="-122"/>
            </a:endParaRPr>
          </a:p>
        </p:txBody>
      </p:sp>
      <p:sp>
        <p:nvSpPr>
          <p:cNvPr id="241671" name="Rectangle 7"/>
          <p:cNvSpPr>
            <a:spLocks noChangeArrowheads="1"/>
          </p:cNvSpPr>
          <p:nvPr/>
        </p:nvSpPr>
        <p:spPr bwMode="auto">
          <a:xfrm>
            <a:off x="115412" y="87077"/>
            <a:ext cx="3266982" cy="400110"/>
          </a:xfrm>
          <a:prstGeom prst="rect">
            <a:avLst/>
          </a:prstGeom>
          <a:solidFill>
            <a:schemeClr val="bg1"/>
          </a:solidFill>
          <a:ln>
            <a:noFill/>
          </a:ln>
          <a:effectLst/>
        </p:spPr>
        <p:txBody>
          <a:bodyPr wrap="square">
            <a:spAutoFit/>
          </a:bodyPr>
          <a:lstStyle/>
          <a:p>
            <a:r>
              <a:rPr lang="zh-CN" altLang="en-US" sz="2000" b="1" dirty="0" smtClean="0">
                <a:latin typeface="+mn-ea"/>
                <a:ea typeface="+mn-ea"/>
              </a:rPr>
              <a:t>五、小结</a:t>
            </a:r>
            <a:endParaRPr lang="zh-CN" altLang="en-US" sz="2000" b="1" dirty="0">
              <a:latin typeface="+mn-ea"/>
              <a:ea typeface="+mn-ea"/>
            </a:endParaRPr>
          </a:p>
        </p:txBody>
      </p:sp>
    </p:spTree>
    <p:extLst>
      <p:ext uri="{BB962C8B-B14F-4D97-AF65-F5344CB8AC3E}">
        <p14:creationId xmlns:p14="http://schemas.microsoft.com/office/powerpoint/2010/main" val="405492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68"/>
                                        </p:tgtEl>
                                        <p:attrNameLst>
                                          <p:attrName>style.visibility</p:attrName>
                                        </p:attrNameLst>
                                      </p:cBhvr>
                                      <p:to>
                                        <p:strVal val="visible"/>
                                      </p:to>
                                    </p:set>
                                    <p:animEffect transition="in" filter="blinds(horizontal)">
                                      <p:cBhvr>
                                        <p:cTn id="7" dur="500"/>
                                        <p:tgtEl>
                                          <p:spTgt spid="241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blinds(horizontal)">
                                      <p:cBhvr>
                                        <p:cTn id="12" dur="500"/>
                                        <p:tgtEl>
                                          <p:spTgt spid="241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1669"/>
                                        </p:tgtEl>
                                        <p:attrNameLst>
                                          <p:attrName>style.visibility</p:attrName>
                                        </p:attrNameLst>
                                      </p:cBhvr>
                                      <p:to>
                                        <p:strVal val="visible"/>
                                      </p:to>
                                    </p:set>
                                    <p:animEffect transition="in" filter="blinds(horizontal)">
                                      <p:cBhvr>
                                        <p:cTn id="17" dur="500"/>
                                        <p:tgtEl>
                                          <p:spTgt spid="241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p:bldP spid="241669" grpId="0"/>
      <p:bldP spid="2416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pPr marL="0" indent="0">
              <a:buNone/>
            </a:pPr>
            <a:r>
              <a:rPr lang="ja-JP" altLang="en-US" sz="1600" dirty="0" smtClean="0">
                <a:latin typeface="宋体" pitchFamily="2" charset="-122"/>
                <a:ea typeface="宋体" pitchFamily="2" charset="-122"/>
              </a:rPr>
              <a:t>    统计学</a:t>
            </a:r>
            <a:r>
              <a:rPr lang="ja-JP" altLang="en-US" sz="1600" dirty="0">
                <a:latin typeface="宋体" pitchFamily="2" charset="-122"/>
                <a:ea typeface="宋体" pitchFamily="2" charset="-122"/>
              </a:rPr>
              <a:t>是通过收集数据和分析</a:t>
            </a:r>
            <a:r>
              <a:rPr lang="ja-JP" altLang="en-US" sz="1600" dirty="0" smtClean="0">
                <a:latin typeface="宋体" pitchFamily="2" charset="-122"/>
                <a:ea typeface="宋体" pitchFamily="2" charset="-122"/>
              </a:rPr>
              <a:t>数据</a:t>
            </a:r>
            <a:r>
              <a:rPr lang="zh-CN" altLang="en-US" sz="1600" dirty="0">
                <a:latin typeface="宋体" pitchFamily="2" charset="-122"/>
                <a:ea typeface="宋体" pitchFamily="2" charset="-122"/>
              </a:rPr>
              <a:t>来</a:t>
            </a:r>
            <a:r>
              <a:rPr lang="ja-JP" altLang="en-US" sz="1600" dirty="0" smtClean="0">
                <a:latin typeface="宋体" pitchFamily="2" charset="-122"/>
                <a:ea typeface="宋体" pitchFamily="2" charset="-122"/>
              </a:rPr>
              <a:t>认识</a:t>
            </a:r>
            <a:r>
              <a:rPr lang="ja-JP" altLang="en-US" sz="1600" dirty="0">
                <a:latin typeface="宋体" pitchFamily="2" charset="-122"/>
                <a:ea typeface="宋体" pitchFamily="2" charset="-122"/>
              </a:rPr>
              <a:t>未知现象的</a:t>
            </a:r>
            <a:r>
              <a:rPr lang="ja-JP" altLang="en-US" sz="1600" dirty="0" smtClean="0">
                <a:latin typeface="宋体" pitchFamily="2" charset="-122"/>
                <a:ea typeface="宋体" pitchFamily="2" charset="-122"/>
              </a:rPr>
              <a:t>一</a:t>
            </a:r>
            <a:r>
              <a:rPr lang="zh-CN" altLang="en-US" sz="1600" dirty="0" smtClean="0">
                <a:latin typeface="宋体" pitchFamily="2" charset="-122"/>
                <a:ea typeface="宋体" pitchFamily="2" charset="-122"/>
              </a:rPr>
              <a:t>门</a:t>
            </a:r>
            <a:r>
              <a:rPr lang="ja-JP" altLang="en-US" sz="1600" dirty="0" smtClean="0">
                <a:latin typeface="宋体" pitchFamily="2" charset="-122"/>
                <a:ea typeface="宋体" pitchFamily="2" charset="-122"/>
              </a:rPr>
              <a:t>科学</a:t>
            </a:r>
            <a:r>
              <a:rPr lang="en-US" altLang="ja-JP" sz="1600" dirty="0">
                <a:latin typeface="宋体" pitchFamily="2" charset="-122"/>
                <a:ea typeface="宋体" pitchFamily="2" charset="-122"/>
              </a:rPr>
              <a:t>.</a:t>
            </a:r>
            <a:r>
              <a:rPr lang="ja-JP" altLang="en-US" sz="1600" dirty="0">
                <a:latin typeface="宋体" pitchFamily="2" charset="-122"/>
                <a:ea typeface="宋体" pitchFamily="2" charset="-122"/>
              </a:rPr>
              <a:t>面对一个統计</a:t>
            </a:r>
            <a:r>
              <a:rPr lang="ja-JP" altLang="en-US" sz="1600" dirty="0" smtClean="0">
                <a:latin typeface="宋体" pitchFamily="2" charset="-122"/>
                <a:ea typeface="宋体" pitchFamily="2" charset="-122"/>
              </a:rPr>
              <a:t>问题</a:t>
            </a:r>
            <a:r>
              <a:rPr lang="zh-CN" altLang="en-US" sz="1600" dirty="0" smtClean="0">
                <a:latin typeface="宋体" pitchFamily="2" charset="-122"/>
                <a:ea typeface="宋体" pitchFamily="2" charset="-122"/>
              </a:rPr>
              <a:t>，</a:t>
            </a:r>
            <a:r>
              <a:rPr lang="ja-JP" altLang="en-US" sz="1600" dirty="0" smtClean="0">
                <a:latin typeface="宋体" pitchFamily="2" charset="-122"/>
                <a:ea typeface="宋体" pitchFamily="2" charset="-122"/>
              </a:rPr>
              <a:t>首先</a:t>
            </a:r>
            <a:r>
              <a:rPr lang="ja-JP" altLang="en-US" sz="1600" dirty="0">
                <a:latin typeface="宋体" pitchFamily="2" charset="-122"/>
                <a:ea typeface="宋体" pitchFamily="2" charset="-122"/>
              </a:rPr>
              <a:t>要根据实际</a:t>
            </a:r>
            <a:r>
              <a:rPr lang="ja-JP" altLang="en-US" sz="1600" dirty="0" smtClean="0">
                <a:latin typeface="宋体" pitchFamily="2" charset="-122"/>
                <a:ea typeface="宋体" pitchFamily="2" charset="-122"/>
              </a:rPr>
              <a:t>需求</a:t>
            </a:r>
            <a:r>
              <a:rPr lang="en-US" altLang="ja-JP" sz="1600" dirty="0" smtClean="0">
                <a:latin typeface="宋体" pitchFamily="2" charset="-122"/>
                <a:ea typeface="宋体" pitchFamily="2" charset="-122"/>
              </a:rPr>
              <a:t>,</a:t>
            </a:r>
            <a:r>
              <a:rPr lang="ja-JP" altLang="en-US" sz="1600" dirty="0" smtClean="0">
                <a:latin typeface="宋体" pitchFamily="2" charset="-122"/>
                <a:ea typeface="宋体" pitchFamily="2" charset="-122"/>
              </a:rPr>
              <a:t>通过</a:t>
            </a:r>
            <a:r>
              <a:rPr lang="ja-JP" altLang="en-US" sz="1600" dirty="0">
                <a:latin typeface="宋体" pitchFamily="2" charset="-122"/>
                <a:ea typeface="宋体" pitchFamily="2" charset="-122"/>
              </a:rPr>
              <a:t>适当的</a:t>
            </a:r>
            <a:r>
              <a:rPr lang="ja-JP" altLang="en-US" sz="1600" dirty="0" smtClean="0">
                <a:latin typeface="宋体" pitchFamily="2" charset="-122"/>
                <a:ea typeface="宋体" pitchFamily="2" charset="-122"/>
              </a:rPr>
              <a:t>方法</a:t>
            </a:r>
            <a:r>
              <a:rPr lang="zh-CN" altLang="en-US" sz="1600" dirty="0">
                <a:latin typeface="宋体" pitchFamily="2" charset="-122"/>
                <a:ea typeface="宋体" pitchFamily="2" charset="-122"/>
              </a:rPr>
              <a:t>收</a:t>
            </a:r>
            <a:r>
              <a:rPr lang="ja-JP" altLang="en-US" sz="1600" dirty="0" smtClean="0">
                <a:latin typeface="宋体" pitchFamily="2" charset="-122"/>
                <a:ea typeface="宋体" pitchFamily="2" charset="-122"/>
              </a:rPr>
              <a:t>取</a:t>
            </a:r>
            <a:r>
              <a:rPr lang="ja-JP" altLang="en-US" sz="1600" dirty="0">
                <a:latin typeface="宋体" pitchFamily="2" charset="-122"/>
                <a:ea typeface="宋体" pitchFamily="2" charset="-122"/>
              </a:rPr>
              <a:t>数据，并选择适当的统计图表对数据进行整理和</a:t>
            </a:r>
            <a:r>
              <a:rPr lang="ja-JP" altLang="en-US" sz="1600" dirty="0" smtClean="0">
                <a:latin typeface="宋体" pitchFamily="2" charset="-122"/>
                <a:ea typeface="宋体" pitchFamily="2" charset="-122"/>
              </a:rPr>
              <a:t>描述</a:t>
            </a:r>
            <a:r>
              <a:rPr lang="zh-CN" altLang="en-US" sz="1600" dirty="0">
                <a:latin typeface="宋体" pitchFamily="2" charset="-122"/>
                <a:ea typeface="宋体" pitchFamily="2" charset="-122"/>
              </a:rPr>
              <a:t>，</a:t>
            </a:r>
            <a:r>
              <a:rPr lang="ja-JP" altLang="en-US" sz="1600" dirty="0" smtClean="0">
                <a:latin typeface="宋体" pitchFamily="2" charset="-122"/>
                <a:ea typeface="宋体" pitchFamily="2" charset="-122"/>
              </a:rPr>
              <a:t>在此</a:t>
            </a:r>
            <a:r>
              <a:rPr lang="ja-JP" altLang="en-US" sz="1600" dirty="0">
                <a:latin typeface="宋体" pitchFamily="2" charset="-122"/>
                <a:ea typeface="宋体" pitchFamily="2" charset="-122"/>
              </a:rPr>
              <a:t>基础上用各种统计方法对数据进行</a:t>
            </a:r>
            <a:r>
              <a:rPr lang="ja-JP" altLang="en-US" sz="1600" dirty="0" smtClean="0">
                <a:latin typeface="宋体" pitchFamily="2" charset="-122"/>
                <a:ea typeface="宋体" pitchFamily="2" charset="-122"/>
              </a:rPr>
              <a:t>分析</a:t>
            </a:r>
            <a:r>
              <a:rPr lang="zh-CN" altLang="en-US" sz="1600" dirty="0" smtClean="0">
                <a:latin typeface="宋体" pitchFamily="2" charset="-122"/>
                <a:ea typeface="宋体" pitchFamily="2" charset="-122"/>
              </a:rPr>
              <a:t>，</a:t>
            </a:r>
            <a:r>
              <a:rPr lang="ja-JP" altLang="en-US" sz="1600" dirty="0" smtClean="0">
                <a:latin typeface="宋体" pitchFamily="2" charset="-122"/>
                <a:ea typeface="宋体" pitchFamily="2" charset="-122"/>
              </a:rPr>
              <a:t>从</a:t>
            </a:r>
            <a:r>
              <a:rPr lang="ja-JP" altLang="en-US" sz="1600" dirty="0">
                <a:latin typeface="宋体" pitchFamily="2" charset="-122"/>
                <a:ea typeface="宋体" pitchFamily="2" charset="-122"/>
              </a:rPr>
              <a:t>样本数据中提取需要的信息，推断总体的</a:t>
            </a:r>
            <a:r>
              <a:rPr lang="ja-JP" altLang="en-US" sz="1600" dirty="0" smtClean="0">
                <a:latin typeface="宋体" pitchFamily="2" charset="-122"/>
                <a:ea typeface="宋体" pitchFamily="2" charset="-122"/>
              </a:rPr>
              <a:t>情况</a:t>
            </a:r>
            <a:r>
              <a:rPr lang="zh-CN" altLang="en-US" sz="1600" dirty="0">
                <a:latin typeface="宋体" pitchFamily="2" charset="-122"/>
                <a:ea typeface="宋体" pitchFamily="2" charset="-122"/>
              </a:rPr>
              <a:t>，</a:t>
            </a:r>
            <a:r>
              <a:rPr lang="zh-CN" altLang="en-US" sz="1600" dirty="0" smtClean="0">
                <a:latin typeface="宋体" pitchFamily="2" charset="-122"/>
                <a:ea typeface="宋体" pitchFamily="2" charset="-122"/>
              </a:rPr>
              <a:t>进而</a:t>
            </a:r>
            <a:r>
              <a:rPr lang="ja-JP" altLang="en-US" sz="1600" dirty="0" smtClean="0">
                <a:latin typeface="宋体" pitchFamily="2" charset="-122"/>
                <a:ea typeface="宋体" pitchFamily="2" charset="-122"/>
              </a:rPr>
              <a:t>解决</a:t>
            </a:r>
            <a:r>
              <a:rPr lang="ja-JP" altLang="en-US" sz="1600" dirty="0">
                <a:latin typeface="宋体" pitchFamily="2" charset="-122"/>
                <a:ea typeface="宋体" pitchFamily="2" charset="-122"/>
              </a:rPr>
              <a:t>相应的实际</a:t>
            </a:r>
            <a:r>
              <a:rPr lang="ja-JP" altLang="en-US" sz="1600" dirty="0" smtClean="0">
                <a:latin typeface="宋体" pitchFamily="2" charset="-122"/>
                <a:ea typeface="宋体" pitchFamily="2" charset="-122"/>
              </a:rPr>
              <a:t>问题</a:t>
            </a:r>
            <a:r>
              <a:rPr lang="en-US" altLang="ja-JP" sz="1600" dirty="0" smtClean="0">
                <a:latin typeface="宋体" pitchFamily="2" charset="-122"/>
                <a:ea typeface="宋体" pitchFamily="2" charset="-122"/>
              </a:rPr>
              <a:t>.</a:t>
            </a:r>
          </a:p>
          <a:p>
            <a:pPr marL="0" indent="0">
              <a:buNone/>
            </a:pPr>
            <a:r>
              <a:rPr lang="en-US" altLang="ja-JP" sz="1600" dirty="0">
                <a:latin typeface="宋体" pitchFamily="2" charset="-122"/>
                <a:ea typeface="宋体" pitchFamily="2" charset="-122"/>
              </a:rPr>
              <a:t> </a:t>
            </a:r>
            <a:r>
              <a:rPr lang="en-US" altLang="ja-JP" sz="1600" dirty="0" smtClean="0">
                <a:latin typeface="宋体" pitchFamily="2" charset="-122"/>
                <a:ea typeface="宋体" pitchFamily="2" charset="-122"/>
              </a:rPr>
              <a:t>  </a:t>
            </a:r>
            <a:r>
              <a:rPr lang="ja-JP" altLang="en-US" sz="1600" dirty="0" smtClean="0">
                <a:latin typeface="宋体" pitchFamily="2" charset="-122"/>
                <a:ea typeface="宋体" pitchFamily="2" charset="-122"/>
              </a:rPr>
              <a:t>那么</a:t>
            </a:r>
            <a:r>
              <a:rPr lang="ja-JP" altLang="en-US" sz="1600" dirty="0">
                <a:latin typeface="宋体" pitchFamily="2" charset="-122"/>
                <a:ea typeface="宋体" pitchFamily="2" charset="-122"/>
              </a:rPr>
              <a:t>、对于具体的</a:t>
            </a:r>
            <a:r>
              <a:rPr lang="ja-JP" altLang="en-US" sz="1600" dirty="0" smtClean="0">
                <a:latin typeface="宋体" pitchFamily="2" charset="-122"/>
                <a:ea typeface="宋体" pitchFamily="2" charset="-122"/>
              </a:rPr>
              <a:t>统计</a:t>
            </a:r>
            <a:r>
              <a:rPr lang="zh-CN" altLang="en-US" sz="1600" dirty="0" smtClean="0">
                <a:latin typeface="宋体" pitchFamily="2" charset="-122"/>
                <a:ea typeface="宋体" pitchFamily="2" charset="-122"/>
              </a:rPr>
              <a:t>问</a:t>
            </a:r>
            <a:r>
              <a:rPr lang="ja-JP" altLang="en-US" sz="1600" dirty="0" smtClean="0">
                <a:latin typeface="宋体" pitchFamily="2" charset="-122"/>
                <a:ea typeface="宋体" pitchFamily="2" charset="-122"/>
              </a:rPr>
              <a:t>题</a:t>
            </a:r>
            <a:r>
              <a:rPr lang="zh-CN" altLang="en-US" sz="1600" dirty="0" smtClean="0">
                <a:latin typeface="宋体" pitchFamily="2" charset="-122"/>
                <a:ea typeface="宋体" pitchFamily="2" charset="-122"/>
              </a:rPr>
              <a:t>，</a:t>
            </a:r>
            <a:r>
              <a:rPr lang="ja-JP" altLang="en-US" sz="1600" dirty="0" smtClean="0">
                <a:latin typeface="宋体" pitchFamily="2" charset="-122"/>
                <a:ea typeface="宋体" pitchFamily="2" charset="-122"/>
              </a:rPr>
              <a:t>应</a:t>
            </a:r>
            <a:r>
              <a:rPr lang="ja-JP" altLang="en-US" sz="1600" dirty="0">
                <a:latin typeface="宋体" pitchFamily="2" charset="-122"/>
                <a:ea typeface="宋体" pitchFamily="2" charset="-122"/>
              </a:rPr>
              <a:t>如何收集数据</a:t>
            </a:r>
            <a:r>
              <a:rPr lang="en-US" altLang="ja-JP" sz="1600" dirty="0">
                <a:latin typeface="宋体" pitchFamily="2" charset="-122"/>
                <a:ea typeface="宋体" pitchFamily="2" charset="-122"/>
              </a:rPr>
              <a:t>?</a:t>
            </a:r>
            <a:r>
              <a:rPr lang="ja-JP" altLang="en-US" sz="1600" dirty="0">
                <a:latin typeface="宋体" pitchFamily="2" charset="-122"/>
                <a:ea typeface="宋体" pitchFamily="2" charset="-122"/>
              </a:rPr>
              <a:t>如何从所收集的数据中提取</a:t>
            </a:r>
            <a:r>
              <a:rPr lang="ja-JP" altLang="en-US" sz="1600" dirty="0" smtClean="0">
                <a:latin typeface="宋体" pitchFamily="2" charset="-122"/>
                <a:ea typeface="宋体" pitchFamily="2" charset="-122"/>
              </a:rPr>
              <a:t>信息</a:t>
            </a:r>
            <a:r>
              <a:rPr lang="zh-CN" altLang="en-US" sz="1600" dirty="0" smtClean="0">
                <a:latin typeface="宋体" pitchFamily="2" charset="-122"/>
                <a:ea typeface="宋体" pitchFamily="2" charset="-122"/>
              </a:rPr>
              <a:t>来</a:t>
            </a:r>
            <a:r>
              <a:rPr lang="ja-JP" altLang="en-US" sz="1600" dirty="0" smtClean="0">
                <a:latin typeface="宋体" pitchFamily="2" charset="-122"/>
                <a:ea typeface="宋体" pitchFamily="2" charset="-122"/>
              </a:rPr>
              <a:t>认识</a:t>
            </a:r>
            <a:r>
              <a:rPr lang="ja-JP" altLang="en-US" sz="1600" dirty="0">
                <a:latin typeface="宋体" pitchFamily="2" charset="-122"/>
                <a:ea typeface="宋体" pitchFamily="2" charset="-122"/>
              </a:rPr>
              <a:t>未知现象</a:t>
            </a:r>
            <a:r>
              <a:rPr lang="en-US" altLang="ja-JP" sz="1600" dirty="0">
                <a:latin typeface="宋体" pitchFamily="2" charset="-122"/>
                <a:ea typeface="宋体" pitchFamily="2" charset="-122"/>
              </a:rPr>
              <a:t>?</a:t>
            </a:r>
            <a:r>
              <a:rPr lang="ja-JP" altLang="en-US" sz="1600" dirty="0">
                <a:latin typeface="宋体" pitchFamily="2" charset="-122"/>
                <a:ea typeface="宋体" pitchFamily="2" charset="-122"/>
              </a:rPr>
              <a:t>这种认识一定正确吗</a:t>
            </a:r>
            <a:r>
              <a:rPr lang="en-US" altLang="ja-JP" sz="1600" dirty="0">
                <a:latin typeface="宋体" pitchFamily="2" charset="-122"/>
                <a:ea typeface="宋体" pitchFamily="2" charset="-122"/>
              </a:rPr>
              <a:t>?</a:t>
            </a:r>
            <a:r>
              <a:rPr lang="ja-JP" altLang="en-US" sz="1600" dirty="0">
                <a:latin typeface="宋体" pitchFamily="2" charset="-122"/>
                <a:ea typeface="宋体" pitchFamily="2" charset="-122"/>
              </a:rPr>
              <a:t>应如何正确解释统计的</a:t>
            </a:r>
            <a:r>
              <a:rPr lang="ja-JP" altLang="en-US" sz="1600" dirty="0" smtClean="0">
                <a:latin typeface="宋体" pitchFamily="2" charset="-122"/>
                <a:ea typeface="宋体" pitchFamily="2" charset="-122"/>
              </a:rPr>
              <a:t>结果</a:t>
            </a:r>
            <a:r>
              <a:rPr lang="en-US" altLang="ja-JP" sz="1600" dirty="0" smtClean="0">
                <a:latin typeface="宋体" pitchFamily="2" charset="-122"/>
                <a:ea typeface="宋体" pitchFamily="2" charset="-122"/>
              </a:rPr>
              <a:t>?</a:t>
            </a:r>
          </a:p>
          <a:p>
            <a:pPr marL="0" indent="0">
              <a:buNone/>
            </a:pPr>
            <a:r>
              <a:rPr lang="ja-JP" altLang="en-US" sz="1600" dirty="0" smtClean="0">
                <a:latin typeface="宋体" pitchFamily="2" charset="-122"/>
                <a:ea typeface="宋体" pitchFamily="2" charset="-122"/>
              </a:rPr>
              <a:t>    本章</a:t>
            </a:r>
            <a:r>
              <a:rPr lang="ja-JP" altLang="en-US" sz="1600" dirty="0">
                <a:latin typeface="宋体" pitchFamily="2" charset="-122"/>
                <a:ea typeface="宋体" pitchFamily="2" charset="-122"/>
              </a:rPr>
              <a:t>我们将在初中学过的统计与概率知识的基础上</a:t>
            </a:r>
            <a:r>
              <a:rPr lang="en-US" altLang="ja-JP" sz="1600" dirty="0">
                <a:latin typeface="宋体" pitchFamily="2" charset="-122"/>
                <a:ea typeface="宋体" pitchFamily="2" charset="-122"/>
              </a:rPr>
              <a:t>.</a:t>
            </a:r>
            <a:r>
              <a:rPr lang="ja-JP" altLang="en-US" sz="1600" dirty="0">
                <a:latin typeface="宋体" pitchFamily="2" charset="-122"/>
                <a:ea typeface="宋体" pitchFamily="2" charset="-122"/>
              </a:rPr>
              <a:t>通过</a:t>
            </a:r>
            <a:r>
              <a:rPr lang="ja-JP" altLang="en-US" sz="1600" dirty="0" smtClean="0">
                <a:latin typeface="宋体" pitchFamily="2" charset="-122"/>
                <a:ea typeface="宋体" pitchFamily="2" charset="-122"/>
              </a:rPr>
              <a:t>进</a:t>
            </a:r>
            <a:r>
              <a:rPr lang="zh-CN" altLang="en-US" sz="1600" dirty="0">
                <a:latin typeface="宋体" pitchFamily="2" charset="-122"/>
                <a:ea typeface="宋体" pitchFamily="2" charset="-122"/>
              </a:rPr>
              <a:t>一</a:t>
            </a:r>
            <a:r>
              <a:rPr lang="ja-JP" altLang="en-US" sz="1600" dirty="0" smtClean="0">
                <a:latin typeface="宋体" pitchFamily="2" charset="-122"/>
                <a:ea typeface="宋体" pitchFamily="2" charset="-122"/>
              </a:rPr>
              <a:t>步学习</a:t>
            </a:r>
            <a:r>
              <a:rPr lang="zh-CN" altLang="en-US" sz="1600" dirty="0">
                <a:latin typeface="宋体" pitchFamily="2" charset="-122"/>
                <a:ea typeface="宋体" pitchFamily="2" charset="-122"/>
              </a:rPr>
              <a:t>，</a:t>
            </a:r>
            <a:r>
              <a:rPr lang="ja-JP" altLang="en-US" sz="1600" dirty="0" smtClean="0">
                <a:latin typeface="宋体" pitchFamily="2" charset="-122"/>
                <a:ea typeface="宋体" pitchFamily="2" charset="-122"/>
              </a:rPr>
              <a:t>加深</a:t>
            </a:r>
            <a:r>
              <a:rPr lang="ja-JP" altLang="en-US" sz="1600" dirty="0">
                <a:latin typeface="宋体" pitchFamily="2" charset="-122"/>
                <a:ea typeface="宋体" pitchFamily="2" charset="-122"/>
              </a:rPr>
              <a:t>对这些问题的认识</a:t>
            </a:r>
            <a:r>
              <a:rPr lang="en-US" altLang="ja-JP" sz="1600" dirty="0">
                <a:latin typeface="宋体" pitchFamily="2" charset="-122"/>
                <a:ea typeface="宋体" pitchFamily="2" charset="-122"/>
              </a:rPr>
              <a:t>.</a:t>
            </a:r>
            <a:r>
              <a:rPr lang="ja-JP" altLang="en-US" sz="1600" dirty="0">
                <a:latin typeface="宋体" pitchFamily="2" charset="-122"/>
                <a:ea typeface="宋体" pitchFamily="2" charset="-122"/>
              </a:rPr>
              <a:t>并通过解决问题的</a:t>
            </a:r>
            <a:r>
              <a:rPr lang="ja-JP" altLang="en-US" sz="1600" dirty="0" smtClean="0">
                <a:latin typeface="宋体" pitchFamily="2" charset="-122"/>
                <a:ea typeface="宋体" pitchFamily="2" charset="-122"/>
              </a:rPr>
              <a:t>实践</a:t>
            </a:r>
            <a:r>
              <a:rPr lang="en-US" altLang="ja-JP" sz="1600" dirty="0" smtClean="0">
                <a:latin typeface="宋体" pitchFamily="2" charset="-122"/>
                <a:ea typeface="宋体" pitchFamily="2" charset="-122"/>
              </a:rPr>
              <a:t>,</a:t>
            </a:r>
            <a:r>
              <a:rPr lang="ja-JP" altLang="en-US" sz="1600" dirty="0" smtClean="0">
                <a:latin typeface="宋体" pitchFamily="2" charset="-122"/>
                <a:ea typeface="宋体" pitchFamily="2" charset="-122"/>
              </a:rPr>
              <a:t>进一</a:t>
            </a:r>
            <a:r>
              <a:rPr lang="zh-CN" altLang="en-US" sz="1600" dirty="0" smtClean="0">
                <a:latin typeface="宋体" pitchFamily="2" charset="-122"/>
                <a:ea typeface="宋体" pitchFamily="2" charset="-122"/>
              </a:rPr>
              <a:t>步</a:t>
            </a:r>
            <a:r>
              <a:rPr lang="ja-JP" altLang="en-US" sz="1600" dirty="0" smtClean="0">
                <a:latin typeface="宋体" pitchFamily="2" charset="-122"/>
                <a:ea typeface="宋体" pitchFamily="2" charset="-122"/>
              </a:rPr>
              <a:t>学习</a:t>
            </a:r>
            <a:r>
              <a:rPr lang="ja-JP" altLang="en-US" sz="1600" dirty="0">
                <a:latin typeface="宋体" pitchFamily="2" charset="-122"/>
                <a:ea typeface="宋体" pitchFamily="2" charset="-122"/>
              </a:rPr>
              <a:t>数据分析的</a:t>
            </a:r>
            <a:r>
              <a:rPr lang="ja-JP" altLang="en-US" sz="1600" dirty="0" smtClean="0">
                <a:latin typeface="宋体" pitchFamily="2" charset="-122"/>
                <a:ea typeface="宋体" pitchFamily="2" charset="-122"/>
              </a:rPr>
              <a:t>方法</a:t>
            </a:r>
            <a:r>
              <a:rPr lang="en-US" altLang="ja-JP" dirty="0"/>
              <a:t>.</a:t>
            </a:r>
            <a:endParaRPr lang="zh-CN" altLang="en-US" dirty="0"/>
          </a:p>
        </p:txBody>
      </p:sp>
    </p:spTree>
    <p:extLst>
      <p:ext uri="{BB962C8B-B14F-4D97-AF65-F5344CB8AC3E}">
        <p14:creationId xmlns:p14="http://schemas.microsoft.com/office/powerpoint/2010/main" val="3653721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000" dirty="0" smtClean="0"/>
              <a:t>一、创设情境，引入课题</a:t>
            </a:r>
            <a:endParaRPr lang="zh-CN" altLang="en-US" sz="2000" dirty="0"/>
          </a:p>
        </p:txBody>
      </p:sp>
      <p:sp>
        <p:nvSpPr>
          <p:cNvPr id="3" name="内容占位符 2"/>
          <p:cNvSpPr>
            <a:spLocks noGrp="1"/>
          </p:cNvSpPr>
          <p:nvPr>
            <p:ph idx="1"/>
          </p:nvPr>
        </p:nvSpPr>
        <p:spPr>
          <a:xfrm>
            <a:off x="484010" y="767736"/>
            <a:ext cx="8139178" cy="2925376"/>
          </a:xfrm>
        </p:spPr>
        <p:txBody>
          <a:bodyPr>
            <a:noAutofit/>
          </a:bodyPr>
          <a:lstStyle/>
          <a:p>
            <a:pPr marL="0" indent="0">
              <a:buNone/>
            </a:pPr>
            <a:r>
              <a:rPr lang="en-US" altLang="zh-CN" sz="1600" dirty="0" smtClean="0">
                <a:latin typeface="宋体" pitchFamily="2" charset="-122"/>
                <a:ea typeface="宋体" pitchFamily="2" charset="-122"/>
              </a:rPr>
              <a:t>1</a:t>
            </a:r>
            <a:r>
              <a:rPr lang="en-US" altLang="zh-CN" sz="1600" dirty="0">
                <a:latin typeface="宋体" pitchFamily="2" charset="-122"/>
                <a:ea typeface="宋体" pitchFamily="2" charset="-122"/>
              </a:rPr>
              <a:t>.  2011</a:t>
            </a:r>
            <a:r>
              <a:rPr lang="zh-CN" altLang="zh-CN" sz="1600" dirty="0">
                <a:latin typeface="宋体" pitchFamily="2" charset="-122"/>
                <a:ea typeface="宋体" pitchFamily="2" charset="-122"/>
              </a:rPr>
              <a:t>年</a:t>
            </a:r>
            <a:r>
              <a:rPr lang="en-US" altLang="zh-CN" sz="1600" dirty="0">
                <a:latin typeface="宋体" pitchFamily="2" charset="-122"/>
                <a:ea typeface="宋体" pitchFamily="2" charset="-122"/>
              </a:rPr>
              <a:t>10</a:t>
            </a:r>
            <a:r>
              <a:rPr lang="zh-CN" altLang="zh-CN" sz="1600" dirty="0">
                <a:latin typeface="宋体" pitchFamily="2" charset="-122"/>
                <a:ea typeface="宋体" pitchFamily="2" charset="-122"/>
              </a:rPr>
              <a:t>月</a:t>
            </a:r>
            <a:r>
              <a:rPr lang="en-US" altLang="zh-CN" sz="1600" dirty="0">
                <a:latin typeface="宋体" pitchFamily="2" charset="-122"/>
                <a:ea typeface="宋体" pitchFamily="2" charset="-122"/>
              </a:rPr>
              <a:t>5</a:t>
            </a:r>
            <a:r>
              <a:rPr lang="zh-CN" altLang="zh-CN" sz="1600" dirty="0">
                <a:latin typeface="宋体" pitchFamily="2" charset="-122"/>
                <a:ea typeface="宋体" pitchFamily="2" charset="-122"/>
              </a:rPr>
              <a:t>日，北京市食品安全办通报有</a:t>
            </a:r>
            <a:r>
              <a:rPr lang="en-US" altLang="zh-CN" sz="1600" dirty="0">
                <a:latin typeface="宋体" pitchFamily="2" charset="-122"/>
                <a:ea typeface="宋体" pitchFamily="2" charset="-122"/>
              </a:rPr>
              <a:t>20</a:t>
            </a:r>
            <a:r>
              <a:rPr lang="zh-CN" altLang="zh-CN" sz="1600" dirty="0">
                <a:latin typeface="宋体" pitchFamily="2" charset="-122"/>
                <a:ea typeface="宋体" pitchFamily="2" charset="-122"/>
              </a:rPr>
              <a:t>种不合格食品被全市停售，其中有</a:t>
            </a:r>
            <a:r>
              <a:rPr lang="en-US" altLang="zh-CN" sz="1600" dirty="0">
                <a:latin typeface="宋体" pitchFamily="2" charset="-122"/>
                <a:ea typeface="宋体" pitchFamily="2" charset="-122"/>
              </a:rPr>
              <a:t>8</a:t>
            </a:r>
            <a:r>
              <a:rPr lang="zh-CN" altLang="zh-CN" sz="1600" dirty="0">
                <a:latin typeface="宋体" pitchFamily="2" charset="-122"/>
                <a:ea typeface="宋体" pitchFamily="2" charset="-122"/>
              </a:rPr>
              <a:t>种是蛋糕、牛舌饼、桃酥等老人、小孩们常吃的小糕点；</a:t>
            </a:r>
          </a:p>
          <a:p>
            <a:pPr marL="0" indent="0">
              <a:buNone/>
            </a:pPr>
            <a:r>
              <a:rPr lang="en-US" altLang="zh-CN" sz="1600" dirty="0" smtClean="0">
                <a:latin typeface="宋体" pitchFamily="2" charset="-122"/>
                <a:ea typeface="宋体" pitchFamily="2" charset="-122"/>
              </a:rPr>
              <a:t>2</a:t>
            </a:r>
            <a:r>
              <a:rPr lang="en-US" altLang="zh-CN" sz="1600" dirty="0">
                <a:latin typeface="宋体" pitchFamily="2" charset="-122"/>
                <a:ea typeface="宋体" pitchFamily="2" charset="-122"/>
              </a:rPr>
              <a:t>. </a:t>
            </a:r>
            <a:r>
              <a:rPr lang="en-US" altLang="zh-CN" sz="1600" dirty="0" smtClean="0">
                <a:latin typeface="宋体" pitchFamily="2" charset="-122"/>
                <a:ea typeface="宋体" pitchFamily="2" charset="-122"/>
              </a:rPr>
              <a:t>2010</a:t>
            </a:r>
            <a:r>
              <a:rPr lang="zh-CN" altLang="zh-CN" sz="1600" dirty="0">
                <a:latin typeface="宋体" pitchFamily="2" charset="-122"/>
                <a:ea typeface="宋体" pitchFamily="2" charset="-122"/>
              </a:rPr>
              <a:t>年</a:t>
            </a:r>
            <a:r>
              <a:rPr lang="en-US" altLang="zh-CN" sz="1600" dirty="0">
                <a:latin typeface="宋体" pitchFamily="2" charset="-122"/>
                <a:ea typeface="宋体" pitchFamily="2" charset="-122"/>
              </a:rPr>
              <a:t>7</a:t>
            </a:r>
            <a:r>
              <a:rPr lang="zh-CN" altLang="zh-CN" sz="1600" dirty="0">
                <a:latin typeface="宋体" pitchFamily="2" charset="-122"/>
                <a:ea typeface="宋体" pitchFamily="2" charset="-122"/>
              </a:rPr>
              <a:t>月</a:t>
            </a:r>
            <a:r>
              <a:rPr lang="en-US" altLang="zh-CN" sz="1600" dirty="0">
                <a:latin typeface="宋体" pitchFamily="2" charset="-122"/>
                <a:ea typeface="宋体" pitchFamily="2" charset="-122"/>
              </a:rPr>
              <a:t>1</a:t>
            </a:r>
            <a:r>
              <a:rPr lang="zh-CN" altLang="zh-CN" sz="1600" dirty="0">
                <a:latin typeface="宋体" pitchFamily="2" charset="-122"/>
                <a:ea typeface="宋体" pitchFamily="2" charset="-122"/>
              </a:rPr>
              <a:t>日教育部发布全国高校毕业生就业率</a:t>
            </a:r>
            <a:r>
              <a:rPr lang="en-US" altLang="zh-CN" sz="1600" dirty="0">
                <a:latin typeface="宋体" pitchFamily="2" charset="-122"/>
                <a:ea typeface="宋体" pitchFamily="2" charset="-122"/>
              </a:rPr>
              <a:t>72. 2%</a:t>
            </a:r>
            <a:r>
              <a:rPr lang="zh-CN" altLang="zh-CN" sz="1600" dirty="0">
                <a:latin typeface="宋体" pitchFamily="2" charset="-122"/>
                <a:ea typeface="宋体" pitchFamily="2" charset="-122"/>
              </a:rPr>
              <a:t>；</a:t>
            </a:r>
          </a:p>
          <a:p>
            <a:pPr marL="0" indent="0">
              <a:buNone/>
            </a:pPr>
            <a:r>
              <a:rPr lang="en-US" altLang="zh-CN" sz="1600" dirty="0">
                <a:latin typeface="宋体" pitchFamily="2" charset="-122"/>
                <a:ea typeface="宋体" pitchFamily="2" charset="-122"/>
              </a:rPr>
              <a:t>3. </a:t>
            </a:r>
            <a:r>
              <a:rPr lang="zh-CN" altLang="zh-CN" sz="1600" dirty="0" smtClean="0">
                <a:latin typeface="宋体" pitchFamily="2" charset="-122"/>
                <a:ea typeface="宋体" pitchFamily="2" charset="-122"/>
              </a:rPr>
              <a:t>我国</a:t>
            </a:r>
            <a:r>
              <a:rPr lang="zh-CN" altLang="zh-CN" sz="1600" dirty="0">
                <a:latin typeface="宋体" pitchFamily="2" charset="-122"/>
                <a:ea typeface="宋体" pitchFamily="2" charset="-122"/>
              </a:rPr>
              <a:t>沙漠化土地</a:t>
            </a:r>
            <a:r>
              <a:rPr lang="zh-CN" altLang="zh-CN" sz="1600" dirty="0" smtClean="0">
                <a:latin typeface="宋体" pitchFamily="2" charset="-122"/>
                <a:ea typeface="宋体" pitchFamily="2" charset="-122"/>
              </a:rPr>
              <a:t>总面积</a:t>
            </a:r>
            <a:r>
              <a:rPr lang="zh-CN" altLang="en-US" sz="1600" dirty="0">
                <a:latin typeface="宋体" pitchFamily="2" charset="-122"/>
                <a:ea typeface="宋体" pitchFamily="2" charset="-122"/>
              </a:rPr>
              <a:t>已经</a:t>
            </a:r>
            <a:r>
              <a:rPr lang="zh-CN" altLang="zh-CN" sz="1600" dirty="0" smtClean="0">
                <a:latin typeface="宋体" pitchFamily="2" charset="-122"/>
                <a:ea typeface="宋体" pitchFamily="2" charset="-122"/>
              </a:rPr>
              <a:t>超过</a:t>
            </a:r>
            <a:r>
              <a:rPr lang="en-US" altLang="zh-CN" sz="1600" dirty="0">
                <a:latin typeface="宋体" pitchFamily="2" charset="-122"/>
                <a:ea typeface="宋体" pitchFamily="2" charset="-122"/>
              </a:rPr>
              <a:t>1. 74</a:t>
            </a:r>
            <a:r>
              <a:rPr lang="zh-CN" altLang="zh-CN" sz="1600" dirty="0">
                <a:latin typeface="宋体" pitchFamily="2" charset="-122"/>
                <a:ea typeface="宋体" pitchFamily="2" charset="-122"/>
              </a:rPr>
              <a:t>×</a:t>
            </a:r>
            <a:r>
              <a:rPr lang="en-US" altLang="zh-CN" sz="1600" dirty="0">
                <a:latin typeface="宋体" pitchFamily="2" charset="-122"/>
                <a:ea typeface="宋体" pitchFamily="2" charset="-122"/>
              </a:rPr>
              <a:t>10</a:t>
            </a:r>
            <a:r>
              <a:rPr lang="en-US" altLang="zh-CN" sz="1600" baseline="30000" dirty="0">
                <a:latin typeface="宋体" pitchFamily="2" charset="-122"/>
                <a:ea typeface="宋体" pitchFamily="2" charset="-122"/>
              </a:rPr>
              <a:t>5</a:t>
            </a:r>
            <a:r>
              <a:rPr lang="zh-CN" altLang="zh-CN" sz="1600" dirty="0">
                <a:latin typeface="宋体" pitchFamily="2" charset="-122"/>
                <a:ea typeface="宋体" pitchFamily="2" charset="-122"/>
              </a:rPr>
              <a:t>，并以每年</a:t>
            </a:r>
            <a:r>
              <a:rPr lang="en-US" altLang="zh-CN" sz="1600" dirty="0">
                <a:latin typeface="宋体" pitchFamily="2" charset="-122"/>
                <a:ea typeface="宋体" pitchFamily="2" charset="-122"/>
              </a:rPr>
              <a:t>3. 4</a:t>
            </a:r>
            <a:r>
              <a:rPr lang="zh-CN" altLang="zh-CN" sz="1600" dirty="0">
                <a:latin typeface="宋体" pitchFamily="2" charset="-122"/>
                <a:ea typeface="宋体" pitchFamily="2" charset="-122"/>
              </a:rPr>
              <a:t>×</a:t>
            </a:r>
            <a:r>
              <a:rPr lang="en-US" altLang="zh-CN" sz="1600" dirty="0">
                <a:latin typeface="宋体" pitchFamily="2" charset="-122"/>
                <a:ea typeface="宋体" pitchFamily="2" charset="-122"/>
              </a:rPr>
              <a:t>10</a:t>
            </a:r>
            <a:r>
              <a:rPr lang="en-US" altLang="zh-CN" sz="1600" baseline="30000" dirty="0">
                <a:latin typeface="宋体" pitchFamily="2" charset="-122"/>
                <a:ea typeface="宋体" pitchFamily="2" charset="-122"/>
              </a:rPr>
              <a:t>3</a:t>
            </a:r>
            <a:r>
              <a:rPr lang="zh-CN" altLang="zh-CN" sz="1600" dirty="0">
                <a:latin typeface="宋体" pitchFamily="2" charset="-122"/>
                <a:ea typeface="宋体" pitchFamily="2" charset="-122"/>
              </a:rPr>
              <a:t>速度扩张</a:t>
            </a:r>
            <a:r>
              <a:rPr lang="en-US" altLang="zh-CN" sz="1600" dirty="0">
                <a:latin typeface="宋体" pitchFamily="2" charset="-122"/>
                <a:ea typeface="宋体" pitchFamily="2" charset="-122"/>
              </a:rPr>
              <a:t>. </a:t>
            </a:r>
            <a:endParaRPr lang="en-US" altLang="zh-CN" sz="1600" dirty="0" smtClean="0">
              <a:latin typeface="宋体" pitchFamily="2" charset="-122"/>
              <a:ea typeface="宋体" pitchFamily="2" charset="-122"/>
            </a:endParaRPr>
          </a:p>
          <a:p>
            <a:pPr marL="0" indent="0">
              <a:buNone/>
            </a:pPr>
            <a:r>
              <a:rPr lang="en-US" altLang="zh-CN" sz="1600" dirty="0" smtClean="0">
                <a:latin typeface="宋体" pitchFamily="2" charset="-122"/>
                <a:ea typeface="宋体" pitchFamily="2" charset="-122"/>
              </a:rPr>
              <a:t>4.2011</a:t>
            </a:r>
            <a:r>
              <a:rPr lang="zh-CN" altLang="en-US" sz="1600" dirty="0">
                <a:latin typeface="宋体" pitchFamily="2" charset="-122"/>
                <a:ea typeface="宋体" pitchFamily="2" charset="-122"/>
              </a:rPr>
              <a:t>年</a:t>
            </a:r>
            <a:r>
              <a:rPr lang="en-US" altLang="zh-CN" sz="1600" dirty="0">
                <a:latin typeface="宋体" pitchFamily="2" charset="-122"/>
                <a:ea typeface="宋体" pitchFamily="2" charset="-122"/>
              </a:rPr>
              <a:t>4</a:t>
            </a:r>
            <a:r>
              <a:rPr lang="zh-CN" altLang="en-US" sz="1600" dirty="0">
                <a:latin typeface="宋体" pitchFamily="2" charset="-122"/>
                <a:ea typeface="宋体" pitchFamily="2" charset="-122"/>
              </a:rPr>
              <a:t>月</a:t>
            </a:r>
            <a:r>
              <a:rPr lang="en-US" altLang="zh-CN" sz="1600" dirty="0">
                <a:latin typeface="宋体" pitchFamily="2" charset="-122"/>
                <a:ea typeface="宋体" pitchFamily="2" charset="-122"/>
              </a:rPr>
              <a:t>28</a:t>
            </a:r>
            <a:r>
              <a:rPr lang="zh-CN" altLang="en-US" sz="1600" dirty="0">
                <a:latin typeface="宋体" pitchFamily="2" charset="-122"/>
                <a:ea typeface="宋体" pitchFamily="2" charset="-122"/>
              </a:rPr>
              <a:t>日中华人民共和国统计局发布，普查以</a:t>
            </a:r>
            <a:r>
              <a:rPr lang="en-US" altLang="zh-CN" sz="1600" dirty="0">
                <a:latin typeface="宋体" pitchFamily="2" charset="-122"/>
                <a:ea typeface="宋体" pitchFamily="2" charset="-122"/>
              </a:rPr>
              <a:t>2010</a:t>
            </a:r>
            <a:r>
              <a:rPr lang="zh-CN" altLang="en-US" sz="1600" dirty="0">
                <a:latin typeface="宋体" pitchFamily="2" charset="-122"/>
                <a:ea typeface="宋体" pitchFamily="2" charset="-122"/>
              </a:rPr>
              <a:t>年</a:t>
            </a:r>
            <a:r>
              <a:rPr lang="en-US" altLang="zh-CN" sz="1600" dirty="0">
                <a:latin typeface="宋体" pitchFamily="2" charset="-122"/>
                <a:ea typeface="宋体" pitchFamily="2" charset="-122"/>
              </a:rPr>
              <a:t>11</a:t>
            </a:r>
            <a:r>
              <a:rPr lang="zh-CN" altLang="en-US" sz="1600" dirty="0">
                <a:latin typeface="宋体" pitchFamily="2" charset="-122"/>
                <a:ea typeface="宋体" pitchFamily="2" charset="-122"/>
              </a:rPr>
              <a:t>月</a:t>
            </a:r>
            <a:r>
              <a:rPr lang="en-US" altLang="zh-CN" sz="1600" dirty="0">
                <a:latin typeface="宋体" pitchFamily="2" charset="-122"/>
                <a:ea typeface="宋体" pitchFamily="2" charset="-122"/>
              </a:rPr>
              <a:t>1</a:t>
            </a:r>
            <a:r>
              <a:rPr lang="zh-CN" altLang="en-US" sz="1600" dirty="0">
                <a:latin typeface="宋体" pitchFamily="2" charset="-122"/>
                <a:ea typeface="宋体" pitchFamily="2" charset="-122"/>
              </a:rPr>
              <a:t>日零时为标准进行，公告显示中国总人口截至当时为</a:t>
            </a:r>
            <a:r>
              <a:rPr lang="en-US" altLang="zh-CN" sz="1600" dirty="0">
                <a:latin typeface="宋体" pitchFamily="2" charset="-122"/>
                <a:ea typeface="宋体" pitchFamily="2" charset="-122"/>
              </a:rPr>
              <a:t>1370536875</a:t>
            </a:r>
            <a:r>
              <a:rPr lang="zh-CN" altLang="en-US" sz="1600" dirty="0">
                <a:latin typeface="宋体" pitchFamily="2" charset="-122"/>
                <a:ea typeface="宋体" pitchFamily="2" charset="-122"/>
              </a:rPr>
              <a:t>人</a:t>
            </a:r>
            <a:r>
              <a:rPr lang="en-US" altLang="zh-CN" sz="1600" dirty="0">
                <a:latin typeface="宋体" pitchFamily="2" charset="-122"/>
                <a:ea typeface="宋体" pitchFamily="2" charset="-122"/>
              </a:rPr>
              <a:t>.</a:t>
            </a:r>
            <a:endParaRPr lang="zh-CN" altLang="en-US" sz="1600" dirty="0">
              <a:latin typeface="宋体" pitchFamily="2" charset="-122"/>
              <a:ea typeface="宋体" pitchFamily="2" charset="-122"/>
            </a:endParaRPr>
          </a:p>
          <a:p>
            <a:pPr marL="0" indent="0">
              <a:buNone/>
            </a:pPr>
            <a:endParaRPr lang="en-US" altLang="zh-CN" sz="1600" dirty="0" smtClean="0">
              <a:latin typeface="宋体" pitchFamily="2" charset="-122"/>
              <a:ea typeface="宋体" pitchFamily="2" charset="-122"/>
            </a:endParaRPr>
          </a:p>
          <a:p>
            <a:pPr marL="0" indent="0">
              <a:buNone/>
            </a:pPr>
            <a:endParaRPr lang="en-US" altLang="zh-CN" sz="1600" dirty="0" smtClean="0">
              <a:latin typeface="宋体" pitchFamily="2" charset="-122"/>
              <a:ea typeface="宋体" pitchFamily="2" charset="-122"/>
            </a:endParaRPr>
          </a:p>
          <a:p>
            <a:pPr marL="0" indent="0">
              <a:buNone/>
            </a:pPr>
            <a:r>
              <a:rPr lang="en-US" altLang="zh-CN" sz="1600" dirty="0" smtClean="0">
                <a:latin typeface="宋体" pitchFamily="2" charset="-122"/>
                <a:ea typeface="宋体" pitchFamily="2" charset="-122"/>
              </a:rPr>
              <a:t>    </a:t>
            </a:r>
            <a:endParaRPr lang="zh-CN" altLang="zh-CN" sz="1600" dirty="0">
              <a:latin typeface="宋体" pitchFamily="2" charset="-122"/>
              <a:ea typeface="宋体" pitchFamily="2" charset="-122"/>
            </a:endParaRPr>
          </a:p>
        </p:txBody>
      </p:sp>
      <p:sp>
        <p:nvSpPr>
          <p:cNvPr id="4" name="TextBox 3"/>
          <p:cNvSpPr txBox="1"/>
          <p:nvPr/>
        </p:nvSpPr>
        <p:spPr>
          <a:xfrm>
            <a:off x="484010" y="3522482"/>
            <a:ext cx="5859262" cy="369332"/>
          </a:xfrm>
          <a:prstGeom prst="rect">
            <a:avLst/>
          </a:prstGeom>
          <a:noFill/>
        </p:spPr>
        <p:txBody>
          <a:bodyPr wrap="square" rtlCol="0">
            <a:spAutoFit/>
          </a:bodyPr>
          <a:lstStyle/>
          <a:p>
            <a:r>
              <a:rPr lang="zh-CN" altLang="en-US" dirty="0" smtClean="0"/>
              <a:t>问题</a:t>
            </a:r>
            <a:r>
              <a:rPr lang="en-US" altLang="zh-CN" dirty="0" smtClean="0"/>
              <a:t>1</a:t>
            </a:r>
            <a:r>
              <a:rPr lang="zh-CN" altLang="en-US" dirty="0" smtClean="0"/>
              <a:t>、</a:t>
            </a:r>
            <a:r>
              <a:rPr lang="zh-CN" altLang="zh-CN" dirty="0" smtClean="0"/>
              <a:t>这些</a:t>
            </a:r>
            <a:r>
              <a:rPr lang="zh-CN" altLang="zh-CN" dirty="0"/>
              <a:t>数据和结论是怎样得到的？</a:t>
            </a:r>
            <a:r>
              <a:rPr lang="en-US" altLang="zh-CN" dirty="0"/>
              <a:t> </a:t>
            </a:r>
            <a:endParaRPr lang="zh-CN" altLang="en-US" dirty="0"/>
          </a:p>
        </p:txBody>
      </p:sp>
      <p:sp>
        <p:nvSpPr>
          <p:cNvPr id="5" name="TextBox 4"/>
          <p:cNvSpPr txBox="1"/>
          <p:nvPr/>
        </p:nvSpPr>
        <p:spPr>
          <a:xfrm>
            <a:off x="617175" y="4003654"/>
            <a:ext cx="7830105" cy="646331"/>
          </a:xfrm>
          <a:prstGeom prst="rect">
            <a:avLst/>
          </a:prstGeom>
          <a:noFill/>
        </p:spPr>
        <p:txBody>
          <a:bodyPr wrap="square" rtlCol="0">
            <a:spAutoFit/>
          </a:bodyPr>
          <a:lstStyle/>
          <a:p>
            <a:r>
              <a:rPr lang="zh-CN" altLang="en-US" dirty="0" smtClean="0"/>
              <a:t>全面调查（普查）与抽样调查 </a:t>
            </a:r>
            <a:endParaRPr lang="en-US" altLang="zh-CN" dirty="0" smtClean="0"/>
          </a:p>
          <a:p>
            <a:r>
              <a:rPr lang="zh-CN" altLang="en-US" dirty="0" smtClean="0">
                <a:latin typeface="宋体" pitchFamily="2" charset="-122"/>
                <a:ea typeface="宋体" pitchFamily="2" charset="-122"/>
              </a:rPr>
              <a:t>总体与个体</a:t>
            </a:r>
            <a:r>
              <a:rPr lang="en-US" altLang="zh-CN" dirty="0">
                <a:latin typeface="宋体" pitchFamily="2" charset="-122"/>
                <a:ea typeface="宋体" pitchFamily="2" charset="-122"/>
              </a:rPr>
              <a:t> </a:t>
            </a:r>
            <a:r>
              <a:rPr lang="en-US" altLang="zh-CN" dirty="0" smtClean="0">
                <a:latin typeface="宋体" pitchFamily="2" charset="-122"/>
                <a:ea typeface="宋体" pitchFamily="2" charset="-122"/>
              </a:rPr>
              <a:t>  </a:t>
            </a:r>
            <a:r>
              <a:rPr lang="zh-CN" altLang="en-US" dirty="0" smtClean="0">
                <a:latin typeface="宋体" pitchFamily="2" charset="-122"/>
                <a:ea typeface="宋体" pitchFamily="2" charset="-122"/>
              </a:rPr>
              <a:t>样本与样本量</a:t>
            </a:r>
            <a:endParaRPr lang="zh-CN" altLang="en-US" dirty="0">
              <a:latin typeface="宋体" pitchFamily="2" charset="-122"/>
              <a:ea typeface="宋体" pitchFamily="2" charset="-122"/>
            </a:endParaRPr>
          </a:p>
        </p:txBody>
      </p:sp>
    </p:spTree>
    <p:extLst>
      <p:ext uri="{BB962C8B-B14F-4D97-AF65-F5344CB8AC3E}">
        <p14:creationId xmlns:p14="http://schemas.microsoft.com/office/powerpoint/2010/main" val="294232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502412" y="714470"/>
            <a:ext cx="8139178" cy="1238618"/>
          </a:xfrm>
        </p:spPr>
        <p:txBody>
          <a:bodyPr/>
          <a:lstStyle/>
          <a:p>
            <a:pPr marL="0" indent="0">
              <a:buNone/>
            </a:pPr>
            <a:r>
              <a:rPr lang="zh-CN" altLang="en-US" sz="1600" b="1" dirty="0" smtClean="0"/>
              <a:t>问题</a:t>
            </a:r>
            <a:r>
              <a:rPr lang="en-US" altLang="zh-CN" sz="1600" b="1" dirty="0" smtClean="0"/>
              <a:t>2</a:t>
            </a:r>
            <a:r>
              <a:rPr lang="zh-CN" altLang="zh-CN" sz="1600" b="1" dirty="0" smtClean="0"/>
              <a:t>：</a:t>
            </a:r>
            <a:r>
              <a:rPr lang="zh-CN" altLang="zh-CN" sz="1600" dirty="0">
                <a:latin typeface="宋体" pitchFamily="2" charset="-122"/>
                <a:ea typeface="宋体" pitchFamily="2" charset="-122"/>
              </a:rPr>
              <a:t>某批发市场一个小食品店内的一批袋装牛奶要接受细菌是否超标的检查</a:t>
            </a:r>
            <a:r>
              <a:rPr lang="en-US" altLang="zh-CN" sz="1600" dirty="0">
                <a:latin typeface="宋体" pitchFamily="2" charset="-122"/>
                <a:ea typeface="宋体" pitchFamily="2" charset="-122"/>
              </a:rPr>
              <a:t>.  </a:t>
            </a:r>
            <a:r>
              <a:rPr lang="zh-CN" altLang="zh-CN" sz="1600" dirty="0">
                <a:latin typeface="宋体" pitchFamily="2" charset="-122"/>
                <a:ea typeface="宋体" pitchFamily="2" charset="-122"/>
              </a:rPr>
              <a:t>如果你是食品卫生监督员，店主主动把柜台上的牛奶拿出来接受检查</a:t>
            </a:r>
            <a:r>
              <a:rPr lang="en-US" altLang="zh-CN" sz="1600" dirty="0">
                <a:latin typeface="宋体" pitchFamily="2" charset="-122"/>
                <a:ea typeface="宋体" pitchFamily="2" charset="-122"/>
              </a:rPr>
              <a:t>. </a:t>
            </a:r>
            <a:r>
              <a:rPr lang="zh-CN" altLang="zh-CN" sz="1600" dirty="0">
                <a:latin typeface="宋体" pitchFamily="2" charset="-122"/>
                <a:ea typeface="宋体" pitchFamily="2" charset="-122"/>
              </a:rPr>
              <a:t>你同意吗？为什么？</a:t>
            </a:r>
          </a:p>
        </p:txBody>
      </p:sp>
      <p:sp>
        <p:nvSpPr>
          <p:cNvPr id="6" name="TextBox 5"/>
          <p:cNvSpPr txBox="1"/>
          <p:nvPr/>
        </p:nvSpPr>
        <p:spPr>
          <a:xfrm>
            <a:off x="529462" y="1757778"/>
            <a:ext cx="4094391" cy="338554"/>
          </a:xfrm>
          <a:prstGeom prst="rect">
            <a:avLst/>
          </a:prstGeom>
          <a:noFill/>
        </p:spPr>
        <p:txBody>
          <a:bodyPr wrap="none" rtlCol="0">
            <a:spAutoFit/>
          </a:bodyPr>
          <a:lstStyle/>
          <a:p>
            <a:r>
              <a:rPr lang="zh-CN" altLang="en-US" sz="1600" b="1" dirty="0" smtClean="0"/>
              <a:t>问题</a:t>
            </a:r>
            <a:r>
              <a:rPr lang="en-US" altLang="zh-CN" sz="1600" b="1" dirty="0" smtClean="0"/>
              <a:t>3</a:t>
            </a:r>
            <a:r>
              <a:rPr lang="zh-CN" altLang="en-US" sz="1600" dirty="0" smtClean="0"/>
              <a:t>：</a:t>
            </a:r>
            <a:r>
              <a:rPr lang="zh-CN" altLang="zh-CN" sz="1600" dirty="0" smtClean="0">
                <a:latin typeface="宋体" pitchFamily="2" charset="-122"/>
                <a:ea typeface="宋体" pitchFamily="2" charset="-122"/>
              </a:rPr>
              <a:t>你</a:t>
            </a:r>
            <a:r>
              <a:rPr lang="zh-CN" altLang="zh-CN" sz="1600" dirty="0">
                <a:latin typeface="宋体" pitchFamily="2" charset="-122"/>
                <a:ea typeface="宋体" pitchFamily="2" charset="-122"/>
              </a:rPr>
              <a:t>还能举出几个生活中的例子吗</a:t>
            </a:r>
            <a:r>
              <a:rPr lang="zh-CN" altLang="zh-CN" sz="1600" dirty="0" smtClean="0">
                <a:latin typeface="宋体" pitchFamily="2" charset="-122"/>
                <a:ea typeface="宋体" pitchFamily="2" charset="-122"/>
              </a:rPr>
              <a:t>？ </a:t>
            </a:r>
            <a:endParaRPr lang="zh-CN" altLang="en-US" sz="1600" dirty="0">
              <a:latin typeface="宋体" pitchFamily="2" charset="-122"/>
              <a:ea typeface="宋体" pitchFamily="2" charset="-122"/>
            </a:endParaRPr>
          </a:p>
        </p:txBody>
      </p:sp>
      <p:sp>
        <p:nvSpPr>
          <p:cNvPr id="7" name="TextBox 6"/>
          <p:cNvSpPr txBox="1"/>
          <p:nvPr/>
        </p:nvSpPr>
        <p:spPr>
          <a:xfrm>
            <a:off x="529462" y="2228295"/>
            <a:ext cx="3877985" cy="369332"/>
          </a:xfrm>
          <a:prstGeom prst="rect">
            <a:avLst/>
          </a:prstGeom>
          <a:noFill/>
        </p:spPr>
        <p:txBody>
          <a:bodyPr wrap="none" rtlCol="0">
            <a:spAutoFit/>
          </a:bodyPr>
          <a:lstStyle/>
          <a:p>
            <a:r>
              <a:rPr lang="zh-CN" altLang="en-US" b="1" dirty="0" smtClean="0"/>
              <a:t>问题</a:t>
            </a:r>
            <a:r>
              <a:rPr lang="en-US" altLang="zh-CN" b="1" dirty="0" smtClean="0"/>
              <a:t>4</a:t>
            </a:r>
            <a:r>
              <a:rPr lang="zh-CN" altLang="en-US" dirty="0" smtClean="0"/>
              <a:t>：</a:t>
            </a:r>
            <a:r>
              <a:rPr lang="zh-CN" altLang="zh-CN" sz="1600" dirty="0" smtClean="0">
                <a:latin typeface="宋体" pitchFamily="2" charset="-122"/>
                <a:ea typeface="宋体" pitchFamily="2" charset="-122"/>
              </a:rPr>
              <a:t>抽取</a:t>
            </a:r>
            <a:r>
              <a:rPr lang="zh-CN" altLang="zh-CN" sz="1600" dirty="0">
                <a:latin typeface="宋体" pitchFamily="2" charset="-122"/>
                <a:ea typeface="宋体" pitchFamily="2" charset="-122"/>
              </a:rPr>
              <a:t>样本时，应该注意些什么？</a:t>
            </a:r>
            <a:endParaRPr lang="zh-CN" altLang="en-US" sz="1600" dirty="0">
              <a:latin typeface="宋体" pitchFamily="2" charset="-122"/>
              <a:ea typeface="宋体" pitchFamily="2" charset="-122"/>
            </a:endParaRPr>
          </a:p>
        </p:txBody>
      </p:sp>
      <p:sp>
        <p:nvSpPr>
          <p:cNvPr id="8" name="TextBox 7"/>
          <p:cNvSpPr txBox="1"/>
          <p:nvPr/>
        </p:nvSpPr>
        <p:spPr>
          <a:xfrm>
            <a:off x="540561" y="2668005"/>
            <a:ext cx="8132922" cy="584775"/>
          </a:xfrm>
          <a:prstGeom prst="rect">
            <a:avLst/>
          </a:prstGeom>
          <a:noFill/>
        </p:spPr>
        <p:txBody>
          <a:bodyPr wrap="square" rtlCol="0">
            <a:spAutoFit/>
          </a:bodyPr>
          <a:lstStyle/>
          <a:p>
            <a:r>
              <a:rPr lang="zh-CN" altLang="en-US" sz="1600" b="1" dirty="0" smtClean="0"/>
              <a:t>问题</a:t>
            </a:r>
            <a:r>
              <a:rPr lang="en-US" altLang="zh-CN" sz="1600" b="1" dirty="0" smtClean="0"/>
              <a:t>5</a:t>
            </a:r>
            <a:r>
              <a:rPr lang="en-US" altLang="zh-CN" sz="1600" dirty="0" smtClean="0"/>
              <a:t>:</a:t>
            </a:r>
            <a:r>
              <a:rPr lang="zh-CN" altLang="en-US" sz="1600" dirty="0" smtClean="0">
                <a:latin typeface="宋体" pitchFamily="2" charset="-122"/>
                <a:ea typeface="宋体" pitchFamily="2" charset="-122"/>
              </a:rPr>
              <a:t>假设口袋中有红色和白色共</a:t>
            </a:r>
            <a:r>
              <a:rPr lang="en-US" altLang="zh-CN" sz="1600" dirty="0" smtClean="0">
                <a:latin typeface="宋体" pitchFamily="2" charset="-122"/>
                <a:ea typeface="宋体" pitchFamily="2" charset="-122"/>
              </a:rPr>
              <a:t>1000</a:t>
            </a:r>
            <a:r>
              <a:rPr lang="zh-CN" altLang="en-US" sz="1600" dirty="0" smtClean="0">
                <a:latin typeface="宋体" pitchFamily="2" charset="-122"/>
                <a:ea typeface="宋体" pitchFamily="2" charset="-122"/>
              </a:rPr>
              <a:t>个小球，除颜色外，小球的大小、质地完全相同，你能通过抽样调查的方法估计</a:t>
            </a:r>
            <a:r>
              <a:rPr lang="zh-CN" altLang="en-US" sz="1600" dirty="0">
                <a:latin typeface="宋体" pitchFamily="2" charset="-122"/>
                <a:ea typeface="宋体" pitchFamily="2" charset="-122"/>
              </a:rPr>
              <a:t>袋</a:t>
            </a:r>
            <a:r>
              <a:rPr lang="zh-CN" altLang="en-US" sz="1600" dirty="0" smtClean="0">
                <a:latin typeface="宋体" pitchFamily="2" charset="-122"/>
                <a:ea typeface="宋体" pitchFamily="2" charset="-122"/>
              </a:rPr>
              <a:t>中红球所占比例吗？</a:t>
            </a:r>
            <a:endParaRPr lang="zh-CN" altLang="en-US" sz="1600" dirty="0">
              <a:latin typeface="宋体" pitchFamily="2" charset="-122"/>
              <a:ea typeface="宋体" pitchFamily="2" charset="-122"/>
            </a:endParaRPr>
          </a:p>
        </p:txBody>
      </p:sp>
    </p:spTree>
    <p:extLst>
      <p:ext uri="{BB962C8B-B14F-4D97-AF65-F5344CB8AC3E}">
        <p14:creationId xmlns:p14="http://schemas.microsoft.com/office/powerpoint/2010/main" val="3105978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000" dirty="0" smtClean="0"/>
              <a:t>二、分析案例，形成概念</a:t>
            </a:r>
            <a:endParaRPr lang="zh-CN" altLang="en-US" sz="2000" dirty="0"/>
          </a:p>
        </p:txBody>
      </p:sp>
      <p:graphicFrame>
        <p:nvGraphicFramePr>
          <p:cNvPr id="5" name="对象 4"/>
          <p:cNvGraphicFramePr>
            <a:graphicFrameLocks noChangeAspect="1"/>
          </p:cNvGraphicFramePr>
          <p:nvPr>
            <p:extLst>
              <p:ext uri="{D42A27DB-BD31-4B8C-83A1-F6EECF244321}">
                <p14:modId xmlns:p14="http://schemas.microsoft.com/office/powerpoint/2010/main" val="3291115283"/>
              </p:ext>
            </p:extLst>
          </p:nvPr>
        </p:nvGraphicFramePr>
        <p:xfrm>
          <a:off x="344488" y="700088"/>
          <a:ext cx="8467725" cy="3408362"/>
        </p:xfrm>
        <a:graphic>
          <a:graphicData uri="http://schemas.openxmlformats.org/presentationml/2006/ole">
            <mc:AlternateContent xmlns:mc="http://schemas.openxmlformats.org/markup-compatibility/2006">
              <mc:Choice xmlns:v="urn:schemas-microsoft-com:vml" Requires="v">
                <p:oleObj spid="_x0000_s1052" name="文档" r:id="rId4" imgW="4856630" imgH="2238805" progId="Word.Document.12">
                  <p:embed/>
                </p:oleObj>
              </mc:Choice>
              <mc:Fallback>
                <p:oleObj name="文档" r:id="rId4" imgW="4856630" imgH="2238805" progId="Word.Document.12">
                  <p:embed/>
                  <p:pic>
                    <p:nvPicPr>
                      <p:cNvPr id="0" name=""/>
                      <p:cNvPicPr/>
                      <p:nvPr/>
                    </p:nvPicPr>
                    <p:blipFill>
                      <a:blip r:embed="rId5"/>
                      <a:stretch>
                        <a:fillRect/>
                      </a:stretch>
                    </p:blipFill>
                    <p:spPr>
                      <a:xfrm>
                        <a:off x="344488" y="700088"/>
                        <a:ext cx="8467725" cy="3408362"/>
                      </a:xfrm>
                      <a:prstGeom prst="rect">
                        <a:avLst/>
                      </a:prstGeom>
                    </p:spPr>
                  </p:pic>
                </p:oleObj>
              </mc:Fallback>
            </mc:AlternateContent>
          </a:graphicData>
        </a:graphic>
      </p:graphicFrame>
    </p:spTree>
    <p:extLst>
      <p:ext uri="{BB962C8B-B14F-4D97-AF65-F5344CB8AC3E}">
        <p14:creationId xmlns:p14="http://schemas.microsoft.com/office/powerpoint/2010/main" val="2684955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dirty="0"/>
          </a:p>
        </p:txBody>
      </p:sp>
      <p:sp>
        <p:nvSpPr>
          <p:cNvPr id="3" name="内容占位符 2"/>
          <p:cNvSpPr>
            <a:spLocks noGrp="1"/>
          </p:cNvSpPr>
          <p:nvPr>
            <p:ph idx="1"/>
          </p:nvPr>
        </p:nvSpPr>
        <p:spPr>
          <a:xfrm>
            <a:off x="502412" y="812123"/>
            <a:ext cx="8139178" cy="4042179"/>
          </a:xfrm>
        </p:spPr>
        <p:txBody>
          <a:bodyPr/>
          <a:lstStyle/>
          <a:p>
            <a:pPr marL="0" indent="0">
              <a:buNone/>
            </a:pP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63615038"/>
              </p:ext>
            </p:extLst>
          </p:nvPr>
        </p:nvGraphicFramePr>
        <p:xfrm>
          <a:off x="222250" y="785813"/>
          <a:ext cx="7058025" cy="503237"/>
        </p:xfrm>
        <a:graphic>
          <a:graphicData uri="http://schemas.openxmlformats.org/presentationml/2006/ole">
            <mc:AlternateContent xmlns:mc="http://schemas.openxmlformats.org/markup-compatibility/2006">
              <mc:Choice xmlns:v="urn:schemas-microsoft-com:vml" Requires="v">
                <p:oleObj spid="_x0000_s2101" name="文档" r:id="rId4" imgW="3955054" imgH="283051" progId="Word.Document.12">
                  <p:embed/>
                </p:oleObj>
              </mc:Choice>
              <mc:Fallback>
                <p:oleObj name="文档" r:id="rId4" imgW="3955054" imgH="283051" progId="Word.Document.12">
                  <p:embed/>
                  <p:pic>
                    <p:nvPicPr>
                      <p:cNvPr id="0" name=""/>
                      <p:cNvPicPr/>
                      <p:nvPr/>
                    </p:nvPicPr>
                    <p:blipFill>
                      <a:blip r:embed="rId5"/>
                      <a:stretch>
                        <a:fillRect/>
                      </a:stretch>
                    </p:blipFill>
                    <p:spPr>
                      <a:xfrm>
                        <a:off x="222250" y="785813"/>
                        <a:ext cx="7058025" cy="50323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936853537"/>
              </p:ext>
            </p:extLst>
          </p:nvPr>
        </p:nvGraphicFramePr>
        <p:xfrm>
          <a:off x="762586" y="1618403"/>
          <a:ext cx="5620459" cy="1171020"/>
        </p:xfrm>
        <a:graphic>
          <a:graphicData uri="http://schemas.openxmlformats.org/presentationml/2006/ole">
            <mc:AlternateContent xmlns:mc="http://schemas.openxmlformats.org/markup-compatibility/2006">
              <mc:Choice xmlns:v="urn:schemas-microsoft-com:vml" Requires="v">
                <p:oleObj spid="_x0000_s2102" name="文档" r:id="rId7" imgW="4031355" imgH="841220" progId="Word.Document.12">
                  <p:embed/>
                </p:oleObj>
              </mc:Choice>
              <mc:Fallback>
                <p:oleObj name="文档" r:id="rId7" imgW="4031355" imgH="841220" progId="Word.Document.12">
                  <p:embed/>
                  <p:pic>
                    <p:nvPicPr>
                      <p:cNvPr id="0" name=""/>
                      <p:cNvPicPr/>
                      <p:nvPr/>
                    </p:nvPicPr>
                    <p:blipFill>
                      <a:blip r:embed="rId8"/>
                      <a:stretch>
                        <a:fillRect/>
                      </a:stretch>
                    </p:blipFill>
                    <p:spPr>
                      <a:xfrm>
                        <a:off x="762586" y="1618403"/>
                        <a:ext cx="5620459" cy="1171020"/>
                      </a:xfrm>
                      <a:prstGeom prst="rect">
                        <a:avLst/>
                      </a:prstGeom>
                    </p:spPr>
                  </p:pic>
                </p:oleObj>
              </mc:Fallback>
            </mc:AlternateContent>
          </a:graphicData>
        </a:graphic>
      </p:graphicFrame>
    </p:spTree>
    <p:extLst>
      <p:ext uri="{BB962C8B-B14F-4D97-AF65-F5344CB8AC3E}">
        <p14:creationId xmlns:p14="http://schemas.microsoft.com/office/powerpoint/2010/main" val="16394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000" dirty="0" smtClean="0"/>
              <a:t>三、抽样方法</a:t>
            </a:r>
            <a:endParaRPr lang="zh-CN" altLang="en-US" sz="2000" dirty="0"/>
          </a:p>
        </p:txBody>
      </p:sp>
      <p:sp>
        <p:nvSpPr>
          <p:cNvPr id="3" name="内容占位符 2"/>
          <p:cNvSpPr>
            <a:spLocks noGrp="1"/>
          </p:cNvSpPr>
          <p:nvPr>
            <p:ph idx="1"/>
          </p:nvPr>
        </p:nvSpPr>
        <p:spPr>
          <a:xfrm>
            <a:off x="417249" y="1534236"/>
            <a:ext cx="8139178" cy="1478315"/>
          </a:xfrm>
        </p:spPr>
        <p:txBody>
          <a:bodyPr>
            <a:normAutofit lnSpcReduction="10000"/>
          </a:bodyPr>
          <a:lstStyle/>
          <a:p>
            <a:pPr marL="0" indent="0">
              <a:buNone/>
            </a:pPr>
            <a:r>
              <a:rPr lang="zh-CN" altLang="en-US" sz="1600" b="1" dirty="0" smtClean="0"/>
              <a:t>问题</a:t>
            </a:r>
            <a:r>
              <a:rPr lang="en-US" altLang="zh-CN" sz="1600" b="1" dirty="0" smtClean="0"/>
              <a:t>8</a:t>
            </a:r>
            <a:r>
              <a:rPr lang="zh-CN" altLang="en-US" sz="1600" b="1" dirty="0" smtClean="0"/>
              <a:t>：</a:t>
            </a:r>
            <a:r>
              <a:rPr lang="zh-CN" altLang="en-US" sz="1800" dirty="0" smtClean="0">
                <a:latin typeface="宋体" pitchFamily="2" charset="-122"/>
                <a:ea typeface="宋体" pitchFamily="2" charset="-122"/>
              </a:rPr>
              <a:t>一家</a:t>
            </a:r>
            <a:r>
              <a:rPr lang="zh-CN" altLang="en-US" sz="1800" dirty="0">
                <a:latin typeface="宋体" pitchFamily="2" charset="-122"/>
                <a:ea typeface="宋体" pitchFamily="2" charset="-122"/>
              </a:rPr>
              <a:t>家具厂要为树人中学高一年级制作课桌椅，他们事先想了解全体高一年级学生的平均身高，以便设定可调节课桌椅的标准高度</a:t>
            </a:r>
            <a:r>
              <a:rPr lang="en-US" altLang="zh-CN" sz="1800" dirty="0">
                <a:latin typeface="宋体" pitchFamily="2" charset="-122"/>
                <a:ea typeface="宋体" pitchFamily="2" charset="-122"/>
              </a:rPr>
              <a:t>.</a:t>
            </a:r>
            <a:r>
              <a:rPr lang="zh-CN" altLang="en-US" sz="1800" dirty="0">
                <a:latin typeface="宋体" pitchFamily="2" charset="-122"/>
                <a:ea typeface="宋体" pitchFamily="2" charset="-122"/>
              </a:rPr>
              <a:t>已知树人中学高一年级有</a:t>
            </a:r>
            <a:r>
              <a:rPr lang="en-US" altLang="zh-CN" sz="1800" dirty="0">
                <a:latin typeface="宋体" pitchFamily="2" charset="-122"/>
                <a:ea typeface="宋体" pitchFamily="2" charset="-122"/>
              </a:rPr>
              <a:t>712</a:t>
            </a:r>
            <a:r>
              <a:rPr lang="zh-CN" altLang="en-US" sz="1800" dirty="0">
                <a:latin typeface="宋体" pitchFamily="2" charset="-122"/>
                <a:ea typeface="宋体" pitchFamily="2" charset="-122"/>
              </a:rPr>
              <a:t>名学生，如果要通过简单随机抽样的方法调査高一年级学生的平均身高，应该怎么</a:t>
            </a:r>
            <a:r>
              <a:rPr lang="zh-CN" altLang="en-US" sz="1800" dirty="0" smtClean="0">
                <a:latin typeface="宋体" pitchFamily="2" charset="-122"/>
                <a:ea typeface="宋体" pitchFamily="2" charset="-122"/>
              </a:rPr>
              <a:t>抽取样本</a:t>
            </a:r>
            <a:r>
              <a:rPr lang="en-US" altLang="zh-CN" sz="1800" dirty="0">
                <a:latin typeface="宋体" pitchFamily="2" charset="-122"/>
                <a:ea typeface="宋体" pitchFamily="2" charset="-122"/>
              </a:rPr>
              <a:t>?</a:t>
            </a:r>
            <a:endParaRPr lang="zh-CN" altLang="en-US" sz="1800" dirty="0">
              <a:latin typeface="宋体" pitchFamily="2" charset="-122"/>
              <a:ea typeface="宋体" pitchFamily="2" charset="-122"/>
            </a:endParaRPr>
          </a:p>
        </p:txBody>
      </p:sp>
      <p:sp>
        <p:nvSpPr>
          <p:cNvPr id="4" name="TextBox 3"/>
          <p:cNvSpPr txBox="1"/>
          <p:nvPr/>
        </p:nvSpPr>
        <p:spPr>
          <a:xfrm>
            <a:off x="408372" y="3228634"/>
            <a:ext cx="8371643" cy="1077218"/>
          </a:xfrm>
          <a:prstGeom prst="rect">
            <a:avLst/>
          </a:prstGeom>
          <a:noFill/>
        </p:spPr>
        <p:txBody>
          <a:bodyPr wrap="square" rtlCol="0">
            <a:spAutoFit/>
          </a:bodyPr>
          <a:lstStyle/>
          <a:p>
            <a:r>
              <a:rPr lang="zh-CN" altLang="en-US" sz="1600" dirty="0" smtClean="0">
                <a:solidFill>
                  <a:srgbClr val="FF0000"/>
                </a:solidFill>
                <a:latin typeface="宋体" pitchFamily="2" charset="-122"/>
                <a:ea typeface="宋体" pitchFamily="2" charset="-122"/>
              </a:rPr>
              <a:t>   先</a:t>
            </a:r>
            <a:r>
              <a:rPr lang="zh-CN" altLang="en-US" sz="1600" dirty="0">
                <a:latin typeface="宋体" pitchFamily="2" charset="-122"/>
                <a:ea typeface="宋体" pitchFamily="2" charset="-122"/>
              </a:rPr>
              <a:t>给</a:t>
            </a:r>
            <a:r>
              <a:rPr lang="en-US" altLang="zh-CN" sz="1600" dirty="0">
                <a:latin typeface="宋体" pitchFamily="2" charset="-122"/>
                <a:ea typeface="宋体" pitchFamily="2" charset="-122"/>
              </a:rPr>
              <a:t>712</a:t>
            </a:r>
            <a:r>
              <a:rPr lang="zh-CN" altLang="en-US" sz="1600" dirty="0">
                <a:latin typeface="宋体" pitchFamily="2" charset="-122"/>
                <a:ea typeface="宋体" pitchFamily="2" charset="-122"/>
              </a:rPr>
              <a:t>名学生</a:t>
            </a:r>
            <a:r>
              <a:rPr lang="zh-CN" altLang="en-US" sz="1600" dirty="0">
                <a:solidFill>
                  <a:srgbClr val="FF0000"/>
                </a:solidFill>
                <a:latin typeface="宋体" pitchFamily="2" charset="-122"/>
                <a:ea typeface="宋体" pitchFamily="2" charset="-122"/>
              </a:rPr>
              <a:t>编号</a:t>
            </a:r>
            <a:r>
              <a:rPr lang="zh-CN" altLang="en-US" sz="1600" dirty="0">
                <a:latin typeface="宋体" pitchFamily="2" charset="-122"/>
                <a:ea typeface="宋体" pitchFamily="2" charset="-122"/>
              </a:rPr>
              <a:t>，例如按</a:t>
            </a:r>
            <a:r>
              <a:rPr lang="en-US" altLang="zh-CN" sz="1600" dirty="0">
                <a:latin typeface="宋体" pitchFamily="2" charset="-122"/>
                <a:ea typeface="宋体" pitchFamily="2" charset="-122"/>
              </a:rPr>
              <a:t>1</a:t>
            </a:r>
            <a:r>
              <a:rPr lang="zh-CN" altLang="en-US" sz="1600" dirty="0">
                <a:latin typeface="宋体" pitchFamily="2" charset="-122"/>
                <a:ea typeface="宋体" pitchFamily="2" charset="-122"/>
              </a:rPr>
              <a:t>～</a:t>
            </a:r>
            <a:r>
              <a:rPr lang="en-US" altLang="zh-CN" sz="1600" dirty="0">
                <a:latin typeface="宋体" pitchFamily="2" charset="-122"/>
                <a:ea typeface="宋体" pitchFamily="2" charset="-122"/>
              </a:rPr>
              <a:t>712</a:t>
            </a:r>
            <a:r>
              <a:rPr lang="zh-CN" altLang="en-US" sz="1600" dirty="0">
                <a:latin typeface="宋体" pitchFamily="2" charset="-122"/>
                <a:ea typeface="宋体" pitchFamily="2" charset="-122"/>
              </a:rPr>
              <a:t>选行编号，</a:t>
            </a:r>
            <a:r>
              <a:rPr lang="zh-CN" altLang="en-US" sz="1600" dirty="0" smtClean="0">
                <a:latin typeface="宋体" pitchFamily="2" charset="-122"/>
                <a:ea typeface="宋体" pitchFamily="2" charset="-122"/>
              </a:rPr>
              <a:t>然后把所有</a:t>
            </a:r>
            <a:r>
              <a:rPr lang="zh-CN" altLang="en-US" sz="1600" dirty="0">
                <a:latin typeface="宋体" pitchFamily="2" charset="-122"/>
                <a:ea typeface="宋体" pitchFamily="2" charset="-122"/>
              </a:rPr>
              <a:t>编号写在外观、质地等无差别的小纸片</a:t>
            </a:r>
            <a:r>
              <a:rPr lang="en-US" altLang="zh-CN" sz="1600" dirty="0">
                <a:latin typeface="宋体" pitchFamily="2" charset="-122"/>
                <a:ea typeface="宋体" pitchFamily="2" charset="-122"/>
              </a:rPr>
              <a:t>(</a:t>
            </a:r>
            <a:r>
              <a:rPr lang="zh-CN" altLang="en-US" sz="1600" dirty="0">
                <a:latin typeface="宋体" pitchFamily="2" charset="-122"/>
                <a:ea typeface="宋体" pitchFamily="2" charset="-122"/>
              </a:rPr>
              <a:t>也可以是卡小球等</a:t>
            </a:r>
            <a:r>
              <a:rPr lang="en-US" altLang="zh-CN" sz="1600" dirty="0">
                <a:latin typeface="宋体" pitchFamily="2" charset="-122"/>
                <a:ea typeface="宋体" pitchFamily="2" charset="-122"/>
              </a:rPr>
              <a:t>)</a:t>
            </a:r>
            <a:r>
              <a:rPr lang="zh-CN" altLang="en-US" sz="1600" dirty="0">
                <a:latin typeface="宋体" pitchFamily="2" charset="-122"/>
                <a:ea typeface="宋体" pitchFamily="2" charset="-122"/>
              </a:rPr>
              <a:t>上作为号签，并将这些小纸片放在一个</a:t>
            </a:r>
            <a:r>
              <a:rPr lang="zh-CN" altLang="en-US" sz="1600" dirty="0" smtClean="0">
                <a:latin typeface="宋体" pitchFamily="2" charset="-122"/>
                <a:ea typeface="宋体" pitchFamily="2" charset="-122"/>
              </a:rPr>
              <a:t>不透明的盒里，</a:t>
            </a:r>
            <a:r>
              <a:rPr lang="zh-CN" altLang="en-US" sz="1600" dirty="0">
                <a:latin typeface="宋体" pitchFamily="2" charset="-122"/>
                <a:ea typeface="宋体" pitchFamily="2" charset="-122"/>
              </a:rPr>
              <a:t>充分搅拌</a:t>
            </a:r>
            <a:r>
              <a:rPr lang="en-US" altLang="zh-CN" sz="1600" dirty="0">
                <a:latin typeface="宋体" pitchFamily="2" charset="-122"/>
                <a:ea typeface="宋体" pitchFamily="2" charset="-122"/>
              </a:rPr>
              <a:t>.</a:t>
            </a:r>
            <a:r>
              <a:rPr lang="zh-CN" altLang="en-US" sz="1600" dirty="0">
                <a:latin typeface="宋体" pitchFamily="2" charset="-122"/>
                <a:ea typeface="宋体" pitchFamily="2" charset="-122"/>
              </a:rPr>
              <a:t>最后从盒中不放回地逐个抽取号签，使号签上的编号对应的学生进入样本，直到抽</a:t>
            </a:r>
            <a:r>
              <a:rPr lang="zh-CN" altLang="en-US" sz="1600" dirty="0" smtClean="0">
                <a:latin typeface="宋体" pitchFamily="2" charset="-122"/>
                <a:ea typeface="宋体" pitchFamily="2" charset="-122"/>
              </a:rPr>
              <a:t>足样本所需要的人数</a:t>
            </a:r>
            <a:r>
              <a:rPr lang="en-US" altLang="zh-CN" sz="1600" dirty="0" smtClean="0">
                <a:latin typeface="宋体" pitchFamily="2" charset="-122"/>
                <a:ea typeface="宋体" pitchFamily="2" charset="-122"/>
              </a:rPr>
              <a:t>.</a:t>
            </a:r>
            <a:endParaRPr lang="zh-CN" altLang="en-US" sz="1600" dirty="0">
              <a:latin typeface="宋体" pitchFamily="2" charset="-122"/>
              <a:ea typeface="宋体" pitchFamily="2" charset="-122"/>
            </a:endParaRPr>
          </a:p>
        </p:txBody>
      </p:sp>
      <p:sp>
        <p:nvSpPr>
          <p:cNvPr id="5" name="矩形 4"/>
          <p:cNvSpPr/>
          <p:nvPr/>
        </p:nvSpPr>
        <p:spPr>
          <a:xfrm>
            <a:off x="403934" y="934691"/>
            <a:ext cx="8127507" cy="369332"/>
          </a:xfrm>
          <a:prstGeom prst="rect">
            <a:avLst/>
          </a:prstGeom>
        </p:spPr>
        <p:txBody>
          <a:bodyPr wrap="square">
            <a:spAutoFit/>
          </a:bodyPr>
          <a:lstStyle/>
          <a:p>
            <a:r>
              <a:rPr lang="zh-CN" altLang="en-US" sz="1600" b="1" kern="1200" spc="150" noProof="1" smtClean="0">
                <a:solidFill>
                  <a:schemeClr val="tx1"/>
                </a:solidFill>
                <a:latin typeface="Arial" panose="020B0604020202020204" pitchFamily="34" charset="0"/>
                <a:ea typeface="微软雅黑" panose="020B0503020204020204" charset="-122"/>
                <a:cs typeface="+mn-cs"/>
                <a:sym typeface="+mn-ea"/>
              </a:rPr>
              <a:t>问题</a:t>
            </a:r>
            <a:r>
              <a:rPr lang="en-US" altLang="zh-CN" sz="1600" b="1" kern="1200" spc="150" noProof="1" smtClean="0">
                <a:solidFill>
                  <a:schemeClr val="tx1"/>
                </a:solidFill>
                <a:latin typeface="Arial" panose="020B0604020202020204" pitchFamily="34" charset="0"/>
                <a:ea typeface="微软雅黑" panose="020B0503020204020204" charset="-122"/>
                <a:cs typeface="+mn-cs"/>
                <a:sym typeface="+mn-ea"/>
              </a:rPr>
              <a:t>7</a:t>
            </a:r>
            <a:r>
              <a:rPr lang="zh-CN" altLang="en-US" sz="1600" b="1" kern="1200" spc="150" noProof="1" smtClean="0">
                <a:solidFill>
                  <a:schemeClr val="tx1"/>
                </a:solidFill>
                <a:latin typeface="Arial" panose="020B0604020202020204" pitchFamily="34" charset="0"/>
                <a:ea typeface="微软雅黑" panose="020B0503020204020204" charset="-122"/>
                <a:cs typeface="+mn-cs"/>
                <a:sym typeface="+mn-ea"/>
              </a:rPr>
              <a:t>： </a:t>
            </a:r>
            <a:r>
              <a:rPr lang="zh-CN" altLang="zh-CN" sz="1600" dirty="0" smtClean="0">
                <a:latin typeface="宋体" pitchFamily="2" charset="-122"/>
                <a:ea typeface="宋体" pitchFamily="2" charset="-122"/>
              </a:rPr>
              <a:t>元旦</a:t>
            </a:r>
            <a:r>
              <a:rPr lang="zh-CN" altLang="zh-CN" sz="1600" dirty="0">
                <a:latin typeface="宋体" pitchFamily="2" charset="-122"/>
                <a:ea typeface="宋体" pitchFamily="2" charset="-122"/>
              </a:rPr>
              <a:t>联欢活动中，要在</a:t>
            </a:r>
            <a:r>
              <a:rPr lang="en-US" altLang="zh-CN" dirty="0">
                <a:latin typeface="宋体" pitchFamily="2" charset="-122"/>
                <a:ea typeface="宋体" pitchFamily="2" charset="-122"/>
              </a:rPr>
              <a:t>30</a:t>
            </a:r>
            <a:r>
              <a:rPr lang="zh-CN" altLang="zh-CN" sz="1600" dirty="0">
                <a:latin typeface="宋体" pitchFamily="2" charset="-122"/>
                <a:ea typeface="宋体" pitchFamily="2" charset="-122"/>
              </a:rPr>
              <a:t>人的班级里抽出</a:t>
            </a:r>
            <a:r>
              <a:rPr lang="en-US" altLang="zh-CN" sz="1600" dirty="0">
                <a:latin typeface="宋体" pitchFamily="2" charset="-122"/>
                <a:ea typeface="宋体" pitchFamily="2" charset="-122"/>
              </a:rPr>
              <a:t>5</a:t>
            </a:r>
            <a:r>
              <a:rPr lang="zh-CN" altLang="zh-CN" sz="1600" dirty="0">
                <a:latin typeface="宋体" pitchFamily="2" charset="-122"/>
                <a:ea typeface="宋体" pitchFamily="2" charset="-122"/>
              </a:rPr>
              <a:t>位幸运者，你有什么办法？</a:t>
            </a:r>
          </a:p>
        </p:txBody>
      </p:sp>
    </p:spTree>
    <p:extLst>
      <p:ext uri="{BB962C8B-B14F-4D97-AF65-F5344CB8AC3E}">
        <p14:creationId xmlns:p14="http://schemas.microsoft.com/office/powerpoint/2010/main" val="30599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000" dirty="0" smtClean="0"/>
              <a:t>三、抽样方法 </a:t>
            </a:r>
            <a:endParaRPr lang="zh-CN" altLang="en-US" sz="2000" dirty="0"/>
          </a:p>
        </p:txBody>
      </p:sp>
      <p:sp>
        <p:nvSpPr>
          <p:cNvPr id="3" name="内容占位符 2"/>
          <p:cNvSpPr>
            <a:spLocks noGrp="1"/>
          </p:cNvSpPr>
          <p:nvPr>
            <p:ph idx="1"/>
          </p:nvPr>
        </p:nvSpPr>
        <p:spPr>
          <a:xfrm>
            <a:off x="502412" y="714470"/>
            <a:ext cx="8139178" cy="2153018"/>
          </a:xfrm>
        </p:spPr>
        <p:txBody>
          <a:bodyPr>
            <a:normAutofit lnSpcReduction="10000"/>
          </a:bodyPr>
          <a:lstStyle/>
          <a:p>
            <a:pPr marL="0" indent="0">
              <a:buNone/>
            </a:pPr>
            <a:r>
              <a:rPr lang="en-US" altLang="zh-CN" sz="1600" b="1" dirty="0" smtClean="0">
                <a:latin typeface="宋体" pitchFamily="2" charset="-122"/>
                <a:ea typeface="宋体" pitchFamily="2" charset="-122"/>
              </a:rPr>
              <a:t>1.</a:t>
            </a:r>
            <a:r>
              <a:rPr lang="zh-CN" altLang="en-US" sz="1600" b="1" dirty="0" smtClean="0">
                <a:latin typeface="宋体" pitchFamily="2" charset="-122"/>
                <a:ea typeface="宋体" pitchFamily="2" charset="-122"/>
              </a:rPr>
              <a:t>抽签法</a:t>
            </a:r>
            <a:endParaRPr lang="en-US" altLang="zh-CN" sz="1600" b="1" dirty="0" smtClean="0">
              <a:latin typeface="宋体" pitchFamily="2" charset="-122"/>
              <a:ea typeface="宋体" pitchFamily="2" charset="-122"/>
            </a:endParaRPr>
          </a:p>
          <a:p>
            <a:pPr marL="0" indent="0">
              <a:buNone/>
            </a:pPr>
            <a:r>
              <a:rPr lang="zh-CN" altLang="zh-CN" sz="1600" dirty="0" smtClean="0">
                <a:latin typeface="宋体" pitchFamily="2" charset="-122"/>
                <a:ea typeface="宋体" pitchFamily="2" charset="-122"/>
              </a:rPr>
              <a:t>第一</a:t>
            </a:r>
            <a:r>
              <a:rPr lang="zh-CN" altLang="zh-CN" sz="1600" dirty="0">
                <a:latin typeface="宋体" pitchFamily="2" charset="-122"/>
                <a:ea typeface="宋体" pitchFamily="2" charset="-122"/>
              </a:rPr>
              <a:t>步：将总体的所有</a:t>
            </a:r>
            <a:r>
              <a:rPr lang="en-US" altLang="zh-CN" sz="1600" dirty="0">
                <a:latin typeface="宋体" pitchFamily="2" charset="-122"/>
                <a:ea typeface="宋体" pitchFamily="2" charset="-122"/>
              </a:rPr>
              <a:t>N</a:t>
            </a:r>
            <a:r>
              <a:rPr lang="zh-CN" altLang="zh-CN" sz="1600" dirty="0">
                <a:latin typeface="宋体" pitchFamily="2" charset="-122"/>
                <a:ea typeface="宋体" pitchFamily="2" charset="-122"/>
              </a:rPr>
              <a:t>个个体</a:t>
            </a:r>
            <a:r>
              <a:rPr lang="zh-CN" altLang="zh-CN" sz="1600" dirty="0" smtClean="0">
                <a:latin typeface="宋体" pitchFamily="2" charset="-122"/>
                <a:ea typeface="宋体" pitchFamily="2" charset="-122"/>
              </a:rPr>
              <a:t>从</a:t>
            </a:r>
            <a:r>
              <a:rPr lang="en-US" altLang="zh-CN" sz="1600" dirty="0">
                <a:latin typeface="宋体" pitchFamily="2" charset="-122"/>
                <a:ea typeface="宋体" pitchFamily="2" charset="-122"/>
              </a:rPr>
              <a:t>1</a:t>
            </a:r>
            <a:r>
              <a:rPr lang="zh-CN" altLang="zh-CN" sz="1600" dirty="0" smtClean="0">
                <a:latin typeface="宋体" pitchFamily="2" charset="-122"/>
                <a:ea typeface="宋体" pitchFamily="2" charset="-122"/>
              </a:rPr>
              <a:t>到</a:t>
            </a:r>
            <a:r>
              <a:rPr lang="en-US" altLang="zh-CN" sz="1600" i="1" dirty="0" smtClean="0">
                <a:latin typeface="宋体" pitchFamily="2" charset="-122"/>
                <a:ea typeface="宋体" pitchFamily="2" charset="-122"/>
              </a:rPr>
              <a:t>N</a:t>
            </a:r>
            <a:r>
              <a:rPr lang="zh-CN" altLang="zh-CN" sz="1600" dirty="0" smtClean="0">
                <a:latin typeface="宋体" pitchFamily="2" charset="-122"/>
                <a:ea typeface="宋体" pitchFamily="2" charset="-122"/>
              </a:rPr>
              <a:t>编号</a:t>
            </a:r>
            <a:r>
              <a:rPr lang="zh-CN" altLang="zh-CN" sz="1600" dirty="0">
                <a:latin typeface="宋体" pitchFamily="2" charset="-122"/>
                <a:ea typeface="宋体" pitchFamily="2" charset="-122"/>
              </a:rPr>
              <a:t>；</a:t>
            </a:r>
          </a:p>
          <a:p>
            <a:pPr marL="0" indent="0">
              <a:buNone/>
            </a:pPr>
            <a:r>
              <a:rPr lang="zh-CN" altLang="zh-CN" sz="1600" dirty="0">
                <a:latin typeface="宋体" pitchFamily="2" charset="-122"/>
                <a:ea typeface="宋体" pitchFamily="2" charset="-122"/>
              </a:rPr>
              <a:t>第二步：准备</a:t>
            </a:r>
            <a:r>
              <a:rPr lang="en-US" altLang="zh-CN" sz="1600" i="1" dirty="0">
                <a:latin typeface="宋体" pitchFamily="2" charset="-122"/>
                <a:ea typeface="宋体" pitchFamily="2" charset="-122"/>
              </a:rPr>
              <a:t>N</a:t>
            </a:r>
            <a:r>
              <a:rPr lang="zh-CN" altLang="zh-CN" sz="1600" dirty="0">
                <a:latin typeface="宋体" pitchFamily="2" charset="-122"/>
                <a:ea typeface="宋体" pitchFamily="2" charset="-122"/>
              </a:rPr>
              <a:t>个号签分别标上这些编号，将号签放在容器中搅拌均匀后，每次抽取一个号签；</a:t>
            </a:r>
          </a:p>
          <a:p>
            <a:pPr marL="0" indent="0">
              <a:buNone/>
            </a:pPr>
            <a:r>
              <a:rPr lang="zh-CN" altLang="zh-CN" sz="1600" dirty="0">
                <a:latin typeface="宋体" pitchFamily="2" charset="-122"/>
                <a:ea typeface="宋体" pitchFamily="2" charset="-122"/>
              </a:rPr>
              <a:t>第三步：将取出的</a:t>
            </a:r>
            <a:r>
              <a:rPr lang="en-US" altLang="zh-CN" sz="1600" i="1" dirty="0">
                <a:latin typeface="宋体" pitchFamily="2" charset="-122"/>
                <a:ea typeface="宋体" pitchFamily="2" charset="-122"/>
              </a:rPr>
              <a:t>n</a:t>
            </a:r>
            <a:r>
              <a:rPr lang="zh-CN" altLang="zh-CN" sz="1600" dirty="0">
                <a:latin typeface="宋体" pitchFamily="2" charset="-122"/>
                <a:ea typeface="宋体" pitchFamily="2" charset="-122"/>
              </a:rPr>
              <a:t>个号签上的号码所对应的</a:t>
            </a:r>
            <a:r>
              <a:rPr lang="en-US" altLang="zh-CN" sz="1600" i="1" dirty="0">
                <a:latin typeface="宋体" pitchFamily="2" charset="-122"/>
                <a:ea typeface="宋体" pitchFamily="2" charset="-122"/>
              </a:rPr>
              <a:t>n</a:t>
            </a:r>
            <a:r>
              <a:rPr lang="zh-CN" altLang="zh-CN" sz="1600" dirty="0">
                <a:latin typeface="宋体" pitchFamily="2" charset="-122"/>
                <a:ea typeface="宋体" pitchFamily="2" charset="-122"/>
              </a:rPr>
              <a:t>个个体作为样本</a:t>
            </a:r>
            <a:r>
              <a:rPr lang="en-US" altLang="zh-CN" sz="1600" dirty="0">
                <a:latin typeface="宋体" pitchFamily="2" charset="-122"/>
                <a:ea typeface="宋体" pitchFamily="2" charset="-122"/>
              </a:rPr>
              <a:t>. </a:t>
            </a:r>
            <a:endParaRPr lang="zh-CN" altLang="zh-CN" sz="1600" dirty="0">
              <a:latin typeface="宋体" pitchFamily="2" charset="-122"/>
              <a:ea typeface="宋体" pitchFamily="2" charset="-122"/>
            </a:endParaRPr>
          </a:p>
          <a:p>
            <a:pPr marL="342900" indent="-342900">
              <a:buAutoNum type="arabicPeriod"/>
            </a:pPr>
            <a:endParaRPr lang="en-US" altLang="zh-CN" sz="1600" dirty="0" smtClean="0">
              <a:latin typeface="宋体" pitchFamily="2" charset="-122"/>
              <a:ea typeface="宋体" pitchFamily="2" charset="-122"/>
            </a:endParaRPr>
          </a:p>
        </p:txBody>
      </p:sp>
      <p:sp>
        <p:nvSpPr>
          <p:cNvPr id="5" name="TextBox 4"/>
          <p:cNvSpPr txBox="1"/>
          <p:nvPr/>
        </p:nvSpPr>
        <p:spPr>
          <a:xfrm>
            <a:off x="310719" y="3000651"/>
            <a:ext cx="8376081" cy="1077218"/>
          </a:xfrm>
          <a:prstGeom prst="rect">
            <a:avLst/>
          </a:prstGeom>
          <a:noFill/>
        </p:spPr>
        <p:txBody>
          <a:bodyPr wrap="square" rtlCol="0">
            <a:spAutoFit/>
          </a:bodyPr>
          <a:lstStyle/>
          <a:p>
            <a:r>
              <a:rPr lang="zh-CN" altLang="zh-CN" sz="1600" b="1" dirty="0">
                <a:latin typeface="宋体" pitchFamily="2" charset="-122"/>
                <a:ea typeface="宋体" pitchFamily="2" charset="-122"/>
              </a:rPr>
              <a:t>优点</a:t>
            </a:r>
            <a:r>
              <a:rPr lang="en-US" altLang="zh-CN" sz="1600" b="1" dirty="0">
                <a:latin typeface="宋体" pitchFamily="2" charset="-122"/>
                <a:ea typeface="宋体" pitchFamily="2" charset="-122"/>
              </a:rPr>
              <a:t>: </a:t>
            </a:r>
            <a:r>
              <a:rPr lang="zh-CN" altLang="zh-CN" sz="1600" i="1" dirty="0">
                <a:latin typeface="宋体" pitchFamily="2" charset="-122"/>
                <a:ea typeface="宋体" pitchFamily="2" charset="-122"/>
              </a:rPr>
              <a:t>抽签法能够保证每个个体入选的</a:t>
            </a:r>
            <a:r>
              <a:rPr lang="zh-CN" altLang="zh-CN" sz="1600" b="1" i="1" dirty="0">
                <a:solidFill>
                  <a:srgbClr val="0070C0"/>
                </a:solidFill>
                <a:latin typeface="宋体" pitchFamily="2" charset="-122"/>
                <a:ea typeface="宋体" pitchFamily="2" charset="-122"/>
              </a:rPr>
              <a:t>机会都相等</a:t>
            </a:r>
            <a:r>
              <a:rPr lang="en-US" altLang="zh-CN" sz="1600" i="1" dirty="0">
                <a:latin typeface="宋体" pitchFamily="2" charset="-122"/>
                <a:ea typeface="宋体" pitchFamily="2" charset="-122"/>
              </a:rPr>
              <a:t>(</a:t>
            </a:r>
            <a:r>
              <a:rPr lang="zh-CN" altLang="zh-CN" sz="1600" i="1" dirty="0">
                <a:latin typeface="宋体" pitchFamily="2" charset="-122"/>
                <a:ea typeface="宋体" pitchFamily="2" charset="-122"/>
              </a:rPr>
              <a:t>得到的样本是简单随机样本</a:t>
            </a:r>
            <a:r>
              <a:rPr lang="en-US" altLang="zh-CN" sz="1600" i="1" dirty="0">
                <a:latin typeface="宋体" pitchFamily="2" charset="-122"/>
                <a:ea typeface="宋体" pitchFamily="2" charset="-122"/>
              </a:rPr>
              <a:t>)</a:t>
            </a:r>
            <a:endParaRPr lang="zh-CN" altLang="zh-CN" sz="1600" i="1" dirty="0">
              <a:latin typeface="宋体" pitchFamily="2" charset="-122"/>
              <a:ea typeface="宋体" pitchFamily="2" charset="-122"/>
            </a:endParaRPr>
          </a:p>
          <a:p>
            <a:r>
              <a:rPr lang="zh-CN" altLang="zh-CN" sz="1600" b="1" dirty="0">
                <a:latin typeface="宋体" pitchFamily="2" charset="-122"/>
                <a:ea typeface="宋体" pitchFamily="2" charset="-122"/>
              </a:rPr>
              <a:t>缺点：</a:t>
            </a:r>
            <a:r>
              <a:rPr lang="zh-CN" altLang="zh-CN" sz="1600" dirty="0">
                <a:latin typeface="宋体" pitchFamily="2" charset="-122"/>
                <a:ea typeface="宋体" pitchFamily="2" charset="-122"/>
              </a:rPr>
              <a:t>①当总体中的个数较多时，制作号签的成本会增加，使得抽签法成本</a:t>
            </a:r>
            <a:r>
              <a:rPr lang="zh-CN" altLang="zh-CN" sz="1600" dirty="0" smtClean="0">
                <a:latin typeface="宋体" pitchFamily="2" charset="-122"/>
                <a:ea typeface="宋体" pitchFamily="2" charset="-122"/>
              </a:rPr>
              <a:t>高（</a:t>
            </a:r>
            <a:r>
              <a:rPr lang="zh-CN" altLang="zh-CN" sz="1600" dirty="0">
                <a:latin typeface="宋体" pitchFamily="2" charset="-122"/>
                <a:ea typeface="宋体" pitchFamily="2" charset="-122"/>
              </a:rPr>
              <a:t>费时、费力）②号签很多时，“搅拌均匀”就非常困难，结果很难保证</a:t>
            </a:r>
            <a:r>
              <a:rPr lang="zh-CN" altLang="zh-CN" sz="1600" dirty="0" smtClean="0">
                <a:latin typeface="宋体" pitchFamily="2" charset="-122"/>
                <a:ea typeface="宋体" pitchFamily="2" charset="-122"/>
              </a:rPr>
              <a:t>每个个体</a:t>
            </a:r>
            <a:r>
              <a:rPr lang="zh-CN" altLang="zh-CN" sz="1600" dirty="0">
                <a:latin typeface="宋体" pitchFamily="2" charset="-122"/>
                <a:ea typeface="宋体" pitchFamily="2" charset="-122"/>
              </a:rPr>
              <a:t>入选的机会都相等，从而产生坏样本的可能性增加</a:t>
            </a:r>
            <a:r>
              <a:rPr lang="en-US" altLang="zh-CN" sz="1600" dirty="0">
                <a:latin typeface="宋体" pitchFamily="2" charset="-122"/>
                <a:ea typeface="宋体" pitchFamily="2" charset="-122"/>
              </a:rPr>
              <a:t>.  </a:t>
            </a:r>
            <a:endParaRPr lang="zh-CN" altLang="zh-CN" sz="1600" dirty="0">
              <a:latin typeface="宋体" pitchFamily="2" charset="-122"/>
              <a:ea typeface="宋体" pitchFamily="2" charset="-122"/>
            </a:endParaRPr>
          </a:p>
        </p:txBody>
      </p:sp>
    </p:spTree>
    <p:extLst>
      <p:ext uri="{BB962C8B-B14F-4D97-AF65-F5344CB8AC3E}">
        <p14:creationId xmlns:p14="http://schemas.microsoft.com/office/powerpoint/2010/main" val="14282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a:xfrm>
            <a:off x="502412" y="714469"/>
            <a:ext cx="8139178" cy="3917821"/>
          </a:xfrm>
        </p:spPr>
        <p:txBody>
          <a:bodyPr>
            <a:normAutofit/>
          </a:bodyPr>
          <a:lstStyle/>
          <a:p>
            <a:pPr marL="0" indent="0">
              <a:buNone/>
            </a:pPr>
            <a:r>
              <a:rPr lang="en-US" altLang="zh-CN" sz="1800" dirty="0" smtClean="0">
                <a:latin typeface="宋体" pitchFamily="2" charset="-122"/>
                <a:ea typeface="宋体" pitchFamily="2" charset="-122"/>
              </a:rPr>
              <a:t>2.</a:t>
            </a:r>
            <a:r>
              <a:rPr lang="zh-CN" altLang="en-US" sz="1800" dirty="0" smtClean="0">
                <a:latin typeface="宋体" pitchFamily="2" charset="-122"/>
                <a:ea typeface="宋体" pitchFamily="2" charset="-122"/>
              </a:rPr>
              <a:t>随机数</a:t>
            </a:r>
            <a:r>
              <a:rPr lang="zh-CN" altLang="en-US" sz="1800" dirty="0">
                <a:latin typeface="宋体" pitchFamily="2" charset="-122"/>
                <a:ea typeface="宋体" pitchFamily="2" charset="-122"/>
              </a:rPr>
              <a:t>法（</a:t>
            </a:r>
            <a:r>
              <a:rPr lang="zh-CN" altLang="en-US" sz="1800" dirty="0" smtClean="0">
                <a:latin typeface="宋体" pitchFamily="2" charset="-122"/>
                <a:ea typeface="宋体" pitchFamily="2" charset="-122"/>
              </a:rPr>
              <a:t>阅读课本</a:t>
            </a:r>
            <a:r>
              <a:rPr lang="en-US" altLang="zh-CN" sz="1800" dirty="0" smtClean="0">
                <a:latin typeface="宋体" pitchFamily="2" charset="-122"/>
                <a:ea typeface="宋体" pitchFamily="2" charset="-122"/>
              </a:rPr>
              <a:t>175-176</a:t>
            </a:r>
            <a:r>
              <a:rPr lang="zh-CN" altLang="en-US" sz="1800" dirty="0">
                <a:latin typeface="宋体" pitchFamily="2" charset="-122"/>
                <a:ea typeface="宋体" pitchFamily="2" charset="-122"/>
              </a:rPr>
              <a:t>页）</a:t>
            </a:r>
            <a:endParaRPr lang="en-US" altLang="zh-CN" sz="1800" dirty="0" smtClean="0">
              <a:latin typeface="宋体" pitchFamily="2" charset="-122"/>
              <a:ea typeface="宋体" pitchFamily="2" charset="-122"/>
            </a:endParaRPr>
          </a:p>
          <a:p>
            <a:pPr marL="0" indent="0">
              <a:buNone/>
            </a:pPr>
            <a:r>
              <a:rPr lang="zh-CN" altLang="en-US" sz="1600" dirty="0" smtClean="0">
                <a:solidFill>
                  <a:srgbClr val="FF0000"/>
                </a:solidFill>
                <a:latin typeface="宋体" pitchFamily="2" charset="-122"/>
                <a:ea typeface="宋体" pitchFamily="2" charset="-122"/>
              </a:rPr>
              <a:t>   先</a:t>
            </a:r>
            <a:r>
              <a:rPr lang="zh-CN" altLang="en-US" sz="1600" dirty="0">
                <a:latin typeface="宋体" pitchFamily="2" charset="-122"/>
                <a:ea typeface="宋体" pitchFamily="2" charset="-122"/>
              </a:rPr>
              <a:t>给</a:t>
            </a:r>
            <a:r>
              <a:rPr lang="en-US" altLang="zh-CN" sz="1600" dirty="0">
                <a:latin typeface="宋体" pitchFamily="2" charset="-122"/>
                <a:ea typeface="宋体" pitchFamily="2" charset="-122"/>
              </a:rPr>
              <a:t>712</a:t>
            </a:r>
            <a:r>
              <a:rPr lang="zh-CN" altLang="en-US" sz="1600" dirty="0">
                <a:latin typeface="宋体" pitchFamily="2" charset="-122"/>
                <a:ea typeface="宋体" pitchFamily="2" charset="-122"/>
              </a:rPr>
              <a:t>名学生</a:t>
            </a:r>
            <a:r>
              <a:rPr lang="zh-CN" altLang="en-US" sz="1600" dirty="0">
                <a:solidFill>
                  <a:srgbClr val="FF0000"/>
                </a:solidFill>
                <a:latin typeface="宋体" pitchFamily="2" charset="-122"/>
                <a:ea typeface="宋体" pitchFamily="2" charset="-122"/>
              </a:rPr>
              <a:t>编号</a:t>
            </a:r>
            <a:r>
              <a:rPr lang="zh-CN" altLang="en-US" sz="1600" dirty="0">
                <a:latin typeface="宋体" pitchFamily="2" charset="-122"/>
                <a:ea typeface="宋体" pitchFamily="2" charset="-122"/>
              </a:rPr>
              <a:t>，例如按</a:t>
            </a:r>
            <a:r>
              <a:rPr lang="en-US" altLang="zh-CN" sz="1600" dirty="0">
                <a:latin typeface="宋体" pitchFamily="2" charset="-122"/>
                <a:ea typeface="宋体" pitchFamily="2" charset="-122"/>
              </a:rPr>
              <a:t>1</a:t>
            </a:r>
            <a:r>
              <a:rPr lang="zh-CN" altLang="en-US" sz="1600" dirty="0">
                <a:latin typeface="宋体" pitchFamily="2" charset="-122"/>
                <a:ea typeface="宋体" pitchFamily="2" charset="-122"/>
              </a:rPr>
              <a:t>～</a:t>
            </a:r>
            <a:r>
              <a:rPr lang="en-US" altLang="zh-CN" sz="1600" dirty="0">
                <a:latin typeface="宋体" pitchFamily="2" charset="-122"/>
                <a:ea typeface="宋体" pitchFamily="2" charset="-122"/>
              </a:rPr>
              <a:t>712</a:t>
            </a:r>
            <a:r>
              <a:rPr lang="zh-CN" altLang="en-US" sz="1600" dirty="0">
                <a:latin typeface="宋体" pitchFamily="2" charset="-122"/>
                <a:ea typeface="宋体" pitchFamily="2" charset="-122"/>
              </a:rPr>
              <a:t>选行编号</a:t>
            </a:r>
            <a:r>
              <a:rPr lang="zh-CN" altLang="en-US" sz="1600" dirty="0" smtClean="0">
                <a:latin typeface="宋体" pitchFamily="2" charset="-122"/>
                <a:ea typeface="宋体" pitchFamily="2" charset="-122"/>
              </a:rPr>
              <a:t>，随机数工具产生</a:t>
            </a:r>
            <a:r>
              <a:rPr lang="en-US" altLang="zh-CN" sz="1600" dirty="0">
                <a:latin typeface="宋体" pitchFamily="2" charset="-122"/>
                <a:ea typeface="宋体" pitchFamily="2" charset="-122"/>
              </a:rPr>
              <a:t>1</a:t>
            </a:r>
            <a:r>
              <a:rPr lang="zh-CN" altLang="en-US" sz="1600" dirty="0">
                <a:latin typeface="宋体" pitchFamily="2" charset="-122"/>
                <a:ea typeface="宋体" pitchFamily="2" charset="-122"/>
              </a:rPr>
              <a:t>～</a:t>
            </a:r>
            <a:r>
              <a:rPr lang="en-US" altLang="zh-CN" sz="1600" dirty="0" smtClean="0">
                <a:latin typeface="宋体" pitchFamily="2" charset="-122"/>
                <a:ea typeface="宋体" pitchFamily="2" charset="-122"/>
              </a:rPr>
              <a:t>712</a:t>
            </a:r>
            <a:r>
              <a:rPr lang="zh-CN" altLang="en-US" sz="1600" dirty="0" smtClean="0">
                <a:latin typeface="宋体" pitchFamily="2" charset="-122"/>
                <a:ea typeface="宋体" pitchFamily="2" charset="-122"/>
              </a:rPr>
              <a:t>范围内的正整数，把产生的数作为抽中的编号，使与编号对应的学生进入样本，重复上述过程，直到抽足样本所需要的人数</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 </a:t>
            </a:r>
            <a:endParaRPr lang="en-US" altLang="zh-CN" sz="1600" dirty="0" smtClean="0">
              <a:latin typeface="宋体" pitchFamily="2" charset="-122"/>
              <a:ea typeface="宋体" pitchFamily="2" charset="-122"/>
            </a:endParaRPr>
          </a:p>
          <a:p>
            <a:pPr marL="0" indent="0">
              <a:buNone/>
            </a:pP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1</a:t>
            </a:r>
            <a:r>
              <a:rPr lang="zh-CN" altLang="en-US" sz="1600" dirty="0" smtClean="0">
                <a:latin typeface="宋体" pitchFamily="2" charset="-122"/>
                <a:ea typeface="宋体" pitchFamily="2" charset="-122"/>
              </a:rPr>
              <a:t>）用随机试验生成随机数；</a:t>
            </a:r>
            <a:endParaRPr lang="en-US" altLang="zh-CN" sz="1600" dirty="0" smtClean="0">
              <a:latin typeface="宋体" pitchFamily="2" charset="-122"/>
              <a:ea typeface="宋体" pitchFamily="2" charset="-122"/>
            </a:endParaRPr>
          </a:p>
          <a:p>
            <a:pPr marL="0" indent="0">
              <a:buNone/>
            </a:pP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2</a:t>
            </a:r>
            <a:r>
              <a:rPr lang="zh-CN" altLang="en-US" sz="1600" dirty="0" smtClean="0">
                <a:latin typeface="宋体" pitchFamily="2" charset="-122"/>
                <a:ea typeface="宋体" pitchFamily="2" charset="-122"/>
              </a:rPr>
              <a:t>）用信息技术生成随机数：用计算器生成随机数，用</a:t>
            </a:r>
            <a:r>
              <a:rPr lang="zh-CN" altLang="en-US" sz="1600" dirty="0" smtClean="0">
                <a:latin typeface="宋体" pitchFamily="2" charset="-122"/>
                <a:ea typeface="宋体" pitchFamily="2" charset="-122"/>
                <a:hlinkClick r:id="rId2" action="ppaction://hlinkfile"/>
              </a:rPr>
              <a:t>电子表格</a:t>
            </a:r>
            <a:r>
              <a:rPr lang="zh-CN" altLang="en-US" sz="1600" dirty="0" smtClean="0">
                <a:latin typeface="宋体" pitchFamily="2" charset="-122"/>
                <a:ea typeface="宋体" pitchFamily="2" charset="-122"/>
              </a:rPr>
              <a:t>软件生成随机数，用</a:t>
            </a:r>
            <a:r>
              <a:rPr lang="en-US" altLang="zh-CN" sz="1600" dirty="0" smtClean="0">
                <a:latin typeface="宋体" pitchFamily="2" charset="-122"/>
                <a:ea typeface="宋体" pitchFamily="2" charset="-122"/>
              </a:rPr>
              <a:t>R</a:t>
            </a:r>
            <a:r>
              <a:rPr lang="zh-CN" altLang="en-US" sz="1600" dirty="0" smtClean="0">
                <a:latin typeface="宋体" pitchFamily="2" charset="-122"/>
                <a:ea typeface="宋体" pitchFamily="2" charset="-122"/>
              </a:rPr>
              <a:t>统计软件生成随机数</a:t>
            </a:r>
            <a:r>
              <a:rPr lang="en-US" altLang="zh-CN" sz="1600" dirty="0" smtClean="0">
                <a:latin typeface="宋体" pitchFamily="2" charset="-122"/>
                <a:ea typeface="宋体" pitchFamily="2" charset="-122"/>
              </a:rPr>
              <a:t>.</a:t>
            </a:r>
          </a:p>
          <a:p>
            <a:pPr marL="0" indent="0">
              <a:buNone/>
            </a:pPr>
            <a:endParaRPr lang="en-US" altLang="zh-CN" sz="1600" dirty="0" smtClean="0"/>
          </a:p>
          <a:p>
            <a:pPr marL="0" indent="0">
              <a:buNone/>
            </a:pPr>
            <a:endParaRPr lang="zh-CN" altLang="en-US" sz="1600" dirty="0"/>
          </a:p>
        </p:txBody>
      </p:sp>
    </p:spTree>
    <p:extLst>
      <p:ext uri="{BB962C8B-B14F-4D97-AF65-F5344CB8AC3E}">
        <p14:creationId xmlns:p14="http://schemas.microsoft.com/office/powerpoint/2010/main" val="3736742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spAutoFit/>
      </a:bodyPr>
      <a:lstStyle>
        <a:defPPr>
          <a:defRPr sz="2000" b="1" dirty="0" smtClean="0">
            <a:latin typeface="+mn-ea"/>
            <a:ea typeface="+mn-ea"/>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1641</TotalTime>
  <Words>1221</Words>
  <Application>Microsoft Office PowerPoint</Application>
  <PresentationFormat>全屏显示(16:9)</PresentationFormat>
  <Paragraphs>62</Paragraphs>
  <Slides>16</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16</vt:i4>
      </vt:variant>
    </vt:vector>
  </HeadingPairs>
  <TitlesOfParts>
    <vt:vector size="19" baseType="lpstr">
      <vt:lpstr>1_Office 主题​​</vt:lpstr>
      <vt:lpstr>文档</vt:lpstr>
      <vt:lpstr>Equation</vt:lpstr>
      <vt:lpstr>简单随机抽样</vt:lpstr>
      <vt:lpstr>PowerPoint 演示文稿</vt:lpstr>
      <vt:lpstr>一、创设情境，引入课题</vt:lpstr>
      <vt:lpstr>PowerPoint 演示文稿</vt:lpstr>
      <vt:lpstr>二、分析案例，形成概念</vt:lpstr>
      <vt:lpstr>PowerPoint 演示文稿</vt:lpstr>
      <vt:lpstr>三、抽样方法</vt:lpstr>
      <vt:lpstr>三、抽样方法 </vt:lpstr>
      <vt:lpstr>PowerPoint 演示文稿</vt:lpstr>
      <vt:lpstr>四、总体均值与样本均值</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windows</cp:lastModifiedBy>
  <cp:revision>53</cp:revision>
  <dcterms:created xsi:type="dcterms:W3CDTF">2020-02-01T11:21:51Z</dcterms:created>
  <dcterms:modified xsi:type="dcterms:W3CDTF">2020-05-05T05:49:30Z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