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82" r:id="rId3"/>
    <p:sldId id="279" r:id="rId4"/>
    <p:sldId id="281" r:id="rId5"/>
    <p:sldId id="261" r:id="rId6"/>
    <p:sldId id="280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69D8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270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F790-08A2-4115-8617-9996F3B6DEFB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EA11-F94E-4830-A828-E01A92E87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8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3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8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7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8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98826" y="2362209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45500" y="3705743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汇文中学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垂杨柳分校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刘爱东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5350" y="601750"/>
            <a:ext cx="8349049" cy="584775"/>
          </a:xfrm>
          <a:prstGeom prst="rect">
            <a:avLst/>
          </a:prstGeom>
          <a:solidFill>
            <a:srgbClr val="69D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074738" indent="-1074738"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）分词短语作</a:t>
            </a:r>
            <a:r>
              <a:rPr lang="zh-CN" altLang="en-US" b="1" u="non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定语相当于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一个定语从句。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81025" y="1224997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Those </a:t>
            </a:r>
            <a:r>
              <a:rPr lang="en-US" altLang="zh-CN" b="1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who wish to join the club </a:t>
            </a:r>
            <a:r>
              <a:rPr lang="en-US" altLang="zh-CN" b="1" u="none" dirty="0">
                <a:latin typeface="Times New Roman" panose="02020603050405020304" pitchFamily="18" charset="0"/>
              </a:rPr>
              <a:t>should sign </a:t>
            </a:r>
            <a:r>
              <a:rPr lang="en-US" altLang="zh-CN" b="1" u="none" dirty="0" smtClean="0">
                <a:latin typeface="Times New Roman" panose="02020603050405020304" pitchFamily="18" charset="0"/>
              </a:rPr>
              <a:t> here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en-US" altLang="zh-CN" b="1" u="none" dirty="0">
              <a:latin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1026" y="2032910"/>
            <a:ext cx="7953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= Those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wishing to join this club</a:t>
            </a:r>
            <a:r>
              <a:rPr lang="en-US" altLang="zh-CN" b="1" u="none" dirty="0">
                <a:latin typeface="Times New Roman" panose="02020603050405020304" pitchFamily="18" charset="0"/>
              </a:rPr>
              <a:t> should sign here.  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292608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The man,  </a:t>
            </a:r>
            <a:r>
              <a:rPr lang="en-US" altLang="zh-CN" b="1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who </a:t>
            </a:r>
            <a:r>
              <a:rPr lang="en-US" altLang="zh-CN" b="1" u="none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was </a:t>
            </a:r>
            <a:r>
              <a:rPr lang="en-US" altLang="zh-CN" b="1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disturbed</a:t>
            </a:r>
            <a:r>
              <a:rPr lang="en-US" altLang="zh-CN" b="1" u="none" dirty="0">
                <a:latin typeface="Times New Roman" panose="02020603050405020304" pitchFamily="18" charset="0"/>
              </a:rPr>
              <a:t> so badly, almost lost his memory</a:t>
            </a:r>
            <a:r>
              <a:rPr lang="en-US" altLang="zh-CN" b="1" u="none" dirty="0" smtClean="0">
                <a:latin typeface="Times New Roman" panose="02020603050405020304" pitchFamily="18" charset="0"/>
              </a:rPr>
              <a:t>.</a:t>
            </a:r>
            <a:endParaRPr lang="en-US" altLang="zh-CN" b="1" u="none" dirty="0">
              <a:latin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381925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4013" indent="-354013" eaLnBrk="1" hangingPunct="1">
              <a:buNone/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= The </a:t>
            </a:r>
            <a:r>
              <a:rPr lang="en-US" altLang="zh-CN" b="1" u="none" dirty="0">
                <a:latin typeface="Times New Roman" panose="02020603050405020304" pitchFamily="18" charset="0"/>
              </a:rPr>
              <a:t>man,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disturbed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</a:rPr>
              <a:t>so badly</a:t>
            </a:r>
            <a:r>
              <a:rPr lang="en-US" altLang="zh-CN" b="1" u="none" dirty="0">
                <a:latin typeface="Times New Roman" panose="02020603050405020304" pitchFamily="18" charset="0"/>
              </a:rPr>
              <a:t>, almost lost his memory. </a:t>
            </a:r>
          </a:p>
        </p:txBody>
      </p:sp>
    </p:spTree>
    <p:extLst>
      <p:ext uri="{BB962C8B-B14F-4D97-AF65-F5344CB8AC3E}">
        <p14:creationId xmlns:p14="http://schemas.microsoft.com/office/powerpoint/2010/main" val="298528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0064" y="615315"/>
            <a:ext cx="8400535" cy="1077218"/>
          </a:xfrm>
          <a:prstGeom prst="rect">
            <a:avLst/>
          </a:prstGeom>
          <a:solidFill>
            <a:srgbClr val="69D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074738" indent="-1074738"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）过去分词作定语在意义上有两种可能：表示被动和</a:t>
            </a:r>
            <a:r>
              <a:rPr lang="zh-CN" altLang="en-US" b="1" u="non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完成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zh-CN" altLang="en-US" b="1" u="non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只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表完成。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89660" y="1556193"/>
            <a:ext cx="5953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the question discussed yesterday 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89660" y="2066971"/>
            <a:ext cx="8217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昨天讨论的问题  （既表示被动也表示完成）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2612" y="2703274"/>
            <a:ext cx="3068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the fallen leaves 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89661" y="3236905"/>
            <a:ext cx="72539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落下的树叶  </a:t>
            </a:r>
            <a:r>
              <a:rPr lang="en-US" altLang="zh-CN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只表示完成，不表示被动</a:t>
            </a:r>
            <a:r>
              <a:rPr lang="en-US" altLang="zh-CN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6508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2098" y="288463"/>
            <a:ext cx="24384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分词</a:t>
            </a:r>
            <a:r>
              <a:rPr lang="zh-CN" altLang="en-US" b="1" dirty="0" smtClean="0">
                <a:latin typeface="Times New Roman" panose="02020603050405020304" pitchFamily="18" charset="0"/>
              </a:rPr>
              <a:t>作表语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2092" y="907236"/>
            <a:ext cx="84475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分词作表语表示主语的某种性质或状态，特别是那些表示情绪的词语。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2092" y="1865169"/>
            <a:ext cx="8001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What you said is really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inspiring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.  </a:t>
            </a:r>
          </a:p>
          <a:p>
            <a:pPr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The plot was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interesting</a:t>
            </a:r>
            <a:r>
              <a:rPr lang="en-US" altLang="zh-CN" b="1" smtClean="0"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We were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amazed</a:t>
            </a:r>
            <a:r>
              <a:rPr lang="en-US" altLang="zh-CN" b="1" smtClean="0">
                <a:latin typeface="Times New Roman" panose="02020603050405020304" pitchFamily="18" charset="0"/>
              </a:rPr>
              <a:t> at the beauty of the lake.</a:t>
            </a:r>
          </a:p>
          <a:p>
            <a:pPr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Are you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married</a:t>
            </a:r>
            <a:r>
              <a:rPr lang="en-US" altLang="zh-CN" b="1" smtClean="0">
                <a:latin typeface="Times New Roman" panose="02020603050405020304" pitchFamily="18" charset="0"/>
              </a:rPr>
              <a:t> or single?</a:t>
            </a:r>
          </a:p>
          <a:p>
            <a:pPr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You are not </a:t>
            </a: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hurt</a:t>
            </a:r>
            <a:r>
              <a:rPr lang="en-US" altLang="zh-CN" b="1" smtClean="0">
                <a:latin typeface="Times New Roman" panose="02020603050405020304" pitchFamily="18" charset="0"/>
              </a:rPr>
              <a:t>, aren’t you?</a:t>
            </a:r>
            <a:endParaRPr lang="zh-CN" altLang="en-US" b="1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53336" y="4120705"/>
            <a:ext cx="6098512" cy="870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 smtClean="0"/>
              <a:t>事实上，这种情况下的分词已经相当于一个形容词了。</a:t>
            </a:r>
            <a:endParaRPr lang="zh-CN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21276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3512" y="124302"/>
            <a:ext cx="3566988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分词</a:t>
            </a:r>
            <a:r>
              <a:rPr lang="zh-CN" altLang="en-US" b="1" dirty="0" smtClean="0">
                <a:latin typeface="Times New Roman" panose="02020603050405020304" pitchFamily="18" charset="0"/>
              </a:rPr>
              <a:t>作宾语补足语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5745" y="701873"/>
            <a:ext cx="87296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可以跟宾语补足语的谓语动词有 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see, watch, hear, </a:t>
            </a:r>
            <a:r>
              <a:rPr lang="en-US" altLang="zh-CN" sz="2800" b="1" u="non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keep</a:t>
            </a:r>
            <a:r>
              <a:rPr lang="en-US" altLang="zh-CN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, find, have, get </a:t>
            </a:r>
            <a:r>
              <a:rPr lang="zh-CN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等词。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931" y="1541621"/>
            <a:ext cx="8610476" cy="369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keeps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him for two hours.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的宾语，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是对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的补充说明，是宾语补足语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get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hair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afternoon.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hair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object;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as object complement here.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18285" y="310039"/>
            <a:ext cx="822960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More examples: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I </a:t>
            </a:r>
            <a:r>
              <a:rPr lang="en-US" altLang="zh-CN" b="1" dirty="0">
                <a:latin typeface="Times New Roman" panose="02020603050405020304" pitchFamily="18" charset="0"/>
              </a:rPr>
              <a:t>saw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him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walking</a:t>
            </a:r>
            <a:r>
              <a:rPr lang="en-US" altLang="zh-CN" b="1" u="none" dirty="0">
                <a:latin typeface="Times New Roman" panose="02020603050405020304" pitchFamily="18" charset="0"/>
              </a:rPr>
              <a:t> in the street. </a:t>
            </a:r>
            <a:endParaRPr lang="en-US" altLang="zh-CN" b="1" u="none" dirty="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latin typeface="Times New Roman" panose="02020603050405020304" pitchFamily="18" charset="0"/>
              </a:rPr>
              <a:t>I watched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her parents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arguing</a:t>
            </a:r>
            <a:r>
              <a:rPr lang="en-US" altLang="zh-CN" b="1" dirty="0" smtClean="0">
                <a:latin typeface="Times New Roman" panose="02020603050405020304" pitchFamily="18" charset="0"/>
              </a:rPr>
              <a:t>.</a:t>
            </a:r>
            <a:endParaRPr lang="en-US" altLang="zh-CN" b="1" u="none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I </a:t>
            </a:r>
            <a:r>
              <a:rPr lang="en-US" altLang="zh-CN" b="1" dirty="0">
                <a:latin typeface="Times New Roman" panose="02020603050405020304" pitchFamily="18" charset="0"/>
              </a:rPr>
              <a:t>heard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them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singing</a:t>
            </a:r>
            <a:r>
              <a:rPr lang="en-US" altLang="zh-CN" b="1" u="none" dirty="0">
                <a:latin typeface="Times New Roman" panose="02020603050405020304" pitchFamily="18" charset="0"/>
              </a:rPr>
              <a:t> in the classroom.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u="none" dirty="0" smtClean="0">
                <a:latin typeface="Times New Roman" panose="02020603050405020304" pitchFamily="18" charset="0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</a:rPr>
              <a:t>found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boy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sleeping</a:t>
            </a:r>
            <a:r>
              <a:rPr lang="en-US" altLang="zh-CN" b="1" u="none" dirty="0">
                <a:latin typeface="Times New Roman" panose="02020603050405020304" pitchFamily="18" charset="0"/>
              </a:rPr>
              <a:t>. </a:t>
            </a:r>
            <a:endParaRPr lang="en-US" altLang="zh-CN" b="1" u="none" dirty="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She had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all her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jewellery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珠宝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stolen</a:t>
            </a:r>
            <a:r>
              <a:rPr lang="en-US" altLang="zh-CN" b="1" dirty="0" smtClean="0">
                <a:latin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latin typeface="Times New Roman" panose="02020603050405020304" pitchFamily="18" charset="0"/>
              </a:rPr>
              <a:t>Mullins </a:t>
            </a:r>
            <a:r>
              <a:rPr lang="en-US" altLang="zh-CN" b="1" dirty="0">
                <a:latin typeface="Times New Roman" panose="02020603050405020304" pitchFamily="18" charset="0"/>
              </a:rPr>
              <a:t>had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his nose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broken</a:t>
            </a:r>
            <a:r>
              <a:rPr lang="en-US" altLang="zh-CN" b="1" dirty="0">
                <a:latin typeface="Times New Roman" panose="02020603050405020304" pitchFamily="18" charset="0"/>
              </a:rPr>
              <a:t> in a fight.</a:t>
            </a:r>
            <a:endParaRPr lang="en-US" altLang="zh-CN" b="1" u="non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0108" y="693190"/>
            <a:ext cx="23545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分词</a:t>
            </a:r>
            <a:r>
              <a:rPr lang="zh-CN" altLang="en-US" b="1" u="none" dirty="0" smtClean="0">
                <a:latin typeface="Times New Roman" panose="02020603050405020304" pitchFamily="18" charset="0"/>
              </a:rPr>
              <a:t>作</a:t>
            </a:r>
            <a:r>
              <a:rPr lang="zh-CN" altLang="en-US" b="1" u="none" dirty="0">
                <a:latin typeface="Times New Roman" panose="02020603050405020304" pitchFamily="18" charset="0"/>
              </a:rPr>
              <a:t>状语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1000" y="1332141"/>
            <a:ext cx="8350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 smtClean="0">
                <a:latin typeface="Times New Roman" panose="02020603050405020304" pitchFamily="18" charset="0"/>
              </a:rPr>
              <a:t>分词可以在句中作状语，现在分词和过去分词在作状语时区别如下</a:t>
            </a:r>
            <a:r>
              <a:rPr lang="zh-CN" altLang="en-US" b="1" dirty="0">
                <a:latin typeface="Times New Roman" panose="02020603050405020304" pitchFamily="18" charset="0"/>
              </a:rPr>
              <a:t>：</a:t>
            </a:r>
            <a:endParaRPr lang="zh-CN" altLang="en-US" b="1" u="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29121"/>
              </p:ext>
            </p:extLst>
          </p:nvPr>
        </p:nvGraphicFramePr>
        <p:xfrm>
          <a:off x="468921" y="2401973"/>
          <a:ext cx="7784124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587"/>
                <a:gridCol w="3434862"/>
                <a:gridCol w="2426675"/>
              </a:tblGrid>
              <a:tr h="1165860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分词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分词所表示的动作和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</a:rPr>
                        <a:t>句子主语</a:t>
                      </a:r>
                      <a:r>
                        <a:rPr lang="zh-CN" altLang="en-US" sz="2400" b="1" dirty="0" smtClean="0"/>
                        <a:t>的关系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分词所表示的意义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现在分词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主动关系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主动，进行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过去分词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被动关系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被动，完成</a:t>
                      </a:r>
                      <a:endParaRPr lang="en-US" sz="24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7263" y="126742"/>
            <a:ext cx="8458200" cy="380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6088" indent="-446088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u="none" dirty="0">
                <a:cs typeface="Arial" pitchFamily="34" charset="0"/>
              </a:rPr>
              <a:t>1. (Seeing/seen) from the top of the tower, we can see a beautiful factory.</a:t>
            </a:r>
          </a:p>
          <a:p>
            <a:pPr marL="446088" indent="-446088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en-US" altLang="zh-CN" sz="2800" b="1" u="none" dirty="0" smtClean="0">
                <a:cs typeface="Arial" pitchFamily="34" charset="0"/>
              </a:rPr>
              <a:t>2. (Seeing/seen</a:t>
            </a:r>
            <a:r>
              <a:rPr lang="en-US" altLang="zh-CN" sz="2800" b="1" u="none" dirty="0">
                <a:cs typeface="Arial" pitchFamily="34" charset="0"/>
              </a:rPr>
              <a:t>) from the top of the tower, the factory looks beautiful.</a:t>
            </a:r>
          </a:p>
          <a:p>
            <a:pPr marL="446088" indent="-446088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u="none" dirty="0" smtClean="0">
                <a:cs typeface="Arial" pitchFamily="34" charset="0"/>
              </a:rPr>
              <a:t>3. </a:t>
            </a:r>
            <a:r>
              <a:rPr lang="en-US" altLang="zh-CN" sz="2800" b="1" u="none" dirty="0">
                <a:cs typeface="Arial" pitchFamily="34" charset="0"/>
              </a:rPr>
              <a:t>(Hearing/heard) the bad news,  they couldn’t help crying.</a:t>
            </a:r>
          </a:p>
          <a:p>
            <a:pPr marL="446088" indent="-446088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u="none" dirty="0" smtClean="0">
                <a:cs typeface="Arial" pitchFamily="34" charset="0"/>
              </a:rPr>
              <a:t>4. </a:t>
            </a:r>
            <a:r>
              <a:rPr lang="en-US" altLang="zh-CN" sz="2800" b="1" u="none" dirty="0">
                <a:cs typeface="Arial" pitchFamily="34" charset="0"/>
              </a:rPr>
              <a:t>(Giving/Given) more time, we could do it better. 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935831" y="8169"/>
            <a:ext cx="1170996" cy="822305"/>
          </a:xfrm>
          <a:prstGeom prst="ellipse">
            <a:avLst/>
          </a:prstGeom>
          <a:solidFill>
            <a:srgbClr val="FF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248931" y="1104709"/>
            <a:ext cx="877328" cy="822305"/>
          </a:xfrm>
          <a:prstGeom prst="ellipse">
            <a:avLst/>
          </a:prstGeom>
          <a:solidFill>
            <a:srgbClr val="FF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84143" y="2178932"/>
            <a:ext cx="1404754" cy="822305"/>
          </a:xfrm>
          <a:prstGeom prst="ellipse">
            <a:avLst/>
          </a:prstGeom>
          <a:solidFill>
            <a:srgbClr val="FF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115683" y="3295426"/>
            <a:ext cx="1183958" cy="822305"/>
          </a:xfrm>
          <a:prstGeom prst="ellipse">
            <a:avLst/>
          </a:prstGeom>
          <a:solidFill>
            <a:srgbClr val="FF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7388" y="106274"/>
            <a:ext cx="902661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 smtClean="0">
                <a:latin typeface="Times New Roman" panose="02020603050405020304" pitchFamily="18" charset="0"/>
              </a:rPr>
              <a:t>分词作状语可以转化成状语从句：</a:t>
            </a:r>
            <a:endParaRPr lang="en-US" altLang="zh-CN" b="1" u="none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b="1" u="none" dirty="0" smtClean="0">
              <a:latin typeface="Times New Roman" panose="02020603050405020304" pitchFamily="18" charset="0"/>
            </a:endParaRPr>
          </a:p>
          <a:p>
            <a:pPr marL="354013" indent="-354013" eaLnBrk="1" hangingPunct="1">
              <a:spcBef>
                <a:spcPct val="0"/>
              </a:spcBef>
              <a:buNone/>
            </a:pPr>
            <a:r>
              <a:rPr lang="en-US" altLang="zh-CN" sz="2400" b="1" dirty="0" smtClean="0">
                <a:cs typeface="Arial" pitchFamily="34" charset="0"/>
              </a:rPr>
              <a:t>1. </a:t>
            </a:r>
            <a:r>
              <a:rPr lang="en-US" altLang="zh-CN" sz="2400" b="1" dirty="0" smtClean="0">
                <a:solidFill>
                  <a:srgbClr val="FF0000"/>
                </a:solidFill>
                <a:cs typeface="Arial" pitchFamily="34" charset="0"/>
              </a:rPr>
              <a:t>Taking</a:t>
            </a:r>
            <a:r>
              <a:rPr lang="en-US" altLang="zh-CN" sz="2400" b="1" dirty="0" smtClean="0">
                <a:cs typeface="Arial" pitchFamily="34" charset="0"/>
              </a:rPr>
              <a:t> a key out of his pocket, he opened the door.</a:t>
            </a:r>
          </a:p>
          <a:p>
            <a:pPr marL="446088" indent="-446088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u="none" dirty="0" smtClean="0">
                <a:cs typeface="Arial" pitchFamily="34" charset="0"/>
              </a:rPr>
              <a:t>    = </a:t>
            </a:r>
            <a:r>
              <a:rPr lang="en-US" altLang="zh-CN" sz="2400" b="1" u="none" dirty="0" smtClean="0">
                <a:solidFill>
                  <a:srgbClr val="FF0000"/>
                </a:solidFill>
                <a:cs typeface="Arial" pitchFamily="34" charset="0"/>
              </a:rPr>
              <a:t>After </a:t>
            </a:r>
            <a:r>
              <a:rPr lang="en-US" altLang="zh-CN" sz="2400" b="1" u="none" dirty="0" smtClean="0">
                <a:cs typeface="Arial" pitchFamily="34" charset="0"/>
              </a:rPr>
              <a:t>he took a key out of his pocket, he opened the door.</a:t>
            </a:r>
          </a:p>
          <a:p>
            <a:pPr marL="446088" indent="-446088" eaLnBrk="1" hangingPunct="1">
              <a:spcBef>
                <a:spcPct val="0"/>
              </a:spcBef>
              <a:buNone/>
            </a:pPr>
            <a:r>
              <a:rPr lang="en-US" altLang="zh-CN" sz="2400" b="1" dirty="0" smtClean="0">
                <a:cs typeface="Arial" pitchFamily="34" charset="0"/>
              </a:rPr>
              <a:t>2.</a:t>
            </a:r>
            <a:r>
              <a:rPr lang="zh-CN" altLang="en-US" sz="2400" b="1" dirty="0" smtClean="0">
                <a:cs typeface="Arial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cs typeface="Arial" pitchFamily="34" charset="0"/>
              </a:rPr>
              <a:t>Born</a:t>
            </a:r>
            <a:r>
              <a:rPr lang="en-US" altLang="zh-CN" sz="2400" b="1" dirty="0" smtClean="0">
                <a:cs typeface="Arial" pitchFamily="34" charset="0"/>
              </a:rPr>
              <a:t> into a poor family, he had only two years of schooling.</a:t>
            </a:r>
          </a:p>
          <a:p>
            <a:pPr marL="446088" indent="-446088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cs typeface="Arial" pitchFamily="34" charset="0"/>
              </a:rPr>
              <a:t> </a:t>
            </a:r>
            <a:r>
              <a:rPr lang="en-US" altLang="zh-CN" sz="2400" b="1" dirty="0" smtClean="0">
                <a:cs typeface="Arial" pitchFamily="34" charset="0"/>
              </a:rPr>
              <a:t>   = </a:t>
            </a:r>
            <a:r>
              <a:rPr lang="en-US" altLang="zh-CN" sz="2400" b="1" dirty="0" smtClean="0">
                <a:solidFill>
                  <a:srgbClr val="FF0000"/>
                </a:solidFill>
                <a:cs typeface="Arial" pitchFamily="34" charset="0"/>
              </a:rPr>
              <a:t>As</a:t>
            </a:r>
            <a:r>
              <a:rPr lang="en-US" altLang="zh-CN" sz="2400" b="1" dirty="0" smtClean="0">
                <a:cs typeface="Arial" pitchFamily="34" charset="0"/>
              </a:rPr>
              <a:t> he was born into a poor family, he had only two years of schooling.</a:t>
            </a:r>
          </a:p>
          <a:p>
            <a:pPr marL="446088" indent="-446088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cs typeface="Arial" pitchFamily="34" charset="0"/>
              </a:rPr>
              <a:t>3. </a:t>
            </a:r>
            <a:r>
              <a:rPr lang="en-US" altLang="zh-CN" sz="2400" b="1" dirty="0" smtClean="0">
                <a:solidFill>
                  <a:srgbClr val="FF0000"/>
                </a:solidFill>
                <a:cs typeface="Arial" pitchFamily="34" charset="0"/>
              </a:rPr>
              <a:t>Compared</a:t>
            </a:r>
            <a:r>
              <a:rPr lang="en-US" altLang="zh-CN" sz="2400" b="1" dirty="0" smtClean="0">
                <a:cs typeface="Arial" pitchFamily="34" charset="0"/>
              </a:rPr>
              <a:t> to many women, she was very fortunate.</a:t>
            </a:r>
          </a:p>
          <a:p>
            <a:pPr marL="446088" indent="-446088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cs typeface="Arial" pitchFamily="34" charset="0"/>
              </a:rPr>
              <a:t> </a:t>
            </a:r>
            <a:r>
              <a:rPr lang="en-US" altLang="zh-CN" sz="2400" b="1" dirty="0" smtClean="0">
                <a:cs typeface="Arial" pitchFamily="34" charset="0"/>
              </a:rPr>
              <a:t>   = </a:t>
            </a:r>
            <a:r>
              <a:rPr lang="en-US" altLang="zh-CN" sz="2400" b="1" dirty="0" smtClean="0">
                <a:solidFill>
                  <a:srgbClr val="FF0000"/>
                </a:solidFill>
                <a:cs typeface="Arial" pitchFamily="34" charset="0"/>
              </a:rPr>
              <a:t>When</a:t>
            </a:r>
            <a:r>
              <a:rPr lang="en-US" altLang="zh-CN" sz="2400" b="1" dirty="0" smtClean="0">
                <a:cs typeface="Arial" pitchFamily="34" charset="0"/>
              </a:rPr>
              <a:t> she was compared to many women…</a:t>
            </a:r>
          </a:p>
        </p:txBody>
      </p:sp>
    </p:spTree>
    <p:extLst>
      <p:ext uri="{BB962C8B-B14F-4D97-AF65-F5344CB8AC3E}">
        <p14:creationId xmlns:p14="http://schemas.microsoft.com/office/powerpoint/2010/main" val="33994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102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087" y="198993"/>
            <a:ext cx="87485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学习目标</a:t>
            </a:r>
            <a:endParaRPr lang="en-US" altLang="zh-CN" sz="3600" b="1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+mj-cs"/>
              <a:sym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能够识别出文段中动词的现在分词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动词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-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ing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)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和过去分词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动词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-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ed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)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形式。</a:t>
            </a:r>
            <a:endParaRPr lang="en-US" altLang="zh-CN" sz="2800" b="1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+mj-cs"/>
              <a:sym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学会理解动词现在分词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和过去分词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形式在句中作定语，状语，宾语补足语或表语的使用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2530" y="1102194"/>
            <a:ext cx="8143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在认真学习动词现在分词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和过去分词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使用形式的基础上，务必关注上下文语境。体会句子或文段传递的意思。以能够理解文本内容和表达自己的思想为最终目的。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5904" y="246105"/>
            <a:ext cx="2037737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学法指导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900" y="1122997"/>
            <a:ext cx="8629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分词是非谓语动词的一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种，在句中起形容词和副词的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作用，可分为现在分词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(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动词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-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ing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和过去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词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(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动词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-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ed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)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。二者在句中都可以作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表语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定语、状语和宾语补足语</a:t>
            </a:r>
            <a:r>
              <a:rPr lang="zh-CN" altLang="en-US" sz="3200" b="1" dirty="0" smtClean="0"/>
              <a:t>。</a:t>
            </a:r>
            <a:endParaRPr 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2747798" y="339552"/>
            <a:ext cx="357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什么是分词？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240" y="3008131"/>
            <a:ext cx="2643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Thinking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3909060" y="2422809"/>
            <a:ext cx="3303270" cy="1294448"/>
          </a:xfrm>
          <a:prstGeom prst="cloudCallout">
            <a:avLst>
              <a:gd name="adj1" fmla="val -74012"/>
              <a:gd name="adj2" fmla="val 25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3354" y="2704879"/>
            <a:ext cx="3375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FF0000"/>
                </a:solidFill>
              </a:rPr>
              <a:t>现在分词和动名词有什么区别呢？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00112" y="4071938"/>
            <a:ext cx="7059454" cy="85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 smtClean="0"/>
              <a:t>动名词有名词的性质，可以做主语。</a:t>
            </a:r>
            <a:r>
              <a:rPr lang="zh-CN" altLang="en-US" sz="3400" b="1" dirty="0" smtClean="0">
                <a:solidFill>
                  <a:srgbClr val="FF0000"/>
                </a:solidFill>
              </a:rPr>
              <a:t>现在分词不能作主语。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747583"/>
            <a:ext cx="9143999" cy="843307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1. The opera is very moving and instructive </a:t>
            </a:r>
            <a:r>
              <a:rPr lang="en-US" altLang="zh-CN" sz="2000" b="1" dirty="0" smtClean="0"/>
              <a:t>(</a:t>
            </a:r>
            <a:r>
              <a:rPr lang="zh-CN" altLang="en-US" sz="2000" b="1" dirty="0" smtClean="0"/>
              <a:t>有教育意义的</a:t>
            </a:r>
            <a:r>
              <a:rPr lang="en-US" altLang="zh-CN" sz="20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2. Jane </a:t>
            </a:r>
            <a:r>
              <a:rPr lang="en-US" altLang="zh-CN" sz="2800" b="1" dirty="0" err="1" smtClean="0"/>
              <a:t>Goodall</a:t>
            </a:r>
            <a:r>
              <a:rPr lang="en-US" altLang="zh-CN" sz="2800" b="1" dirty="0" smtClean="0"/>
              <a:t>, a scientist who is the world's best  known expert on wild  chimpanzees.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3. As I walked past the room, I heard two people arguing.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4. Most of the people invited to the party did not come.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dirty="0" smtClean="0"/>
              <a:t>5. Arriving at the school, the children found it was closed.</a:t>
            </a:r>
            <a:endParaRPr lang="zh-CN" altLang="zh-CN" sz="2800" b="1" dirty="0" smtClean="0"/>
          </a:p>
          <a:p>
            <a:endParaRPr lang="en-US" altLang="zh-CN" sz="3200" b="1" dirty="0" smtClean="0"/>
          </a:p>
          <a:p>
            <a:r>
              <a:rPr lang="en-US" altLang="zh-CN" sz="2400" b="1" dirty="0" smtClean="0"/>
              <a:t> </a:t>
            </a:r>
          </a:p>
          <a:p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42449" y="128029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找出下列句子中的分词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45941" y="1414849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615882" y="2067698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356390" y="3340444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334265" y="3958282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535563" y="4625547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8665" y="4602892"/>
            <a:ext cx="1186249" cy="1853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383761"/>
            <a:ext cx="55402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现在分词与过去分词的区别：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1090802"/>
            <a:ext cx="8763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语态上：</a:t>
            </a:r>
            <a:r>
              <a:rPr lang="zh-CN" altLang="en-US" b="1" u="none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现在分词表主动，过去分词表被动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500" y="1565659"/>
            <a:ext cx="8077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know the woman </a:t>
            </a:r>
            <a:r>
              <a:rPr lang="en-US" altLang="zh-CN" b="1" u="none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talking to</a:t>
            </a: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Tom</a:t>
            </a: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woman</a:t>
            </a:r>
            <a:r>
              <a:rPr lang="zh-CN" altLang="en-US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talk </a:t>
            </a:r>
            <a:r>
              <a:rPr lang="zh-CN" altLang="en-US" b="1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这个动作构成主动关系</a:t>
            </a:r>
            <a:endParaRPr lang="en-US" altLang="zh-CN" b="1" u="none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soldier </a:t>
            </a:r>
            <a:r>
              <a:rPr lang="en-US" altLang="zh-CN" b="1" u="none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wounded</a:t>
            </a: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 war has become a doctor</a:t>
            </a: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soldier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在战争中被别人伤害，和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wound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是被动关系。</a:t>
            </a:r>
            <a:endParaRPr lang="en-US" altLang="zh-CN" b="1" u="none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6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4780" y="1084818"/>
            <a:ext cx="85648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时态上：</a:t>
            </a:r>
            <a:r>
              <a:rPr lang="zh-CN" altLang="en-US" b="1" u="none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现在分词表进行，过去分词表完成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86740" y="1731135"/>
            <a:ext cx="812292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developing </a:t>
            </a:r>
            <a:r>
              <a:rPr lang="en-US" altLang="zh-CN" b="1" u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country </a:t>
            </a: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发展中国家</a:t>
            </a: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developed</a:t>
            </a:r>
            <a:r>
              <a:rPr lang="en-US" altLang="zh-CN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country   </a:t>
            </a:r>
            <a:r>
              <a:rPr lang="zh-CN" altLang="en-US" b="1" u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发达国家</a:t>
            </a:r>
            <a:endParaRPr lang="en-US" altLang="zh-CN" b="1" u="non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740" y="2775147"/>
            <a:ext cx="6705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 </a:t>
            </a:r>
            <a:r>
              <a:rPr lang="zh-CN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正在煮沸的水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boiled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   </a:t>
            </a:r>
            <a:r>
              <a:rPr lang="zh-CN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开水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已煮沸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5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8650" y="1058491"/>
            <a:ext cx="24574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b="1" u="none" dirty="0" smtClean="0">
                <a:latin typeface="Times New Roman" panose="02020603050405020304" pitchFamily="18" charset="0"/>
              </a:rPr>
              <a:t>分词作</a:t>
            </a:r>
            <a:r>
              <a:rPr lang="zh-CN" altLang="en-US" b="1" u="none" dirty="0">
                <a:latin typeface="Times New Roman" panose="02020603050405020304" pitchFamily="18" charset="0"/>
              </a:rPr>
              <a:t>定语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8650" y="1850185"/>
            <a:ext cx="7772400" cy="23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5000"/>
              </a:spcBef>
              <a:buFontTx/>
              <a:buNone/>
            </a:pPr>
            <a:r>
              <a:rPr lang="zh-CN" altLang="en-US" b="1" u="none" dirty="0">
                <a:latin typeface="Times New Roman" panose="02020603050405020304" pitchFamily="18" charset="0"/>
              </a:rPr>
              <a:t>分词作定语有两种形式。它可以放在被修饰的名词</a:t>
            </a:r>
            <a:r>
              <a:rPr lang="zh-CN" altLang="en-US" b="1" u="none" dirty="0" smtClean="0">
                <a:latin typeface="Times New Roman" panose="02020603050405020304" pitchFamily="18" charset="0"/>
              </a:rPr>
              <a:t>之前 （一般是单个分词），</a:t>
            </a:r>
            <a:r>
              <a:rPr lang="zh-CN" altLang="en-US" b="1" u="none" dirty="0">
                <a:latin typeface="Times New Roman" panose="02020603050405020304" pitchFamily="18" charset="0"/>
              </a:rPr>
              <a:t>称为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前置定语</a:t>
            </a:r>
            <a:r>
              <a:rPr lang="zh-CN" altLang="en-US" b="1" u="none" dirty="0">
                <a:latin typeface="Times New Roman" panose="02020603050405020304" pitchFamily="18" charset="0"/>
              </a:rPr>
              <a:t>。有的放在被修饰的名词</a:t>
            </a:r>
            <a:r>
              <a:rPr lang="zh-CN" altLang="en-US" b="1" u="none" dirty="0" smtClean="0">
                <a:latin typeface="Times New Roman" panose="02020603050405020304" pitchFamily="18" charset="0"/>
              </a:rPr>
              <a:t>之后（一般是分词短语），</a:t>
            </a:r>
            <a:r>
              <a:rPr lang="zh-CN" altLang="en-US" b="1" u="none" dirty="0">
                <a:latin typeface="Times New Roman" panose="02020603050405020304" pitchFamily="18" charset="0"/>
              </a:rPr>
              <a:t>称为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后置定语</a:t>
            </a:r>
            <a:r>
              <a:rPr lang="zh-CN" altLang="en-US" b="1" u="none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2618427" y="359754"/>
            <a:ext cx="41456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分词的句法功能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410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6206" y="181259"/>
            <a:ext cx="4343400" cy="584775"/>
          </a:xfrm>
          <a:prstGeom prst="rect">
            <a:avLst/>
          </a:prstGeom>
          <a:solidFill>
            <a:srgbClr val="69D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）前置定语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4176" y="719289"/>
            <a:ext cx="75590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He is a 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promising</a:t>
            </a:r>
            <a:r>
              <a:rPr lang="en-US" altLang="zh-CN" b="1" u="none" dirty="0">
                <a:latin typeface="Times New Roman" panose="02020603050405020304" pitchFamily="18" charset="0"/>
              </a:rPr>
              <a:t> young man.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Make less noise. There’s a 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sleeping</a:t>
            </a:r>
            <a:r>
              <a:rPr lang="en-US" altLang="zh-CN" b="1" u="none" dirty="0">
                <a:latin typeface="Times New Roman" panose="02020603050405020304" pitchFamily="18" charset="0"/>
              </a:rPr>
              <a:t> child.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We only sell 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used</a:t>
            </a:r>
            <a:r>
              <a:rPr lang="en-US" altLang="zh-CN" b="1" u="none" dirty="0">
                <a:latin typeface="Times New Roman" panose="02020603050405020304" pitchFamily="18" charset="0"/>
              </a:rPr>
              <a:t> books.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latin typeface="Times New Roman" panose="02020603050405020304" pitchFamily="18" charset="0"/>
              </a:rPr>
              <a:t>我们只</a:t>
            </a:r>
            <a:r>
              <a:rPr lang="zh-CN" altLang="en-US" b="1" u="none" dirty="0" smtClean="0">
                <a:latin typeface="Times New Roman" panose="02020603050405020304" pitchFamily="18" charset="0"/>
              </a:rPr>
              <a:t>卖二手</a:t>
            </a:r>
            <a:r>
              <a:rPr lang="en-US" altLang="zh-CN" b="1" u="none" dirty="0" smtClean="0">
                <a:latin typeface="Times New Roman" panose="02020603050405020304" pitchFamily="18" charset="0"/>
              </a:rPr>
              <a:t>/</a:t>
            </a:r>
            <a:r>
              <a:rPr lang="zh-CN" altLang="en-US" b="1" u="none" dirty="0" smtClean="0">
                <a:latin typeface="Times New Roman" panose="02020603050405020304" pitchFamily="18" charset="0"/>
              </a:rPr>
              <a:t>用过的书</a:t>
            </a:r>
            <a:r>
              <a:rPr lang="zh-CN" altLang="en-US" b="1" u="none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3974" y="2734860"/>
            <a:ext cx="5105400" cy="584775"/>
          </a:xfrm>
          <a:prstGeom prst="rect">
            <a:avLst/>
          </a:prstGeom>
          <a:solidFill>
            <a:srgbClr val="69D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）后置定语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71215" y="3278310"/>
            <a:ext cx="78143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none" dirty="0">
                <a:latin typeface="Times New Roman" panose="02020603050405020304" pitchFamily="18" charset="0"/>
              </a:rPr>
              <a:t>The young man </a:t>
            </a:r>
            <a:r>
              <a:rPr lang="en-US" altLang="zh-CN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sitting between John and Mary</a:t>
            </a:r>
            <a:r>
              <a:rPr lang="en-US" altLang="zh-CN" b="1" u="none" dirty="0">
                <a:latin typeface="Times New Roman" panose="02020603050405020304" pitchFamily="18" charset="0"/>
              </a:rPr>
              <a:t> is the editor of the campus newspaper.  </a:t>
            </a:r>
          </a:p>
        </p:txBody>
      </p:sp>
    </p:spTree>
    <p:extLst>
      <p:ext uri="{BB962C8B-B14F-4D97-AF65-F5344CB8AC3E}">
        <p14:creationId xmlns:p14="http://schemas.microsoft.com/office/powerpoint/2010/main" val="359536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976</Words>
  <Application>Microsoft Office PowerPoint</Application>
  <PresentationFormat>全屏显示(16:9)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1_Office 主题​​</vt:lpstr>
      <vt:lpstr>必修（三）Unit 8 语法 (1)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acq</cp:lastModifiedBy>
  <cp:revision>113</cp:revision>
  <dcterms:created xsi:type="dcterms:W3CDTF">2020-01-14T08:32:14Z</dcterms:created>
  <dcterms:modified xsi:type="dcterms:W3CDTF">2020-05-05T00:00:42Z</dcterms:modified>
</cp:coreProperties>
</file>