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290" r:id="rId3"/>
    <p:sldId id="371" r:id="rId5"/>
    <p:sldId id="387" r:id="rId6"/>
    <p:sldId id="375" r:id="rId7"/>
    <p:sldId id="372" r:id="rId8"/>
    <p:sldId id="376" r:id="rId9"/>
    <p:sldId id="381" r:id="rId10"/>
    <p:sldId id="377" r:id="rId11"/>
    <p:sldId id="378" r:id="rId12"/>
    <p:sldId id="379" r:id="rId13"/>
    <p:sldId id="380" r:id="rId14"/>
    <p:sldId id="388" r:id="rId15"/>
    <p:sldId id="389" r:id="rId16"/>
    <p:sldId id="390" r:id="rId17"/>
    <p:sldId id="391" r:id="rId18"/>
    <p:sldId id="392" r:id="rId19"/>
    <p:sldId id="393" r:id="rId20"/>
    <p:sldId id="395" r:id="rId21"/>
    <p:sldId id="370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647" autoAdjust="0"/>
  </p:normalViewPr>
  <p:slideViewPr>
    <p:cSldViewPr snapToGrid="0">
      <p:cViewPr varScale="1">
        <p:scale>
          <a:sx n="62" d="100"/>
          <a:sy n="62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1.wmf"/><Relationship Id="rId3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9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5FAC0-4E78-4B4A-9ADA-EE7413CBA2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8E8FE-40DA-41DC-AE77-8790382988A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302A-66E2-45C0-9113-4E5747328F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AC763BD-9D75-453E-9337-5D1BA655954C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5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7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27051" y="620713"/>
            <a:ext cx="11055349" cy="5505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15818" y="6237289"/>
            <a:ext cx="3566583" cy="484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1F1B6EE5-3ED6-4D1D-9BEC-D14BE0AF6DC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EBF83-5794-4890-8B8E-7632B6985DFB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92669-D4FC-4B77-82EE-E6F579661AF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" y="365125"/>
            <a:ext cx="21336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文本框 7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A902-E013-4FF5-9CBD-78113C78402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9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4.emf"/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8.emf"/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3.bin"/><Relationship Id="rId3" Type="http://schemas.openxmlformats.org/officeDocument/2006/relationships/image" Target="../media/image34.wmf"/><Relationship Id="rId2" Type="http://schemas.openxmlformats.org/officeDocument/2006/relationships/oleObject" Target="../embeddings/oleObject12.bin"/><Relationship Id="rId1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0.xml"/><Relationship Id="rId2" Type="http://schemas.openxmlformats.org/officeDocument/2006/relationships/image" Target="../media/image38.jpeg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5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6" Type="http://schemas.openxmlformats.org/officeDocument/2006/relationships/vmlDrawing" Target="../drawings/vmlDrawing2.vml"/><Relationship Id="rId15" Type="http://schemas.openxmlformats.org/officeDocument/2006/relationships/slideLayout" Target="../slideLayouts/slideLayout13.xml"/><Relationship Id="rId14" Type="http://schemas.openxmlformats.org/officeDocument/2006/relationships/image" Target="../media/image14.png"/><Relationship Id="rId13" Type="http://schemas.openxmlformats.org/officeDocument/2006/relationships/image" Target="../media/image13.emf"/><Relationship Id="rId12" Type="http://schemas.openxmlformats.org/officeDocument/2006/relationships/image" Target="../media/image12.emf"/><Relationship Id="rId11" Type="http://schemas.openxmlformats.org/officeDocument/2006/relationships/image" Target="../media/image11.wmf"/><Relationship Id="rId10" Type="http://schemas.openxmlformats.org/officeDocument/2006/relationships/oleObject" Target="../embeddings/oleObject5.bin"/><Relationship Id="rId1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17.wmf"/><Relationship Id="rId7" Type="http://schemas.openxmlformats.org/officeDocument/2006/relationships/oleObject" Target="../embeddings/oleObject8.bin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6.png"/><Relationship Id="rId10" Type="http://schemas.openxmlformats.org/officeDocument/2006/relationships/vmlDrawing" Target="../drawings/vmlDrawing3.vml"/><Relationship Id="rId1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5021264" y="2776538"/>
            <a:ext cx="5411787" cy="7286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zh-CN" altLang="en-US" dirty="0" smtClean="0">
                <a:solidFill>
                  <a:srgbClr val="FF0000"/>
                </a:solidFill>
              </a:rPr>
              <a:t>向量小练习讲评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94450" y="4492625"/>
            <a:ext cx="3602038" cy="552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b="1" spc="226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91175" y="1162050"/>
            <a:ext cx="456247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高一年级数学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64230" y="4775835"/>
            <a:ext cx="678942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2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北京市和平街第一中学  刘芹</a:t>
            </a:r>
            <a:endParaRPr lang="zh-CN" altLang="en-US" sz="32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" name="文本框 110"/>
          <p:cNvSpPr txBox="1"/>
          <p:nvPr/>
        </p:nvSpPr>
        <p:spPr>
          <a:xfrm>
            <a:off x="992505" y="661035"/>
            <a:ext cx="1073086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sz="2800" b="0">
                <a:latin typeface="Times New Roman" panose="02020603050405020304" pitchFamily="18" charset="0"/>
                <a:ea typeface="宋体" panose="02010600030101010101" pitchFamily="2" charset="-122"/>
              </a:rPr>
              <a:t>【小练习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sz="2800" b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sz="2800" b="0">
                <a:latin typeface="Times New Roman" panose="02020603050405020304" pitchFamily="18" charset="0"/>
                <a:ea typeface="宋体" panose="02010600030101010101" pitchFamily="2" charset="-122"/>
              </a:rPr>
              <a:t>）】</a:t>
            </a:r>
            <a:r>
              <a:rPr lang="zh-CN" sz="2800" b="0">
                <a:ea typeface="宋体" panose="02010600030101010101" pitchFamily="2" charset="-122"/>
              </a:rPr>
              <a:t>设非零向量</a:t>
            </a:r>
            <a:r>
              <a:rPr lang="en-US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sz="2800" b="0">
                <a:ea typeface="宋体" panose="02010600030101010101" pitchFamily="2" charset="-122"/>
              </a:rPr>
              <a:t>，</a:t>
            </a:r>
            <a:r>
              <a:rPr lang="en-US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sz="2800" b="0">
                <a:ea typeface="宋体" panose="02010600030101010101" pitchFamily="2" charset="-122"/>
              </a:rPr>
              <a:t>满足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</a:rPr>
              <a:t>|</a:t>
            </a:r>
            <a:r>
              <a:rPr lang="en-US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sz="2800" b="0">
                <a:ea typeface="宋体" panose="02010600030101010101" pitchFamily="2" charset="-122"/>
              </a:rPr>
              <a:t>＋</a:t>
            </a:r>
            <a:r>
              <a:rPr lang="en-US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</a:rPr>
              <a:t>|</a:t>
            </a:r>
            <a:r>
              <a:rPr lang="zh-CN" sz="2800" b="0">
                <a:ea typeface="宋体" panose="02010600030101010101" pitchFamily="2" charset="-122"/>
              </a:rPr>
              <a:t>＝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</a:rPr>
              <a:t>|</a:t>
            </a:r>
            <a:r>
              <a:rPr lang="en-US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sz="2800" b="0">
                <a:ea typeface="宋体" panose="02010600030101010101" pitchFamily="2" charset="-122"/>
              </a:rPr>
              <a:t>－</a:t>
            </a:r>
            <a:r>
              <a:rPr lang="en-US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</a:rPr>
              <a:t>|</a:t>
            </a:r>
            <a:r>
              <a:rPr lang="zh-CN" sz="2800" b="0">
                <a:ea typeface="宋体" panose="02010600030101010101" pitchFamily="2" charset="-122"/>
              </a:rPr>
              <a:t>，则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sz="2800" b="0">
                <a:ea typeface="宋体" panose="02010600030101010101" pitchFamily="2" charset="-122"/>
              </a:rPr>
              <a:t>　　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</a:rPr>
              <a:t>)A</a:t>
            </a:r>
            <a:r>
              <a:rPr lang="zh-CN" sz="2800" b="0">
                <a:ea typeface="宋体" panose="02010600030101010101" pitchFamily="2" charset="-122"/>
              </a:rPr>
              <a:t>．</a:t>
            </a:r>
            <a:r>
              <a:rPr lang="en-US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</a:rPr>
              <a:t>⊥</a:t>
            </a:r>
            <a:r>
              <a:rPr lang="en-US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</a:rPr>
              <a:t>        B</a:t>
            </a:r>
            <a:r>
              <a:rPr lang="zh-CN" sz="2800" b="0">
                <a:ea typeface="宋体" panose="02010600030101010101" pitchFamily="2" charset="-122"/>
              </a:rPr>
              <a:t>．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</a:rPr>
              <a:t>|</a:t>
            </a:r>
            <a:r>
              <a:rPr lang="en-US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</a:rPr>
              <a:t>|</a:t>
            </a:r>
            <a:r>
              <a:rPr lang="zh-CN" sz="2800" b="0">
                <a:ea typeface="宋体" panose="02010600030101010101" pitchFamily="2" charset="-122"/>
              </a:rPr>
              <a:t>＝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</a:rPr>
              <a:t>|</a:t>
            </a:r>
            <a:r>
              <a:rPr lang="en-US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</a:rPr>
              <a:t>|             C</a:t>
            </a:r>
            <a:r>
              <a:rPr lang="zh-CN" sz="2800" b="0">
                <a:ea typeface="宋体" panose="02010600030101010101" pitchFamily="2" charset="-122"/>
              </a:rPr>
              <a:t>．</a:t>
            </a:r>
            <a:r>
              <a:rPr lang="en-US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</a:rPr>
              <a:t>∥</a:t>
            </a:r>
            <a:r>
              <a:rPr lang="en-US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</a:rPr>
              <a:t>        D</a:t>
            </a:r>
            <a:r>
              <a:rPr lang="zh-CN" sz="2800" b="0">
                <a:ea typeface="宋体" panose="02010600030101010101" pitchFamily="2" charset="-122"/>
              </a:rPr>
              <a:t>．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</a:rPr>
              <a:t>|</a:t>
            </a:r>
            <a:r>
              <a:rPr lang="en-US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</a:rPr>
              <a:t>|&gt;|</a:t>
            </a:r>
            <a:r>
              <a:rPr lang="en-US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</a:rPr>
              <a:t>|</a:t>
            </a:r>
            <a:endParaRPr lang="zh-CN" altLang="en-US" sz="2800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1197610" y="1867535"/>
            <a:ext cx="8216900" cy="1742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" name="文本框 111"/>
          <p:cNvSpPr txBox="1"/>
          <p:nvPr/>
        </p:nvSpPr>
        <p:spPr>
          <a:xfrm>
            <a:off x="3556000" y="327723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200" b="0">
                <a:latin typeface="宋体" panose="02010600030101010101" pitchFamily="2" charset="-122"/>
                <a:cs typeface="Courier New" panose="02070309020205020404" charset="0"/>
              </a:rPr>
              <a:t> </a:t>
            </a:r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24610" y="3609975"/>
            <a:ext cx="8089900" cy="24288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" name="组合 29"/>
          <p:cNvGrpSpPr/>
          <p:nvPr/>
        </p:nvGrpSpPr>
        <p:grpSpPr>
          <a:xfrm>
            <a:off x="7007860" y="2080895"/>
            <a:ext cx="4392930" cy="687070"/>
            <a:chOff x="9489" y="2520"/>
            <a:chExt cx="6918" cy="1082"/>
          </a:xfrm>
        </p:grpSpPr>
        <p:sp>
          <p:nvSpPr>
            <p:cNvPr id="17" name="线形标注 1 16"/>
            <p:cNvSpPr/>
            <p:nvPr/>
          </p:nvSpPr>
          <p:spPr>
            <a:xfrm>
              <a:off x="9489" y="2520"/>
              <a:ext cx="6918" cy="1015"/>
            </a:xfrm>
            <a:prstGeom prst="borderCallout1">
              <a:avLst>
                <a:gd name="adj1" fmla="val 18750"/>
                <a:gd name="adj2" fmla="val -8333"/>
                <a:gd name="adj3" fmla="val 102724"/>
                <a:gd name="adj4" fmla="val -595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489" y="2586"/>
              <a:ext cx="174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solidFill>
                    <a:srgbClr val="FF0000"/>
                  </a:solidFill>
                </a:rPr>
                <a:t>平方求出数量积</a:t>
              </a:r>
              <a:endParaRPr lang="zh-CN" altLang="en-US" b="1">
                <a:solidFill>
                  <a:srgbClr val="FF0000"/>
                </a:solidFill>
              </a:endParaRPr>
            </a:p>
          </p:txBody>
        </p:sp>
        <p:graphicFrame>
          <p:nvGraphicFramePr>
            <p:cNvPr id="5" name="对象 -2147482611"/>
            <p:cNvGraphicFramePr>
              <a:graphicFrameLocks noChangeAspect="1"/>
            </p:cNvGraphicFramePr>
            <p:nvPr/>
          </p:nvGraphicFramePr>
          <p:xfrm>
            <a:off x="11157" y="2653"/>
            <a:ext cx="4637" cy="8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3" imgW="1612900" imgH="330200" progId="Equation.DSMT4">
                    <p:embed/>
                  </p:oleObj>
                </mc:Choice>
                <mc:Fallback>
                  <p:oleObj name="" r:id="rId3" imgW="1612900" imgH="3302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157" y="2653"/>
                          <a:ext cx="4637" cy="8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组合 7"/>
          <p:cNvGrpSpPr/>
          <p:nvPr/>
        </p:nvGrpSpPr>
        <p:grpSpPr>
          <a:xfrm>
            <a:off x="7125335" y="3484245"/>
            <a:ext cx="3055620" cy="742950"/>
            <a:chOff x="11221" y="5487"/>
            <a:chExt cx="4812" cy="1170"/>
          </a:xfrm>
        </p:grpSpPr>
        <p:sp>
          <p:nvSpPr>
            <p:cNvPr id="6" name="线形标注 1 5"/>
            <p:cNvSpPr/>
            <p:nvPr/>
          </p:nvSpPr>
          <p:spPr>
            <a:xfrm>
              <a:off x="11221" y="5487"/>
              <a:ext cx="4812" cy="1171"/>
            </a:xfrm>
            <a:prstGeom prst="borderCallout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619" y="5710"/>
              <a:ext cx="401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</a:rPr>
                <a:t>向量的几何意义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185" y="906145"/>
            <a:ext cx="10243820" cy="4157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066800" y="347345"/>
            <a:ext cx="68599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>
                <a:ea typeface="宋体" panose="02010600030101010101" pitchFamily="2" charset="-122"/>
                <a:sym typeface="+mn-ea"/>
              </a:rPr>
              <a:t>任务</a:t>
            </a:r>
            <a:r>
              <a:rPr lang="en-US" sz="2800">
                <a:latin typeface="黑体" panose="02010609060101010101" charset="-122"/>
                <a:ea typeface="宋体" panose="02010600030101010101" pitchFamily="2" charset="-122"/>
                <a:sym typeface="+mn-ea"/>
              </a:rPr>
              <a:t> </a:t>
            </a:r>
            <a:r>
              <a:rPr lang="zh-CN" sz="2800">
                <a:ea typeface="宋体" panose="02010600030101010101" pitchFamily="2" charset="-122"/>
                <a:sym typeface="+mn-ea"/>
              </a:rPr>
              <a:t>二：平面向量基本定理的应用</a:t>
            </a:r>
            <a:endParaRPr lang="zh-CN" altLang="en-US" sz="28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710" y="870585"/>
            <a:ext cx="9295130" cy="838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" y="1708785"/>
            <a:ext cx="9554845" cy="16998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95" y="3597910"/>
            <a:ext cx="9824085" cy="497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40" y="4285615"/>
            <a:ext cx="9585960" cy="1243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5" y="0"/>
            <a:ext cx="10320020" cy="24237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75" y="2067560"/>
            <a:ext cx="8673465" cy="21215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05" y="4394835"/>
            <a:ext cx="8989060" cy="8902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05" y="5285105"/>
            <a:ext cx="9655810" cy="111506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4425315" y="3804285"/>
            <a:ext cx="2185035" cy="590550"/>
            <a:chOff x="6969" y="5991"/>
            <a:chExt cx="2917" cy="930"/>
          </a:xfrm>
        </p:grpSpPr>
        <p:sp>
          <p:nvSpPr>
            <p:cNvPr id="7" name="线形标注 1 6"/>
            <p:cNvSpPr/>
            <p:nvPr/>
          </p:nvSpPr>
          <p:spPr>
            <a:xfrm>
              <a:off x="6969" y="5991"/>
              <a:ext cx="2917" cy="930"/>
            </a:xfrm>
            <a:prstGeom prst="borderCallout1">
              <a:avLst>
                <a:gd name="adj1" fmla="val 18750"/>
                <a:gd name="adj2" fmla="val -8333"/>
                <a:gd name="adj3" fmla="val 88387"/>
                <a:gd name="adj4" fmla="val -725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969" y="6093"/>
              <a:ext cx="224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</a:rPr>
                <a:t>共线向量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390140" y="6128385"/>
            <a:ext cx="1393190" cy="645160"/>
            <a:chOff x="3764" y="9651"/>
            <a:chExt cx="2194" cy="1016"/>
          </a:xfrm>
        </p:grpSpPr>
        <p:sp>
          <p:nvSpPr>
            <p:cNvPr id="9" name="线形标注 1 8"/>
            <p:cNvSpPr/>
            <p:nvPr/>
          </p:nvSpPr>
          <p:spPr>
            <a:xfrm>
              <a:off x="3764" y="9652"/>
              <a:ext cx="2194" cy="947"/>
            </a:xfrm>
            <a:prstGeom prst="borderCallout1">
              <a:avLst>
                <a:gd name="adj1" fmla="val 18750"/>
                <a:gd name="adj2" fmla="val -8333"/>
                <a:gd name="adj3" fmla="val -24498"/>
                <a:gd name="adj4" fmla="val -1901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765" y="9651"/>
              <a:ext cx="219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solidFill>
                    <a:srgbClr val="FF0000"/>
                  </a:solidFill>
                </a:rPr>
                <a:t>向量加法的</a:t>
              </a:r>
              <a:endParaRPr lang="zh-CN" altLang="en-US" b="1">
                <a:solidFill>
                  <a:srgbClr val="FF0000"/>
                </a:solidFill>
              </a:endParaRPr>
            </a:p>
            <a:p>
              <a:r>
                <a:rPr lang="zh-CN" altLang="en-US" b="1">
                  <a:solidFill>
                    <a:srgbClr val="FF0000"/>
                  </a:solidFill>
                </a:rPr>
                <a:t>三角形法则</a:t>
              </a:r>
              <a:endParaRPr lang="zh-CN" altLang="en-US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942205" y="4694555"/>
            <a:ext cx="2181860" cy="637540"/>
            <a:chOff x="7783" y="7393"/>
            <a:chExt cx="3436" cy="1004"/>
          </a:xfrm>
        </p:grpSpPr>
        <p:sp>
          <p:nvSpPr>
            <p:cNvPr id="13" name="线形标注 1 12"/>
            <p:cNvSpPr/>
            <p:nvPr/>
          </p:nvSpPr>
          <p:spPr>
            <a:xfrm>
              <a:off x="7783" y="7393"/>
              <a:ext cx="2382" cy="930"/>
            </a:xfrm>
            <a:prstGeom prst="borderCallout1">
              <a:avLst>
                <a:gd name="adj1" fmla="val 18750"/>
                <a:gd name="adj2" fmla="val -8333"/>
                <a:gd name="adj3" fmla="val 88387"/>
                <a:gd name="adj4" fmla="val -725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783" y="7672"/>
              <a:ext cx="343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</a:rPr>
                <a:t>共线向量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573542" y="6082062"/>
            <a:ext cx="2003202" cy="829972"/>
            <a:chOff x="9513" y="9414"/>
            <a:chExt cx="3761" cy="1627"/>
          </a:xfrm>
        </p:grpSpPr>
        <p:sp>
          <p:nvSpPr>
            <p:cNvPr id="19" name="线形标注 2 18"/>
            <p:cNvSpPr/>
            <p:nvPr/>
          </p:nvSpPr>
          <p:spPr>
            <a:xfrm>
              <a:off x="9513" y="9414"/>
              <a:ext cx="3192" cy="1521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8671"/>
                <a:gd name="adj6" fmla="val -3428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838" y="9414"/>
              <a:ext cx="3436" cy="1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</a:rPr>
                <a:t>相等向量</a:t>
              </a:r>
              <a:endParaRPr lang="zh-CN" altLang="en-US" sz="2400" b="1">
                <a:solidFill>
                  <a:srgbClr val="FF0000"/>
                </a:solidFill>
              </a:endParaRPr>
            </a:p>
            <a:p>
              <a:r>
                <a:rPr lang="zh-CN" altLang="en-US" sz="2400" b="1">
                  <a:solidFill>
                    <a:srgbClr val="FF0000"/>
                  </a:solidFill>
                </a:rPr>
                <a:t>相反向量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" name="组合 17"/>
          <p:cNvGrpSpPr/>
          <p:nvPr/>
        </p:nvGrpSpPr>
        <p:grpSpPr>
          <a:xfrm>
            <a:off x="8883650" y="443230"/>
            <a:ext cx="3286125" cy="2914015"/>
            <a:chOff x="10384" y="1547"/>
            <a:chExt cx="7468" cy="6932"/>
          </a:xfrm>
        </p:grpSpPr>
        <p:sp>
          <p:nvSpPr>
            <p:cNvPr id="4" name="矩形 3"/>
            <p:cNvSpPr/>
            <p:nvPr/>
          </p:nvSpPr>
          <p:spPr>
            <a:xfrm>
              <a:off x="12068" y="3966"/>
              <a:ext cx="2594" cy="23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6" name="直接箭头连接符 5"/>
            <p:cNvCxnSpPr/>
            <p:nvPr/>
          </p:nvCxnSpPr>
          <p:spPr>
            <a:xfrm>
              <a:off x="10384" y="6285"/>
              <a:ext cx="7007" cy="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>
              <a:off x="13171" y="3928"/>
              <a:ext cx="1525" cy="18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 flipH="1" flipV="1">
              <a:off x="12093" y="1796"/>
              <a:ext cx="49" cy="66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12292" y="6609"/>
              <a:ext cx="698" cy="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A</a:t>
              </a:r>
              <a:endParaRPr lang="en-US" altLang="zh-CN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4711" y="6409"/>
              <a:ext cx="673" cy="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B</a:t>
              </a:r>
              <a:endParaRPr lang="en-US" altLang="zh-CN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4800" y="3542"/>
              <a:ext cx="973" cy="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C</a:t>
              </a:r>
              <a:endParaRPr lang="en-US" altLang="zh-CN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345" y="3542"/>
              <a:ext cx="723" cy="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D</a:t>
              </a:r>
              <a:endParaRPr lang="en-US" altLang="zh-CN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3115" y="3243"/>
              <a:ext cx="773" cy="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E</a:t>
              </a:r>
              <a:endParaRPr lang="en-US" altLang="zh-CN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4779" y="5410"/>
              <a:ext cx="603" cy="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F</a:t>
              </a:r>
              <a:endParaRPr lang="en-US" altLang="zh-CN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6854" y="6609"/>
              <a:ext cx="998" cy="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x</a:t>
              </a:r>
              <a:endParaRPr lang="en-US" altLang="zh-CN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2292" y="1547"/>
              <a:ext cx="673" cy="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y</a:t>
              </a:r>
              <a:endParaRPr lang="en-US" altLang="zh-CN"/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915" y="271145"/>
            <a:ext cx="10343515" cy="537908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5001895" y="4011930"/>
            <a:ext cx="4721225" cy="648970"/>
            <a:chOff x="7877" y="6318"/>
            <a:chExt cx="7435" cy="1022"/>
          </a:xfrm>
        </p:grpSpPr>
        <p:sp>
          <p:nvSpPr>
            <p:cNvPr id="20" name="线形标注 1 19"/>
            <p:cNvSpPr/>
            <p:nvPr/>
          </p:nvSpPr>
          <p:spPr>
            <a:xfrm>
              <a:off x="7877" y="6318"/>
              <a:ext cx="7331" cy="1022"/>
            </a:xfrm>
            <a:prstGeom prst="borderCallout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929" y="6615"/>
              <a:ext cx="738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</a:rPr>
                <a:t>利用向量的坐标运算求解问题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565" y="308610"/>
            <a:ext cx="10963275" cy="25190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" y="2219960"/>
            <a:ext cx="10039985" cy="4638040"/>
          </a:xfrm>
          <a:prstGeom prst="rect">
            <a:avLst/>
          </a:prstGeom>
        </p:spPr>
      </p:pic>
      <p:sp>
        <p:nvSpPr>
          <p:cNvPr id="6" name="线形标注 1 5"/>
          <p:cNvSpPr/>
          <p:nvPr/>
        </p:nvSpPr>
        <p:spPr>
          <a:xfrm>
            <a:off x="7523480" y="3312795"/>
            <a:ext cx="4033520" cy="611505"/>
          </a:xfrm>
          <a:prstGeom prst="borderCallout1">
            <a:avLst>
              <a:gd name="adj1" fmla="val 18750"/>
              <a:gd name="adj2" fmla="val -8333"/>
              <a:gd name="adj3" fmla="val 29491"/>
              <a:gd name="adj4" fmla="val -54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用基底表示所求向量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569200" y="4533900"/>
            <a:ext cx="3876675" cy="994410"/>
            <a:chOff x="9052" y="6939"/>
            <a:chExt cx="6903" cy="4582"/>
          </a:xfrm>
        </p:grpSpPr>
        <p:sp>
          <p:nvSpPr>
            <p:cNvPr id="27" name="线形标注 2 26"/>
            <p:cNvSpPr/>
            <p:nvPr/>
          </p:nvSpPr>
          <p:spPr>
            <a:xfrm>
              <a:off x="9052" y="6939"/>
              <a:ext cx="6903" cy="4582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2541"/>
                <a:gd name="adj6" fmla="val -695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843" y="6941"/>
              <a:ext cx="5827" cy="2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</a:rPr>
                <a:t>数量积运算律的分配律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  <p:graphicFrame>
          <p:nvGraphicFramePr>
            <p:cNvPr id="7" name="对象 -2147482622"/>
            <p:cNvGraphicFramePr>
              <a:graphicFrameLocks noChangeAspect="1"/>
            </p:cNvGraphicFramePr>
            <p:nvPr/>
          </p:nvGraphicFramePr>
          <p:xfrm>
            <a:off x="9843" y="8698"/>
            <a:ext cx="5436" cy="20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" name="" r:id="rId3" imgW="1117600" imgH="177165" progId="Equation.DSMT4">
                    <p:embed/>
                  </p:oleObj>
                </mc:Choice>
                <mc:Fallback>
                  <p:oleObj name="" r:id="rId3" imgW="1117600" imgH="177165" progId="Equation.DSMT4">
                    <p:embed/>
                    <p:pic>
                      <p:nvPicPr>
                        <p:cNvPr id="0" name="图片 2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843" y="8698"/>
                          <a:ext cx="5436" cy="20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组合 14"/>
          <p:cNvGrpSpPr/>
          <p:nvPr/>
        </p:nvGrpSpPr>
        <p:grpSpPr>
          <a:xfrm>
            <a:off x="7352665" y="5843905"/>
            <a:ext cx="3441065" cy="789305"/>
            <a:chOff x="5215" y="9664"/>
            <a:chExt cx="4960" cy="1243"/>
          </a:xfrm>
        </p:grpSpPr>
        <p:sp>
          <p:nvSpPr>
            <p:cNvPr id="9" name="线形标注 2 8"/>
            <p:cNvSpPr/>
            <p:nvPr/>
          </p:nvSpPr>
          <p:spPr>
            <a:xfrm>
              <a:off x="5309" y="9664"/>
              <a:ext cx="4866" cy="1243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4722"/>
                <a:gd name="adj6" fmla="val -9149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aphicFrame>
          <p:nvGraphicFramePr>
            <p:cNvPr id="10" name="对象 -2147482614"/>
            <p:cNvGraphicFramePr>
              <a:graphicFrameLocks noChangeAspect="1"/>
            </p:cNvGraphicFramePr>
            <p:nvPr/>
          </p:nvGraphicFramePr>
          <p:xfrm>
            <a:off x="5215" y="9664"/>
            <a:ext cx="4751" cy="1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" r:id="rId5" imgW="1587500" imgH="304800" progId="Equation.DSMT4">
                    <p:embed/>
                  </p:oleObj>
                </mc:Choice>
                <mc:Fallback>
                  <p:oleObj name="" r:id="rId5" imgW="1587500" imgH="3048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215" y="9664"/>
                          <a:ext cx="4751" cy="117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" y="0"/>
            <a:ext cx="10147935" cy="155321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136765" y="1124585"/>
            <a:ext cx="3498850" cy="1919605"/>
            <a:chOff x="10696" y="3093"/>
            <a:chExt cx="5510" cy="3023"/>
          </a:xfrm>
        </p:grpSpPr>
        <p:sp>
          <p:nvSpPr>
            <p:cNvPr id="8" name="文本框 7"/>
            <p:cNvSpPr txBox="1"/>
            <p:nvPr/>
          </p:nvSpPr>
          <p:spPr>
            <a:xfrm>
              <a:off x="15534" y="3292"/>
              <a:ext cx="67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C</a:t>
              </a:r>
              <a:endParaRPr lang="en-US" altLang="zh-CN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1145" y="3093"/>
              <a:ext cx="59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D</a:t>
              </a:r>
              <a:endParaRPr lang="en-US" altLang="zh-CN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0696" y="3568"/>
              <a:ext cx="5217" cy="2549"/>
              <a:chOff x="10696" y="3568"/>
              <a:chExt cx="5217" cy="2549"/>
            </a:xfrm>
          </p:grpSpPr>
          <p:sp>
            <p:nvSpPr>
              <p:cNvPr id="4" name="平行四边形 3"/>
              <p:cNvSpPr/>
              <p:nvPr/>
            </p:nvSpPr>
            <p:spPr>
              <a:xfrm>
                <a:off x="11052" y="3568"/>
                <a:ext cx="4239" cy="1969"/>
              </a:xfrm>
              <a:prstGeom prst="parallelogram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5" name="直接箭头连接符 4"/>
              <p:cNvCxnSpPr/>
              <p:nvPr/>
            </p:nvCxnSpPr>
            <p:spPr>
              <a:xfrm>
                <a:off x="11545" y="3610"/>
                <a:ext cx="3571" cy="98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文本框 5"/>
              <p:cNvSpPr txBox="1"/>
              <p:nvPr/>
            </p:nvSpPr>
            <p:spPr>
              <a:xfrm>
                <a:off x="10696" y="5537"/>
                <a:ext cx="973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A</a:t>
                </a:r>
                <a:endParaRPr lang="en-US" altLang="zh-CN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5085" y="5437"/>
                <a:ext cx="74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B</a:t>
                </a:r>
                <a:endParaRPr lang="en-US" altLang="zh-CN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5291" y="4440"/>
                <a:ext cx="623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E</a:t>
                </a:r>
                <a:endParaRPr lang="en-US" altLang="zh-CN"/>
              </a:p>
            </p:txBody>
          </p:sp>
        </p:grpSp>
      </p:grpSp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914400" imgH="215900" progId="Equation.KSEE3">
                  <p:embed/>
                </p:oleObj>
              </mc:Choice>
              <mc:Fallback>
                <p:oleObj name="" r:id="rId2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-2147482587"/>
          <p:cNvGraphicFramePr>
            <a:graphicFrameLocks noChangeAspect="1"/>
          </p:cNvGraphicFramePr>
          <p:nvPr/>
        </p:nvGraphicFramePr>
        <p:xfrm>
          <a:off x="930910" y="3536950"/>
          <a:ext cx="7089140" cy="920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4" imgW="2501900" imgH="393700" progId="Equation.DSMT4">
                  <p:embed/>
                </p:oleObj>
              </mc:Choice>
              <mc:Fallback>
                <p:oleObj name="" r:id="rId4" imgW="2501900" imgH="3937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0910" y="3536950"/>
                        <a:ext cx="7089140" cy="9201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755" y="661035"/>
            <a:ext cx="10407650" cy="13214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55" y="1981835"/>
            <a:ext cx="9874250" cy="4528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" name="文本框 121"/>
          <p:cNvSpPr txBox="1"/>
          <p:nvPr/>
        </p:nvSpPr>
        <p:spPr>
          <a:xfrm>
            <a:off x="755015" y="1557655"/>
            <a:ext cx="1068260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600" b="0">
                <a:ea typeface="宋体" panose="02010600030101010101" pitchFamily="2" charset="-122"/>
              </a:rPr>
              <a:t>课堂小结：1、向量的加减法，数乘，数量积等知识的灵活运用</a:t>
            </a:r>
            <a:r>
              <a:rPr lang="en-US" sz="36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2. </a:t>
            </a:r>
            <a:r>
              <a:rPr lang="zh-CN" sz="3600" b="0">
                <a:latin typeface="Calibri" panose="020F0502020204030204" charset="0"/>
                <a:ea typeface="宋体" panose="02010600030101010101" pitchFamily="2" charset="-122"/>
              </a:rPr>
              <a:t>在解题过程中体会转化与化归，数形结合等思想方法</a:t>
            </a:r>
            <a:r>
              <a:rPr lang="en-US" sz="3600" b="0">
                <a:latin typeface="Calibri" panose="020F0502020204030204" charset="0"/>
                <a:ea typeface="宋体" panose="02010600030101010101" pitchFamily="2" charset="-122"/>
              </a:rPr>
              <a:t>.</a:t>
            </a:r>
            <a:r>
              <a:rPr lang="zh-CN" sz="3600" b="0">
                <a:latin typeface="Calibri" panose="020F0502020204030204" charset="0"/>
                <a:ea typeface="宋体" panose="02010600030101010101" pitchFamily="2" charset="-122"/>
              </a:rPr>
              <a:t>提升学生的</a:t>
            </a:r>
            <a:r>
              <a:rPr lang="zh-CN" sz="3600" b="0">
                <a:ea typeface="宋体" panose="02010600030101010101" pitchFamily="2" charset="-122"/>
              </a:rPr>
              <a:t>逻辑推理</a:t>
            </a:r>
            <a:r>
              <a:rPr lang="zh-CN" sz="3600" b="0">
                <a:latin typeface="Times New Roman" panose="02020603050405020304" pitchFamily="18" charset="0"/>
                <a:ea typeface="宋体" panose="02010600030101010101" pitchFamily="2" charset="-122"/>
              </a:rPr>
              <a:t>能力，运算求解能力。</a:t>
            </a:r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3" y="314706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72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z="2400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97940" y="1057275"/>
            <a:ext cx="1019175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学习目标：</a:t>
            </a:r>
            <a:r>
              <a:rPr lang="en-US" sz="32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1.</a:t>
            </a:r>
            <a:r>
              <a:rPr lang="zh-CN" sz="32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理解</a:t>
            </a:r>
            <a:r>
              <a:rPr lang="zh-CN" sz="32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平面向量的概念、运算、平面向量基本定理、平面向量的数量积及其应用</a:t>
            </a:r>
            <a:r>
              <a:rPr lang="en-US" sz="32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2.</a:t>
            </a:r>
            <a:r>
              <a:rPr lang="zh-CN" sz="32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学会从符号、坐标和几何三个角度认识和理解平面向量的相关知识；</a:t>
            </a:r>
            <a:r>
              <a:rPr lang="en-US" sz="32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3.</a:t>
            </a:r>
            <a:r>
              <a:rPr lang="zh-CN" sz="32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在解决问题的过程中，掌握解决问题的基本方法，提高分析问题、解决问题的能力</a:t>
            </a:r>
            <a:r>
              <a:rPr lang="en-US" sz="105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" name="文本框 110"/>
          <p:cNvSpPr txBox="1"/>
          <p:nvPr/>
        </p:nvSpPr>
        <p:spPr>
          <a:xfrm>
            <a:off x="946150" y="1069975"/>
            <a:ext cx="1104455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80975" indent="-180975"/>
            <a:r>
              <a:rPr lang="zh-CN" sz="4000" b="1">
                <a:latin typeface="Calibri" panose="020F0502020204030204" charset="0"/>
                <a:ea typeface="宋体" panose="02010600030101010101" pitchFamily="2" charset="-122"/>
              </a:rPr>
              <a:t>任务一：</a:t>
            </a:r>
            <a:r>
              <a:rPr lang="zh-CN" sz="4000" b="0">
                <a:ea typeface="宋体" panose="02010600030101010101" pitchFamily="2" charset="-122"/>
              </a:rPr>
              <a:t>探究利用向量数量积的相关知识求模长</a:t>
            </a:r>
            <a:r>
              <a:rPr lang="en-US" sz="4000" b="0">
                <a:latin typeface="黑体" panose="02010609060101010101" charset="-122"/>
                <a:ea typeface="宋体" panose="02010600030101010101" pitchFamily="2" charset="-122"/>
              </a:rPr>
              <a:t> </a:t>
            </a:r>
            <a:endParaRPr lang="zh-CN" altLang="en-US" sz="4000"/>
          </a:p>
        </p:txBody>
      </p:sp>
      <p:sp>
        <p:nvSpPr>
          <p:cNvPr id="3" name="文本框 2"/>
          <p:cNvSpPr txBox="1"/>
          <p:nvPr/>
        </p:nvSpPr>
        <p:spPr>
          <a:xfrm>
            <a:off x="946150" y="3075940"/>
            <a:ext cx="875220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4000" b="0">
                <a:ea typeface="宋体" panose="02010600030101010101" pitchFamily="2" charset="-122"/>
              </a:rPr>
              <a:t>任务二：平面向量基本定理的应用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007110" y="171450"/>
            <a:ext cx="84867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79705" indent="-179705"/>
            <a:r>
              <a:rPr lang="zh-CN" sz="3600" b="0">
                <a:ea typeface="宋体" panose="02010600030101010101" pitchFamily="2" charset="-122"/>
              </a:rPr>
              <a:t>问题1：数量积的定义及其性质有哪些？</a:t>
            </a:r>
            <a:endParaRPr lang="zh-CN" altLang="en-US" sz="3600"/>
          </a:p>
        </p:txBody>
      </p:sp>
      <p:pic>
        <p:nvPicPr>
          <p:cNvPr id="6" name="图片 6" descr="1588617666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7110" y="816610"/>
            <a:ext cx="9538335" cy="551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727835" y="407035"/>
            <a:ext cx="64242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0">
                <a:ea typeface="宋体" panose="02010600030101010101" pitchFamily="2" charset="-122"/>
              </a:rPr>
              <a:t>问题2：</a:t>
            </a:r>
            <a:r>
              <a:rPr lang="zh-CN" sz="2400" b="0">
                <a:ea typeface="宋体" panose="02010600030101010101" pitchFamily="2" charset="-122"/>
                <a:cs typeface="Times New Roman" panose="02020603050405020304" pitchFamily="18" charset="0"/>
              </a:rPr>
              <a:t>向量数量积有哪些运算律</a:t>
            </a:r>
            <a:r>
              <a:rPr lang="zh-CN" sz="2400" b="0">
                <a:ea typeface="宋体" panose="02010600030101010101" pitchFamily="2" charset="-122"/>
              </a:rPr>
              <a:t>？</a:t>
            </a:r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1915" y="960120"/>
            <a:ext cx="8368665" cy="493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488440" y="1159510"/>
            <a:ext cx="72669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600" b="0">
                <a:latin typeface="Times New Roman" panose="02020603050405020304" pitchFamily="18" charset="0"/>
                <a:ea typeface="宋体" panose="02010600030101010101" pitchFamily="2" charset="-122"/>
              </a:rPr>
              <a:t>问题</a:t>
            </a:r>
            <a:r>
              <a:rPr lang="en-US" sz="36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sz="3600" b="0">
                <a:latin typeface="Times New Roman" panose="02020603050405020304" pitchFamily="18" charset="0"/>
                <a:ea typeface="宋体" panose="02010600030101010101" pitchFamily="2" charset="-122"/>
              </a:rPr>
              <a:t>：利用什么方法进行求模长？</a:t>
            </a:r>
            <a:endParaRPr lang="zh-CN" altLang="en-US" sz="3600"/>
          </a:p>
        </p:txBody>
      </p:sp>
      <p:sp>
        <p:nvSpPr>
          <p:cNvPr id="3" name="文本框 2"/>
          <p:cNvSpPr txBox="1"/>
          <p:nvPr/>
        </p:nvSpPr>
        <p:spPr>
          <a:xfrm>
            <a:off x="961390" y="2473325"/>
            <a:ext cx="996696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600" b="0">
                <a:latin typeface="Times New Roman" panose="02020603050405020304" pitchFamily="18" charset="0"/>
                <a:ea typeface="宋体" panose="02010600030101010101" pitchFamily="2" charset="-122"/>
              </a:rPr>
              <a:t>利用数量积定义式、运算律，先平方再开方进行求解。</a:t>
            </a:r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719455" y="445770"/>
            <a:ext cx="1097851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79705" indent="-179705"/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sz="3200" b="0">
                <a:latin typeface="Times New Roman" panose="02020603050405020304" pitchFamily="18" charset="0"/>
                <a:ea typeface="宋体" panose="02010600030101010101" pitchFamily="2" charset="-122"/>
              </a:rPr>
              <a:t>【小练习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sz="3200" b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11</a:t>
            </a:r>
            <a:r>
              <a:rPr lang="zh-CN" sz="3200" b="0">
                <a:latin typeface="Times New Roman" panose="02020603050405020304" pitchFamily="18" charset="0"/>
                <a:ea typeface="宋体" panose="02010600030101010101" pitchFamily="2" charset="-122"/>
              </a:rPr>
              <a:t>）】</a:t>
            </a:r>
            <a:r>
              <a:rPr lang="zh-CN" sz="3200" b="0">
                <a:ea typeface="宋体" panose="02010600030101010101" pitchFamily="2" charset="-122"/>
              </a:rPr>
              <a:t>已知向量</a:t>
            </a:r>
            <a:r>
              <a:rPr lang="en-US" sz="3200" b="1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sz="3200" b="0">
                <a:ea typeface="宋体" panose="02010600030101010101" pitchFamily="2" charset="-122"/>
              </a:rPr>
              <a:t>，</a:t>
            </a:r>
            <a:r>
              <a:rPr lang="en-US" sz="3200" b="1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sz="3200" b="0">
                <a:ea typeface="宋体" panose="02010600030101010101" pitchFamily="2" charset="-122"/>
              </a:rPr>
              <a:t>的夹角为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60°</a:t>
            </a:r>
            <a:r>
              <a:rPr lang="zh-CN" sz="3200" b="0">
                <a:ea typeface="宋体" panose="02010600030101010101" pitchFamily="2" charset="-122"/>
              </a:rPr>
              <a:t>，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|</a:t>
            </a:r>
            <a:r>
              <a:rPr lang="en-US" sz="3200" b="1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|=2</a:t>
            </a:r>
            <a:r>
              <a:rPr lang="zh-CN" sz="3200" b="0">
                <a:ea typeface="宋体" panose="02010600030101010101" pitchFamily="2" charset="-122"/>
              </a:rPr>
              <a:t>，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|</a:t>
            </a:r>
            <a:r>
              <a:rPr lang="en-US" sz="3200" b="1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|=1</a:t>
            </a:r>
            <a:r>
              <a:rPr lang="zh-CN" sz="3200" b="0">
                <a:ea typeface="宋体" panose="02010600030101010101" pitchFamily="2" charset="-122"/>
              </a:rPr>
              <a:t>，则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|</a:t>
            </a:r>
            <a:r>
              <a:rPr lang="en-US" sz="3200" b="1" i="1">
                <a:latin typeface="Times New Roman" panose="02020603050405020304" pitchFamily="18" charset="0"/>
                <a:ea typeface="宋体" panose="02010600030101010101" pitchFamily="2" charset="-122"/>
              </a:rPr>
              <a:t> a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 +2</a:t>
            </a:r>
            <a:r>
              <a:rPr lang="en-US" sz="3200" b="1" i="1">
                <a:latin typeface="Times New Roman" panose="02020603050405020304" pitchFamily="18" charset="0"/>
                <a:ea typeface="宋体" panose="02010600030101010101" pitchFamily="2" charset="-122"/>
              </a:rPr>
              <a:t> b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 |=_______</a:t>
            </a:r>
            <a:r>
              <a:rPr lang="zh-CN" sz="3200" b="0">
                <a:ea typeface="宋体" panose="02010600030101010101" pitchFamily="2" charset="-122"/>
              </a:rPr>
              <a:t>．</a:t>
            </a:r>
            <a:endParaRPr lang="zh-CN" altLang="en-US" sz="3200"/>
          </a:p>
        </p:txBody>
      </p:sp>
      <p:pic>
        <p:nvPicPr>
          <p:cNvPr id="5" name="图片 5" descr="1588525801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6900" y="2366010"/>
            <a:ext cx="9821545" cy="15748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114290" y="1726565"/>
            <a:ext cx="5304790" cy="726440"/>
            <a:chOff x="8054" y="2719"/>
            <a:chExt cx="8353" cy="1144"/>
          </a:xfrm>
        </p:grpSpPr>
        <p:sp>
          <p:nvSpPr>
            <p:cNvPr id="7" name="线形标注 1 6"/>
            <p:cNvSpPr/>
            <p:nvPr/>
          </p:nvSpPr>
          <p:spPr>
            <a:xfrm>
              <a:off x="8054" y="2719"/>
              <a:ext cx="8353" cy="1144"/>
            </a:xfrm>
            <a:prstGeom prst="borderCallout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aphicFrame>
          <p:nvGraphicFramePr>
            <p:cNvPr id="2" name="对象 -2147482614"/>
            <p:cNvGraphicFramePr>
              <a:graphicFrameLocks noChangeAspect="1"/>
            </p:cNvGraphicFramePr>
            <p:nvPr/>
          </p:nvGraphicFramePr>
          <p:xfrm>
            <a:off x="10220" y="2869"/>
            <a:ext cx="4347" cy="8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2" imgW="876300" imgH="304800" progId="Equation.DSMT4">
                    <p:embed/>
                  </p:oleObj>
                </mc:Choice>
                <mc:Fallback>
                  <p:oleObj name="" r:id="rId2" imgW="876300" imgH="3048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0220" y="2869"/>
                          <a:ext cx="4347" cy="85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文本框 9"/>
            <p:cNvSpPr txBox="1"/>
            <p:nvPr/>
          </p:nvSpPr>
          <p:spPr>
            <a:xfrm>
              <a:off x="8219" y="3001"/>
              <a:ext cx="200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</a:rPr>
                <a:t>先平方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888990" y="3006725"/>
            <a:ext cx="1918970" cy="844550"/>
            <a:chOff x="9274" y="4735"/>
            <a:chExt cx="3022" cy="1330"/>
          </a:xfrm>
        </p:grpSpPr>
        <p:sp>
          <p:nvSpPr>
            <p:cNvPr id="11" name="线形标注 1 10"/>
            <p:cNvSpPr/>
            <p:nvPr/>
          </p:nvSpPr>
          <p:spPr>
            <a:xfrm>
              <a:off x="9274" y="4735"/>
              <a:ext cx="3023" cy="1330"/>
            </a:xfrm>
            <a:prstGeom prst="borderCallout1">
              <a:avLst>
                <a:gd name="adj1" fmla="val 18750"/>
                <a:gd name="adj2" fmla="val -8333"/>
                <a:gd name="adj3" fmla="val 58120"/>
                <a:gd name="adj4" fmla="val -7297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480" y="4940"/>
              <a:ext cx="281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</a:rPr>
                <a:t>再开方</a:t>
              </a:r>
              <a:endParaRPr lang="zh-CN" altLang="en-US" sz="28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48995" y="240030"/>
            <a:ext cx="910145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【小练习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）】</a:t>
            </a:r>
            <a:r>
              <a:rPr lang="zh-CN" sz="2400" b="0">
                <a:ea typeface="宋体" panose="02010600030101010101" pitchFamily="2" charset="-122"/>
              </a:rPr>
              <a:t>已知</a:t>
            </a:r>
            <a:r>
              <a:rPr lang="en-US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sz="2400" b="0">
                <a:ea typeface="宋体" panose="02010600030101010101" pitchFamily="2" charset="-122"/>
              </a:rPr>
              <a:t>，</a:t>
            </a:r>
            <a:r>
              <a:rPr lang="en-US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sz="2400" b="0">
                <a:ea typeface="宋体" panose="02010600030101010101" pitchFamily="2" charset="-122"/>
              </a:rPr>
              <a:t>是两个单位向量．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(1)</a:t>
            </a:r>
            <a:r>
              <a:rPr lang="zh-CN" sz="2400" b="0">
                <a:ea typeface="宋体" panose="02010600030101010101" pitchFamily="2" charset="-122"/>
              </a:rPr>
              <a:t>若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|3</a:t>
            </a:r>
            <a:r>
              <a:rPr lang="en-US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sz="2400" b="0">
                <a:ea typeface="宋体" panose="02010600030101010101" pitchFamily="2" charset="-122"/>
              </a:rPr>
              <a:t>－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|</a:t>
            </a:r>
            <a:r>
              <a:rPr lang="zh-CN" sz="2400" b="0">
                <a:ea typeface="宋体" panose="02010600030101010101" pitchFamily="2" charset="-122"/>
              </a:rPr>
              <a:t>＝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sz="2400" b="0">
                <a:ea typeface="宋体" panose="02010600030101010101" pitchFamily="2" charset="-122"/>
              </a:rPr>
              <a:t>，试求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|3</a:t>
            </a:r>
            <a:r>
              <a:rPr lang="en-US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sz="2400" b="0">
                <a:ea typeface="宋体" panose="02010600030101010101" pitchFamily="2" charset="-122"/>
              </a:rPr>
              <a:t>＋</a:t>
            </a:r>
            <a:r>
              <a:rPr lang="en-US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|</a:t>
            </a:r>
            <a:r>
              <a:rPr lang="zh-CN" sz="2400" b="0">
                <a:ea typeface="宋体" panose="02010600030101010101" pitchFamily="2" charset="-122"/>
              </a:rPr>
              <a:t>的值；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(2)</a:t>
            </a:r>
            <a:r>
              <a:rPr lang="zh-CN" sz="2400" b="0">
                <a:ea typeface="宋体" panose="02010600030101010101" pitchFamily="2" charset="-122"/>
              </a:rPr>
              <a:t>若</a:t>
            </a:r>
            <a:r>
              <a:rPr lang="en-US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sz="2400" b="0">
                <a:ea typeface="宋体" panose="02010600030101010101" pitchFamily="2" charset="-122"/>
              </a:rPr>
              <a:t>，</a:t>
            </a:r>
            <a:r>
              <a:rPr lang="en-US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sz="2400" b="0">
                <a:ea typeface="宋体" panose="02010600030101010101" pitchFamily="2" charset="-122"/>
              </a:rPr>
              <a:t>的夹角为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60°</a:t>
            </a:r>
            <a:r>
              <a:rPr lang="zh-CN" sz="2400" b="0">
                <a:ea typeface="宋体" panose="02010600030101010101" pitchFamily="2" charset="-122"/>
              </a:rPr>
              <a:t>，试求向量</a:t>
            </a:r>
            <a:r>
              <a:rPr lang="en-US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zh-CN" sz="2400" b="0">
                <a:ea typeface="宋体" panose="02010600030101010101" pitchFamily="2" charset="-122"/>
              </a:rPr>
              <a:t>＝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sz="2400" b="0">
                <a:ea typeface="宋体" panose="02010600030101010101" pitchFamily="2" charset="-122"/>
              </a:rPr>
              <a:t>＋</a:t>
            </a:r>
            <a:r>
              <a:rPr lang="en-US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sz="2400" b="0">
                <a:ea typeface="宋体" panose="02010600030101010101" pitchFamily="2" charset="-122"/>
              </a:rPr>
              <a:t>与</a:t>
            </a:r>
            <a:r>
              <a:rPr lang="en-US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zh-CN" sz="2400" b="0">
                <a:ea typeface="宋体" panose="02010600030101010101" pitchFamily="2" charset="-122"/>
              </a:rPr>
              <a:t>＝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sz="2400" b="0">
                <a:ea typeface="宋体" panose="02010600030101010101" pitchFamily="2" charset="-122"/>
              </a:rPr>
              <a:t>－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sz="2400" b="0">
                <a:ea typeface="宋体" panose="02010600030101010101" pitchFamily="2" charset="-122"/>
              </a:rPr>
              <a:t>的夹角．</a:t>
            </a:r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" y="1438910"/>
            <a:ext cx="8548370" cy="17405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665" y="2975610"/>
            <a:ext cx="7593330" cy="5746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15" y="3295015"/>
            <a:ext cx="8524240" cy="171577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6025515" y="1600200"/>
            <a:ext cx="4392930" cy="687070"/>
            <a:chOff x="9489" y="2520"/>
            <a:chExt cx="6918" cy="1082"/>
          </a:xfrm>
        </p:grpSpPr>
        <p:sp>
          <p:nvSpPr>
            <p:cNvPr id="17" name="线形标注 1 16"/>
            <p:cNvSpPr/>
            <p:nvPr/>
          </p:nvSpPr>
          <p:spPr>
            <a:xfrm>
              <a:off x="9489" y="2520"/>
              <a:ext cx="6918" cy="1015"/>
            </a:xfrm>
            <a:prstGeom prst="borderCallout1">
              <a:avLst>
                <a:gd name="adj1" fmla="val 18750"/>
                <a:gd name="adj2" fmla="val -8333"/>
                <a:gd name="adj3" fmla="val 102724"/>
                <a:gd name="adj4" fmla="val -595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489" y="2586"/>
              <a:ext cx="174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solidFill>
                    <a:srgbClr val="FF0000"/>
                  </a:solidFill>
                </a:rPr>
                <a:t>平方求出数量积</a:t>
              </a:r>
              <a:endParaRPr lang="zh-CN" altLang="en-US" b="1">
                <a:solidFill>
                  <a:srgbClr val="FF0000"/>
                </a:solidFill>
              </a:endParaRPr>
            </a:p>
          </p:txBody>
        </p:sp>
        <p:graphicFrame>
          <p:nvGraphicFramePr>
            <p:cNvPr id="2" name="对象 -2147482611"/>
            <p:cNvGraphicFramePr>
              <a:graphicFrameLocks noChangeAspect="1"/>
            </p:cNvGraphicFramePr>
            <p:nvPr/>
          </p:nvGraphicFramePr>
          <p:xfrm>
            <a:off x="11157" y="2653"/>
            <a:ext cx="4637" cy="8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4" imgW="1612900" imgH="330200" progId="Equation.DSMT4">
                    <p:embed/>
                  </p:oleObj>
                </mc:Choice>
                <mc:Fallback>
                  <p:oleObj name="" r:id="rId4" imgW="1612900" imgH="3302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157" y="2653"/>
                          <a:ext cx="4637" cy="8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组合 30"/>
          <p:cNvGrpSpPr/>
          <p:nvPr/>
        </p:nvGrpSpPr>
        <p:grpSpPr>
          <a:xfrm>
            <a:off x="7282815" y="2470785"/>
            <a:ext cx="3783330" cy="960755"/>
            <a:chOff x="11469" y="3891"/>
            <a:chExt cx="5958" cy="1513"/>
          </a:xfrm>
        </p:grpSpPr>
        <p:sp>
          <p:nvSpPr>
            <p:cNvPr id="19" name="线形标注 2 18"/>
            <p:cNvSpPr/>
            <p:nvPr/>
          </p:nvSpPr>
          <p:spPr>
            <a:xfrm>
              <a:off x="11469" y="3891"/>
              <a:ext cx="5959" cy="1513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72967"/>
                <a:gd name="adj6" fmla="val -8308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aphicFrame>
          <p:nvGraphicFramePr>
            <p:cNvPr id="21" name="对象 -2147482614"/>
            <p:cNvGraphicFramePr>
              <a:graphicFrameLocks noChangeAspect="1"/>
            </p:cNvGraphicFramePr>
            <p:nvPr/>
          </p:nvGraphicFramePr>
          <p:xfrm>
            <a:off x="11930" y="4548"/>
            <a:ext cx="2601" cy="8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" name="" r:id="rId6" imgW="876300" imgH="304800" progId="Equation.DSMT4">
                    <p:embed/>
                  </p:oleObj>
                </mc:Choice>
                <mc:Fallback>
                  <p:oleObj name="" r:id="rId6" imgW="876300" imgH="3048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1930" y="4548"/>
                          <a:ext cx="2601" cy="85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文本框 22"/>
            <p:cNvSpPr txBox="1"/>
            <p:nvPr/>
          </p:nvSpPr>
          <p:spPr>
            <a:xfrm>
              <a:off x="11469" y="3891"/>
              <a:ext cx="352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400" b="1">
                  <a:solidFill>
                    <a:srgbClr val="FF0000"/>
                  </a:solidFill>
                  <a:sym typeface="+mn-ea"/>
                </a:rPr>
                <a:t>先平方再开方</a:t>
              </a:r>
              <a:endParaRPr lang="zh-CN" altLang="en-US" sz="2400"/>
            </a:p>
          </p:txBody>
        </p:sp>
        <p:graphicFrame>
          <p:nvGraphicFramePr>
            <p:cNvPr id="3" name="对象 -2147482613" descr="高考资源网(ks5u.com),中国最大的高考网站,您身边的高考专家。"/>
            <p:cNvGraphicFramePr>
              <a:graphicFrameLocks noChangeAspect="1"/>
            </p:cNvGraphicFramePr>
            <p:nvPr/>
          </p:nvGraphicFramePr>
          <p:xfrm>
            <a:off x="14992" y="4548"/>
            <a:ext cx="2117" cy="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" name="" r:id="rId8" imgW="711200" imgH="241300" progId="Equation.3">
                    <p:embed/>
                  </p:oleObj>
                </mc:Choice>
                <mc:Fallback>
                  <p:oleObj name="" r:id="rId8" imgW="711200" imgH="241300" progId="Equation.3">
                    <p:embed/>
                    <p:pic>
                      <p:nvPicPr>
                        <p:cNvPr id="0" name="图片 23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4992" y="4548"/>
                          <a:ext cx="2117" cy="79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组合 37"/>
          <p:cNvGrpSpPr/>
          <p:nvPr/>
        </p:nvGrpSpPr>
        <p:grpSpPr>
          <a:xfrm>
            <a:off x="8086090" y="3751580"/>
            <a:ext cx="4273550" cy="900430"/>
            <a:chOff x="12817" y="5668"/>
            <a:chExt cx="6730" cy="1418"/>
          </a:xfrm>
        </p:grpSpPr>
        <p:sp>
          <p:nvSpPr>
            <p:cNvPr id="27" name="线形标注 2 26"/>
            <p:cNvSpPr/>
            <p:nvPr/>
          </p:nvSpPr>
          <p:spPr>
            <a:xfrm>
              <a:off x="12817" y="5668"/>
              <a:ext cx="6466" cy="1418"/>
            </a:xfrm>
            <a:prstGeom prst="borderCallout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3720" y="5668"/>
              <a:ext cx="582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</a:rPr>
                <a:t>数量积运算律的分配律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  <p:graphicFrame>
          <p:nvGraphicFramePr>
            <p:cNvPr id="4" name="对象 -2147482622"/>
            <p:cNvGraphicFramePr>
              <a:graphicFrameLocks noChangeAspect="1"/>
            </p:cNvGraphicFramePr>
            <p:nvPr/>
          </p:nvGraphicFramePr>
          <p:xfrm>
            <a:off x="13764" y="6385"/>
            <a:ext cx="4188" cy="6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" name="" r:id="rId10" imgW="1117600" imgH="177165" progId="Equation.DSMT4">
                    <p:embed/>
                  </p:oleObj>
                </mc:Choice>
                <mc:Fallback>
                  <p:oleObj name="" r:id="rId10" imgW="1117600" imgH="177165" progId="Equation.DSMT4">
                    <p:embed/>
                    <p:pic>
                      <p:nvPicPr>
                        <p:cNvPr id="0" name="图片 28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3764" y="6385"/>
                          <a:ext cx="4188" cy="65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2025" y="4914265"/>
            <a:ext cx="8088630" cy="984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8995" y="5553710"/>
            <a:ext cx="9702165" cy="1304290"/>
          </a:xfrm>
          <a:prstGeom prst="rect">
            <a:avLst/>
          </a:prstGeom>
        </p:spPr>
      </p:pic>
      <p:grpSp>
        <p:nvGrpSpPr>
          <p:cNvPr id="52" name="组合 51"/>
          <p:cNvGrpSpPr/>
          <p:nvPr/>
        </p:nvGrpSpPr>
        <p:grpSpPr>
          <a:xfrm>
            <a:off x="7266940" y="5209540"/>
            <a:ext cx="4275455" cy="1297940"/>
            <a:chOff x="11444" y="8204"/>
            <a:chExt cx="6733" cy="2044"/>
          </a:xfrm>
        </p:grpSpPr>
        <p:sp>
          <p:nvSpPr>
            <p:cNvPr id="50" name="矩形 49"/>
            <p:cNvSpPr/>
            <p:nvPr/>
          </p:nvSpPr>
          <p:spPr>
            <a:xfrm>
              <a:off x="11444" y="8204"/>
              <a:ext cx="6733" cy="20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469" y="8401"/>
              <a:ext cx="6708" cy="16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0270" y="-285115"/>
            <a:ext cx="8244840" cy="2373630"/>
          </a:xfrm>
          <a:prstGeom prst="rect">
            <a:avLst/>
          </a:prstGeom>
        </p:spPr>
      </p:pic>
      <p:pic>
        <p:nvPicPr>
          <p:cNvPr id="9" name="图片 7" descr="1588619629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80" y="2088515"/>
            <a:ext cx="8983345" cy="462661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8101330" y="2595245"/>
            <a:ext cx="2999740" cy="643890"/>
            <a:chOff x="12758" y="4087"/>
            <a:chExt cx="4724" cy="1014"/>
          </a:xfrm>
        </p:grpSpPr>
        <p:sp>
          <p:nvSpPr>
            <p:cNvPr id="17" name="线形标注 1 16"/>
            <p:cNvSpPr/>
            <p:nvPr/>
          </p:nvSpPr>
          <p:spPr>
            <a:xfrm>
              <a:off x="12758" y="4087"/>
              <a:ext cx="4725" cy="1015"/>
            </a:xfrm>
            <a:prstGeom prst="borderCallout1">
              <a:avLst>
                <a:gd name="adj1" fmla="val 18750"/>
                <a:gd name="adj2" fmla="val -8333"/>
                <a:gd name="adj3" fmla="val 127290"/>
                <a:gd name="adj4" fmla="val -5583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zh-CN" altLang="en-US" sz="2000" b="1">
                  <a:solidFill>
                    <a:srgbClr val="FF0000"/>
                  </a:solidFill>
                  <a:sym typeface="+mn-ea"/>
                </a:rPr>
                <a:t>先平方再开方</a:t>
              </a:r>
              <a:endParaRPr lang="zh-CN" altLang="en-US" sz="2000"/>
            </a:p>
          </p:txBody>
        </p:sp>
        <p:graphicFrame>
          <p:nvGraphicFramePr>
            <p:cNvPr id="10" name="对象 -2147482613" descr="高考资源网(ks5u.com),中国最大的高考网站,您身边的高考专家。"/>
            <p:cNvGraphicFramePr>
              <a:graphicFrameLocks noChangeAspect="1"/>
            </p:cNvGraphicFramePr>
            <p:nvPr/>
          </p:nvGraphicFramePr>
          <p:xfrm>
            <a:off x="15366" y="4198"/>
            <a:ext cx="2117" cy="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" name="" r:id="rId3" imgW="711200" imgH="241300" progId="Equation.3">
                    <p:embed/>
                  </p:oleObj>
                </mc:Choice>
                <mc:Fallback>
                  <p:oleObj name="" r:id="rId3" imgW="711200" imgH="241300" progId="Equation.3">
                    <p:embed/>
                    <p:pic>
                      <p:nvPicPr>
                        <p:cNvPr id="0" name="图片 2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5366" y="4198"/>
                          <a:ext cx="2117" cy="79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组合 21"/>
          <p:cNvGrpSpPr/>
          <p:nvPr/>
        </p:nvGrpSpPr>
        <p:grpSpPr>
          <a:xfrm>
            <a:off x="7404735" y="680720"/>
            <a:ext cx="3173730" cy="1088390"/>
            <a:chOff x="11661" y="1072"/>
            <a:chExt cx="4998" cy="1714"/>
          </a:xfrm>
        </p:grpSpPr>
        <p:sp>
          <p:nvSpPr>
            <p:cNvPr id="11" name="线形标注 1 10"/>
            <p:cNvSpPr/>
            <p:nvPr/>
          </p:nvSpPr>
          <p:spPr>
            <a:xfrm>
              <a:off x="11661" y="1072"/>
              <a:ext cx="4998" cy="1714"/>
            </a:xfrm>
            <a:prstGeom prst="borderCallout1">
              <a:avLst>
                <a:gd name="adj1" fmla="val 18750"/>
                <a:gd name="adj2" fmla="val -8333"/>
                <a:gd name="adj3" fmla="val 147716"/>
                <a:gd name="adj4" fmla="val -667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endParaRPr lang="zh-CN" altLang="en-US"/>
            </a:p>
          </p:txBody>
        </p:sp>
        <p:graphicFrame>
          <p:nvGraphicFramePr>
            <p:cNvPr id="12" name="对象 -2147482611"/>
            <p:cNvGraphicFramePr>
              <a:graphicFrameLocks noChangeAspect="1"/>
            </p:cNvGraphicFramePr>
            <p:nvPr/>
          </p:nvGraphicFramePr>
          <p:xfrm>
            <a:off x="11842" y="1904"/>
            <a:ext cx="4637" cy="8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5" imgW="1612900" imgH="330200" progId="Equation.DSMT4">
                    <p:embed/>
                  </p:oleObj>
                </mc:Choice>
                <mc:Fallback>
                  <p:oleObj name="" r:id="rId5" imgW="1612900" imgH="3302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842" y="1904"/>
                          <a:ext cx="4637" cy="8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文本框 12"/>
            <p:cNvSpPr txBox="1"/>
            <p:nvPr/>
          </p:nvSpPr>
          <p:spPr>
            <a:xfrm>
              <a:off x="12192" y="1222"/>
              <a:ext cx="3715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  <a:sym typeface="+mn-ea"/>
                </a:rPr>
                <a:t>平方求出数量积</a:t>
              </a:r>
              <a:endParaRPr lang="zh-CN" altLang="en-US" sz="2400"/>
            </a:p>
            <a:p>
              <a:endParaRPr lang="zh-CN" altLang="en-US" sz="240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965950" y="4575175"/>
            <a:ext cx="3613150" cy="1013460"/>
            <a:chOff x="10970" y="7205"/>
            <a:chExt cx="5690" cy="1596"/>
          </a:xfrm>
        </p:grpSpPr>
        <p:sp>
          <p:nvSpPr>
            <p:cNvPr id="14" name="线形标注 1 13"/>
            <p:cNvSpPr/>
            <p:nvPr/>
          </p:nvSpPr>
          <p:spPr>
            <a:xfrm>
              <a:off x="10970" y="7205"/>
              <a:ext cx="5691" cy="1596"/>
            </a:xfrm>
            <a:prstGeom prst="borderCallout1">
              <a:avLst>
                <a:gd name="adj1" fmla="val 50000"/>
                <a:gd name="adj2" fmla="val -10972"/>
                <a:gd name="adj3" fmla="val 1566"/>
                <a:gd name="adj4" fmla="val -442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1483" y="7205"/>
              <a:ext cx="463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</a:rPr>
                <a:t>向量垂直的充要条件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  <p:graphicFrame>
          <p:nvGraphicFramePr>
            <p:cNvPr id="23" name="对象 -2147482611"/>
            <p:cNvGraphicFramePr>
              <a:graphicFrameLocks noChangeAspect="1"/>
            </p:cNvGraphicFramePr>
            <p:nvPr/>
          </p:nvGraphicFramePr>
          <p:xfrm>
            <a:off x="11661" y="7984"/>
            <a:ext cx="4999" cy="8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" name="" r:id="rId7" imgW="1016000" imgH="215900" progId="Equation.DSMT4">
                    <p:embed/>
                  </p:oleObj>
                </mc:Choice>
                <mc:Fallback>
                  <p:oleObj name="" r:id="rId7" imgW="1016000" imgH="2159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661" y="7984"/>
                          <a:ext cx="4999" cy="81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p="http://schemas.openxmlformats.org/presentationml/2006/main">
  <p:tag name="KSO_WM_UNIT_PLACING_PICTURE_USER_VIEWPORT" val="{&quot;height&quot;:1926,&quot;width&quot;:1944}"/>
</p:tagLst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750</Words>
  <Application>WPS 演示</Application>
  <PresentationFormat>宽屏</PresentationFormat>
  <Paragraphs>109</Paragraphs>
  <Slides>19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13</vt:i4>
      </vt:variant>
      <vt:variant>
        <vt:lpstr>幻灯片标题</vt:lpstr>
      </vt:variant>
      <vt:variant>
        <vt:i4>19</vt:i4>
      </vt:variant>
    </vt:vector>
  </HeadingPairs>
  <TitlesOfParts>
    <vt:vector size="48" baseType="lpstr">
      <vt:lpstr>Arial</vt:lpstr>
      <vt:lpstr>宋体</vt:lpstr>
      <vt:lpstr>Wingdings</vt:lpstr>
      <vt:lpstr>华文楷体</vt:lpstr>
      <vt:lpstr>微软雅黑</vt:lpstr>
      <vt:lpstr>汉仪旗黑-85S</vt:lpstr>
      <vt:lpstr>楷体</vt:lpstr>
      <vt:lpstr>Calibri</vt:lpstr>
      <vt:lpstr>黑体</vt:lpstr>
      <vt:lpstr>Times New Roman</vt:lpstr>
      <vt:lpstr>Courier New</vt:lpstr>
      <vt:lpstr>Arial Unicode MS</vt:lpstr>
      <vt:lpstr>Calibri Light</vt:lpstr>
      <vt:lpstr>等线 Light</vt:lpstr>
      <vt:lpstr>等线</vt:lpstr>
      <vt:lpstr>Office Theme</vt:lpstr>
      <vt:lpstr>Equation.DSMT4</vt:lpstr>
      <vt:lpstr>Equation.DSMT4</vt:lpstr>
      <vt:lpstr>Equation.DSMT4</vt:lpstr>
      <vt:lpstr>Equation.KSEE3</vt:lpstr>
      <vt:lpstr>Equation.DSMT4</vt:lpstr>
      <vt:lpstr>Equation.DSMT4</vt:lpstr>
      <vt:lpstr>Equation.DSMT4</vt:lpstr>
      <vt:lpstr>Equation.3</vt:lpstr>
      <vt:lpstr>Equation.DSMT4</vt:lpstr>
      <vt:lpstr>Equation.3</vt:lpstr>
      <vt:lpstr>Equation.DSMT4</vt:lpstr>
      <vt:lpstr>Equation.DSMT4</vt:lpstr>
      <vt:lpstr>Equation.DSMT4</vt:lpstr>
      <vt:lpstr>向量小练习讲评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陈伟玲</dc:creator>
  <cp:lastModifiedBy>刘芹</cp:lastModifiedBy>
  <cp:revision>158</cp:revision>
  <dcterms:created xsi:type="dcterms:W3CDTF">2020-02-05T11:17:00Z</dcterms:created>
  <dcterms:modified xsi:type="dcterms:W3CDTF">2020-05-05T06:05:07Z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