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8" r:id="rId3"/>
    <p:sldId id="256" r:id="rId4"/>
    <p:sldId id="476" r:id="rId5"/>
    <p:sldId id="477" r:id="rId6"/>
    <p:sldId id="436" r:id="rId7"/>
    <p:sldId id="479" r:id="rId8"/>
    <p:sldId id="480" r:id="rId9"/>
    <p:sldId id="481" r:id="rId10"/>
    <p:sldId id="482" r:id="rId11"/>
    <p:sldId id="451" r:id="rId12"/>
    <p:sldId id="453" r:id="rId13"/>
    <p:sldId id="454" r:id="rId14"/>
    <p:sldId id="455" r:id="rId15"/>
    <p:sldId id="456" r:id="rId16"/>
    <p:sldId id="483" r:id="rId17"/>
    <p:sldId id="488" r:id="rId18"/>
    <p:sldId id="448" r:id="rId19"/>
    <p:sldId id="442" r:id="rId20"/>
    <p:sldId id="485" r:id="rId21"/>
    <p:sldId id="486" r:id="rId22"/>
    <p:sldId id="487" r:id="rId23"/>
    <p:sldId id="352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3BD0B-9742-4BE0-857A-98AA6A33EEBE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80B95-0F61-4F36-AC60-047C85282D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04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6DB6B-F478-4CB3-A170-FEFAE6084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E48CCE-F3E6-418E-9FED-24DD1512C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3510AA-15DD-4F5E-9E46-44B2CB69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A7BE1D-1AC5-4FB0-8DFF-6A834810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81545C-11E7-40C3-9CF8-6C12B8E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76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7E4DB1-E7AD-4D12-8D2F-7BB0B36D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51ADEE-BE7F-4848-9CDE-E890267B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866323-4361-49FB-8D4F-8AFC6427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76CBB3-D43E-4B38-8EF6-AD4DEC89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EA4EE-55D7-4772-A86A-3FAF33C0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34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5B391A6-AA47-4F2A-8E4A-ECE0A16CA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9A355C-4F68-44A5-BF16-DBDEB5D18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E53C91-9E94-4581-8E38-16DCE5A1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59CA6-6D2C-4263-9E3C-ACC92A5A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9FBC66-87EA-4062-B30F-D78D79CB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6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328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45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277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778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809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283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24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6FF66C-F361-4761-B0EB-2768C192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0FA1B8-5079-437F-AA62-120735CA9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315412-F49D-43B6-AAEA-7EDA3468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5BE922-081B-43CA-8B4F-958D42D0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08072-4669-4924-BE8F-AB25121A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20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311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2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59FFFC-F266-4C19-ADD3-E3C8A908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AB9DC9-9949-46C4-A7F3-D798E6C9F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F2CE93-F325-4650-892A-CA17C957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0D4F6B-41A9-41DA-B2E4-4FE356CD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2A4ECD-EF35-4FBB-AE05-5AA1D2F9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4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B2E22-4A21-4EF4-BDDD-DFD82A9C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DDE641-C771-4357-8942-6DF29D71B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680EC3-B68B-4FA4-B9AD-C7FD032AE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02D345-CB64-419A-9317-0EB3B751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152DA3-3BD8-4713-BA3A-9ACA903B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441DAF-ED3B-47C9-8959-2B8BA304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97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B9A02-2A13-4BD4-9BB2-2A9ED794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B723DE-F064-4B73-B574-ACCE0CC9F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A3C2E7-3295-423E-B9E1-447F2FCA8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9EA692-8E79-4498-853A-412B60A25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21937CE-2AB6-4D9E-ABF7-E0E4B0E15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3416B9-644D-4A33-A0B8-CF8BA969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02B5BCA-DD1B-408D-98E2-98F5A38B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4FDDD5-EE13-4B7F-B901-A59A6263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98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CC4EF6-A9AF-4C73-A36F-807D2646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AFD76D-C5DE-4C6D-ADEC-8CA2BB44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02774F-C44F-4651-BFE2-14E3D0ED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224E98-52B6-450E-97D8-FEC1C801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57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C0828A-C68F-41FC-A3AA-18734C30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60636D3-0025-4079-99E6-75C6DC1C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A8E188-D1D2-4687-914E-70B2F024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63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49252E-56B6-49F5-BE90-02A1B56D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6B29A8-37F8-4947-BCB5-5EDF1E0A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87B717-5E1C-4B42-9F04-E9A4A7295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9EABFA-A5AC-45B6-B62C-9266DE58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1545C8-FB93-483B-9463-1ECCB9FB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E1B89A-81EB-4FE4-A82B-A98FD26C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5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398EB2-24EA-4F1F-A938-31FF2033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F8A0A6-3FF2-4CBB-911E-9C6262AAA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3CA4D8-EA05-4F41-9222-E700EC673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4EE02-CB18-45C0-BE10-FCE802C5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618408-1FF4-487B-AF4F-C61D09E1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7D8FF-040D-41AF-B3C3-C61005C2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33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D9B5499-4DA3-46B0-B809-AE8E1C10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EFDA3B-54F2-44F8-BB27-94963A92B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77EB3C-092A-4909-AAA1-59F36EF15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11AF-B12B-44F8-B3F7-43D8C94AD2F8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7D833E-E986-456E-B1BB-57ABC4E35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33652F-DE45-4C8D-8BF2-2DCF85754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9094-2B63-4D35-992D-40026A699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7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44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-92766"/>
            <a:ext cx="12192000" cy="6950765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684105" y="3098937"/>
            <a:ext cx="8401878" cy="1523443"/>
          </a:xfrm>
        </p:spPr>
        <p:txBody>
          <a:bodyPr>
            <a:normAutofit/>
          </a:bodyPr>
          <a:lstStyle/>
          <a:p>
            <a:pPr algn="ctr"/>
            <a:r>
              <a:rPr lang="zh-CN" altLang="en-US" sz="3800" b="1" spc="300" dirty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必修（三）</a:t>
            </a:r>
            <a:r>
              <a:rPr lang="en-US" altLang="zh-CN" sz="3800" b="1" spc="300" dirty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Unit 8 </a:t>
            </a:r>
            <a:r>
              <a:rPr lang="zh-CN" altLang="en-US" sz="3800" b="1" spc="300" dirty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词汇学习</a:t>
            </a:r>
            <a:r>
              <a:rPr lang="zh-CN" altLang="en-US" sz="373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373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73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735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4F606F-27C2-4FBB-A265-257747451B77}"/>
              </a:ext>
            </a:extLst>
          </p:cNvPr>
          <p:cNvSpPr txBox="1"/>
          <p:nvPr/>
        </p:nvSpPr>
        <p:spPr>
          <a:xfrm>
            <a:off x="4660884" y="4883339"/>
            <a:ext cx="6448320" cy="63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rgbClr val="E7E6E6">
                    <a:lumMod val="10000"/>
                  </a:srgbClr>
                </a:solidFill>
                <a:latin typeface="微软雅黑" charset="-122"/>
                <a:ea typeface="微软雅黑" charset="-122"/>
              </a:rPr>
              <a:t>汇文中学朝阳垂杨柳分校    赵娜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81E8220D-C419-496D-8054-DD4924077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27322"/>
              </p:ext>
            </p:extLst>
          </p:nvPr>
        </p:nvGraphicFramePr>
        <p:xfrm>
          <a:off x="0" y="1"/>
          <a:ext cx="12192001" cy="691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8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1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51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</a:rPr>
                        <a:t>                       发生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</a:rPr>
                        <a:t>                                  使用场合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</a:rPr>
                        <a:t>                                                          事件特点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</a:rPr>
                        <a:t>                                           过去式，过去分词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087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occur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【rather formal】</a:t>
                      </a:r>
                      <a:r>
                        <a:rPr lang="zh-CN" altLang="en-US" sz="2400" dirty="0"/>
                        <a:t>非常正式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things not planned</a:t>
                      </a:r>
                    </a:p>
                    <a:p>
                      <a:r>
                        <a:rPr lang="zh-CN" altLang="en-US" sz="2400" dirty="0"/>
                        <a:t>非计划中的事情的发生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 occurred  </a:t>
                      </a:r>
                      <a:r>
                        <a:rPr lang="en-US" altLang="zh-CN" sz="2400" dirty="0" err="1"/>
                        <a:t>occurred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76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happen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书面，口语皆可但口语中用的较多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things not planned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/>
                        <a:t>非计划中的事情</a:t>
                      </a:r>
                      <a:r>
                        <a:rPr lang="en-US" altLang="zh-CN" sz="2400" dirty="0"/>
                        <a:t>(</a:t>
                      </a:r>
                      <a:r>
                        <a:rPr lang="zh-CN" altLang="en-US" sz="2400" dirty="0"/>
                        <a:t>尤指碰巧意外事情</a:t>
                      </a:r>
                      <a:r>
                        <a:rPr lang="en-US" altLang="zh-CN" sz="2400" dirty="0"/>
                        <a:t>)</a:t>
                      </a:r>
                      <a:r>
                        <a:rPr lang="zh-CN" altLang="en-US" sz="2400" dirty="0"/>
                        <a:t>发生</a:t>
                      </a:r>
                    </a:p>
                    <a:p>
                      <a:endParaRPr lang="zh-CN" alt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happened  </a:t>
                      </a:r>
                      <a:r>
                        <a:rPr lang="en-US" altLang="zh-CN" sz="2400" dirty="0" err="1"/>
                        <a:t>happened</a:t>
                      </a:r>
                      <a:endParaRPr lang="zh-CN" altLang="en-US" sz="2400" dirty="0"/>
                    </a:p>
                    <a:p>
                      <a:endParaRPr lang="zh-CN" alt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048">
                <a:tc>
                  <a:txBody>
                    <a:bodyPr/>
                    <a:lstStyle/>
                    <a:p>
                      <a:r>
                        <a:rPr lang="en-US" altLang="zh-CN" sz="2400" b="0" baseline="0" dirty="0"/>
                        <a:t>take place</a:t>
                      </a:r>
                      <a:endParaRPr lang="zh-CN" altLang="en-US" sz="24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书面，口语皆可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/>
                        <a:t>sth</a:t>
                      </a:r>
                      <a:r>
                        <a:rPr lang="en-US" altLang="zh-CN" sz="2400" dirty="0"/>
                        <a:t>. that is planned/ arranged</a:t>
                      </a:r>
                    </a:p>
                    <a:p>
                      <a:r>
                        <a:rPr lang="zh-CN" altLang="en-US" sz="2400" dirty="0"/>
                        <a:t>有计划有安排的事情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took place  taken place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562">
                <a:tc>
                  <a:txBody>
                    <a:bodyPr/>
                    <a:lstStyle/>
                    <a:p>
                      <a:r>
                        <a:rPr lang="en-US" altLang="zh-CN" sz="2400" b="0" dirty="0"/>
                        <a:t>arise</a:t>
                      </a:r>
                      <a:endParaRPr lang="zh-CN" altLang="en-US" sz="24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【formal】</a:t>
                      </a:r>
                      <a:r>
                        <a:rPr lang="zh-CN" altLang="en-US" sz="2400" dirty="0"/>
                        <a:t>正式</a:t>
                      </a:r>
                    </a:p>
                    <a:p>
                      <a:endParaRPr lang="zh-CN" alt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Problems/difficulties</a:t>
                      </a:r>
                    </a:p>
                    <a:p>
                      <a:r>
                        <a:rPr lang="zh-CN" altLang="en-US" sz="2400" dirty="0"/>
                        <a:t>问题或困难的发生，无计划性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arose  arisen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227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6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205D120-A74D-43CE-AD28-B7119789098B}"/>
              </a:ext>
            </a:extLst>
          </p:cNvPr>
          <p:cNvSpPr/>
          <p:nvPr/>
        </p:nvSpPr>
        <p:spPr>
          <a:xfrm>
            <a:off x="142875" y="828675"/>
            <a:ext cx="12192000" cy="4854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happen; occur; take place; arise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1. Hey, what is _________ ?Why has the light gone out?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2. Climatic changes have _________ at intervals throughout the    millionaire.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整个千年中气候变化时有发生。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3. The wedding will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___________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in St Peter’s Church.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4. Let’s consider what kind of difficulties might___________ from the situation.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8F3636-17AF-4668-9E8C-9DF61E01E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798" y="2042245"/>
            <a:ext cx="2831298" cy="7078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503050405090304" pitchFamily="18" charset="0"/>
              </a:rPr>
              <a:t>happening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6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6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 </a:t>
            </a:r>
          </a:p>
          <a:p>
            <a:endParaRPr lang="zh-CN" altLang="en-US" sz="3600" dirty="0">
              <a:cs typeface="Times New Roman" panose="02020503050405090304" pitchFamily="18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5E7DD46-14FA-4C8F-8D88-D3CFA59DA9D7}"/>
              </a:ext>
            </a:extLst>
          </p:cNvPr>
          <p:cNvSpPr txBox="1">
            <a:spLocks/>
          </p:cNvSpPr>
          <p:nvPr/>
        </p:nvSpPr>
        <p:spPr>
          <a:xfrm>
            <a:off x="4092963" y="2649029"/>
            <a:ext cx="2831298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503050405090304" pitchFamily="18" charset="0"/>
              </a:rPr>
              <a:t>occurred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endParaRPr lang="en-US" altLang="zh-CN" sz="36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endParaRPr lang="en-US" altLang="zh-CN" sz="36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 </a:t>
            </a:r>
          </a:p>
          <a:p>
            <a:endParaRPr lang="zh-CN" altLang="en-US" sz="3600" dirty="0">
              <a:cs typeface="Times New Roman" panose="0202050305040509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E7118D5-E4F0-4416-BF35-EF09EAE2BBD2}"/>
              </a:ext>
            </a:extLst>
          </p:cNvPr>
          <p:cNvSpPr txBox="1">
            <a:spLocks/>
          </p:cNvSpPr>
          <p:nvPr/>
        </p:nvSpPr>
        <p:spPr>
          <a:xfrm>
            <a:off x="3407577" y="3812047"/>
            <a:ext cx="2831298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503050405090304" pitchFamily="18" charset="0"/>
              </a:rPr>
              <a:t>take place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endParaRPr lang="en-US" altLang="zh-CN" sz="36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endParaRPr lang="en-US" altLang="zh-CN" sz="36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 </a:t>
            </a:r>
          </a:p>
          <a:p>
            <a:endParaRPr lang="zh-CN" altLang="en-US" sz="3600" dirty="0">
              <a:cs typeface="Times New Roman" panose="02020503050405090304" pitchFamily="18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725DF09-4C46-4D11-9F31-05A12C1C5341}"/>
              </a:ext>
            </a:extLst>
          </p:cNvPr>
          <p:cNvSpPr txBox="1">
            <a:spLocks/>
          </p:cNvSpPr>
          <p:nvPr/>
        </p:nvSpPr>
        <p:spPr>
          <a:xfrm>
            <a:off x="8214389" y="4431976"/>
            <a:ext cx="1546777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503050405090304" pitchFamily="18" charset="0"/>
              </a:rPr>
              <a:t>arise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endParaRPr lang="en-US" altLang="zh-CN" sz="36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endParaRPr lang="en-US" altLang="zh-CN" sz="36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 </a:t>
            </a:r>
          </a:p>
          <a:p>
            <a:endParaRPr lang="zh-CN" altLang="en-US" sz="3600" dirty="0"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10D994ED-804A-4411-AAF5-F19DE72B99EA}"/>
              </a:ext>
            </a:extLst>
          </p:cNvPr>
          <p:cNvSpPr txBox="1"/>
          <p:nvPr/>
        </p:nvSpPr>
        <p:spPr>
          <a:xfrm>
            <a:off x="821945" y="2871992"/>
            <a:ext cx="200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propose  v.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B0D4C19-627E-425D-9495-E9120335874B}"/>
              </a:ext>
            </a:extLst>
          </p:cNvPr>
          <p:cNvSpPr txBox="1"/>
          <p:nvPr/>
        </p:nvSpPr>
        <p:spPr>
          <a:xfrm>
            <a:off x="821945" y="815409"/>
            <a:ext cx="10041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7. The local government agreed with her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proposal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to plant one million trees in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region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.P107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E1608F-A2D2-47B1-ADBE-439337FDDB2E}"/>
              </a:ext>
            </a:extLst>
          </p:cNvPr>
          <p:cNvSpPr txBox="1"/>
          <p:nvPr/>
        </p:nvSpPr>
        <p:spPr>
          <a:xfrm>
            <a:off x="821946" y="2166742"/>
            <a:ext cx="260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proposal  n.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F12264D-094F-4B56-AD9A-9DA7771174DF}"/>
              </a:ext>
            </a:extLst>
          </p:cNvPr>
          <p:cNvSpPr txBox="1"/>
          <p:nvPr/>
        </p:nvSpPr>
        <p:spPr>
          <a:xfrm>
            <a:off x="3071094" y="2883692"/>
            <a:ext cx="572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[formal]   to suggest sth.as a plan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759AFAA-7F7B-4B16-AC51-DC583B0F5684}"/>
              </a:ext>
            </a:extLst>
          </p:cNvPr>
          <p:cNvSpPr txBox="1"/>
          <p:nvPr/>
        </p:nvSpPr>
        <p:spPr>
          <a:xfrm>
            <a:off x="821945" y="5066929"/>
            <a:ext cx="49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propose to sb.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4972220-4FE7-4B10-B383-F1A90A0611C3}"/>
              </a:ext>
            </a:extLst>
          </p:cNvPr>
          <p:cNvSpPr txBox="1"/>
          <p:nvPr/>
        </p:nvSpPr>
        <p:spPr>
          <a:xfrm>
            <a:off x="821945" y="3600642"/>
            <a:ext cx="49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propose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sth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 /that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47A942-85B3-40DB-91BF-CB063C9B6E44}"/>
              </a:ext>
            </a:extLst>
          </p:cNvPr>
          <p:cNvSpPr txBox="1"/>
          <p:nvPr/>
        </p:nvSpPr>
        <p:spPr>
          <a:xfrm>
            <a:off x="3662675" y="5053055"/>
            <a:ext cx="325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正式向某人求婚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9F94E7-53FB-47D8-9103-00DA68156F3C}"/>
              </a:ext>
            </a:extLst>
          </p:cNvPr>
          <p:cNvSpPr txBox="1"/>
          <p:nvPr/>
        </p:nvSpPr>
        <p:spPr>
          <a:xfrm>
            <a:off x="4120546" y="3600641"/>
            <a:ext cx="49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建议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提议某事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5F72D11-B3BA-4B7C-A4AF-61DD7701FEFD}"/>
              </a:ext>
            </a:extLst>
          </p:cNvPr>
          <p:cNvSpPr txBox="1"/>
          <p:nvPr/>
        </p:nvSpPr>
        <p:spPr>
          <a:xfrm>
            <a:off x="3662675" y="4340278"/>
            <a:ext cx="292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= intend to do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5148F7A-0801-41BB-BBF2-FCCC87BBA4FF}"/>
              </a:ext>
            </a:extLst>
          </p:cNvPr>
          <p:cNvSpPr txBox="1"/>
          <p:nvPr/>
        </p:nvSpPr>
        <p:spPr>
          <a:xfrm>
            <a:off x="821945" y="4317592"/>
            <a:ext cx="270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propose to do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E68AB0-C243-4640-9ADD-17012AEAEDE7}"/>
              </a:ext>
            </a:extLst>
          </p:cNvPr>
          <p:cNvSpPr txBox="1"/>
          <p:nvPr/>
        </p:nvSpPr>
        <p:spPr>
          <a:xfrm>
            <a:off x="3119027" y="2177944"/>
            <a:ext cx="568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suggestion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计划，建议，提议</a:t>
            </a:r>
          </a:p>
        </p:txBody>
      </p:sp>
    </p:spTree>
    <p:extLst>
      <p:ext uri="{BB962C8B-B14F-4D97-AF65-F5344CB8AC3E}">
        <p14:creationId xmlns:p14="http://schemas.microsoft.com/office/powerpoint/2010/main" val="20700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8" grpId="0"/>
      <p:bldP spid="10" grpId="0"/>
      <p:bldP spid="11" grpId="0"/>
      <p:bldP spid="12" grpId="0"/>
      <p:bldP spid="14" grpId="0"/>
      <p:bldP spid="17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205D120-A74D-43CE-AD28-B7119789098B}"/>
              </a:ext>
            </a:extLst>
          </p:cNvPr>
          <p:cNvSpPr/>
          <p:nvPr/>
        </p:nvSpPr>
        <p:spPr>
          <a:xfrm>
            <a:off x="773802" y="397566"/>
            <a:ext cx="10644395" cy="543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1).How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you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propose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explain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your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long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absence?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你如何打算解释你的长时间缺席？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2). I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propose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 toast to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your success!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我提议为你的成功而干杯！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3). Hansen has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proposed that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 become his business partner.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汉森建议我成为他的生意伙伴。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69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B0D4C19-627E-425D-9495-E9120335874B}"/>
              </a:ext>
            </a:extLst>
          </p:cNvPr>
          <p:cNvSpPr txBox="1"/>
          <p:nvPr/>
        </p:nvSpPr>
        <p:spPr>
          <a:xfrm>
            <a:off x="491002" y="417689"/>
            <a:ext cx="10611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8. The local government agreed with her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proposal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to plant one million trees in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region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.P107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E1608F-A2D2-47B1-ADBE-439337FDDB2E}"/>
              </a:ext>
            </a:extLst>
          </p:cNvPr>
          <p:cNvSpPr txBox="1"/>
          <p:nvPr/>
        </p:nvSpPr>
        <p:spPr>
          <a:xfrm>
            <a:off x="589865" y="1301986"/>
            <a:ext cx="260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region n.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9F94E7-53FB-47D8-9103-00DA68156F3C}"/>
              </a:ext>
            </a:extLst>
          </p:cNvPr>
          <p:cNvSpPr txBox="1"/>
          <p:nvPr/>
        </p:nvSpPr>
        <p:spPr>
          <a:xfrm>
            <a:off x="5681521" y="2342204"/>
            <a:ext cx="615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通常无确定界限的地区，区域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E68AB0-C243-4640-9ADD-17012AEAEDE7}"/>
              </a:ext>
            </a:extLst>
          </p:cNvPr>
          <p:cNvSpPr txBox="1"/>
          <p:nvPr/>
        </p:nvSpPr>
        <p:spPr>
          <a:xfrm>
            <a:off x="982072" y="1818546"/>
            <a:ext cx="8228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1). a fairly large area of a country or of the world, usually without exact limits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D199010-F5C8-40AC-9C63-CCA1BA3A7E6E}"/>
              </a:ext>
            </a:extLst>
          </p:cNvPr>
          <p:cNvSpPr txBox="1"/>
          <p:nvPr/>
        </p:nvSpPr>
        <p:spPr>
          <a:xfrm>
            <a:off x="982072" y="2863878"/>
            <a:ext cx="5654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2). a particular part of sb’s body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D2D0675-9B1E-4466-B3A1-8C818CEE0708}"/>
              </a:ext>
            </a:extLst>
          </p:cNvPr>
          <p:cNvSpPr txBox="1"/>
          <p:nvPr/>
        </p:nvSpPr>
        <p:spPr>
          <a:xfrm>
            <a:off x="6278360" y="2901188"/>
            <a:ext cx="49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人体的部位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3F744DE-9953-4EBE-ADF7-EDA66B50086E}"/>
              </a:ext>
            </a:extLst>
          </p:cNvPr>
          <p:cNvSpPr txBox="1"/>
          <p:nvPr/>
        </p:nvSpPr>
        <p:spPr>
          <a:xfrm>
            <a:off x="5332130" y="3500619"/>
            <a:ext cx="493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加拿大的北极地区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8EAC575-9A2A-4A72-AC69-CA12217ACF9B}"/>
              </a:ext>
            </a:extLst>
          </p:cNvPr>
          <p:cNvSpPr txBox="1"/>
          <p:nvPr/>
        </p:nvSpPr>
        <p:spPr>
          <a:xfrm>
            <a:off x="589865" y="3455505"/>
            <a:ext cx="493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arctic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region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of Canada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97FFAB2-905B-4D6F-88D8-6BDEF48CDBCD}"/>
              </a:ext>
            </a:extLst>
          </p:cNvPr>
          <p:cNvSpPr txBox="1"/>
          <p:nvPr/>
        </p:nvSpPr>
        <p:spPr>
          <a:xfrm>
            <a:off x="557413" y="4037782"/>
            <a:ext cx="1065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 pain in the lower back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region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1DB6720-50FA-4432-85AD-477A6D6788BC}"/>
              </a:ext>
            </a:extLst>
          </p:cNvPr>
          <p:cNvSpPr txBox="1"/>
          <p:nvPr/>
        </p:nvSpPr>
        <p:spPr>
          <a:xfrm>
            <a:off x="5975253" y="4053860"/>
            <a:ext cx="2397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后腰部疼痛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1043D8D-7CE1-4992-97CC-B93CFCAFF02C}"/>
              </a:ext>
            </a:extLst>
          </p:cNvPr>
          <p:cNvSpPr txBox="1"/>
          <p:nvPr/>
        </p:nvSpPr>
        <p:spPr>
          <a:xfrm>
            <a:off x="570485" y="4593447"/>
            <a:ext cx="905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(somewhere) in the region of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787E83D-E9A4-40D5-A041-BC3AC14DE0E5}"/>
              </a:ext>
            </a:extLst>
          </p:cNvPr>
          <p:cNvSpPr txBox="1"/>
          <p:nvPr/>
        </p:nvSpPr>
        <p:spPr>
          <a:xfrm>
            <a:off x="5975252" y="4600299"/>
            <a:ext cx="2397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大约，左右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86606C7-5CD6-4BEA-A9C1-C7ADC5CE7DC4}"/>
              </a:ext>
            </a:extLst>
          </p:cNvPr>
          <p:cNvSpPr txBox="1"/>
          <p:nvPr/>
        </p:nvSpPr>
        <p:spPr>
          <a:xfrm>
            <a:off x="589865" y="5146688"/>
            <a:ext cx="1065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school received a grant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somewhere in the region of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$2500.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6ABEE3C-3B72-4898-98DF-0CD6F2B62E38}"/>
              </a:ext>
            </a:extLst>
          </p:cNvPr>
          <p:cNvSpPr txBox="1"/>
          <p:nvPr/>
        </p:nvSpPr>
        <p:spPr>
          <a:xfrm>
            <a:off x="570485" y="5714585"/>
            <a:ext cx="1065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学校收到一笔大约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2500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美元的补助款。</a:t>
            </a:r>
          </a:p>
        </p:txBody>
      </p:sp>
    </p:spTree>
    <p:extLst>
      <p:ext uri="{BB962C8B-B14F-4D97-AF65-F5344CB8AC3E}">
        <p14:creationId xmlns:p14="http://schemas.microsoft.com/office/powerpoint/2010/main" val="10787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21" grpId="0"/>
      <p:bldP spid="16" grpId="0"/>
      <p:bldP spid="22" grpId="0"/>
      <p:bldP spid="24" grpId="0"/>
      <p:bldP spid="29" grpId="0"/>
      <p:bldP spid="31" grpId="0"/>
      <p:bldP spid="33" grpId="0"/>
      <p:bldP spid="15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F37457D-5605-42B6-8B9B-4C6E59385113}"/>
              </a:ext>
            </a:extLst>
          </p:cNvPr>
          <p:cNvSpPr txBox="1"/>
          <p:nvPr/>
        </p:nvSpPr>
        <p:spPr>
          <a:xfrm>
            <a:off x="692899" y="324516"/>
            <a:ext cx="9545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9. Although there seemed only a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slim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chance that the trees could survive. The difficulty didn't prevent her from trying. P107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020330-A337-495A-8BE1-1666771FB36A}"/>
              </a:ext>
            </a:extLst>
          </p:cNvPr>
          <p:cNvSpPr txBox="1"/>
          <p:nvPr/>
        </p:nvSpPr>
        <p:spPr>
          <a:xfrm>
            <a:off x="692899" y="2004318"/>
            <a:ext cx="194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slim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adj.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A68F97-0A8D-4832-BF34-8FE222FE22B0}"/>
              </a:ext>
            </a:extLst>
          </p:cNvPr>
          <p:cNvSpPr txBox="1"/>
          <p:nvPr/>
        </p:nvSpPr>
        <p:spPr>
          <a:xfrm>
            <a:off x="2506337" y="2004317"/>
            <a:ext cx="407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1)attractively thin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79562B-7541-4474-A799-0D6FCBDFA030}"/>
              </a:ext>
            </a:extLst>
          </p:cNvPr>
          <p:cNvSpPr txBox="1"/>
          <p:nvPr/>
        </p:nvSpPr>
        <p:spPr>
          <a:xfrm>
            <a:off x="5587393" y="1984046"/>
            <a:ext cx="407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苗条的，修长的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20940F3-AA95-47DC-9907-3B3C22FDC8F2}"/>
              </a:ext>
            </a:extLst>
          </p:cNvPr>
          <p:cNvSpPr txBox="1"/>
          <p:nvPr/>
        </p:nvSpPr>
        <p:spPr>
          <a:xfrm>
            <a:off x="2506337" y="2809462"/>
            <a:ext cx="879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2)very little chance / hope of getting what you want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48A05F-2497-417B-9AC9-D53E5090E72E}"/>
              </a:ext>
            </a:extLst>
          </p:cNvPr>
          <p:cNvSpPr txBox="1"/>
          <p:nvPr/>
        </p:nvSpPr>
        <p:spPr>
          <a:xfrm>
            <a:off x="5587393" y="3373722"/>
            <a:ext cx="407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机会、希望渺茫的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FF59FAE-31DB-421B-A0C5-0AD1E3274327}"/>
              </a:ext>
            </a:extLst>
          </p:cNvPr>
          <p:cNvSpPr txBox="1"/>
          <p:nvPr/>
        </p:nvSpPr>
        <p:spPr>
          <a:xfrm>
            <a:off x="2764636" y="3373722"/>
            <a:ext cx="261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slim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chance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FE43D1A-29FC-4D8A-AD20-279088B651EF}"/>
              </a:ext>
            </a:extLst>
          </p:cNvPr>
          <p:cNvSpPr txBox="1"/>
          <p:nvPr/>
        </p:nvSpPr>
        <p:spPr>
          <a:xfrm>
            <a:off x="692899" y="4181847"/>
            <a:ext cx="98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slim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to make yourself thinner by eating less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E74939D-FF2C-4FFC-B43D-E2658C371A8D}"/>
              </a:ext>
            </a:extLst>
          </p:cNvPr>
          <p:cNvSpPr txBox="1"/>
          <p:nvPr/>
        </p:nvSpPr>
        <p:spPr>
          <a:xfrm>
            <a:off x="9115500" y="4210877"/>
            <a:ext cx="282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节食减肥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13669C8-6611-40E9-9DC4-FB08CECA3717}"/>
              </a:ext>
            </a:extLst>
          </p:cNvPr>
          <p:cNvSpPr txBox="1"/>
          <p:nvPr/>
        </p:nvSpPr>
        <p:spPr>
          <a:xfrm>
            <a:off x="692899" y="4784639"/>
            <a:ext cx="701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slim down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53D0B7-DD3E-41E4-8E94-DDFD6401EE08}"/>
              </a:ext>
            </a:extLst>
          </p:cNvPr>
          <p:cNvSpPr txBox="1"/>
          <p:nvPr/>
        </p:nvSpPr>
        <p:spPr>
          <a:xfrm>
            <a:off x="2750092" y="4802656"/>
            <a:ext cx="263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减少，裁减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910840-3033-47A0-9820-732BBAA49701}"/>
              </a:ext>
            </a:extLst>
          </p:cNvPr>
          <p:cNvSpPr txBox="1"/>
          <p:nvPr/>
        </p:nvSpPr>
        <p:spPr>
          <a:xfrm>
            <a:off x="692899" y="5369414"/>
            <a:ext cx="10164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It was decided to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slim down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workforce.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已经决定要裁减人员。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7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8F1644F-67B7-45AB-B704-B5BD685F923D}"/>
              </a:ext>
            </a:extLst>
          </p:cNvPr>
          <p:cNvSpPr txBox="1"/>
          <p:nvPr/>
        </p:nvSpPr>
        <p:spPr>
          <a:xfrm>
            <a:off x="507369" y="552854"/>
            <a:ext cx="9545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10. </a:t>
            </a:r>
            <a:r>
              <a:rPr lang="en-US" altLang="zh-CN" sz="3200" dirty="0">
                <a:solidFill>
                  <a:prstClr val="black"/>
                </a:solidFill>
              </a:rPr>
              <a:t>In 1999</a:t>
            </a:r>
            <a:r>
              <a:rPr lang="zh-CN" altLang="en-US" sz="3200" dirty="0">
                <a:solidFill>
                  <a:prstClr val="black"/>
                </a:solidFill>
              </a:rPr>
              <a:t>，</a:t>
            </a:r>
            <a:r>
              <a:rPr lang="en-US" altLang="zh-CN" sz="3200" dirty="0">
                <a:solidFill>
                  <a:prstClr val="black"/>
                </a:solidFill>
              </a:rPr>
              <a:t>the white bikes returned to Amsterdam- this time with a computer </a:t>
            </a:r>
            <a:r>
              <a:rPr lang="en-US" altLang="zh-CN" sz="3200" dirty="0">
                <a:solidFill>
                  <a:srgbClr val="FF0000"/>
                </a:solidFill>
              </a:rPr>
              <a:t>tracking</a:t>
            </a:r>
            <a:r>
              <a:rPr lang="en-US" altLang="zh-CN" sz="3200" dirty="0">
                <a:solidFill>
                  <a:prstClr val="black"/>
                </a:solidFill>
              </a:rPr>
              <a:t> system to record their every move!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P37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B9EFB2-0FD9-42C9-80F4-474DBBA16283}"/>
              </a:ext>
            </a:extLst>
          </p:cNvPr>
          <p:cNvSpPr txBox="1"/>
          <p:nvPr/>
        </p:nvSpPr>
        <p:spPr>
          <a:xfrm>
            <a:off x="507369" y="2322370"/>
            <a:ext cx="1143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F0000"/>
                </a:solidFill>
              </a:rPr>
              <a:t>track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n. </a:t>
            </a:r>
            <a:r>
              <a:rPr lang="zh-CN" altLang="en-US" sz="2800" dirty="0">
                <a:solidFill>
                  <a:schemeClr val="accent5"/>
                </a:solidFill>
              </a:rPr>
              <a:t>小道</a:t>
            </a:r>
            <a:r>
              <a:rPr lang="en-US" altLang="zh-CN" sz="2800" dirty="0">
                <a:solidFill>
                  <a:schemeClr val="accent5"/>
                </a:solidFill>
              </a:rPr>
              <a:t>,</a:t>
            </a:r>
            <a:r>
              <a:rPr lang="zh-CN" altLang="en-US" sz="2800" dirty="0">
                <a:solidFill>
                  <a:schemeClr val="accent5"/>
                </a:solidFill>
              </a:rPr>
              <a:t>窄路</a:t>
            </a:r>
            <a:r>
              <a:rPr lang="en-US" altLang="zh-CN" sz="2800" dirty="0">
                <a:solidFill>
                  <a:schemeClr val="accent5"/>
                </a:solidFill>
              </a:rPr>
              <a:t>,</a:t>
            </a:r>
            <a:r>
              <a:rPr lang="zh-CN" altLang="en-US" sz="2800" dirty="0">
                <a:solidFill>
                  <a:schemeClr val="accent5"/>
                </a:solidFill>
              </a:rPr>
              <a:t>小径</a:t>
            </a:r>
            <a:r>
              <a:rPr lang="en-US" altLang="zh-CN" sz="2800" dirty="0">
                <a:solidFill>
                  <a:schemeClr val="accent5"/>
                </a:solidFill>
              </a:rPr>
              <a:t>;</a:t>
            </a:r>
            <a:r>
              <a:rPr lang="zh-CN" altLang="en-US" sz="2800" dirty="0">
                <a:solidFill>
                  <a:schemeClr val="accent5"/>
                </a:solidFill>
              </a:rPr>
              <a:t>跑道</a:t>
            </a:r>
            <a:r>
              <a:rPr lang="en-US" altLang="zh-CN" sz="2800" dirty="0">
                <a:solidFill>
                  <a:schemeClr val="accent5"/>
                </a:solidFill>
              </a:rPr>
              <a:t>;</a:t>
            </a:r>
            <a:r>
              <a:rPr lang="zh-CN" altLang="en-US" sz="2800" dirty="0">
                <a:solidFill>
                  <a:schemeClr val="accent5"/>
                </a:solidFill>
              </a:rPr>
              <a:t>铁路的轨道</a:t>
            </a:r>
            <a:r>
              <a:rPr lang="en-US" altLang="zh-CN" sz="2800" dirty="0">
                <a:solidFill>
                  <a:schemeClr val="accent5"/>
                </a:solidFill>
              </a:rPr>
              <a:t>;</a:t>
            </a:r>
            <a:r>
              <a:rPr lang="zh-CN" altLang="en-US" sz="2800" dirty="0">
                <a:solidFill>
                  <a:schemeClr val="accent5"/>
                </a:solidFill>
              </a:rPr>
              <a:t>铁路线</a:t>
            </a:r>
            <a:endParaRPr lang="en-US" altLang="zh-CN" sz="2800" dirty="0">
              <a:solidFill>
                <a:schemeClr val="accent5"/>
              </a:solidFill>
            </a:endParaRPr>
          </a:p>
          <a:p>
            <a:pPr lvl="0">
              <a:defRPr/>
            </a:pPr>
            <a:r>
              <a:rPr lang="en-US" altLang="zh-CN" sz="3200" dirty="0">
                <a:solidFill>
                  <a:srgbClr val="FF0000"/>
                </a:solidFill>
              </a:rPr>
              <a:t>tracks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n.</a:t>
            </a:r>
            <a:r>
              <a:rPr lang="zh-CN" altLang="en-US" sz="2800" dirty="0">
                <a:solidFill>
                  <a:schemeClr val="accent5"/>
                </a:solidFill>
              </a:rPr>
              <a:t>指人和动物的轨迹，车辆的车辙印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034529-35CB-4833-9E03-C525575E6FB1}"/>
              </a:ext>
            </a:extLst>
          </p:cNvPr>
          <p:cNvSpPr txBox="1"/>
          <p:nvPr/>
        </p:nvSpPr>
        <p:spPr>
          <a:xfrm>
            <a:off x="507369" y="3305460"/>
            <a:ext cx="354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F0000"/>
                </a:solidFill>
              </a:rPr>
              <a:t>track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v.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follow sb.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4105BC-DC42-4831-9386-B0C7FB10C8E6}"/>
              </a:ext>
            </a:extLst>
          </p:cNvPr>
          <p:cNvSpPr txBox="1"/>
          <p:nvPr/>
        </p:nvSpPr>
        <p:spPr>
          <a:xfrm>
            <a:off x="507369" y="3921922"/>
            <a:ext cx="584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F0000"/>
                </a:solidFill>
              </a:rPr>
              <a:t>track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sb. down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788B4D-F16F-4F0D-8DEA-4244E8FD9B5C}"/>
              </a:ext>
            </a:extLst>
          </p:cNvPr>
          <p:cNvSpPr txBox="1"/>
          <p:nvPr/>
        </p:nvSpPr>
        <p:spPr>
          <a:xfrm>
            <a:off x="3363212" y="3918609"/>
            <a:ext cx="298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schemeClr val="accent5"/>
                </a:solidFill>
              </a:rPr>
              <a:t>追踪到，追查到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27E5DAF-F7F1-4AAD-A81A-DFE8EE0D5933}"/>
              </a:ext>
            </a:extLst>
          </p:cNvPr>
          <p:cNvSpPr txBox="1"/>
          <p:nvPr/>
        </p:nvSpPr>
        <p:spPr>
          <a:xfrm>
            <a:off x="507369" y="4506697"/>
            <a:ext cx="11432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 finally managed to </a:t>
            </a:r>
            <a:r>
              <a:rPr lang="en-US" altLang="zh-CN" sz="3200" dirty="0">
                <a:solidFill>
                  <a:schemeClr val="accent5"/>
                </a:solidFill>
              </a:rPr>
              <a:t>track down </a:t>
            </a:r>
            <a:r>
              <a:rPr lang="en-US" altLang="zh-CN" sz="3200" dirty="0"/>
              <a:t>the book you wanted in a shop near the station.</a:t>
            </a:r>
          </a:p>
          <a:p>
            <a:r>
              <a:rPr lang="zh-CN" altLang="en-US" sz="3200" dirty="0"/>
              <a:t>我在车站附近的一家书店里终于找到了你想要的那本书。</a:t>
            </a:r>
          </a:p>
        </p:txBody>
      </p:sp>
    </p:spTree>
    <p:extLst>
      <p:ext uri="{BB962C8B-B14F-4D97-AF65-F5344CB8AC3E}">
        <p14:creationId xmlns:p14="http://schemas.microsoft.com/office/powerpoint/2010/main" val="867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C50622B-7A6A-45E2-B4ED-9BDD4D166570}"/>
              </a:ext>
            </a:extLst>
          </p:cNvPr>
          <p:cNvSpPr txBox="1"/>
          <p:nvPr/>
        </p:nvSpPr>
        <p:spPr>
          <a:xfrm>
            <a:off x="1232196" y="5807671"/>
            <a:ext cx="1012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China has taken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firm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measures in the plague prevention.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77C6ED-185C-4F59-8D30-5DD7A0163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89" y="1386517"/>
            <a:ext cx="6756953" cy="44933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7EB1D65B-7880-4EDA-969F-0A9DEBBFF281}"/>
              </a:ext>
            </a:extLst>
          </p:cNvPr>
          <p:cNvSpPr txBox="1">
            <a:spLocks/>
          </p:cNvSpPr>
          <p:nvPr/>
        </p:nvSpPr>
        <p:spPr>
          <a:xfrm>
            <a:off x="533626" y="574181"/>
            <a:ext cx="11985625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j-cs"/>
              </a:rPr>
              <a:t>Describe the picture with the key words or phrases.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j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FFF51D8-0505-4B0A-AC54-2824578B35E0}"/>
              </a:ext>
            </a:extLst>
          </p:cNvPr>
          <p:cNvSpPr txBox="1"/>
          <p:nvPr/>
        </p:nvSpPr>
        <p:spPr>
          <a:xfrm>
            <a:off x="8893290" y="3178097"/>
            <a:ext cx="2065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firm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10D994ED-804A-4411-AAF5-F19DE72B99EA}"/>
              </a:ext>
            </a:extLst>
          </p:cNvPr>
          <p:cNvSpPr txBox="1"/>
          <p:nvPr/>
        </p:nvSpPr>
        <p:spPr>
          <a:xfrm>
            <a:off x="1403239" y="5262577"/>
            <a:ext cx="8221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boy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is content to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follow a TV series in the summer vacation.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1C0920-0111-4AF6-B9F0-EC3F5B88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88" y="1265697"/>
            <a:ext cx="3811104" cy="38257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3BCE58B-2C30-4C7E-8530-FADFD544FB55}"/>
              </a:ext>
            </a:extLst>
          </p:cNvPr>
          <p:cNvSpPr txBox="1"/>
          <p:nvPr/>
        </p:nvSpPr>
        <p:spPr>
          <a:xfrm>
            <a:off x="5894692" y="2763079"/>
            <a:ext cx="4695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be content to do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002FC18-11B9-493E-B6FB-9FBCE73EA5E2}"/>
              </a:ext>
            </a:extLst>
          </p:cNvPr>
          <p:cNvSpPr txBox="1">
            <a:spLocks/>
          </p:cNvSpPr>
          <p:nvPr/>
        </p:nvSpPr>
        <p:spPr>
          <a:xfrm>
            <a:off x="1403239" y="531443"/>
            <a:ext cx="11985625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j-cs"/>
              </a:rPr>
              <a:t>Describe the picture with the key words or phrases.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95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BDFEC5F-620D-4150-87FD-E7431FAF1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42" y="1122476"/>
            <a:ext cx="4264693" cy="435851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27852B9-8DE9-4724-88D0-04CE6BF17B80}"/>
              </a:ext>
            </a:extLst>
          </p:cNvPr>
          <p:cNvSpPr txBox="1"/>
          <p:nvPr/>
        </p:nvSpPr>
        <p:spPr>
          <a:xfrm>
            <a:off x="6096000" y="3317621"/>
            <a:ext cx="5688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can’t be bothered to do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4C5053-429A-4610-A4CE-7F16AB74AE90}"/>
              </a:ext>
            </a:extLst>
          </p:cNvPr>
          <p:cNvSpPr txBox="1"/>
          <p:nvPr/>
        </p:nvSpPr>
        <p:spPr>
          <a:xfrm>
            <a:off x="1453083" y="5593026"/>
            <a:ext cx="822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can’t be bothered to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cook everyday.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9AA8960-915D-4E12-BF0F-A00FB53D3EC8}"/>
              </a:ext>
            </a:extLst>
          </p:cNvPr>
          <p:cNvSpPr txBox="1">
            <a:spLocks/>
          </p:cNvSpPr>
          <p:nvPr/>
        </p:nvSpPr>
        <p:spPr>
          <a:xfrm>
            <a:off x="1299242" y="680199"/>
            <a:ext cx="11985625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j-cs"/>
              </a:rPr>
              <a:t>Describe the picture with the key words or phrases.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76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07B1B25-10DA-420C-83A5-6B01C6D20476}"/>
              </a:ext>
            </a:extLst>
          </p:cNvPr>
          <p:cNvSpPr txBox="1">
            <a:spLocks/>
          </p:cNvSpPr>
          <p:nvPr/>
        </p:nvSpPr>
        <p:spPr>
          <a:xfrm>
            <a:off x="278295" y="258417"/>
            <a:ext cx="11635409" cy="6341165"/>
          </a:xfrm>
          <a:prstGeom prst="rect">
            <a:avLst/>
          </a:prstGeom>
          <a:ln>
            <a:solidFill>
              <a:srgbClr val="2F2B20"/>
            </a:solidFill>
          </a:ln>
        </p:spPr>
        <p:txBody>
          <a:bodyPr vert="horz" lIns="91440" tIns="45720" rIns="91440" bIns="4572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学习目标：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3600" dirty="0">
                <a:solidFill>
                  <a:srgbClr val="2F2B2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在主题语境中理解词义，辨别词性。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2.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借助上下文辨析下列词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shoot, firm, contented, proposal, region, involve, can’t be bothered, occur, slim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track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的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词义及用法。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3.</a:t>
            </a:r>
            <a:r>
              <a:rPr lang="zh-CN" altLang="en-US" sz="3600" dirty="0">
                <a:solidFill>
                  <a:srgbClr val="2F2B2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运用所学词汇看图写句子。</a:t>
            </a:r>
            <a:endParaRPr lang="en-US" altLang="zh-CN" sz="3600" dirty="0">
              <a:solidFill>
                <a:srgbClr val="2F2B2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学法指导：</a:t>
            </a:r>
          </a:p>
          <a:p>
            <a:pPr marL="742950" marR="0" lvl="0" indent="-7429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关注上下文语境，分析词义，词性。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关注一词多义，旧词新义。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6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30AAF3A-D6C3-410C-91DB-61EE089FD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78" y="1667861"/>
            <a:ext cx="4092023" cy="3156703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0F0077F-9501-4CA2-8DDB-A209961569F3}"/>
              </a:ext>
            </a:extLst>
          </p:cNvPr>
          <p:cNvSpPr txBox="1">
            <a:spLocks/>
          </p:cNvSpPr>
          <p:nvPr/>
        </p:nvSpPr>
        <p:spPr>
          <a:xfrm>
            <a:off x="6328012" y="2788453"/>
            <a:ext cx="5217994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It never occurs to sb. that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Times New Roman" panose="0202050305040509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FC5EA8C-5D00-4B15-9EE4-530089EB517D}"/>
              </a:ext>
            </a:extLst>
          </p:cNvPr>
          <p:cNvSpPr txBox="1">
            <a:spLocks/>
          </p:cNvSpPr>
          <p:nvPr/>
        </p:nvSpPr>
        <p:spPr>
          <a:xfrm>
            <a:off x="951168" y="5174517"/>
            <a:ext cx="10372913" cy="1178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It never occurred to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the old couple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that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 they had won one million Lottery prize.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Times New Roman" panose="02020503050405090304" pitchFamily="18" charset="0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D6D8265A-CEDC-424C-9941-6162B985CD96}"/>
              </a:ext>
            </a:extLst>
          </p:cNvPr>
          <p:cNvSpPr txBox="1">
            <a:spLocks/>
          </p:cNvSpPr>
          <p:nvPr/>
        </p:nvSpPr>
        <p:spPr>
          <a:xfrm>
            <a:off x="951169" y="433353"/>
            <a:ext cx="11985625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j-cs"/>
              </a:rPr>
              <a:t>Describe the picture with the key words or phrases.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11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ECAFB3-5F4D-4FF9-89A7-F5CCD9A7E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58" y="1448549"/>
            <a:ext cx="5110550" cy="3400839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E3BD0A0-F89A-4BA1-A782-A7D98B08F267}"/>
              </a:ext>
            </a:extLst>
          </p:cNvPr>
          <p:cNvSpPr txBox="1">
            <a:spLocks/>
          </p:cNvSpPr>
          <p:nvPr/>
        </p:nvSpPr>
        <p:spPr>
          <a:xfrm>
            <a:off x="7501522" y="2795024"/>
            <a:ext cx="4849505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involve …in…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Times New Roman" panose="0202050305040509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2B455C9-DC63-4675-BC0A-0BB337BEAA65}"/>
              </a:ext>
            </a:extLst>
          </p:cNvPr>
          <p:cNvSpPr txBox="1">
            <a:spLocks/>
          </p:cNvSpPr>
          <p:nvPr/>
        </p:nvSpPr>
        <p:spPr>
          <a:xfrm>
            <a:off x="1276540" y="5264882"/>
            <a:ext cx="9709055" cy="147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Mum wanted to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 involve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his son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in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 the family decision making.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宋体" panose="02010600030101010101" pitchFamily="2" charset="-122"/>
              <a:cs typeface="Times New Roman" panose="02020503050405090304" pitchFamily="18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3893F64F-0A67-45A8-B5DC-54492FF01149}"/>
              </a:ext>
            </a:extLst>
          </p:cNvPr>
          <p:cNvSpPr txBox="1">
            <a:spLocks/>
          </p:cNvSpPr>
          <p:nvPr/>
        </p:nvSpPr>
        <p:spPr>
          <a:xfrm>
            <a:off x="1276540" y="395376"/>
            <a:ext cx="11985625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j-cs"/>
              </a:rPr>
              <a:t>Describe the picture with the key words or phrases.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86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C4B5D61-91C9-4132-8D08-72A42656A87A}"/>
              </a:ext>
            </a:extLst>
          </p:cNvPr>
          <p:cNvSpPr/>
          <p:nvPr/>
        </p:nvSpPr>
        <p:spPr>
          <a:xfrm>
            <a:off x="3834202" y="2477005"/>
            <a:ext cx="39405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end!</a:t>
            </a:r>
            <a:endParaRPr lang="zh-CN" altLang="en-US" sz="8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cs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2136" y="172750"/>
            <a:ext cx="1182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1. To inspire young people to take action for the environment, animals and their community</a:t>
            </a:r>
            <a:r>
              <a:rPr lang="en-US" altLang="zh-CN" sz="32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,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Roots &amp;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Shoots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was established.(P31)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502E93DE-2C43-4E4F-BE6F-F1E9CAFF93B2}"/>
              </a:ext>
            </a:extLst>
          </p:cNvPr>
          <p:cNvSpPr txBox="1"/>
          <p:nvPr/>
        </p:nvSpPr>
        <p:spPr>
          <a:xfrm>
            <a:off x="456915" y="1575240"/>
            <a:ext cx="12059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shoot  n.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1. the part of a plant that comes up above ground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芽， 苗</a:t>
            </a:r>
            <a:b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9B3478E-55EC-4280-8E3D-B4DA40BE1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58" y="1219576"/>
            <a:ext cx="8462665" cy="5155716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1F3248B4-D60D-4757-A4C0-9C25FAE38FE8}"/>
              </a:ext>
            </a:extLst>
          </p:cNvPr>
          <p:cNvSpPr txBox="1"/>
          <p:nvPr/>
        </p:nvSpPr>
        <p:spPr>
          <a:xfrm>
            <a:off x="1701152" y="2136478"/>
            <a:ext cx="10033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2.an occasion of taking photos/making a film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(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照片，电影）的拍摄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7D3B810D-CDF7-4C67-A95F-9CA55F11353F}"/>
              </a:ext>
            </a:extLst>
          </p:cNvPr>
          <p:cNvSpPr txBox="1"/>
          <p:nvPr/>
        </p:nvSpPr>
        <p:spPr>
          <a:xfrm>
            <a:off x="6095005" y="2648551"/>
            <a:ext cx="251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on the </a:t>
            </a:r>
            <a:r>
              <a:rPr kumimoji="0" lang="en-US" altLang="zh-CN" sz="32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shoot</a:t>
            </a:r>
            <a:endParaRPr kumimoji="0" lang="zh-CN" altLang="en-US" sz="32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258C23E7-26A2-4145-A390-1F544F7CB07D}"/>
              </a:ext>
            </a:extLst>
          </p:cNvPr>
          <p:cNvSpPr txBox="1"/>
          <p:nvPr/>
        </p:nvSpPr>
        <p:spPr>
          <a:xfrm>
            <a:off x="541302" y="3242429"/>
            <a:ext cx="449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shoot  v.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shot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shot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193C9F80-ABE9-403E-BFE7-2C9212DCD4ED}"/>
              </a:ext>
            </a:extLst>
          </p:cNvPr>
          <p:cNvSpPr txBox="1"/>
          <p:nvPr/>
        </p:nvSpPr>
        <p:spPr>
          <a:xfrm>
            <a:off x="541303" y="3811964"/>
            <a:ext cx="11193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1). We spent the afternoon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shooting at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pigeons on the roof.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2). The striker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shot at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goal but missed.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3). Jack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shot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 anxious look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his mother.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2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).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lawyer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shot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 series of rapid questions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Henry.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A24A1846-F317-4E56-81B1-8CFED3CD1ED2}"/>
              </a:ext>
            </a:extLst>
          </p:cNvPr>
          <p:cNvSpPr txBox="1"/>
          <p:nvPr/>
        </p:nvSpPr>
        <p:spPr>
          <a:xfrm>
            <a:off x="8356182" y="2640690"/>
            <a:ext cx="251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在拍摄现场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B2F6D91-4F0E-4C7B-A23A-8BF7D86C1C62}"/>
              </a:ext>
            </a:extLst>
          </p:cNvPr>
          <p:cNvSpPr txBox="1"/>
          <p:nvPr/>
        </p:nvSpPr>
        <p:spPr>
          <a:xfrm>
            <a:off x="7307566" y="4240809"/>
            <a:ext cx="275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  <a:sym typeface="+mn-ea"/>
              </a:rPr>
              <a:t>朝。。。进球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14744C-3AC5-4ACE-95BC-895998D6B50D}"/>
              </a:ext>
            </a:extLst>
          </p:cNvPr>
          <p:cNvSpPr txBox="1"/>
          <p:nvPr/>
        </p:nvSpPr>
        <p:spPr>
          <a:xfrm>
            <a:off x="7307566" y="3413649"/>
            <a:ext cx="295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  <a:sym typeface="+mn-ea"/>
              </a:rPr>
              <a:t>朝。。。射击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E91B6FB5-0A5E-4A7C-99AE-5C062CFDD4B4}"/>
              </a:ext>
            </a:extLst>
          </p:cNvPr>
          <p:cNvSpPr txBox="1"/>
          <p:nvPr/>
        </p:nvSpPr>
        <p:spPr>
          <a:xfrm>
            <a:off x="7884048" y="4722720"/>
            <a:ext cx="505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shoot a look/ glance at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D88FD35A-D0D4-4C77-B9A2-5C5DC8C66C7F}"/>
              </a:ext>
            </a:extLst>
          </p:cNvPr>
          <p:cNvSpPr txBox="1"/>
          <p:nvPr/>
        </p:nvSpPr>
        <p:spPr>
          <a:xfrm>
            <a:off x="7410059" y="5695539"/>
            <a:ext cx="192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  <a:sym typeface="+mn-ea"/>
              </a:rPr>
              <a:t>急促提问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43437 -0.402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9A45D2C-2A7A-40AD-9B65-0B6ECA3E883E}"/>
              </a:ext>
            </a:extLst>
          </p:cNvPr>
          <p:cNvSpPr txBox="1"/>
          <p:nvPr/>
        </p:nvSpPr>
        <p:spPr>
          <a:xfrm>
            <a:off x="198783" y="503819"/>
            <a:ext cx="12138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2. You drop a piece of litter and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can't be bothered to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pick it up.(P31)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FD4A990-9DB1-49DF-AC7D-F89F4BDCF391}"/>
              </a:ext>
            </a:extLst>
          </p:cNvPr>
          <p:cNvSpPr txBox="1"/>
          <p:nvPr/>
        </p:nvSpPr>
        <p:spPr>
          <a:xfrm>
            <a:off x="1579234" y="1042428"/>
            <a:ext cx="8033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503050405090304" pitchFamily="18" charset="0"/>
                <a:sym typeface="+mn-ea"/>
              </a:rPr>
              <a:t>have no energy/ interest to do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</a:rPr>
              <a:t>懒得做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9C667F76-02E4-4728-BFB8-86BE7AA1F514}"/>
              </a:ext>
            </a:extLst>
          </p:cNvPr>
          <p:cNvSpPr txBox="1"/>
          <p:nvPr/>
        </p:nvSpPr>
        <p:spPr>
          <a:xfrm>
            <a:off x="605572" y="2571305"/>
            <a:ext cx="293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bother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C913D7C8-5AA6-4230-96C8-0586CC56DB88}"/>
              </a:ext>
            </a:extLst>
          </p:cNvPr>
          <p:cNvSpPr txBox="1"/>
          <p:nvPr/>
        </p:nvSpPr>
        <p:spPr>
          <a:xfrm>
            <a:off x="2682852" y="2571305"/>
            <a:ext cx="5906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give sb. any bother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麻烦某人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63549D-49C3-4ACA-80EE-305D3FEEF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10" y="1630578"/>
            <a:ext cx="6748113" cy="4494244"/>
          </a:xfrm>
          <a:prstGeom prst="rect">
            <a:avLst/>
          </a:prstGeom>
        </p:spPr>
      </p:pic>
      <p:sp>
        <p:nvSpPr>
          <p:cNvPr id="21" name="TextBox 17">
            <a:extLst>
              <a:ext uri="{FF2B5EF4-FFF2-40B4-BE49-F238E27FC236}">
                <a16:creationId xmlns:a16="http://schemas.microsoft.com/office/drawing/2014/main" id="{C4696B5A-65E0-478C-A020-44FC2D55C396}"/>
              </a:ext>
            </a:extLst>
          </p:cNvPr>
          <p:cNvSpPr txBox="1"/>
          <p:nvPr/>
        </p:nvSpPr>
        <p:spPr>
          <a:xfrm>
            <a:off x="198783" y="3821618"/>
            <a:ext cx="11374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32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I'm too busy to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bother about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fixing it now.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我太忙了，现在没空修理。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2). You know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really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bothered me that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he'd forgotten my birthday.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他把我的生日都忘记了，这让我觉得没劲儿。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D4E6A2BD-D18E-45F3-93CA-968B4FC9FA62}"/>
              </a:ext>
            </a:extLst>
          </p:cNvPr>
          <p:cNvSpPr txBox="1"/>
          <p:nvPr/>
        </p:nvSpPr>
        <p:spPr>
          <a:xfrm>
            <a:off x="7796809" y="3909716"/>
            <a:ext cx="4196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to make the effort to do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something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费心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,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尽力做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07B24169-664A-4B89-83CC-3C1942ECBDF3}"/>
              </a:ext>
            </a:extLst>
          </p:cNvPr>
          <p:cNvSpPr txBox="1"/>
          <p:nvPr/>
        </p:nvSpPr>
        <p:spPr>
          <a:xfrm>
            <a:off x="8141366" y="5391551"/>
            <a:ext cx="4196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to make sb. feel slightly worried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3C083E9-5BA9-421F-870E-AEF73D3BCA85}"/>
              </a:ext>
            </a:extLst>
          </p:cNvPr>
          <p:cNvSpPr txBox="1"/>
          <p:nvPr/>
        </p:nvSpPr>
        <p:spPr>
          <a:xfrm>
            <a:off x="605573" y="3200239"/>
            <a:ext cx="293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bother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0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28333 -0.334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  <p:bldP spid="21" grpId="0"/>
      <p:bldP spid="22" grpId="0"/>
      <p:bldP spid="2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B37EA03-A1D1-4CD9-92FB-221A46BB802B}"/>
              </a:ext>
            </a:extLst>
          </p:cNvPr>
          <p:cNvSpPr txBox="1"/>
          <p:nvPr/>
        </p:nvSpPr>
        <p:spPr>
          <a:xfrm>
            <a:off x="519033" y="772576"/>
            <a:ext cx="11054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3. The organization is called Roots &amp; Shoots because roots move slowly and are the ground to make a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firm foundation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.(P31)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1BD7971C-F124-47A1-B63F-57429D2AE674}"/>
              </a:ext>
            </a:extLst>
          </p:cNvPr>
          <p:cNvSpPr txBox="1"/>
          <p:nvPr/>
        </p:nvSpPr>
        <p:spPr>
          <a:xfrm>
            <a:off x="424071" y="2056782"/>
            <a:ext cx="1205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</a:rPr>
              <a:t>firm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</a:rPr>
              <a:t> 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</a:rPr>
              <a:t>n.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  <a:sym typeface="+mn-ea"/>
              </a:rPr>
              <a:t>a small business /company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  <a:sym typeface="+mn-ea"/>
              </a:rPr>
              <a:t>小型公司，商号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86FB5753-894A-446E-BE19-AE859B21DEC3}"/>
              </a:ext>
            </a:extLst>
          </p:cNvPr>
          <p:cNvSpPr txBox="1"/>
          <p:nvPr/>
        </p:nvSpPr>
        <p:spPr>
          <a:xfrm>
            <a:off x="424071" y="2641525"/>
            <a:ext cx="12059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</a:rPr>
              <a:t>        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</a:rPr>
              <a:t>adj.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  <a:sym typeface="+mn-ea"/>
              </a:rPr>
              <a:t>hard, not soft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宋体" panose="02010600030101010101" pitchFamily="2" charset="-122"/>
              </a:rPr>
              <a:t>硬的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</a:rPr>
              <a:t>          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  <a:sym typeface="+mn-ea"/>
              </a:rPr>
              <a:t>strong and in control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宋体" panose="02010600030101010101" pitchFamily="2" charset="-122"/>
              </a:rPr>
              <a:t>强有力，坚定的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B8B955C2-79FB-4DC0-8E8C-7B1A5AB94D96}"/>
              </a:ext>
            </a:extLst>
          </p:cNvPr>
          <p:cNvSpPr txBox="1"/>
          <p:nvPr/>
        </p:nvSpPr>
        <p:spPr>
          <a:xfrm>
            <a:off x="424071" y="3718680"/>
            <a:ext cx="1205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</a:rPr>
              <a:t>         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</a:rPr>
              <a:t>v.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</a:rPr>
              <a:t>make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</a:rPr>
              <a:t>sth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  <a:sym typeface="+mn-ea"/>
              </a:rPr>
              <a:t>harder or more definitely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  <a:sym typeface="+mn-ea"/>
              </a:rPr>
              <a:t>使变坚硬；明确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6B25A9ED-00D9-4A28-B916-B9A45F9B6524}"/>
              </a:ext>
            </a:extLst>
          </p:cNvPr>
          <p:cNvSpPr txBox="1"/>
          <p:nvPr/>
        </p:nvSpPr>
        <p:spPr>
          <a:xfrm>
            <a:off x="424071" y="4303455"/>
            <a:ext cx="11149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1</a:t>
            </a:r>
            <a:r>
              <a:rPr lang="en-US" altLang="zh-CN" sz="32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503050405090304" pitchFamily="18" charset="0"/>
              </a:rPr>
              <a:t>)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.A country needs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firm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 leadership in fighting against the plague.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一个国家需要强有力的领导去击退这场传染病。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2.)We’re hoping to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firm up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the deal later this month.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我们希望这个月就把这笔买卖确定下来。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7C6FA12-7E3C-4F5C-87F5-C12164EF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6"/>
          <a:stretch/>
        </p:blipFill>
        <p:spPr>
          <a:xfrm>
            <a:off x="3057669" y="1849794"/>
            <a:ext cx="5977719" cy="467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37943 -0.25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1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0CDE61D-0B6E-4FC8-9BE0-3796CE65FD96}"/>
              </a:ext>
            </a:extLst>
          </p:cNvPr>
          <p:cNvSpPr txBox="1"/>
          <p:nvPr/>
        </p:nvSpPr>
        <p:spPr>
          <a:xfrm>
            <a:off x="659926" y="836996"/>
            <a:ext cx="10617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4.Therefore, Roots &amp; Shoots hopes to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involve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millions of young people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building a secure future so that we can live in peace with nature.(P32)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457C836D-A3F5-4D63-8B99-2FD1F2E555A6}"/>
              </a:ext>
            </a:extLst>
          </p:cNvPr>
          <p:cNvSpPr txBox="1"/>
          <p:nvPr/>
        </p:nvSpPr>
        <p:spPr>
          <a:xfrm>
            <a:off x="659927" y="2489883"/>
            <a:ext cx="10617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involve…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be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involved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 in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F4A082-0B8F-4395-AD69-E2707E7EB9ED}"/>
              </a:ext>
            </a:extLst>
          </p:cNvPr>
          <p:cNvSpPr/>
          <p:nvPr/>
        </p:nvSpPr>
        <p:spPr>
          <a:xfrm>
            <a:off x="3668383" y="2489883"/>
            <a:ext cx="3037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允许某人参与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;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535257BE-7010-4FFC-9ACE-01FFCBDF0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28" y="3733556"/>
            <a:ext cx="11215256" cy="29125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dirty="0">
                <a:cs typeface="Times New Roman" panose="02020503050405090304" pitchFamily="18" charset="0"/>
              </a:rPr>
              <a:t>1). Try to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503050405090304" pitchFamily="18" charset="0"/>
              </a:rPr>
              <a:t>involve </a:t>
            </a:r>
            <a:r>
              <a:rPr lang="en-US" altLang="zh-CN" sz="3200" dirty="0">
                <a:cs typeface="Times New Roman" panose="02020503050405090304" pitchFamily="18" charset="0"/>
              </a:rPr>
              <a:t>as many children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503050405090304" pitchFamily="18" charset="0"/>
              </a:rPr>
              <a:t>in</a:t>
            </a:r>
            <a:r>
              <a:rPr lang="en-US" altLang="zh-CN" sz="3200" dirty="0">
                <a:cs typeface="Times New Roman" panose="02020503050405090304" pitchFamily="18" charset="0"/>
              </a:rPr>
              <a:t> the game.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>
                <a:cs typeface="Times New Roman" panose="02020503050405090304" pitchFamily="18" charset="0"/>
              </a:rPr>
              <a:t>尽量让多的孩子参与游戏。</a:t>
            </a:r>
            <a:endParaRPr lang="en-US" altLang="zh-CN" sz="32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dirty="0">
                <a:cs typeface="Times New Roman" panose="02020503050405090304" pitchFamily="18" charset="0"/>
              </a:rPr>
              <a:t>2). I’m afraid your son’s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503050405090304" pitchFamily="18" charset="0"/>
              </a:rPr>
              <a:t>been involved in </a:t>
            </a:r>
            <a:r>
              <a:rPr lang="en-US" altLang="zh-CN" sz="3200" dirty="0">
                <a:cs typeface="Times New Roman" panose="02020503050405090304" pitchFamily="18" charset="0"/>
              </a:rPr>
              <a:t>an accident.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>
                <a:cs typeface="Times New Roman" panose="02020503050405090304" pitchFamily="18" charset="0"/>
              </a:rPr>
              <a:t>恐怕你儿子牵扯在一次事故当中。</a:t>
            </a:r>
            <a:endParaRPr lang="en-US" altLang="zh-CN" sz="32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altLang="zh-CN" sz="32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200" dirty="0">
                <a:cs typeface="Times New Roman" panose="02020503050405090304" pitchFamily="18" charset="0"/>
              </a:rPr>
              <a:t> </a:t>
            </a:r>
          </a:p>
          <a:p>
            <a:endParaRPr lang="zh-CN" altLang="en-US" sz="3200" dirty="0">
              <a:cs typeface="Times New Roman" panose="0202050305040509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B8FE333-D81B-4B94-A50A-27F79D2D5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31" y="1914731"/>
            <a:ext cx="6163498" cy="46226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1597963-0B73-4625-88C9-10FF5238BC5A}"/>
              </a:ext>
            </a:extLst>
          </p:cNvPr>
          <p:cNvSpPr/>
          <p:nvPr/>
        </p:nvSpPr>
        <p:spPr>
          <a:xfrm>
            <a:off x="3668383" y="2982326"/>
            <a:ext cx="2915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卷入，牵扯进</a:t>
            </a:r>
          </a:p>
        </p:txBody>
      </p:sp>
    </p:spTree>
    <p:extLst>
      <p:ext uri="{BB962C8B-B14F-4D97-AF65-F5344CB8AC3E}">
        <p14:creationId xmlns:p14="http://schemas.microsoft.com/office/powerpoint/2010/main" val="38533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4909 -0.167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1A87D4D-F4BB-4349-972C-2C4F86E669F3}"/>
              </a:ext>
            </a:extLst>
          </p:cNvPr>
          <p:cNvSpPr txBox="1"/>
          <p:nvPr/>
        </p:nvSpPr>
        <p:spPr>
          <a:xfrm>
            <a:off x="691629" y="934798"/>
            <a:ext cx="10318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5.Ms Yi had a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contented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life until a terrible event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occurred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which changed her life. (106)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D34BE0-F11D-4FC9-A903-ACF26528C714}"/>
              </a:ext>
            </a:extLst>
          </p:cNvPr>
          <p:cNvSpPr txBox="1"/>
          <p:nvPr/>
        </p:nvSpPr>
        <p:spPr>
          <a:xfrm>
            <a:off x="691630" y="3136612"/>
            <a:ext cx="469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contented adj.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FE6054-589A-467D-A6D0-9357D97D23B0}"/>
              </a:ext>
            </a:extLst>
          </p:cNvPr>
          <p:cNvSpPr txBox="1"/>
          <p:nvPr/>
        </p:nvSpPr>
        <p:spPr>
          <a:xfrm>
            <a:off x="691629" y="3883770"/>
            <a:ext cx="603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 adj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CE9394-394A-4056-9A35-0892C84BD3A6}"/>
              </a:ext>
            </a:extLst>
          </p:cNvPr>
          <p:cNvSpPr txBox="1"/>
          <p:nvPr/>
        </p:nvSpPr>
        <p:spPr>
          <a:xfrm>
            <a:off x="3419638" y="3117851"/>
            <a:ext cx="822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happy and satisfied because your life is good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661159-9F46-420B-8934-42F14EFCF706}"/>
              </a:ext>
            </a:extLst>
          </p:cNvPr>
          <p:cNvSpPr txBox="1"/>
          <p:nvPr/>
        </p:nvSpPr>
        <p:spPr>
          <a:xfrm>
            <a:off x="5218006" y="4567847"/>
            <a:ext cx="176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满意于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08876CF-3F92-4AE9-8022-D6C643A133E4}"/>
              </a:ext>
            </a:extLst>
          </p:cNvPr>
          <p:cNvSpPr txBox="1"/>
          <p:nvPr/>
        </p:nvSpPr>
        <p:spPr>
          <a:xfrm>
            <a:off x="3478778" y="3852229"/>
            <a:ext cx="323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(not before noun)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C55EDE-46EB-4582-9CFC-54A552EEF49A}"/>
              </a:ext>
            </a:extLst>
          </p:cNvPr>
          <p:cNvSpPr txBox="1"/>
          <p:nvPr/>
        </p:nvSpPr>
        <p:spPr>
          <a:xfrm>
            <a:off x="691629" y="5414307"/>
            <a:ext cx="862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  n.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容纳的东西，内容，目录，含量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56AEE44-5B1D-4EFF-BF38-2B1F57FCF0B8}"/>
              </a:ext>
            </a:extLst>
          </p:cNvPr>
          <p:cNvSpPr txBox="1"/>
          <p:nvPr/>
        </p:nvSpPr>
        <p:spPr>
          <a:xfrm>
            <a:off x="691630" y="4609894"/>
            <a:ext cx="469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be content to do/with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5D6338-D732-492F-8A6F-9E20E922B4E3}"/>
              </a:ext>
            </a:extLst>
          </p:cNvPr>
          <p:cNvSpPr txBox="1"/>
          <p:nvPr/>
        </p:nvSpPr>
        <p:spPr>
          <a:xfrm>
            <a:off x="6805327" y="3903419"/>
            <a:ext cx="469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满意的，满足的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6F422DD-1AF3-48E4-9AF9-0053B119F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70" y="2012016"/>
            <a:ext cx="6037705" cy="452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9062 -0.2893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A434249-ED27-4096-A992-AC24FAB0EBD8}"/>
              </a:ext>
            </a:extLst>
          </p:cNvPr>
          <p:cNvSpPr txBox="1"/>
          <p:nvPr/>
        </p:nvSpPr>
        <p:spPr>
          <a:xfrm>
            <a:off x="344556" y="674400"/>
            <a:ext cx="115028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1). The box had fallen over, and some of the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had spilled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盒子倒了，里面的一些东西散落出来。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2). The fat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of cheese is high.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奶酪的脂肪含量很高。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3). She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is content with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his job at the moment.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他目前很满足自己的工作。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4). A fat and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contented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black hat is lying in the sun.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一只肥胖而心满意足的黑猫正躺在阳光下晒太阳。</a:t>
            </a:r>
          </a:p>
        </p:txBody>
      </p:sp>
    </p:spTree>
    <p:extLst>
      <p:ext uri="{BB962C8B-B14F-4D97-AF65-F5344CB8AC3E}">
        <p14:creationId xmlns:p14="http://schemas.microsoft.com/office/powerpoint/2010/main" val="13162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C6E731B-6FA6-4BD9-911F-391C988B9812}"/>
              </a:ext>
            </a:extLst>
          </p:cNvPr>
          <p:cNvSpPr txBox="1"/>
          <p:nvPr/>
        </p:nvSpPr>
        <p:spPr>
          <a:xfrm>
            <a:off x="536713" y="800962"/>
            <a:ext cx="10906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6.Ms Yi had a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contented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life until a terrible event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occurred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which changed her life. (106)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2C56CEF-89C1-4DBA-8F3A-443628D1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730" y="1907197"/>
            <a:ext cx="6031712" cy="856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+mn-lt"/>
                <a:cs typeface="Times New Roman" panose="02020503050405090304" pitchFamily="18" charset="0"/>
              </a:rPr>
              <a:t>occur</a:t>
            </a:r>
            <a:r>
              <a:rPr lang="en-US" altLang="zh-CN" sz="3200" dirty="0">
                <a:latin typeface="+mn-lt"/>
                <a:cs typeface="Times New Roman" panose="02020503050405090304" pitchFamily="18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+mn-lt"/>
                <a:cs typeface="Times New Roman" panose="02020503050405090304" pitchFamily="18" charset="0"/>
              </a:rPr>
              <a:t>vi.</a:t>
            </a:r>
            <a:r>
              <a:rPr lang="en-US" altLang="zh-CN" sz="3200" dirty="0">
                <a:latin typeface="+mn-lt"/>
                <a:cs typeface="Times New Roman" panose="02020503050405090304" pitchFamily="18" charset="0"/>
              </a:rPr>
              <a:t> [formal] to happen  </a:t>
            </a:r>
            <a:endParaRPr lang="zh-CN" altLang="en-US" sz="3200" dirty="0">
              <a:latin typeface="+mn-lt"/>
              <a:cs typeface="Times New Roman" panose="02020503050405090304" pitchFamily="18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EEB1EC2-30B3-4D8E-9D8D-36D613D09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25" y="2714234"/>
            <a:ext cx="5243193" cy="7078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503050405090304" pitchFamily="18" charset="0"/>
              </a:rPr>
              <a:t>occur occurred, occurred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6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600" dirty="0">
              <a:cs typeface="Times New Roman" panose="0202050305040509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dirty="0">
                <a:cs typeface="Times New Roman" panose="02020503050405090304" pitchFamily="18" charset="0"/>
              </a:rPr>
              <a:t> </a:t>
            </a:r>
          </a:p>
          <a:p>
            <a:endParaRPr lang="zh-CN" altLang="en-US" sz="3600" dirty="0">
              <a:cs typeface="Times New Roman" panose="0202050305040509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5433B2A-8418-4681-892F-9DD30F39F10F}"/>
              </a:ext>
            </a:extLst>
          </p:cNvPr>
          <p:cNvSpPr txBox="1">
            <a:spLocks/>
          </p:cNvSpPr>
          <p:nvPr/>
        </p:nvSpPr>
        <p:spPr>
          <a:xfrm>
            <a:off x="648370" y="3653579"/>
            <a:ext cx="4863548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It </a:t>
            </a: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503050405090304" pitchFamily="18" charset="0"/>
              </a:rPr>
              <a:t>(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never) occurs to sb. that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Times New Roman" panose="02020503050405090304" pitchFamily="18" charset="0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96B8502-5DD4-4520-A7A3-C7BA2C33DBE5}"/>
              </a:ext>
            </a:extLst>
          </p:cNvPr>
          <p:cNvSpPr txBox="1">
            <a:spLocks/>
          </p:cNvSpPr>
          <p:nvPr/>
        </p:nvSpPr>
        <p:spPr>
          <a:xfrm>
            <a:off x="5227983" y="3650335"/>
            <a:ext cx="6714185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（主意或想法）突然浮现于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503050405090304" pitchFamily="18" charset="0"/>
              <a:ea typeface="宋体" panose="02010600030101010101" pitchFamily="2" charset="-122"/>
              <a:cs typeface="Times New Roman" panose="0202050305040509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3200" dirty="0">
                <a:solidFill>
                  <a:schemeClr val="accent5"/>
                </a:solidFill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脑中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/</a:t>
            </a:r>
            <a:r>
              <a:rPr lang="zh-CN" altLang="en-US" sz="3200" dirty="0">
                <a:solidFill>
                  <a:schemeClr val="accent5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从未想到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503050405090304" pitchFamily="18" charset="0"/>
              <a:ea typeface="宋体" panose="02010600030101010101" pitchFamily="2" charset="-122"/>
              <a:cs typeface="Times New Roman" panose="02020503050405090304" pitchFamily="18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DB578F1D-9DA0-4020-A255-67A582715691}"/>
              </a:ext>
            </a:extLst>
          </p:cNvPr>
          <p:cNvSpPr txBox="1">
            <a:spLocks/>
          </p:cNvSpPr>
          <p:nvPr/>
        </p:nvSpPr>
        <p:spPr>
          <a:xfrm>
            <a:off x="609600" y="4557374"/>
            <a:ext cx="11200046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Didn’t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it occur to you that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your husband might be late?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Times New Roman" panose="02020503050405090304" pitchFamily="18" charset="0"/>
              </a:rPr>
              <a:t>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Times New Roman" panose="02020503050405090304" pitchFamily="18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191011F-F5D6-4EE1-A5C1-036B30C49625}"/>
              </a:ext>
            </a:extLst>
          </p:cNvPr>
          <p:cNvSpPr txBox="1">
            <a:spLocks/>
          </p:cNvSpPr>
          <p:nvPr/>
        </p:nvSpPr>
        <p:spPr>
          <a:xfrm>
            <a:off x="609600" y="5392438"/>
            <a:ext cx="11200046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你当时没想到你丈夫也许会晚到吗？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Times New Roman" panose="02020503050405090304" pitchFamily="18" charset="0"/>
              </a:rPr>
              <a:t>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503050405090304" pitchFamily="18" charset="0"/>
              <a:ea typeface="宋体" panose="02010600030101010101" pitchFamily="2" charset="-122"/>
              <a:cs typeface="Times New Roman" panose="02020503050405090304" pitchFamily="18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DDCC0937-619D-4F78-9E6C-12E09CB6472C}"/>
              </a:ext>
            </a:extLst>
          </p:cNvPr>
          <p:cNvSpPr txBox="1">
            <a:spLocks/>
          </p:cNvSpPr>
          <p:nvPr/>
        </p:nvSpPr>
        <p:spPr>
          <a:xfrm>
            <a:off x="4154556" y="5013801"/>
            <a:ext cx="6065204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503050405090304" pitchFamily="18" charset="0"/>
              <a:ea typeface="宋体" panose="02010600030101010101" pitchFamily="2" charset="-122"/>
              <a:cs typeface="Times New Roman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1579</Words>
  <Application>Microsoft Office PowerPoint</Application>
  <PresentationFormat>宽屏</PresentationFormat>
  <Paragraphs>227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Office 主题</vt:lpstr>
      <vt:lpstr>必修（三）Unit 8 词汇学习（2）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occur vi. [formal] to happen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“令人敬佩的人”  词汇学习（2）</dc:title>
  <dc:creator>S T</dc:creator>
  <cp:lastModifiedBy>S T</cp:lastModifiedBy>
  <cp:revision>38</cp:revision>
  <dcterms:created xsi:type="dcterms:W3CDTF">2020-04-25T07:31:28Z</dcterms:created>
  <dcterms:modified xsi:type="dcterms:W3CDTF">2020-04-28T15:26:00Z</dcterms:modified>
</cp:coreProperties>
</file>