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72" r:id="rId2"/>
    <p:sldId id="283" r:id="rId3"/>
    <p:sldId id="273" r:id="rId4"/>
    <p:sldId id="289" r:id="rId5"/>
    <p:sldId id="290" r:id="rId6"/>
    <p:sldId id="315" r:id="rId7"/>
    <p:sldId id="306" r:id="rId8"/>
    <p:sldId id="292" r:id="rId9"/>
    <p:sldId id="296" r:id="rId10"/>
    <p:sldId id="293" r:id="rId11"/>
    <p:sldId id="294" r:id="rId12"/>
    <p:sldId id="277" r:id="rId13"/>
    <p:sldId id="282" r:id="rId14"/>
    <p:sldId id="280" r:id="rId15"/>
    <p:sldId id="297" r:id="rId16"/>
    <p:sldId id="299" r:id="rId17"/>
    <p:sldId id="300" r:id="rId18"/>
    <p:sldId id="309" r:id="rId19"/>
    <p:sldId id="304" r:id="rId20"/>
    <p:sldId id="314" r:id="rId21"/>
    <p:sldId id="310" r:id="rId22"/>
    <p:sldId id="271" r:id="rId2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931"/>
    <a:srgbClr val="99CCFF"/>
    <a:srgbClr val="94E4EC"/>
    <a:srgbClr val="8C10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8707" autoAdjust="0"/>
  </p:normalViewPr>
  <p:slideViewPr>
    <p:cSldViewPr snapToGrid="0">
      <p:cViewPr varScale="1">
        <p:scale>
          <a:sx n="128" d="100"/>
          <a:sy n="128" d="100"/>
        </p:scale>
        <p:origin x="29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sz="1200" b="1" dirty="0">
                <a:solidFill>
                  <a:srgbClr val="C00000"/>
                </a:solidFill>
                <a:latin typeface="+mn-ea"/>
                <a:ea typeface="+mj-ea"/>
                <a:cs typeface="+mj-cs"/>
                <a:sym typeface="Calibri" panose="020F0502020204030204"/>
              </a:rPr>
              <a:t>万有引力公式是在行星与太阳之间的作用基础上推出来</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13</a:t>
            </a:fld>
            <a:endParaRPr lang="zh-CN" altLang="en-US"/>
          </a:p>
        </p:txBody>
      </p:sp>
    </p:spTree>
    <p:extLst>
      <p:ext uri="{BB962C8B-B14F-4D97-AF65-F5344CB8AC3E}">
        <p14:creationId xmlns:p14="http://schemas.microsoft.com/office/powerpoint/2010/main" val="140452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453679B9-D821-42A5-A15C-DCBFD49A9C11}"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a:defRPr/>
            </a:pPr>
            <a:fld id="{291772E1-5812-499D-B2ED-46B50C2E48EE}"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a:t>我们知道，力的作用是相互的。太阳吸引行星，行星也同样吸引太阳， 也就是说，在引力的存在与性质上，行星和太阳的地位完全相当，因此，行星与太阳的引力也应与太阳的质量 </a:t>
            </a:r>
            <a:r>
              <a:rPr lang="en-US" altLang="zh-CN" dirty="0"/>
              <a:t>m </a:t>
            </a:r>
            <a:r>
              <a:rPr lang="zh-CN" altLang="en-US" dirty="0"/>
              <a:t>太 成正比</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2020/5/4</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2020/5/4</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0.xml"/><Relationship Id="rId7" Type="http://schemas.openxmlformats.org/officeDocument/2006/relationships/image" Target="../media/image37.wmf"/><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oleObject" Target="../embeddings/oleObject23.bin"/><Relationship Id="rId5" Type="http://schemas.openxmlformats.org/officeDocument/2006/relationships/image" Target="../media/image36.wmf"/><Relationship Id="rId10" Type="http://schemas.openxmlformats.org/officeDocument/2006/relationships/image" Target="../media/image40.png"/><Relationship Id="rId4" Type="http://schemas.openxmlformats.org/officeDocument/2006/relationships/oleObject" Target="../embeddings/oleObject20.bin"/><Relationship Id="rId9" Type="http://schemas.openxmlformats.org/officeDocument/2006/relationships/image" Target="../media/image3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image" Target="../media/image43.emf"/><Relationship Id="rId4" Type="http://schemas.openxmlformats.org/officeDocument/2006/relationships/image" Target="../media/image4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image" Target="../media/image44.wmf"/><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4.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5.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2.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5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image" Target="../media/image54.wmf"/><Relationship Id="rId4" Type="http://schemas.openxmlformats.org/officeDocument/2006/relationships/oleObject" Target="../embeddings/oleObject35.bin"/></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7.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56.wmf"/><Relationship Id="rId10" Type="http://schemas.openxmlformats.org/officeDocument/2006/relationships/image" Target="../media/image60.jpeg"/><Relationship Id="rId4" Type="http://schemas.openxmlformats.org/officeDocument/2006/relationships/oleObject" Target="../embeddings/oleObject37.bin"/><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18.xml"/><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0.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63.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20.xml"/><Relationship Id="rId7" Type="http://schemas.openxmlformats.org/officeDocument/2006/relationships/image" Target="../media/image66.wmf"/><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4.bin"/><Relationship Id="rId11" Type="http://schemas.openxmlformats.org/officeDocument/2006/relationships/oleObject" Target="../embeddings/oleObject46.bin"/><Relationship Id="rId5" Type="http://schemas.openxmlformats.org/officeDocument/2006/relationships/image" Target="../media/image65.wmf"/><Relationship Id="rId10" Type="http://schemas.openxmlformats.org/officeDocument/2006/relationships/image" Target="../media/image67.wmf"/><Relationship Id="rId4" Type="http://schemas.openxmlformats.org/officeDocument/2006/relationships/oleObject" Target="../embeddings/oleObject43.bin"/><Relationship Id="rId9" Type="http://schemas.openxmlformats.org/officeDocument/2006/relationships/oleObject" Target="../embeddings/oleObject45.bin"/></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70.jpe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6.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7.wmf"/><Relationship Id="rId5" Type="http://schemas.openxmlformats.org/officeDocument/2006/relationships/image" Target="../media/image15.wmf"/><Relationship Id="rId10" Type="http://schemas.openxmlformats.org/officeDocument/2006/relationships/oleObject" Target="../embeddings/oleObject4.bin"/><Relationship Id="rId4" Type="http://schemas.openxmlformats.org/officeDocument/2006/relationships/oleObject" Target="../embeddings/oleObject2.bin"/><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7.xml"/><Relationship Id="rId7" Type="http://schemas.openxmlformats.org/officeDocument/2006/relationships/oleObject" Target="../embeddings/oleObject6.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0.wmf"/><Relationship Id="rId4" Type="http://schemas.openxmlformats.org/officeDocument/2006/relationships/image" Target="../media/image22.png"/><Relationship Id="rId9"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3.bin"/><Relationship Id="rId18" Type="http://schemas.openxmlformats.org/officeDocument/2006/relationships/image" Target="../media/image29.wmf"/><Relationship Id="rId3" Type="http://schemas.openxmlformats.org/officeDocument/2006/relationships/notesSlide" Target="../notesSlides/notesSlide8.xml"/><Relationship Id="rId7" Type="http://schemas.openxmlformats.org/officeDocument/2006/relationships/oleObject" Target="../embeddings/oleObject10.bin"/><Relationship Id="rId12" Type="http://schemas.openxmlformats.org/officeDocument/2006/relationships/image" Target="../media/image26.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28.wmf"/><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25.wmf"/><Relationship Id="rId4" Type="http://schemas.openxmlformats.org/officeDocument/2006/relationships/image" Target="../media/image30.png"/><Relationship Id="rId9" Type="http://schemas.openxmlformats.org/officeDocument/2006/relationships/oleObject" Target="../embeddings/oleObject11.bin"/><Relationship Id="rId14" Type="http://schemas.openxmlformats.org/officeDocument/2006/relationships/image" Target="../media/image27.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9.xml"/><Relationship Id="rId7" Type="http://schemas.openxmlformats.org/officeDocument/2006/relationships/image" Target="../media/image32.wmf"/><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oleObject" Target="../embeddings/oleObject19.bin"/><Relationship Id="rId5" Type="http://schemas.openxmlformats.org/officeDocument/2006/relationships/image" Target="../media/image31.wmf"/><Relationship Id="rId10" Type="http://schemas.openxmlformats.org/officeDocument/2006/relationships/image" Target="../media/image35.png"/><Relationship Id="rId4" Type="http://schemas.openxmlformats.org/officeDocument/2006/relationships/oleObject" Target="../embeddings/oleObject16.bin"/><Relationship Id="rId9"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2788356" y="2210507"/>
            <a:ext cx="6175022" cy="728345"/>
          </a:xfrm>
        </p:spPr>
        <p:txBody>
          <a:bodyPr>
            <a:noAutofit/>
          </a:bodyPr>
          <a:lstStyle/>
          <a:p>
            <a:pPr algn="ctr"/>
            <a:r>
              <a:rPr lang="en-US" altLang="zh-CN" sz="2800" b="1" dirty="0">
                <a:solidFill>
                  <a:srgbClr val="FF0000"/>
                </a:solidFill>
                <a:latin typeface="+mj-ea"/>
                <a:ea typeface="+mj-ea"/>
              </a:rPr>
              <a:t>《</a:t>
            </a:r>
            <a:r>
              <a:rPr lang="zh-CN" altLang="en-US" sz="2800" b="1" dirty="0">
                <a:solidFill>
                  <a:srgbClr val="FF0000"/>
                </a:solidFill>
                <a:latin typeface="+mj-ea"/>
                <a:ea typeface="+mj-ea"/>
              </a:rPr>
              <a:t>万有引力与宇宙航行</a:t>
            </a:r>
            <a:r>
              <a:rPr lang="en-US" altLang="zh-CN" sz="2800" b="1" dirty="0">
                <a:solidFill>
                  <a:srgbClr val="FF0000"/>
                </a:solidFill>
                <a:latin typeface="+mj-ea"/>
                <a:ea typeface="+mj-ea"/>
              </a:rPr>
              <a:t>》</a:t>
            </a:r>
            <a:r>
              <a:rPr lang="zh-CN" altLang="en-US" sz="2800" b="1" dirty="0">
                <a:solidFill>
                  <a:srgbClr val="FF0000"/>
                </a:solidFill>
                <a:latin typeface="+mj-ea"/>
                <a:ea typeface="+mj-ea"/>
              </a:rPr>
              <a:t>复习课</a:t>
            </a: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高一物理</a:t>
            </a:r>
            <a:r>
              <a:rPr lang="zh-CN" altLang="en-US" sz="24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593165" y="3645777"/>
            <a:ext cx="4836240" cy="553998"/>
          </a:xfrm>
          <a:prstGeom prst="rect">
            <a:avLst/>
          </a:prstGeom>
          <a:noFill/>
        </p:spPr>
        <p:txBody>
          <a:bodyPr wrap="square" rtlCol="0">
            <a:spAutoFit/>
          </a:bodyPr>
          <a:lstStyle/>
          <a:p>
            <a:pPr algn="ctr">
              <a:lnSpc>
                <a:spcPct val="150000"/>
              </a:lnSpc>
            </a:pPr>
            <a:r>
              <a:rPr lang="zh-CN" altLang="en-US" sz="2000" spc="226" dirty="0">
                <a:solidFill>
                  <a:srgbClr val="0070C0"/>
                </a:solidFill>
                <a:latin typeface="微软雅黑" panose="020B0503020204020204" charset="-122"/>
                <a:ea typeface="微软雅黑" panose="020B0503020204020204" charset="-122"/>
              </a:rPr>
              <a:t>北京市第八十中学  赵艳红</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1556" y="1416608"/>
            <a:ext cx="5685248" cy="57023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just">
              <a:buFont typeface="Wingdings" pitchFamily="2" charset="2"/>
              <a:buChar char="Ø"/>
            </a:pPr>
            <a:r>
              <a:rPr lang="zh-CN" altLang="en-US" sz="1700" b="1" dirty="0">
                <a:solidFill>
                  <a:srgbClr val="C00000"/>
                </a:solidFill>
                <a:latin typeface="+mn-ea"/>
              </a:rPr>
              <a:t>假设</a:t>
            </a:r>
            <a:r>
              <a:rPr lang="zh-CN" altLang="en-US" sz="1700" b="1" dirty="0">
                <a:latin typeface="+mn-ea"/>
              </a:rPr>
              <a:t>地球对地面上的物体（苹果）的吸引力与地球对月球的吸引力是同一种力且满足与质量的乘积成正比，与距离的平方成反比</a:t>
            </a:r>
            <a:endParaRPr lang="en-US" altLang="zh-CN" sz="1700" b="1" dirty="0">
              <a:latin typeface="+mn-ea"/>
            </a:endParaRPr>
          </a:p>
        </p:txBody>
      </p:sp>
      <p:grpSp>
        <p:nvGrpSpPr>
          <p:cNvPr id="5" name="组合 16"/>
          <p:cNvGrpSpPr/>
          <p:nvPr/>
        </p:nvGrpSpPr>
        <p:grpSpPr>
          <a:xfrm>
            <a:off x="1335399" y="2093482"/>
            <a:ext cx="2904588" cy="825500"/>
            <a:chOff x="1318162" y="2192338"/>
            <a:chExt cx="2904588" cy="825500"/>
          </a:xfrm>
        </p:grpSpPr>
        <p:graphicFrame>
          <p:nvGraphicFramePr>
            <p:cNvPr id="49155" name="Object 3"/>
            <p:cNvGraphicFramePr>
              <a:graphicFrameLocks noChangeAspect="1"/>
            </p:cNvGraphicFramePr>
            <p:nvPr/>
          </p:nvGraphicFramePr>
          <p:xfrm>
            <a:off x="2203450" y="2192338"/>
            <a:ext cx="2019300" cy="825500"/>
          </p:xfrm>
          <a:graphic>
            <a:graphicData uri="http://schemas.openxmlformats.org/presentationml/2006/ole">
              <mc:AlternateContent xmlns:mc="http://schemas.openxmlformats.org/markup-compatibility/2006">
                <mc:Choice xmlns:v="urn:schemas-microsoft-com:vml" Requires="v">
                  <p:oleObj spid="_x0000_s110599" name="公式" r:id="rId4" imgW="1104840" imgH="431640" progId="Equation.3">
                    <p:embed/>
                  </p:oleObj>
                </mc:Choice>
                <mc:Fallback>
                  <p:oleObj name="公式" r:id="rId4" imgW="110484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450" y="2192338"/>
                          <a:ext cx="20193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318162" y="2481943"/>
              <a:ext cx="800219" cy="338554"/>
            </a:xfrm>
            <a:prstGeom prst="rect">
              <a:avLst/>
            </a:prstGeom>
            <a:noFill/>
          </p:spPr>
          <p:txBody>
            <a:bodyPr wrap="none" rtlCol="0">
              <a:spAutoFit/>
            </a:bodyPr>
            <a:lstStyle/>
            <a:p>
              <a:r>
                <a:rPr lang="zh-CN" altLang="en-US" sz="1600" b="1" dirty="0">
                  <a:solidFill>
                    <a:srgbClr val="C00000"/>
                  </a:solidFill>
                </a:rPr>
                <a:t>对月球</a:t>
              </a:r>
            </a:p>
          </p:txBody>
        </p:sp>
      </p:grpSp>
      <p:grpSp>
        <p:nvGrpSpPr>
          <p:cNvPr id="6" name="组合 17"/>
          <p:cNvGrpSpPr/>
          <p:nvPr/>
        </p:nvGrpSpPr>
        <p:grpSpPr>
          <a:xfrm>
            <a:off x="725366" y="3069166"/>
            <a:ext cx="3493328" cy="769938"/>
            <a:chOff x="680210" y="3136900"/>
            <a:chExt cx="3493328" cy="769938"/>
          </a:xfrm>
        </p:grpSpPr>
        <p:graphicFrame>
          <p:nvGraphicFramePr>
            <p:cNvPr id="49156" name="Object 4"/>
            <p:cNvGraphicFramePr>
              <a:graphicFrameLocks noChangeAspect="1"/>
            </p:cNvGraphicFramePr>
            <p:nvPr/>
          </p:nvGraphicFramePr>
          <p:xfrm>
            <a:off x="2220913" y="3136900"/>
            <a:ext cx="1952625" cy="769938"/>
          </p:xfrm>
          <a:graphic>
            <a:graphicData uri="http://schemas.openxmlformats.org/presentationml/2006/ole">
              <mc:AlternateContent xmlns:mc="http://schemas.openxmlformats.org/markup-compatibility/2006">
                <mc:Choice xmlns:v="urn:schemas-microsoft-com:vml" Requires="v">
                  <p:oleObj spid="_x0000_s110600" name="公式" r:id="rId6" imgW="990360" imgH="419040" progId="Equation.3">
                    <p:embed/>
                  </p:oleObj>
                </mc:Choice>
                <mc:Fallback>
                  <p:oleObj name="公式" r:id="rId6" imgW="990360" imgH="419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0913" y="3136900"/>
                          <a:ext cx="1952625"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680210" y="3360664"/>
              <a:ext cx="1620957" cy="338554"/>
            </a:xfrm>
            <a:prstGeom prst="rect">
              <a:avLst/>
            </a:prstGeom>
            <a:noFill/>
          </p:spPr>
          <p:txBody>
            <a:bodyPr wrap="none" rtlCol="0">
              <a:spAutoFit/>
            </a:bodyPr>
            <a:lstStyle/>
            <a:p>
              <a:r>
                <a:rPr lang="zh-CN" altLang="en-US" sz="1600" b="1" dirty="0">
                  <a:solidFill>
                    <a:srgbClr val="C00000"/>
                  </a:solidFill>
                </a:rPr>
                <a:t>对地面上的物体</a:t>
              </a:r>
            </a:p>
          </p:txBody>
        </p:sp>
      </p:grpSp>
      <p:sp>
        <p:nvSpPr>
          <p:cNvPr id="13" name="TextBox 12"/>
          <p:cNvSpPr txBox="1"/>
          <p:nvPr/>
        </p:nvSpPr>
        <p:spPr>
          <a:xfrm>
            <a:off x="4302852" y="3565569"/>
            <a:ext cx="4350301" cy="369332"/>
          </a:xfrm>
          <a:prstGeom prst="rect">
            <a:avLst/>
          </a:prstGeom>
          <a:noFill/>
        </p:spPr>
        <p:txBody>
          <a:bodyPr wrap="square" rtlCol="0">
            <a:spAutoFit/>
          </a:bodyPr>
          <a:lstStyle/>
          <a:p>
            <a:r>
              <a:rPr lang="zh-CN" altLang="en-US" b="1" dirty="0">
                <a:latin typeface="Times New Roman" pitchFamily="18" charset="0"/>
                <a:ea typeface="华文楷体" pitchFamily="2" charset="-122"/>
                <a:cs typeface="Times New Roman" pitchFamily="18" charset="0"/>
              </a:rPr>
              <a:t>因地</a:t>
            </a:r>
            <a:r>
              <a:rPr lang="en-US" altLang="zh-CN" b="1" dirty="0">
                <a:latin typeface="Times New Roman" pitchFamily="18" charset="0"/>
                <a:ea typeface="华文楷体" pitchFamily="2" charset="-122"/>
                <a:cs typeface="Times New Roman" pitchFamily="18" charset="0"/>
              </a:rPr>
              <a:t>—</a:t>
            </a:r>
            <a:r>
              <a:rPr lang="zh-CN" altLang="en-US" b="1" dirty="0">
                <a:latin typeface="Times New Roman" pitchFamily="18" charset="0"/>
                <a:ea typeface="华文楷体" pitchFamily="2" charset="-122"/>
                <a:cs typeface="Times New Roman" pitchFamily="18" charset="0"/>
              </a:rPr>
              <a:t>月间距</a:t>
            </a:r>
            <a:r>
              <a:rPr lang="en-US" altLang="zh-CN" b="1" i="1" dirty="0">
                <a:latin typeface="Times New Roman" pitchFamily="18" charset="0"/>
                <a:ea typeface="华文楷体" pitchFamily="2" charset="-122"/>
                <a:cs typeface="Times New Roman" pitchFamily="18" charset="0"/>
              </a:rPr>
              <a:t>r</a:t>
            </a:r>
            <a:r>
              <a:rPr lang="zh-CN" altLang="en-US" b="1" dirty="0">
                <a:latin typeface="Times New Roman" pitchFamily="18" charset="0"/>
                <a:ea typeface="华文楷体" pitchFamily="2" charset="-122"/>
                <a:cs typeface="Times New Roman" pitchFamily="18" charset="0"/>
              </a:rPr>
              <a:t>约为地球半径</a:t>
            </a:r>
            <a:r>
              <a:rPr lang="en-US" altLang="zh-CN" i="1" dirty="0">
                <a:latin typeface="Times New Roman" pitchFamily="18" charset="0"/>
                <a:ea typeface="华文楷体" pitchFamily="2" charset="-122"/>
                <a:cs typeface="Times New Roman" pitchFamily="18" charset="0"/>
              </a:rPr>
              <a:t>R</a:t>
            </a:r>
            <a:r>
              <a:rPr lang="zh-CN" altLang="en-US" b="1" dirty="0">
                <a:latin typeface="Times New Roman" pitchFamily="18" charset="0"/>
                <a:ea typeface="华文楷体" pitchFamily="2" charset="-122"/>
                <a:cs typeface="Times New Roman" pitchFamily="18" charset="0"/>
              </a:rPr>
              <a:t>的</a:t>
            </a:r>
            <a:r>
              <a:rPr lang="en-US" altLang="zh-CN" b="1" dirty="0">
                <a:latin typeface="Times New Roman" pitchFamily="18" charset="0"/>
                <a:ea typeface="华文楷体" pitchFamily="2" charset="-122"/>
                <a:cs typeface="Times New Roman" pitchFamily="18" charset="0"/>
              </a:rPr>
              <a:t>60</a:t>
            </a:r>
            <a:r>
              <a:rPr lang="zh-CN" altLang="en-US" b="1" dirty="0">
                <a:latin typeface="Times New Roman" pitchFamily="18" charset="0"/>
                <a:ea typeface="华文楷体" pitchFamily="2" charset="-122"/>
                <a:cs typeface="Times New Roman" pitchFamily="18" charset="0"/>
              </a:rPr>
              <a:t>倍</a:t>
            </a:r>
            <a:endParaRPr lang="en-US" altLang="zh-CN" b="1" dirty="0">
              <a:latin typeface="Times New Roman" pitchFamily="18" charset="0"/>
              <a:ea typeface="华文楷体" pitchFamily="2" charset="-122"/>
              <a:cs typeface="Times New Roman" pitchFamily="18" charset="0"/>
            </a:endParaRPr>
          </a:p>
        </p:txBody>
      </p:sp>
      <p:grpSp>
        <p:nvGrpSpPr>
          <p:cNvPr id="7" name="组合 18"/>
          <p:cNvGrpSpPr/>
          <p:nvPr/>
        </p:nvGrpSpPr>
        <p:grpSpPr>
          <a:xfrm>
            <a:off x="4356479" y="2657690"/>
            <a:ext cx="1583818" cy="827087"/>
            <a:chOff x="4096987" y="2694760"/>
            <a:chExt cx="1583818" cy="827087"/>
          </a:xfrm>
        </p:grpSpPr>
        <p:sp>
          <p:nvSpPr>
            <p:cNvPr id="11" name="燕尾形箭头 10"/>
            <p:cNvSpPr/>
            <p:nvPr/>
          </p:nvSpPr>
          <p:spPr>
            <a:xfrm>
              <a:off x="4096987" y="3004457"/>
              <a:ext cx="368135" cy="2493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5" name="对象 14"/>
            <p:cNvGraphicFramePr>
              <a:graphicFrameLocks noChangeAspect="1"/>
            </p:cNvGraphicFramePr>
            <p:nvPr/>
          </p:nvGraphicFramePr>
          <p:xfrm>
            <a:off x="4640992" y="2694760"/>
            <a:ext cx="1039813" cy="827087"/>
          </p:xfrm>
          <a:graphic>
            <a:graphicData uri="http://schemas.openxmlformats.org/presentationml/2006/ole">
              <mc:AlternateContent xmlns:mc="http://schemas.openxmlformats.org/markup-compatibility/2006">
                <mc:Choice xmlns:v="urn:schemas-microsoft-com:vml" Requires="v">
                  <p:oleObj spid="_x0000_s110601" name="公式" r:id="rId8" imgW="558720" imgH="444240" progId="Equation.3">
                    <p:embed/>
                  </p:oleObj>
                </mc:Choice>
                <mc:Fallback>
                  <p:oleObj name="公式" r:id="rId8" imgW="558720" imgH="4442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0992" y="2694760"/>
                          <a:ext cx="1039813"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组合 27"/>
          <p:cNvGrpSpPr/>
          <p:nvPr/>
        </p:nvGrpSpPr>
        <p:grpSpPr>
          <a:xfrm>
            <a:off x="6486494" y="1268996"/>
            <a:ext cx="1817977" cy="1817977"/>
            <a:chOff x="6894267" y="873579"/>
            <a:chExt cx="1817977" cy="1817977"/>
          </a:xfrm>
        </p:grpSpPr>
        <p:pic>
          <p:nvPicPr>
            <p:cNvPr id="49162" name="Picture 10"/>
            <p:cNvPicPr>
              <a:picLocks noChangeAspect="1" noChangeArrowheads="1"/>
            </p:cNvPicPr>
            <p:nvPr/>
          </p:nvPicPr>
          <p:blipFill>
            <a:blip r:embed="rId10"/>
            <a:srcRect/>
            <a:stretch>
              <a:fillRect/>
            </a:stretch>
          </p:blipFill>
          <p:spPr bwMode="auto">
            <a:xfrm>
              <a:off x="6894267" y="873579"/>
              <a:ext cx="1817977" cy="1817977"/>
            </a:xfrm>
            <a:prstGeom prst="rect">
              <a:avLst/>
            </a:prstGeom>
            <a:noFill/>
            <a:ln w="9525">
              <a:noFill/>
              <a:miter lim="800000"/>
              <a:headEnd/>
              <a:tailEnd/>
            </a:ln>
            <a:effectLst/>
          </p:spPr>
        </p:pic>
        <p:grpSp>
          <p:nvGrpSpPr>
            <p:cNvPr id="14" name="组合 25"/>
            <p:cNvGrpSpPr/>
            <p:nvPr/>
          </p:nvGrpSpPr>
          <p:grpSpPr>
            <a:xfrm>
              <a:off x="7189219" y="1119945"/>
              <a:ext cx="591015" cy="641948"/>
              <a:chOff x="7189219" y="1119945"/>
              <a:chExt cx="591015" cy="641948"/>
            </a:xfrm>
          </p:grpSpPr>
          <p:cxnSp>
            <p:nvCxnSpPr>
              <p:cNvPr id="21" name="直接箭头连接符 20"/>
              <p:cNvCxnSpPr/>
              <p:nvPr/>
            </p:nvCxnSpPr>
            <p:spPr>
              <a:xfrm rot="16200000" flipV="1">
                <a:off x="7178068" y="1159727"/>
                <a:ext cx="613317" cy="59101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14654" y="1119945"/>
                <a:ext cx="274434" cy="369332"/>
              </a:xfrm>
              <a:prstGeom prst="rect">
                <a:avLst/>
              </a:prstGeom>
              <a:noFill/>
            </p:spPr>
            <p:txBody>
              <a:bodyPr wrap="none" rtlCol="0">
                <a:spAutoFit/>
              </a:bodyPr>
              <a:lstStyle/>
              <a:p>
                <a:r>
                  <a:rPr lang="en-US" altLang="zh-CN" i="1" dirty="0">
                    <a:solidFill>
                      <a:srgbClr val="FFC000"/>
                    </a:solidFill>
                    <a:latin typeface="Times New Roman" pitchFamily="18" charset="0"/>
                    <a:cs typeface="Times New Roman" pitchFamily="18" charset="0"/>
                  </a:rPr>
                  <a:t>r</a:t>
                </a:r>
                <a:endParaRPr lang="zh-CN" altLang="en-US" i="1" dirty="0">
                  <a:solidFill>
                    <a:srgbClr val="FFC000"/>
                  </a:solidFill>
                  <a:latin typeface="Times New Roman" pitchFamily="18" charset="0"/>
                  <a:cs typeface="Times New Roman" pitchFamily="18" charset="0"/>
                </a:endParaRPr>
              </a:p>
            </p:txBody>
          </p:sp>
        </p:grpSp>
        <p:grpSp>
          <p:nvGrpSpPr>
            <p:cNvPr id="17" name="组合 26"/>
            <p:cNvGrpSpPr/>
            <p:nvPr/>
          </p:nvGrpSpPr>
          <p:grpSpPr>
            <a:xfrm>
              <a:off x="7769082" y="1517672"/>
              <a:ext cx="692413" cy="369332"/>
              <a:chOff x="7769082" y="1517672"/>
              <a:chExt cx="692413" cy="369332"/>
            </a:xfrm>
          </p:grpSpPr>
          <p:sp>
            <p:nvSpPr>
              <p:cNvPr id="23" name="TextBox 22"/>
              <p:cNvSpPr txBox="1"/>
              <p:nvPr/>
            </p:nvSpPr>
            <p:spPr>
              <a:xfrm>
                <a:off x="8135765" y="1517672"/>
                <a:ext cx="325730" cy="369332"/>
              </a:xfrm>
              <a:prstGeom prst="rect">
                <a:avLst/>
              </a:prstGeom>
              <a:noFill/>
            </p:spPr>
            <p:txBody>
              <a:bodyPr wrap="none" rtlCol="0">
                <a:spAutoFit/>
              </a:bodyPr>
              <a:lstStyle/>
              <a:p>
                <a:r>
                  <a:rPr lang="en-US" altLang="zh-CN" i="1" dirty="0">
                    <a:solidFill>
                      <a:srgbClr val="FFC000"/>
                    </a:solidFill>
                    <a:latin typeface="Times New Roman" pitchFamily="18" charset="0"/>
                    <a:cs typeface="Times New Roman" pitchFamily="18" charset="0"/>
                  </a:rPr>
                  <a:t>R</a:t>
                </a:r>
                <a:endParaRPr lang="zh-CN" altLang="en-US" i="1" dirty="0">
                  <a:solidFill>
                    <a:srgbClr val="FFC000"/>
                  </a:solidFill>
                  <a:latin typeface="Times New Roman" pitchFamily="18" charset="0"/>
                  <a:cs typeface="Times New Roman" pitchFamily="18" charset="0"/>
                </a:endParaRPr>
              </a:p>
            </p:txBody>
          </p:sp>
          <p:cxnSp>
            <p:nvCxnSpPr>
              <p:cNvPr id="25" name="直接箭头连接符 24"/>
              <p:cNvCxnSpPr/>
              <p:nvPr/>
            </p:nvCxnSpPr>
            <p:spPr>
              <a:xfrm flipV="1">
                <a:off x="7769082" y="1739590"/>
                <a:ext cx="345688" cy="1115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6" name="标题 25"/>
          <p:cNvSpPr>
            <a:spLocks noGrp="1"/>
          </p:cNvSpPr>
          <p:nvPr>
            <p:ph type="title"/>
          </p:nvPr>
        </p:nvSpPr>
        <p:spPr>
          <a:xfrm>
            <a:off x="569647" y="251784"/>
            <a:ext cx="6785894" cy="331514"/>
          </a:xfrm>
        </p:spPr>
        <p:txBody>
          <a:bodyPr>
            <a:noAutofit/>
          </a:bodyPr>
          <a:lstStyle/>
          <a:p>
            <a:r>
              <a:rPr dirty="0"/>
              <a:t>问题三：月</a:t>
            </a:r>
            <a:r>
              <a:rPr lang="en-US" altLang="zh-CN" dirty="0"/>
              <a:t>-</a:t>
            </a:r>
            <a:r>
              <a:rPr dirty="0"/>
              <a:t>地检验是如何进行的？</a:t>
            </a:r>
            <a:endParaRPr lang="zh-CN" altLang="en-US" dirty="0"/>
          </a:p>
        </p:txBody>
      </p:sp>
      <p:graphicFrame>
        <p:nvGraphicFramePr>
          <p:cNvPr id="27" name="对象 26"/>
          <p:cNvGraphicFramePr>
            <a:graphicFrameLocks noChangeAspect="1"/>
          </p:cNvGraphicFramePr>
          <p:nvPr/>
        </p:nvGraphicFramePr>
        <p:xfrm>
          <a:off x="4816475" y="4002441"/>
          <a:ext cx="1795463" cy="827087"/>
        </p:xfrm>
        <a:graphic>
          <a:graphicData uri="http://schemas.openxmlformats.org/presentationml/2006/ole">
            <mc:AlternateContent xmlns:mc="http://schemas.openxmlformats.org/markup-compatibility/2006">
              <mc:Choice xmlns:v="urn:schemas-microsoft-com:vml" Requires="v">
                <p:oleObj spid="_x0000_s110602" name="公式" r:id="rId11" imgW="965160" imgH="444240" progId="Equation.3">
                  <p:embed/>
                </p:oleObj>
              </mc:Choice>
              <mc:Fallback>
                <p:oleObj name="公式" r:id="rId11" imgW="965160" imgH="4442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6475" y="4002441"/>
                        <a:ext cx="1795463"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824089" y="812800"/>
            <a:ext cx="1265090" cy="369332"/>
          </a:xfrm>
          <a:prstGeom prst="rect">
            <a:avLst/>
          </a:prstGeom>
          <a:noFill/>
        </p:spPr>
        <p:txBody>
          <a:bodyPr wrap="none" rtlCol="0">
            <a:spAutoFit/>
          </a:bodyPr>
          <a:lstStyle/>
          <a:p>
            <a:pPr>
              <a:buFont typeface="Arial" pitchFamily="34" charset="0"/>
              <a:buChar char="•"/>
            </a:pPr>
            <a:r>
              <a:rPr lang="zh-CN" altLang="en-US" dirty="0"/>
              <a:t>月</a:t>
            </a:r>
            <a:r>
              <a:rPr lang="en-US" altLang="zh-CN" dirty="0"/>
              <a:t>-</a:t>
            </a:r>
            <a:r>
              <a:rPr lang="zh-CN" altLang="en-US" dirty="0"/>
              <a:t>地检验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4018" y="834209"/>
            <a:ext cx="3491337" cy="369332"/>
          </a:xfrm>
          <a:prstGeom prst="rect">
            <a:avLst/>
          </a:prstGeom>
          <a:noFill/>
        </p:spPr>
        <p:txBody>
          <a:bodyPr wrap="square" rtlCol="0">
            <a:spAutoFit/>
          </a:bodyPr>
          <a:lstStyle/>
          <a:p>
            <a:pPr>
              <a:buFont typeface="Wingdings" pitchFamily="2" charset="2"/>
              <a:buChar char="Ø"/>
            </a:pPr>
            <a:r>
              <a:rPr lang="zh-CN" altLang="en-US" b="1" dirty="0">
                <a:solidFill>
                  <a:srgbClr val="C00000"/>
                </a:solidFill>
                <a:latin typeface="+mn-ea"/>
                <a:ea typeface="+mn-ea"/>
                <a:cs typeface="Times New Roman" panose="02020603050405020304" pitchFamily="18" charset="0"/>
              </a:rPr>
              <a:t>实际</a:t>
            </a:r>
            <a:r>
              <a:rPr lang="zh-CN" altLang="en-US" b="1" dirty="0">
                <a:latin typeface="+mn-ea"/>
                <a:ea typeface="+mn-ea"/>
                <a:cs typeface="Times New Roman" panose="02020603050405020304" pitchFamily="18" charset="0"/>
              </a:rPr>
              <a:t>测算月球的向心加速度：</a:t>
            </a:r>
            <a:endParaRPr lang="en-US" altLang="zh-CN" b="1" dirty="0">
              <a:latin typeface="+mn-ea"/>
              <a:ea typeface="+mn-ea"/>
              <a:cs typeface="Times New Roman" panose="02020603050405020304" pitchFamily="18" charset="0"/>
            </a:endParaRPr>
          </a:p>
        </p:txBody>
      </p:sp>
      <p:sp>
        <p:nvSpPr>
          <p:cNvPr id="8" name="TextBox 7"/>
          <p:cNvSpPr txBox="1"/>
          <p:nvPr/>
        </p:nvSpPr>
        <p:spPr>
          <a:xfrm>
            <a:off x="1360181" y="4071961"/>
            <a:ext cx="6871856" cy="646331"/>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b="1" dirty="0">
                <a:solidFill>
                  <a:schemeClr val="accent3">
                    <a:lumMod val="50000"/>
                  </a:schemeClr>
                </a:solidFill>
                <a:latin typeface="+mn-ea"/>
              </a:rPr>
              <a:t>       由此证明，地球对地面物体引力与天体间的引力本质是同一种性质的力，遵循同一规律！</a:t>
            </a:r>
            <a:endParaRPr lang="en-US" altLang="zh-CN" b="1" dirty="0">
              <a:solidFill>
                <a:schemeClr val="accent3">
                  <a:lumMod val="50000"/>
                </a:schemeClr>
              </a:solidFill>
              <a:latin typeface="+mn-ea"/>
              <a:cs typeface="Times New Roman" panose="02020603050405020304" pitchFamily="18" charset="0"/>
            </a:endParaRPr>
          </a:p>
        </p:txBody>
      </p:sp>
      <p:pic>
        <p:nvPicPr>
          <p:cNvPr id="5126" name="Picture 6"/>
          <p:cNvPicPr>
            <a:picLocks noChangeAspect="1" noChangeArrowheads="1"/>
          </p:cNvPicPr>
          <p:nvPr/>
        </p:nvPicPr>
        <p:blipFill>
          <a:blip r:embed="rId4"/>
          <a:srcRect l="30149"/>
          <a:stretch>
            <a:fillRect/>
          </a:stretch>
        </p:blipFill>
        <p:spPr bwMode="auto">
          <a:xfrm>
            <a:off x="3646845" y="2152650"/>
            <a:ext cx="4146288" cy="888016"/>
          </a:xfrm>
          <a:prstGeom prst="rect">
            <a:avLst/>
          </a:prstGeom>
          <a:noFill/>
          <a:ln w="9525">
            <a:noFill/>
            <a:miter lim="800000"/>
            <a:headEnd/>
            <a:tailEnd/>
          </a:ln>
          <a:effectLst/>
        </p:spPr>
      </p:pic>
      <p:pic>
        <p:nvPicPr>
          <p:cNvPr id="5127" name="Picture 7"/>
          <p:cNvPicPr>
            <a:picLocks noChangeAspect="1" noChangeArrowheads="1"/>
          </p:cNvPicPr>
          <p:nvPr/>
        </p:nvPicPr>
        <p:blipFill>
          <a:blip r:embed="rId5"/>
          <a:srcRect r="69648"/>
          <a:stretch>
            <a:fillRect/>
          </a:stretch>
        </p:blipFill>
        <p:spPr bwMode="auto">
          <a:xfrm>
            <a:off x="2685414" y="1313553"/>
            <a:ext cx="1875830" cy="924037"/>
          </a:xfrm>
          <a:prstGeom prst="rect">
            <a:avLst/>
          </a:prstGeom>
          <a:noFill/>
          <a:ln w="9525">
            <a:noFill/>
            <a:miter lim="800000"/>
            <a:headEnd/>
            <a:tailEnd/>
          </a:ln>
          <a:effectLst/>
        </p:spPr>
      </p:pic>
      <p:sp>
        <p:nvSpPr>
          <p:cNvPr id="14" name="矩形 13"/>
          <p:cNvSpPr/>
          <p:nvPr/>
        </p:nvSpPr>
        <p:spPr>
          <a:xfrm>
            <a:off x="4738412" y="848691"/>
            <a:ext cx="3700631" cy="646331"/>
          </a:xfrm>
          <a:prstGeom prst="rect">
            <a:avLst/>
          </a:prstGeom>
          <a:ln>
            <a:solidFill>
              <a:srgbClr val="FFC000"/>
            </a:solidFill>
          </a:ln>
        </p:spPr>
        <p:txBody>
          <a:bodyPr wrap="square">
            <a:spAutoFit/>
          </a:bodyPr>
          <a:lstStyle/>
          <a:p>
            <a:pPr marL="625475"/>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月球公转周期 </a:t>
            </a:r>
            <a:r>
              <a:rPr lang="en-US" altLang="zh-CN" b="1" i="1" dirty="0">
                <a:latin typeface="Times New Roman" panose="02020603050405020304" pitchFamily="18" charset="0"/>
                <a:ea typeface="华文楷体" panose="02010600040101010101" pitchFamily="2" charset="-122"/>
                <a:cs typeface="Times New Roman" panose="02020603050405020304" pitchFamily="18" charset="0"/>
              </a:rPr>
              <a:t>T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27. 3 d</a:t>
            </a:r>
          </a:p>
          <a:p>
            <a:pPr marL="625475"/>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月地距离 </a:t>
            </a:r>
            <a:r>
              <a:rPr lang="en-US" altLang="zh-CN" b="1" i="1" dirty="0">
                <a:latin typeface="Times New Roman" panose="02020603050405020304" pitchFamily="18" charset="0"/>
                <a:ea typeface="华文楷体" panose="02010600040101010101" pitchFamily="2" charset="-122"/>
                <a:cs typeface="Times New Roman" panose="02020603050405020304" pitchFamily="18" charset="0"/>
              </a:rPr>
              <a:t>r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3. 84×10</a:t>
            </a:r>
            <a:r>
              <a:rPr lang="en-US" altLang="zh-CN" b="1" baseline="25000" dirty="0">
                <a:latin typeface="Times New Roman" panose="02020603050405020304" pitchFamily="18" charset="0"/>
                <a:ea typeface="华文楷体" panose="02010600040101010101" pitchFamily="2" charset="-122"/>
                <a:cs typeface="Times New Roman" panose="02020603050405020304" pitchFamily="18" charset="0"/>
              </a:rPr>
              <a:t>8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m</a:t>
            </a:r>
            <a:endParaRPr lang="zh-CN" altLang="en-US" b="1"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12642" name="Object 2"/>
          <p:cNvGraphicFramePr>
            <a:graphicFrameLocks noChangeAspect="1"/>
          </p:cNvGraphicFramePr>
          <p:nvPr/>
        </p:nvGraphicFramePr>
        <p:xfrm>
          <a:off x="2616200" y="3099153"/>
          <a:ext cx="2787650" cy="827088"/>
        </p:xfrm>
        <a:graphic>
          <a:graphicData uri="http://schemas.openxmlformats.org/presentationml/2006/ole">
            <mc:AlternateContent xmlns:mc="http://schemas.openxmlformats.org/markup-compatibility/2006">
              <mc:Choice xmlns:v="urn:schemas-microsoft-com:vml" Requires="v">
                <p:oleObj spid="_x0000_s112643" name="公式" r:id="rId6" imgW="1498320" imgH="444240" progId="Equation.3">
                  <p:embed/>
                </p:oleObj>
              </mc:Choice>
              <mc:Fallback>
                <p:oleObj name="公式" r:id="rId6" imgW="1498320" imgH="4442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6200" y="3099153"/>
                        <a:ext cx="2787650"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942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blinds(horizontal)">
                                      <p:cBhvr>
                                        <p:cTn id="12" dur="500"/>
                                        <p:tgtEl>
                                          <p:spTgt spid="51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blinds(horizontal)">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42"/>
                                        </p:tgtEl>
                                        <p:attrNameLst>
                                          <p:attrName>style.visibility</p:attrName>
                                        </p:attrNameLst>
                                      </p:cBhvr>
                                      <p:to>
                                        <p:strVal val="visible"/>
                                      </p:to>
                                    </p:set>
                                    <p:animEffect transition="in" filter="blinds(horizontal)">
                                      <p:cBhvr>
                                        <p:cTn id="22" dur="500"/>
                                        <p:tgtEl>
                                          <p:spTgt spid="1126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2"/>
          <p:cNvGrpSpPr/>
          <p:nvPr/>
        </p:nvGrpSpPr>
        <p:grpSpPr>
          <a:xfrm>
            <a:off x="5884778" y="731178"/>
            <a:ext cx="2734988" cy="3420000"/>
            <a:chOff x="5884778" y="1543986"/>
            <a:chExt cx="2734988" cy="3420000"/>
          </a:xfrm>
        </p:grpSpPr>
        <p:grpSp>
          <p:nvGrpSpPr>
            <p:cNvPr id="12" name="组合 39"/>
            <p:cNvGrpSpPr/>
            <p:nvPr/>
          </p:nvGrpSpPr>
          <p:grpSpPr>
            <a:xfrm>
              <a:off x="5884778" y="1543986"/>
              <a:ext cx="2734988" cy="3420000"/>
              <a:chOff x="4862944" y="270158"/>
              <a:chExt cx="2734988" cy="3420000"/>
            </a:xfrm>
          </p:grpSpPr>
          <p:sp>
            <p:nvSpPr>
              <p:cNvPr id="88" name="椭圆 87"/>
              <p:cNvSpPr/>
              <p:nvPr/>
            </p:nvSpPr>
            <p:spPr>
              <a:xfrm>
                <a:off x="4862945" y="803563"/>
                <a:ext cx="2729345" cy="2729345"/>
              </a:xfrm>
              <a:prstGeom prst="ellipse">
                <a:avLst/>
              </a:prstGeom>
              <a:solidFill>
                <a:srgbClr val="94E4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4862944" y="1870365"/>
                <a:ext cx="2729345" cy="540000"/>
              </a:xfrm>
              <a:prstGeom prst="ellipse">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5167754" y="1126982"/>
                <a:ext cx="2124000" cy="420228"/>
              </a:xfrm>
              <a:prstGeom prst="ellipse">
                <a:avLst/>
              </a:prstGeom>
              <a:solidFill>
                <a:schemeClr val="accent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箭头连接符 90"/>
              <p:cNvCxnSpPr/>
              <p:nvPr/>
            </p:nvCxnSpPr>
            <p:spPr>
              <a:xfrm flipV="1">
                <a:off x="6234092" y="1337096"/>
                <a:ext cx="1062144" cy="803270"/>
              </a:xfrm>
              <a:prstGeom prst="straightConnector1">
                <a:avLst/>
              </a:prstGeom>
              <a:ln w="19050">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6229932" y="2140366"/>
                <a:ext cx="1368000" cy="0"/>
              </a:xfrm>
              <a:prstGeom prst="straightConnector1">
                <a:avLst/>
              </a:prstGeom>
              <a:ln w="19050">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6227617" y="270158"/>
                <a:ext cx="0" cy="342000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232591" y="1336970"/>
                <a:ext cx="1044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6" name="椭圆 95"/>
              <p:cNvSpPr>
                <a:spLocks noChangeAspect="1"/>
              </p:cNvSpPr>
              <p:nvPr/>
            </p:nvSpPr>
            <p:spPr>
              <a:xfrm>
                <a:off x="6187678" y="2104365"/>
                <a:ext cx="72000" cy="72000"/>
              </a:xfrm>
              <a:prstGeom prst="ellipse">
                <a:avLst/>
              </a:prstGeom>
              <a:solidFill>
                <a:srgbClr val="41719C"/>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a:spLocks noChangeAspect="1"/>
              </p:cNvSpPr>
              <p:nvPr/>
            </p:nvSpPr>
            <p:spPr>
              <a:xfrm>
                <a:off x="6208268" y="1319096"/>
                <a:ext cx="36000" cy="36000"/>
              </a:xfrm>
              <a:prstGeom prst="ellipse">
                <a:avLst/>
              </a:prstGeom>
              <a:solidFill>
                <a:srgbClr val="41719C"/>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70"/>
            <p:cNvGrpSpPr/>
            <p:nvPr/>
          </p:nvGrpSpPr>
          <p:grpSpPr>
            <a:xfrm>
              <a:off x="7036084" y="1601389"/>
              <a:ext cx="702803" cy="329588"/>
              <a:chOff x="6014250" y="327561"/>
              <a:chExt cx="702803" cy="329588"/>
            </a:xfrm>
          </p:grpSpPr>
          <p:sp>
            <p:nvSpPr>
              <p:cNvPr id="84" name="弧形 83"/>
              <p:cNvSpPr>
                <a:spLocks noChangeAspect="1"/>
              </p:cNvSpPr>
              <p:nvPr/>
            </p:nvSpPr>
            <p:spPr>
              <a:xfrm flipV="1">
                <a:off x="6014250" y="475775"/>
                <a:ext cx="432000" cy="144000"/>
              </a:xfrm>
              <a:prstGeom prst="arc">
                <a:avLst>
                  <a:gd name="adj1" fmla="val 8842347"/>
                  <a:gd name="adj2" fmla="val 2178694"/>
                </a:avLst>
              </a:prstGeom>
              <a:ln w="127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5" name="TextBox 84"/>
              <p:cNvSpPr txBox="1"/>
              <p:nvPr/>
            </p:nvSpPr>
            <p:spPr>
              <a:xfrm>
                <a:off x="6494753" y="327561"/>
                <a:ext cx="222300" cy="329588"/>
              </a:xfrm>
              <a:prstGeom prst="rect">
                <a:avLst/>
              </a:prstGeom>
              <a:noFill/>
            </p:spPr>
            <p:txBody>
              <a:bodyPr wrap="none" lIns="18000" tIns="10800" rIns="18000" bIns="10800" rtlCol="0">
                <a:spAutoFit/>
              </a:bodyPr>
              <a:lstStyle/>
              <a:p>
                <a:r>
                  <a:rPr lang="el-GR" altLang="zh-CN" sz="2000" b="1" i="1" dirty="0">
                    <a:solidFill>
                      <a:schemeClr val="accent1"/>
                    </a:solidFill>
                    <a:latin typeface="Times New Roman"/>
                    <a:cs typeface="Times New Roman"/>
                  </a:rPr>
                  <a:t>ω</a:t>
                </a:r>
                <a:endParaRPr lang="zh-CN" altLang="en-US" sz="2000" b="1" i="1" dirty="0">
                  <a:solidFill>
                    <a:schemeClr val="accent1"/>
                  </a:solidFill>
                  <a:latin typeface="Times New Roman" panose="02020603050405020304" pitchFamily="18" charset="0"/>
                  <a:cs typeface="Times New Roman" panose="02020603050405020304" pitchFamily="18" charset="0"/>
                </a:endParaRPr>
              </a:p>
            </p:txBody>
          </p:sp>
        </p:grpSp>
      </p:grpSp>
      <p:grpSp>
        <p:nvGrpSpPr>
          <p:cNvPr id="14" name="组合 11"/>
          <p:cNvGrpSpPr/>
          <p:nvPr/>
        </p:nvGrpSpPr>
        <p:grpSpPr>
          <a:xfrm>
            <a:off x="7587495" y="1791114"/>
            <a:ext cx="745845" cy="544514"/>
            <a:chOff x="7587495" y="2603922"/>
            <a:chExt cx="745845" cy="544514"/>
          </a:xfrm>
        </p:grpSpPr>
        <p:cxnSp>
          <p:nvCxnSpPr>
            <p:cNvPr id="76" name="直接箭头连接符 75"/>
            <p:cNvCxnSpPr>
              <a:cxnSpLocks noChangeAspect="1"/>
            </p:cNvCxnSpPr>
            <p:nvPr/>
          </p:nvCxnSpPr>
          <p:spPr>
            <a:xfrm flipV="1">
              <a:off x="7613340" y="2603922"/>
              <a:ext cx="720000" cy="544514"/>
            </a:xfrm>
            <a:prstGeom prst="straightConnector1">
              <a:avLst/>
            </a:prstGeom>
            <a:ln w="38100">
              <a:solidFill>
                <a:srgbClr val="FF0000"/>
              </a:solidFill>
              <a:prstDash val="solid"/>
              <a:headEnd type="triangle" w="med" len="lg"/>
              <a:tailEnd type="non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587495" y="2675034"/>
              <a:ext cx="308862" cy="268032"/>
            </a:xfrm>
            <a:prstGeom prst="rect">
              <a:avLst/>
            </a:prstGeom>
            <a:noFill/>
          </p:spPr>
          <p:txBody>
            <a:bodyPr wrap="none" lIns="18000" tIns="10800" rIns="18000" bIns="10800" rtlCol="0">
              <a:spAutoFit/>
            </a:bodyPr>
            <a:lstStyle/>
            <a:p>
              <a:r>
                <a:rPr lang="en-US" altLang="zh-CN" sz="1600" b="1" i="1" dirty="0">
                  <a:solidFill>
                    <a:srgbClr val="FF0000"/>
                  </a:solidFill>
                  <a:latin typeface="Times New Roman" panose="02020603050405020304" pitchFamily="18" charset="0"/>
                  <a:cs typeface="Times New Roman" panose="02020603050405020304" pitchFamily="18" charset="0"/>
                </a:rPr>
                <a:t>F</a:t>
              </a:r>
              <a:r>
                <a:rPr lang="zh-CN" altLang="en-US" sz="1600" b="1" baseline="-25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引</a:t>
              </a:r>
            </a:p>
          </p:txBody>
        </p:sp>
      </p:grpSp>
      <p:grpSp>
        <p:nvGrpSpPr>
          <p:cNvPr id="15" name="组合 12"/>
          <p:cNvGrpSpPr/>
          <p:nvPr/>
        </p:nvGrpSpPr>
        <p:grpSpPr>
          <a:xfrm>
            <a:off x="7713609" y="1399326"/>
            <a:ext cx="615419" cy="391088"/>
            <a:chOff x="7713609" y="2212134"/>
            <a:chExt cx="615419" cy="391088"/>
          </a:xfrm>
        </p:grpSpPr>
        <p:cxnSp>
          <p:nvCxnSpPr>
            <p:cNvPr id="75" name="直接连接符 74"/>
            <p:cNvCxnSpPr/>
            <p:nvPr/>
          </p:nvCxnSpPr>
          <p:spPr>
            <a:xfrm>
              <a:off x="7973340" y="2603222"/>
              <a:ext cx="355688" cy="0"/>
            </a:xfrm>
            <a:prstGeom prst="line">
              <a:avLst/>
            </a:prstGeom>
            <a:ln w="38100">
              <a:solidFill>
                <a:srgbClr val="002060"/>
              </a:solidFill>
              <a:headEnd type="triangl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713609" y="2212134"/>
              <a:ext cx="344128" cy="298810"/>
            </a:xfrm>
            <a:prstGeom prst="rect">
              <a:avLst/>
            </a:prstGeom>
            <a:noFill/>
          </p:spPr>
          <p:txBody>
            <a:bodyPr wrap="none" lIns="18000" tIns="10800" rIns="18000" bIns="10800" rtlCol="0">
              <a:spAutoFit/>
            </a:bodyPr>
            <a:lstStyle/>
            <a:p>
              <a:r>
                <a:rPr lang="en-US" altLang="zh-CN" b="1" i="1" dirty="0">
                  <a:solidFill>
                    <a:srgbClr val="002060"/>
                  </a:solidFill>
                  <a:latin typeface="Times New Roman" panose="02020603050405020304" pitchFamily="18" charset="0"/>
                  <a:cs typeface="Times New Roman" panose="02020603050405020304" pitchFamily="18" charset="0"/>
                </a:rPr>
                <a:t>F</a:t>
              </a:r>
              <a:r>
                <a:rPr lang="zh-CN" altLang="en-US" b="1" baseline="-25000" dirty="0">
                  <a:solidFill>
                    <a:srgbClr val="002060"/>
                  </a:solidFill>
                  <a:latin typeface="华文楷体" panose="02010600040101010101" pitchFamily="2" charset="-122"/>
                  <a:ea typeface="华文楷体" panose="02010600040101010101" pitchFamily="2" charset="-122"/>
                  <a:cs typeface="Times New Roman" panose="02020603050405020304" pitchFamily="18" charset="0"/>
                </a:rPr>
                <a:t>向</a:t>
              </a:r>
            </a:p>
          </p:txBody>
        </p:sp>
      </p:grpSp>
      <p:grpSp>
        <p:nvGrpSpPr>
          <p:cNvPr id="72" name="组合 71"/>
          <p:cNvGrpSpPr/>
          <p:nvPr/>
        </p:nvGrpSpPr>
        <p:grpSpPr>
          <a:xfrm>
            <a:off x="7621130" y="1800386"/>
            <a:ext cx="832329" cy="610508"/>
            <a:chOff x="7621130" y="2556749"/>
            <a:chExt cx="832329" cy="610508"/>
          </a:xfrm>
        </p:grpSpPr>
        <p:sp>
          <p:nvSpPr>
            <p:cNvPr id="80" name="TextBox 79"/>
            <p:cNvSpPr txBox="1"/>
            <p:nvPr/>
          </p:nvSpPr>
          <p:spPr>
            <a:xfrm>
              <a:off x="8122155" y="2868447"/>
              <a:ext cx="331304" cy="298810"/>
            </a:xfrm>
            <a:prstGeom prst="rect">
              <a:avLst/>
            </a:prstGeom>
            <a:noFill/>
          </p:spPr>
          <p:txBody>
            <a:bodyPr wrap="none" lIns="18000" tIns="10800" rIns="18000" bIns="10800" rtlCol="0">
              <a:spAutoFit/>
            </a:bodyPr>
            <a:lstStyle/>
            <a:p>
              <a:r>
                <a:rPr lang="en-US" altLang="zh-CN" b="1" i="1" dirty="0">
                  <a:solidFill>
                    <a:srgbClr val="00B050"/>
                  </a:solidFill>
                  <a:latin typeface="Times New Roman" panose="02020603050405020304" pitchFamily="18" charset="0"/>
                  <a:cs typeface="Times New Roman" panose="02020603050405020304" pitchFamily="18" charset="0"/>
                </a:rPr>
                <a:t>mg</a:t>
              </a:r>
              <a:endParaRPr lang="zh-CN" altLang="en-US" b="1" i="1" dirty="0">
                <a:solidFill>
                  <a:srgbClr val="00B050"/>
                </a:solidFill>
                <a:latin typeface="Times New Roman" panose="02020603050405020304" pitchFamily="18" charset="0"/>
                <a:cs typeface="Times New Roman" panose="02020603050405020304" pitchFamily="18" charset="0"/>
              </a:endParaRPr>
            </a:p>
          </p:txBody>
        </p:sp>
        <p:grpSp>
          <p:nvGrpSpPr>
            <p:cNvPr id="16" name="组合 16"/>
            <p:cNvGrpSpPr/>
            <p:nvPr/>
          </p:nvGrpSpPr>
          <p:grpSpPr>
            <a:xfrm>
              <a:off x="7621130" y="2556749"/>
              <a:ext cx="709648" cy="542434"/>
              <a:chOff x="7621130" y="2601905"/>
              <a:chExt cx="709648" cy="542434"/>
            </a:xfrm>
          </p:grpSpPr>
          <p:cxnSp>
            <p:nvCxnSpPr>
              <p:cNvPr id="73" name="直接连接符 72"/>
              <p:cNvCxnSpPr/>
              <p:nvPr/>
            </p:nvCxnSpPr>
            <p:spPr>
              <a:xfrm flipH="1">
                <a:off x="7621130" y="3142760"/>
                <a:ext cx="360000" cy="0"/>
              </a:xfrm>
              <a:prstGeom prst="line">
                <a:avLst/>
              </a:prstGeom>
              <a:ln w="19050">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cxnSpLocks/>
              </p:cNvCxnSpPr>
              <p:nvPr/>
            </p:nvCxnSpPr>
            <p:spPr>
              <a:xfrm flipV="1">
                <a:off x="7627737" y="2601905"/>
                <a:ext cx="345603" cy="537748"/>
              </a:xfrm>
              <a:prstGeom prst="straightConnector1">
                <a:avLst/>
              </a:prstGeom>
              <a:ln w="19050">
                <a:solidFill>
                  <a:schemeClr val="bg2">
                    <a:lumMod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cxnSpLocks/>
              </p:cNvCxnSpPr>
              <p:nvPr/>
            </p:nvCxnSpPr>
            <p:spPr>
              <a:xfrm flipV="1">
                <a:off x="7985175" y="2606591"/>
                <a:ext cx="345603" cy="537748"/>
              </a:xfrm>
              <a:prstGeom prst="straightConnector1">
                <a:avLst/>
              </a:prstGeom>
              <a:ln w="38100">
                <a:solidFill>
                  <a:srgbClr val="00B050"/>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7" name="组合 15"/>
          <p:cNvGrpSpPr/>
          <p:nvPr/>
        </p:nvGrpSpPr>
        <p:grpSpPr>
          <a:xfrm>
            <a:off x="8336702" y="1249092"/>
            <a:ext cx="491884" cy="537748"/>
            <a:chOff x="8336702" y="2061900"/>
            <a:chExt cx="491884" cy="537748"/>
          </a:xfrm>
        </p:grpSpPr>
        <p:sp>
          <p:nvSpPr>
            <p:cNvPr id="79" name="TextBox 78"/>
            <p:cNvSpPr txBox="1"/>
            <p:nvPr/>
          </p:nvSpPr>
          <p:spPr>
            <a:xfrm>
              <a:off x="8625522" y="2164230"/>
              <a:ext cx="203064" cy="298810"/>
            </a:xfrm>
            <a:prstGeom prst="rect">
              <a:avLst/>
            </a:prstGeom>
            <a:noFill/>
          </p:spPr>
          <p:txBody>
            <a:bodyPr wrap="none" lIns="18000" tIns="10800" rIns="18000" bIns="10800" rtlCol="0">
              <a:spAutoFit/>
            </a:bodyPr>
            <a:lstStyle/>
            <a:p>
              <a:r>
                <a:rPr lang="en-US" altLang="zh-CN" b="1" i="1" dirty="0">
                  <a:solidFill>
                    <a:srgbClr val="FF0000"/>
                  </a:solidFill>
                  <a:latin typeface="Times New Roman" panose="02020603050405020304" pitchFamily="18" charset="0"/>
                  <a:cs typeface="Times New Roman" panose="02020603050405020304" pitchFamily="18" charset="0"/>
                </a:rPr>
                <a:t>N</a:t>
              </a:r>
              <a:endParaRPr lang="zh-CN" altLang="en-US" b="1" i="1" dirty="0">
                <a:solidFill>
                  <a:srgbClr val="FF0000"/>
                </a:solidFill>
                <a:latin typeface="Times New Roman" panose="02020603050405020304" pitchFamily="18" charset="0"/>
                <a:cs typeface="Times New Roman" panose="02020603050405020304" pitchFamily="18" charset="0"/>
              </a:endParaRPr>
            </a:p>
          </p:txBody>
        </p:sp>
        <p:cxnSp>
          <p:nvCxnSpPr>
            <p:cNvPr id="83" name="直接箭头连接符 82"/>
            <p:cNvCxnSpPr>
              <a:cxnSpLocks/>
            </p:cNvCxnSpPr>
            <p:nvPr/>
          </p:nvCxnSpPr>
          <p:spPr>
            <a:xfrm flipH="1">
              <a:off x="8336702" y="2061900"/>
              <a:ext cx="345603" cy="537748"/>
            </a:xfrm>
            <a:prstGeom prst="straightConnector1">
              <a:avLst/>
            </a:prstGeom>
            <a:ln w="38100">
              <a:solidFill>
                <a:srgbClr val="FF0000"/>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sp>
        <p:nvSpPr>
          <p:cNvPr id="77" name="椭圆 76"/>
          <p:cNvSpPr>
            <a:spLocks noChangeAspect="1"/>
          </p:cNvSpPr>
          <p:nvPr/>
        </p:nvSpPr>
        <p:spPr>
          <a:xfrm>
            <a:off x="8294778" y="1753097"/>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556436" y="1357997"/>
            <a:ext cx="6002408" cy="784830"/>
          </a:xfrm>
          <a:prstGeom prst="rect">
            <a:avLst/>
          </a:prstGeom>
          <a:noFill/>
        </p:spPr>
        <p:txBody>
          <a:bodyPr wrap="square" rtlCol="0">
            <a:spAutoFit/>
          </a:bodyPr>
          <a:lstStyle/>
          <a:p>
            <a:pPr marL="357188" indent="-342900" algn="just">
              <a:lnSpc>
                <a:spcPct val="125000"/>
              </a:lnSpc>
              <a:buFont typeface="Wingdings" panose="05000000000000000000" pitchFamily="2" charset="2"/>
              <a:buChar char="Ø"/>
            </a:pPr>
            <a:r>
              <a:rPr lang="zh-CN" altLang="en-US" dirty="0">
                <a:latin typeface="Times New Roman" pitchFamily="18" charset="0"/>
                <a:ea typeface="+mn-ea"/>
                <a:cs typeface="Times New Roman" pitchFamily="18" charset="0"/>
              </a:rPr>
              <a:t>万有引力的一个分力用来提供向心力</a:t>
            </a:r>
            <a:r>
              <a:rPr lang="en-US" altLang="zh-CN" i="1" dirty="0">
                <a:latin typeface="Times New Roman" pitchFamily="18" charset="0"/>
                <a:ea typeface="+mn-ea"/>
                <a:cs typeface="Times New Roman" pitchFamily="18" charset="0"/>
              </a:rPr>
              <a:t>F</a:t>
            </a:r>
            <a:r>
              <a:rPr lang="zh-CN" altLang="en-US" baseline="-25000" dirty="0">
                <a:latin typeface="Times New Roman" pitchFamily="18" charset="0"/>
                <a:ea typeface="+mn-ea"/>
                <a:cs typeface="Times New Roman" pitchFamily="18" charset="0"/>
              </a:rPr>
              <a:t>向</a:t>
            </a:r>
            <a:r>
              <a:rPr lang="zh-CN" altLang="en-US" dirty="0">
                <a:latin typeface="Times New Roman" pitchFamily="18" charset="0"/>
                <a:ea typeface="+mn-ea"/>
                <a:cs typeface="Times New Roman" pitchFamily="18" charset="0"/>
              </a:rPr>
              <a:t>（</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b="1" i="1"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m</a:t>
            </a:r>
            <a:r>
              <a:rPr lang="el-GR" altLang="zh-CN" b="1" i="1"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ω</a:t>
            </a:r>
            <a:r>
              <a:rPr lang="en-US" altLang="zh-CN" b="1" baseline="30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r</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itchFamily="18" charset="0"/>
              <a:ea typeface="+mn-ea"/>
              <a:cs typeface="Times New Roman" pitchFamily="18" charset="0"/>
            </a:endParaRPr>
          </a:p>
          <a:p>
            <a:pPr marL="357188" indent="-342900" algn="just">
              <a:lnSpc>
                <a:spcPct val="125000"/>
              </a:lnSpc>
            </a:pPr>
            <a:r>
              <a:rPr lang="en-US" altLang="zh-CN" dirty="0">
                <a:latin typeface="Times New Roman" pitchFamily="18" charset="0"/>
                <a:ea typeface="+mn-ea"/>
                <a:cs typeface="Times New Roman" pitchFamily="18" charset="0"/>
              </a:rPr>
              <a:t>      </a:t>
            </a:r>
            <a:r>
              <a:rPr lang="zh-CN" altLang="en-US" dirty="0">
                <a:latin typeface="Times New Roman" pitchFamily="18" charset="0"/>
                <a:ea typeface="+mn-ea"/>
                <a:cs typeface="Times New Roman" pitchFamily="18" charset="0"/>
              </a:rPr>
              <a:t>                    另一个分力就是重力</a:t>
            </a:r>
            <a:r>
              <a:rPr lang="en-US" altLang="zh-CN" i="1" dirty="0">
                <a:latin typeface="Times New Roman" pitchFamily="18" charset="0"/>
                <a:ea typeface="+mn-ea"/>
                <a:cs typeface="Times New Roman" pitchFamily="18" charset="0"/>
              </a:rPr>
              <a:t>mg</a:t>
            </a:r>
            <a:r>
              <a:rPr lang="en-US" altLang="zh-CN" dirty="0">
                <a:latin typeface="Times New Roman" pitchFamily="18" charset="0"/>
                <a:ea typeface="+mn-ea"/>
                <a:cs typeface="Times New Roman" pitchFamily="18" charset="0"/>
              </a:rPr>
              <a:t>                        </a:t>
            </a:r>
            <a:endParaRPr lang="en-US" altLang="zh-CN" sz="1600" dirty="0">
              <a:solidFill>
                <a:schemeClr val="accent3">
                  <a:lumMod val="50000"/>
                </a:schemeClr>
              </a:solidFill>
              <a:latin typeface="Times New Roman" pitchFamily="18" charset="0"/>
              <a:ea typeface="+mn-ea"/>
              <a:cs typeface="Times New Roman" pitchFamily="18" charset="0"/>
            </a:endParaRPr>
          </a:p>
        </p:txBody>
      </p:sp>
      <p:sp>
        <p:nvSpPr>
          <p:cNvPr id="45" name="标题 1"/>
          <p:cNvSpPr>
            <a:spLocks noGrp="1"/>
          </p:cNvSpPr>
          <p:nvPr>
            <p:ph type="title"/>
          </p:nvPr>
        </p:nvSpPr>
        <p:spPr>
          <a:xfrm>
            <a:off x="569647" y="332467"/>
            <a:ext cx="5642894" cy="331514"/>
          </a:xfrm>
        </p:spPr>
        <p:txBody>
          <a:bodyPr>
            <a:noAutofit/>
          </a:bodyPr>
          <a:lstStyle/>
          <a:p>
            <a:r>
              <a:rPr dirty="0"/>
              <a:t>问题四：什么是重力？</a:t>
            </a:r>
          </a:p>
        </p:txBody>
      </p:sp>
      <p:sp>
        <p:nvSpPr>
          <p:cNvPr id="46" name="TextBox 45"/>
          <p:cNvSpPr txBox="1"/>
          <p:nvPr/>
        </p:nvSpPr>
        <p:spPr>
          <a:xfrm>
            <a:off x="395111" y="844073"/>
            <a:ext cx="6909825" cy="516616"/>
          </a:xfrm>
          <a:prstGeom prst="rect">
            <a:avLst/>
          </a:prstGeom>
          <a:noFill/>
          <a:ln>
            <a:noFill/>
          </a:ln>
        </p:spPr>
        <p:txBody>
          <a:bodyPr wrap="square" tIns="0" rtlCol="0" anchor="t" anchorCtr="0">
            <a:spAutoFit/>
          </a:bodyPr>
          <a:lstStyle/>
          <a:p>
            <a:pPr marL="539750" indent="-360363">
              <a:lnSpc>
                <a:spcPct val="200000"/>
              </a:lnSpc>
              <a:buFont typeface="Wingdings" panose="05000000000000000000" pitchFamily="2" charset="2"/>
              <a:buChar char="Ø"/>
            </a:pPr>
            <a:r>
              <a:rPr lang="zh-CN" altLang="en-US" dirty="0">
                <a:latin typeface="+mn-ea"/>
                <a:ea typeface="+mn-ea"/>
              </a:rPr>
              <a:t>重力是由于地球的吸引而使物体受到的力。</a:t>
            </a:r>
            <a:endParaRPr lang="en-US" altLang="zh-CN" dirty="0">
              <a:latin typeface="+mn-ea"/>
              <a:ea typeface="+mn-ea"/>
            </a:endParaRPr>
          </a:p>
        </p:txBody>
      </p:sp>
      <p:grpSp>
        <p:nvGrpSpPr>
          <p:cNvPr id="71" name="组合 70"/>
          <p:cNvGrpSpPr/>
          <p:nvPr/>
        </p:nvGrpSpPr>
        <p:grpSpPr>
          <a:xfrm>
            <a:off x="6959593" y="1263697"/>
            <a:ext cx="293065" cy="1080000"/>
            <a:chOff x="6959593" y="2020060"/>
            <a:chExt cx="293065" cy="1080000"/>
          </a:xfrm>
        </p:grpSpPr>
        <p:cxnSp>
          <p:nvCxnSpPr>
            <p:cNvPr id="47" name="直接连接符 46"/>
            <p:cNvCxnSpPr/>
            <p:nvPr/>
          </p:nvCxnSpPr>
          <p:spPr>
            <a:xfrm>
              <a:off x="7252658" y="2020060"/>
              <a:ext cx="0" cy="1080000"/>
            </a:xfrm>
            <a:prstGeom prst="line">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959593" y="2723960"/>
              <a:ext cx="276802" cy="237255"/>
            </a:xfrm>
            <a:prstGeom prst="rect">
              <a:avLst/>
            </a:prstGeom>
            <a:noFill/>
          </p:spPr>
          <p:txBody>
            <a:bodyPr wrap="none" lIns="18000" tIns="10800" rIns="18000" bIns="10800" rtlCol="0">
              <a:spAutoFit/>
            </a:bodyPr>
            <a:lstStyle/>
            <a:p>
              <a:r>
                <a:rPr lang="en-US" altLang="zh-CN" sz="1400" b="1" i="1" dirty="0">
                  <a:solidFill>
                    <a:srgbClr val="FF0000"/>
                  </a:solidFill>
                  <a:latin typeface="Times New Roman" panose="02020603050405020304" pitchFamily="18" charset="0"/>
                  <a:cs typeface="Times New Roman" panose="02020603050405020304" pitchFamily="18" charset="0"/>
                </a:rPr>
                <a:t>F</a:t>
              </a:r>
              <a:r>
                <a:rPr lang="zh-CN" altLang="en-US" sz="1400" b="1" baseline="-25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引</a:t>
              </a:r>
            </a:p>
          </p:txBody>
        </p:sp>
      </p:grpSp>
      <p:grpSp>
        <p:nvGrpSpPr>
          <p:cNvPr id="49" name="组合 25"/>
          <p:cNvGrpSpPr/>
          <p:nvPr/>
        </p:nvGrpSpPr>
        <p:grpSpPr>
          <a:xfrm>
            <a:off x="7544346" y="2631718"/>
            <a:ext cx="576000" cy="329588"/>
            <a:chOff x="8434435" y="3559243"/>
            <a:chExt cx="576000" cy="329588"/>
          </a:xfrm>
        </p:grpSpPr>
        <p:cxnSp>
          <p:nvCxnSpPr>
            <p:cNvPr id="50" name="直接箭头连接符 49"/>
            <p:cNvCxnSpPr/>
            <p:nvPr/>
          </p:nvCxnSpPr>
          <p:spPr>
            <a:xfrm flipH="1">
              <a:off x="8434435" y="3610984"/>
              <a:ext cx="576000" cy="0"/>
            </a:xfrm>
            <a:prstGeom prst="straightConnector1">
              <a:avLst/>
            </a:prstGeom>
            <a:ln w="3810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539354" y="3559243"/>
              <a:ext cx="363364" cy="329588"/>
            </a:xfrm>
            <a:prstGeom prst="rect">
              <a:avLst/>
            </a:prstGeom>
            <a:noFill/>
          </p:spPr>
          <p:txBody>
            <a:bodyPr wrap="none" lIns="18000" tIns="10800" rIns="18000" bIns="10800" rtlCol="0">
              <a:spAutoFit/>
            </a:bodyPr>
            <a:lstStyle/>
            <a:p>
              <a:r>
                <a:rPr lang="en-US" altLang="zh-CN" sz="2000" b="1" i="1" dirty="0">
                  <a:solidFill>
                    <a:srgbClr val="00B050"/>
                  </a:solidFill>
                  <a:latin typeface="Times New Roman" panose="02020603050405020304" pitchFamily="18" charset="0"/>
                  <a:cs typeface="Times New Roman" panose="02020603050405020304" pitchFamily="18" charset="0"/>
                </a:rPr>
                <a:t>mg</a:t>
              </a:r>
              <a:endParaRPr lang="zh-CN" altLang="en-US" sz="2000" b="1" i="1" dirty="0">
                <a:solidFill>
                  <a:srgbClr val="00B050"/>
                </a:solidFill>
                <a:latin typeface="Times New Roman" panose="02020603050405020304" pitchFamily="18" charset="0"/>
                <a:cs typeface="Times New Roman" panose="02020603050405020304" pitchFamily="18" charset="0"/>
              </a:endParaRPr>
            </a:p>
          </p:txBody>
        </p:sp>
      </p:grpSp>
      <p:grpSp>
        <p:nvGrpSpPr>
          <p:cNvPr id="52" name="组合 26"/>
          <p:cNvGrpSpPr/>
          <p:nvPr/>
        </p:nvGrpSpPr>
        <p:grpSpPr>
          <a:xfrm>
            <a:off x="8124074" y="2676727"/>
            <a:ext cx="504000" cy="344263"/>
            <a:chOff x="7939387" y="3610984"/>
            <a:chExt cx="504000" cy="344263"/>
          </a:xfrm>
        </p:grpSpPr>
        <p:cxnSp>
          <p:nvCxnSpPr>
            <p:cNvPr id="53" name="直接箭头连接符 52"/>
            <p:cNvCxnSpPr/>
            <p:nvPr/>
          </p:nvCxnSpPr>
          <p:spPr>
            <a:xfrm flipH="1">
              <a:off x="7939387" y="3610984"/>
              <a:ext cx="504000" cy="0"/>
            </a:xfrm>
            <a:prstGeom prst="straightConnector1">
              <a:avLst/>
            </a:prstGeom>
            <a:ln w="38100">
              <a:solidFill>
                <a:srgbClr val="002060"/>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955494" y="3625659"/>
              <a:ext cx="379394" cy="329588"/>
            </a:xfrm>
            <a:prstGeom prst="rect">
              <a:avLst/>
            </a:prstGeom>
            <a:noFill/>
            <a:ln>
              <a:noFill/>
            </a:ln>
          </p:spPr>
          <p:txBody>
            <a:bodyPr wrap="none" lIns="18000" tIns="10800" rIns="18000" bIns="10800" rtlCol="0">
              <a:spAutoFit/>
            </a:bodyPr>
            <a:lstStyle/>
            <a:p>
              <a:r>
                <a:rPr lang="en-US" altLang="zh-CN" sz="2000" b="1" i="1" dirty="0">
                  <a:solidFill>
                    <a:srgbClr val="002060"/>
                  </a:solidFill>
                  <a:latin typeface="Times New Roman" panose="02020603050405020304" pitchFamily="18" charset="0"/>
                  <a:cs typeface="Times New Roman" panose="02020603050405020304" pitchFamily="18" charset="0"/>
                </a:rPr>
                <a:t>F</a:t>
              </a:r>
              <a:r>
                <a:rPr lang="zh-CN" altLang="en-US" sz="2000" b="1" baseline="-25000" dirty="0">
                  <a:solidFill>
                    <a:srgbClr val="002060"/>
                  </a:solidFill>
                  <a:latin typeface="华文楷体" panose="02010600040101010101" pitchFamily="2" charset="-122"/>
                  <a:ea typeface="华文楷体" panose="02010600040101010101" pitchFamily="2" charset="-122"/>
                  <a:cs typeface="Times New Roman" panose="02020603050405020304" pitchFamily="18" charset="0"/>
                </a:rPr>
                <a:t>向</a:t>
              </a:r>
            </a:p>
          </p:txBody>
        </p:sp>
      </p:grpSp>
      <p:grpSp>
        <p:nvGrpSpPr>
          <p:cNvPr id="55" name="组合 33"/>
          <p:cNvGrpSpPr/>
          <p:nvPr/>
        </p:nvGrpSpPr>
        <p:grpSpPr>
          <a:xfrm>
            <a:off x="7305558" y="2346549"/>
            <a:ext cx="1347176" cy="278359"/>
            <a:chOff x="7734540" y="3283536"/>
            <a:chExt cx="1347176" cy="278359"/>
          </a:xfrm>
        </p:grpSpPr>
        <p:grpSp>
          <p:nvGrpSpPr>
            <p:cNvPr id="56" name="组合 24"/>
            <p:cNvGrpSpPr/>
            <p:nvPr/>
          </p:nvGrpSpPr>
          <p:grpSpPr>
            <a:xfrm>
              <a:off x="7734540" y="3283536"/>
              <a:ext cx="1319743" cy="268032"/>
              <a:chOff x="7734540" y="3283536"/>
              <a:chExt cx="1319743" cy="268032"/>
            </a:xfrm>
          </p:grpSpPr>
          <p:cxnSp>
            <p:nvCxnSpPr>
              <p:cNvPr id="58" name="直接箭头连接符 57"/>
              <p:cNvCxnSpPr/>
              <p:nvPr/>
            </p:nvCxnSpPr>
            <p:spPr>
              <a:xfrm flipH="1">
                <a:off x="7974283" y="3525283"/>
                <a:ext cx="108000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734540" y="3283536"/>
                <a:ext cx="308862" cy="268032"/>
              </a:xfrm>
              <a:prstGeom prst="rect">
                <a:avLst/>
              </a:prstGeom>
              <a:noFill/>
            </p:spPr>
            <p:txBody>
              <a:bodyPr wrap="none" lIns="18000" tIns="10800" rIns="18000" bIns="10800" rtlCol="0">
                <a:spAutoFit/>
              </a:bodyPr>
              <a:lstStyle/>
              <a:p>
                <a:r>
                  <a:rPr lang="en-US" altLang="zh-CN" sz="1600" b="1" i="1" dirty="0">
                    <a:solidFill>
                      <a:srgbClr val="FF0000"/>
                    </a:solidFill>
                    <a:latin typeface="Times New Roman" panose="02020603050405020304" pitchFamily="18" charset="0"/>
                    <a:cs typeface="Times New Roman" panose="02020603050405020304" pitchFamily="18" charset="0"/>
                  </a:rPr>
                  <a:t>F</a:t>
                </a:r>
                <a:r>
                  <a:rPr lang="zh-CN" altLang="en-US" sz="1600" b="1" baseline="-25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引</a:t>
                </a:r>
              </a:p>
            </p:txBody>
          </p:sp>
        </p:grpSp>
        <p:sp>
          <p:nvSpPr>
            <p:cNvPr id="57" name="椭圆 56"/>
            <p:cNvSpPr>
              <a:spLocks noChangeAspect="1"/>
            </p:cNvSpPr>
            <p:nvPr/>
          </p:nvSpPr>
          <p:spPr>
            <a:xfrm>
              <a:off x="9009716" y="3489895"/>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59"/>
          <p:cNvSpPr txBox="1"/>
          <p:nvPr/>
        </p:nvSpPr>
        <p:spPr>
          <a:xfrm>
            <a:off x="2757287" y="3204845"/>
            <a:ext cx="928020" cy="369332"/>
          </a:xfrm>
          <a:prstGeom prst="rect">
            <a:avLst/>
          </a:prstGeom>
          <a:noFill/>
        </p:spPr>
        <p:txBody>
          <a:bodyPr wrap="square" rtlCol="0">
            <a:spAutoFit/>
          </a:bodyPr>
          <a:lstStyle/>
          <a:p>
            <a:pPr algn="ctr">
              <a:defRPr/>
            </a:pPr>
            <a:r>
              <a:rPr lang="zh-CN" altLang="en-US" dirty="0">
                <a:latin typeface="Times New Roman" pitchFamily="18" charset="0"/>
                <a:ea typeface="+mn-ea"/>
                <a:cs typeface="Times New Roman" pitchFamily="18" charset="0"/>
              </a:rPr>
              <a:t>最大</a:t>
            </a:r>
          </a:p>
        </p:txBody>
      </p:sp>
      <p:grpSp>
        <p:nvGrpSpPr>
          <p:cNvPr id="70" name="组合 69"/>
          <p:cNvGrpSpPr/>
          <p:nvPr/>
        </p:nvGrpSpPr>
        <p:grpSpPr>
          <a:xfrm>
            <a:off x="1008921" y="3160122"/>
            <a:ext cx="1821008" cy="409102"/>
            <a:chOff x="1008921" y="3160122"/>
            <a:chExt cx="1821008" cy="409102"/>
          </a:xfrm>
        </p:grpSpPr>
        <p:sp>
          <p:nvSpPr>
            <p:cNvPr id="62" name="TextBox 61"/>
            <p:cNvSpPr txBox="1"/>
            <p:nvPr/>
          </p:nvSpPr>
          <p:spPr>
            <a:xfrm>
              <a:off x="1837472" y="3160122"/>
              <a:ext cx="992457" cy="400110"/>
            </a:xfrm>
            <a:prstGeom prst="rect">
              <a:avLst/>
            </a:prstGeom>
            <a:noFill/>
          </p:spPr>
          <p:txBody>
            <a:bodyPr wrap="square" rtlCol="0">
              <a:spAutoFit/>
            </a:bodyPr>
            <a:lstStyle/>
            <a:p>
              <a:pPr algn="ctr">
                <a:defRPr/>
              </a:pPr>
              <a:r>
                <a:rPr lang="en-US" altLang="zh-CN" sz="2000" b="1" i="1" dirty="0">
                  <a:latin typeface="Times New Roman" pitchFamily="18" charset="0"/>
                  <a:ea typeface="+mn-ea"/>
                  <a:cs typeface="Times New Roman" pitchFamily="18" charset="0"/>
                </a:rPr>
                <a:t>mg</a:t>
              </a:r>
              <a:r>
                <a:rPr lang="en-US" altLang="zh-CN" sz="2000" b="1" dirty="0">
                  <a:latin typeface="Times New Roman" pitchFamily="18" charset="0"/>
                  <a:ea typeface="+mn-ea"/>
                  <a:cs typeface="Times New Roman" pitchFamily="18" charset="0"/>
                </a:rPr>
                <a:t>=</a:t>
              </a:r>
              <a:r>
                <a:rPr lang="en-US" altLang="zh-CN" sz="2000" b="1" i="1" dirty="0">
                  <a:latin typeface="Times New Roman" pitchFamily="18" charset="0"/>
                  <a:ea typeface="+mn-ea"/>
                  <a:cs typeface="Times New Roman" pitchFamily="18" charset="0"/>
                </a:rPr>
                <a:t>F</a:t>
              </a:r>
              <a:r>
                <a:rPr lang="zh-CN" altLang="en-US" sz="2000" b="1" baseline="-25000" dirty="0">
                  <a:latin typeface="Times New Roman" pitchFamily="18" charset="0"/>
                  <a:ea typeface="+mn-ea"/>
                  <a:cs typeface="Times New Roman" pitchFamily="18" charset="0"/>
                </a:rPr>
                <a:t>引</a:t>
              </a:r>
              <a:endParaRPr lang="zh-CN" altLang="en-US" sz="2000" dirty="0">
                <a:latin typeface="Times New Roman" pitchFamily="18" charset="0"/>
                <a:ea typeface="+mn-ea"/>
                <a:cs typeface="Times New Roman" pitchFamily="18" charset="0"/>
              </a:endParaRPr>
            </a:p>
          </p:txBody>
        </p:sp>
        <p:sp>
          <p:nvSpPr>
            <p:cNvPr id="64" name="矩形 63"/>
            <p:cNvSpPr/>
            <p:nvPr/>
          </p:nvSpPr>
          <p:spPr>
            <a:xfrm>
              <a:off x="1008921" y="3199892"/>
              <a:ext cx="646331" cy="369332"/>
            </a:xfrm>
            <a:prstGeom prst="rect">
              <a:avLst/>
            </a:prstGeom>
          </p:spPr>
          <p:txBody>
            <a:bodyPr wrap="none">
              <a:spAutoFit/>
            </a:bodyPr>
            <a:lstStyle/>
            <a:p>
              <a:pPr algn="ctr" defTabSz="685800" hangingPunct="1">
                <a:defRPr/>
              </a:pPr>
              <a:r>
                <a:rPr lang="zh-CN" altLang="en-US" dirty="0">
                  <a:latin typeface="Times New Roman" pitchFamily="18" charset="0"/>
                  <a:ea typeface="+mn-ea"/>
                  <a:cs typeface="Times New Roman" pitchFamily="18" charset="0"/>
                </a:rPr>
                <a:t>两极</a:t>
              </a:r>
            </a:p>
          </p:txBody>
        </p:sp>
      </p:grpSp>
      <p:sp>
        <p:nvSpPr>
          <p:cNvPr id="65" name="矩形 64"/>
          <p:cNvSpPr/>
          <p:nvPr/>
        </p:nvSpPr>
        <p:spPr>
          <a:xfrm>
            <a:off x="4914878" y="2601583"/>
            <a:ext cx="646332" cy="369332"/>
          </a:xfrm>
          <a:prstGeom prst="rect">
            <a:avLst/>
          </a:prstGeom>
        </p:spPr>
        <p:txBody>
          <a:bodyPr wrap="none">
            <a:spAutoFit/>
          </a:bodyPr>
          <a:lstStyle/>
          <a:p>
            <a:pPr algn="ctr">
              <a:defRPr/>
            </a:pPr>
            <a:r>
              <a:rPr lang="zh-CN" altLang="en-US" dirty="0">
                <a:latin typeface="Times New Roman" pitchFamily="18" charset="0"/>
                <a:ea typeface="+mn-ea"/>
                <a:cs typeface="Times New Roman" pitchFamily="18" charset="0"/>
              </a:rPr>
              <a:t>最小</a:t>
            </a:r>
          </a:p>
        </p:txBody>
      </p:sp>
      <p:grpSp>
        <p:nvGrpSpPr>
          <p:cNvPr id="69" name="组合 68"/>
          <p:cNvGrpSpPr/>
          <p:nvPr/>
        </p:nvGrpSpPr>
        <p:grpSpPr>
          <a:xfrm>
            <a:off x="975056" y="2542317"/>
            <a:ext cx="4150100" cy="428597"/>
            <a:chOff x="975056" y="2542317"/>
            <a:chExt cx="4150100" cy="428597"/>
          </a:xfrm>
        </p:grpSpPr>
        <p:sp>
          <p:nvSpPr>
            <p:cNvPr id="63" name="矩形 62"/>
            <p:cNvSpPr/>
            <p:nvPr/>
          </p:nvSpPr>
          <p:spPr>
            <a:xfrm>
              <a:off x="975056" y="2601582"/>
              <a:ext cx="646331" cy="369332"/>
            </a:xfrm>
            <a:prstGeom prst="rect">
              <a:avLst/>
            </a:prstGeom>
          </p:spPr>
          <p:txBody>
            <a:bodyPr wrap="none">
              <a:spAutoFit/>
            </a:bodyPr>
            <a:lstStyle/>
            <a:p>
              <a:pPr algn="ctr" defTabSz="685800" hangingPunct="1">
                <a:defRPr/>
              </a:pPr>
              <a:r>
                <a:rPr lang="zh-CN" altLang="en-US" dirty="0">
                  <a:latin typeface="Times New Roman" pitchFamily="18" charset="0"/>
                  <a:ea typeface="+mn-ea"/>
                  <a:cs typeface="Times New Roman" pitchFamily="18" charset="0"/>
                </a:rPr>
                <a:t>赤道</a:t>
              </a:r>
            </a:p>
          </p:txBody>
        </p:sp>
        <p:grpSp>
          <p:nvGrpSpPr>
            <p:cNvPr id="68" name="组合 67"/>
            <p:cNvGrpSpPr/>
            <p:nvPr/>
          </p:nvGrpSpPr>
          <p:grpSpPr>
            <a:xfrm>
              <a:off x="1792227" y="2542317"/>
              <a:ext cx="3332929" cy="416689"/>
              <a:chOff x="1792227" y="2542317"/>
              <a:chExt cx="3332929" cy="416689"/>
            </a:xfrm>
          </p:grpSpPr>
          <p:sp>
            <p:nvSpPr>
              <p:cNvPr id="61" name="TextBox 60"/>
              <p:cNvSpPr txBox="1"/>
              <p:nvPr/>
            </p:nvSpPr>
            <p:spPr>
              <a:xfrm>
                <a:off x="1792227" y="2542317"/>
                <a:ext cx="1525067" cy="400110"/>
              </a:xfrm>
              <a:prstGeom prst="rect">
                <a:avLst/>
              </a:prstGeom>
              <a:noFill/>
            </p:spPr>
            <p:txBody>
              <a:bodyPr wrap="square" rtlCol="0">
                <a:spAutoFit/>
              </a:bodyPr>
              <a:lstStyle/>
              <a:p>
                <a:pPr algn="ctr">
                  <a:defRPr/>
                </a:pPr>
                <a:r>
                  <a:rPr lang="en-US" altLang="zh-CN" sz="2000" b="1" i="1" dirty="0">
                    <a:latin typeface="Times New Roman" pitchFamily="18" charset="0"/>
                    <a:ea typeface="+mn-ea"/>
                    <a:cs typeface="Times New Roman" pitchFamily="18" charset="0"/>
                  </a:rPr>
                  <a:t>mg</a:t>
                </a:r>
                <a:r>
                  <a:rPr lang="en-US" altLang="zh-CN" sz="2000" b="1" dirty="0">
                    <a:latin typeface="Times New Roman" pitchFamily="18" charset="0"/>
                    <a:ea typeface="+mn-ea"/>
                    <a:cs typeface="Times New Roman" pitchFamily="18" charset="0"/>
                  </a:rPr>
                  <a:t>=</a:t>
                </a:r>
                <a:r>
                  <a:rPr lang="en-US" altLang="zh-CN" sz="2000" b="1" i="1" dirty="0">
                    <a:latin typeface="Times New Roman" pitchFamily="18" charset="0"/>
                    <a:ea typeface="+mn-ea"/>
                    <a:cs typeface="Times New Roman" pitchFamily="18" charset="0"/>
                  </a:rPr>
                  <a:t>F</a:t>
                </a:r>
                <a:r>
                  <a:rPr lang="zh-CN" altLang="en-US" sz="2000" b="1" baseline="-25000" dirty="0">
                    <a:latin typeface="Times New Roman" pitchFamily="18" charset="0"/>
                    <a:ea typeface="+mn-ea"/>
                    <a:cs typeface="Times New Roman" pitchFamily="18" charset="0"/>
                  </a:rPr>
                  <a:t>引</a:t>
                </a:r>
                <a:r>
                  <a:rPr lang="en-US" altLang="zh-CN" sz="2000" b="1" dirty="0">
                    <a:latin typeface="Times New Roman" pitchFamily="18" charset="0"/>
                    <a:ea typeface="+mn-ea"/>
                    <a:cs typeface="Times New Roman" pitchFamily="18" charset="0"/>
                  </a:rPr>
                  <a:t>-</a:t>
                </a:r>
                <a:r>
                  <a:rPr lang="en-US" altLang="zh-CN" sz="2000" b="1" i="1" dirty="0">
                    <a:solidFill>
                      <a:schemeClr val="dk1"/>
                    </a:solidFill>
                    <a:latin typeface="Times New Roman" pitchFamily="18" charset="0"/>
                    <a:ea typeface="+mn-ea"/>
                    <a:cs typeface="Times New Roman" pitchFamily="18" charset="0"/>
                  </a:rPr>
                  <a:t>F</a:t>
                </a:r>
                <a:r>
                  <a:rPr lang="zh-CN" altLang="en-US" sz="2000" b="1" baseline="-25000" dirty="0">
                    <a:latin typeface="Times New Roman" pitchFamily="18" charset="0"/>
                    <a:ea typeface="+mn-ea"/>
                    <a:cs typeface="Times New Roman" pitchFamily="18" charset="0"/>
                  </a:rPr>
                  <a:t>向</a:t>
                </a:r>
                <a:endParaRPr lang="zh-CN" altLang="en-US" sz="2000" dirty="0">
                  <a:latin typeface="Times New Roman" pitchFamily="18" charset="0"/>
                  <a:ea typeface="+mn-ea"/>
                  <a:cs typeface="Times New Roman" pitchFamily="18" charset="0"/>
                </a:endParaRPr>
              </a:p>
            </p:txBody>
          </p:sp>
          <p:sp>
            <p:nvSpPr>
              <p:cNvPr id="66" name="TextBox 65"/>
              <p:cNvSpPr txBox="1"/>
              <p:nvPr/>
            </p:nvSpPr>
            <p:spPr>
              <a:xfrm>
                <a:off x="3239179" y="2558896"/>
                <a:ext cx="1885977" cy="400110"/>
              </a:xfrm>
              <a:prstGeom prst="rect">
                <a:avLst/>
              </a:prstGeom>
              <a:noFill/>
            </p:spPr>
            <p:txBody>
              <a:bodyPr wrap="square" rtlCol="0">
                <a:spAutoFit/>
              </a:bodyPr>
              <a:lstStyle/>
              <a:p>
                <a:pPr algn="just">
                  <a:defRPr/>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b="1" i="1" dirty="0">
                    <a:latin typeface="Times New Roman" panose="02020603050405020304" pitchFamily="18" charset="0"/>
                    <a:ea typeface="黑体" panose="02010609060101010101" pitchFamily="49" charset="-122"/>
                    <a:cs typeface="Times New Roman" panose="02020603050405020304" pitchFamily="18" charset="0"/>
                  </a:rPr>
                  <a:t>F</a:t>
                </a:r>
                <a:r>
                  <a:rPr lang="zh-CN" altLang="en-US" sz="2000" b="1" baseline="-25000" dirty="0">
                    <a:latin typeface="Times New Roman" panose="02020603050405020304" pitchFamily="18" charset="0"/>
                    <a:ea typeface="黑体" panose="02010609060101010101" pitchFamily="49" charset="-122"/>
                    <a:cs typeface="Times New Roman" panose="02020603050405020304" pitchFamily="18" charset="0"/>
                  </a:rPr>
                  <a:t>向</a:t>
                </a:r>
                <a:r>
                  <a:rPr lang="zh-CN" altLang="en-US" sz="2000" b="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i="1"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m</a:t>
                </a:r>
                <a:r>
                  <a:rPr lang="el-GR" altLang="zh-CN" sz="2000" b="1" i="1"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ω</a:t>
                </a:r>
                <a:r>
                  <a:rPr lang="en-US"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b="1" i="1" dirty="0">
                    <a:latin typeface="Times New Roman" panose="02020603050405020304" pitchFamily="18" charset="0"/>
                    <a:ea typeface="黑体" panose="02010609060101010101" pitchFamily="49" charset="-122"/>
                    <a:cs typeface="Times New Roman" panose="02020603050405020304" pitchFamily="18" charset="0"/>
                  </a:rPr>
                  <a:t>R</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a:t>
                </a:r>
              </a:p>
            </p:txBody>
          </p:sp>
        </p:grpSp>
      </p:grpSp>
      <p:sp>
        <p:nvSpPr>
          <p:cNvPr id="67" name="TextBox 66"/>
          <p:cNvSpPr txBox="1"/>
          <p:nvPr/>
        </p:nvSpPr>
        <p:spPr>
          <a:xfrm>
            <a:off x="925690" y="3782066"/>
            <a:ext cx="5429953" cy="369332"/>
          </a:xfrm>
          <a:prstGeom prst="rect">
            <a:avLst/>
          </a:prstGeom>
          <a:noFill/>
        </p:spPr>
        <p:txBody>
          <a:bodyPr wrap="square" rtlCol="0">
            <a:spAutoFit/>
          </a:bodyPr>
          <a:lstStyle/>
          <a:p>
            <a:pPr>
              <a:buFont typeface="Wingdings" pitchFamily="2" charset="2"/>
              <a:buChar char="u"/>
            </a:pPr>
            <a:r>
              <a:rPr lang="zh-CN" altLang="en-US" dirty="0">
                <a:solidFill>
                  <a:srgbClr val="C00000"/>
                </a:solidFill>
                <a:latin typeface="+mn-ea"/>
                <a:ea typeface="+mn-ea"/>
                <a:cs typeface="Times New Roman" panose="02020603050405020304" pitchFamily="18" charset="0"/>
              </a:rPr>
              <a:t>随着纬度的增大，重力</a:t>
            </a:r>
            <a:r>
              <a:rPr lang="en-US" altLang="zh-CN" dirty="0">
                <a:solidFill>
                  <a:srgbClr val="C00000"/>
                </a:solidFill>
                <a:latin typeface="+mn-ea"/>
                <a:ea typeface="+mn-ea"/>
                <a:cs typeface="Times New Roman" panose="02020603050405020304" pitchFamily="18" charset="0"/>
              </a:rPr>
              <a:t>(</a:t>
            </a:r>
            <a:r>
              <a:rPr lang="zh-CN" altLang="en-US" dirty="0">
                <a:solidFill>
                  <a:srgbClr val="C00000"/>
                </a:solidFill>
                <a:latin typeface="+mn-ea"/>
                <a:ea typeface="+mn-ea"/>
                <a:cs typeface="Times New Roman" panose="02020603050405020304" pitchFamily="18" charset="0"/>
              </a:rPr>
              <a:t>重力加速度</a:t>
            </a:r>
            <a:r>
              <a:rPr lang="en-US" altLang="zh-CN" dirty="0">
                <a:solidFill>
                  <a:srgbClr val="C00000"/>
                </a:solidFill>
                <a:latin typeface="+mn-ea"/>
                <a:ea typeface="+mn-ea"/>
                <a:cs typeface="Times New Roman" panose="02020603050405020304" pitchFamily="18" charset="0"/>
              </a:rPr>
              <a:t>)</a:t>
            </a:r>
            <a:r>
              <a:rPr lang="zh-CN" altLang="en-US" dirty="0">
                <a:solidFill>
                  <a:srgbClr val="C00000"/>
                </a:solidFill>
                <a:latin typeface="+mn-ea"/>
                <a:ea typeface="+mn-ea"/>
                <a:cs typeface="Times New Roman" panose="02020603050405020304" pitchFamily="18" charset="0"/>
              </a:rPr>
              <a:t>逐渐增大。</a:t>
            </a:r>
            <a:endParaRPr lang="en-US" altLang="zh-CN" dirty="0">
              <a:solidFill>
                <a:srgbClr val="C00000"/>
              </a:solidFill>
              <a:latin typeface="+mn-ea"/>
              <a:ea typeface="+mn-ea"/>
              <a:cs typeface="Times New Roman" panose="02020603050405020304" pitchFamily="18" charset="0"/>
            </a:endParaRPr>
          </a:p>
        </p:txBody>
      </p:sp>
      <p:sp>
        <p:nvSpPr>
          <p:cNvPr id="86" name="矩形 85"/>
          <p:cNvSpPr/>
          <p:nvPr/>
        </p:nvSpPr>
        <p:spPr>
          <a:xfrm>
            <a:off x="1833315" y="2070995"/>
            <a:ext cx="3764172" cy="338554"/>
          </a:xfrm>
          <a:prstGeom prst="rect">
            <a:avLst/>
          </a:prstGeom>
        </p:spPr>
        <p:txBody>
          <a:bodyPr wrap="none">
            <a:spAutoFit/>
          </a:bodyPr>
          <a:lstStyle/>
          <a:p>
            <a:r>
              <a:rPr lang="zh-CN" altLang="en-US" sz="1600" dirty="0">
                <a:solidFill>
                  <a:srgbClr val="C00000"/>
                </a:solidFill>
                <a:latin typeface="Times New Roman" pitchFamily="18" charset="0"/>
                <a:cs typeface="Times New Roman" pitchFamily="18" charset="0"/>
              </a:rPr>
              <a:t>（物体静止在地球表面时受到的</a:t>
            </a:r>
            <a:r>
              <a:rPr lang="en-US" altLang="zh-CN" sz="1600" i="1" dirty="0">
                <a:solidFill>
                  <a:srgbClr val="C00000"/>
                </a:solidFill>
                <a:latin typeface="Times New Roman" pitchFamily="18" charset="0"/>
                <a:cs typeface="Times New Roman" pitchFamily="18" charset="0"/>
              </a:rPr>
              <a:t>N</a:t>
            </a:r>
            <a:r>
              <a:rPr lang="en-US" altLang="zh-CN" sz="1600" dirty="0">
                <a:solidFill>
                  <a:srgbClr val="C00000"/>
                </a:solidFill>
                <a:latin typeface="Times New Roman" pitchFamily="18" charset="0"/>
                <a:cs typeface="Times New Roman" pitchFamily="18" charset="0"/>
              </a:rPr>
              <a:t>=</a:t>
            </a:r>
            <a:r>
              <a:rPr lang="en-US" altLang="zh-CN" sz="1600" i="1" dirty="0">
                <a:solidFill>
                  <a:srgbClr val="C00000"/>
                </a:solidFill>
                <a:latin typeface="Times New Roman" pitchFamily="18" charset="0"/>
                <a:cs typeface="Times New Roman" pitchFamily="18" charset="0"/>
              </a:rPr>
              <a:t>mg</a:t>
            </a:r>
            <a:r>
              <a:rPr lang="zh-CN" altLang="en-US" sz="1600" dirty="0">
                <a:solidFill>
                  <a:srgbClr val="C00000"/>
                </a:solidFill>
                <a:latin typeface="Times New Roman" pitchFamily="18" charset="0"/>
                <a:cs typeface="Times New Roman" pitchFamily="18" charset="0"/>
              </a:rPr>
              <a:t>）</a:t>
            </a:r>
            <a:endParaRPr lang="zh-CN" altLang="en-US" sz="1600" dirty="0">
              <a:solidFill>
                <a:srgbClr val="C00000"/>
              </a:solidFill>
            </a:endParaRPr>
          </a:p>
        </p:txBody>
      </p:sp>
      <p:sp>
        <p:nvSpPr>
          <p:cNvPr id="87" name="TextBox 86"/>
          <p:cNvSpPr txBox="1"/>
          <p:nvPr/>
        </p:nvSpPr>
        <p:spPr>
          <a:xfrm>
            <a:off x="6376085" y="4151870"/>
            <a:ext cx="1980029" cy="307777"/>
          </a:xfrm>
          <a:prstGeom prst="rect">
            <a:avLst/>
          </a:prstGeom>
          <a:noFill/>
        </p:spPr>
        <p:txBody>
          <a:bodyPr wrap="none" rtlCol="0">
            <a:spAutoFit/>
          </a:bodyPr>
          <a:lstStyle/>
          <a:p>
            <a:r>
              <a:rPr lang="zh-CN" altLang="en-US" sz="1400" b="1" dirty="0">
                <a:latin typeface="黑体" pitchFamily="49" charset="-122"/>
                <a:ea typeface="黑体" pitchFamily="49" charset="-122"/>
              </a:rPr>
              <a:t>把地球看做均匀的球体</a:t>
            </a:r>
          </a:p>
        </p:txBody>
      </p:sp>
    </p:spTree>
    <p:extLst>
      <p:ext uri="{BB962C8B-B14F-4D97-AF65-F5344CB8AC3E}">
        <p14:creationId xmlns:p14="http://schemas.microsoft.com/office/powerpoint/2010/main" val="203113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linds(horizontal)">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blinds(horizontal)">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linds(horizontal)">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blinds(horizontal)">
                                      <p:cBhvr>
                                        <p:cTn id="50" dur="500"/>
                                        <p:tgtEl>
                                          <p:spTgt spid="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10"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blinds(horizontal)">
                                      <p:cBhvr>
                                        <p:cTn id="66" dur="500"/>
                                        <p:tgtEl>
                                          <p:spTgt spid="6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blinds(horizontal)">
                                      <p:cBhvr>
                                        <p:cTn id="71" dur="500"/>
                                        <p:tgtEl>
                                          <p:spTgt spid="6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blinds(horizontal)">
                                      <p:cBhvr>
                                        <p:cTn id="76" dur="500"/>
                                        <p:tgtEl>
                                          <p:spTgt spid="71"/>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linds(horizontal)">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blinds(horizontal)">
                                      <p:cBhvr>
                                        <p:cTn id="86" dur="500"/>
                                        <p:tgtEl>
                                          <p:spTgt spid="6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wipe(left)">
                                      <p:cBhvr>
                                        <p:cTn id="91" dur="500"/>
                                        <p:tgtEl>
                                          <p:spTgt spid="67"/>
                                        </p:tgtEl>
                                      </p:cBhvr>
                                    </p:animEffect>
                                  </p:childTnLst>
                                </p:cTn>
                              </p:par>
                              <p:par>
                                <p:cTn id="92" presetID="3" presetClass="entr" presetSubtype="10"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blinds(horizontal)">
                                      <p:cBhvr>
                                        <p:cTn id="9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42" grpId="0"/>
      <p:bldP spid="46" grpId="0"/>
      <p:bldP spid="60" grpId="0"/>
      <p:bldP spid="65" grpId="0"/>
      <p:bldP spid="67" grpId="0"/>
      <p:bldP spid="86"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373" y="1336760"/>
            <a:ext cx="4330462" cy="1338828"/>
          </a:xfrm>
          <a:prstGeom prst="rect">
            <a:avLst/>
          </a:prstGeom>
          <a:ln w="254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ctr">
              <a:lnSpc>
                <a:spcPct val="150000"/>
              </a:lnSpc>
              <a:buFont typeface="Wingdings" pitchFamily="2" charset="2"/>
              <a:buChar char="u"/>
            </a:pPr>
            <a:r>
              <a:rPr lang="zh-CN" altLang="zh-CN" dirty="0">
                <a:solidFill>
                  <a:srgbClr val="155352"/>
                </a:solidFill>
                <a:latin typeface="Times New Roman" pitchFamily="18" charset="0"/>
                <a:cs typeface="Times New Roman" pitchFamily="18" charset="0"/>
              </a:rPr>
              <a:t>已知地球质量约</a:t>
            </a:r>
            <a:r>
              <a:rPr lang="zh-CN" altLang="en-US" dirty="0">
                <a:solidFill>
                  <a:srgbClr val="155352"/>
                </a:solidFill>
                <a:latin typeface="Times New Roman" pitchFamily="18" charset="0"/>
                <a:cs typeface="Times New Roman" pitchFamily="18" charset="0"/>
              </a:rPr>
              <a:t>为</a:t>
            </a:r>
            <a:r>
              <a:rPr lang="en-US" altLang="zh-CN" i="1" dirty="0">
                <a:solidFill>
                  <a:srgbClr val="155352"/>
                </a:solidFill>
                <a:latin typeface="Times New Roman" pitchFamily="18" charset="0"/>
                <a:cs typeface="Times New Roman" pitchFamily="18" charset="0"/>
              </a:rPr>
              <a:t>M</a:t>
            </a:r>
            <a:r>
              <a:rPr lang="en-US" altLang="zh-CN" dirty="0">
                <a:solidFill>
                  <a:srgbClr val="155352"/>
                </a:solidFill>
                <a:latin typeface="Times New Roman" pitchFamily="18" charset="0"/>
                <a:cs typeface="Times New Roman" pitchFamily="18" charset="0"/>
              </a:rPr>
              <a:t>=6. 0×10</a:t>
            </a:r>
            <a:r>
              <a:rPr lang="en-US" altLang="zh-CN" baseline="30000" dirty="0">
                <a:solidFill>
                  <a:srgbClr val="155352"/>
                </a:solidFill>
                <a:latin typeface="Times New Roman" pitchFamily="18" charset="0"/>
                <a:cs typeface="Times New Roman" pitchFamily="18" charset="0"/>
              </a:rPr>
              <a:t>24</a:t>
            </a:r>
            <a:r>
              <a:rPr lang="en-US" altLang="zh-CN" dirty="0">
                <a:solidFill>
                  <a:srgbClr val="155352"/>
                </a:solidFill>
                <a:latin typeface="Times New Roman" pitchFamily="18" charset="0"/>
                <a:cs typeface="Times New Roman" pitchFamily="18" charset="0"/>
              </a:rPr>
              <a:t>kg</a:t>
            </a:r>
          </a:p>
          <a:p>
            <a:pPr fontAlgn="ctr">
              <a:lnSpc>
                <a:spcPct val="150000"/>
              </a:lnSpc>
            </a:pPr>
            <a:r>
              <a:rPr lang="en-US" altLang="zh-CN" dirty="0">
                <a:solidFill>
                  <a:srgbClr val="155352"/>
                </a:solidFill>
                <a:latin typeface="Times New Roman" pitchFamily="18" charset="0"/>
                <a:cs typeface="Times New Roman" pitchFamily="18" charset="0"/>
              </a:rPr>
              <a:t>    </a:t>
            </a:r>
            <a:r>
              <a:rPr lang="zh-CN" altLang="zh-CN" dirty="0">
                <a:solidFill>
                  <a:srgbClr val="155352"/>
                </a:solidFill>
                <a:latin typeface="Times New Roman" pitchFamily="18" charset="0"/>
                <a:cs typeface="Times New Roman" pitchFamily="18" charset="0"/>
              </a:rPr>
              <a:t>地球</a:t>
            </a:r>
            <a:r>
              <a:rPr lang="zh-CN" altLang="en-US" dirty="0">
                <a:solidFill>
                  <a:srgbClr val="155352"/>
                </a:solidFill>
                <a:latin typeface="Times New Roman" pitchFamily="18" charset="0"/>
                <a:cs typeface="Times New Roman" pitchFamily="18" charset="0"/>
              </a:rPr>
              <a:t>赤道</a:t>
            </a:r>
            <a:r>
              <a:rPr lang="zh-CN" altLang="zh-CN" dirty="0">
                <a:solidFill>
                  <a:srgbClr val="155352"/>
                </a:solidFill>
                <a:latin typeface="Times New Roman" pitchFamily="18" charset="0"/>
                <a:cs typeface="Times New Roman" pitchFamily="18" charset="0"/>
              </a:rPr>
              <a:t>半径</a:t>
            </a:r>
            <a:r>
              <a:rPr lang="zh-CN" altLang="en-US" dirty="0">
                <a:solidFill>
                  <a:srgbClr val="155352"/>
                </a:solidFill>
                <a:latin typeface="Times New Roman" pitchFamily="18" charset="0"/>
                <a:cs typeface="Times New Roman" pitchFamily="18" charset="0"/>
              </a:rPr>
              <a:t>约</a:t>
            </a:r>
            <a:r>
              <a:rPr lang="zh-CN" altLang="zh-CN" dirty="0">
                <a:solidFill>
                  <a:srgbClr val="155352"/>
                </a:solidFill>
                <a:latin typeface="Times New Roman" pitchFamily="18" charset="0"/>
                <a:cs typeface="Times New Roman" pitchFamily="18" charset="0"/>
              </a:rPr>
              <a:t>为</a:t>
            </a:r>
            <a:r>
              <a:rPr lang="en-US" altLang="zh-CN" i="1" dirty="0">
                <a:solidFill>
                  <a:srgbClr val="155352"/>
                </a:solidFill>
                <a:latin typeface="Times New Roman" pitchFamily="18" charset="0"/>
                <a:cs typeface="Times New Roman" pitchFamily="18" charset="0"/>
              </a:rPr>
              <a:t>R</a:t>
            </a:r>
            <a:r>
              <a:rPr lang="en-US" altLang="zh-CN" dirty="0">
                <a:solidFill>
                  <a:srgbClr val="155352"/>
                </a:solidFill>
                <a:latin typeface="Times New Roman" pitchFamily="18" charset="0"/>
                <a:cs typeface="Times New Roman" pitchFamily="18" charset="0"/>
              </a:rPr>
              <a:t>=6380 km</a:t>
            </a:r>
          </a:p>
          <a:p>
            <a:pPr fontAlgn="ctr">
              <a:lnSpc>
                <a:spcPct val="150000"/>
              </a:lnSpc>
            </a:pPr>
            <a:r>
              <a:rPr lang="en-US" altLang="zh-CN" dirty="0">
                <a:solidFill>
                  <a:srgbClr val="155352"/>
                </a:solidFill>
                <a:latin typeface="Times New Roman" pitchFamily="18" charset="0"/>
                <a:cs typeface="Times New Roman" pitchFamily="18" charset="0"/>
              </a:rPr>
              <a:t>    </a:t>
            </a:r>
            <a:r>
              <a:rPr lang="zh-CN" altLang="en-US" dirty="0">
                <a:solidFill>
                  <a:srgbClr val="155352"/>
                </a:solidFill>
                <a:latin typeface="Times New Roman" pitchFamily="18" charset="0"/>
                <a:cs typeface="Times New Roman" pitchFamily="18" charset="0"/>
              </a:rPr>
              <a:t>地球自转周期是</a:t>
            </a:r>
            <a:r>
              <a:rPr lang="en-US" altLang="zh-CN" dirty="0">
                <a:solidFill>
                  <a:srgbClr val="155352"/>
                </a:solidFill>
                <a:latin typeface="Times New Roman" pitchFamily="18" charset="0"/>
                <a:cs typeface="Times New Roman" pitchFamily="18" charset="0"/>
              </a:rPr>
              <a:t>24</a:t>
            </a:r>
            <a:r>
              <a:rPr lang="zh-CN" altLang="en-US" dirty="0">
                <a:solidFill>
                  <a:srgbClr val="155352"/>
                </a:solidFill>
                <a:latin typeface="Times New Roman" pitchFamily="18" charset="0"/>
                <a:cs typeface="Times New Roman" pitchFamily="18" charset="0"/>
              </a:rPr>
              <a:t>小时。</a:t>
            </a:r>
            <a:r>
              <a:rPr lang="en-US" altLang="zh-CN" dirty="0">
                <a:solidFill>
                  <a:srgbClr val="155352"/>
                </a:solidFill>
                <a:latin typeface="Times New Roman" pitchFamily="18" charset="0"/>
                <a:cs typeface="Times New Roman" pitchFamily="18" charset="0"/>
              </a:rPr>
              <a:t>     </a:t>
            </a:r>
            <a:endParaRPr lang="zh-CN" altLang="zh-CN" dirty="0">
              <a:solidFill>
                <a:srgbClr val="155352"/>
              </a:solidFill>
              <a:latin typeface="Times New Roman" pitchFamily="18" charset="0"/>
              <a:cs typeface="Times New Roman" pitchFamily="18" charset="0"/>
            </a:endParaRP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descr="eqId2dcdfbd437b44a109a80cc4e3cb9be60"/>
          <p:cNvGraphicFramePr>
            <a:graphicFrameLocks noChangeAspect="1"/>
          </p:cNvGraphicFramePr>
          <p:nvPr>
            <p:extLst>
              <p:ext uri="{D42A27DB-BD31-4B8C-83A1-F6EECF244321}">
                <p14:modId xmlns:p14="http://schemas.microsoft.com/office/powerpoint/2010/main" val="2131144308"/>
              </p:ext>
            </p:extLst>
          </p:nvPr>
        </p:nvGraphicFramePr>
        <p:xfrm>
          <a:off x="2823588" y="2879513"/>
          <a:ext cx="5215094" cy="757821"/>
        </p:xfrm>
        <a:graphic>
          <a:graphicData uri="http://schemas.openxmlformats.org/presentationml/2006/ole">
            <mc:AlternateContent xmlns:mc="http://schemas.openxmlformats.org/markup-compatibility/2006">
              <mc:Choice xmlns:v="urn:schemas-microsoft-com:vml" Requires="v">
                <p:oleObj spid="_x0000_s46085" name="Equation" r:id="rId4" imgW="3429000" imgH="482400" progId="">
                  <p:embed/>
                </p:oleObj>
              </mc:Choice>
              <mc:Fallback>
                <p:oleObj name="Equation" r:id="rId4" imgW="3429000" imgH="482400" progId="">
                  <p:embed/>
                  <p:pic>
                    <p:nvPicPr>
                      <p:cNvPr id="0" name="Picture 2" descr="eqId2dcdfbd437b44a109a80cc4e3cb9be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3588" y="2879513"/>
                        <a:ext cx="5215094" cy="7578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descr="eqId2dcdfbd437b44a109a80cc4e3cb9be60"/>
          <p:cNvGraphicFramePr>
            <a:graphicFrameLocks noChangeAspect="1"/>
          </p:cNvGraphicFramePr>
          <p:nvPr>
            <p:extLst>
              <p:ext uri="{D42A27DB-BD31-4B8C-83A1-F6EECF244321}">
                <p14:modId xmlns:p14="http://schemas.microsoft.com/office/powerpoint/2010/main" val="3714948169"/>
              </p:ext>
            </p:extLst>
          </p:nvPr>
        </p:nvGraphicFramePr>
        <p:xfrm>
          <a:off x="2833632" y="3504798"/>
          <a:ext cx="4481487" cy="1370082"/>
        </p:xfrm>
        <a:graphic>
          <a:graphicData uri="http://schemas.openxmlformats.org/presentationml/2006/ole">
            <mc:AlternateContent xmlns:mc="http://schemas.openxmlformats.org/markup-compatibility/2006">
              <mc:Choice xmlns:v="urn:schemas-microsoft-com:vml" Requires="v">
                <p:oleObj spid="_x0000_s46086" name="Equation" r:id="rId6" imgW="3047760" imgH="939600" progId="">
                  <p:embed/>
                </p:oleObj>
              </mc:Choice>
              <mc:Fallback>
                <p:oleObj name="Equation" r:id="rId6" imgW="3047760" imgH="939600" progId="">
                  <p:embed/>
                  <p:pic>
                    <p:nvPicPr>
                      <p:cNvPr id="0" name="Picture 4" descr="eqId2dcdfbd437b44a109a80cc4e3cb9be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3632" y="3504798"/>
                        <a:ext cx="4481487" cy="1370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组合 7"/>
          <p:cNvGrpSpPr/>
          <p:nvPr/>
        </p:nvGrpSpPr>
        <p:grpSpPr>
          <a:xfrm>
            <a:off x="2562316" y="765274"/>
            <a:ext cx="4150100" cy="428597"/>
            <a:chOff x="975056" y="2542317"/>
            <a:chExt cx="4150100" cy="428597"/>
          </a:xfrm>
        </p:grpSpPr>
        <p:sp>
          <p:nvSpPr>
            <p:cNvPr id="10" name="矩形 9"/>
            <p:cNvSpPr/>
            <p:nvPr/>
          </p:nvSpPr>
          <p:spPr>
            <a:xfrm>
              <a:off x="975056" y="2601582"/>
              <a:ext cx="646331" cy="369332"/>
            </a:xfrm>
            <a:prstGeom prst="rect">
              <a:avLst/>
            </a:prstGeom>
          </p:spPr>
          <p:txBody>
            <a:bodyPr wrap="none">
              <a:spAutoFit/>
            </a:bodyPr>
            <a:lstStyle/>
            <a:p>
              <a:pPr algn="ctr" defTabSz="685800" hangingPunct="1">
                <a:defRPr/>
              </a:pPr>
              <a:r>
                <a:rPr lang="zh-CN" altLang="en-US" dirty="0">
                  <a:latin typeface="Times New Roman" pitchFamily="18" charset="0"/>
                  <a:ea typeface="+mn-ea"/>
                  <a:cs typeface="Times New Roman" pitchFamily="18" charset="0"/>
                </a:rPr>
                <a:t>赤道</a:t>
              </a:r>
            </a:p>
          </p:txBody>
        </p:sp>
        <p:grpSp>
          <p:nvGrpSpPr>
            <p:cNvPr id="11" name="组合 67"/>
            <p:cNvGrpSpPr/>
            <p:nvPr/>
          </p:nvGrpSpPr>
          <p:grpSpPr>
            <a:xfrm>
              <a:off x="1792227" y="2542317"/>
              <a:ext cx="3332929" cy="416689"/>
              <a:chOff x="1792227" y="2542317"/>
              <a:chExt cx="3332929" cy="416689"/>
            </a:xfrm>
          </p:grpSpPr>
          <p:sp>
            <p:nvSpPr>
              <p:cNvPr id="12" name="TextBox 11"/>
              <p:cNvSpPr txBox="1"/>
              <p:nvPr/>
            </p:nvSpPr>
            <p:spPr>
              <a:xfrm>
                <a:off x="1792227" y="2542317"/>
                <a:ext cx="1525067" cy="400110"/>
              </a:xfrm>
              <a:prstGeom prst="rect">
                <a:avLst/>
              </a:prstGeom>
              <a:noFill/>
            </p:spPr>
            <p:txBody>
              <a:bodyPr wrap="square" rtlCol="0">
                <a:spAutoFit/>
              </a:bodyPr>
              <a:lstStyle/>
              <a:p>
                <a:pPr algn="ctr">
                  <a:defRPr/>
                </a:pPr>
                <a:r>
                  <a:rPr lang="en-US" altLang="zh-CN" sz="2000" b="1" i="1" dirty="0">
                    <a:latin typeface="Times New Roman" pitchFamily="18" charset="0"/>
                    <a:ea typeface="+mn-ea"/>
                    <a:cs typeface="Times New Roman" pitchFamily="18" charset="0"/>
                  </a:rPr>
                  <a:t>mg</a:t>
                </a:r>
                <a:r>
                  <a:rPr lang="en-US" altLang="zh-CN" sz="2000" b="1" dirty="0">
                    <a:latin typeface="Times New Roman" pitchFamily="18" charset="0"/>
                    <a:ea typeface="+mn-ea"/>
                    <a:cs typeface="Times New Roman" pitchFamily="18" charset="0"/>
                  </a:rPr>
                  <a:t>=</a:t>
                </a:r>
                <a:r>
                  <a:rPr lang="en-US" altLang="zh-CN" sz="2000" b="1" i="1" dirty="0">
                    <a:latin typeface="Times New Roman" pitchFamily="18" charset="0"/>
                    <a:ea typeface="+mn-ea"/>
                    <a:cs typeface="Times New Roman" pitchFamily="18" charset="0"/>
                  </a:rPr>
                  <a:t>F</a:t>
                </a:r>
                <a:r>
                  <a:rPr lang="zh-CN" altLang="en-US" sz="2000" b="1" baseline="-25000" dirty="0">
                    <a:latin typeface="Times New Roman" pitchFamily="18" charset="0"/>
                    <a:ea typeface="+mn-ea"/>
                    <a:cs typeface="Times New Roman" pitchFamily="18" charset="0"/>
                  </a:rPr>
                  <a:t>引</a:t>
                </a:r>
                <a:r>
                  <a:rPr lang="en-US" altLang="zh-CN" sz="2000" b="1" dirty="0">
                    <a:latin typeface="Times New Roman" pitchFamily="18" charset="0"/>
                    <a:ea typeface="+mn-ea"/>
                    <a:cs typeface="Times New Roman" pitchFamily="18" charset="0"/>
                  </a:rPr>
                  <a:t>-</a:t>
                </a:r>
                <a:r>
                  <a:rPr lang="en-US" altLang="zh-CN" sz="2000" b="1" i="1" dirty="0">
                    <a:solidFill>
                      <a:schemeClr val="dk1"/>
                    </a:solidFill>
                    <a:latin typeface="Times New Roman" pitchFamily="18" charset="0"/>
                    <a:ea typeface="+mn-ea"/>
                    <a:cs typeface="Times New Roman" pitchFamily="18" charset="0"/>
                  </a:rPr>
                  <a:t>F</a:t>
                </a:r>
                <a:r>
                  <a:rPr lang="zh-CN" altLang="en-US" sz="2000" b="1" baseline="-25000" dirty="0">
                    <a:latin typeface="Times New Roman" pitchFamily="18" charset="0"/>
                    <a:ea typeface="+mn-ea"/>
                    <a:cs typeface="Times New Roman" pitchFamily="18" charset="0"/>
                  </a:rPr>
                  <a:t>向</a:t>
                </a:r>
                <a:endParaRPr lang="zh-CN" altLang="en-US" sz="2000" dirty="0">
                  <a:latin typeface="Times New Roman" pitchFamily="18" charset="0"/>
                  <a:ea typeface="+mn-ea"/>
                  <a:cs typeface="Times New Roman" pitchFamily="18" charset="0"/>
                </a:endParaRPr>
              </a:p>
            </p:txBody>
          </p:sp>
          <p:sp>
            <p:nvSpPr>
              <p:cNvPr id="13" name="TextBox 12"/>
              <p:cNvSpPr txBox="1"/>
              <p:nvPr/>
            </p:nvSpPr>
            <p:spPr>
              <a:xfrm>
                <a:off x="3239179" y="2558896"/>
                <a:ext cx="1885977" cy="400110"/>
              </a:xfrm>
              <a:prstGeom prst="rect">
                <a:avLst/>
              </a:prstGeom>
              <a:noFill/>
            </p:spPr>
            <p:txBody>
              <a:bodyPr wrap="square" rtlCol="0">
                <a:spAutoFit/>
              </a:bodyPr>
              <a:lstStyle/>
              <a:p>
                <a:pPr algn="just">
                  <a:defRPr/>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b="1" i="1" dirty="0">
                    <a:latin typeface="Times New Roman" panose="02020603050405020304" pitchFamily="18" charset="0"/>
                    <a:ea typeface="黑体" panose="02010609060101010101" pitchFamily="49" charset="-122"/>
                    <a:cs typeface="Times New Roman" panose="02020603050405020304" pitchFamily="18" charset="0"/>
                  </a:rPr>
                  <a:t>F</a:t>
                </a:r>
                <a:r>
                  <a:rPr lang="zh-CN" altLang="en-US" sz="2000" b="1" baseline="-25000" dirty="0">
                    <a:latin typeface="Times New Roman" panose="02020603050405020304" pitchFamily="18" charset="0"/>
                    <a:ea typeface="黑体" panose="02010609060101010101" pitchFamily="49" charset="-122"/>
                    <a:cs typeface="Times New Roman" panose="02020603050405020304" pitchFamily="18" charset="0"/>
                  </a:rPr>
                  <a:t>向</a:t>
                </a:r>
                <a:r>
                  <a:rPr lang="zh-CN" altLang="en-US" sz="2000" b="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i="1"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m</a:t>
                </a:r>
                <a:r>
                  <a:rPr lang="el-GR" altLang="zh-CN" sz="2000" b="1" i="1"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ω</a:t>
                </a:r>
                <a:r>
                  <a:rPr lang="en-US"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b="1" i="1" dirty="0">
                    <a:latin typeface="Times New Roman" panose="02020603050405020304" pitchFamily="18" charset="0"/>
                    <a:ea typeface="黑体" panose="02010609060101010101" pitchFamily="49" charset="-122"/>
                    <a:cs typeface="Times New Roman" panose="02020603050405020304" pitchFamily="18" charset="0"/>
                  </a:rPr>
                  <a:t>R</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a:t>
                </a:r>
              </a:p>
            </p:txBody>
          </p:sp>
        </p:grpSp>
      </p:grpSp>
      <p:sp>
        <p:nvSpPr>
          <p:cNvPr id="14" name="矩形 13"/>
          <p:cNvSpPr/>
          <p:nvPr/>
        </p:nvSpPr>
        <p:spPr>
          <a:xfrm>
            <a:off x="3410895" y="2478277"/>
            <a:ext cx="3211135" cy="338554"/>
          </a:xfrm>
          <a:prstGeom prst="rect">
            <a:avLst/>
          </a:prstGeom>
        </p:spPr>
        <p:txBody>
          <a:bodyPr wrap="none">
            <a:spAutoFit/>
          </a:bodyPr>
          <a:lstStyle/>
          <a:p>
            <a:r>
              <a:rPr lang="zh-CN" altLang="zh-CN" sz="1600" b="1" dirty="0">
                <a:solidFill>
                  <a:srgbClr val="C00000"/>
                </a:solidFill>
                <a:latin typeface="Times New Roman" pitchFamily="18" charset="0"/>
                <a:cs typeface="Times New Roman" pitchFamily="18" charset="0"/>
              </a:rPr>
              <a:t>地球</a:t>
            </a:r>
            <a:r>
              <a:rPr lang="zh-CN" altLang="en-US" sz="1600" b="1" dirty="0">
                <a:solidFill>
                  <a:srgbClr val="C00000"/>
                </a:solidFill>
                <a:latin typeface="Times New Roman" pitchFamily="18" charset="0"/>
                <a:cs typeface="Times New Roman" pitchFamily="18" charset="0"/>
              </a:rPr>
              <a:t>赤道</a:t>
            </a:r>
            <a:r>
              <a:rPr lang="zh-CN" altLang="zh-CN" sz="1600" b="1" dirty="0">
                <a:solidFill>
                  <a:srgbClr val="C00000"/>
                </a:solidFill>
                <a:latin typeface="Times New Roman" pitchFamily="18" charset="0"/>
                <a:cs typeface="Times New Roman" pitchFamily="18" charset="0"/>
              </a:rPr>
              <a:t>表面质量为</a:t>
            </a:r>
            <a:r>
              <a:rPr lang="en-US" altLang="zh-CN" sz="1600" b="1" dirty="0">
                <a:solidFill>
                  <a:srgbClr val="C00000"/>
                </a:solidFill>
                <a:latin typeface="Times New Roman" pitchFamily="18" charset="0"/>
                <a:cs typeface="Times New Roman" pitchFamily="18" charset="0"/>
              </a:rPr>
              <a:t>1. 0 kg</a:t>
            </a:r>
            <a:r>
              <a:rPr lang="zh-CN" altLang="en-US" sz="1600" b="1" dirty="0">
                <a:solidFill>
                  <a:srgbClr val="C00000"/>
                </a:solidFill>
                <a:latin typeface="Times New Roman" pitchFamily="18" charset="0"/>
                <a:cs typeface="Times New Roman" pitchFamily="18" charset="0"/>
              </a:rPr>
              <a:t>的物体</a:t>
            </a:r>
            <a:endParaRPr lang="zh-CN" altLang="en-US" sz="1600" b="1" dirty="0">
              <a:solidFill>
                <a:srgbClr val="C00000"/>
              </a:solidFill>
            </a:endParaRPr>
          </a:p>
        </p:txBody>
      </p:sp>
    </p:spTree>
    <p:extLst>
      <p:ext uri="{BB962C8B-B14F-4D97-AF65-F5344CB8AC3E}">
        <p14:creationId xmlns:p14="http://schemas.microsoft.com/office/powerpoint/2010/main" val="40298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298258" y="3614682"/>
            <a:ext cx="6412053" cy="369332"/>
          </a:xfrm>
          <a:prstGeom prst="rect">
            <a:avLst/>
          </a:prstGeom>
          <a:noFill/>
        </p:spPr>
        <p:txBody>
          <a:bodyPr wrap="square" rtlCol="0">
            <a:spAutoFit/>
          </a:bodyPr>
          <a:lstStyle/>
          <a:p>
            <a:pPr>
              <a:buFont typeface="Wingdings" pitchFamily="2" charset="2"/>
              <a:buChar char="u"/>
            </a:pPr>
            <a:r>
              <a:rPr lang="zh-CN" altLang="en-US" dirty="0">
                <a:solidFill>
                  <a:srgbClr val="C00000"/>
                </a:solidFill>
                <a:latin typeface="+mn-ea"/>
                <a:ea typeface="+mn-ea"/>
                <a:cs typeface="Times New Roman" panose="02020603050405020304" pitchFamily="18" charset="0"/>
              </a:rPr>
              <a:t>随着高度的增大，重力（重力加速度）逐渐减小。</a:t>
            </a:r>
            <a:endParaRPr lang="en-US" altLang="zh-CN" dirty="0">
              <a:solidFill>
                <a:srgbClr val="C00000"/>
              </a:solidFill>
              <a:latin typeface="+mn-ea"/>
              <a:ea typeface="+mn-ea"/>
              <a:cs typeface="Times New Roman" panose="02020603050405020304" pitchFamily="18" charset="0"/>
            </a:endParaRPr>
          </a:p>
        </p:txBody>
      </p:sp>
      <p:grpSp>
        <p:nvGrpSpPr>
          <p:cNvPr id="6" name="组合 12"/>
          <p:cNvGrpSpPr/>
          <p:nvPr/>
        </p:nvGrpSpPr>
        <p:grpSpPr>
          <a:xfrm>
            <a:off x="1279404" y="1777594"/>
            <a:ext cx="5414906" cy="622901"/>
            <a:chOff x="568205" y="2296882"/>
            <a:chExt cx="4542807" cy="622901"/>
          </a:xfrm>
        </p:grpSpPr>
        <p:sp>
          <p:nvSpPr>
            <p:cNvPr id="11" name="TextBox 10"/>
            <p:cNvSpPr txBox="1"/>
            <p:nvPr/>
          </p:nvSpPr>
          <p:spPr>
            <a:xfrm>
              <a:off x="568205" y="2366862"/>
              <a:ext cx="2410522" cy="430887"/>
            </a:xfrm>
            <a:prstGeom prst="rect">
              <a:avLst/>
            </a:prstGeom>
            <a:noFill/>
          </p:spPr>
          <p:txBody>
            <a:bodyPr wrap="square" rtlCol="0">
              <a:spAutoFit/>
            </a:bodyPr>
            <a:lstStyle/>
            <a:p>
              <a:pPr marL="354013" indent="-342900"/>
              <a:r>
                <a:rPr lang="zh-CN" altLang="en-US" sz="2200" b="1" dirty="0">
                  <a:latin typeface="Times New Roman" panose="02020603050405020304" pitchFamily="18" charset="0"/>
                  <a:ea typeface="华文楷体" panose="02010600040101010101" pitchFamily="2" charset="-122"/>
                  <a:cs typeface="Times New Roman" panose="02020603050405020304" pitchFamily="18" charset="0"/>
                </a:rPr>
                <a:t>地球表面：</a:t>
              </a:r>
              <a:endParaRPr lang="en-US" altLang="zh-CN" sz="2200" b="1"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4" name="对象 13" descr="eqId2dcdfbd437b44a109a80cc4e3cb9be60"/>
            <p:cNvGraphicFramePr>
              <a:graphicFrameLocks noChangeAspect="1"/>
            </p:cNvGraphicFramePr>
            <p:nvPr>
              <p:extLst>
                <p:ext uri="{D42A27DB-BD31-4B8C-83A1-F6EECF244321}">
                  <p14:modId xmlns:p14="http://schemas.microsoft.com/office/powerpoint/2010/main" val="1900806315"/>
                </p:ext>
              </p:extLst>
            </p:nvPr>
          </p:nvGraphicFramePr>
          <p:xfrm>
            <a:off x="2506466" y="2308171"/>
            <a:ext cx="1608899" cy="611612"/>
          </p:xfrm>
          <a:graphic>
            <a:graphicData uri="http://schemas.openxmlformats.org/presentationml/2006/ole">
              <mc:AlternateContent xmlns:mc="http://schemas.openxmlformats.org/markup-compatibility/2006">
                <mc:Choice xmlns:v="urn:schemas-microsoft-com:vml" Requires="v">
                  <p:oleObj spid="_x0000_s45062" name="Equation" r:id="rId4" imgW="1028520" imgH="393480" progId="">
                    <p:embed/>
                  </p:oleObj>
                </mc:Choice>
                <mc:Fallback>
                  <p:oleObj name="Equation" r:id="rId4" imgW="1028520" imgH="393480" progId="">
                    <p:embed/>
                    <p:pic>
                      <p:nvPicPr>
                        <p:cNvPr id="0" name="Picture 2" descr="eqId2dcdfbd437b44a109a80cc4e3cb9be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466" y="2308171"/>
                          <a:ext cx="1608899" cy="611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descr="eqId2dcdfbd437b44a109a80cc4e3cb9be60"/>
            <p:cNvGraphicFramePr>
              <a:graphicFrameLocks noChangeAspect="1"/>
            </p:cNvGraphicFramePr>
            <p:nvPr>
              <p:extLst>
                <p:ext uri="{D42A27DB-BD31-4B8C-83A1-F6EECF244321}">
                  <p14:modId xmlns:p14="http://schemas.microsoft.com/office/powerpoint/2010/main" val="443338766"/>
                </p:ext>
              </p:extLst>
            </p:nvPr>
          </p:nvGraphicFramePr>
          <p:xfrm>
            <a:off x="4038892" y="2296882"/>
            <a:ext cx="1072120" cy="611612"/>
          </p:xfrm>
          <a:graphic>
            <a:graphicData uri="http://schemas.openxmlformats.org/presentationml/2006/ole">
              <mc:AlternateContent xmlns:mc="http://schemas.openxmlformats.org/markup-compatibility/2006">
                <mc:Choice xmlns:v="urn:schemas-microsoft-com:vml" Requires="v">
                  <p:oleObj spid="_x0000_s45063" name="Equation" r:id="rId6" imgW="685800" imgH="393480" progId="">
                    <p:embed/>
                  </p:oleObj>
                </mc:Choice>
                <mc:Fallback>
                  <p:oleObj name="Equation" r:id="rId6" imgW="685800" imgH="393480" progId="">
                    <p:embed/>
                    <p:pic>
                      <p:nvPicPr>
                        <p:cNvPr id="0" name="Picture 3" descr="eqId2dcdfbd437b44a109a80cc4e3cb9be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892" y="2296882"/>
                          <a:ext cx="1072120" cy="611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5" name="对象 14" descr="eqId2dcdfbd437b44a109a80cc4e3cb9be60"/>
          <p:cNvGraphicFramePr>
            <a:graphicFrameLocks noChangeAspect="1"/>
          </p:cNvGraphicFramePr>
          <p:nvPr>
            <p:extLst>
              <p:ext uri="{D42A27DB-BD31-4B8C-83A1-F6EECF244321}">
                <p14:modId xmlns:p14="http://schemas.microsoft.com/office/powerpoint/2010/main" val="1019205995"/>
              </p:ext>
            </p:extLst>
          </p:nvPr>
        </p:nvGraphicFramePr>
        <p:xfrm>
          <a:off x="3555471" y="2544233"/>
          <a:ext cx="1806575" cy="723900"/>
        </p:xfrm>
        <a:graphic>
          <a:graphicData uri="http://schemas.openxmlformats.org/presentationml/2006/ole">
            <mc:AlternateContent xmlns:mc="http://schemas.openxmlformats.org/markup-compatibility/2006">
              <mc:Choice xmlns:v="urn:schemas-microsoft-com:vml" Requires="v">
                <p:oleObj spid="_x0000_s45064" name="Equation" r:id="rId8" imgW="1130040" imgH="457200" progId="">
                  <p:embed/>
                </p:oleObj>
              </mc:Choice>
              <mc:Fallback>
                <p:oleObj name="Equation" r:id="rId8" imgW="1130040" imgH="457200" progId="">
                  <p:embed/>
                  <p:pic>
                    <p:nvPicPr>
                      <p:cNvPr id="0" name="Picture 4" descr="eqId2dcdfbd437b44a109a80cc4e3cb9be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5471" y="2544233"/>
                        <a:ext cx="180657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descr="eqId2dcdfbd437b44a109a80cc4e3cb9be60"/>
          <p:cNvGraphicFramePr>
            <a:graphicFrameLocks noChangeAspect="1"/>
          </p:cNvGraphicFramePr>
          <p:nvPr>
            <p:extLst>
              <p:ext uri="{D42A27DB-BD31-4B8C-83A1-F6EECF244321}">
                <p14:modId xmlns:p14="http://schemas.microsoft.com/office/powerpoint/2010/main" val="1535523488"/>
              </p:ext>
            </p:extLst>
          </p:nvPr>
        </p:nvGraphicFramePr>
        <p:xfrm>
          <a:off x="5525821" y="2521078"/>
          <a:ext cx="1462518" cy="724853"/>
        </p:xfrm>
        <a:graphic>
          <a:graphicData uri="http://schemas.openxmlformats.org/presentationml/2006/ole">
            <mc:AlternateContent xmlns:mc="http://schemas.openxmlformats.org/markup-compatibility/2006">
              <mc:Choice xmlns:v="urn:schemas-microsoft-com:vml" Requires="v">
                <p:oleObj spid="_x0000_s45065" name="Equation" r:id="rId10" imgW="914400" imgH="457200" progId="">
                  <p:embed/>
                </p:oleObj>
              </mc:Choice>
              <mc:Fallback>
                <p:oleObj name="Equation" r:id="rId10" imgW="914400" imgH="457200" progId="">
                  <p:embed/>
                  <p:pic>
                    <p:nvPicPr>
                      <p:cNvPr id="0" name="Picture 5" descr="eqId2dcdfbd437b44a109a80cc4e3cb9be6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5821" y="2521078"/>
                        <a:ext cx="1462518" cy="7248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Box 33"/>
          <p:cNvSpPr txBox="1"/>
          <p:nvPr/>
        </p:nvSpPr>
        <p:spPr>
          <a:xfrm>
            <a:off x="1268117" y="2698172"/>
            <a:ext cx="2410522" cy="430887"/>
          </a:xfrm>
          <a:prstGeom prst="rect">
            <a:avLst/>
          </a:prstGeom>
          <a:noFill/>
        </p:spPr>
        <p:txBody>
          <a:bodyPr wrap="square" rtlCol="0">
            <a:spAutoFit/>
          </a:bodyPr>
          <a:lstStyle/>
          <a:p>
            <a:pPr marL="354013" indent="-342900"/>
            <a:r>
              <a:rPr lang="zh-CN" altLang="en-US" sz="2200" b="1" dirty="0">
                <a:latin typeface="Times New Roman" panose="02020603050405020304" pitchFamily="18" charset="0"/>
                <a:ea typeface="华文楷体" panose="02010600040101010101" pitchFamily="2" charset="-122"/>
                <a:cs typeface="Times New Roman" panose="02020603050405020304" pitchFamily="18" charset="0"/>
              </a:rPr>
              <a:t>距地面高</a:t>
            </a:r>
            <a:r>
              <a:rPr lang="en-US" altLang="zh-CN" sz="2200" b="1" i="1" dirty="0">
                <a:latin typeface="Times New Roman" panose="02020603050405020304" pitchFamily="18" charset="0"/>
                <a:ea typeface="华文楷体" panose="02010600040101010101" pitchFamily="2" charset="-122"/>
                <a:cs typeface="Times New Roman" panose="02020603050405020304" pitchFamily="18" charset="0"/>
              </a:rPr>
              <a:t>h</a:t>
            </a:r>
            <a:r>
              <a:rPr lang="zh-CN" altLang="en-US" sz="2200" b="1" dirty="0">
                <a:latin typeface="Times New Roman" panose="02020603050405020304" pitchFamily="18" charset="0"/>
                <a:ea typeface="华文楷体" panose="02010600040101010101" pitchFamily="2" charset="-122"/>
                <a:cs typeface="Times New Roman" panose="02020603050405020304" pitchFamily="18" charset="0"/>
              </a:rPr>
              <a:t>处：</a:t>
            </a:r>
            <a:endParaRPr lang="en-US" altLang="zh-CN" sz="2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9" name="TextBox 28"/>
          <p:cNvSpPr txBox="1"/>
          <p:nvPr/>
        </p:nvSpPr>
        <p:spPr>
          <a:xfrm>
            <a:off x="1280117" y="1107589"/>
            <a:ext cx="2723823" cy="369332"/>
          </a:xfrm>
          <a:prstGeom prst="rect">
            <a:avLst/>
          </a:prstGeom>
          <a:noFill/>
        </p:spPr>
        <p:txBody>
          <a:bodyPr wrap="none" rtlCol="0">
            <a:spAutoFit/>
          </a:bodyPr>
          <a:lstStyle/>
          <a:p>
            <a:r>
              <a:rPr lang="zh-CN" altLang="en-US" dirty="0">
                <a:solidFill>
                  <a:srgbClr val="002060"/>
                </a:solidFill>
              </a:rPr>
              <a:t>通常忽略地球自转的影响</a:t>
            </a:r>
          </a:p>
        </p:txBody>
      </p:sp>
    </p:spTree>
    <p:extLst>
      <p:ext uri="{BB962C8B-B14F-4D97-AF65-F5344CB8AC3E}">
        <p14:creationId xmlns:p14="http://schemas.microsoft.com/office/powerpoint/2010/main" val="13658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8671" y="760571"/>
            <a:ext cx="3592707" cy="377026"/>
          </a:xfrm>
          <a:prstGeom prst="rect">
            <a:avLst/>
          </a:prstGeom>
          <a:noFill/>
        </p:spPr>
        <p:txBody>
          <a:bodyPr wrap="square" lIns="68580" tIns="34290" rIns="68580" bIns="34290" rtlCol="0">
            <a:spAutoFit/>
          </a:bodyPr>
          <a:lstStyle/>
          <a:p>
            <a:r>
              <a:rPr lang="zh-CN" altLang="en-US" sz="2000" b="1" dirty="0">
                <a:solidFill>
                  <a:srgbClr val="002060"/>
                </a:solidFill>
                <a:latin typeface="黑体" panose="02010609060101010101" pitchFamily="49" charset="-122"/>
                <a:ea typeface="黑体" panose="02010609060101010101" pitchFamily="49" charset="-122"/>
                <a:cs typeface="Times New Roman" panose="02020603050405020304" pitchFamily="18" charset="0"/>
                <a:sym typeface="+mn-ea"/>
              </a:rPr>
              <a:t>一</a:t>
            </a:r>
            <a:r>
              <a:rPr lang="en-US" altLang="zh-CN" sz="2000" b="1" dirty="0">
                <a:solidFill>
                  <a:srgbClr val="002060"/>
                </a:solidFill>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sz="2000" b="1" dirty="0">
                <a:solidFill>
                  <a:srgbClr val="002060"/>
                </a:solidFill>
                <a:latin typeface="黑体" panose="02010609060101010101" pitchFamily="49" charset="-122"/>
                <a:ea typeface="黑体" panose="02010609060101010101" pitchFamily="49" charset="-122"/>
                <a:cs typeface="Times New Roman" panose="02020603050405020304" pitchFamily="18" charset="0"/>
                <a:sym typeface="+mn-ea"/>
              </a:rPr>
              <a:t>“称量”地球的质量</a:t>
            </a:r>
          </a:p>
        </p:txBody>
      </p:sp>
      <p:sp>
        <p:nvSpPr>
          <p:cNvPr id="47161" name="文本框 47160"/>
          <p:cNvSpPr txBox="1"/>
          <p:nvPr/>
        </p:nvSpPr>
        <p:spPr>
          <a:xfrm>
            <a:off x="734413" y="1318261"/>
            <a:ext cx="7980608" cy="292485"/>
          </a:xfrm>
          <a:prstGeom prst="rect">
            <a:avLst/>
          </a:prstGeom>
          <a:noFill/>
          <a:ln w="19050">
            <a:noFill/>
          </a:ln>
        </p:spPr>
        <p:txBody>
          <a:bodyPr wrap="square" lIns="67500" tIns="35100" rIns="67500" bIns="35100">
            <a:spAutoFit/>
          </a:bodyPr>
          <a:lstStyle/>
          <a:p>
            <a:pPr>
              <a:lnSpc>
                <a:spcPct val="80000"/>
              </a:lnSpc>
              <a:spcBef>
                <a:spcPct val="50000"/>
              </a:spcBef>
            </a:pPr>
            <a:r>
              <a:rPr lang="en-US" altLang="zh-CN" dirty="0">
                <a:solidFill>
                  <a:srgbClr val="C00000"/>
                </a:solidFill>
                <a:latin typeface="+mn-ea"/>
                <a:ea typeface="+mn-ea"/>
              </a:rPr>
              <a:t>    </a:t>
            </a:r>
            <a:r>
              <a:rPr lang="zh-CN" altLang="en-US" dirty="0">
                <a:solidFill>
                  <a:srgbClr val="C00000"/>
                </a:solidFill>
                <a:latin typeface="+mn-ea"/>
                <a:ea typeface="+mn-ea"/>
              </a:rPr>
              <a:t>若不考虑地球自转的影响，地面上物体所受的</a:t>
            </a:r>
            <a:r>
              <a:rPr lang="zh-CN" altLang="en-US" dirty="0">
                <a:solidFill>
                  <a:srgbClr val="C00000"/>
                </a:solidFill>
                <a:latin typeface="+mn-ea"/>
                <a:ea typeface="+mn-ea"/>
                <a:sym typeface="+mn-ea"/>
              </a:rPr>
              <a:t>重力</a:t>
            </a:r>
            <a:r>
              <a:rPr lang="zh-CN" altLang="en-US" dirty="0">
                <a:solidFill>
                  <a:srgbClr val="C00000"/>
                </a:solidFill>
                <a:latin typeface="+mn-ea"/>
                <a:ea typeface="+mn-ea"/>
              </a:rPr>
              <a:t>等于地球对物体的引力。</a:t>
            </a:r>
          </a:p>
        </p:txBody>
      </p:sp>
      <p:graphicFrame>
        <p:nvGraphicFramePr>
          <p:cNvPr id="47162" name="对象 47161"/>
          <p:cNvGraphicFramePr>
            <a:graphicFrameLocks/>
          </p:cNvGraphicFramePr>
          <p:nvPr/>
        </p:nvGraphicFramePr>
        <p:xfrm>
          <a:off x="2542101" y="1791549"/>
          <a:ext cx="1568291" cy="772478"/>
        </p:xfrm>
        <a:graphic>
          <a:graphicData uri="http://schemas.openxmlformats.org/presentationml/2006/ole">
            <mc:AlternateContent xmlns:mc="http://schemas.openxmlformats.org/markup-compatibility/2006">
              <mc:Choice xmlns:v="urn:schemas-microsoft-com:vml" Requires="v">
                <p:oleObj spid="_x0000_s151558" r:id="rId4" imgW="799920" imgH="393480" progId="Equation.3">
                  <p:embed/>
                </p:oleObj>
              </mc:Choice>
              <mc:Fallback>
                <p:oleObj r:id="rId4" imgW="799920" imgH="393480" progId="Equation.3">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2101" y="1791549"/>
                        <a:ext cx="1568291" cy="77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7181" name="对象 47180"/>
          <p:cNvGraphicFramePr>
            <a:graphicFrameLocks/>
          </p:cNvGraphicFramePr>
          <p:nvPr/>
        </p:nvGraphicFramePr>
        <p:xfrm>
          <a:off x="4575034" y="1877925"/>
          <a:ext cx="1040130" cy="667703"/>
        </p:xfrm>
        <a:graphic>
          <a:graphicData uri="http://schemas.openxmlformats.org/presentationml/2006/ole">
            <mc:AlternateContent xmlns:mc="http://schemas.openxmlformats.org/markup-compatibility/2006">
              <mc:Choice xmlns:v="urn:schemas-microsoft-com:vml" Requires="v">
                <p:oleObj spid="_x0000_s151559" r:id="rId6" imgW="622030" imgH="418918" progId="Equation.3">
                  <p:embed/>
                </p:oleObj>
              </mc:Choice>
              <mc:Fallback>
                <p:oleObj r:id="rId6" imgW="622030" imgH="418918" progId="Equation.3">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5034" y="1877925"/>
                        <a:ext cx="1040130" cy="66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 name="标题 1"/>
          <p:cNvSpPr txBox="1">
            <a:spLocks/>
          </p:cNvSpPr>
          <p:nvPr/>
        </p:nvSpPr>
        <p:spPr>
          <a:xfrm>
            <a:off x="502412" y="332467"/>
            <a:ext cx="8139178" cy="331514"/>
          </a:xfrm>
          <a:prstGeom prst="rect">
            <a:avLst/>
          </a:prstGeom>
        </p:spPr>
        <p:txBody>
          <a:bodyPr>
            <a:noAutofit/>
          </a:bodyPr>
          <a:lstStyle/>
          <a:p>
            <a:pPr defTabSz="685800" hangingPunct="1">
              <a:spcBef>
                <a:spcPct val="0"/>
              </a:spcBef>
              <a:defRPr/>
            </a:pPr>
            <a:r>
              <a:rPr kumimoji="0" lang="zh-CN" altLang="en-US" b="1" i="0" u="none" strike="noStrike" kern="1200" cap="none" spc="200" normalizeH="0" baseline="0" noProof="0" dirty="0">
                <a:ln>
                  <a:noFill/>
                </a:ln>
                <a:solidFill>
                  <a:schemeClr val="tx1"/>
                </a:solidFill>
                <a:effectLst/>
                <a:uLnTx/>
                <a:uFillTx/>
                <a:latin typeface="Arial" panose="020B0604020202020204" pitchFamily="34" charset="0"/>
                <a:ea typeface="微软雅黑" panose="020B0503020204020204" charset="-122"/>
                <a:cs typeface="+mj-cs"/>
              </a:rPr>
              <a:t>问题五：</a:t>
            </a:r>
            <a:r>
              <a:rPr lang="zh-CN" altLang="en-US" b="1" dirty="0"/>
              <a:t>如何“称量”地球的质量？如何测量天体质量？</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zh-CN" altLang="en-US" b="1" i="0" u="none" strike="noStrike" kern="1200" cap="none" spc="200" normalizeH="0" baseline="0" noProof="0" dirty="0">
              <a:ln>
                <a:noFill/>
              </a:ln>
              <a:solidFill>
                <a:schemeClr val="tx1"/>
              </a:solidFill>
              <a:effectLst/>
              <a:uLnTx/>
              <a:uFillTx/>
              <a:latin typeface="Arial" panose="020B0604020202020204" pitchFamily="34" charset="0"/>
              <a:ea typeface="微软雅黑" panose="020B0503020204020204" charset="-122"/>
              <a:cs typeface="+mj-cs"/>
            </a:endParaRPr>
          </a:p>
        </p:txBody>
      </p:sp>
      <p:graphicFrame>
        <p:nvGraphicFramePr>
          <p:cNvPr id="151556" name="Object 4" descr="ppt/media/image14.wmf"/>
          <p:cNvGraphicFramePr>
            <a:graphicFrameLocks noChangeAspect="1"/>
          </p:cNvGraphicFramePr>
          <p:nvPr/>
        </p:nvGraphicFramePr>
        <p:xfrm>
          <a:off x="2508074" y="3798005"/>
          <a:ext cx="1978025" cy="773113"/>
        </p:xfrm>
        <a:graphic>
          <a:graphicData uri="http://schemas.openxmlformats.org/presentationml/2006/ole">
            <mc:AlternateContent xmlns:mc="http://schemas.openxmlformats.org/markup-compatibility/2006">
              <mc:Choice xmlns:v="urn:schemas-microsoft-com:vml" Requires="v">
                <p:oleObj spid="_x0000_s151560" name="公式" r:id="rId8" imgW="1054080" imgH="419040" progId="Equation.3">
                  <p:embed/>
                </p:oleObj>
              </mc:Choice>
              <mc:Fallback>
                <p:oleObj name="公式" r:id="rId8" imgW="1054080" imgH="4190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074" y="3798005"/>
                        <a:ext cx="1978025"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1557" name="Object 5" descr="ppt/media/image15.wmf"/>
          <p:cNvGraphicFramePr>
            <a:graphicFrameLocks noChangeAspect="1"/>
          </p:cNvGraphicFramePr>
          <p:nvPr/>
        </p:nvGraphicFramePr>
        <p:xfrm>
          <a:off x="4988277" y="3844573"/>
          <a:ext cx="1279525" cy="692150"/>
        </p:xfrm>
        <a:graphic>
          <a:graphicData uri="http://schemas.openxmlformats.org/presentationml/2006/ole">
            <mc:AlternateContent xmlns:mc="http://schemas.openxmlformats.org/markup-compatibility/2006">
              <mc:Choice xmlns:v="urn:schemas-microsoft-com:vml" Requires="v">
                <p:oleObj spid="_x0000_s151561" name="公式" r:id="rId10" imgW="749160" imgH="419040" progId="Equation.3">
                  <p:embed/>
                </p:oleObj>
              </mc:Choice>
              <mc:Fallback>
                <p:oleObj name="公式" r:id="rId10" imgW="749160" imgH="4190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8277" y="3844573"/>
                        <a:ext cx="1279525"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矩形 21"/>
          <p:cNvSpPr>
            <a:spLocks noChangeArrowheads="1"/>
          </p:cNvSpPr>
          <p:nvPr/>
        </p:nvSpPr>
        <p:spPr bwMode="auto">
          <a:xfrm>
            <a:off x="1016000" y="3259014"/>
            <a:ext cx="63330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C00000"/>
                </a:solidFill>
                <a:latin typeface="Times New Roman" pitchFamily="18" charset="0"/>
                <a:ea typeface="+mn-ea"/>
                <a:cs typeface="Times New Roman" pitchFamily="18" charset="0"/>
              </a:rPr>
              <a:t>以月球为研究对象，月球绕地球公转的周期为</a:t>
            </a:r>
            <a:r>
              <a:rPr lang="en-US" altLang="zh-CN" i="1" dirty="0">
                <a:solidFill>
                  <a:srgbClr val="C00000"/>
                </a:solidFill>
                <a:latin typeface="Times New Roman" pitchFamily="18" charset="0"/>
                <a:ea typeface="+mn-ea"/>
                <a:cs typeface="Times New Roman" pitchFamily="18" charset="0"/>
              </a:rPr>
              <a:t>T</a:t>
            </a:r>
            <a:r>
              <a:rPr lang="zh-CN" altLang="en-US" dirty="0">
                <a:solidFill>
                  <a:srgbClr val="C00000"/>
                </a:solidFill>
                <a:latin typeface="Times New Roman" pitchFamily="18" charset="0"/>
                <a:ea typeface="+mn-ea"/>
                <a:cs typeface="Times New Roman" pitchFamily="18" charset="0"/>
              </a:rPr>
              <a:t>，轨道半径为</a:t>
            </a:r>
            <a:r>
              <a:rPr lang="en-US" altLang="zh-CN" i="1" dirty="0">
                <a:solidFill>
                  <a:srgbClr val="C00000"/>
                </a:solidFill>
                <a:latin typeface="Times New Roman" pitchFamily="18" charset="0"/>
                <a:ea typeface="+mn-ea"/>
                <a:cs typeface="Times New Roman" pitchFamily="18" charset="0"/>
              </a:rPr>
              <a:t>r</a:t>
            </a:r>
          </a:p>
        </p:txBody>
      </p:sp>
      <p:sp>
        <p:nvSpPr>
          <p:cNvPr id="10" name="圆角矩形标注 9"/>
          <p:cNvSpPr/>
          <p:nvPr/>
        </p:nvSpPr>
        <p:spPr>
          <a:xfrm>
            <a:off x="5712177" y="2223912"/>
            <a:ext cx="3160889" cy="440266"/>
          </a:xfrm>
          <a:prstGeom prst="wedgeRoundRectCallout">
            <a:avLst>
              <a:gd name="adj1" fmla="val -57790"/>
              <a:gd name="adj2" fmla="val -426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latin typeface="黑体" pitchFamily="49" charset="-122"/>
                <a:ea typeface="黑体" pitchFamily="49" charset="-122"/>
              </a:rPr>
              <a:t>卡文迪什把它的实验称为“称量”地球质量的实验</a:t>
            </a:r>
          </a:p>
        </p:txBody>
      </p:sp>
      <p:sp>
        <p:nvSpPr>
          <p:cNvPr id="11" name="矩形 10"/>
          <p:cNvSpPr/>
          <p:nvPr/>
        </p:nvSpPr>
        <p:spPr>
          <a:xfrm>
            <a:off x="858781" y="2737040"/>
            <a:ext cx="3506088" cy="369332"/>
          </a:xfrm>
          <a:prstGeom prst="rect">
            <a:avLst/>
          </a:prstGeom>
        </p:spPr>
        <p:txBody>
          <a:bodyPr wrap="none">
            <a:spAutoFit/>
          </a:bodyPr>
          <a:lstStyle/>
          <a:p>
            <a:pPr>
              <a:buFont typeface="Wingdings" pitchFamily="2" charset="2"/>
              <a:buChar char="Ø"/>
            </a:pPr>
            <a:r>
              <a:rPr lang="zh-CN" altLang="en-US" b="1" dirty="0">
                <a:solidFill>
                  <a:srgbClr val="117931"/>
                </a:solidFill>
                <a:latin typeface="黑体" panose="02010609060101010101" pitchFamily="49" charset="-122"/>
                <a:ea typeface="黑体" panose="02010609060101010101" pitchFamily="49" charset="-122"/>
                <a:cs typeface="Times New Roman" panose="02020603050405020304" pitchFamily="18" charset="0"/>
                <a:sym typeface="+mn-ea"/>
              </a:rPr>
              <a:t>测量地球的质量的另一种方法</a:t>
            </a:r>
            <a:r>
              <a:rPr lang="en-US" altLang="zh-CN" b="1" dirty="0">
                <a:solidFill>
                  <a:srgbClr val="117931"/>
                </a:solidFill>
                <a:latin typeface="黑体" panose="02010609060101010101" pitchFamily="49" charset="-122"/>
                <a:ea typeface="黑体" panose="02010609060101010101" pitchFamily="49" charset="-122"/>
                <a:cs typeface="Times New Roman" panose="02020603050405020304" pitchFamily="18" charset="0"/>
                <a:sym typeface="+mn-ea"/>
              </a:rPr>
              <a:t>:</a:t>
            </a:r>
            <a:endParaRPr lang="zh-CN" altLang="en-US" b="1" dirty="0">
              <a:solidFill>
                <a:srgbClr val="117931"/>
              </a:solidFill>
              <a:latin typeface="黑体" panose="02010609060101010101" pitchFamily="49" charset="-122"/>
              <a:ea typeface="黑体" panose="02010609060101010101" pitchFamily="49"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61"/>
                                        </p:tgtEl>
                                        <p:attrNameLst>
                                          <p:attrName>style.visibility</p:attrName>
                                        </p:attrNameLst>
                                      </p:cBhvr>
                                      <p:to>
                                        <p:strVal val="visible"/>
                                      </p:to>
                                    </p:set>
                                    <p:anim calcmode="lin" valueType="num">
                                      <p:cBhvr additive="base">
                                        <p:cTn id="13" dur="500" fill="hold"/>
                                        <p:tgtEl>
                                          <p:spTgt spid="47161"/>
                                        </p:tgtEl>
                                        <p:attrNameLst>
                                          <p:attrName>ppt_x</p:attrName>
                                        </p:attrNameLst>
                                      </p:cBhvr>
                                      <p:tavLst>
                                        <p:tav tm="0">
                                          <p:val>
                                            <p:strVal val="#ppt_x"/>
                                          </p:val>
                                        </p:tav>
                                        <p:tav tm="100000">
                                          <p:val>
                                            <p:strVal val="#ppt_x"/>
                                          </p:val>
                                        </p:tav>
                                      </p:tavLst>
                                    </p:anim>
                                    <p:anim calcmode="lin" valueType="num">
                                      <p:cBhvr additive="base">
                                        <p:cTn id="14" dur="500" fill="hold"/>
                                        <p:tgtEl>
                                          <p:spTgt spid="471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62"/>
                                        </p:tgtEl>
                                        <p:attrNameLst>
                                          <p:attrName>style.visibility</p:attrName>
                                        </p:attrNameLst>
                                      </p:cBhvr>
                                      <p:to>
                                        <p:strVal val="visible"/>
                                      </p:to>
                                    </p:set>
                                    <p:anim calcmode="lin" valueType="num">
                                      <p:cBhvr additive="base">
                                        <p:cTn id="19" dur="500" fill="hold"/>
                                        <p:tgtEl>
                                          <p:spTgt spid="47162"/>
                                        </p:tgtEl>
                                        <p:attrNameLst>
                                          <p:attrName>ppt_x</p:attrName>
                                        </p:attrNameLst>
                                      </p:cBhvr>
                                      <p:tavLst>
                                        <p:tav tm="0">
                                          <p:val>
                                            <p:strVal val="#ppt_x"/>
                                          </p:val>
                                        </p:tav>
                                        <p:tav tm="100000">
                                          <p:val>
                                            <p:strVal val="#ppt_x"/>
                                          </p:val>
                                        </p:tav>
                                      </p:tavLst>
                                    </p:anim>
                                    <p:anim calcmode="lin" valueType="num">
                                      <p:cBhvr additive="base">
                                        <p:cTn id="20" dur="500" fill="hold"/>
                                        <p:tgtEl>
                                          <p:spTgt spid="471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81"/>
                                        </p:tgtEl>
                                        <p:attrNameLst>
                                          <p:attrName>style.visibility</p:attrName>
                                        </p:attrNameLst>
                                      </p:cBhvr>
                                      <p:to>
                                        <p:strVal val="visible"/>
                                      </p:to>
                                    </p:set>
                                    <p:anim calcmode="lin" valueType="num">
                                      <p:cBhvr additive="base">
                                        <p:cTn id="25" dur="500" fill="hold"/>
                                        <p:tgtEl>
                                          <p:spTgt spid="47181"/>
                                        </p:tgtEl>
                                        <p:attrNameLst>
                                          <p:attrName>ppt_x</p:attrName>
                                        </p:attrNameLst>
                                      </p:cBhvr>
                                      <p:tavLst>
                                        <p:tav tm="0">
                                          <p:val>
                                            <p:strVal val="#ppt_x"/>
                                          </p:val>
                                        </p:tav>
                                        <p:tav tm="100000">
                                          <p:val>
                                            <p:strVal val="#ppt_x"/>
                                          </p:val>
                                        </p:tav>
                                      </p:tavLst>
                                    </p:anim>
                                    <p:anim calcmode="lin" valueType="num">
                                      <p:cBhvr additive="base">
                                        <p:cTn id="26" dur="500" fill="hold"/>
                                        <p:tgtEl>
                                          <p:spTgt spid="4718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1556"/>
                                        </p:tgtEl>
                                        <p:attrNameLst>
                                          <p:attrName>style.visibility</p:attrName>
                                        </p:attrNameLst>
                                      </p:cBhvr>
                                      <p:to>
                                        <p:strVal val="visible"/>
                                      </p:to>
                                    </p:set>
                                    <p:animEffect transition="in" filter="blinds(horizontal)">
                                      <p:cBhvr>
                                        <p:cTn id="47" dur="500"/>
                                        <p:tgtEl>
                                          <p:spTgt spid="1515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1557"/>
                                        </p:tgtEl>
                                        <p:attrNameLst>
                                          <p:attrName>style.visibility</p:attrName>
                                        </p:attrNameLst>
                                      </p:cBhvr>
                                      <p:to>
                                        <p:strVal val="visible"/>
                                      </p:to>
                                    </p:set>
                                    <p:animEffect transition="in" filter="blinds(horizontal)">
                                      <p:cBhvr>
                                        <p:cTn id="52" dur="5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161" grpId="0"/>
      <p:bldP spid="22"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2993" y="2748157"/>
            <a:ext cx="7642384" cy="900246"/>
          </a:xfrm>
          <a:prstGeom prst="rect">
            <a:avLst/>
          </a:prstGeom>
          <a:noFill/>
        </p:spPr>
        <p:txBody>
          <a:bodyPr wrap="square" lIns="68580" tIns="34290" rIns="68580" bIns="34290" rtlCol="0" anchor="t">
            <a:spAutoFit/>
          </a:bodyPr>
          <a:lstStyle/>
          <a:p>
            <a:pPr eaLnBrk="1" hangingPunct="1">
              <a:lnSpc>
                <a:spcPct val="150000"/>
              </a:lnSpc>
            </a:pPr>
            <a:r>
              <a:rPr lang="zh-CN" altLang="en-US" dirty="0">
                <a:latin typeface="+mn-ea"/>
                <a:ea typeface="+mn-ea"/>
                <a:cs typeface="黑体" panose="02010609060101010101" pitchFamily="49" charset="-122"/>
                <a:sym typeface="+mn-ea"/>
              </a:rPr>
              <a:t>法二：环绕法</a:t>
            </a:r>
            <a:r>
              <a:rPr lang="en-US" altLang="zh-CN" dirty="0">
                <a:latin typeface="+mn-ea"/>
                <a:ea typeface="+mn-ea"/>
                <a:cs typeface="黑体" panose="02010609060101010101" pitchFamily="49" charset="-122"/>
                <a:sym typeface="+mn-ea"/>
              </a:rPr>
              <a:t>——</a:t>
            </a:r>
            <a:r>
              <a:rPr lang="zh-CN" altLang="en-US" dirty="0">
                <a:latin typeface="+mn-ea"/>
                <a:ea typeface="+mn-ea"/>
                <a:cs typeface="黑体" panose="02010609060101010101" pitchFamily="49" charset="-122"/>
                <a:sym typeface="+mn-ea"/>
              </a:rPr>
              <a:t>把待测天体作为中心天体，取它的行星或卫星为研究对象，其所需向心力由万有引力提供。</a:t>
            </a:r>
          </a:p>
        </p:txBody>
      </p:sp>
      <p:sp>
        <p:nvSpPr>
          <p:cNvPr id="4" name="文本框 3"/>
          <p:cNvSpPr txBox="1"/>
          <p:nvPr/>
        </p:nvSpPr>
        <p:spPr>
          <a:xfrm>
            <a:off x="1091283" y="854216"/>
            <a:ext cx="3417094" cy="377026"/>
          </a:xfrm>
          <a:prstGeom prst="rect">
            <a:avLst/>
          </a:prstGeom>
          <a:noFill/>
        </p:spPr>
        <p:txBody>
          <a:bodyPr wrap="square" lIns="68580" tIns="34290" rIns="68580" bIns="34290" rtlCol="0">
            <a:spAutoFit/>
          </a:bodyPr>
          <a:lstStyle/>
          <a:p>
            <a:r>
              <a:rPr lang="zh-CN" altLang="en-US" sz="2000" b="1" dirty="0">
                <a:solidFill>
                  <a:srgbClr val="002060"/>
                </a:solidFill>
                <a:latin typeface="黑体" pitchFamily="49" charset="-122"/>
                <a:ea typeface="黑体" pitchFamily="49" charset="-122"/>
                <a:cs typeface="Times New Roman" panose="02020603050405020304" pitchFamily="18" charset="0"/>
                <a:sym typeface="+mn-ea"/>
              </a:rPr>
              <a:t>二</a:t>
            </a:r>
            <a:r>
              <a:rPr lang="en-US" altLang="zh-CN" sz="2000" b="1" dirty="0">
                <a:solidFill>
                  <a:srgbClr val="002060"/>
                </a:solidFill>
                <a:latin typeface="黑体" pitchFamily="49" charset="-122"/>
                <a:ea typeface="黑体" pitchFamily="49" charset="-122"/>
                <a:cs typeface="Times New Roman" panose="02020603050405020304" pitchFamily="18" charset="0"/>
                <a:sym typeface="+mn-ea"/>
              </a:rPr>
              <a:t>. </a:t>
            </a:r>
            <a:r>
              <a:rPr lang="zh-CN" altLang="en-US" sz="2000" b="1" dirty="0">
                <a:solidFill>
                  <a:srgbClr val="002060"/>
                </a:solidFill>
                <a:latin typeface="黑体" pitchFamily="49" charset="-122"/>
                <a:ea typeface="黑体" pitchFamily="49" charset="-122"/>
                <a:cs typeface="Times New Roman" panose="02020603050405020304" pitchFamily="18" charset="0"/>
                <a:sym typeface="+mn-ea"/>
              </a:rPr>
              <a:t>测量天体的质量方法</a:t>
            </a:r>
          </a:p>
        </p:txBody>
      </p:sp>
      <p:graphicFrame>
        <p:nvGraphicFramePr>
          <p:cNvPr id="19" name="Object 19"/>
          <p:cNvGraphicFramePr>
            <a:graphicFrameLocks noChangeAspect="1"/>
          </p:cNvGraphicFramePr>
          <p:nvPr/>
        </p:nvGraphicFramePr>
        <p:xfrm>
          <a:off x="3160967" y="3707652"/>
          <a:ext cx="2099310" cy="819626"/>
        </p:xfrm>
        <a:graphic>
          <a:graphicData uri="http://schemas.openxmlformats.org/presentationml/2006/ole">
            <mc:AlternateContent xmlns:mc="http://schemas.openxmlformats.org/markup-compatibility/2006">
              <mc:Choice xmlns:v="urn:schemas-microsoft-com:vml" Requires="v">
                <p:oleObj spid="_x0000_s153605" name="公式" r:id="rId4" imgW="1054080" imgH="419040" progId="Equation.3">
                  <p:embed/>
                </p:oleObj>
              </mc:Choice>
              <mc:Fallback>
                <p:oleObj name="公式" r:id="rId4" imgW="105408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967" y="3707652"/>
                        <a:ext cx="2099310" cy="819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本框 2"/>
          <p:cNvSpPr txBox="1"/>
          <p:nvPr/>
        </p:nvSpPr>
        <p:spPr>
          <a:xfrm>
            <a:off x="931704" y="1411782"/>
            <a:ext cx="7602696" cy="346249"/>
          </a:xfrm>
          <a:prstGeom prst="rect">
            <a:avLst/>
          </a:prstGeom>
          <a:noFill/>
        </p:spPr>
        <p:txBody>
          <a:bodyPr wrap="square" lIns="68580" tIns="34290" rIns="68580" bIns="34290" rtlCol="0">
            <a:spAutoFit/>
          </a:bodyPr>
          <a:lstStyle/>
          <a:p>
            <a:r>
              <a:rPr lang="zh-CN" altLang="en-US" dirty="0">
                <a:latin typeface="+mn-ea"/>
                <a:ea typeface="+mn-ea"/>
                <a:cs typeface="黑体" panose="02010609060101010101" pitchFamily="49" charset="-122"/>
                <a:sym typeface="+mn-ea"/>
              </a:rPr>
              <a:t>法一：重力加速度法</a:t>
            </a:r>
            <a:r>
              <a:rPr lang="en-US" altLang="zh-CN" dirty="0">
                <a:latin typeface="+mn-ea"/>
                <a:ea typeface="+mn-ea"/>
                <a:cs typeface="黑体" panose="02010609060101010101" pitchFamily="49" charset="-122"/>
                <a:sym typeface="+mn-ea"/>
              </a:rPr>
              <a:t>——</a:t>
            </a:r>
            <a:r>
              <a:rPr lang="zh-CN" altLang="en-US" dirty="0">
                <a:latin typeface="+mn-ea"/>
                <a:ea typeface="+mn-ea"/>
                <a:cs typeface="黑体" panose="02010609060101010101" pitchFamily="49" charset="-122"/>
                <a:sym typeface="+mn-ea"/>
              </a:rPr>
              <a:t>某天体表面上物体的重力与所受万有引力相等。</a:t>
            </a:r>
          </a:p>
        </p:txBody>
      </p:sp>
      <p:graphicFrame>
        <p:nvGraphicFramePr>
          <p:cNvPr id="8" name="对象 7"/>
          <p:cNvGraphicFramePr>
            <a:graphicFrameLocks/>
          </p:cNvGraphicFramePr>
          <p:nvPr/>
        </p:nvGraphicFramePr>
        <p:xfrm>
          <a:off x="3189167" y="1934021"/>
          <a:ext cx="1511810" cy="772478"/>
        </p:xfrm>
        <a:graphic>
          <a:graphicData uri="http://schemas.openxmlformats.org/presentationml/2006/ole">
            <mc:AlternateContent xmlns:mc="http://schemas.openxmlformats.org/markup-compatibility/2006">
              <mc:Choice xmlns:v="urn:schemas-microsoft-com:vml" Requires="v">
                <p:oleObj spid="_x0000_s153606" r:id="rId6" imgW="799920" imgH="393480" progId="Equation.3">
                  <p:embed/>
                </p:oleObj>
              </mc:Choice>
              <mc:Fallback>
                <p:oleObj r:id="rId6" imgW="799920" imgH="393480" progId="Equation.3">
                  <p:embed/>
                  <p:pic>
                    <p:nvPicPr>
                      <p:cNvPr id="0" name="Picture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9167" y="1934021"/>
                        <a:ext cx="1511810" cy="77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8683" y="786765"/>
            <a:ext cx="3940969" cy="391478"/>
          </a:xfrm>
          <a:prstGeom prst="rect">
            <a:avLst/>
          </a:prstGeom>
          <a:noFill/>
        </p:spPr>
        <p:txBody>
          <a:bodyPr wrap="square" lIns="68580" tIns="34290" rIns="68580" bIns="34290" rtlCol="0">
            <a:spAutoFit/>
          </a:bodyPr>
          <a:lstStyle/>
          <a:p>
            <a:pPr>
              <a:buFont typeface="Wingdings" pitchFamily="2" charset="2"/>
              <a:buChar char="Ø"/>
            </a:pPr>
            <a:r>
              <a:rPr lang="zh-CN" altLang="en-US" sz="2100" dirty="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rPr>
              <a:t>测量太阳的质量</a:t>
            </a:r>
          </a:p>
        </p:txBody>
      </p:sp>
      <p:sp>
        <p:nvSpPr>
          <p:cNvPr id="18436" name="AutoShape 20"/>
          <p:cNvSpPr>
            <a:spLocks noChangeArrowheads="1"/>
          </p:cNvSpPr>
          <p:nvPr/>
        </p:nvSpPr>
        <p:spPr bwMode="auto">
          <a:xfrm>
            <a:off x="5136443" y="1305349"/>
            <a:ext cx="2573867" cy="377190"/>
          </a:xfrm>
          <a:prstGeom prst="wedgeRoundRectCallout">
            <a:avLst>
              <a:gd name="adj1" fmla="val -65731"/>
              <a:gd name="adj2" fmla="val 111345"/>
              <a:gd name="adj3" fmla="val 16667"/>
            </a:avLst>
          </a:prstGeom>
          <a:solidFill>
            <a:schemeClr val="accent2">
              <a:lumMod val="20000"/>
              <a:lumOff val="80000"/>
            </a:schemeClr>
          </a:solidFill>
          <a:ln w="9525">
            <a:solidFill>
              <a:schemeClr val="tx1"/>
            </a:solidFill>
            <a:miter lim="800000"/>
          </a:ln>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dirty="0">
                <a:latin typeface="Times New Roman" pitchFamily="18" charset="0"/>
                <a:ea typeface="黑体" pitchFamily="49" charset="-122"/>
                <a:cs typeface="Times New Roman" pitchFamily="18" charset="0"/>
              </a:rPr>
              <a:t>把太阳作为中心天体</a:t>
            </a:r>
            <a:r>
              <a:rPr kumimoji="1" lang="en-US" altLang="zh-CN" i="1" dirty="0">
                <a:latin typeface="Times New Roman" pitchFamily="18" charset="0"/>
                <a:ea typeface="黑体" pitchFamily="49" charset="-122"/>
                <a:cs typeface="Times New Roman" pitchFamily="18" charset="0"/>
              </a:rPr>
              <a:t>M</a:t>
            </a:r>
          </a:p>
        </p:txBody>
      </p:sp>
      <p:sp>
        <p:nvSpPr>
          <p:cNvPr id="18439" name="矩形 9"/>
          <p:cNvSpPr>
            <a:spLocks noChangeArrowheads="1"/>
          </p:cNvSpPr>
          <p:nvPr/>
        </p:nvSpPr>
        <p:spPr bwMode="auto">
          <a:xfrm>
            <a:off x="1104159" y="2950053"/>
            <a:ext cx="7328641"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itchFamily="2" charset="2"/>
              <a:buChar char="Ø"/>
            </a:pPr>
            <a:r>
              <a:rPr kumimoji="1" lang="zh-CN" altLang="en-US" b="1" dirty="0">
                <a:solidFill>
                  <a:srgbClr val="FF3300"/>
                </a:solidFill>
                <a:latin typeface="黑体" panose="02010609060101010101" pitchFamily="49" charset="-122"/>
                <a:ea typeface="黑体" panose="02010609060101010101" pitchFamily="49" charset="-122"/>
                <a:cs typeface="Times New Roman" panose="02020603050405020304" pitchFamily="18" charset="0"/>
              </a:rPr>
              <a:t>选太阳的一颗行星例如地球为研究对象</a:t>
            </a:r>
            <a:endParaRPr kumimoji="1" lang="en-US" altLang="zh-CN" b="1" dirty="0">
              <a:solidFill>
                <a:srgbClr val="FF33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pPr>
            <a:r>
              <a:rPr kumimoji="1" lang="zh-CN" altLang="en-US" b="1" dirty="0">
                <a:solidFill>
                  <a:srgbClr val="002060"/>
                </a:solidFill>
                <a:latin typeface="黑体" panose="02010609060101010101" pitchFamily="49" charset="-122"/>
                <a:ea typeface="黑体" panose="02010609060101010101" pitchFamily="49" charset="-122"/>
                <a:cs typeface="Times New Roman" panose="02020603050405020304" pitchFamily="18" charset="0"/>
              </a:rPr>
              <a:t>地球做圆周运动的向心力由太阳对其万有引力提供</a:t>
            </a:r>
          </a:p>
        </p:txBody>
      </p:sp>
      <p:graphicFrame>
        <p:nvGraphicFramePr>
          <p:cNvPr id="18441" name="Object 12"/>
          <p:cNvGraphicFramePr>
            <a:graphicFrameLocks noChangeAspect="1"/>
          </p:cNvGraphicFramePr>
          <p:nvPr/>
        </p:nvGraphicFramePr>
        <p:xfrm>
          <a:off x="2195997" y="3946861"/>
          <a:ext cx="2391728" cy="746760"/>
        </p:xfrm>
        <a:graphic>
          <a:graphicData uri="http://schemas.openxmlformats.org/presentationml/2006/ole">
            <mc:AlternateContent xmlns:mc="http://schemas.openxmlformats.org/markup-compatibility/2006">
              <mc:Choice xmlns:v="urn:schemas-microsoft-com:vml" Requires="v">
                <p:oleObj spid="_x0000_s154628" name="公式" r:id="rId4" imgW="1155600" imgH="393480" progId="Equation.3">
                  <p:embed/>
                </p:oleObj>
              </mc:Choice>
              <mc:Fallback>
                <p:oleObj name="公式" r:id="rId4" imgW="11556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997" y="3946861"/>
                        <a:ext cx="2391728" cy="746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2" name="AutoShape 9"/>
          <p:cNvSpPr>
            <a:spLocks noChangeArrowheads="1"/>
          </p:cNvSpPr>
          <p:nvPr/>
        </p:nvSpPr>
        <p:spPr bwMode="auto">
          <a:xfrm>
            <a:off x="4057833" y="3747121"/>
            <a:ext cx="203597" cy="107156"/>
          </a:xfrm>
          <a:prstGeom prst="rightArrow">
            <a:avLst>
              <a:gd name="adj1" fmla="val 50000"/>
              <a:gd name="adj2" fmla="val 23750"/>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8443" name="Object 14"/>
          <p:cNvGraphicFramePr>
            <a:graphicFrameLocks noChangeAspect="1"/>
          </p:cNvGraphicFramePr>
          <p:nvPr/>
        </p:nvGraphicFramePr>
        <p:xfrm>
          <a:off x="5013360" y="3970673"/>
          <a:ext cx="1401128" cy="722948"/>
        </p:xfrm>
        <a:graphic>
          <a:graphicData uri="http://schemas.openxmlformats.org/presentationml/2006/ole">
            <mc:AlternateContent xmlns:mc="http://schemas.openxmlformats.org/markup-compatibility/2006">
              <mc:Choice xmlns:v="urn:schemas-microsoft-com:vml" Requires="v">
                <p:oleObj spid="_x0000_s154629" name="公式" r:id="rId6" imgW="749300" imgH="419100" progId="Equation.3">
                  <p:embed/>
                </p:oleObj>
              </mc:Choice>
              <mc:Fallback>
                <p:oleObj name="公式" r:id="rId6" imgW="749300" imgH="4191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3360" y="3970673"/>
                        <a:ext cx="1401128" cy="7229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25"/>
          <p:cNvGrpSpPr/>
          <p:nvPr/>
        </p:nvGrpSpPr>
        <p:grpSpPr bwMode="auto">
          <a:xfrm>
            <a:off x="3802292" y="1294162"/>
            <a:ext cx="1424462" cy="1804005"/>
            <a:chOff x="1519" y="1434"/>
            <a:chExt cx="2429" cy="3069"/>
          </a:xfrm>
        </p:grpSpPr>
        <p:sp>
          <p:nvSpPr>
            <p:cNvPr id="16" name="Line 26"/>
            <p:cNvSpPr>
              <a:spLocks noChangeShapeType="1"/>
            </p:cNvSpPr>
            <p:nvPr/>
          </p:nvSpPr>
          <p:spPr bwMode="auto">
            <a:xfrm flipV="1">
              <a:off x="2744" y="3113"/>
              <a:ext cx="0" cy="635"/>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1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Text Box 27"/>
            <p:cNvSpPr txBox="1">
              <a:spLocks noChangeArrowheads="1"/>
            </p:cNvSpPr>
            <p:nvPr/>
          </p:nvSpPr>
          <p:spPr bwMode="auto">
            <a:xfrm>
              <a:off x="1882" y="1941"/>
              <a:ext cx="545"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100" i="1" dirty="0">
                  <a:latin typeface="Times New Roman" panose="02020603050405020304" pitchFamily="18" charset="0"/>
                  <a:ea typeface="楷体" panose="02010609060101010101" pitchFamily="49" charset="-122"/>
                  <a:cs typeface="Times New Roman" panose="02020603050405020304" pitchFamily="18" charset="0"/>
                </a:rPr>
                <a:t>r</a:t>
              </a:r>
            </a:p>
          </p:txBody>
        </p:sp>
        <p:grpSp>
          <p:nvGrpSpPr>
            <p:cNvPr id="18" name="Group 28"/>
            <p:cNvGrpSpPr/>
            <p:nvPr/>
          </p:nvGrpSpPr>
          <p:grpSpPr bwMode="auto">
            <a:xfrm>
              <a:off x="1517" y="1434"/>
              <a:ext cx="2428" cy="3069"/>
              <a:chOff x="1517" y="1434"/>
              <a:chExt cx="2428" cy="3069"/>
            </a:xfrm>
          </p:grpSpPr>
          <p:grpSp>
            <p:nvGrpSpPr>
              <p:cNvPr id="20" name="Group 29"/>
              <p:cNvGrpSpPr/>
              <p:nvPr/>
            </p:nvGrpSpPr>
            <p:grpSpPr bwMode="auto">
              <a:xfrm>
                <a:off x="1517" y="1434"/>
                <a:ext cx="2428" cy="2568"/>
                <a:chOff x="3697" y="1253"/>
                <a:chExt cx="1587" cy="1678"/>
              </a:xfrm>
            </p:grpSpPr>
            <p:pic>
              <p:nvPicPr>
                <p:cNvPr id="24" name="Picture 30" descr="未标题-1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1" y="1876"/>
                  <a:ext cx="30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31"/>
                <p:cNvSpPr>
                  <a:spLocks noChangeArrowheads="1"/>
                </p:cNvSpPr>
                <p:nvPr/>
              </p:nvSpPr>
              <p:spPr bwMode="auto">
                <a:xfrm>
                  <a:off x="3697" y="1253"/>
                  <a:ext cx="1587" cy="1587"/>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6" name="Picture 32" descr="拷贝"/>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3" y="2750"/>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Line 33"/>
              <p:cNvSpPr>
                <a:spLocks noChangeShapeType="1"/>
              </p:cNvSpPr>
              <p:nvPr/>
            </p:nvSpPr>
            <p:spPr bwMode="auto">
              <a:xfrm>
                <a:off x="1519" y="2614"/>
                <a:ext cx="1178" cy="0"/>
              </a:xfrm>
              <a:prstGeom prst="line">
                <a:avLst/>
              </a:prstGeom>
              <a:noFill/>
              <a:ln w="9525">
                <a:solidFill>
                  <a:srgbClr val="002060"/>
                </a:solidFill>
                <a:round/>
                <a:headEnd type="stealth" w="med" len="med"/>
                <a:tailEnd type="none" w="med" len="med"/>
              </a:ln>
              <a:extLst>
                <a:ext uri="{909E8E84-426E-40DD-AFC4-6F175D3DCCD1}">
                  <a14:hiddenFill xmlns:a14="http://schemas.microsoft.com/office/drawing/2010/main">
                    <a:noFill/>
                  </a14:hiddenFill>
                </a:ext>
              </a:extLst>
            </p:spPr>
            <p:txBody>
              <a:bodyPr/>
              <a:lstStyle/>
              <a:p>
                <a:endParaRPr lang="zh-CN" altLang="en-US" sz="21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2" name="Text Box 34"/>
              <p:cNvSpPr txBox="1">
                <a:spLocks noChangeArrowheads="1"/>
              </p:cNvSpPr>
              <p:nvPr/>
            </p:nvSpPr>
            <p:spPr bwMode="auto">
              <a:xfrm>
                <a:off x="2818" y="2311"/>
                <a:ext cx="630"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i="1" dirty="0">
                    <a:latin typeface="Times New Roman" panose="02020603050405020304" pitchFamily="18" charset="0"/>
                    <a:ea typeface="楷体" panose="02010609060101010101" pitchFamily="49" charset="-122"/>
                    <a:cs typeface="Times New Roman" panose="02020603050405020304" pitchFamily="18" charset="0"/>
                  </a:rPr>
                  <a:t>M</a:t>
                </a:r>
              </a:p>
            </p:txBody>
          </p:sp>
          <p:sp>
            <p:nvSpPr>
              <p:cNvPr id="23" name="Text Box 35"/>
              <p:cNvSpPr txBox="1">
                <a:spLocks noChangeArrowheads="1"/>
              </p:cNvSpPr>
              <p:nvPr/>
            </p:nvSpPr>
            <p:spPr bwMode="auto">
              <a:xfrm>
                <a:off x="2427" y="3796"/>
                <a:ext cx="660"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100" i="1" dirty="0">
                    <a:latin typeface="Times New Roman" panose="02020603050405020304" pitchFamily="18" charset="0"/>
                    <a:ea typeface="楷体" panose="02010609060101010101" pitchFamily="49" charset="-122"/>
                    <a:cs typeface="Times New Roman" panose="02020603050405020304" pitchFamily="18" charset="0"/>
                  </a:rPr>
                  <a:t>m</a:t>
                </a:r>
              </a:p>
            </p:txBody>
          </p:sp>
        </p:grpSp>
        <p:sp>
          <p:nvSpPr>
            <p:cNvPr id="19" name="Text Box 36"/>
            <p:cNvSpPr txBox="1">
              <a:spLocks noChangeArrowheads="1"/>
            </p:cNvSpPr>
            <p:nvPr/>
          </p:nvSpPr>
          <p:spPr bwMode="auto">
            <a:xfrm>
              <a:off x="2788" y="2977"/>
              <a:ext cx="502"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i="1" dirty="0">
                  <a:latin typeface="Times New Roman" panose="02020603050405020304" pitchFamily="18" charset="0"/>
                  <a:ea typeface="楷体" panose="02010609060101010101" pitchFamily="49" charset="-122"/>
                  <a:cs typeface="Times New Roman" panose="02020603050405020304" pitchFamily="18" charset="0"/>
                </a:rPr>
                <a:t>F</a:t>
              </a:r>
            </a:p>
          </p:txBody>
        </p:sp>
      </p:grpSp>
      <p:pic>
        <p:nvPicPr>
          <p:cNvPr id="27" name="Picture 2" descr="C:\Users\admin\Desktop\我第四周9-13\资料\地球绕着太阳转.jpg"/>
          <p:cNvPicPr>
            <a:picLocks noChangeAspect="1" noChangeArrowheads="1"/>
          </p:cNvPicPr>
          <p:nvPr/>
        </p:nvPicPr>
        <p:blipFill>
          <a:blip r:embed="rId10"/>
          <a:srcRect/>
          <a:stretch>
            <a:fillRect/>
          </a:stretch>
        </p:blipFill>
        <p:spPr bwMode="auto">
          <a:xfrm>
            <a:off x="1440925" y="1507553"/>
            <a:ext cx="1880420" cy="11251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ppt_x"/>
                                          </p:val>
                                        </p:tav>
                                        <p:tav tm="100000">
                                          <p:val>
                                            <p:strVal val="#ppt_x"/>
                                          </p:val>
                                        </p:tav>
                                      </p:tavLst>
                                    </p:anim>
                                    <p:anim calcmode="lin" valueType="num">
                                      <p:cBhvr additive="base">
                                        <p:cTn id="14"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9"/>
                                        </p:tgtEl>
                                        <p:attrNameLst>
                                          <p:attrName>style.visibility</p:attrName>
                                        </p:attrNameLst>
                                      </p:cBhvr>
                                      <p:to>
                                        <p:strVal val="visible"/>
                                      </p:to>
                                    </p:set>
                                    <p:anim calcmode="lin" valueType="num">
                                      <p:cBhvr additive="base">
                                        <p:cTn id="19" dur="500" fill="hold"/>
                                        <p:tgtEl>
                                          <p:spTgt spid="18439"/>
                                        </p:tgtEl>
                                        <p:attrNameLst>
                                          <p:attrName>ppt_x</p:attrName>
                                        </p:attrNameLst>
                                      </p:cBhvr>
                                      <p:tavLst>
                                        <p:tav tm="0">
                                          <p:val>
                                            <p:strVal val="#ppt_x"/>
                                          </p:val>
                                        </p:tav>
                                        <p:tav tm="100000">
                                          <p:val>
                                            <p:strVal val="#ppt_x"/>
                                          </p:val>
                                        </p:tav>
                                      </p:tavLst>
                                    </p:anim>
                                    <p:anim calcmode="lin" valueType="num">
                                      <p:cBhvr additive="base">
                                        <p:cTn id="20"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41"/>
                                        </p:tgtEl>
                                        <p:attrNameLst>
                                          <p:attrName>style.visibility</p:attrName>
                                        </p:attrNameLst>
                                      </p:cBhvr>
                                      <p:to>
                                        <p:strVal val="visible"/>
                                      </p:to>
                                    </p:set>
                                    <p:anim calcmode="lin" valueType="num">
                                      <p:cBhvr additive="base">
                                        <p:cTn id="25" dur="500" fill="hold"/>
                                        <p:tgtEl>
                                          <p:spTgt spid="18441"/>
                                        </p:tgtEl>
                                        <p:attrNameLst>
                                          <p:attrName>ppt_x</p:attrName>
                                        </p:attrNameLst>
                                      </p:cBhvr>
                                      <p:tavLst>
                                        <p:tav tm="0">
                                          <p:val>
                                            <p:strVal val="#ppt_x"/>
                                          </p:val>
                                        </p:tav>
                                        <p:tav tm="100000">
                                          <p:val>
                                            <p:strVal val="#ppt_x"/>
                                          </p:val>
                                        </p:tav>
                                      </p:tavLst>
                                    </p:anim>
                                    <p:anim calcmode="lin" valueType="num">
                                      <p:cBhvr additive="base">
                                        <p:cTn id="26" dur="500" fill="hold"/>
                                        <p:tgtEl>
                                          <p:spTgt spid="1844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442"/>
                                        </p:tgtEl>
                                        <p:attrNameLst>
                                          <p:attrName>style.visibility</p:attrName>
                                        </p:attrNameLst>
                                      </p:cBhvr>
                                      <p:to>
                                        <p:strVal val="visible"/>
                                      </p:to>
                                    </p:set>
                                    <p:anim calcmode="lin" valueType="num">
                                      <p:cBhvr additive="base">
                                        <p:cTn id="29" dur="500" fill="hold"/>
                                        <p:tgtEl>
                                          <p:spTgt spid="18442"/>
                                        </p:tgtEl>
                                        <p:attrNameLst>
                                          <p:attrName>ppt_x</p:attrName>
                                        </p:attrNameLst>
                                      </p:cBhvr>
                                      <p:tavLst>
                                        <p:tav tm="0">
                                          <p:val>
                                            <p:strVal val="#ppt_x"/>
                                          </p:val>
                                        </p:tav>
                                        <p:tav tm="100000">
                                          <p:val>
                                            <p:strVal val="#ppt_x"/>
                                          </p:val>
                                        </p:tav>
                                      </p:tavLst>
                                    </p:anim>
                                    <p:anim calcmode="lin" valueType="num">
                                      <p:cBhvr additive="base">
                                        <p:cTn id="30" dur="500" fill="hold"/>
                                        <p:tgtEl>
                                          <p:spTgt spid="184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443"/>
                                        </p:tgtEl>
                                        <p:attrNameLst>
                                          <p:attrName>style.visibility</p:attrName>
                                        </p:attrNameLst>
                                      </p:cBhvr>
                                      <p:to>
                                        <p:strVal val="visible"/>
                                      </p:to>
                                    </p:set>
                                    <p:anim calcmode="lin" valueType="num">
                                      <p:cBhvr additive="base">
                                        <p:cTn id="33" dur="500" fill="hold"/>
                                        <p:tgtEl>
                                          <p:spTgt spid="18443"/>
                                        </p:tgtEl>
                                        <p:attrNameLst>
                                          <p:attrName>ppt_x</p:attrName>
                                        </p:attrNameLst>
                                      </p:cBhvr>
                                      <p:tavLst>
                                        <p:tav tm="0">
                                          <p:val>
                                            <p:strVal val="#ppt_x"/>
                                          </p:val>
                                        </p:tav>
                                        <p:tav tm="100000">
                                          <p:val>
                                            <p:strVal val="#ppt_x"/>
                                          </p:val>
                                        </p:tav>
                                      </p:tavLst>
                                    </p:anim>
                                    <p:anim calcmode="lin" valueType="num">
                                      <p:cBhvr additive="base">
                                        <p:cTn id="34"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ldLvl="0" animBg="1"/>
      <p:bldP spid="18439" grpId="0"/>
      <p:bldP spid="184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2311" y="622460"/>
            <a:ext cx="7546622" cy="418063"/>
          </a:xfrm>
          <a:prstGeom prst="rect">
            <a:avLst/>
          </a:prstGeom>
        </p:spPr>
        <p:txBody>
          <a:bodyPr wrap="square">
            <a:spAutoFit/>
          </a:bodyPr>
          <a:lstStyle/>
          <a:p>
            <a:pPr eaLnBrk="1" hangingPunct="1">
              <a:lnSpc>
                <a:spcPct val="150000"/>
              </a:lnSpc>
              <a:buFont typeface="Wingdings" pitchFamily="2" charset="2"/>
              <a:buNone/>
            </a:pPr>
            <a:r>
              <a:rPr lang="zh-CN" altLang="en-US" sz="1600" b="1" dirty="0">
                <a:latin typeface="Times New Roman" pitchFamily="18" charset="0"/>
                <a:ea typeface="+mn-ea"/>
                <a:cs typeface="Times New Roman" pitchFamily="18" charset="0"/>
                <a:sym typeface="宋体" pitchFamily="2" charset="-122"/>
              </a:rPr>
              <a:t>第一宇宙速度：物体在地面附近绕地球做匀速圆周运动所具有的速度，</a:t>
            </a:r>
            <a:r>
              <a:rPr lang="en-US" altLang="zh-CN" sz="1600" b="1" i="1" dirty="0">
                <a:latin typeface="Times New Roman" pitchFamily="18" charset="0"/>
                <a:ea typeface="+mn-ea"/>
                <a:cs typeface="Times New Roman" pitchFamily="18" charset="0"/>
                <a:sym typeface="宋体" pitchFamily="2" charset="-122"/>
              </a:rPr>
              <a:t>v </a:t>
            </a:r>
            <a:r>
              <a:rPr lang="zh-CN" altLang="en-US" sz="1600" b="1" dirty="0">
                <a:latin typeface="Times New Roman" pitchFamily="18" charset="0"/>
                <a:ea typeface="+mn-ea"/>
                <a:cs typeface="Times New Roman" pitchFamily="18" charset="0"/>
                <a:sym typeface="宋体" pitchFamily="2" charset="-122"/>
              </a:rPr>
              <a:t>= 7.9km/s。</a:t>
            </a:r>
          </a:p>
        </p:txBody>
      </p:sp>
      <p:sp>
        <p:nvSpPr>
          <p:cNvPr id="5" name="标题 1"/>
          <p:cNvSpPr txBox="1">
            <a:spLocks/>
          </p:cNvSpPr>
          <p:nvPr/>
        </p:nvSpPr>
        <p:spPr>
          <a:xfrm>
            <a:off x="609656" y="211274"/>
            <a:ext cx="8139178" cy="331514"/>
          </a:xfrm>
          <a:prstGeom prst="rect">
            <a:avLst/>
          </a:prstGeom>
        </p:spPr>
        <p:txBody>
          <a:bodyPr>
            <a:no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200" normalizeH="0" baseline="0" noProof="0" dirty="0">
                <a:ln>
                  <a:noFill/>
                </a:ln>
                <a:solidFill>
                  <a:schemeClr val="tx1"/>
                </a:solidFill>
                <a:effectLst/>
                <a:uLnTx/>
                <a:uFillTx/>
                <a:latin typeface="Arial" panose="020B0604020202020204" pitchFamily="34" charset="0"/>
                <a:ea typeface="微软雅黑" panose="020B0503020204020204" charset="-122"/>
                <a:cs typeface="+mj-cs"/>
              </a:rPr>
              <a:t>问题六：如何</a:t>
            </a:r>
            <a:r>
              <a:rPr lang="zh-CN" altLang="en-US" b="1" kern="1200" spc="200" dirty="0">
                <a:solidFill>
                  <a:schemeClr val="tx1"/>
                </a:solidFill>
                <a:latin typeface="Arial" panose="020B0604020202020204" pitchFamily="34" charset="0"/>
                <a:ea typeface="微软雅黑" panose="020B0503020204020204" charset="-122"/>
              </a:rPr>
              <a:t>推导第一宇宙速度</a:t>
            </a:r>
            <a:r>
              <a:rPr kumimoji="0" lang="zh-CN" altLang="en-US" b="1" i="0" u="none" strike="noStrike" kern="1200" cap="none" spc="200" normalizeH="0" baseline="0" noProof="0" dirty="0">
                <a:ln>
                  <a:noFill/>
                </a:ln>
                <a:solidFill>
                  <a:schemeClr val="tx1"/>
                </a:solidFill>
                <a:effectLst/>
                <a:uLnTx/>
                <a:uFillTx/>
                <a:latin typeface="Arial" panose="020B0604020202020204" pitchFamily="34" charset="0"/>
                <a:ea typeface="微软雅黑" panose="020B0503020204020204" charset="-122"/>
                <a:cs typeface="+mj-cs"/>
              </a:rPr>
              <a:t>？</a:t>
            </a:r>
          </a:p>
        </p:txBody>
      </p:sp>
      <p:grpSp>
        <p:nvGrpSpPr>
          <p:cNvPr id="16" name="组合 15"/>
          <p:cNvGrpSpPr/>
          <p:nvPr/>
        </p:nvGrpSpPr>
        <p:grpSpPr>
          <a:xfrm>
            <a:off x="553156" y="1323728"/>
            <a:ext cx="7665712" cy="1163822"/>
            <a:chOff x="553156" y="1323728"/>
            <a:chExt cx="7665712" cy="1163822"/>
          </a:xfrm>
        </p:grpSpPr>
        <p:sp>
          <p:nvSpPr>
            <p:cNvPr id="6" name="文本框 18433"/>
            <p:cNvSpPr txBox="1">
              <a:spLocks noChangeArrowheads="1"/>
            </p:cNvSpPr>
            <p:nvPr/>
          </p:nvSpPr>
          <p:spPr bwMode="auto">
            <a:xfrm>
              <a:off x="553156" y="1323728"/>
              <a:ext cx="7665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sz="1600" dirty="0">
                  <a:latin typeface="+mn-ea"/>
                  <a:ea typeface="+mn-ea"/>
                  <a:cs typeface="Times New Roman" pitchFamily="18" charset="0"/>
                  <a:sym typeface="Arial" pitchFamily="34" charset="0"/>
                </a:rPr>
                <a:t>          一</a:t>
              </a:r>
              <a:r>
                <a:rPr lang="en-US" altLang="zh-CN" sz="1600" dirty="0">
                  <a:latin typeface="+mn-ea"/>
                  <a:ea typeface="+mn-ea"/>
                  <a:cs typeface="Times New Roman" pitchFamily="18" charset="0"/>
                  <a:sym typeface="Arial" pitchFamily="34" charset="0"/>
                </a:rPr>
                <a:t>.</a:t>
              </a:r>
              <a:r>
                <a:rPr lang="zh-CN" altLang="en-US" sz="1600" dirty="0">
                  <a:latin typeface="+mn-ea"/>
                  <a:ea typeface="+mn-ea"/>
                </a:rPr>
                <a:t>物体在地面附近绕地球做匀速圆周运动时，万有引力提供向心力 </a:t>
              </a:r>
              <a:endParaRPr lang="en-US" altLang="zh-CN" sz="1600" dirty="0">
                <a:latin typeface="+mn-ea"/>
                <a:ea typeface="+mn-ea"/>
                <a:cs typeface="Times New Roman" pitchFamily="18" charset="0"/>
                <a:sym typeface="Arial" pitchFamily="34" charset="0"/>
              </a:endParaRPr>
            </a:p>
          </p:txBody>
        </p:sp>
        <p:graphicFrame>
          <p:nvGraphicFramePr>
            <p:cNvPr id="7" name="对象 -2147482624"/>
            <p:cNvGraphicFramePr>
              <a:graphicFrameLocks noChangeAspect="1"/>
            </p:cNvGraphicFramePr>
            <p:nvPr/>
          </p:nvGraphicFramePr>
          <p:xfrm>
            <a:off x="2269067" y="1748102"/>
            <a:ext cx="1478844" cy="739448"/>
          </p:xfrm>
          <a:graphic>
            <a:graphicData uri="http://schemas.openxmlformats.org/presentationml/2006/ole">
              <mc:AlternateContent xmlns:mc="http://schemas.openxmlformats.org/markup-compatibility/2006">
                <mc:Choice xmlns:v="urn:schemas-microsoft-com:vml" Requires="v">
                  <p:oleObj spid="_x0000_s179206" name="公式" r:id="rId4" imgW="876240" imgH="419040" progId="Equation.3">
                    <p:embed/>
                  </p:oleObj>
                </mc:Choice>
                <mc:Fallback>
                  <p:oleObj name="公式" r:id="rId4" imgW="87624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067" y="1748102"/>
                          <a:ext cx="1478844" cy="73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aphicFrame>
        <p:nvGraphicFramePr>
          <p:cNvPr id="8" name="对象 -2147482623"/>
          <p:cNvGraphicFramePr>
            <a:graphicFrameLocks noChangeAspect="1"/>
          </p:cNvGraphicFramePr>
          <p:nvPr/>
        </p:nvGraphicFramePr>
        <p:xfrm>
          <a:off x="5317066" y="1786809"/>
          <a:ext cx="1140178" cy="716087"/>
        </p:xfrm>
        <a:graphic>
          <a:graphicData uri="http://schemas.openxmlformats.org/presentationml/2006/ole">
            <mc:AlternateContent xmlns:mc="http://schemas.openxmlformats.org/markup-compatibility/2006">
              <mc:Choice xmlns:v="urn:schemas-microsoft-com:vml" Requires="v">
                <p:oleObj spid="_x0000_s179207" name="公式" r:id="rId6" imgW="672840" imgH="444240" progId="Equation.3">
                  <p:embed/>
                </p:oleObj>
              </mc:Choice>
              <mc:Fallback>
                <p:oleObj name="公式" r:id="rId6" imgW="672840" imgH="4442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7066" y="1786809"/>
                        <a:ext cx="1140178" cy="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 name="文本框 101"/>
          <p:cNvSpPr txBox="1">
            <a:spLocks noChangeArrowheads="1"/>
          </p:cNvSpPr>
          <p:nvPr/>
        </p:nvSpPr>
        <p:spPr bwMode="auto">
          <a:xfrm>
            <a:off x="2125283" y="2368138"/>
            <a:ext cx="45690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048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en-US" altLang="zh-CN" sz="2000" i="1" dirty="0">
                <a:latin typeface="Times New Roman" pitchFamily="18" charset="0"/>
                <a:ea typeface="华文楷体" pitchFamily="2" charset="-122"/>
                <a:cs typeface="Times New Roman" pitchFamily="18" charset="0"/>
              </a:rPr>
              <a:t>r=R </a:t>
            </a:r>
            <a:r>
              <a:rPr lang="en-US" altLang="zh-CN" sz="2000" dirty="0">
                <a:latin typeface="Times New Roman" pitchFamily="18" charset="0"/>
                <a:ea typeface="华文楷体" pitchFamily="2" charset="-122"/>
                <a:cs typeface="Times New Roman" pitchFamily="18" charset="0"/>
              </a:rPr>
              <a:t>= 6400km</a:t>
            </a:r>
            <a:r>
              <a:rPr lang="zh-CN" altLang="en-US" sz="2000" dirty="0">
                <a:latin typeface="Times New Roman" pitchFamily="18" charset="0"/>
                <a:ea typeface="华文楷体" pitchFamily="2" charset="-122"/>
                <a:cs typeface="Times New Roman" pitchFamily="18" charset="0"/>
              </a:rPr>
              <a:t>  可得</a:t>
            </a:r>
            <a:r>
              <a:rPr lang="en-US" altLang="zh-CN" sz="2000" i="1" dirty="0">
                <a:latin typeface="Times New Roman" pitchFamily="18" charset="0"/>
                <a:ea typeface="华文楷体" pitchFamily="2" charset="-122"/>
                <a:cs typeface="Times New Roman" pitchFamily="18" charset="0"/>
              </a:rPr>
              <a:t>v </a:t>
            </a:r>
            <a:r>
              <a:rPr lang="en-US" altLang="zh-CN" sz="2000" dirty="0">
                <a:latin typeface="Times New Roman" pitchFamily="18" charset="0"/>
                <a:ea typeface="华文楷体" pitchFamily="2" charset="-122"/>
                <a:cs typeface="Times New Roman" pitchFamily="18" charset="0"/>
              </a:rPr>
              <a:t>= 7.9km/s</a:t>
            </a:r>
            <a:r>
              <a:rPr lang="zh-CN" altLang="en-US" sz="2000" dirty="0">
                <a:latin typeface="Times New Roman" pitchFamily="18" charset="0"/>
                <a:ea typeface="华文楷体" pitchFamily="2" charset="-122"/>
                <a:cs typeface="Times New Roman" pitchFamily="18" charset="0"/>
              </a:rPr>
              <a:t>。</a:t>
            </a:r>
          </a:p>
        </p:txBody>
      </p:sp>
      <p:sp>
        <p:nvSpPr>
          <p:cNvPr id="10" name="文本框 1"/>
          <p:cNvSpPr txBox="1">
            <a:spLocks noChangeArrowheads="1"/>
          </p:cNvSpPr>
          <p:nvPr/>
        </p:nvSpPr>
        <p:spPr bwMode="auto">
          <a:xfrm>
            <a:off x="4373029" y="1905821"/>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dirty="0">
                <a:latin typeface="华文楷体" pitchFamily="2" charset="-122"/>
                <a:ea typeface="华文楷体" pitchFamily="2" charset="-122"/>
                <a:sym typeface="Arial" pitchFamily="34" charset="0"/>
              </a:rPr>
              <a:t>解得：</a:t>
            </a:r>
          </a:p>
        </p:txBody>
      </p:sp>
      <p:sp>
        <p:nvSpPr>
          <p:cNvPr id="11" name="矩形 10"/>
          <p:cNvSpPr/>
          <p:nvPr/>
        </p:nvSpPr>
        <p:spPr>
          <a:xfrm>
            <a:off x="796725" y="3143543"/>
            <a:ext cx="6858048" cy="1156855"/>
          </a:xfrm>
          <a:prstGeom prst="rect">
            <a:avLst/>
          </a:prstGeom>
        </p:spPr>
        <p:txBody>
          <a:bodyPr wrap="square">
            <a:spAutoFit/>
          </a:bodyPr>
          <a:lstStyle/>
          <a:p>
            <a:pPr>
              <a:lnSpc>
                <a:spcPct val="150000"/>
              </a:lnSpc>
            </a:pPr>
            <a:r>
              <a:rPr lang="zh-CN" altLang="en-US" sz="1600" dirty="0">
                <a:latin typeface="+mn-ea"/>
                <a:ea typeface="+mn-ea"/>
              </a:rPr>
              <a:t>       二</a:t>
            </a:r>
            <a:r>
              <a:rPr lang="en-US" altLang="zh-CN" sz="1600" dirty="0">
                <a:latin typeface="+mn-ea"/>
                <a:ea typeface="+mn-ea"/>
              </a:rPr>
              <a:t>. </a:t>
            </a:r>
            <a:r>
              <a:rPr lang="zh-CN" altLang="en-US" sz="1600" dirty="0">
                <a:latin typeface="+mn-ea"/>
                <a:ea typeface="+mn-ea"/>
              </a:rPr>
              <a:t>物体在地面附近绕地球做匀速圆周运动时，可近似认为向心力是由重力提供的 </a:t>
            </a:r>
            <a:r>
              <a:rPr lang="en-US" altLang="zh-CN" sz="1600" dirty="0">
                <a:latin typeface="+mn-ea"/>
                <a:ea typeface="+mn-ea"/>
              </a:rPr>
              <a:t> </a:t>
            </a:r>
          </a:p>
          <a:p>
            <a:pPr>
              <a:lnSpc>
                <a:spcPct val="150000"/>
              </a:lnSpc>
            </a:pPr>
            <a:r>
              <a:rPr lang="en-US" altLang="zh-CN" sz="1600" dirty="0">
                <a:latin typeface="+mn-ea"/>
                <a:ea typeface="+mn-ea"/>
              </a:rPr>
              <a:t> </a:t>
            </a:r>
            <a:endParaRPr lang="zh-CN" altLang="en-US" sz="1600" dirty="0">
              <a:latin typeface="+mn-ea"/>
              <a:ea typeface="+mn-ea"/>
            </a:endParaRPr>
          </a:p>
        </p:txBody>
      </p:sp>
      <p:graphicFrame>
        <p:nvGraphicFramePr>
          <p:cNvPr id="12" name="对象 11"/>
          <p:cNvGraphicFramePr>
            <a:graphicFrameLocks noChangeAspect="1"/>
          </p:cNvGraphicFramePr>
          <p:nvPr/>
        </p:nvGraphicFramePr>
        <p:xfrm>
          <a:off x="2016399" y="3725202"/>
          <a:ext cx="1357323" cy="845126"/>
        </p:xfrm>
        <a:graphic>
          <a:graphicData uri="http://schemas.openxmlformats.org/presentationml/2006/ole">
            <mc:AlternateContent xmlns:mc="http://schemas.openxmlformats.org/markup-compatibility/2006">
              <mc:Choice xmlns:v="urn:schemas-microsoft-com:vml" Requires="v">
                <p:oleObj spid="_x0000_s179208" name="公式" r:id="rId8" imgW="672840" imgH="419040" progId="Equation.3">
                  <p:embed/>
                </p:oleObj>
              </mc:Choice>
              <mc:Fallback>
                <p:oleObj name="公式" r:id="rId8" imgW="672840" imgH="4190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399" y="3725202"/>
                        <a:ext cx="1357323" cy="845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45652461"/>
              </p:ext>
            </p:extLst>
          </p:nvPr>
        </p:nvGraphicFramePr>
        <p:xfrm>
          <a:off x="3719513" y="3881438"/>
          <a:ext cx="4226822" cy="518400"/>
        </p:xfrm>
        <a:graphic>
          <a:graphicData uri="http://schemas.openxmlformats.org/presentationml/2006/ole">
            <mc:AlternateContent xmlns:mc="http://schemas.openxmlformats.org/markup-compatibility/2006">
              <mc:Choice xmlns:v="urn:schemas-microsoft-com:vml" Requires="v">
                <p:oleObj spid="_x0000_s179209" name="Equation" r:id="rId10" imgW="2209680" imgH="253800" progId="Equation.DSMT4">
                  <p:embed/>
                </p:oleObj>
              </mc:Choice>
              <mc:Fallback>
                <p:oleObj name="Equation" r:id="rId10" imgW="2209680" imgH="253800" progId="Equation.DSMT4">
                  <p:embed/>
                  <p:pic>
                    <p:nvPicPr>
                      <p:cNvPr id="0" name="Picture 5"/>
                      <p:cNvPicPr>
                        <a:picLocks noChangeAspect="1" noChangeArrowheads="1"/>
                      </p:cNvPicPr>
                      <p:nvPr/>
                    </p:nvPicPr>
                    <p:blipFill>
                      <a:blip r:embed="rId11"/>
                      <a:srcRect/>
                      <a:stretch>
                        <a:fillRect/>
                      </a:stretch>
                    </p:blipFill>
                    <p:spPr bwMode="auto">
                      <a:xfrm>
                        <a:off x="3719513" y="3881438"/>
                        <a:ext cx="4226822" cy="518400"/>
                      </a:xfrm>
                      <a:prstGeom prst="rect">
                        <a:avLst/>
                      </a:prstGeom>
                      <a:noFill/>
                    </p:spPr>
                  </p:pic>
                </p:oleObj>
              </mc:Fallback>
            </mc:AlternateContent>
          </a:graphicData>
        </a:graphic>
      </p:graphicFrame>
      <p:sp>
        <p:nvSpPr>
          <p:cNvPr id="14" name="矩形 13"/>
          <p:cNvSpPr/>
          <p:nvPr/>
        </p:nvSpPr>
        <p:spPr>
          <a:xfrm>
            <a:off x="650039" y="1098840"/>
            <a:ext cx="1167472" cy="369332"/>
          </a:xfrm>
          <a:prstGeom prst="rect">
            <a:avLst/>
          </a:prstGeom>
        </p:spPr>
        <p:txBody>
          <a:bodyPr wrap="square">
            <a:spAutoFit/>
          </a:bodyPr>
          <a:lstStyle/>
          <a:p>
            <a:pPr>
              <a:buFont typeface="Wingdings" pitchFamily="2" charset="2"/>
              <a:buChar char="Ø"/>
            </a:pPr>
            <a:r>
              <a:rPr lang="zh-CN" altLang="en-US" b="1" kern="1200" spc="200" dirty="0">
                <a:solidFill>
                  <a:srgbClr val="C00000"/>
                </a:solidFill>
                <a:latin typeface="Arial" panose="020B0604020202020204" pitchFamily="34" charset="0"/>
                <a:ea typeface="微软雅黑" panose="020B0503020204020204" charset="-122"/>
              </a:rPr>
              <a:t>推导</a:t>
            </a:r>
            <a:r>
              <a:rPr lang="en-US" altLang="zh-CN" b="1" kern="1200" spc="200" dirty="0">
                <a:solidFill>
                  <a:srgbClr val="C00000"/>
                </a:solidFill>
                <a:latin typeface="Arial" panose="020B0604020202020204" pitchFamily="34" charset="0"/>
                <a:ea typeface="微软雅黑" panose="020B0503020204020204" charset="-122"/>
              </a:rPr>
              <a:t>:</a:t>
            </a:r>
            <a:endParaRPr lang="zh-CN" altLang="en-US" dirty="0">
              <a:solidFill>
                <a:srgbClr val="C00000"/>
              </a:solidFill>
            </a:endParaRPr>
          </a:p>
        </p:txBody>
      </p:sp>
      <p:sp>
        <p:nvSpPr>
          <p:cNvPr id="15" name="Text Box 14"/>
          <p:cNvSpPr txBox="1">
            <a:spLocks noChangeArrowheads="1"/>
          </p:cNvSpPr>
          <p:nvPr/>
        </p:nvSpPr>
        <p:spPr bwMode="auto">
          <a:xfrm>
            <a:off x="794457" y="4598582"/>
            <a:ext cx="7267422" cy="369332"/>
          </a:xfrm>
          <a:prstGeom prst="rect">
            <a:avLst/>
          </a:prstGeom>
          <a:solidFill>
            <a:schemeClr val="accent1">
              <a:lumMod val="20000"/>
              <a:lumOff val="80000"/>
            </a:schemeClr>
          </a:solidFill>
          <a:ln w="9525">
            <a:noFill/>
            <a:miter lim="800000"/>
            <a:headEnd/>
            <a:tailEnd/>
          </a:ln>
        </p:spPr>
        <p:txBody>
          <a:bodyPr wrap="square">
            <a:spAutoFit/>
          </a:bodyPr>
          <a:lstStyle/>
          <a:p>
            <a:r>
              <a:rPr kumimoji="1" lang="zh-CN" altLang="en-US" dirty="0">
                <a:solidFill>
                  <a:srgbClr val="C00000"/>
                </a:solidFill>
                <a:latin typeface="Times New Roman" pitchFamily="18" charset="0"/>
                <a:ea typeface="黑体" pitchFamily="49" charset="-122"/>
                <a:cs typeface="Times New Roman" pitchFamily="18" charset="0"/>
              </a:rPr>
              <a:t>第一宇宙速度（ </a:t>
            </a:r>
            <a:r>
              <a:rPr kumimoji="1" lang="en-US" altLang="zh-CN" i="1" dirty="0">
                <a:solidFill>
                  <a:srgbClr val="C00000"/>
                </a:solidFill>
                <a:latin typeface="Times New Roman" pitchFamily="18" charset="0"/>
                <a:ea typeface="黑体" pitchFamily="49" charset="-122"/>
                <a:cs typeface="Times New Roman" pitchFamily="18" charset="0"/>
              </a:rPr>
              <a:t>v</a:t>
            </a:r>
            <a:r>
              <a:rPr kumimoji="1" lang="en-US" altLang="zh-CN" baseline="-25000" dirty="0">
                <a:solidFill>
                  <a:srgbClr val="C00000"/>
                </a:solidFill>
                <a:latin typeface="Times New Roman" pitchFamily="18" charset="0"/>
                <a:ea typeface="黑体" pitchFamily="49" charset="-122"/>
                <a:cs typeface="Times New Roman" pitchFamily="18" charset="0"/>
              </a:rPr>
              <a:t>1</a:t>
            </a:r>
            <a:r>
              <a:rPr kumimoji="1" lang="en-US" altLang="zh-CN" dirty="0">
                <a:solidFill>
                  <a:srgbClr val="C00000"/>
                </a:solidFill>
                <a:latin typeface="Times New Roman" pitchFamily="18" charset="0"/>
                <a:ea typeface="黑体" pitchFamily="49" charset="-122"/>
                <a:cs typeface="Times New Roman" pitchFamily="18" charset="0"/>
              </a:rPr>
              <a:t>=7.9km/s </a:t>
            </a:r>
            <a:r>
              <a:rPr kumimoji="1" lang="zh-CN" altLang="en-US" dirty="0">
                <a:solidFill>
                  <a:srgbClr val="C00000"/>
                </a:solidFill>
                <a:latin typeface="Times New Roman" pitchFamily="18" charset="0"/>
                <a:ea typeface="黑体" pitchFamily="49" charset="-122"/>
                <a:cs typeface="Times New Roman" pitchFamily="18" charset="0"/>
              </a:rPr>
              <a:t>）最大环绕（运行）速度、最小发射速度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5572133" y="1882084"/>
            <a:ext cx="2928958" cy="2273444"/>
            <a:chOff x="5572132" y="1882084"/>
            <a:chExt cx="3167025" cy="2273444"/>
          </a:xfrm>
        </p:grpSpPr>
        <p:sp>
          <p:nvSpPr>
            <p:cNvPr id="16386" name="椭圆 7171"/>
            <p:cNvSpPr>
              <a:spLocks noChangeArrowheads="1"/>
            </p:cNvSpPr>
            <p:nvPr/>
          </p:nvSpPr>
          <p:spPr bwMode="auto">
            <a:xfrm>
              <a:off x="5572132" y="1882084"/>
              <a:ext cx="3167025" cy="1770875"/>
            </a:xfrm>
            <a:prstGeom prst="ellipse">
              <a:avLst/>
            </a:prstGeom>
            <a:solidFill>
              <a:schemeClr val="bg1"/>
            </a:solidFill>
            <a:ln w="28575">
              <a:solidFill>
                <a:schemeClr val="accent2">
                  <a:lumMod val="75000"/>
                </a:schemeClr>
              </a:solidFill>
              <a:round/>
              <a:headEnd/>
              <a:tailEnd/>
            </a:ln>
          </p:spPr>
          <p:txBody>
            <a:bodyPr wrap="none" anchor="ctr"/>
            <a:lstStyle/>
            <a:p>
              <a:pPr algn="ctr"/>
              <a:r>
                <a:rPr lang="en-US" altLang="zh-CN">
                  <a:latin typeface="Times New Roman" pitchFamily="18" charset="0"/>
                  <a:cs typeface="Times New Roman" pitchFamily="18" charset="0"/>
                </a:rPr>
                <a:t>		   </a:t>
              </a:r>
              <a:endParaRPr lang="en-US" altLang="zh-CN" b="1">
                <a:solidFill>
                  <a:srgbClr val="FF5050"/>
                </a:solidFill>
                <a:latin typeface="Times New Roman" pitchFamily="18" charset="0"/>
                <a:cs typeface="Times New Roman" pitchFamily="18" charset="0"/>
              </a:endParaRPr>
            </a:p>
          </p:txBody>
        </p:sp>
        <p:sp>
          <p:nvSpPr>
            <p:cNvPr id="16394" name="文本框 7175"/>
            <p:cNvSpPr txBox="1">
              <a:spLocks noChangeArrowheads="1"/>
            </p:cNvSpPr>
            <p:nvPr/>
          </p:nvSpPr>
          <p:spPr bwMode="auto">
            <a:xfrm>
              <a:off x="6143636" y="3786196"/>
              <a:ext cx="2357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en-US" altLang="zh-CN" b="1" dirty="0">
                  <a:solidFill>
                    <a:schemeClr val="accent2">
                      <a:lumMod val="75000"/>
                    </a:schemeClr>
                  </a:solidFill>
                  <a:latin typeface="Times New Roman" pitchFamily="18" charset="0"/>
                  <a:ea typeface="Arial Unicode MS" pitchFamily="34" charset="-122"/>
                  <a:cs typeface="Times New Roman" pitchFamily="18" charset="0"/>
                </a:rPr>
                <a:t>11.2km/s&gt;</a:t>
              </a:r>
              <a:r>
                <a:rPr lang="en-US" altLang="zh-CN" b="1" i="1" dirty="0">
                  <a:solidFill>
                    <a:schemeClr val="accent2">
                      <a:lumMod val="75000"/>
                    </a:schemeClr>
                  </a:solidFill>
                  <a:latin typeface="Times New Roman" pitchFamily="18" charset="0"/>
                  <a:ea typeface="Arial Unicode MS" pitchFamily="34" charset="-122"/>
                  <a:cs typeface="Times New Roman" pitchFamily="18" charset="0"/>
                </a:rPr>
                <a:t>v</a:t>
              </a:r>
              <a:r>
                <a:rPr lang="en-US" altLang="zh-CN" b="1" dirty="0">
                  <a:solidFill>
                    <a:schemeClr val="accent2">
                      <a:lumMod val="75000"/>
                    </a:schemeClr>
                  </a:solidFill>
                  <a:latin typeface="Times New Roman" pitchFamily="18" charset="0"/>
                  <a:ea typeface="Arial Unicode MS" pitchFamily="34" charset="-122"/>
                  <a:cs typeface="Times New Roman" pitchFamily="18" charset="0"/>
                </a:rPr>
                <a:t>&gt;7.9km/s</a:t>
              </a:r>
            </a:p>
          </p:txBody>
        </p:sp>
      </p:grpSp>
      <p:sp>
        <p:nvSpPr>
          <p:cNvPr id="12292" name="椭圆 7172"/>
          <p:cNvSpPr>
            <a:spLocks noChangeArrowheads="1"/>
          </p:cNvSpPr>
          <p:nvPr/>
        </p:nvSpPr>
        <p:spPr bwMode="auto">
          <a:xfrm>
            <a:off x="5598901" y="2157415"/>
            <a:ext cx="1302328" cy="1208039"/>
          </a:xfrm>
          <a:prstGeom prst="ellipse">
            <a:avLst/>
          </a:prstGeom>
          <a:solidFill>
            <a:schemeClr val="bg1"/>
          </a:solidFill>
          <a:ln w="28575">
            <a:solidFill>
              <a:srgbClr val="800000"/>
            </a:solidFill>
            <a:round/>
            <a:headEnd/>
            <a:tailEnd/>
          </a:ln>
        </p:spPr>
        <p:txBody>
          <a:bodyPr/>
          <a:lstStyle/>
          <a:p>
            <a:endParaRPr lang="zh-CN" altLang="en-US">
              <a:latin typeface="Times New Roman" pitchFamily="18" charset="0"/>
              <a:cs typeface="Times New Roman" pitchFamily="18" charset="0"/>
            </a:endParaRPr>
          </a:p>
        </p:txBody>
      </p:sp>
      <p:sp>
        <p:nvSpPr>
          <p:cNvPr id="12300" name="文本框 1"/>
          <p:cNvSpPr txBox="1">
            <a:spLocks noChangeArrowheads="1"/>
          </p:cNvSpPr>
          <p:nvPr/>
        </p:nvSpPr>
        <p:spPr bwMode="auto">
          <a:xfrm>
            <a:off x="6855539" y="2560863"/>
            <a:ext cx="1261498" cy="354861"/>
          </a:xfrm>
          <a:prstGeom prst="rect">
            <a:avLst/>
          </a:prstGeom>
          <a:noFill/>
          <a:ln w="285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a:latin typeface="Times New Roman" pitchFamily="18" charset="0"/>
                <a:cs typeface="Times New Roman" pitchFamily="18" charset="0"/>
                <a:sym typeface="Arial" pitchFamily="34" charset="0"/>
              </a:rPr>
              <a:t> </a:t>
            </a:r>
            <a:r>
              <a:rPr lang="en-US" altLang="zh-CN" b="1" i="1">
                <a:solidFill>
                  <a:srgbClr val="FF5050"/>
                </a:solidFill>
                <a:latin typeface="Times New Roman" pitchFamily="18" charset="0"/>
                <a:cs typeface="Times New Roman" pitchFamily="18" charset="0"/>
                <a:sym typeface="Arial" pitchFamily="34" charset="0"/>
              </a:rPr>
              <a:t>v</a:t>
            </a:r>
            <a:r>
              <a:rPr lang="en-US" altLang="zh-CN" b="1" baseline="-25000">
                <a:solidFill>
                  <a:srgbClr val="FF5050"/>
                </a:solidFill>
                <a:latin typeface="Times New Roman" pitchFamily="18" charset="0"/>
                <a:cs typeface="Times New Roman" pitchFamily="18" charset="0"/>
                <a:sym typeface="Arial" pitchFamily="34" charset="0"/>
              </a:rPr>
              <a:t>1</a:t>
            </a:r>
            <a:r>
              <a:rPr lang="en-US" altLang="zh-CN" b="1">
                <a:solidFill>
                  <a:srgbClr val="FF5050"/>
                </a:solidFill>
                <a:latin typeface="Times New Roman" pitchFamily="18" charset="0"/>
                <a:cs typeface="Times New Roman" pitchFamily="18" charset="0"/>
                <a:sym typeface="Arial" pitchFamily="34" charset="0"/>
              </a:rPr>
              <a:t>=7.9km/s</a:t>
            </a:r>
            <a:endParaRPr lang="zh-CN" altLang="en-US">
              <a:latin typeface="Times New Roman" pitchFamily="18" charset="0"/>
              <a:cs typeface="Times New Roman" pitchFamily="18" charset="0"/>
            </a:endParaRPr>
          </a:p>
        </p:txBody>
      </p:sp>
      <p:sp>
        <p:nvSpPr>
          <p:cNvPr id="12293" name="椭圆 7173"/>
          <p:cNvSpPr>
            <a:spLocks noChangeArrowheads="1"/>
          </p:cNvSpPr>
          <p:nvPr/>
        </p:nvSpPr>
        <p:spPr bwMode="auto">
          <a:xfrm>
            <a:off x="5703406" y="2261284"/>
            <a:ext cx="1065541" cy="988395"/>
          </a:xfrm>
          <a:prstGeom prst="ellipse">
            <a:avLst/>
          </a:prstGeom>
          <a:solidFill>
            <a:schemeClr val="accent1"/>
          </a:solidFill>
          <a:ln w="28575">
            <a:solidFill>
              <a:schemeClr val="tx1"/>
            </a:solidFill>
            <a:round/>
            <a:headEnd/>
            <a:tailEnd/>
          </a:ln>
        </p:spPr>
        <p:txBody>
          <a:bodyPr wrap="none" anchor="ctr"/>
          <a:lstStyle/>
          <a:p>
            <a:pPr algn="ctr"/>
            <a:r>
              <a:rPr lang="zh-CN" altLang="en-US" dirty="0">
                <a:solidFill>
                  <a:srgbClr val="FF5050"/>
                </a:solidFill>
                <a:latin typeface="Times New Roman" pitchFamily="18" charset="0"/>
                <a:cs typeface="Times New Roman" pitchFamily="18" charset="0"/>
              </a:rPr>
              <a:t>地球</a:t>
            </a:r>
          </a:p>
        </p:txBody>
      </p:sp>
      <p:sp>
        <p:nvSpPr>
          <p:cNvPr id="100" name="文本框 99"/>
          <p:cNvSpPr txBox="1"/>
          <p:nvPr/>
        </p:nvSpPr>
        <p:spPr>
          <a:xfrm>
            <a:off x="790582" y="1000114"/>
            <a:ext cx="4549061" cy="923330"/>
          </a:xfrm>
          <a:prstGeom prst="rect">
            <a:avLst/>
          </a:prstGeom>
          <a:noFill/>
          <a:ln w="9525">
            <a:noFill/>
          </a:ln>
        </p:spPr>
        <p:txBody>
          <a:bodyPr wrap="square">
            <a:spAutoFit/>
          </a:bodyPr>
          <a:lstStyle/>
          <a:p>
            <a:pPr>
              <a:lnSpc>
                <a:spcPct val="150000"/>
              </a:lnSpc>
              <a:buFont typeface="Wingdings" panose="05000000000000000000" charset="0"/>
              <a:buNone/>
              <a:defRPr/>
            </a:pPr>
            <a:r>
              <a:rPr lang="zh-CN" altLang="en-US" noProof="1">
                <a:latin typeface="Times New Roman" pitchFamily="18" charset="0"/>
                <a:ea typeface="+mn-ea"/>
                <a:cs typeface="Times New Roman" pitchFamily="18" charset="0"/>
                <a:sym typeface="+mn-ea"/>
              </a:rPr>
              <a:t>第二宇宙速度：</a:t>
            </a:r>
            <a:r>
              <a:rPr lang="en-US" altLang="zh-CN" i="1" noProof="1">
                <a:latin typeface="Times New Roman" pitchFamily="18" charset="0"/>
                <a:ea typeface="+mn-ea"/>
                <a:cs typeface="Times New Roman" pitchFamily="18" charset="0"/>
                <a:sym typeface="+mn-ea"/>
              </a:rPr>
              <a:t>v </a:t>
            </a:r>
            <a:r>
              <a:rPr lang="zh-CN" altLang="en-US" noProof="1">
                <a:latin typeface="Times New Roman" pitchFamily="18" charset="0"/>
                <a:ea typeface="+mn-ea"/>
                <a:cs typeface="Times New Roman" pitchFamily="18" charset="0"/>
                <a:sym typeface="+mn-ea"/>
              </a:rPr>
              <a:t>=11.2km/s，物体会克服地球的引力，永远离开地球。</a:t>
            </a:r>
          </a:p>
        </p:txBody>
      </p:sp>
      <p:grpSp>
        <p:nvGrpSpPr>
          <p:cNvPr id="3" name="组合 17"/>
          <p:cNvGrpSpPr/>
          <p:nvPr/>
        </p:nvGrpSpPr>
        <p:grpSpPr>
          <a:xfrm>
            <a:off x="5661021" y="1142990"/>
            <a:ext cx="2977820" cy="1598898"/>
            <a:chOff x="5661021" y="1142990"/>
            <a:chExt cx="2977820" cy="1598898"/>
          </a:xfrm>
        </p:grpSpPr>
        <p:sp>
          <p:nvSpPr>
            <p:cNvPr id="7179" name="任意多边形 7178"/>
            <p:cNvSpPr>
              <a:spLocks noChangeArrowheads="1"/>
            </p:cNvSpPr>
            <p:nvPr/>
          </p:nvSpPr>
          <p:spPr bwMode="auto">
            <a:xfrm rot="11204941" flipV="1">
              <a:off x="5661021" y="1363396"/>
              <a:ext cx="1218467" cy="1378492"/>
            </a:xfrm>
            <a:custGeom>
              <a:avLst/>
              <a:gdLst>
                <a:gd name="T0" fmla="*/ 622733 w 21600"/>
                <a:gd name="T1" fmla="*/ 0 h 19824"/>
                <a:gd name="T2" fmla="*/ 1568450 w 21600"/>
                <a:gd name="T3" fmla="*/ 1912938 h 19824"/>
                <a:gd name="T4" fmla="*/ 622733 w 21600"/>
                <a:gd name="T5" fmla="*/ 0 h 19824"/>
                <a:gd name="T6" fmla="*/ 1568450 w 21600"/>
                <a:gd name="T7" fmla="*/ 1912938 h 19824"/>
                <a:gd name="T8" fmla="*/ 0 w 21600"/>
                <a:gd name="T9" fmla="*/ 1912938 h 19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9824" fill="none">
                  <a:moveTo>
                    <a:pt x="8576" y="0"/>
                  </a:moveTo>
                  <a:cubicBezTo>
                    <a:pt x="16242" y="3317"/>
                    <a:pt x="21600" y="10945"/>
                    <a:pt x="21600" y="19824"/>
                  </a:cubicBezTo>
                </a:path>
                <a:path w="21600" h="19824" stroke="0">
                  <a:moveTo>
                    <a:pt x="8576" y="0"/>
                  </a:moveTo>
                  <a:cubicBezTo>
                    <a:pt x="16242" y="3317"/>
                    <a:pt x="21600" y="10945"/>
                    <a:pt x="21600" y="19824"/>
                  </a:cubicBezTo>
                  <a:lnTo>
                    <a:pt x="0" y="19824"/>
                  </a:lnTo>
                  <a:lnTo>
                    <a:pt x="8576" y="0"/>
                  </a:lnTo>
                  <a:close/>
                </a:path>
              </a:pathLst>
            </a:custGeom>
            <a:noFill/>
            <a:ln w="28575">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Times New Roman" pitchFamily="18" charset="0"/>
                <a:cs typeface="Times New Roman" pitchFamily="18" charset="0"/>
              </a:endParaRPr>
            </a:p>
          </p:txBody>
        </p:sp>
        <p:sp>
          <p:nvSpPr>
            <p:cNvPr id="7180" name="文本框 7179"/>
            <p:cNvSpPr txBox="1">
              <a:spLocks noChangeArrowheads="1"/>
            </p:cNvSpPr>
            <p:nvPr/>
          </p:nvSpPr>
          <p:spPr bwMode="auto">
            <a:xfrm>
              <a:off x="6463361" y="1142990"/>
              <a:ext cx="2175480" cy="354861"/>
            </a:xfrm>
            <a:prstGeom prst="rect">
              <a:avLst/>
            </a:prstGeom>
            <a:noFill/>
            <a:ln w="285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en-US" altLang="zh-CN" b="1" i="1" dirty="0">
                  <a:solidFill>
                    <a:srgbClr val="008A3D"/>
                  </a:solidFill>
                  <a:latin typeface="Times New Roman" pitchFamily="18" charset="0"/>
                  <a:cs typeface="Times New Roman" pitchFamily="18" charset="0"/>
                </a:rPr>
                <a:t>v</a:t>
              </a:r>
              <a:r>
                <a:rPr lang="en-US" altLang="zh-CN" b="1" baseline="-25000" dirty="0">
                  <a:solidFill>
                    <a:srgbClr val="008A3D"/>
                  </a:solidFill>
                  <a:latin typeface="Times New Roman" pitchFamily="18" charset="0"/>
                  <a:cs typeface="Times New Roman" pitchFamily="18" charset="0"/>
                </a:rPr>
                <a:t>3</a:t>
              </a:r>
              <a:r>
                <a:rPr lang="en-US" altLang="zh-CN" b="1" dirty="0">
                  <a:solidFill>
                    <a:srgbClr val="008A3D"/>
                  </a:solidFill>
                  <a:latin typeface="Times New Roman" pitchFamily="18" charset="0"/>
                  <a:cs typeface="Times New Roman" pitchFamily="18" charset="0"/>
                </a:rPr>
                <a:t>=16.7km/s</a:t>
              </a:r>
            </a:p>
          </p:txBody>
        </p:sp>
      </p:grpSp>
      <p:grpSp>
        <p:nvGrpSpPr>
          <p:cNvPr id="4" name="组合 16"/>
          <p:cNvGrpSpPr/>
          <p:nvPr/>
        </p:nvGrpSpPr>
        <p:grpSpPr>
          <a:xfrm>
            <a:off x="5649571" y="1436993"/>
            <a:ext cx="3036134" cy="1373915"/>
            <a:chOff x="5649571" y="1436993"/>
            <a:chExt cx="3036134" cy="1373915"/>
          </a:xfrm>
        </p:grpSpPr>
        <p:sp>
          <p:nvSpPr>
            <p:cNvPr id="7178" name="文本框 7177"/>
            <p:cNvSpPr txBox="1">
              <a:spLocks noChangeArrowheads="1"/>
            </p:cNvSpPr>
            <p:nvPr/>
          </p:nvSpPr>
          <p:spPr bwMode="auto">
            <a:xfrm>
              <a:off x="6830874" y="1436993"/>
              <a:ext cx="1854831" cy="354861"/>
            </a:xfrm>
            <a:prstGeom prst="rect">
              <a:avLst/>
            </a:prstGeom>
            <a:noFill/>
            <a:ln w="285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en-US" altLang="zh-CN" b="1" i="1" dirty="0">
                  <a:solidFill>
                    <a:srgbClr val="3366FF"/>
                  </a:solidFill>
                  <a:latin typeface="Times New Roman" pitchFamily="18" charset="0"/>
                  <a:cs typeface="Times New Roman" pitchFamily="18" charset="0"/>
                </a:rPr>
                <a:t>v</a:t>
              </a:r>
              <a:r>
                <a:rPr lang="en-US" altLang="zh-CN" b="1" baseline="-25000" dirty="0">
                  <a:solidFill>
                    <a:srgbClr val="3366FF"/>
                  </a:solidFill>
                  <a:latin typeface="Times New Roman" pitchFamily="18" charset="0"/>
                  <a:cs typeface="Times New Roman" pitchFamily="18" charset="0"/>
                </a:rPr>
                <a:t>2</a:t>
              </a:r>
              <a:r>
                <a:rPr lang="en-US" altLang="zh-CN" b="1" dirty="0">
                  <a:solidFill>
                    <a:srgbClr val="3366FF"/>
                  </a:solidFill>
                  <a:latin typeface="Times New Roman" pitchFamily="18" charset="0"/>
                  <a:cs typeface="Times New Roman" pitchFamily="18" charset="0"/>
                </a:rPr>
                <a:t>=11.2km/s</a:t>
              </a:r>
            </a:p>
          </p:txBody>
        </p:sp>
        <p:sp>
          <p:nvSpPr>
            <p:cNvPr id="7183" name="任意多边形 7182"/>
            <p:cNvSpPr>
              <a:spLocks noChangeArrowheads="1"/>
            </p:cNvSpPr>
            <p:nvPr/>
          </p:nvSpPr>
          <p:spPr bwMode="auto">
            <a:xfrm rot="11204941" flipV="1">
              <a:off x="5649571" y="1613165"/>
              <a:ext cx="1822767" cy="1197743"/>
            </a:xfrm>
            <a:custGeom>
              <a:avLst/>
              <a:gdLst>
                <a:gd name="T0" fmla="*/ 931578 w 21600"/>
                <a:gd name="T1" fmla="*/ 0 h 19824"/>
                <a:gd name="T2" fmla="*/ 2346325 w 21600"/>
                <a:gd name="T3" fmla="*/ 1662112 h 19824"/>
                <a:gd name="T4" fmla="*/ 931578 w 21600"/>
                <a:gd name="T5" fmla="*/ 0 h 19824"/>
                <a:gd name="T6" fmla="*/ 2346325 w 21600"/>
                <a:gd name="T7" fmla="*/ 1662112 h 19824"/>
                <a:gd name="T8" fmla="*/ 0 w 21600"/>
                <a:gd name="T9" fmla="*/ 1662112 h 19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9824" fill="none">
                  <a:moveTo>
                    <a:pt x="8576" y="0"/>
                  </a:moveTo>
                  <a:cubicBezTo>
                    <a:pt x="16242" y="3317"/>
                    <a:pt x="21600" y="10945"/>
                    <a:pt x="21600" y="19824"/>
                  </a:cubicBezTo>
                </a:path>
                <a:path w="21600" h="19824" stroke="0">
                  <a:moveTo>
                    <a:pt x="8576" y="0"/>
                  </a:moveTo>
                  <a:cubicBezTo>
                    <a:pt x="16242" y="3317"/>
                    <a:pt x="21600" y="10945"/>
                    <a:pt x="21600" y="19824"/>
                  </a:cubicBezTo>
                  <a:lnTo>
                    <a:pt x="0" y="19824"/>
                  </a:lnTo>
                  <a:lnTo>
                    <a:pt x="8576" y="0"/>
                  </a:lnTo>
                  <a:close/>
                </a:path>
              </a:pathLst>
            </a:custGeom>
            <a:noFill/>
            <a:ln w="28575">
              <a:solidFill>
                <a:schemeClr val="accent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Times New Roman" pitchFamily="18" charset="0"/>
                <a:cs typeface="Times New Roman" pitchFamily="18" charset="0"/>
              </a:endParaRPr>
            </a:p>
          </p:txBody>
        </p:sp>
      </p:grpSp>
      <p:sp>
        <p:nvSpPr>
          <p:cNvPr id="14" name="矩形 13"/>
          <p:cNvSpPr/>
          <p:nvPr/>
        </p:nvSpPr>
        <p:spPr>
          <a:xfrm>
            <a:off x="824088" y="2111911"/>
            <a:ext cx="4402667" cy="923330"/>
          </a:xfrm>
          <a:prstGeom prst="rect">
            <a:avLst/>
          </a:prstGeom>
        </p:spPr>
        <p:txBody>
          <a:bodyPr wrap="square">
            <a:spAutoFit/>
          </a:bodyPr>
          <a:lstStyle/>
          <a:p>
            <a:pPr algn="just">
              <a:lnSpc>
                <a:spcPct val="150000"/>
              </a:lnSpc>
              <a:buFont typeface="Wingdings" panose="05000000000000000000" charset="0"/>
              <a:buNone/>
              <a:defRPr/>
            </a:pPr>
            <a:r>
              <a:rPr lang="zh-CN" altLang="en-US" noProof="1">
                <a:latin typeface="Times New Roman" pitchFamily="18" charset="0"/>
                <a:ea typeface="+mn-ea"/>
                <a:cs typeface="Times New Roman" pitchFamily="18" charset="0"/>
                <a:sym typeface="+mn-ea"/>
              </a:rPr>
              <a:t>第三宇宙速度：</a:t>
            </a:r>
            <a:r>
              <a:rPr lang="en-US" altLang="zh-CN" i="1" noProof="1">
                <a:latin typeface="Times New Roman" pitchFamily="18" charset="0"/>
                <a:ea typeface="+mn-ea"/>
                <a:cs typeface="Times New Roman" pitchFamily="18" charset="0"/>
                <a:sym typeface="+mn-ea"/>
              </a:rPr>
              <a:t>v</a:t>
            </a:r>
            <a:r>
              <a:rPr lang="zh-CN" altLang="en-US" noProof="1">
                <a:latin typeface="Times New Roman" pitchFamily="18" charset="0"/>
                <a:ea typeface="+mn-ea"/>
                <a:cs typeface="Times New Roman" pitchFamily="18" charset="0"/>
                <a:sym typeface="+mn-ea"/>
              </a:rPr>
              <a:t>=16.7km/s，物体会挣脱太阳引力束缚，飞到太阳系外。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linds(horizont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4800" y="399703"/>
            <a:ext cx="1487753" cy="331514"/>
          </a:xfrm>
          <a:solidFill>
            <a:schemeClr val="accent4">
              <a:lumMod val="20000"/>
              <a:lumOff val="80000"/>
            </a:schemeClr>
          </a:solidFill>
        </p:spPr>
        <p:txBody>
          <a:bodyPr>
            <a:noAutofit/>
          </a:bodyPr>
          <a:lstStyle/>
          <a:p>
            <a:r>
              <a:rPr altLang="en-US" sz="2000" dirty="0"/>
              <a:t>知识结构</a:t>
            </a:r>
            <a:endParaRPr lang="zh-CN" altLang="en-US" sz="2000" dirty="0"/>
          </a:p>
        </p:txBody>
      </p:sp>
      <p:pic>
        <p:nvPicPr>
          <p:cNvPr id="82945" name="Picture 1" descr="C:\Users\admin\Desktop\Q1DOS]$TNJ[T2X9YZ7_`~W6.png"/>
          <p:cNvPicPr>
            <a:picLocks noGrp="1" noChangeAspect="1" noChangeArrowheads="1"/>
          </p:cNvPicPr>
          <p:nvPr>
            <p:ph idx="1"/>
          </p:nvPr>
        </p:nvPicPr>
        <p:blipFill>
          <a:blip r:embed="rId3"/>
          <a:srcRect/>
          <a:stretch>
            <a:fillRect/>
          </a:stretch>
        </p:blipFill>
        <p:spPr bwMode="auto">
          <a:xfrm>
            <a:off x="722490" y="730427"/>
            <a:ext cx="7396807" cy="41872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945"/>
                                        </p:tgtEl>
                                        <p:attrNameLst>
                                          <p:attrName>style.visibility</p:attrName>
                                        </p:attrNameLst>
                                      </p:cBhvr>
                                      <p:to>
                                        <p:strVal val="visible"/>
                                      </p:to>
                                    </p:set>
                                    <p:animEffect transition="in" filter="blinds(horizontal)">
                                      <p:cBhvr>
                                        <p:cTn id="7" dur="500"/>
                                        <p:tgtEl>
                                          <p:spTgt spid="82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6542" y="238337"/>
            <a:ext cx="8139178" cy="331514"/>
          </a:xfrm>
        </p:spPr>
        <p:txBody>
          <a:bodyPr>
            <a:noAutofit/>
          </a:bodyPr>
          <a:lstStyle/>
          <a:p>
            <a:r>
              <a:rPr altLang="en-US" dirty="0"/>
              <a:t>问题七：人造地球卫星有什么特点？</a:t>
            </a:r>
            <a:endParaRPr lang="zh-CN" altLang="en-US" dirty="0"/>
          </a:p>
        </p:txBody>
      </p:sp>
      <p:sp>
        <p:nvSpPr>
          <p:cNvPr id="4" name="Rectangle 21"/>
          <p:cNvSpPr>
            <a:spLocks noGrp="1"/>
          </p:cNvSpPr>
          <p:nvPr>
            <p:ph idx="1"/>
          </p:nvPr>
        </p:nvSpPr>
        <p:spPr>
          <a:xfrm>
            <a:off x="953336" y="833520"/>
            <a:ext cx="5454635" cy="389337"/>
          </a:xfrm>
          <a:prstGeom prst="rect">
            <a:avLst/>
          </a:prstGeom>
          <a:noFill/>
          <a:ln w="9525">
            <a:noFill/>
          </a:ln>
        </p:spPr>
        <p:txBody>
          <a:bodyPr wrap="square" lIns="68580" tIns="34290" rIns="68580" bIns="34290">
            <a:spAutoFit/>
          </a:bodyPr>
          <a:lstStyle/>
          <a:p>
            <a:pPr algn="l"/>
            <a:r>
              <a:rPr lang="en-US" altLang="zh-CN" sz="1600" dirty="0">
                <a:latin typeface="+mn-ea"/>
                <a:ea typeface="+mn-ea"/>
              </a:rPr>
              <a:t>1.</a:t>
            </a:r>
            <a:r>
              <a:rPr sz="1600" dirty="0">
                <a:latin typeface="+mn-ea"/>
                <a:ea typeface="+mn-ea"/>
              </a:rPr>
              <a:t>轨道特点：轨道的圆心与地球的球心重合</a:t>
            </a:r>
            <a:endParaRPr lang="zh-CN" altLang="en-US" sz="1600" dirty="0">
              <a:latin typeface="+mn-ea"/>
              <a:ea typeface="+mn-ea"/>
            </a:endParaRPr>
          </a:p>
        </p:txBody>
      </p:sp>
      <p:sp>
        <p:nvSpPr>
          <p:cNvPr id="6" name="Text Box 3"/>
          <p:cNvSpPr txBox="1"/>
          <p:nvPr/>
        </p:nvSpPr>
        <p:spPr>
          <a:xfrm>
            <a:off x="820272" y="3072241"/>
            <a:ext cx="5782234" cy="807913"/>
          </a:xfrm>
          <a:prstGeom prst="rect">
            <a:avLst/>
          </a:prstGeom>
          <a:noFill/>
          <a:ln w="9525">
            <a:noFill/>
          </a:ln>
        </p:spPr>
        <p:txBody>
          <a:bodyPr wrap="square" lIns="68580" tIns="34290" rIns="68580" bIns="34290">
            <a:spAutoFit/>
          </a:bodyPr>
          <a:lstStyle/>
          <a:p>
            <a:pPr algn="l">
              <a:lnSpc>
                <a:spcPct val="150000"/>
              </a:lnSpc>
              <a:spcBef>
                <a:spcPct val="50000"/>
              </a:spcBef>
            </a:pPr>
            <a:r>
              <a:rPr lang="en-US" altLang="zh-CN" sz="1600" dirty="0">
                <a:latin typeface="Times New Roman" panose="02020603050405020304" charset="0"/>
              </a:rPr>
              <a:t>         </a:t>
            </a:r>
            <a:r>
              <a:rPr lang="zh-CN" altLang="en-US" sz="1600" dirty="0">
                <a:latin typeface="Times New Roman" panose="02020603050405020304" charset="0"/>
              </a:rPr>
              <a:t>所谓同步卫星，即与地球</a:t>
            </a:r>
            <a:r>
              <a:rPr lang="zh-CN" altLang="en-US" sz="1600" dirty="0">
                <a:solidFill>
                  <a:srgbClr val="FF3300"/>
                </a:solidFill>
                <a:latin typeface="Times New Roman" panose="02020603050405020304" charset="0"/>
              </a:rPr>
              <a:t>保持同步</a:t>
            </a:r>
            <a:r>
              <a:rPr lang="zh-CN" altLang="en-US" sz="1600" dirty="0">
                <a:latin typeface="Times New Roman" panose="02020603050405020304" charset="0"/>
              </a:rPr>
              <a:t>，</a:t>
            </a:r>
            <a:r>
              <a:rPr lang="zh-CN" altLang="en-US" sz="1600" dirty="0">
                <a:solidFill>
                  <a:srgbClr val="FF3300"/>
                </a:solidFill>
                <a:latin typeface="Times New Roman" panose="02020603050405020304" charset="0"/>
              </a:rPr>
              <a:t>周期</a:t>
            </a:r>
            <a:r>
              <a:rPr lang="zh-CN" altLang="en-US" sz="1600" dirty="0">
                <a:latin typeface="Times New Roman" panose="02020603050405020304" charset="0"/>
              </a:rPr>
              <a:t>同地球自转周期相同</a:t>
            </a:r>
            <a:r>
              <a:rPr lang="en-US" altLang="zh-CN" sz="1600" dirty="0">
                <a:latin typeface="Times New Roman" panose="02020603050405020304" charset="0"/>
              </a:rPr>
              <a:t>(</a:t>
            </a:r>
            <a:r>
              <a:rPr lang="zh-CN" altLang="en-US" sz="1600" dirty="0">
                <a:solidFill>
                  <a:srgbClr val="FF3300"/>
                </a:solidFill>
                <a:latin typeface="Times New Roman" panose="02020603050405020304" charset="0"/>
              </a:rPr>
              <a:t>角速度</a:t>
            </a:r>
            <a:r>
              <a:rPr lang="zh-CN" altLang="en-US" sz="1600" dirty="0">
                <a:latin typeface="Times New Roman" panose="02020603050405020304" charset="0"/>
              </a:rPr>
              <a:t>相同</a:t>
            </a:r>
            <a:r>
              <a:rPr lang="en-US" altLang="zh-CN" sz="1600" dirty="0">
                <a:latin typeface="Times New Roman" panose="02020603050405020304" charset="0"/>
              </a:rPr>
              <a:t>)</a:t>
            </a:r>
            <a:r>
              <a:rPr lang="zh-CN" altLang="en-US" sz="1600" dirty="0">
                <a:latin typeface="Times New Roman" panose="02020603050405020304" charset="0"/>
              </a:rPr>
              <a:t>，且轨道面必须与</a:t>
            </a:r>
            <a:r>
              <a:rPr lang="zh-CN" altLang="en-US" sz="1600" dirty="0">
                <a:solidFill>
                  <a:srgbClr val="FF3300"/>
                </a:solidFill>
                <a:latin typeface="Times New Roman" panose="02020603050405020304" charset="0"/>
              </a:rPr>
              <a:t>赤道平面重合。</a:t>
            </a:r>
          </a:p>
        </p:txBody>
      </p:sp>
      <p:sp>
        <p:nvSpPr>
          <p:cNvPr id="7" name="Rectangle 12"/>
          <p:cNvSpPr/>
          <p:nvPr/>
        </p:nvSpPr>
        <p:spPr>
          <a:xfrm>
            <a:off x="1101959" y="2627576"/>
            <a:ext cx="4374356" cy="346249"/>
          </a:xfrm>
          <a:prstGeom prst="rect">
            <a:avLst/>
          </a:prstGeom>
          <a:noFill/>
          <a:ln w="9525">
            <a:noFill/>
          </a:ln>
        </p:spPr>
        <p:txBody>
          <a:bodyPr lIns="68580" tIns="34290" rIns="68580" bIns="34290">
            <a:spAutoFit/>
          </a:bodyPr>
          <a:lstStyle/>
          <a:p>
            <a:pPr algn="l">
              <a:buFont typeface="Wingdings" pitchFamily="2" charset="2"/>
              <a:buChar char="Ø"/>
            </a:pPr>
            <a:r>
              <a:rPr lang="zh-CN" altLang="en-US" b="1" dirty="0">
                <a:latin typeface="黑体" panose="02010609060101010101" pitchFamily="49" charset="-122"/>
                <a:ea typeface="黑体" panose="02010609060101010101" pitchFamily="49" charset="-122"/>
                <a:cs typeface="黑体" panose="02010609060101010101" pitchFamily="49" charset="-122"/>
              </a:rPr>
              <a:t>地球同步卫星</a:t>
            </a:r>
          </a:p>
        </p:txBody>
      </p:sp>
      <p:sp>
        <p:nvSpPr>
          <p:cNvPr id="8" name="Rectangle 21"/>
          <p:cNvSpPr txBox="1">
            <a:spLocks/>
          </p:cNvSpPr>
          <p:nvPr/>
        </p:nvSpPr>
        <p:spPr>
          <a:xfrm>
            <a:off x="970010" y="1281756"/>
            <a:ext cx="5454635" cy="389337"/>
          </a:xfrm>
          <a:prstGeom prst="rect">
            <a:avLst/>
          </a:prstGeom>
          <a:noFill/>
          <a:ln w="9525">
            <a:noFill/>
          </a:ln>
        </p:spPr>
        <p:txBody>
          <a:bodyPr vert="horz" wrap="square" lIns="68580" tIns="34290" rIns="68580" bIns="34290" rtlCol="0">
            <a:spAutoFit/>
          </a:bodyPr>
          <a:lstStyle/>
          <a:p>
            <a:pPr marL="171450" marR="0" lvl="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tabLst/>
              <a:defRPr/>
            </a:pPr>
            <a:r>
              <a:rPr kumimoji="0" lang="en-US" altLang="zh-CN" sz="1600" b="0" i="0" u="none" strike="noStrike" kern="1200" cap="none" spc="150" normalizeH="0" baseline="0" noProof="1">
                <a:ln>
                  <a:noFill/>
                </a:ln>
                <a:solidFill>
                  <a:schemeClr val="tx1"/>
                </a:solidFill>
                <a:effectLst/>
                <a:uLnTx/>
                <a:uFillTx/>
                <a:latin typeface="+mn-ea"/>
                <a:ea typeface="+mn-ea"/>
                <a:cs typeface="+mn-cs"/>
                <a:sym typeface="+mn-ea"/>
              </a:rPr>
              <a:t>2.</a:t>
            </a:r>
            <a:r>
              <a:rPr lang="zh-CN" altLang="en-US" sz="1600" kern="1200" spc="150" noProof="1">
                <a:solidFill>
                  <a:schemeClr val="tx1"/>
                </a:solidFill>
                <a:latin typeface="+mn-ea"/>
                <a:ea typeface="+mn-ea"/>
                <a:cs typeface="+mn-cs"/>
                <a:sym typeface="+mn-ea"/>
              </a:rPr>
              <a:t>运行</a:t>
            </a:r>
            <a:r>
              <a:rPr kumimoji="0" lang="zh-CN" altLang="en-US" sz="1600" b="0" i="0" u="none" strike="noStrike" kern="1200" cap="none" spc="150" normalizeH="0" baseline="0" noProof="1">
                <a:ln>
                  <a:noFill/>
                </a:ln>
                <a:solidFill>
                  <a:schemeClr val="tx1"/>
                </a:solidFill>
                <a:effectLst/>
                <a:uLnTx/>
                <a:uFillTx/>
                <a:latin typeface="+mn-ea"/>
                <a:ea typeface="+mn-ea"/>
                <a:cs typeface="+mn-cs"/>
                <a:sym typeface="+mn-ea"/>
              </a:rPr>
              <a:t>特点：轨道半径越大，运行速度越小</a:t>
            </a:r>
          </a:p>
        </p:txBody>
      </p:sp>
      <p:graphicFrame>
        <p:nvGraphicFramePr>
          <p:cNvPr id="182274" name="Object 2"/>
          <p:cNvGraphicFramePr>
            <a:graphicFrameLocks/>
          </p:cNvGraphicFramePr>
          <p:nvPr/>
        </p:nvGraphicFramePr>
        <p:xfrm>
          <a:off x="3920367" y="1766597"/>
          <a:ext cx="1409700" cy="642937"/>
        </p:xfrm>
        <a:graphic>
          <a:graphicData uri="http://schemas.openxmlformats.org/presentationml/2006/ole">
            <mc:AlternateContent xmlns:mc="http://schemas.openxmlformats.org/markup-compatibility/2006">
              <mc:Choice xmlns:v="urn:schemas-microsoft-com:vml" Requires="v">
                <p:oleObj spid="_x0000_s182278" name="公式" r:id="rId4" imgW="609480" imgH="444240" progId="Equation.3">
                  <p:embed/>
                </p:oleObj>
              </mc:Choice>
              <mc:Fallback>
                <p:oleObj name="公式" r:id="rId4" imgW="609480" imgH="444240" progId="Equation.3">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0367" y="1766597"/>
                        <a:ext cx="1409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82275" name="Object 3"/>
          <p:cNvGraphicFramePr>
            <a:graphicFrameLocks noChangeAspect="1"/>
          </p:cNvGraphicFramePr>
          <p:nvPr/>
        </p:nvGraphicFramePr>
        <p:xfrm>
          <a:off x="2291633" y="1764087"/>
          <a:ext cx="1285875" cy="663575"/>
        </p:xfrm>
        <a:graphic>
          <a:graphicData uri="http://schemas.openxmlformats.org/presentationml/2006/ole">
            <mc:AlternateContent xmlns:mc="http://schemas.openxmlformats.org/markup-compatibility/2006">
              <mc:Choice xmlns:v="urn:schemas-microsoft-com:vml" Requires="v">
                <p:oleObj spid="_x0000_s182279" name="公式" r:id="rId6" imgW="812520" imgH="419040" progId="Equation.3">
                  <p:embed/>
                </p:oleObj>
              </mc:Choice>
              <mc:Fallback>
                <p:oleObj name="公式" r:id="rId6" imgW="812520" imgH="419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1633" y="1764087"/>
                        <a:ext cx="128587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图片 3" descr="图片1_副本"/>
          <p:cNvPicPr>
            <a:picLocks noChangeAspect="1" noChangeArrowheads="1"/>
          </p:cNvPicPr>
          <p:nvPr/>
        </p:nvPicPr>
        <p:blipFill>
          <a:blip r:embed="rId8">
            <a:lum contrast="-20000"/>
            <a:extLst>
              <a:ext uri="{28A0092B-C50C-407E-A947-70E740481C1C}">
                <a14:useLocalDpi xmlns:a14="http://schemas.microsoft.com/office/drawing/2010/main" val="0"/>
              </a:ext>
            </a:extLst>
          </a:blip>
          <a:srcRect/>
          <a:stretch>
            <a:fillRect/>
          </a:stretch>
        </p:blipFill>
        <p:spPr bwMode="auto">
          <a:xfrm>
            <a:off x="6155785" y="491601"/>
            <a:ext cx="1829371" cy="197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2276" name="Object 4"/>
          <p:cNvGraphicFramePr>
            <a:graphicFrameLocks noChangeAspect="1"/>
          </p:cNvGraphicFramePr>
          <p:nvPr/>
        </p:nvGraphicFramePr>
        <p:xfrm>
          <a:off x="1512234" y="4154114"/>
          <a:ext cx="2844613" cy="739775"/>
        </p:xfrm>
        <a:graphic>
          <a:graphicData uri="http://schemas.openxmlformats.org/presentationml/2006/ole">
            <mc:AlternateContent xmlns:mc="http://schemas.openxmlformats.org/markup-compatibility/2006">
              <mc:Choice xmlns:v="urn:schemas-microsoft-com:vml" Requires="v">
                <p:oleObj spid="_x0000_s182280" r:id="rId9" imgW="1391321" imgH="344483" progId="Equation.3">
                  <p:embed/>
                </p:oleObj>
              </mc:Choice>
              <mc:Fallback>
                <p:oleObj r:id="rId9" imgW="1391321" imgH="344483"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2234" y="4154114"/>
                        <a:ext cx="28446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82277" name="Object 5"/>
          <p:cNvGraphicFramePr>
            <a:graphicFrameLocks noChangeAspect="1"/>
          </p:cNvGraphicFramePr>
          <p:nvPr/>
        </p:nvGraphicFramePr>
        <p:xfrm>
          <a:off x="4736727" y="4076140"/>
          <a:ext cx="3627344" cy="698500"/>
        </p:xfrm>
        <a:graphic>
          <a:graphicData uri="http://schemas.openxmlformats.org/presentationml/2006/ole">
            <mc:AlternateContent xmlns:mc="http://schemas.openxmlformats.org/markup-compatibility/2006">
              <mc:Choice xmlns:v="urn:schemas-microsoft-com:vml" Requires="v">
                <p:oleObj spid="_x0000_s182281" name="公式" r:id="rId11" imgW="2209680" imgH="457200" progId="Equation.3">
                  <p:embed/>
                </p:oleObj>
              </mc:Choice>
              <mc:Fallback>
                <p:oleObj name="公式" r:id="rId11" imgW="2209680" imgH="4572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6727" y="4076140"/>
                        <a:ext cx="3627344"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2275"/>
                                        </p:tgtEl>
                                        <p:attrNameLst>
                                          <p:attrName>style.visibility</p:attrName>
                                        </p:attrNameLst>
                                      </p:cBhvr>
                                      <p:to>
                                        <p:strVal val="visible"/>
                                      </p:to>
                                    </p:set>
                                    <p:animEffect transition="in" filter="blinds(horizontal)">
                                      <p:cBhvr>
                                        <p:cTn id="17" dur="500"/>
                                        <p:tgtEl>
                                          <p:spTgt spid="18227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2274"/>
                                        </p:tgtEl>
                                        <p:attrNameLst>
                                          <p:attrName>style.visibility</p:attrName>
                                        </p:attrNameLst>
                                      </p:cBhvr>
                                      <p:to>
                                        <p:strVal val="visible"/>
                                      </p:to>
                                    </p:set>
                                    <p:anim calcmode="lin" valueType="num">
                                      <p:cBhvr additive="base">
                                        <p:cTn id="22" dur="500" fill="hold"/>
                                        <p:tgtEl>
                                          <p:spTgt spid="182274"/>
                                        </p:tgtEl>
                                        <p:attrNameLst>
                                          <p:attrName>ppt_x</p:attrName>
                                        </p:attrNameLst>
                                      </p:cBhvr>
                                      <p:tavLst>
                                        <p:tav tm="0">
                                          <p:val>
                                            <p:strVal val="#ppt_x"/>
                                          </p:val>
                                        </p:tav>
                                        <p:tav tm="100000">
                                          <p:val>
                                            <p:strVal val="#ppt_x"/>
                                          </p:val>
                                        </p:tav>
                                      </p:tavLst>
                                    </p:anim>
                                    <p:anim calcmode="lin" valueType="num">
                                      <p:cBhvr additive="base">
                                        <p:cTn id="23" dur="500" fill="hold"/>
                                        <p:tgtEl>
                                          <p:spTgt spid="18227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checkerboard(across)">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82276"/>
                                        </p:tgtEl>
                                        <p:attrNameLst>
                                          <p:attrName>style.visibility</p:attrName>
                                        </p:attrNameLst>
                                      </p:cBhvr>
                                      <p:to>
                                        <p:strVal val="visible"/>
                                      </p:to>
                                    </p:set>
                                    <p:animEffect transition="in" filter="blinds(horizontal)">
                                      <p:cBhvr>
                                        <p:cTn id="43" dur="500"/>
                                        <p:tgtEl>
                                          <p:spTgt spid="18227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182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4590" y="716289"/>
            <a:ext cx="2116610" cy="331514"/>
          </a:xfrm>
        </p:spPr>
        <p:txBody>
          <a:bodyPr>
            <a:noAutofit/>
          </a:bodyPr>
          <a:lstStyle/>
          <a:p>
            <a:r>
              <a:rPr altLang="en-US" sz="2400" dirty="0"/>
              <a:t>小结：</a:t>
            </a:r>
            <a:endParaRPr lang="zh-CN" altLang="en-US" sz="2400" dirty="0"/>
          </a:p>
        </p:txBody>
      </p:sp>
      <p:sp>
        <p:nvSpPr>
          <p:cNvPr id="3" name="内容占位符 2"/>
          <p:cNvSpPr>
            <a:spLocks noGrp="1"/>
          </p:cNvSpPr>
          <p:nvPr>
            <p:ph idx="1"/>
          </p:nvPr>
        </p:nvSpPr>
        <p:spPr>
          <a:xfrm>
            <a:off x="2500821" y="2412999"/>
            <a:ext cx="5238045" cy="2253130"/>
          </a:xfrm>
        </p:spPr>
        <p:txBody>
          <a:bodyPr>
            <a:noAutofit/>
          </a:bodyPr>
          <a:lstStyle/>
          <a:p>
            <a:r>
              <a:rPr altLang="en-US" dirty="0"/>
              <a:t>问题一：为什么行星的运动可以看作</a:t>
            </a:r>
            <a:r>
              <a:rPr altLang="en-US" b="1" dirty="0">
                <a:solidFill>
                  <a:srgbClr val="C00000"/>
                </a:solidFill>
              </a:rPr>
              <a:t>匀速</a:t>
            </a:r>
            <a:r>
              <a:rPr altLang="en-US" dirty="0">
                <a:solidFill>
                  <a:srgbClr val="C00000"/>
                </a:solidFill>
              </a:rPr>
              <a:t>圆周运动</a:t>
            </a:r>
            <a:r>
              <a:rPr altLang="en-US" dirty="0"/>
              <a:t>？</a:t>
            </a:r>
            <a:endParaRPr lang="en-US" altLang="en-US" dirty="0"/>
          </a:p>
          <a:p>
            <a:r>
              <a:rPr altLang="en-US" dirty="0"/>
              <a:t>问题二：</a:t>
            </a:r>
            <a:r>
              <a:rPr dirty="0"/>
              <a:t>万有引力公式是如何推导得出的？</a:t>
            </a:r>
          </a:p>
          <a:p>
            <a:r>
              <a:rPr dirty="0"/>
              <a:t>问题三：月</a:t>
            </a:r>
            <a:r>
              <a:rPr lang="en-US" altLang="zh-CN" dirty="0"/>
              <a:t>-</a:t>
            </a:r>
            <a:r>
              <a:rPr dirty="0"/>
              <a:t>地检验是如何进行的？</a:t>
            </a:r>
          </a:p>
          <a:p>
            <a:r>
              <a:rPr altLang="en-US" dirty="0"/>
              <a:t>问题四：什么是重力？</a:t>
            </a:r>
            <a:endParaRPr lang="en-US" altLang="en-US" dirty="0"/>
          </a:p>
          <a:p>
            <a:r>
              <a:rPr altLang="en-US" dirty="0"/>
              <a:t>问题五：如何“称量”地球的质量？</a:t>
            </a:r>
            <a:r>
              <a:rPr dirty="0"/>
              <a:t>如何测天体质量？</a:t>
            </a:r>
            <a:endParaRPr lang="en-US" altLang="en-US" dirty="0"/>
          </a:p>
          <a:p>
            <a:r>
              <a:rPr altLang="en-US" dirty="0"/>
              <a:t>问题六：如何推导第一宇宙速度？</a:t>
            </a:r>
            <a:endParaRPr lang="en-US" altLang="en-US" dirty="0"/>
          </a:p>
          <a:p>
            <a:r>
              <a:rPr dirty="0"/>
              <a:t>问题七：人造地球卫星有什么特点</a:t>
            </a:r>
            <a:endParaRPr lang="en-US" altLang="en-US" dirty="0"/>
          </a:p>
        </p:txBody>
      </p:sp>
      <p:pic>
        <p:nvPicPr>
          <p:cNvPr id="4" name="Picture 1" descr="C:\Users\admin\Desktop\Q1DOS]$TNJ[T2X9YZ7_`~W6.png"/>
          <p:cNvPicPr>
            <a:picLocks noChangeAspect="1" noChangeArrowheads="1"/>
          </p:cNvPicPr>
          <p:nvPr/>
        </p:nvPicPr>
        <p:blipFill>
          <a:blip r:embed="rId3"/>
          <a:srcRect/>
          <a:stretch>
            <a:fillRect/>
          </a:stretch>
        </p:blipFill>
        <p:spPr bwMode="auto">
          <a:xfrm>
            <a:off x="2993892" y="591672"/>
            <a:ext cx="3178307" cy="17884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5"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753" y="547620"/>
            <a:ext cx="1635671" cy="331514"/>
          </a:xfrm>
          <a:solidFill>
            <a:schemeClr val="accent4">
              <a:lumMod val="20000"/>
              <a:lumOff val="80000"/>
            </a:schemeClr>
          </a:solidFill>
        </p:spPr>
        <p:txBody>
          <a:bodyPr>
            <a:noAutofit/>
          </a:bodyPr>
          <a:lstStyle/>
          <a:p>
            <a:r>
              <a:rPr altLang="en-US" sz="2000" dirty="0"/>
              <a:t>重难点解析</a:t>
            </a:r>
            <a:endParaRPr lang="zh-CN" altLang="en-US" sz="2000" dirty="0"/>
          </a:p>
        </p:txBody>
      </p:sp>
      <p:sp>
        <p:nvSpPr>
          <p:cNvPr id="3" name="内容占位符 2"/>
          <p:cNvSpPr>
            <a:spLocks noGrp="1"/>
          </p:cNvSpPr>
          <p:nvPr>
            <p:ph idx="1"/>
          </p:nvPr>
        </p:nvSpPr>
        <p:spPr>
          <a:xfrm>
            <a:off x="1110183" y="1027239"/>
            <a:ext cx="8139178" cy="3369950"/>
          </a:xfrm>
        </p:spPr>
        <p:txBody>
          <a:bodyPr>
            <a:noAutofit/>
          </a:bodyPr>
          <a:lstStyle/>
          <a:p>
            <a:r>
              <a:rPr altLang="en-US" sz="1800" dirty="0"/>
              <a:t>问题一：为什么行星的运动可以看作</a:t>
            </a:r>
            <a:r>
              <a:rPr altLang="en-US" sz="1800" b="1" dirty="0">
                <a:solidFill>
                  <a:srgbClr val="C00000"/>
                </a:solidFill>
              </a:rPr>
              <a:t>匀速</a:t>
            </a:r>
            <a:r>
              <a:rPr altLang="en-US" sz="1800" dirty="0">
                <a:solidFill>
                  <a:srgbClr val="C00000"/>
                </a:solidFill>
              </a:rPr>
              <a:t>圆周运动</a:t>
            </a:r>
            <a:r>
              <a:rPr altLang="en-US" sz="1800" dirty="0"/>
              <a:t>？</a:t>
            </a:r>
            <a:endParaRPr lang="en-US" altLang="en-US" sz="1800" dirty="0"/>
          </a:p>
          <a:p>
            <a:r>
              <a:rPr altLang="en-US" sz="1800" dirty="0"/>
              <a:t>问题二：</a:t>
            </a:r>
            <a:r>
              <a:rPr sz="1800" dirty="0"/>
              <a:t>万有引力公式是如何推导得出的？</a:t>
            </a:r>
          </a:p>
          <a:p>
            <a:r>
              <a:rPr sz="1800" dirty="0"/>
              <a:t>问题三：月</a:t>
            </a:r>
            <a:r>
              <a:rPr lang="en-US" altLang="zh-CN" sz="1800" dirty="0"/>
              <a:t>-</a:t>
            </a:r>
            <a:r>
              <a:rPr sz="1800" dirty="0"/>
              <a:t>地检验是如何进行的？</a:t>
            </a:r>
          </a:p>
          <a:p>
            <a:r>
              <a:rPr altLang="en-US" sz="1800" dirty="0"/>
              <a:t>问题四：什么是重力？</a:t>
            </a:r>
            <a:endParaRPr lang="en-US" altLang="en-US" sz="1800" dirty="0"/>
          </a:p>
          <a:p>
            <a:r>
              <a:rPr altLang="en-US" sz="1800" dirty="0"/>
              <a:t>问题五：如何“称量”地球的质量？</a:t>
            </a:r>
            <a:r>
              <a:rPr sz="1800" dirty="0"/>
              <a:t>如何测天体质量？</a:t>
            </a:r>
            <a:endParaRPr lang="en-US" altLang="en-US" sz="1800" dirty="0"/>
          </a:p>
          <a:p>
            <a:r>
              <a:rPr altLang="en-US" sz="1800" dirty="0"/>
              <a:t>问题六：如何推导第一宇宙速度？</a:t>
            </a:r>
            <a:endParaRPr lang="en-US" altLang="en-US" sz="1800" dirty="0"/>
          </a:p>
          <a:p>
            <a:r>
              <a:rPr altLang="en-US" sz="1800" dirty="0"/>
              <a:t>问题七：人造地球卫星有什么特点？</a:t>
            </a:r>
            <a:endParaRPr lang="en-US" alt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67645" y="1014956"/>
            <a:ext cx="3059288" cy="1061829"/>
          </a:xfrm>
          <a:prstGeom prst="rect">
            <a:avLst/>
          </a:prstGeom>
        </p:spPr>
        <p:txBody>
          <a:bodyPr wrap="square">
            <a:spAutoFit/>
          </a:bodyPr>
          <a:lstStyle/>
          <a:p>
            <a:pPr>
              <a:lnSpc>
                <a:spcPct val="150000"/>
              </a:lnSpc>
            </a:pPr>
            <a:r>
              <a:rPr lang="en-US" altLang="zh-CN" sz="1400" dirty="0">
                <a:latin typeface="+mn-ea"/>
                <a:ea typeface="+mn-ea"/>
              </a:rPr>
              <a:t>1.</a:t>
            </a:r>
            <a:r>
              <a:rPr lang="zh-CN" altLang="en-US" sz="1400" dirty="0">
                <a:latin typeface="+mn-ea"/>
                <a:ea typeface="+mn-ea"/>
              </a:rPr>
              <a:t>开普勒第一定律   所有行星绕太阳运动的轨道都是椭圆，太阳处在椭圆的一个焦点上。（轨道定律）</a:t>
            </a:r>
          </a:p>
        </p:txBody>
      </p:sp>
      <p:sp>
        <p:nvSpPr>
          <p:cNvPr id="15" name="矩形 14"/>
          <p:cNvSpPr/>
          <p:nvPr/>
        </p:nvSpPr>
        <p:spPr>
          <a:xfrm>
            <a:off x="733775" y="2145397"/>
            <a:ext cx="3093158" cy="1061829"/>
          </a:xfrm>
          <a:prstGeom prst="rect">
            <a:avLst/>
          </a:prstGeom>
        </p:spPr>
        <p:txBody>
          <a:bodyPr wrap="square">
            <a:spAutoFit/>
          </a:bodyPr>
          <a:lstStyle/>
          <a:p>
            <a:pPr>
              <a:lnSpc>
                <a:spcPct val="150000"/>
              </a:lnSpc>
            </a:pPr>
            <a:r>
              <a:rPr lang="en-US" altLang="zh-CN" sz="1400" dirty="0">
                <a:solidFill>
                  <a:srgbClr val="002060"/>
                </a:solidFill>
                <a:latin typeface="+mn-ea"/>
                <a:ea typeface="+mn-ea"/>
              </a:rPr>
              <a:t>2.</a:t>
            </a:r>
            <a:r>
              <a:rPr lang="zh-CN" altLang="en-US" sz="1400" dirty="0">
                <a:solidFill>
                  <a:srgbClr val="002060"/>
                </a:solidFill>
                <a:latin typeface="+mn-ea"/>
                <a:ea typeface="+mn-ea"/>
              </a:rPr>
              <a:t>开普勒第二定律   对任意一个行星来说，它与太阳的连线在</a:t>
            </a:r>
            <a:r>
              <a:rPr lang="zh-CN" altLang="en-US" sz="1400" dirty="0">
                <a:solidFill>
                  <a:srgbClr val="FF0000"/>
                </a:solidFill>
                <a:latin typeface="+mn-ea"/>
                <a:ea typeface="+mn-ea"/>
              </a:rPr>
              <a:t>相等的时间内</a:t>
            </a:r>
            <a:r>
              <a:rPr lang="zh-CN" altLang="en-US" sz="1400" dirty="0">
                <a:solidFill>
                  <a:srgbClr val="C00000"/>
                </a:solidFill>
                <a:latin typeface="+mn-ea"/>
                <a:ea typeface="+mn-ea"/>
              </a:rPr>
              <a:t>扫过的面积相等。（面积定律）</a:t>
            </a:r>
            <a:endParaRPr lang="zh-CN" altLang="en-US" sz="1400" dirty="0">
              <a:latin typeface="+mn-ea"/>
              <a:ea typeface="+mn-ea"/>
            </a:endParaRPr>
          </a:p>
        </p:txBody>
      </p:sp>
      <p:sp>
        <p:nvSpPr>
          <p:cNvPr id="16" name="矩形 15"/>
          <p:cNvSpPr/>
          <p:nvPr/>
        </p:nvSpPr>
        <p:spPr>
          <a:xfrm>
            <a:off x="734151" y="3286983"/>
            <a:ext cx="3104072" cy="1061829"/>
          </a:xfrm>
          <a:prstGeom prst="rect">
            <a:avLst/>
          </a:prstGeom>
        </p:spPr>
        <p:txBody>
          <a:bodyPr wrap="square">
            <a:spAutoFit/>
          </a:bodyPr>
          <a:lstStyle/>
          <a:p>
            <a:pPr>
              <a:lnSpc>
                <a:spcPct val="150000"/>
              </a:lnSpc>
            </a:pPr>
            <a:r>
              <a:rPr lang="en-US" altLang="zh-CN" sz="1400" dirty="0">
                <a:latin typeface="+mn-ea"/>
                <a:ea typeface="+mn-ea"/>
                <a:cs typeface="Times New Roman" pitchFamily="18" charset="0"/>
              </a:rPr>
              <a:t>3.</a:t>
            </a:r>
            <a:r>
              <a:rPr lang="zh-CN" altLang="en-US" sz="1400" dirty="0">
                <a:latin typeface="Times New Roman" pitchFamily="18" charset="0"/>
                <a:ea typeface="+mn-ea"/>
                <a:cs typeface="Times New Roman" pitchFamily="18" charset="0"/>
              </a:rPr>
              <a:t>开普勒第三定律   所有行星轨道的半长轴的三次方跟它的公转周期的二次方之比都相等。（ 周期定律）</a:t>
            </a:r>
            <a:endParaRPr lang="en-US" altLang="zh-CN" sz="1400" dirty="0">
              <a:latin typeface="Times New Roman" pitchFamily="18" charset="0"/>
              <a:ea typeface="+mn-ea"/>
              <a:cs typeface="Times New Roman" pitchFamily="18" charset="0"/>
            </a:endParaRPr>
          </a:p>
        </p:txBody>
      </p:sp>
      <p:sp>
        <p:nvSpPr>
          <p:cNvPr id="17" name="标题 1"/>
          <p:cNvSpPr>
            <a:spLocks noGrp="1"/>
          </p:cNvSpPr>
          <p:nvPr>
            <p:ph type="title"/>
          </p:nvPr>
        </p:nvSpPr>
        <p:spPr>
          <a:xfrm>
            <a:off x="502412" y="332467"/>
            <a:ext cx="8139178" cy="331514"/>
          </a:xfrm>
        </p:spPr>
        <p:txBody>
          <a:bodyPr>
            <a:noAutofit/>
          </a:bodyPr>
          <a:lstStyle/>
          <a:p>
            <a:r>
              <a:rPr dirty="0"/>
              <a:t>问题一：为什么行星的运动可以看作</a:t>
            </a:r>
            <a:r>
              <a:rPr dirty="0">
                <a:solidFill>
                  <a:srgbClr val="C00000"/>
                </a:solidFill>
              </a:rPr>
              <a:t>匀速</a:t>
            </a:r>
            <a:r>
              <a:rPr b="0" dirty="0">
                <a:solidFill>
                  <a:srgbClr val="FF0000"/>
                </a:solidFill>
              </a:rPr>
              <a:t>圆周运动</a:t>
            </a:r>
            <a:r>
              <a:rPr dirty="0"/>
              <a:t>？</a:t>
            </a:r>
          </a:p>
        </p:txBody>
      </p:sp>
      <p:pic>
        <p:nvPicPr>
          <p:cNvPr id="18" name="Picture 2" descr="C:\Users\admin\Desktop\我第四周9-13\资料\某行星椭圆轨道.jpg"/>
          <p:cNvPicPr>
            <a:picLocks noChangeAspect="1" noChangeArrowheads="1"/>
          </p:cNvPicPr>
          <p:nvPr/>
        </p:nvPicPr>
        <p:blipFill>
          <a:blip r:embed="rId4" cstate="print"/>
          <a:srcRect/>
          <a:stretch>
            <a:fillRect/>
          </a:stretch>
        </p:blipFill>
        <p:spPr bwMode="auto">
          <a:xfrm>
            <a:off x="3872088" y="1218886"/>
            <a:ext cx="1070037" cy="850886"/>
          </a:xfrm>
          <a:prstGeom prst="rect">
            <a:avLst/>
          </a:prstGeom>
          <a:noFill/>
        </p:spPr>
      </p:pic>
      <p:pic>
        <p:nvPicPr>
          <p:cNvPr id="19" name="图片 18"/>
          <p:cNvPicPr/>
          <p:nvPr/>
        </p:nvPicPr>
        <p:blipFill>
          <a:blip r:embed="rId5"/>
          <a:srcRect l="66400" t="30291" r="13276" b="39595"/>
          <a:stretch>
            <a:fillRect/>
          </a:stretch>
        </p:blipFill>
        <p:spPr bwMode="auto">
          <a:xfrm>
            <a:off x="3815645" y="2239434"/>
            <a:ext cx="1117599" cy="865011"/>
          </a:xfrm>
          <a:prstGeom prst="rect">
            <a:avLst/>
          </a:prstGeom>
          <a:noFill/>
          <a:ln w="9525">
            <a:noFill/>
            <a:miter lim="800000"/>
            <a:headEnd/>
            <a:tailEnd/>
          </a:ln>
        </p:spPr>
      </p:pic>
      <p:graphicFrame>
        <p:nvGraphicFramePr>
          <p:cNvPr id="24580" name="内容占位符 24579"/>
          <p:cNvGraphicFramePr>
            <a:graphicFrameLocks noChangeAspect="1"/>
          </p:cNvGraphicFramePr>
          <p:nvPr/>
        </p:nvGraphicFramePr>
        <p:xfrm>
          <a:off x="1885774" y="4323645"/>
          <a:ext cx="717550" cy="489832"/>
        </p:xfrm>
        <a:graphic>
          <a:graphicData uri="http://schemas.openxmlformats.org/presentationml/2006/ole">
            <mc:AlternateContent xmlns:mc="http://schemas.openxmlformats.org/markup-compatibility/2006">
              <mc:Choice xmlns:v="urn:schemas-microsoft-com:vml" Requires="v">
                <p:oleObj spid="_x0000_s108550" name="公式" r:id="rId6" imgW="469800" imgH="419040" progId="Equation.3">
                  <p:embed/>
                </p:oleObj>
              </mc:Choice>
              <mc:Fallback>
                <p:oleObj name="公式" r:id="rId6" imgW="469800" imgH="4190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5774" y="4323645"/>
                        <a:ext cx="717550" cy="48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201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3"/>
          <a:srcRect l="25969" t="26459" r="24849" b="23444"/>
          <a:stretch>
            <a:fillRect/>
          </a:stretch>
        </p:blipFill>
        <p:spPr bwMode="auto">
          <a:xfrm>
            <a:off x="4208721" y="1614309"/>
            <a:ext cx="4709502" cy="2724927"/>
          </a:xfrm>
          <a:prstGeom prst="rect">
            <a:avLst/>
          </a:prstGeom>
          <a:noFill/>
          <a:ln w="9525">
            <a:noFill/>
            <a:miter lim="800000"/>
            <a:headEnd/>
            <a:tailEnd/>
          </a:ln>
        </p:spPr>
      </p:pic>
      <p:sp>
        <p:nvSpPr>
          <p:cNvPr id="6" name="标题 1"/>
          <p:cNvSpPr>
            <a:spLocks noGrp="1"/>
          </p:cNvSpPr>
          <p:nvPr>
            <p:ph type="title"/>
          </p:nvPr>
        </p:nvSpPr>
        <p:spPr>
          <a:xfrm>
            <a:off x="1941689" y="654756"/>
            <a:ext cx="1591733" cy="654755"/>
          </a:xfrm>
        </p:spPr>
        <p:txBody>
          <a:bodyPr/>
          <a:lstStyle/>
          <a:p>
            <a:r>
              <a:rPr lang="zh-CN" altLang="en-US" dirty="0"/>
              <a:t>太阳系轨道</a:t>
            </a:r>
          </a:p>
        </p:txBody>
      </p:sp>
      <p:graphicFrame>
        <p:nvGraphicFramePr>
          <p:cNvPr id="8" name="表格 7"/>
          <p:cNvGraphicFramePr/>
          <p:nvPr/>
        </p:nvGraphicFramePr>
        <p:xfrm>
          <a:off x="936977" y="1524433"/>
          <a:ext cx="3273777" cy="2875640"/>
        </p:xfrm>
        <a:graphic>
          <a:graphicData uri="http://schemas.openxmlformats.org/drawingml/2006/table">
            <a:tbl>
              <a:tblPr/>
              <a:tblGrid>
                <a:gridCol w="794874">
                  <a:extLst>
                    <a:ext uri="{9D8B030D-6E8A-4147-A177-3AD203B41FA5}">
                      <a16:colId xmlns:a16="http://schemas.microsoft.com/office/drawing/2014/main" val="20000"/>
                    </a:ext>
                  </a:extLst>
                </a:gridCol>
                <a:gridCol w="1267248">
                  <a:extLst>
                    <a:ext uri="{9D8B030D-6E8A-4147-A177-3AD203B41FA5}">
                      <a16:colId xmlns:a16="http://schemas.microsoft.com/office/drawing/2014/main" val="20001"/>
                    </a:ext>
                  </a:extLst>
                </a:gridCol>
                <a:gridCol w="1211655">
                  <a:extLst>
                    <a:ext uri="{9D8B030D-6E8A-4147-A177-3AD203B41FA5}">
                      <a16:colId xmlns:a16="http://schemas.microsoft.com/office/drawing/2014/main" val="20002"/>
                    </a:ext>
                  </a:extLst>
                </a:gridCol>
              </a:tblGrid>
              <a:tr h="499062">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楷体_GB2312" pitchFamily="49" charset="-122"/>
                        </a:rPr>
                        <a:t>行 星</a:t>
                      </a:r>
                    </a:p>
                  </a:txBody>
                  <a:tcPr marL="68580" marR="68580" marT="34286" marB="34286"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Times New Roman" pitchFamily="18" charset="0"/>
                          <a:cs typeface="Times New Roman" pitchFamily="18" charset="0"/>
                        </a:rPr>
                        <a:t>轨道半长轴</a:t>
                      </a:r>
                    </a:p>
                    <a:p>
                      <a:pPr marL="0" lvl="0" indent="0" algn="ctr">
                        <a:spcBef>
                          <a:spcPct val="0"/>
                        </a:spcBef>
                        <a:buNone/>
                      </a:pPr>
                      <a:r>
                        <a:rPr lang="en-US" altLang="zh-CN" sz="1400" i="1" dirty="0">
                          <a:latin typeface="Times New Roman" pitchFamily="18" charset="0"/>
                          <a:cs typeface="Times New Roman" pitchFamily="18" charset="0"/>
                        </a:rPr>
                        <a:t>a</a:t>
                      </a:r>
                      <a:r>
                        <a:rPr lang="en-US" altLang="zh-CN" sz="1400" dirty="0">
                          <a:latin typeface="Times New Roman" pitchFamily="18" charset="0"/>
                          <a:cs typeface="Times New Roman" pitchFamily="18" charset="0"/>
                        </a:rPr>
                        <a:t>(10</a:t>
                      </a:r>
                      <a:r>
                        <a:rPr lang="en-US" altLang="zh-CN" sz="1400" baseline="30000" dirty="0">
                          <a:latin typeface="Times New Roman" pitchFamily="18" charset="0"/>
                          <a:cs typeface="Times New Roman" pitchFamily="18" charset="0"/>
                        </a:rPr>
                        <a:t>6</a:t>
                      </a:r>
                      <a:r>
                        <a:rPr lang="en-US" altLang="zh-CN" sz="1400" dirty="0">
                          <a:latin typeface="Times New Roman" pitchFamily="18" charset="0"/>
                          <a:cs typeface="Times New Roman" pitchFamily="18" charset="0"/>
                        </a:rPr>
                        <a:t>km)</a:t>
                      </a:r>
                      <a:endParaRPr lang="zh-CN" altLang="en-US" sz="1400" dirty="0">
                        <a:latin typeface="Times New Roman" pitchFamily="18" charset="0"/>
                        <a:cs typeface="Times New Roman" pitchFamily="18" charset="0"/>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Times New Roman" pitchFamily="18" charset="0"/>
                          <a:cs typeface="Times New Roman" pitchFamily="18" charset="0"/>
                        </a:rPr>
                        <a:t>轨道半短轴</a:t>
                      </a:r>
                    </a:p>
                    <a:p>
                      <a:pPr marL="0" lvl="0" indent="0" algn="ctr">
                        <a:spcBef>
                          <a:spcPct val="0"/>
                        </a:spcBef>
                        <a:buNone/>
                      </a:pPr>
                      <a:r>
                        <a:rPr lang="en-US" altLang="zh-CN" sz="1400" i="1" dirty="0">
                          <a:latin typeface="Times New Roman" pitchFamily="18" charset="0"/>
                          <a:cs typeface="Times New Roman" pitchFamily="18" charset="0"/>
                        </a:rPr>
                        <a:t>b</a:t>
                      </a:r>
                      <a:r>
                        <a:rPr lang="en-US" altLang="zh-CN" sz="1400" dirty="0">
                          <a:latin typeface="Times New Roman" pitchFamily="18" charset="0"/>
                          <a:cs typeface="Times New Roman" pitchFamily="18" charset="0"/>
                        </a:rPr>
                        <a:t>(10</a:t>
                      </a:r>
                      <a:r>
                        <a:rPr lang="en-US" altLang="zh-CN" sz="1400" baseline="30000" dirty="0">
                          <a:latin typeface="Times New Roman" pitchFamily="18" charset="0"/>
                          <a:cs typeface="Times New Roman" pitchFamily="18" charset="0"/>
                        </a:rPr>
                        <a:t>6</a:t>
                      </a:r>
                      <a:r>
                        <a:rPr lang="en-US" altLang="zh-CN" sz="1400" dirty="0">
                          <a:latin typeface="Times New Roman" pitchFamily="18" charset="0"/>
                          <a:cs typeface="Times New Roman" pitchFamily="18" charset="0"/>
                        </a:rPr>
                        <a:t>km)</a:t>
                      </a:r>
                      <a:endParaRPr lang="zh-CN" altLang="en-US" sz="1400" dirty="0">
                        <a:latin typeface="Times New Roman" pitchFamily="18" charset="0"/>
                        <a:cs typeface="Times New Roman" pitchFamily="18" charset="0"/>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5071">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楷体_GB2312" pitchFamily="49" charset="-122"/>
                        </a:rPr>
                        <a:t>水星</a:t>
                      </a:r>
                    </a:p>
                  </a:txBody>
                  <a:tcPr marL="68580" marR="68580" marT="34286" marB="34286"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57.9</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56.7</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65071">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楷体_GB2312" pitchFamily="49" charset="-122"/>
                        </a:rPr>
                        <a:t>金星</a:t>
                      </a:r>
                    </a:p>
                  </a:txBody>
                  <a:tcPr marL="68580" marR="68580" marT="34286" marB="34286"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108.2</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dirty="0">
                          <a:latin typeface="楷体_GB2312" pitchFamily="49" charset="-122"/>
                        </a:rPr>
                        <a:t>108.1</a:t>
                      </a:r>
                      <a:endParaRPr lang="zh-CN" altLang="en-US" sz="1400" dirty="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5071">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楷体_GB2312" pitchFamily="49" charset="-122"/>
                        </a:rPr>
                        <a:t>地球</a:t>
                      </a:r>
                    </a:p>
                  </a:txBody>
                  <a:tcPr marL="68580" marR="68580" marT="34286" marB="34286"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149.6</a:t>
                      </a:r>
                      <a:endParaRPr lang="zh-CN" altLang="en-US" sz="1400" dirty="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149.5</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5071">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楷体_GB2312" pitchFamily="49" charset="-122"/>
                        </a:rPr>
                        <a:t>火星</a:t>
                      </a:r>
                    </a:p>
                  </a:txBody>
                  <a:tcPr marL="68580" marR="68580" marT="34286" marB="34286"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227.9 </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226.9</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65071">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楷体_GB2312" pitchFamily="49" charset="-122"/>
                        </a:rPr>
                        <a:t>木星</a:t>
                      </a:r>
                    </a:p>
                  </a:txBody>
                  <a:tcPr marL="68580" marR="68580" marT="34286" marB="34286"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778.3</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777.4</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65071">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楷体_GB2312" pitchFamily="49" charset="-122"/>
                        </a:rPr>
                        <a:t>土星</a:t>
                      </a:r>
                    </a:p>
                  </a:txBody>
                  <a:tcPr marL="68580" marR="68580" marT="34286" marB="34286"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1427.0</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1424.8</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2493">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楷体_GB2312" pitchFamily="49" charset="-122"/>
                        </a:rPr>
                        <a:t>天王星</a:t>
                      </a:r>
                    </a:p>
                  </a:txBody>
                  <a:tcPr marL="68580" marR="68580" marT="34286" marB="34286"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2882.3</a:t>
                      </a:r>
                      <a:endParaRPr lang="zh-CN" altLang="en-US" sz="1400" dirty="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a:latin typeface="楷体_GB2312" pitchFamily="49" charset="-122"/>
                        </a:rPr>
                        <a:t>2879.1</a:t>
                      </a:r>
                      <a:endParaRPr lang="zh-CN" altLang="en-US" sz="140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42493">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zh-CN" altLang="en-US" sz="1400" dirty="0">
                          <a:latin typeface="楷体_GB2312" pitchFamily="49" charset="-122"/>
                        </a:rPr>
                        <a:t>海王星</a:t>
                      </a:r>
                    </a:p>
                  </a:txBody>
                  <a:tcPr marL="68580" marR="68580" marT="34286" marB="34286"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dirty="0">
                          <a:latin typeface="楷体_GB2312" pitchFamily="49" charset="-122"/>
                        </a:rPr>
                        <a:t>4523.9</a:t>
                      </a:r>
                      <a:endParaRPr lang="zh-CN" altLang="en-US" sz="1400" dirty="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800" b="1" u="none" kern="1200" baseline="0">
                          <a:solidFill>
                            <a:srgbClr val="000066"/>
                          </a:solidFill>
                          <a:latin typeface="Tahoma" panose="020B0604030504040204" pitchFamily="34" charset="0"/>
                          <a:ea typeface="楷体_GB2312" pitchFamily="49" charset="-122"/>
                        </a:defRPr>
                      </a:lvl1pPr>
                      <a:lvl2pPr marL="45720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sz="2400" b="1" i="0" u="none" kern="1200" baseline="0">
                          <a:solidFill>
                            <a:srgbClr val="000066"/>
                          </a:solidFill>
                          <a:latin typeface="Tahoma" panose="020B0604030504040204" pitchFamily="34" charset="0"/>
                          <a:ea typeface="楷体_GB2312" pitchFamily="49" charset="-122"/>
                        </a:defRPr>
                      </a:lvl2pPr>
                      <a:lvl3pPr marL="914400" lvl="2" indent="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None/>
                        <a:defRPr sz="2000" b="1" i="0" u="none" kern="1200" baseline="0">
                          <a:solidFill>
                            <a:srgbClr val="000066"/>
                          </a:solidFill>
                          <a:latin typeface="Tahoma" panose="020B0604030504040204" pitchFamily="34" charset="0"/>
                          <a:ea typeface="楷体_GB2312" pitchFamily="49" charset="-122"/>
                        </a:defRPr>
                      </a:lvl3pPr>
                      <a:lvl4pPr marL="1371600" lvl="3" indent="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4pPr>
                      <a:lvl5pPr marL="1828800" lvl="4"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defRPr sz="1800" b="1" i="0" u="none" kern="1200" baseline="0">
                          <a:solidFill>
                            <a:srgbClr val="000066"/>
                          </a:solidFill>
                          <a:latin typeface="Tahoma" panose="020B0604030504040204" pitchFamily="34" charset="0"/>
                          <a:ea typeface="楷体_GB2312" pitchFamily="49" charset="-122"/>
                        </a:defRPr>
                      </a:lvl5pPr>
                    </a:lstStyle>
                    <a:p>
                      <a:pPr marL="0" lvl="0" indent="0" algn="ctr">
                        <a:spcBef>
                          <a:spcPct val="0"/>
                        </a:spcBef>
                        <a:buNone/>
                      </a:pPr>
                      <a:r>
                        <a:rPr lang="en-US" altLang="zh-CN" sz="1400" dirty="0">
                          <a:latin typeface="楷体_GB2312" pitchFamily="49" charset="-122"/>
                        </a:rPr>
                        <a:t>4523.8</a:t>
                      </a:r>
                      <a:endParaRPr lang="zh-CN" altLang="en-US" sz="1400" dirty="0">
                        <a:latin typeface="楷体_GB2312" pitchFamily="49" charset="-122"/>
                      </a:endParaRPr>
                    </a:p>
                  </a:txBody>
                  <a:tcPr marL="68580" marR="68580" marT="34286" marB="3428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8050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内容占位符 24579"/>
          <p:cNvGraphicFramePr>
            <a:graphicFrameLocks noGrp="1" noChangeAspect="1"/>
          </p:cNvGraphicFramePr>
          <p:nvPr>
            <p:ph idx="4294967295"/>
          </p:nvPr>
        </p:nvGraphicFramePr>
        <p:xfrm>
          <a:off x="6427431" y="3915855"/>
          <a:ext cx="717550" cy="639763"/>
        </p:xfrm>
        <a:graphic>
          <a:graphicData uri="http://schemas.openxmlformats.org/presentationml/2006/ole">
            <mc:AlternateContent xmlns:mc="http://schemas.openxmlformats.org/markup-compatibility/2006">
              <mc:Choice xmlns:v="urn:schemas-microsoft-com:vml" Requires="v">
                <p:oleObj spid="_x0000_s183301" name="公式" r:id="rId4" imgW="469800" imgH="419040" progId="Equation.3">
                  <p:embed/>
                </p:oleObj>
              </mc:Choice>
              <mc:Fallback>
                <p:oleObj name="公式" r:id="rId4" imgW="469800" imgH="419040" progId="Equation.3">
                  <p:embed/>
                  <p:pic>
                    <p:nvPicPr>
                      <p:cNvPr id="0" name="内容占位符 245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431" y="3915855"/>
                        <a:ext cx="7175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3" name="矩形 12"/>
          <p:cNvSpPr>
            <a:spLocks noChangeArrowheads="1"/>
          </p:cNvSpPr>
          <p:nvPr/>
        </p:nvSpPr>
        <p:spPr bwMode="auto">
          <a:xfrm>
            <a:off x="5124090" y="1103117"/>
            <a:ext cx="3168555" cy="1107996"/>
          </a:xfrm>
          <a:prstGeom prst="rect">
            <a:avLst/>
          </a:prstGeom>
          <a:noFill/>
          <a:ln w="9525">
            <a:noFill/>
            <a:miter lim="800000"/>
            <a:headEnd/>
            <a:tailEnd/>
          </a:ln>
        </p:spPr>
        <p:txBody>
          <a:bodyPr wrap="square" lIns="68580" tIns="34290" rIns="68580" bIns="34290" anchor="ctr">
            <a:spAutoFit/>
          </a:bodyPr>
          <a:lstStyle/>
          <a:p>
            <a:pPr marL="180000" indent="210741">
              <a:lnSpc>
                <a:spcPct val="150000"/>
              </a:lnSpc>
            </a:pPr>
            <a:r>
              <a:rPr lang="en-US" altLang="zh-CN" sz="1500" dirty="0">
                <a:latin typeface="+mn-ea"/>
                <a:ea typeface="+mn-ea"/>
              </a:rPr>
              <a:t> ①</a:t>
            </a:r>
            <a:r>
              <a:rPr lang="zh-CN" altLang="en-US" sz="1500" dirty="0">
                <a:latin typeface="+mn-ea"/>
                <a:ea typeface="+mn-ea"/>
              </a:rPr>
              <a:t>行星绕太阳运动的</a:t>
            </a:r>
            <a:r>
              <a:rPr lang="zh-CN" altLang="en-US" sz="1500" dirty="0">
                <a:solidFill>
                  <a:srgbClr val="CC0000"/>
                </a:solidFill>
                <a:latin typeface="+mn-ea"/>
                <a:ea typeface="+mn-ea"/>
              </a:rPr>
              <a:t>轨道十分接近圆</a:t>
            </a:r>
            <a:r>
              <a:rPr lang="zh-CN" altLang="en-US" sz="1500" dirty="0">
                <a:latin typeface="+mn-ea"/>
                <a:ea typeface="+mn-ea"/>
              </a:rPr>
              <a:t>，可看做圆周运动，太阳处在</a:t>
            </a:r>
            <a:r>
              <a:rPr lang="zh-CN" altLang="en-US" sz="1500" dirty="0">
                <a:solidFill>
                  <a:srgbClr val="CC0000"/>
                </a:solidFill>
                <a:latin typeface="+mn-ea"/>
                <a:ea typeface="+mn-ea"/>
              </a:rPr>
              <a:t>圆心。</a:t>
            </a:r>
            <a:r>
              <a:rPr lang="zh-CN" altLang="en-US" sz="1500" dirty="0">
                <a:latin typeface="+mn-ea"/>
                <a:ea typeface="+mn-ea"/>
              </a:rPr>
              <a:t>    </a:t>
            </a:r>
          </a:p>
        </p:txBody>
      </p:sp>
      <p:sp>
        <p:nvSpPr>
          <p:cNvPr id="14" name="矩形 13"/>
          <p:cNvSpPr/>
          <p:nvPr/>
        </p:nvSpPr>
        <p:spPr>
          <a:xfrm>
            <a:off x="767645" y="1014956"/>
            <a:ext cx="3059288" cy="1061829"/>
          </a:xfrm>
          <a:prstGeom prst="rect">
            <a:avLst/>
          </a:prstGeom>
        </p:spPr>
        <p:txBody>
          <a:bodyPr wrap="square">
            <a:spAutoFit/>
          </a:bodyPr>
          <a:lstStyle/>
          <a:p>
            <a:pPr>
              <a:lnSpc>
                <a:spcPct val="150000"/>
              </a:lnSpc>
            </a:pPr>
            <a:r>
              <a:rPr lang="en-US" altLang="zh-CN" sz="1400" dirty="0">
                <a:latin typeface="+mn-ea"/>
                <a:ea typeface="+mn-ea"/>
              </a:rPr>
              <a:t>1.</a:t>
            </a:r>
            <a:r>
              <a:rPr lang="zh-CN" altLang="en-US" sz="1400" dirty="0">
                <a:latin typeface="+mn-ea"/>
                <a:ea typeface="+mn-ea"/>
              </a:rPr>
              <a:t>开普勒第一定律   所有行星绕太阳运动的轨道都是椭圆，太阳处在椭圆的一个焦点上。（轨道定律）</a:t>
            </a:r>
          </a:p>
        </p:txBody>
      </p:sp>
      <p:sp>
        <p:nvSpPr>
          <p:cNvPr id="15" name="矩形 14"/>
          <p:cNvSpPr/>
          <p:nvPr/>
        </p:nvSpPr>
        <p:spPr>
          <a:xfrm>
            <a:off x="733775" y="2145397"/>
            <a:ext cx="3093158" cy="1061829"/>
          </a:xfrm>
          <a:prstGeom prst="rect">
            <a:avLst/>
          </a:prstGeom>
        </p:spPr>
        <p:txBody>
          <a:bodyPr wrap="square">
            <a:spAutoFit/>
          </a:bodyPr>
          <a:lstStyle/>
          <a:p>
            <a:pPr>
              <a:lnSpc>
                <a:spcPct val="150000"/>
              </a:lnSpc>
            </a:pPr>
            <a:r>
              <a:rPr lang="en-US" altLang="zh-CN" sz="1400" dirty="0">
                <a:solidFill>
                  <a:srgbClr val="002060"/>
                </a:solidFill>
                <a:latin typeface="+mn-ea"/>
                <a:ea typeface="+mn-ea"/>
              </a:rPr>
              <a:t>2.</a:t>
            </a:r>
            <a:r>
              <a:rPr lang="zh-CN" altLang="en-US" sz="1400" dirty="0">
                <a:solidFill>
                  <a:srgbClr val="002060"/>
                </a:solidFill>
                <a:latin typeface="+mn-ea"/>
                <a:ea typeface="+mn-ea"/>
              </a:rPr>
              <a:t>开普勒第二定律   对任意一个行星来说，它与太阳的连线在</a:t>
            </a:r>
            <a:r>
              <a:rPr lang="zh-CN" altLang="en-US" sz="1400" dirty="0">
                <a:solidFill>
                  <a:srgbClr val="FF0000"/>
                </a:solidFill>
                <a:latin typeface="+mn-ea"/>
                <a:ea typeface="+mn-ea"/>
              </a:rPr>
              <a:t>相等的时间内</a:t>
            </a:r>
            <a:r>
              <a:rPr lang="zh-CN" altLang="en-US" sz="1400" dirty="0">
                <a:solidFill>
                  <a:srgbClr val="C00000"/>
                </a:solidFill>
                <a:latin typeface="+mn-ea"/>
                <a:ea typeface="+mn-ea"/>
              </a:rPr>
              <a:t>扫过的面积相等。（面积定律）</a:t>
            </a:r>
            <a:endParaRPr lang="zh-CN" altLang="en-US" sz="1400" dirty="0">
              <a:latin typeface="+mn-ea"/>
              <a:ea typeface="+mn-ea"/>
            </a:endParaRPr>
          </a:p>
        </p:txBody>
      </p:sp>
      <p:sp>
        <p:nvSpPr>
          <p:cNvPr id="16" name="矩形 15"/>
          <p:cNvSpPr/>
          <p:nvPr/>
        </p:nvSpPr>
        <p:spPr>
          <a:xfrm>
            <a:off x="734151" y="3286983"/>
            <a:ext cx="3104072" cy="1061829"/>
          </a:xfrm>
          <a:prstGeom prst="rect">
            <a:avLst/>
          </a:prstGeom>
        </p:spPr>
        <p:txBody>
          <a:bodyPr wrap="square">
            <a:spAutoFit/>
          </a:bodyPr>
          <a:lstStyle/>
          <a:p>
            <a:pPr>
              <a:lnSpc>
                <a:spcPct val="150000"/>
              </a:lnSpc>
            </a:pPr>
            <a:r>
              <a:rPr lang="en-US" altLang="zh-CN" sz="1400" dirty="0">
                <a:latin typeface="+mn-ea"/>
                <a:ea typeface="+mn-ea"/>
                <a:cs typeface="Times New Roman" pitchFamily="18" charset="0"/>
              </a:rPr>
              <a:t>3.</a:t>
            </a:r>
            <a:r>
              <a:rPr lang="zh-CN" altLang="en-US" sz="1400" dirty="0">
                <a:latin typeface="Times New Roman" pitchFamily="18" charset="0"/>
                <a:ea typeface="+mn-ea"/>
                <a:cs typeface="Times New Roman" pitchFamily="18" charset="0"/>
              </a:rPr>
              <a:t>开普勒第三定律   所有行星轨道的半长轴的三次方跟它的公转周期的二次方之比都相等。（ 周期定律）</a:t>
            </a:r>
            <a:endParaRPr lang="en-US" altLang="zh-CN" sz="1400" dirty="0">
              <a:latin typeface="Times New Roman" pitchFamily="18" charset="0"/>
              <a:ea typeface="+mn-ea"/>
              <a:cs typeface="Times New Roman" pitchFamily="18" charset="0"/>
            </a:endParaRPr>
          </a:p>
        </p:txBody>
      </p:sp>
      <p:graphicFrame>
        <p:nvGraphicFramePr>
          <p:cNvPr id="108548" name="Object 4"/>
          <p:cNvGraphicFramePr>
            <a:graphicFrameLocks noChangeAspect="1"/>
          </p:cNvGraphicFramePr>
          <p:nvPr/>
        </p:nvGraphicFramePr>
        <p:xfrm>
          <a:off x="5820069" y="4618203"/>
          <a:ext cx="2247900" cy="215900"/>
        </p:xfrm>
        <a:graphic>
          <a:graphicData uri="http://schemas.openxmlformats.org/presentationml/2006/ole">
            <mc:AlternateContent xmlns:mc="http://schemas.openxmlformats.org/markup-compatibility/2006">
              <mc:Choice xmlns:v="urn:schemas-microsoft-com:vml" Requires="v">
                <p:oleObj spid="_x0000_s183302" name="公式" r:id="rId6" imgW="2247840" imgH="215640" progId="Equation.3">
                  <p:embed/>
                </p:oleObj>
              </mc:Choice>
              <mc:Fallback>
                <p:oleObj name="公式" r:id="rId6" imgW="224784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0069" y="4618203"/>
                        <a:ext cx="2247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标题 1"/>
          <p:cNvSpPr>
            <a:spLocks noGrp="1"/>
          </p:cNvSpPr>
          <p:nvPr>
            <p:ph type="title"/>
          </p:nvPr>
        </p:nvSpPr>
        <p:spPr>
          <a:xfrm>
            <a:off x="502412" y="332467"/>
            <a:ext cx="8139178" cy="331514"/>
          </a:xfrm>
        </p:spPr>
        <p:txBody>
          <a:bodyPr>
            <a:noAutofit/>
          </a:bodyPr>
          <a:lstStyle/>
          <a:p>
            <a:r>
              <a:rPr dirty="0"/>
              <a:t>问题一：为什么行星的运动可以看作</a:t>
            </a:r>
            <a:r>
              <a:rPr dirty="0">
                <a:solidFill>
                  <a:srgbClr val="C00000"/>
                </a:solidFill>
              </a:rPr>
              <a:t>匀速</a:t>
            </a:r>
            <a:r>
              <a:rPr b="0" dirty="0">
                <a:solidFill>
                  <a:srgbClr val="FF0000"/>
                </a:solidFill>
              </a:rPr>
              <a:t>圆周运动</a:t>
            </a:r>
            <a:r>
              <a:rPr dirty="0"/>
              <a:t>？</a:t>
            </a:r>
          </a:p>
        </p:txBody>
      </p:sp>
      <p:pic>
        <p:nvPicPr>
          <p:cNvPr id="18" name="Picture 2" descr="C:\Users\admin\Desktop\我第四周9-13\资料\某行星椭圆轨道.jpg"/>
          <p:cNvPicPr>
            <a:picLocks noChangeAspect="1" noChangeArrowheads="1"/>
          </p:cNvPicPr>
          <p:nvPr/>
        </p:nvPicPr>
        <p:blipFill>
          <a:blip r:embed="rId8" cstate="print"/>
          <a:srcRect/>
          <a:stretch>
            <a:fillRect/>
          </a:stretch>
        </p:blipFill>
        <p:spPr bwMode="auto">
          <a:xfrm>
            <a:off x="3872088" y="1218886"/>
            <a:ext cx="1070037" cy="850886"/>
          </a:xfrm>
          <a:prstGeom prst="rect">
            <a:avLst/>
          </a:prstGeom>
          <a:noFill/>
        </p:spPr>
      </p:pic>
      <p:pic>
        <p:nvPicPr>
          <p:cNvPr id="19" name="图片 18"/>
          <p:cNvPicPr/>
          <p:nvPr/>
        </p:nvPicPr>
        <p:blipFill>
          <a:blip r:embed="rId9"/>
          <a:srcRect l="66400" t="30291" r="13276" b="39595"/>
          <a:stretch>
            <a:fillRect/>
          </a:stretch>
        </p:blipFill>
        <p:spPr bwMode="auto">
          <a:xfrm>
            <a:off x="3815645" y="2239434"/>
            <a:ext cx="1117599" cy="865011"/>
          </a:xfrm>
          <a:prstGeom prst="rect">
            <a:avLst/>
          </a:prstGeom>
          <a:noFill/>
          <a:ln w="9525">
            <a:noFill/>
            <a:miter lim="800000"/>
            <a:headEnd/>
            <a:tailEnd/>
          </a:ln>
        </p:spPr>
      </p:pic>
      <p:graphicFrame>
        <p:nvGraphicFramePr>
          <p:cNvPr id="24580" name="内容占位符 24579"/>
          <p:cNvGraphicFramePr>
            <a:graphicFrameLocks noChangeAspect="1"/>
          </p:cNvGraphicFramePr>
          <p:nvPr/>
        </p:nvGraphicFramePr>
        <p:xfrm>
          <a:off x="1885774" y="4323645"/>
          <a:ext cx="717550" cy="489832"/>
        </p:xfrm>
        <a:graphic>
          <a:graphicData uri="http://schemas.openxmlformats.org/presentationml/2006/ole">
            <mc:AlternateContent xmlns:mc="http://schemas.openxmlformats.org/markup-compatibility/2006">
              <mc:Choice xmlns:v="urn:schemas-microsoft-com:vml" Requires="v">
                <p:oleObj spid="_x0000_s183303" name="公式" r:id="rId10" imgW="469800" imgH="419040" progId="Equation.3">
                  <p:embed/>
                </p:oleObj>
              </mc:Choice>
              <mc:Fallback>
                <p:oleObj name="公式" r:id="rId10" imgW="469800" imgH="41904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5774" y="4323645"/>
                        <a:ext cx="717550" cy="48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0" name="矩形 19"/>
          <p:cNvSpPr/>
          <p:nvPr/>
        </p:nvSpPr>
        <p:spPr>
          <a:xfrm>
            <a:off x="5244860" y="2159698"/>
            <a:ext cx="2915729" cy="1061829"/>
          </a:xfrm>
          <a:prstGeom prst="rect">
            <a:avLst/>
          </a:prstGeom>
        </p:spPr>
        <p:txBody>
          <a:bodyPr wrap="square">
            <a:spAutoFit/>
          </a:bodyPr>
          <a:lstStyle/>
          <a:p>
            <a:pPr marL="180000" indent="210741" algn="just">
              <a:lnSpc>
                <a:spcPct val="150000"/>
              </a:lnSpc>
            </a:pPr>
            <a:r>
              <a:rPr lang="en-US" altLang="zh-CN" sz="1400" dirty="0">
                <a:solidFill>
                  <a:srgbClr val="002060"/>
                </a:solidFill>
                <a:latin typeface="+mn-ea"/>
              </a:rPr>
              <a:t> ②</a:t>
            </a:r>
            <a:r>
              <a:rPr lang="zh-CN" altLang="en-US" sz="1400" dirty="0">
                <a:solidFill>
                  <a:srgbClr val="002060"/>
                </a:solidFill>
                <a:latin typeface="+mn-ea"/>
              </a:rPr>
              <a:t>行星绕太阳做圆周运动的角速度 （线速度）大小不变，即行星做</a:t>
            </a:r>
            <a:r>
              <a:rPr lang="zh-CN" altLang="en-US" sz="1400" dirty="0">
                <a:solidFill>
                  <a:srgbClr val="CC0000"/>
                </a:solidFill>
                <a:latin typeface="+mn-ea"/>
              </a:rPr>
              <a:t>匀速圆周运动。</a:t>
            </a:r>
          </a:p>
        </p:txBody>
      </p:sp>
      <p:sp>
        <p:nvSpPr>
          <p:cNvPr id="21" name="矩形 20"/>
          <p:cNvSpPr/>
          <p:nvPr/>
        </p:nvSpPr>
        <p:spPr>
          <a:xfrm>
            <a:off x="5227608" y="3214268"/>
            <a:ext cx="2950236" cy="1061829"/>
          </a:xfrm>
          <a:prstGeom prst="rect">
            <a:avLst/>
          </a:prstGeom>
        </p:spPr>
        <p:txBody>
          <a:bodyPr wrap="square">
            <a:spAutoFit/>
          </a:bodyPr>
          <a:lstStyle/>
          <a:p>
            <a:pPr marL="180000" indent="210741" algn="just">
              <a:lnSpc>
                <a:spcPct val="150000"/>
              </a:lnSpc>
            </a:pPr>
            <a:r>
              <a:rPr lang="en-US" altLang="zh-CN" sz="1400" dirty="0">
                <a:latin typeface="+mn-ea"/>
              </a:rPr>
              <a:t> ③</a:t>
            </a:r>
            <a:r>
              <a:rPr lang="zh-CN" altLang="en-US" sz="1400" dirty="0">
                <a:latin typeface="+mn-ea"/>
              </a:rPr>
              <a:t>所有行星</a:t>
            </a:r>
            <a:r>
              <a:rPr lang="zh-CN" altLang="en-US" sz="1400" dirty="0">
                <a:solidFill>
                  <a:srgbClr val="CC0000"/>
                </a:solidFill>
                <a:latin typeface="+mn-ea"/>
              </a:rPr>
              <a:t>轨道半径</a:t>
            </a:r>
            <a:r>
              <a:rPr lang="en-US" altLang="zh-CN" sz="1400" i="1" dirty="0">
                <a:solidFill>
                  <a:srgbClr val="CC0000"/>
                </a:solidFill>
                <a:latin typeface="+mn-ea"/>
              </a:rPr>
              <a:t>r</a:t>
            </a:r>
            <a:r>
              <a:rPr lang="zh-CN" altLang="en-US" sz="1400" dirty="0">
                <a:latin typeface="+mn-ea"/>
              </a:rPr>
              <a:t>的三次方跟它的公转周期的二次方的比值都相等。</a:t>
            </a:r>
          </a:p>
        </p:txBody>
      </p:sp>
    </p:spTree>
    <p:extLst>
      <p:ext uri="{BB962C8B-B14F-4D97-AF65-F5344CB8AC3E}">
        <p14:creationId xmlns:p14="http://schemas.microsoft.com/office/powerpoint/2010/main" val="355201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nodeType="withEffect">
                                  <p:stCondLst>
                                    <p:cond delay="0"/>
                                  </p:stCondLst>
                                  <p:childTnLst>
                                    <p:set>
                                      <p:cBhvr>
                                        <p:cTn id="22" dur="1" fill="hold">
                                          <p:stCondLst>
                                            <p:cond delay="0"/>
                                          </p:stCondLst>
                                        </p:cTn>
                                        <p:tgtEl>
                                          <p:spTgt spid="108548"/>
                                        </p:tgtEl>
                                        <p:attrNameLst>
                                          <p:attrName>style.visibility</p:attrName>
                                        </p:attrNameLst>
                                      </p:cBhvr>
                                      <p:to>
                                        <p:strVal val="visible"/>
                                      </p:to>
                                    </p:set>
                                    <p:animEffect transition="in" filter="blinds(horizontal)">
                                      <p:cBhvr>
                                        <p:cTn id="23" dur="5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4"/>
          <a:srcRect l="14267" t="29582" r="61680" b="39550"/>
          <a:stretch>
            <a:fillRect/>
          </a:stretch>
        </p:blipFill>
        <p:spPr bwMode="auto">
          <a:xfrm>
            <a:off x="1126042" y="1394285"/>
            <a:ext cx="2418349" cy="1692954"/>
          </a:xfrm>
          <a:prstGeom prst="rect">
            <a:avLst/>
          </a:prstGeom>
          <a:noFill/>
          <a:ln w="9525">
            <a:noFill/>
            <a:miter lim="800000"/>
            <a:headEnd/>
            <a:tailEnd/>
          </a:ln>
        </p:spPr>
      </p:pic>
      <p:graphicFrame>
        <p:nvGraphicFramePr>
          <p:cNvPr id="7" name="对象 6"/>
          <p:cNvGraphicFramePr>
            <a:graphicFrameLocks noChangeAspect="1"/>
          </p:cNvGraphicFramePr>
          <p:nvPr/>
        </p:nvGraphicFramePr>
        <p:xfrm>
          <a:off x="3706445" y="690654"/>
          <a:ext cx="1852613" cy="696516"/>
        </p:xfrm>
        <a:graphic>
          <a:graphicData uri="http://schemas.openxmlformats.org/presentationml/2006/ole">
            <mc:AlternateContent xmlns:mc="http://schemas.openxmlformats.org/markup-compatibility/2006">
              <mc:Choice xmlns:v="urn:schemas-microsoft-com:vml" Requires="v">
                <p:oleObj spid="_x0000_s160775" name="公式" r:id="rId5" imgW="952200" imgH="419040" progId="Equation.3">
                  <p:embed/>
                </p:oleObj>
              </mc:Choice>
              <mc:Fallback>
                <p:oleObj name="公式" r:id="rId5" imgW="952200" imgH="419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6445" y="690654"/>
                        <a:ext cx="1852613" cy="696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4207892" y="1627418"/>
          <a:ext cx="942208" cy="607496"/>
        </p:xfrm>
        <a:graphic>
          <a:graphicData uri="http://schemas.openxmlformats.org/presentationml/2006/ole">
            <mc:AlternateContent xmlns:mc="http://schemas.openxmlformats.org/markup-compatibility/2006">
              <mc:Choice xmlns:v="urn:schemas-microsoft-com:vml" Requires="v">
                <p:oleObj spid="_x0000_s160776" name="公式" r:id="rId7" imgW="545760" imgH="393480" progId="Equation.3">
                  <p:embed/>
                </p:oleObj>
              </mc:Choice>
              <mc:Fallback>
                <p:oleObj name="公式" r:id="rId7" imgW="54576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7892" y="1627418"/>
                        <a:ext cx="942208" cy="6074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6" name="Object 6"/>
          <p:cNvGraphicFramePr>
            <a:graphicFrameLocks noChangeAspect="1"/>
          </p:cNvGraphicFramePr>
          <p:nvPr/>
        </p:nvGraphicFramePr>
        <p:xfrm>
          <a:off x="4092986" y="2445810"/>
          <a:ext cx="1162050" cy="646510"/>
        </p:xfrm>
        <a:graphic>
          <a:graphicData uri="http://schemas.openxmlformats.org/presentationml/2006/ole">
            <mc:AlternateContent xmlns:mc="http://schemas.openxmlformats.org/markup-compatibility/2006">
              <mc:Choice xmlns:v="urn:schemas-microsoft-com:vml" Requires="v">
                <p:oleObj spid="_x0000_s160777" name="公式" r:id="rId9" imgW="672840" imgH="419040" progId="Equation.3">
                  <p:embed/>
                </p:oleObj>
              </mc:Choice>
              <mc:Fallback>
                <p:oleObj name="公式" r:id="rId9" imgW="672840" imgH="419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2986" y="2445810"/>
                        <a:ext cx="1162050" cy="646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4254693" y="3400412"/>
          <a:ext cx="908063" cy="625554"/>
        </p:xfrm>
        <a:graphic>
          <a:graphicData uri="http://schemas.openxmlformats.org/presentationml/2006/ole">
            <mc:AlternateContent xmlns:mc="http://schemas.openxmlformats.org/markup-compatibility/2006">
              <mc:Choice xmlns:v="urn:schemas-microsoft-com:vml" Requires="v">
                <p:oleObj spid="_x0000_s160778" name="公式" r:id="rId11" imgW="571320" imgH="393480" progId="Equation.3">
                  <p:embed/>
                </p:oleObj>
              </mc:Choice>
              <mc:Fallback>
                <p:oleObj name="公式" r:id="rId11" imgW="571320" imgH="39348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54693" y="3400412"/>
                        <a:ext cx="908063" cy="625554"/>
                      </a:xfrm>
                      <a:prstGeom prst="rect">
                        <a:avLst/>
                      </a:prstGeom>
                      <a:solidFill>
                        <a:srgbClr val="EAEAEA"/>
                      </a:solidFill>
                    </p:spPr>
                  </p:pic>
                </p:oleObj>
              </mc:Fallback>
            </mc:AlternateContent>
          </a:graphicData>
        </a:graphic>
      </p:graphicFrame>
      <p:sp>
        <p:nvSpPr>
          <p:cNvPr id="13" name="TextBox 12"/>
          <p:cNvSpPr txBox="1"/>
          <p:nvPr/>
        </p:nvSpPr>
        <p:spPr>
          <a:xfrm>
            <a:off x="3353166" y="4197464"/>
            <a:ext cx="2916504" cy="300082"/>
          </a:xfrm>
          <a:prstGeom prst="rect">
            <a:avLst/>
          </a:prstGeom>
          <a:noFill/>
        </p:spPr>
        <p:txBody>
          <a:bodyPr wrap="none" lIns="68580" tIns="34290" rIns="68580" bIns="34290" rtlCol="0">
            <a:spAutoFit/>
          </a:bodyPr>
          <a:lstStyle/>
          <a:p>
            <a:r>
              <a:rPr lang="en-US" altLang="zh-CN" sz="1500" i="1" dirty="0">
                <a:solidFill>
                  <a:srgbClr val="C00000"/>
                </a:solidFill>
                <a:latin typeface="Times New Roman" pitchFamily="18" charset="0"/>
                <a:ea typeface="+mn-ea"/>
                <a:cs typeface="Times New Roman" pitchFamily="18" charset="0"/>
              </a:rPr>
              <a:t>k</a:t>
            </a:r>
            <a:r>
              <a:rPr lang="zh-CN" altLang="en-US" sz="1500" dirty="0">
                <a:solidFill>
                  <a:srgbClr val="C00000"/>
                </a:solidFill>
                <a:latin typeface="Times New Roman" pitchFamily="18" charset="0"/>
                <a:ea typeface="+mn-ea"/>
                <a:cs typeface="Times New Roman" pitchFamily="18" charset="0"/>
              </a:rPr>
              <a:t>与行星质量无关与太阳质量有关</a:t>
            </a:r>
          </a:p>
        </p:txBody>
      </p:sp>
      <p:sp>
        <p:nvSpPr>
          <p:cNvPr id="9" name="燕尾形箭头 8"/>
          <p:cNvSpPr/>
          <p:nvPr/>
        </p:nvSpPr>
        <p:spPr>
          <a:xfrm>
            <a:off x="3375378" y="2619021"/>
            <a:ext cx="338667" cy="31608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46"/>
                                        </p:tgtEl>
                                        <p:attrNameLst>
                                          <p:attrName>style.visibility</p:attrName>
                                        </p:attrNameLst>
                                      </p:cBhvr>
                                      <p:to>
                                        <p:strVal val="visible"/>
                                      </p:to>
                                    </p:set>
                                    <p:animEffect transition="in" filter="blinds(horizontal)">
                                      <p:cBhvr>
                                        <p:cTn id="17" dur="500"/>
                                        <p:tgtEl>
                                          <p:spTgt spid="6144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4"/>
          <p:cNvGrpSpPr/>
          <p:nvPr/>
        </p:nvGrpSpPr>
        <p:grpSpPr>
          <a:xfrm>
            <a:off x="293010" y="1607537"/>
            <a:ext cx="2660073" cy="1925783"/>
            <a:chOff x="166545" y="2741773"/>
            <a:chExt cx="2660073" cy="1925783"/>
          </a:xfrm>
        </p:grpSpPr>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333" t="34199" r="50000" b="26313"/>
            <a:stretch/>
          </p:blipFill>
          <p:spPr bwMode="auto">
            <a:xfrm>
              <a:off x="166545" y="2741773"/>
              <a:ext cx="2660073" cy="192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305380" y="3585411"/>
              <a:ext cx="314510" cy="307777"/>
            </a:xfrm>
            <a:prstGeom prst="rect">
              <a:avLst/>
            </a:prstGeom>
            <a:noFill/>
          </p:spPr>
          <p:txBody>
            <a:bodyPr wrap="none" rtlCol="0">
              <a:spAutoFit/>
            </a:bodyPr>
            <a:lstStyle/>
            <a:p>
              <a:r>
                <a:rPr lang="en-US" altLang="zh-CN" i="1" dirty="0">
                  <a:latin typeface="Times New Roman" panose="02020603050405020304" pitchFamily="18" charset="0"/>
                  <a:cs typeface="Times New Roman" panose="02020603050405020304" pitchFamily="18" charset="0"/>
                </a:rPr>
                <a:t>m</a:t>
              </a:r>
              <a:endParaRPr lang="zh-CN" altLang="en-US" i="1" dirty="0">
                <a:latin typeface="Times New Roman" panose="02020603050405020304" pitchFamily="18" charset="0"/>
                <a:cs typeface="Times New Roman" panose="02020603050405020304" pitchFamily="18" charset="0"/>
              </a:endParaRPr>
            </a:p>
          </p:txBody>
        </p:sp>
      </p:grpSp>
      <p:sp>
        <p:nvSpPr>
          <p:cNvPr id="3" name="内容占位符 2"/>
          <p:cNvSpPr>
            <a:spLocks noGrp="1"/>
          </p:cNvSpPr>
          <p:nvPr>
            <p:ph idx="1"/>
          </p:nvPr>
        </p:nvSpPr>
        <p:spPr>
          <a:xfrm>
            <a:off x="656216" y="714469"/>
            <a:ext cx="7985374" cy="4042179"/>
          </a:xfrm>
        </p:spPr>
        <p:txBody>
          <a:bodyPr/>
          <a:lstStyle/>
          <a:p>
            <a:r>
              <a:rPr altLang="en-US" sz="1800" dirty="0">
                <a:solidFill>
                  <a:srgbClr val="C00000"/>
                </a:solidFill>
                <a:latin typeface="+mn-ea"/>
                <a:ea typeface="+mn-ea"/>
              </a:rPr>
              <a:t>万有引力公式的推导：</a:t>
            </a:r>
            <a:endParaRPr lang="en-US" altLang="en-US" sz="1800" dirty="0">
              <a:solidFill>
                <a:srgbClr val="C00000"/>
              </a:solidFill>
              <a:latin typeface="+mn-ea"/>
              <a:ea typeface="+mn-ea"/>
            </a:endParaRPr>
          </a:p>
          <a:p>
            <a:r>
              <a:rPr altLang="en-US" sz="1600" dirty="0">
                <a:latin typeface="黑体" pitchFamily="49" charset="-122"/>
                <a:ea typeface="黑体" pitchFamily="49" charset="-122"/>
              </a:rPr>
              <a:t>行星绕着太阳转，看作匀速圆周运动，太阳给行星的引力提供向心力</a:t>
            </a:r>
            <a:endParaRPr lang="zh-CN" altLang="en-US" sz="1600" dirty="0">
              <a:latin typeface="黑体" pitchFamily="49" charset="-122"/>
              <a:ea typeface="黑体" pitchFamily="49" charset="-122"/>
            </a:endParaRPr>
          </a:p>
        </p:txBody>
      </p:sp>
      <p:sp>
        <p:nvSpPr>
          <p:cNvPr id="7" name="TextBox 6"/>
          <p:cNvSpPr txBox="1"/>
          <p:nvPr/>
        </p:nvSpPr>
        <p:spPr>
          <a:xfrm>
            <a:off x="2487407" y="1614395"/>
            <a:ext cx="5507916" cy="562077"/>
          </a:xfrm>
          <a:prstGeom prst="rect">
            <a:avLst/>
          </a:prstGeom>
          <a:noFill/>
        </p:spPr>
        <p:txBody>
          <a:bodyPr wrap="square" rtlCol="0">
            <a:spAutoFit/>
          </a:bodyPr>
          <a:lstStyle/>
          <a:p>
            <a:pPr>
              <a:lnSpc>
                <a:spcPct val="114000"/>
              </a:lnSpc>
            </a:pPr>
            <a:r>
              <a:rPr lang="zh-CN" altLang="en-US" sz="1400" b="1" dirty="0">
                <a:latin typeface="Times New Roman" pitchFamily="18" charset="0"/>
                <a:ea typeface="黑体" pitchFamily="49" charset="-122"/>
                <a:cs typeface="Times New Roman" pitchFamily="18" charset="0"/>
              </a:rPr>
              <a:t>        设行星的质量为</a:t>
            </a:r>
            <a:r>
              <a:rPr lang="en-US" altLang="zh-CN" sz="1400" b="1" i="1" dirty="0">
                <a:latin typeface="Times New Roman" pitchFamily="18" charset="0"/>
                <a:ea typeface="黑体" pitchFamily="49" charset="-122"/>
                <a:cs typeface="Times New Roman" pitchFamily="18" charset="0"/>
              </a:rPr>
              <a:t>m</a:t>
            </a:r>
            <a:r>
              <a:rPr lang="zh-CN" altLang="en-US" sz="1400" b="1" dirty="0">
                <a:latin typeface="Times New Roman" pitchFamily="18" charset="0"/>
                <a:ea typeface="黑体" pitchFamily="49" charset="-122"/>
                <a:cs typeface="Times New Roman" pitchFamily="18" charset="0"/>
              </a:rPr>
              <a:t>，速度为</a:t>
            </a:r>
            <a:r>
              <a:rPr lang="en-US" altLang="zh-CN" sz="1400" b="1" i="1" dirty="0">
                <a:latin typeface="Times New Roman" pitchFamily="18" charset="0"/>
                <a:ea typeface="黑体" pitchFamily="49" charset="-122"/>
                <a:cs typeface="Times New Roman" pitchFamily="18" charset="0"/>
              </a:rPr>
              <a:t>v</a:t>
            </a:r>
            <a:r>
              <a:rPr lang="zh-CN" altLang="en-US" sz="1400" b="1" dirty="0">
                <a:latin typeface="Times New Roman" pitchFamily="18" charset="0"/>
                <a:ea typeface="黑体" pitchFamily="49" charset="-122"/>
                <a:cs typeface="Times New Roman" pitchFamily="18" charset="0"/>
              </a:rPr>
              <a:t>，行星与太阳间的距离为</a:t>
            </a:r>
            <a:r>
              <a:rPr lang="en-US" altLang="zh-CN" sz="1400" b="1" i="1" dirty="0">
                <a:latin typeface="Times New Roman" pitchFamily="18" charset="0"/>
                <a:ea typeface="黑体" pitchFamily="49" charset="-122"/>
                <a:cs typeface="Times New Roman" pitchFamily="18" charset="0"/>
              </a:rPr>
              <a:t>r</a:t>
            </a:r>
            <a:r>
              <a:rPr lang="zh-CN" altLang="en-US" sz="1400" b="1" dirty="0">
                <a:latin typeface="Times New Roman" pitchFamily="18" charset="0"/>
                <a:ea typeface="黑体" pitchFamily="49" charset="-122"/>
                <a:cs typeface="Times New Roman" pitchFamily="18" charset="0"/>
              </a:rPr>
              <a:t>，行星绕太阳做圆周运动的向心力为</a:t>
            </a:r>
            <a:r>
              <a:rPr lang="en-US" altLang="zh-CN" sz="1400" b="1" i="1" dirty="0">
                <a:latin typeface="Times New Roman" pitchFamily="18" charset="0"/>
                <a:ea typeface="黑体" pitchFamily="49" charset="-122"/>
                <a:cs typeface="Times New Roman" pitchFamily="18" charset="0"/>
              </a:rPr>
              <a:t>F</a:t>
            </a:r>
            <a:r>
              <a:rPr lang="zh-CN" altLang="en-US" sz="1400" b="1" dirty="0">
                <a:latin typeface="Times New Roman" pitchFamily="18" charset="0"/>
                <a:ea typeface="黑体" pitchFamily="49" charset="-122"/>
                <a:cs typeface="Times New Roman" pitchFamily="18" charset="0"/>
              </a:rPr>
              <a:t>。</a:t>
            </a:r>
            <a:endParaRPr lang="en-US" altLang="zh-CN" sz="1400" b="1" i="1" dirty="0">
              <a:latin typeface="Times New Roman" pitchFamily="18" charset="0"/>
              <a:ea typeface="黑体" pitchFamily="49" charset="-122"/>
              <a:cs typeface="Times New Roman" pitchFamily="18" charset="0"/>
            </a:endParaRPr>
          </a:p>
        </p:txBody>
      </p:sp>
      <p:graphicFrame>
        <p:nvGraphicFramePr>
          <p:cNvPr id="48132" name="Object 4"/>
          <p:cNvGraphicFramePr>
            <a:graphicFrameLocks noChangeAspect="1"/>
          </p:cNvGraphicFramePr>
          <p:nvPr/>
        </p:nvGraphicFramePr>
        <p:xfrm>
          <a:off x="6769295" y="2408998"/>
          <a:ext cx="1524000" cy="698500"/>
        </p:xfrm>
        <a:graphic>
          <a:graphicData uri="http://schemas.openxmlformats.org/presentationml/2006/ole">
            <mc:AlternateContent xmlns:mc="http://schemas.openxmlformats.org/markup-compatibility/2006">
              <mc:Choice xmlns:v="urn:schemas-microsoft-com:vml" Requires="v">
                <p:oleObj spid="_x0000_s109577" name="Equation" r:id="rId5" imgW="1079280" imgH="482400" progId="">
                  <p:embed/>
                </p:oleObj>
              </mc:Choice>
              <mc:Fallback>
                <p:oleObj name="Equation" r:id="rId5" imgW="1079280" imgH="4824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9295" y="2408998"/>
                        <a:ext cx="15240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5"/>
          <p:cNvGraphicFramePr>
            <a:graphicFrameLocks noChangeAspect="1"/>
          </p:cNvGraphicFramePr>
          <p:nvPr/>
        </p:nvGraphicFramePr>
        <p:xfrm>
          <a:off x="6798803" y="3218666"/>
          <a:ext cx="1279525" cy="623887"/>
        </p:xfrm>
        <a:graphic>
          <a:graphicData uri="http://schemas.openxmlformats.org/presentationml/2006/ole">
            <mc:AlternateContent xmlns:mc="http://schemas.openxmlformats.org/markup-compatibility/2006">
              <mc:Choice xmlns:v="urn:schemas-microsoft-com:vml" Requires="v">
                <p:oleObj spid="_x0000_s109578" name="Equation" r:id="rId7" imgW="825480" imgH="393480" progId="">
                  <p:embed/>
                </p:oleObj>
              </mc:Choice>
              <mc:Fallback>
                <p:oleObj name="Equation" r:id="rId7" imgW="825480" imgH="39348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8803" y="3218666"/>
                        <a:ext cx="1279525"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4" name="Object 6"/>
          <p:cNvGraphicFramePr>
            <a:graphicFrameLocks noChangeAspect="1"/>
          </p:cNvGraphicFramePr>
          <p:nvPr/>
        </p:nvGraphicFramePr>
        <p:xfrm>
          <a:off x="3753941" y="2840509"/>
          <a:ext cx="749300" cy="571500"/>
        </p:xfrm>
        <a:graphic>
          <a:graphicData uri="http://schemas.openxmlformats.org/presentationml/2006/ole">
            <mc:AlternateContent xmlns:mc="http://schemas.openxmlformats.org/markup-compatibility/2006">
              <mc:Choice xmlns:v="urn:schemas-microsoft-com:vml" Requires="v">
                <p:oleObj spid="_x0000_s109579" name="Equation" r:id="rId9" imgW="533160" imgH="393480" progId="">
                  <p:embed/>
                </p:oleObj>
              </mc:Choice>
              <mc:Fallback>
                <p:oleObj name="Equation" r:id="rId9" imgW="533160" imgH="39348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3941" y="2840509"/>
                        <a:ext cx="7493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5" name="Object 7"/>
          <p:cNvGraphicFramePr>
            <a:graphicFrameLocks noChangeAspect="1"/>
          </p:cNvGraphicFramePr>
          <p:nvPr/>
        </p:nvGraphicFramePr>
        <p:xfrm>
          <a:off x="5171649" y="2408070"/>
          <a:ext cx="1092200" cy="609600"/>
        </p:xfrm>
        <a:graphic>
          <a:graphicData uri="http://schemas.openxmlformats.org/presentationml/2006/ole">
            <mc:AlternateContent xmlns:mc="http://schemas.openxmlformats.org/markup-compatibility/2006">
              <mc:Choice xmlns:v="urn:schemas-microsoft-com:vml" Requires="v">
                <p:oleObj spid="_x0000_s109580" name="Equation" r:id="rId11" imgW="774360" imgH="419040" progId="">
                  <p:embed/>
                </p:oleObj>
              </mc:Choice>
              <mc:Fallback>
                <p:oleObj name="Equation" r:id="rId11" imgW="774360" imgH="419040" progId="">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1649" y="2408070"/>
                        <a:ext cx="1092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6" name="Object 8"/>
          <p:cNvGraphicFramePr>
            <a:graphicFrameLocks noChangeAspect="1"/>
          </p:cNvGraphicFramePr>
          <p:nvPr/>
        </p:nvGraphicFramePr>
        <p:xfrm>
          <a:off x="3718441" y="2163939"/>
          <a:ext cx="865187" cy="663575"/>
        </p:xfrm>
        <a:graphic>
          <a:graphicData uri="http://schemas.openxmlformats.org/presentationml/2006/ole">
            <mc:AlternateContent xmlns:mc="http://schemas.openxmlformats.org/markup-compatibility/2006">
              <mc:Choice xmlns:v="urn:schemas-microsoft-com:vml" Requires="v">
                <p:oleObj spid="_x0000_s109581" name="公式" r:id="rId13" imgW="545760" imgH="419040" progId="Equation.3">
                  <p:embed/>
                </p:oleObj>
              </mc:Choice>
              <mc:Fallback>
                <p:oleObj name="公式" r:id="rId13" imgW="545760" imgH="41904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8441" y="2163939"/>
                        <a:ext cx="865187"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2834267" y="3252208"/>
            <a:ext cx="2546026" cy="468270"/>
          </a:xfrm>
          <a:prstGeom prst="rect">
            <a:avLst/>
          </a:prstGeom>
          <a:noFill/>
        </p:spPr>
        <p:txBody>
          <a:bodyPr wrap="square" rtlCol="0">
            <a:spAutoFit/>
          </a:bodyPr>
          <a:lstStyle/>
          <a:p>
            <a:pPr algn="just">
              <a:lnSpc>
                <a:spcPct val="150000"/>
              </a:lnSpc>
              <a:buFont typeface="Wingdings" pitchFamily="2" charset="2"/>
              <a:buChar char="Ø"/>
            </a:pPr>
            <a:r>
              <a:rPr lang="zh-CN" altLang="en-US" b="1" dirty="0">
                <a:solidFill>
                  <a:srgbClr val="C00000"/>
                </a:solidFill>
                <a:latin typeface="华文楷体" pitchFamily="2" charset="-122"/>
                <a:ea typeface="华文楷体" pitchFamily="2" charset="-122"/>
                <a:cs typeface="Times New Roman" panose="02020603050405020304" pitchFamily="18" charset="0"/>
              </a:rPr>
              <a:t>根据开普勒第三定律</a:t>
            </a:r>
            <a:endParaRPr lang="zh-CN" altLang="en-US" b="1" baseline="-25000" dirty="0">
              <a:solidFill>
                <a:srgbClr val="C00000"/>
              </a:solidFill>
              <a:latin typeface="华文楷体" pitchFamily="2" charset="-122"/>
              <a:ea typeface="华文楷体" pitchFamily="2" charset="-122"/>
              <a:cs typeface="Times New Roman" panose="02020603050405020304" pitchFamily="18" charset="0"/>
            </a:endParaRPr>
          </a:p>
        </p:txBody>
      </p:sp>
      <p:graphicFrame>
        <p:nvGraphicFramePr>
          <p:cNvPr id="48147" name="Object 19"/>
          <p:cNvGraphicFramePr>
            <a:graphicFrameLocks noChangeAspect="1"/>
          </p:cNvGraphicFramePr>
          <p:nvPr/>
        </p:nvGraphicFramePr>
        <p:xfrm>
          <a:off x="5396225" y="3101957"/>
          <a:ext cx="663575" cy="663575"/>
        </p:xfrm>
        <a:graphic>
          <a:graphicData uri="http://schemas.openxmlformats.org/presentationml/2006/ole">
            <mc:AlternateContent xmlns:mc="http://schemas.openxmlformats.org/markup-compatibility/2006">
              <mc:Choice xmlns:v="urn:schemas-microsoft-com:vml" Requires="v">
                <p:oleObj spid="_x0000_s109582" name="公式" r:id="rId15" imgW="419040" imgH="419040" progId="Equation.3">
                  <p:embed/>
                </p:oleObj>
              </mc:Choice>
              <mc:Fallback>
                <p:oleObj name="公式" r:id="rId15" imgW="419040" imgH="41904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6225" y="3101957"/>
                        <a:ext cx="66357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燕尾形箭头 29"/>
          <p:cNvSpPr/>
          <p:nvPr/>
        </p:nvSpPr>
        <p:spPr>
          <a:xfrm>
            <a:off x="4769189" y="2636761"/>
            <a:ext cx="285008" cy="21375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燕尾形箭头 30"/>
          <p:cNvSpPr/>
          <p:nvPr/>
        </p:nvSpPr>
        <p:spPr>
          <a:xfrm>
            <a:off x="6340679" y="2645794"/>
            <a:ext cx="285008" cy="21375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31"/>
          <p:cNvGrpSpPr/>
          <p:nvPr/>
        </p:nvGrpSpPr>
        <p:grpSpPr>
          <a:xfrm>
            <a:off x="2658140" y="3978141"/>
            <a:ext cx="5314471" cy="623888"/>
            <a:chOff x="1576825" y="333840"/>
            <a:chExt cx="5314471" cy="623888"/>
          </a:xfrm>
        </p:grpSpPr>
        <p:sp>
          <p:nvSpPr>
            <p:cNvPr id="33" name="TextBox 32"/>
            <p:cNvSpPr txBox="1"/>
            <p:nvPr/>
          </p:nvSpPr>
          <p:spPr>
            <a:xfrm>
              <a:off x="1576825" y="377344"/>
              <a:ext cx="5314471" cy="461665"/>
            </a:xfrm>
            <a:prstGeom prst="rect">
              <a:avLst/>
            </a:prstGeom>
            <a:noFill/>
          </p:spPr>
          <p:txBody>
            <a:bodyPr wrap="square" rtlCol="0">
              <a:spAutoFit/>
            </a:bodyPr>
            <a:lstStyle/>
            <a:p>
              <a:pPr algn="just">
                <a:lnSpc>
                  <a:spcPct val="150000"/>
                </a:lnSpc>
              </a:pPr>
              <a:r>
                <a:rPr lang="zh-CN" altLang="en-US" sz="1600" b="1" dirty="0">
                  <a:latin typeface="Times New Roman" pitchFamily="18" charset="0"/>
                  <a:ea typeface="黑体" pitchFamily="49" charset="-122"/>
                  <a:cs typeface="Times New Roman" pitchFamily="18" charset="0"/>
                </a:rPr>
                <a:t>太阳对行星的引力</a:t>
              </a:r>
              <a:endParaRPr lang="en-US" altLang="zh-CN" sz="1600" b="1" dirty="0">
                <a:latin typeface="Times New Roman" pitchFamily="18" charset="0"/>
                <a:ea typeface="黑体" pitchFamily="49" charset="-122"/>
                <a:cs typeface="Times New Roman" pitchFamily="18" charset="0"/>
              </a:endParaRPr>
            </a:p>
          </p:txBody>
        </p:sp>
        <p:graphicFrame>
          <p:nvGraphicFramePr>
            <p:cNvPr id="34" name="Object 6"/>
            <p:cNvGraphicFramePr>
              <a:graphicFrameLocks noChangeAspect="1"/>
            </p:cNvGraphicFramePr>
            <p:nvPr/>
          </p:nvGraphicFramePr>
          <p:xfrm>
            <a:off x="3588611" y="333840"/>
            <a:ext cx="1025525" cy="623888"/>
          </p:xfrm>
          <a:graphic>
            <a:graphicData uri="http://schemas.openxmlformats.org/presentationml/2006/ole">
              <mc:AlternateContent xmlns:mc="http://schemas.openxmlformats.org/markup-compatibility/2006">
                <mc:Choice xmlns:v="urn:schemas-microsoft-com:vml" Requires="v">
                  <p:oleObj spid="_x0000_s109583" name="公式" r:id="rId17" imgW="647640" imgH="393480" progId="Equation.3">
                    <p:embed/>
                  </p:oleObj>
                </mc:Choice>
                <mc:Fallback>
                  <p:oleObj name="公式" r:id="rId17" imgW="647640" imgH="393480" progId="Equation.3">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88611" y="333840"/>
                          <a:ext cx="1025525"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标题 1"/>
          <p:cNvSpPr>
            <a:spLocks noGrp="1"/>
          </p:cNvSpPr>
          <p:nvPr>
            <p:ph type="title"/>
          </p:nvPr>
        </p:nvSpPr>
        <p:spPr/>
        <p:txBody>
          <a:bodyPr>
            <a:noAutofit/>
          </a:bodyPr>
          <a:lstStyle/>
          <a:p>
            <a:r>
              <a:rPr dirty="0"/>
              <a:t>问题二：万有引力公式是如何推导得出的？</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8136"/>
                                        </p:tgtEl>
                                        <p:attrNameLst>
                                          <p:attrName>style.visibility</p:attrName>
                                        </p:attrNameLst>
                                      </p:cBhvr>
                                      <p:to>
                                        <p:strVal val="visible"/>
                                      </p:to>
                                    </p:set>
                                    <p:animEffect transition="in" filter="blinds(horizontal)">
                                      <p:cBhvr>
                                        <p:cTn id="17" dur="500"/>
                                        <p:tgtEl>
                                          <p:spTgt spid="48136"/>
                                        </p:tgtEl>
                                      </p:cBhvr>
                                    </p:animEffect>
                                  </p:childTnLst>
                                </p:cTn>
                              </p:par>
                              <p:par>
                                <p:cTn id="18" presetID="3" presetClass="entr" presetSubtype="10" fill="hold" nodeType="withEffect">
                                  <p:stCondLst>
                                    <p:cond delay="0"/>
                                  </p:stCondLst>
                                  <p:childTnLst>
                                    <p:set>
                                      <p:cBhvr>
                                        <p:cTn id="19" dur="1" fill="hold">
                                          <p:stCondLst>
                                            <p:cond delay="0"/>
                                          </p:stCondLst>
                                        </p:cTn>
                                        <p:tgtEl>
                                          <p:spTgt spid="48134"/>
                                        </p:tgtEl>
                                        <p:attrNameLst>
                                          <p:attrName>style.visibility</p:attrName>
                                        </p:attrNameLst>
                                      </p:cBhvr>
                                      <p:to>
                                        <p:strVal val="visible"/>
                                      </p:to>
                                    </p:set>
                                    <p:animEffect transition="in" filter="blinds(horizontal)">
                                      <p:cBhvr>
                                        <p:cTn id="20" dur="500"/>
                                        <p:tgtEl>
                                          <p:spTgt spid="4813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nodeType="withEffect">
                                  <p:stCondLst>
                                    <p:cond delay="0"/>
                                  </p:stCondLst>
                                  <p:childTnLst>
                                    <p:set>
                                      <p:cBhvr>
                                        <p:cTn id="27" dur="1" fill="hold">
                                          <p:stCondLst>
                                            <p:cond delay="0"/>
                                          </p:stCondLst>
                                        </p:cTn>
                                        <p:tgtEl>
                                          <p:spTgt spid="48135"/>
                                        </p:tgtEl>
                                        <p:attrNameLst>
                                          <p:attrName>style.visibility</p:attrName>
                                        </p:attrNameLst>
                                      </p:cBhvr>
                                      <p:to>
                                        <p:strVal val="visible"/>
                                      </p:to>
                                    </p:set>
                                    <p:animEffect transition="in" filter="blinds(horizontal)">
                                      <p:cBhvr>
                                        <p:cTn id="28" dur="500"/>
                                        <p:tgtEl>
                                          <p:spTgt spid="4813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48147"/>
                                        </p:tgtEl>
                                        <p:attrNameLst>
                                          <p:attrName>style.visibility</p:attrName>
                                        </p:attrNameLst>
                                      </p:cBhvr>
                                      <p:to>
                                        <p:strVal val="visible"/>
                                      </p:to>
                                    </p:set>
                                    <p:animEffect transition="in" filter="blinds(horizontal)">
                                      <p:cBhvr>
                                        <p:cTn id="36" dur="500"/>
                                        <p:tgtEl>
                                          <p:spTgt spid="4814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nodeType="withEffect">
                                  <p:stCondLst>
                                    <p:cond delay="0"/>
                                  </p:stCondLst>
                                  <p:childTnLst>
                                    <p:set>
                                      <p:cBhvr>
                                        <p:cTn id="43" dur="1" fill="hold">
                                          <p:stCondLst>
                                            <p:cond delay="0"/>
                                          </p:stCondLst>
                                        </p:cTn>
                                        <p:tgtEl>
                                          <p:spTgt spid="48132"/>
                                        </p:tgtEl>
                                        <p:attrNameLst>
                                          <p:attrName>style.visibility</p:attrName>
                                        </p:attrNameLst>
                                      </p:cBhvr>
                                      <p:to>
                                        <p:strVal val="visible"/>
                                      </p:to>
                                    </p:set>
                                    <p:animEffect transition="in" filter="blinds(horizontal)">
                                      <p:cBhvr>
                                        <p:cTn id="44" dur="500"/>
                                        <p:tgtEl>
                                          <p:spTgt spid="4813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48133"/>
                                        </p:tgtEl>
                                        <p:attrNameLst>
                                          <p:attrName>style.visibility</p:attrName>
                                        </p:attrNameLst>
                                      </p:cBhvr>
                                      <p:to>
                                        <p:strVal val="visible"/>
                                      </p:to>
                                    </p:set>
                                    <p:animEffect transition="in" filter="blinds(horizontal)">
                                      <p:cBhvr>
                                        <p:cTn id="49" dur="500"/>
                                        <p:tgtEl>
                                          <p:spTgt spid="4813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linds(horizontal)">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对象 34"/>
          <p:cNvGraphicFramePr>
            <a:graphicFrameLocks noChangeAspect="1"/>
          </p:cNvGraphicFramePr>
          <p:nvPr>
            <p:extLst>
              <p:ext uri="{D42A27DB-BD31-4B8C-83A1-F6EECF244321}">
                <p14:modId xmlns:p14="http://schemas.microsoft.com/office/powerpoint/2010/main" val="402264200"/>
              </p:ext>
            </p:extLst>
          </p:nvPr>
        </p:nvGraphicFramePr>
        <p:xfrm>
          <a:off x="3007281" y="1840596"/>
          <a:ext cx="2547937" cy="625475"/>
        </p:xfrm>
        <a:graphic>
          <a:graphicData uri="http://schemas.openxmlformats.org/presentationml/2006/ole">
            <mc:AlternateContent xmlns:mc="http://schemas.openxmlformats.org/markup-compatibility/2006">
              <mc:Choice xmlns:v="urn:schemas-microsoft-com:vml" Requires="v">
                <p:oleObj spid="_x0000_s150535" name="Equation" r:id="rId4" imgW="1650960" imgH="393480" progId="">
                  <p:embed/>
                </p:oleObj>
              </mc:Choice>
              <mc:Fallback>
                <p:oleObj name="Equation" r:id="rId4" imgW="1650960" imgH="3934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7281" y="1840596"/>
                        <a:ext cx="2547937"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5733555" y="1879648"/>
            <a:ext cx="2447057" cy="465961"/>
          </a:xfrm>
          <a:prstGeom prst="rect">
            <a:avLst/>
          </a:prstGeom>
          <a:noFill/>
        </p:spPr>
        <p:txBody>
          <a:bodyPr wrap="square" rtlCol="0">
            <a:spAutoFit/>
          </a:bodyPr>
          <a:lstStyle/>
          <a:p>
            <a:pPr algn="just">
              <a:lnSpc>
                <a:spcPct val="150000"/>
              </a:lnSpc>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（式中</a:t>
            </a:r>
            <a:r>
              <a:rPr lang="en-US" altLang="zh-CN" b="1" i="1" dirty="0">
                <a:latin typeface="Times New Roman" panose="02020603050405020304" pitchFamily="18" charset="0"/>
                <a:ea typeface="华文楷体" panose="02010600040101010101" pitchFamily="2" charset="-122"/>
                <a:cs typeface="Times New Roman" panose="02020603050405020304" pitchFamily="18" charset="0"/>
              </a:rPr>
              <a:t>G</a:t>
            </a: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为比例系数</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 name="TextBox 18"/>
          <p:cNvSpPr txBox="1"/>
          <p:nvPr/>
        </p:nvSpPr>
        <p:spPr>
          <a:xfrm>
            <a:off x="1061439" y="624930"/>
            <a:ext cx="6068409" cy="507831"/>
          </a:xfrm>
          <a:prstGeom prst="rect">
            <a:avLst/>
          </a:prstGeom>
          <a:noFill/>
        </p:spPr>
        <p:txBody>
          <a:bodyPr wrap="square" rtlCol="0">
            <a:spAutoFit/>
          </a:bodyPr>
          <a:lstStyle/>
          <a:p>
            <a:pPr algn="just">
              <a:lnSpc>
                <a:spcPct val="150000"/>
              </a:lnSpc>
              <a:buFont typeface="Wingdings" pitchFamily="2" charset="2"/>
              <a:buChar char="Ø"/>
            </a:pPr>
            <a:r>
              <a:rPr lang="zh-CN" altLang="en-US" b="1" dirty="0">
                <a:solidFill>
                  <a:srgbClr val="C00000"/>
                </a:solidFill>
                <a:latin typeface="Times New Roman" pitchFamily="18" charset="0"/>
                <a:ea typeface="华文楷体" pitchFamily="2" charset="-122"/>
                <a:cs typeface="Times New Roman" pitchFamily="18" charset="0"/>
              </a:rPr>
              <a:t>由牛顿第三定律</a:t>
            </a:r>
            <a:r>
              <a:rPr lang="zh-CN" altLang="en-US" b="1" dirty="0">
                <a:latin typeface="Times New Roman" pitchFamily="18" charset="0"/>
                <a:ea typeface="华文楷体" pitchFamily="2" charset="-122"/>
                <a:cs typeface="Times New Roman" pitchFamily="18" charset="0"/>
              </a:rPr>
              <a:t>，</a:t>
            </a:r>
            <a:r>
              <a:rPr lang="en-US" altLang="zh-CN" b="1" i="1" dirty="0">
                <a:latin typeface="Times New Roman" pitchFamily="18" charset="0"/>
                <a:ea typeface="华文楷体" pitchFamily="2" charset="-122"/>
                <a:cs typeface="Times New Roman" pitchFamily="18" charset="0"/>
              </a:rPr>
              <a:t>F</a:t>
            </a:r>
            <a:r>
              <a:rPr lang="en-US" altLang="zh-CN" b="1" baseline="-25000" dirty="0">
                <a:latin typeface="Times New Roman" pitchFamily="18" charset="0"/>
                <a:ea typeface="华文楷体" pitchFamily="2" charset="-122"/>
                <a:cs typeface="Times New Roman" pitchFamily="18" charset="0"/>
              </a:rPr>
              <a:t>m</a:t>
            </a:r>
            <a:r>
              <a:rPr lang="zh-CN" altLang="en-US" b="1" baseline="-25000" dirty="0">
                <a:latin typeface="Times New Roman" pitchFamily="18" charset="0"/>
                <a:ea typeface="华文楷体" pitchFamily="2" charset="-122"/>
                <a:cs typeface="Times New Roman" pitchFamily="18" charset="0"/>
              </a:rPr>
              <a:t>引</a:t>
            </a:r>
            <a:r>
              <a:rPr lang="en-US" altLang="zh-CN" b="1" dirty="0">
                <a:latin typeface="Times New Roman" pitchFamily="18" charset="0"/>
                <a:ea typeface="华文楷体" pitchFamily="2" charset="-122"/>
                <a:cs typeface="Times New Roman" pitchFamily="18" charset="0"/>
              </a:rPr>
              <a:t>= </a:t>
            </a:r>
            <a:r>
              <a:rPr lang="en-US" altLang="zh-CN" b="1" i="1" dirty="0">
                <a:latin typeface="Times New Roman" pitchFamily="18" charset="0"/>
                <a:ea typeface="华文楷体" pitchFamily="2" charset="-122"/>
                <a:cs typeface="Times New Roman" pitchFamily="18" charset="0"/>
              </a:rPr>
              <a:t>F</a:t>
            </a:r>
            <a:r>
              <a:rPr lang="en-US" altLang="zh-CN" sz="1600" b="1" baseline="-25000" dirty="0">
                <a:latin typeface="Times New Roman" pitchFamily="18" charset="0"/>
                <a:ea typeface="华文楷体" pitchFamily="2" charset="-122"/>
                <a:cs typeface="Times New Roman" pitchFamily="18" charset="0"/>
              </a:rPr>
              <a:t>M</a:t>
            </a:r>
            <a:r>
              <a:rPr lang="zh-CN" altLang="en-US" sz="1600" b="1" baseline="-25000" dirty="0">
                <a:latin typeface="Times New Roman" pitchFamily="18" charset="0"/>
                <a:ea typeface="华文楷体" pitchFamily="2" charset="-122"/>
                <a:cs typeface="Times New Roman" pitchFamily="18" charset="0"/>
              </a:rPr>
              <a:t>引</a:t>
            </a:r>
            <a:r>
              <a:rPr lang="zh-CN" altLang="en-US" b="1" dirty="0">
                <a:latin typeface="Times New Roman" pitchFamily="18" charset="0"/>
                <a:ea typeface="华文楷体" pitchFamily="2" charset="-122"/>
                <a:cs typeface="Times New Roman" pitchFamily="18" charset="0"/>
              </a:rPr>
              <a:t>且地位等同</a:t>
            </a:r>
            <a:endParaRPr lang="zh-CN" altLang="en-US" b="1" baseline="-25000" dirty="0">
              <a:latin typeface="Times New Roman" pitchFamily="18" charset="0"/>
              <a:ea typeface="华文楷体" pitchFamily="2" charset="-122"/>
              <a:cs typeface="Times New Roman" pitchFamily="18" charset="0"/>
            </a:endParaRPr>
          </a:p>
        </p:txBody>
      </p:sp>
      <p:graphicFrame>
        <p:nvGraphicFramePr>
          <p:cNvPr id="2055" name="Object 7"/>
          <p:cNvGraphicFramePr>
            <a:graphicFrameLocks noChangeAspect="1"/>
          </p:cNvGraphicFramePr>
          <p:nvPr/>
        </p:nvGraphicFramePr>
        <p:xfrm>
          <a:off x="5741090" y="605481"/>
          <a:ext cx="1010934" cy="579996"/>
        </p:xfrm>
        <a:graphic>
          <a:graphicData uri="http://schemas.openxmlformats.org/presentationml/2006/ole">
            <mc:AlternateContent xmlns:mc="http://schemas.openxmlformats.org/markup-compatibility/2006">
              <mc:Choice xmlns:v="urn:schemas-microsoft-com:vml" Requires="v">
                <p:oleObj spid="_x0000_s150536" name="公式" r:id="rId6" imgW="685800" imgH="393480" progId="Equation.3">
                  <p:embed/>
                </p:oleObj>
              </mc:Choice>
              <mc:Fallback>
                <p:oleObj name="公式" r:id="rId6" imgW="68580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1090" y="605481"/>
                        <a:ext cx="1010934" cy="579996"/>
                      </a:xfrm>
                      <a:prstGeom prst="rect">
                        <a:avLst/>
                      </a:prstGeom>
                      <a:solidFill>
                        <a:srgbClr val="CCFFFF"/>
                      </a:solidFill>
                      <a:ln w="9525">
                        <a:solidFill>
                          <a:srgbClr val="CCFFFF"/>
                        </a:solidFill>
                        <a:miter lim="800000"/>
                        <a:headEnd/>
                        <a:tailEnd/>
                      </a:ln>
                    </p:spPr>
                  </p:pic>
                </p:oleObj>
              </mc:Fallback>
            </mc:AlternateContent>
          </a:graphicData>
        </a:graphic>
      </p:graphicFrame>
      <p:graphicFrame>
        <p:nvGraphicFramePr>
          <p:cNvPr id="2058" name="Object 10"/>
          <p:cNvGraphicFramePr>
            <a:graphicFrameLocks noChangeAspect="1"/>
          </p:cNvGraphicFramePr>
          <p:nvPr/>
        </p:nvGraphicFramePr>
        <p:xfrm>
          <a:off x="3452813" y="1130300"/>
          <a:ext cx="1649412" cy="671513"/>
        </p:xfrm>
        <a:graphic>
          <a:graphicData uri="http://schemas.openxmlformats.org/presentationml/2006/ole">
            <mc:AlternateContent xmlns:mc="http://schemas.openxmlformats.org/markup-compatibility/2006">
              <mc:Choice xmlns:v="urn:schemas-microsoft-com:vml" Requires="v">
                <p:oleObj spid="_x0000_s150537" name="公式" r:id="rId8" imgW="965160" imgH="393480" progId="Equation.3">
                  <p:embed/>
                </p:oleObj>
              </mc:Choice>
              <mc:Fallback>
                <p:oleObj name="公式" r:id="rId8" imgW="965160" imgH="393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813" y="1130300"/>
                        <a:ext cx="1649412"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内容占位符 2"/>
          <p:cNvSpPr>
            <a:spLocks noGrp="1"/>
          </p:cNvSpPr>
          <p:nvPr>
            <p:ph idx="1"/>
          </p:nvPr>
        </p:nvSpPr>
        <p:spPr>
          <a:xfrm>
            <a:off x="1274108" y="2823480"/>
            <a:ext cx="6767178" cy="1017792"/>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defTabSz="838200">
              <a:lnSpc>
                <a:spcPct val="125000"/>
              </a:lnSpc>
              <a:buNone/>
            </a:pPr>
            <a:r>
              <a:rPr lang="zh-CN" altLang="en-US" sz="1600" b="1" dirty="0">
                <a:latin typeface="Times New Roman" pitchFamily="18" charset="0"/>
                <a:ea typeface="+mn-ea"/>
                <a:cs typeface="Times New Roman" pitchFamily="18" charset="0"/>
              </a:rPr>
              <a:t>        自然界中任何两个物体都相互吸引，引力的大小与物体的质量 </a:t>
            </a:r>
            <a:r>
              <a:rPr lang="en-US" altLang="zh-CN" sz="1600" b="1" i="1" dirty="0">
                <a:latin typeface="Times New Roman" pitchFamily="18" charset="0"/>
                <a:ea typeface="+mn-ea"/>
                <a:cs typeface="Times New Roman" pitchFamily="18" charset="0"/>
              </a:rPr>
              <a:t>m</a:t>
            </a:r>
            <a:r>
              <a:rPr lang="en-US" altLang="zh-CN" sz="1600" b="1" baseline="-25000" dirty="0">
                <a:latin typeface="Times New Roman" pitchFamily="18" charset="0"/>
                <a:ea typeface="+mn-ea"/>
                <a:cs typeface="Times New Roman" pitchFamily="18" charset="0"/>
              </a:rPr>
              <a:t>1 </a:t>
            </a:r>
            <a:r>
              <a:rPr lang="zh-CN" altLang="en-US" sz="1600" b="1" dirty="0">
                <a:latin typeface="Times New Roman" pitchFamily="18" charset="0"/>
                <a:ea typeface="+mn-ea"/>
                <a:cs typeface="Times New Roman" pitchFamily="18" charset="0"/>
              </a:rPr>
              <a:t>和 </a:t>
            </a:r>
            <a:r>
              <a:rPr lang="en-US" altLang="zh-CN" sz="1600" b="1" i="1" dirty="0">
                <a:latin typeface="Times New Roman" pitchFamily="18" charset="0"/>
                <a:ea typeface="+mn-ea"/>
                <a:cs typeface="Times New Roman" pitchFamily="18" charset="0"/>
              </a:rPr>
              <a:t>m</a:t>
            </a:r>
            <a:r>
              <a:rPr lang="en-US" altLang="zh-CN" sz="1600" b="1" baseline="-25000" dirty="0">
                <a:latin typeface="Times New Roman" pitchFamily="18" charset="0"/>
                <a:ea typeface="+mn-ea"/>
                <a:cs typeface="Times New Roman" pitchFamily="18" charset="0"/>
              </a:rPr>
              <a:t>2 </a:t>
            </a:r>
            <a:r>
              <a:rPr lang="zh-CN" altLang="en-US" sz="1600" b="1" dirty="0">
                <a:latin typeface="Times New Roman" pitchFamily="18" charset="0"/>
                <a:ea typeface="+mn-ea"/>
                <a:cs typeface="Times New Roman" pitchFamily="18" charset="0"/>
              </a:rPr>
              <a:t>的乘积成正比、与它们之间距离</a:t>
            </a:r>
            <a:r>
              <a:rPr lang="en-US" altLang="zh-CN" sz="1600" b="1" i="1" dirty="0">
                <a:latin typeface="Times New Roman" pitchFamily="18" charset="0"/>
                <a:ea typeface="+mn-ea"/>
                <a:cs typeface="Times New Roman" pitchFamily="18" charset="0"/>
              </a:rPr>
              <a:t>r</a:t>
            </a:r>
            <a:r>
              <a:rPr lang="en-US" altLang="zh-CN" sz="1600" b="1" i="1" baseline="-25000" dirty="0">
                <a:latin typeface="Times New Roman" pitchFamily="18" charset="0"/>
                <a:ea typeface="+mn-ea"/>
                <a:cs typeface="Times New Roman" pitchFamily="18" charset="0"/>
              </a:rPr>
              <a:t> </a:t>
            </a:r>
            <a:r>
              <a:rPr lang="zh-CN" altLang="en-US" sz="1600" b="1" dirty="0">
                <a:latin typeface="Times New Roman" pitchFamily="18" charset="0"/>
                <a:ea typeface="+mn-ea"/>
                <a:cs typeface="Times New Roman" pitchFamily="18" charset="0"/>
              </a:rPr>
              <a:t>的二次方成反比，引力的方向在它们的连线上。</a:t>
            </a:r>
          </a:p>
        </p:txBody>
      </p:sp>
      <p:pic>
        <p:nvPicPr>
          <p:cNvPr id="13" name="Picture 2"/>
          <p:cNvPicPr>
            <a:picLocks noChangeAspect="1" noChangeArrowheads="1"/>
          </p:cNvPicPr>
          <p:nvPr/>
        </p:nvPicPr>
        <p:blipFill rotWithShape="1">
          <a:blip r:embed="rId10">
            <a:duotone>
              <a:prstClr val="black"/>
              <a:schemeClr val="tx2">
                <a:tint val="45000"/>
                <a:satMod val="400000"/>
              </a:schemeClr>
            </a:duotone>
            <a:lum contrast="10000"/>
            <a:extLst>
              <a:ext uri="{28A0092B-C50C-407E-A947-70E740481C1C}">
                <a14:useLocalDpi xmlns:a14="http://schemas.microsoft.com/office/drawing/2010/main" val="0"/>
              </a:ext>
            </a:extLst>
          </a:blip>
          <a:srcRect l="29258" t="33527" r="40569" b="53224"/>
          <a:stretch/>
        </p:blipFill>
        <p:spPr bwMode="auto">
          <a:xfrm>
            <a:off x="4610054" y="3855307"/>
            <a:ext cx="2283184" cy="688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对象 13"/>
          <p:cNvGraphicFramePr>
            <a:graphicFrameLocks noChangeAspect="1"/>
          </p:cNvGraphicFramePr>
          <p:nvPr>
            <p:extLst>
              <p:ext uri="{D42A27DB-BD31-4B8C-83A1-F6EECF244321}">
                <p14:modId xmlns:p14="http://schemas.microsoft.com/office/powerpoint/2010/main" val="2377528306"/>
              </p:ext>
            </p:extLst>
          </p:nvPr>
        </p:nvGraphicFramePr>
        <p:xfrm>
          <a:off x="3175686" y="3800118"/>
          <a:ext cx="1240502" cy="647209"/>
        </p:xfrm>
        <a:graphic>
          <a:graphicData uri="http://schemas.openxmlformats.org/presentationml/2006/ole">
            <mc:AlternateContent xmlns:mc="http://schemas.openxmlformats.org/markup-compatibility/2006">
              <mc:Choice xmlns:v="urn:schemas-microsoft-com:vml" Requires="v">
                <p:oleObj spid="_x0000_s150538" name="Equation" r:id="rId11" imgW="812520" imgH="393480" progId="">
                  <p:embed/>
                </p:oleObj>
              </mc:Choice>
              <mc:Fallback>
                <p:oleObj name="Equation" r:id="rId11" imgW="812520" imgH="39348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5686" y="3800118"/>
                        <a:ext cx="1240502" cy="647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内容占位符 2"/>
          <p:cNvSpPr txBox="1">
            <a:spLocks/>
          </p:cNvSpPr>
          <p:nvPr/>
        </p:nvSpPr>
        <p:spPr>
          <a:xfrm>
            <a:off x="3162017" y="4513788"/>
            <a:ext cx="3992548" cy="43200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华文楷体" panose="02010600040101010101" pitchFamily="2" charset="-122"/>
                <a:ea typeface="华文楷体" panose="02010600040101010101"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华文楷体" panose="02010600040101010101" pitchFamily="2" charset="-122"/>
                <a:ea typeface="华文楷体" panose="02010600040101010101"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华文楷体" panose="02010600040101010101" pitchFamily="2" charset="-122"/>
                <a:ea typeface="华文楷体" panose="02010600040101010101"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华文楷体" panose="02010600040101010101" pitchFamily="2" charset="-122"/>
                <a:ea typeface="华文楷体" panose="0201060004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175" lvl="3" indent="0" algn="just">
              <a:lnSpc>
                <a:spcPct val="100000"/>
              </a:lnSpc>
              <a:spcBef>
                <a:spcPts val="750"/>
              </a:spcBef>
              <a:buNone/>
            </a:pPr>
            <a:r>
              <a:rPr lang="zh-CN" altLang="en-US" sz="1600" b="1" dirty="0">
                <a:latin typeface="Times New Roman" panose="02020603050405020304" pitchFamily="18" charset="0"/>
                <a:cs typeface="Times New Roman" panose="02020603050405020304" pitchFamily="18" charset="0"/>
              </a:rPr>
              <a:t>引力常量：</a:t>
            </a:r>
            <a:r>
              <a:rPr lang="en-US" altLang="zh-CN" sz="1600" b="1" i="1" dirty="0">
                <a:latin typeface="Times New Roman" panose="02020603050405020304" pitchFamily="18" charset="0"/>
                <a:cs typeface="Times New Roman" panose="02020603050405020304" pitchFamily="18" charset="0"/>
              </a:rPr>
              <a:t> G </a:t>
            </a:r>
            <a:r>
              <a:rPr lang="en-US" altLang="zh-CN" sz="1600" b="1" dirty="0">
                <a:latin typeface="Times New Roman" panose="02020603050405020304" pitchFamily="18" charset="0"/>
                <a:cs typeface="Times New Roman" panose="02020603050405020304" pitchFamily="18" charset="0"/>
              </a:rPr>
              <a:t>= 6.67 × 10</a:t>
            </a:r>
            <a:r>
              <a:rPr lang="en-US" altLang="zh-CN" sz="1600" b="1" baseline="30000" dirty="0">
                <a:latin typeface="Times New Roman" panose="02020603050405020304" pitchFamily="18" charset="0"/>
                <a:cs typeface="Times New Roman" panose="02020603050405020304" pitchFamily="18" charset="0"/>
              </a:rPr>
              <a:t> </a:t>
            </a:r>
            <a:r>
              <a:rPr lang="en-US" altLang="zh-CN" sz="1600" b="1" baseline="25000" dirty="0">
                <a:latin typeface="+mn-ea"/>
                <a:ea typeface="+mn-ea"/>
                <a:cs typeface="Times New Roman" panose="02020603050405020304" pitchFamily="18" charset="0"/>
              </a:rPr>
              <a:t>-</a:t>
            </a:r>
            <a:r>
              <a:rPr lang="en-US" altLang="zh-CN" sz="1600" b="1" baseline="25000" dirty="0">
                <a:latin typeface="Times New Roman" panose="02020603050405020304" pitchFamily="18" charset="0"/>
                <a:cs typeface="Times New Roman" panose="02020603050405020304" pitchFamily="18" charset="0"/>
              </a:rPr>
              <a:t>11</a:t>
            </a:r>
            <a:r>
              <a:rPr lang="en-US" altLang="zh-CN" sz="1600" b="1" dirty="0">
                <a:latin typeface="Times New Roman" panose="02020603050405020304" pitchFamily="18" charset="0"/>
                <a:cs typeface="Times New Roman" panose="02020603050405020304" pitchFamily="18" charset="0"/>
              </a:rPr>
              <a:t> N·m</a:t>
            </a:r>
            <a:r>
              <a:rPr lang="en-US" altLang="zh-CN" sz="1600" b="1" baseline="25000" dirty="0">
                <a:latin typeface="Times New Roman" panose="02020603050405020304" pitchFamily="18" charset="0"/>
                <a:cs typeface="Times New Roman" panose="02020603050405020304" pitchFamily="18" charset="0"/>
              </a:rPr>
              <a:t>2</a:t>
            </a:r>
            <a:r>
              <a:rPr lang="en-US" altLang="zh-CN" sz="1600" b="1" dirty="0">
                <a:latin typeface="Times New Roman" panose="02020603050405020304" pitchFamily="18" charset="0"/>
                <a:cs typeface="Times New Roman" panose="02020603050405020304" pitchFamily="18" charset="0"/>
              </a:rPr>
              <a:t>/kg</a:t>
            </a:r>
            <a:r>
              <a:rPr lang="en-US" altLang="zh-CN" sz="1600" b="1" baseline="25000" dirty="0">
                <a:latin typeface="Times New Roman" panose="02020603050405020304" pitchFamily="18" charset="0"/>
                <a:cs typeface="Times New Roman" panose="02020603050405020304" pitchFamily="18" charset="0"/>
              </a:rPr>
              <a:t>2</a:t>
            </a:r>
            <a:endParaRPr lang="zh-CN" altLang="en-US" sz="1600" b="1" baseline="25000" dirty="0">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518984" y="2462002"/>
            <a:ext cx="8093676" cy="2394204"/>
            <a:chOff x="518984" y="2462002"/>
            <a:chExt cx="8093676" cy="2394204"/>
          </a:xfrm>
        </p:grpSpPr>
        <p:sp>
          <p:nvSpPr>
            <p:cNvPr id="12" name="文本框 4"/>
            <p:cNvSpPr txBox="1">
              <a:spLocks/>
            </p:cNvSpPr>
            <p:nvPr/>
          </p:nvSpPr>
          <p:spPr>
            <a:xfrm>
              <a:off x="576553" y="2462002"/>
              <a:ext cx="4101861" cy="394275"/>
            </a:xfrm>
            <a:prstGeom prst="rect">
              <a:avLst/>
            </a:prstGeom>
            <a:noFill/>
          </p:spPr>
          <p:txBody>
            <a:bodyPr vert="horz" wrap="square" lIns="68580" tIns="34290" rIns="68580" bIns="34290" rtlCol="0">
              <a:spAutoFit/>
            </a:bodyPr>
            <a:lstStyle/>
            <a:p>
              <a:pPr marL="171450" marR="0" lvl="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tabLst/>
                <a:defRPr/>
              </a:pPr>
              <a:r>
                <a:rPr kumimoji="0" lang="zh-CN" altLang="en-US" b="1" i="0" u="none" strike="noStrike" kern="1200" cap="none" spc="15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万有引力定律内容：</a:t>
              </a:r>
            </a:p>
          </p:txBody>
        </p:sp>
        <p:sp>
          <p:nvSpPr>
            <p:cNvPr id="16" name="矩形 15"/>
            <p:cNvSpPr/>
            <p:nvPr/>
          </p:nvSpPr>
          <p:spPr>
            <a:xfrm>
              <a:off x="518984" y="2496066"/>
              <a:ext cx="8093676" cy="2360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996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linds(horizontal)">
                                      <p:cBhvr>
                                        <p:cTn id="7" dur="500"/>
                                        <p:tgtEl>
                                          <p:spTgt spid="2055"/>
                                        </p:tgtEl>
                                      </p:cBhvr>
                                    </p:animEffect>
                                  </p:childTnLst>
                                </p:cTn>
                              </p:par>
                              <p:par>
                                <p:cTn id="8" presetID="3" presetClass="entr" presetSubtype="10"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blinds(horizontal)">
                                      <p:cBhvr>
                                        <p:cTn id="10" dur="500"/>
                                        <p:tgtEl>
                                          <p:spTgt spid="205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linds(horizontal)">
                                      <p:cBhvr>
                                        <p:cTn id="15" dur="500"/>
                                        <p:tgtEl>
                                          <p:spTgt spid="37"/>
                                        </p:tgtEl>
                                      </p:cBhvr>
                                    </p:animEffect>
                                  </p:childTnLst>
                                </p:cTn>
                              </p:par>
                              <p:par>
                                <p:cTn id="16" presetID="3"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linds(horizontal)">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1" grpId="0" build="p"/>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4863</TotalTime>
  <Words>1343</Words>
  <Application>Microsoft Office PowerPoint</Application>
  <PresentationFormat>全屏显示(16:9)</PresentationFormat>
  <Paragraphs>172</Paragraphs>
  <Slides>22</Slides>
  <Notes>22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4</vt:i4>
      </vt:variant>
      <vt:variant>
        <vt:lpstr>幻灯片标题</vt:lpstr>
      </vt:variant>
      <vt:variant>
        <vt:i4>22</vt:i4>
      </vt:variant>
    </vt:vector>
  </HeadingPairs>
  <TitlesOfParts>
    <vt:vector size="37" baseType="lpstr">
      <vt:lpstr>黑体</vt:lpstr>
      <vt:lpstr>华文楷体</vt:lpstr>
      <vt:lpstr>楷体</vt:lpstr>
      <vt:lpstr>楷体_GB2312</vt:lpstr>
      <vt:lpstr>微软雅黑</vt:lpstr>
      <vt:lpstr>Arial</vt:lpstr>
      <vt:lpstr>Calibri</vt:lpstr>
      <vt:lpstr>Helvetica</vt:lpstr>
      <vt:lpstr>Times New Roman</vt:lpstr>
      <vt:lpstr>Wingdings</vt:lpstr>
      <vt:lpstr>1_Office 主题​​</vt:lpstr>
      <vt:lpstr>公式</vt:lpstr>
      <vt:lpstr>Equation</vt:lpstr>
      <vt:lpstr>Microsoft Equation 3.0</vt:lpstr>
      <vt:lpstr>MathType 6.0 Equation</vt:lpstr>
      <vt:lpstr>《万有引力与宇宙航行》复习课</vt:lpstr>
      <vt:lpstr>知识结构</vt:lpstr>
      <vt:lpstr>重难点解析</vt:lpstr>
      <vt:lpstr>问题一：为什么行星的运动可以看作匀速圆周运动？</vt:lpstr>
      <vt:lpstr>太阳系轨道</vt:lpstr>
      <vt:lpstr>问题一：为什么行星的运动可以看作匀速圆周运动？</vt:lpstr>
      <vt:lpstr>PowerPoint 演示文稿</vt:lpstr>
      <vt:lpstr>问题二：万有引力公式是如何推导得出的？</vt:lpstr>
      <vt:lpstr>PowerPoint 演示文稿</vt:lpstr>
      <vt:lpstr>问题三：月-地检验是如何进行的？</vt:lpstr>
      <vt:lpstr>PowerPoint 演示文稿</vt:lpstr>
      <vt:lpstr>问题四：什么是重力？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问题七：人造地球卫星有什么特点？</vt:lpstr>
      <vt:lpstr>小结：</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王军 ♂</cp:lastModifiedBy>
  <cp:revision>99</cp:revision>
  <dcterms:created xsi:type="dcterms:W3CDTF">2020-02-01T11:21:51Z</dcterms:created>
  <dcterms:modified xsi:type="dcterms:W3CDTF">2020-05-04T14:36:32Z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