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8" r:id="rId2"/>
    <p:sldId id="269" r:id="rId3"/>
    <p:sldId id="460" r:id="rId4"/>
    <p:sldId id="461" r:id="rId5"/>
    <p:sldId id="462" r:id="rId6"/>
    <p:sldId id="467" r:id="rId7"/>
    <p:sldId id="463" r:id="rId8"/>
    <p:sldId id="464" r:id="rId9"/>
    <p:sldId id="465" r:id="rId10"/>
    <p:sldId id="435" r:id="rId11"/>
    <p:sldId id="466" r:id="rId12"/>
    <p:sldId id="469" r:id="rId13"/>
    <p:sldId id="471" r:id="rId14"/>
    <p:sldId id="472" r:id="rId15"/>
    <p:sldId id="470" r:id="rId16"/>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5" d="100"/>
          <a:sy n="65" d="100"/>
        </p:scale>
        <p:origin x="67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2020/4/28</a:t>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t>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2020/4/28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2020/4/28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2020/4/28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2020/4/28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2020/4/28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2020/4/28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2020/4/28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2020/4/28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2020/4/28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2020/4/28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2020/4/28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4.jpeg"/><Relationship Id="rId5" Type="http://schemas.openxmlformats.org/officeDocument/2006/relationships/slideLayout" Target="../slideLayouts/slideLayout7.xml"/><Relationship Id="rId4" Type="http://schemas.openxmlformats.org/officeDocument/2006/relationships/tags" Target="../tags/tag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jfif"/><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9.jfif"/><Relationship Id="rId3" Type="http://schemas.openxmlformats.org/officeDocument/2006/relationships/image" Target="../media/image4.jfif"/><Relationship Id="rId7" Type="http://schemas.openxmlformats.org/officeDocument/2006/relationships/image" Target="../media/image8.jfif"/><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jfif"/><Relationship Id="rId5" Type="http://schemas.openxmlformats.org/officeDocument/2006/relationships/image" Target="../media/image6.jfif"/><Relationship Id="rId10" Type="http://schemas.openxmlformats.org/officeDocument/2006/relationships/image" Target="../media/image11.jfif"/><Relationship Id="rId4" Type="http://schemas.openxmlformats.org/officeDocument/2006/relationships/image" Target="../media/image5.jpeg"/><Relationship Id="rId9" Type="http://schemas.openxmlformats.org/officeDocument/2006/relationships/image" Target="../media/image10.jfif"/></Relationships>
</file>

<file path=ppt/slides/_rels/slide5.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3.png"/><Relationship Id="rId7" Type="http://schemas.openxmlformats.org/officeDocument/2006/relationships/image" Target="../media/image16.jfif"/><Relationship Id="rId12" Type="http://schemas.openxmlformats.org/officeDocument/2006/relationships/image" Target="../media/image20.jpg"/><Relationship Id="rId2" Type="http://schemas.openxmlformats.org/officeDocument/2006/relationships/image" Target="../media/image12.jfif"/><Relationship Id="rId1" Type="http://schemas.openxmlformats.org/officeDocument/2006/relationships/slideLayout" Target="../slideLayouts/slideLayout7.xml"/><Relationship Id="rId6" Type="http://schemas.openxmlformats.org/officeDocument/2006/relationships/image" Target="../media/image15.jfif"/><Relationship Id="rId11" Type="http://schemas.microsoft.com/office/2007/relationships/hdphoto" Target="../media/hdphoto2.wdp"/><Relationship Id="rId5" Type="http://schemas.openxmlformats.org/officeDocument/2006/relationships/image" Target="../media/image14.jfif"/><Relationship Id="rId10" Type="http://schemas.openxmlformats.org/officeDocument/2006/relationships/image" Target="../media/image19.png"/><Relationship Id="rId4" Type="http://schemas.microsoft.com/office/2007/relationships/hdphoto" Target="../media/hdphoto1.wdp"/><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4"/>
          <a:srcRect r="531"/>
          <a:stretch>
            <a:fillRect/>
          </a:stretch>
        </p:blipFill>
        <p:spPr>
          <a:xfrm>
            <a:off x="0" y="0"/>
            <a:ext cx="12192000" cy="6858000"/>
          </a:xfrm>
          <a:prstGeom prst="rect">
            <a:avLst/>
          </a:prstGeom>
        </p:spPr>
      </p:pic>
      <p:sp>
        <p:nvSpPr>
          <p:cNvPr id="15" name="标题 14"/>
          <p:cNvSpPr>
            <a:spLocks noGrp="1"/>
          </p:cNvSpPr>
          <p:nvPr>
            <p:ph type="ctrTitle" idx="13"/>
          </p:nvPr>
        </p:nvSpPr>
        <p:spPr>
          <a:xfrm>
            <a:off x="4432299" y="3008511"/>
            <a:ext cx="7905475" cy="1622279"/>
          </a:xfrm>
        </p:spPr>
        <p:txBody>
          <a:bodyPr>
            <a:normAutofit/>
          </a:bodyPr>
          <a:lstStyle/>
          <a:p>
            <a:pPr algn="ctr"/>
            <a:r>
              <a:rPr lang="zh-CN" altLang="en-US" sz="3735" b="1" spc="300" dirty="0">
                <a:solidFill>
                  <a:srgbClr val="FF0000"/>
                </a:solidFill>
                <a:latin typeface="微软雅黑" charset="-122"/>
                <a:ea typeface="微软雅黑" charset="-122"/>
                <a:sym typeface="+mn-ea"/>
              </a:rPr>
              <a:t>必修（三）</a:t>
            </a:r>
            <a:r>
              <a:rPr lang="en-US" altLang="zh-CN" sz="3735" b="1" spc="300" dirty="0">
                <a:solidFill>
                  <a:srgbClr val="FF0000"/>
                </a:solidFill>
                <a:latin typeface="微软雅黑" charset="-122"/>
                <a:ea typeface="微软雅黑" charset="-122"/>
                <a:sym typeface="+mn-ea"/>
              </a:rPr>
              <a:t>Unit 8 </a:t>
            </a:r>
            <a:r>
              <a:rPr lang="zh-CN" altLang="en-US" sz="3735" b="1" spc="300" dirty="0">
                <a:solidFill>
                  <a:srgbClr val="FF0000"/>
                </a:solidFill>
                <a:latin typeface="微软雅黑" charset="-122"/>
                <a:ea typeface="微软雅黑" charset="-122"/>
                <a:sym typeface="+mn-ea"/>
              </a:rPr>
              <a:t>词汇学习（</a:t>
            </a:r>
            <a:r>
              <a:rPr lang="en-US" altLang="zh-CN" sz="3735" b="1" spc="300" dirty="0">
                <a:solidFill>
                  <a:srgbClr val="FF0000"/>
                </a:solidFill>
                <a:latin typeface="微软雅黑" charset="-122"/>
                <a:ea typeface="微软雅黑" charset="-122"/>
                <a:sym typeface="+mn-ea"/>
              </a:rPr>
              <a:t>1</a:t>
            </a:r>
            <a:r>
              <a:rPr lang="zh-CN" altLang="en-US" sz="3735" b="1" spc="300" dirty="0">
                <a:solidFill>
                  <a:srgbClr val="FF0000"/>
                </a:solidFill>
                <a:latin typeface="微软雅黑" charset="-122"/>
                <a:ea typeface="微软雅黑" charset="-122"/>
                <a:sym typeface="+mn-ea"/>
              </a:rPr>
              <a:t>）</a:t>
            </a:r>
            <a:endParaRPr lang="zh-CN" altLang="en-US" sz="3735" dirty="0">
              <a:solidFill>
                <a:srgbClr val="FF0000"/>
              </a:solidFill>
            </a:endParaRPr>
          </a:p>
        </p:txBody>
      </p:sp>
      <p:sp>
        <p:nvSpPr>
          <p:cNvPr id="10" name="矩形 9"/>
          <p:cNvSpPr/>
          <p:nvPr/>
        </p:nvSpPr>
        <p:spPr>
          <a:xfrm>
            <a:off x="6494780" y="4847167"/>
            <a:ext cx="4802293" cy="707390"/>
          </a:xfrm>
          <a:prstGeom prst="rect">
            <a:avLst/>
          </a:prstGeom>
        </p:spPr>
        <p:txBody>
          <a:bodyPr wrap="square">
            <a:spAutoFit/>
          </a:bodyPr>
          <a:lstStyle/>
          <a:p>
            <a:pPr algn="l">
              <a:lnSpc>
                <a:spcPct val="150000"/>
              </a:lnSpc>
            </a:pPr>
            <a:r>
              <a:rPr lang="en-US" altLang="zh-CN" sz="2400" b="1" spc="226" dirty="0">
                <a:solidFill>
                  <a:schemeClr val="tx1"/>
                </a:solidFill>
                <a:latin typeface="楷体" panose="02010609060101010101" charset="-122"/>
                <a:ea typeface="楷体" panose="02010609060101010101" charset="-122"/>
                <a:cs typeface="楷体" panose="02010609060101010101" charset="-122"/>
              </a:rPr>
              <a:t>  </a:t>
            </a:r>
            <a:r>
              <a:rPr lang="en-US" altLang="zh-CN" sz="2665" spc="226" dirty="0">
                <a:solidFill>
                  <a:schemeClr val="tx1"/>
                </a:solidFill>
                <a:latin typeface="微软雅黑" charset="-122"/>
                <a:ea typeface="微软雅黑" charset="-122"/>
              </a:rPr>
              <a:t> </a:t>
            </a:r>
          </a:p>
        </p:txBody>
      </p:sp>
      <p:sp>
        <p:nvSpPr>
          <p:cNvPr id="11" name="文本框 10"/>
          <p:cNvSpPr txBox="1"/>
          <p:nvPr/>
        </p:nvSpPr>
        <p:spPr>
          <a:xfrm>
            <a:off x="5422159" y="1592164"/>
            <a:ext cx="5458460" cy="583565"/>
          </a:xfrm>
          <a:prstGeom prst="rect">
            <a:avLst/>
          </a:prstGeom>
          <a:noFill/>
        </p:spPr>
        <p:txBody>
          <a:bodyPr wrap="square" rtlCol="0">
            <a:spAutoFit/>
          </a:bodyPr>
          <a:lstStyle/>
          <a:p>
            <a:pPr algn="ctr"/>
            <a:r>
              <a:rPr lang="zh-CN" altLang="en-US" sz="2665" b="1" spc="226" dirty="0">
                <a:solidFill>
                  <a:srgbClr val="002060"/>
                </a:solidFill>
                <a:latin typeface="微软雅黑" charset="-122"/>
                <a:ea typeface="微软雅黑" charset="-122"/>
                <a:cs typeface="楷体" panose="02010609060101010101" charset="-122"/>
                <a:sym typeface="+mn-ea"/>
              </a:rPr>
              <a:t>朝阳区线上课堂</a:t>
            </a:r>
            <a:r>
              <a:rPr lang="en-US" altLang="zh-CN" sz="2665" b="1" spc="226" dirty="0">
                <a:solidFill>
                  <a:srgbClr val="002060"/>
                </a:solidFill>
                <a:latin typeface="微软雅黑" charset="-122"/>
                <a:ea typeface="微软雅黑" charset="-122"/>
                <a:cs typeface="楷体" panose="02010609060101010101" charset="-122"/>
                <a:sym typeface="+mn-ea"/>
              </a:rPr>
              <a:t>·</a:t>
            </a:r>
            <a:r>
              <a:rPr lang="zh-CN" altLang="en-US" sz="2665" b="1" spc="226" dirty="0">
                <a:solidFill>
                  <a:srgbClr val="002060"/>
                </a:solidFill>
                <a:latin typeface="微软雅黑" charset="-122"/>
                <a:ea typeface="微软雅黑" charset="-122"/>
                <a:cs typeface="楷体" panose="02010609060101010101" charset="-122"/>
                <a:sym typeface="+mn-ea"/>
              </a:rPr>
              <a:t>高一年级英语</a:t>
            </a:r>
            <a:r>
              <a:rPr lang="zh-CN" altLang="en-US" sz="3200" b="1" spc="226" dirty="0">
                <a:solidFill>
                  <a:srgbClr val="002060"/>
                </a:solidFill>
                <a:latin typeface="微软雅黑" charset="-122"/>
                <a:ea typeface="微软雅黑" charset="-122"/>
                <a:cs typeface="楷体" panose="02010609060101010101" charset="-122"/>
                <a:sym typeface="+mn-ea"/>
              </a:rPr>
              <a:t> </a:t>
            </a:r>
          </a:p>
        </p:txBody>
      </p:sp>
      <p:sp>
        <p:nvSpPr>
          <p:cNvPr id="9" name="文本框 8"/>
          <p:cNvSpPr txBox="1"/>
          <p:nvPr/>
        </p:nvSpPr>
        <p:spPr>
          <a:xfrm>
            <a:off x="4848753" y="4919511"/>
            <a:ext cx="6448320" cy="635046"/>
          </a:xfrm>
          <a:prstGeom prst="rect">
            <a:avLst/>
          </a:prstGeom>
          <a:noFill/>
        </p:spPr>
        <p:txBody>
          <a:bodyPr wrap="square" rtlCol="0">
            <a:spAutoFit/>
          </a:bodyPr>
          <a:lstStyle/>
          <a:p>
            <a:pPr algn="ctr">
              <a:lnSpc>
                <a:spcPct val="150000"/>
              </a:lnSpc>
            </a:pPr>
            <a:r>
              <a:rPr lang="zh-CN" altLang="en-US" sz="2665" spc="226" dirty="0">
                <a:solidFill>
                  <a:schemeClr val="bg2">
                    <a:lumMod val="10000"/>
                  </a:schemeClr>
                </a:solidFill>
                <a:latin typeface="微软雅黑" charset="-122"/>
                <a:ea typeface="微软雅黑" charset="-122"/>
              </a:rPr>
              <a:t>汇文中学朝阳垂杨柳分校    赵娜</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2C784823-81F0-40AD-8C50-0BF3584B13A8}"/>
              </a:ext>
            </a:extLst>
          </p:cNvPr>
          <p:cNvSpPr txBox="1"/>
          <p:nvPr/>
        </p:nvSpPr>
        <p:spPr>
          <a:xfrm>
            <a:off x="3756547" y="426588"/>
            <a:ext cx="4761240" cy="584775"/>
          </a:xfrm>
          <a:prstGeom prst="rect">
            <a:avLst/>
          </a:prstGeom>
          <a:noFill/>
        </p:spPr>
        <p:txBody>
          <a:bodyPr wrap="none" rtlCol="0">
            <a:spAutoFit/>
          </a:bodyPr>
          <a:lstStyle/>
          <a:p>
            <a:r>
              <a:rPr lang="en-US" altLang="zh-CN" sz="3200" dirty="0">
                <a:solidFill>
                  <a:srgbClr val="002060"/>
                </a:solidFill>
                <a:latin typeface="Arial" panose="020B0604020202020204" pitchFamily="34" charset="0"/>
                <a:cs typeface="Arial" panose="020B0604020202020204" pitchFamily="34" charset="0"/>
              </a:rPr>
              <a:t>“White bikes” on the road</a:t>
            </a:r>
            <a:endParaRPr lang="zh-CN" altLang="en-US" sz="3200" dirty="0">
              <a:solidFill>
                <a:srgbClr val="002060"/>
              </a:solidFill>
              <a:latin typeface="Arial" panose="020B0604020202020204" pitchFamily="34" charset="0"/>
              <a:cs typeface="Arial" panose="020B0604020202020204" pitchFamily="34" charset="0"/>
            </a:endParaRPr>
          </a:p>
        </p:txBody>
      </p:sp>
      <p:cxnSp>
        <p:nvCxnSpPr>
          <p:cNvPr id="4" name="直接连接符 3">
            <a:extLst>
              <a:ext uri="{FF2B5EF4-FFF2-40B4-BE49-F238E27FC236}">
                <a16:creationId xmlns:a16="http://schemas.microsoft.com/office/drawing/2014/main" id="{D3C41C9E-3420-4027-ACA8-0DF15D70D23F}"/>
              </a:ext>
            </a:extLst>
          </p:cNvPr>
          <p:cNvCxnSpPr>
            <a:cxnSpLocks/>
          </p:cNvCxnSpPr>
          <p:nvPr>
            <p:custDataLst>
              <p:tags r:id="rId1"/>
            </p:custDataLst>
          </p:nvPr>
        </p:nvCxnSpPr>
        <p:spPr>
          <a:xfrm flipV="1">
            <a:off x="736123" y="1130196"/>
            <a:ext cx="10556271" cy="16825"/>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8" name="直接箭头连接符 7">
            <a:extLst>
              <a:ext uri="{FF2B5EF4-FFF2-40B4-BE49-F238E27FC236}">
                <a16:creationId xmlns:a16="http://schemas.microsoft.com/office/drawing/2014/main" id="{13E7E2C2-38DB-40C7-965D-9D8F52A3F726}"/>
              </a:ext>
            </a:extLst>
          </p:cNvPr>
          <p:cNvCxnSpPr>
            <a:cxnSpLocks/>
          </p:cNvCxnSpPr>
          <p:nvPr>
            <p:custDataLst>
              <p:tags r:id="rId2"/>
            </p:custDataLst>
          </p:nvPr>
        </p:nvCxnSpPr>
        <p:spPr>
          <a:xfrm flipV="1">
            <a:off x="2305538" y="1202141"/>
            <a:ext cx="0" cy="44958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直接箭头连接符 9">
            <a:extLst>
              <a:ext uri="{FF2B5EF4-FFF2-40B4-BE49-F238E27FC236}">
                <a16:creationId xmlns:a16="http://schemas.microsoft.com/office/drawing/2014/main" id="{7456FC94-6345-4445-85A3-76F427034F8D}"/>
              </a:ext>
            </a:extLst>
          </p:cNvPr>
          <p:cNvCxnSpPr>
            <a:cxnSpLocks/>
          </p:cNvCxnSpPr>
          <p:nvPr>
            <p:custDataLst>
              <p:tags r:id="rId3"/>
            </p:custDataLst>
          </p:nvPr>
        </p:nvCxnSpPr>
        <p:spPr>
          <a:xfrm flipV="1">
            <a:off x="6294896" y="1199959"/>
            <a:ext cx="0" cy="45176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直接箭头连接符 11">
            <a:extLst>
              <a:ext uri="{FF2B5EF4-FFF2-40B4-BE49-F238E27FC236}">
                <a16:creationId xmlns:a16="http://schemas.microsoft.com/office/drawing/2014/main" id="{62FD13FB-EC31-4A55-BC7F-B341E6A8AAE0}"/>
              </a:ext>
            </a:extLst>
          </p:cNvPr>
          <p:cNvCxnSpPr>
            <a:cxnSpLocks/>
          </p:cNvCxnSpPr>
          <p:nvPr>
            <p:custDataLst>
              <p:tags r:id="rId4"/>
            </p:custDataLst>
          </p:nvPr>
        </p:nvCxnSpPr>
        <p:spPr>
          <a:xfrm flipV="1">
            <a:off x="9949903" y="1199959"/>
            <a:ext cx="1" cy="45176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文本框 12">
            <a:extLst>
              <a:ext uri="{FF2B5EF4-FFF2-40B4-BE49-F238E27FC236}">
                <a16:creationId xmlns:a16="http://schemas.microsoft.com/office/drawing/2014/main" id="{14CDCBD0-2684-4C8A-A05F-EE9AED7D7B39}"/>
              </a:ext>
            </a:extLst>
          </p:cNvPr>
          <p:cNvSpPr txBox="1"/>
          <p:nvPr/>
        </p:nvSpPr>
        <p:spPr>
          <a:xfrm>
            <a:off x="946195" y="1766805"/>
            <a:ext cx="2718687" cy="584775"/>
          </a:xfrm>
          <a:prstGeom prst="rect">
            <a:avLst/>
          </a:prstGeom>
          <a:solidFill>
            <a:schemeClr val="accent1">
              <a:lumMod val="75000"/>
            </a:schemeClr>
          </a:solidFill>
        </p:spPr>
        <p:txBody>
          <a:bodyPr wrap="square" rtlCol="0">
            <a:spAutoFit/>
          </a:bodyPr>
          <a:lstStyle/>
          <a:p>
            <a:r>
              <a:rPr lang="en-US" altLang="zh-CN" sz="3200" dirty="0"/>
              <a:t>In the 1960s</a:t>
            </a:r>
            <a:endParaRPr lang="zh-CN" altLang="en-US" sz="3200" dirty="0"/>
          </a:p>
        </p:txBody>
      </p:sp>
      <p:sp>
        <p:nvSpPr>
          <p:cNvPr id="14" name="文本框 13">
            <a:extLst>
              <a:ext uri="{FF2B5EF4-FFF2-40B4-BE49-F238E27FC236}">
                <a16:creationId xmlns:a16="http://schemas.microsoft.com/office/drawing/2014/main" id="{41BEB088-E975-44BB-B0DF-09B2235952F5}"/>
              </a:ext>
            </a:extLst>
          </p:cNvPr>
          <p:cNvSpPr txBox="1"/>
          <p:nvPr/>
        </p:nvSpPr>
        <p:spPr>
          <a:xfrm>
            <a:off x="5036342" y="1757355"/>
            <a:ext cx="2718687" cy="584775"/>
          </a:xfrm>
          <a:prstGeom prst="rect">
            <a:avLst/>
          </a:prstGeom>
          <a:solidFill>
            <a:schemeClr val="accent1">
              <a:lumMod val="75000"/>
            </a:schemeClr>
          </a:solidFill>
        </p:spPr>
        <p:txBody>
          <a:bodyPr wrap="square" rtlCol="0">
            <a:spAutoFit/>
          </a:bodyPr>
          <a:lstStyle/>
          <a:p>
            <a:r>
              <a:rPr lang="en-US" altLang="zh-CN" sz="3200" dirty="0"/>
              <a:t>   In  1999</a:t>
            </a:r>
            <a:endParaRPr lang="zh-CN" altLang="en-US" sz="3200" dirty="0"/>
          </a:p>
        </p:txBody>
      </p:sp>
      <p:sp>
        <p:nvSpPr>
          <p:cNvPr id="15" name="文本框 14">
            <a:extLst>
              <a:ext uri="{FF2B5EF4-FFF2-40B4-BE49-F238E27FC236}">
                <a16:creationId xmlns:a16="http://schemas.microsoft.com/office/drawing/2014/main" id="{7405FA58-6D29-4B8E-A504-330C195B7474}"/>
              </a:ext>
            </a:extLst>
          </p:cNvPr>
          <p:cNvSpPr txBox="1"/>
          <p:nvPr/>
        </p:nvSpPr>
        <p:spPr>
          <a:xfrm>
            <a:off x="8744540" y="1757354"/>
            <a:ext cx="2410727" cy="584775"/>
          </a:xfrm>
          <a:prstGeom prst="rect">
            <a:avLst/>
          </a:prstGeom>
          <a:solidFill>
            <a:schemeClr val="accent1">
              <a:lumMod val="75000"/>
            </a:schemeClr>
          </a:solidFill>
        </p:spPr>
        <p:txBody>
          <a:bodyPr wrap="square" rtlCol="0">
            <a:spAutoFit/>
          </a:bodyPr>
          <a:lstStyle/>
          <a:p>
            <a:r>
              <a:rPr lang="en-US" altLang="zh-CN" sz="3200" dirty="0"/>
              <a:t>   now</a:t>
            </a:r>
            <a:endParaRPr lang="zh-CN" altLang="en-US" sz="3200" dirty="0"/>
          </a:p>
        </p:txBody>
      </p:sp>
      <p:sp>
        <p:nvSpPr>
          <p:cNvPr id="16" name="文本框 16">
            <a:extLst>
              <a:ext uri="{FF2B5EF4-FFF2-40B4-BE49-F238E27FC236}">
                <a16:creationId xmlns:a16="http://schemas.microsoft.com/office/drawing/2014/main" id="{A9F1D56B-A6B9-4B51-BB33-E55F23AF3930}"/>
              </a:ext>
            </a:extLst>
          </p:cNvPr>
          <p:cNvSpPr txBox="1"/>
          <p:nvPr/>
        </p:nvSpPr>
        <p:spPr>
          <a:xfrm>
            <a:off x="259463" y="2466661"/>
            <a:ext cx="3889729" cy="3970318"/>
          </a:xfrm>
          <a:prstGeom prst="rect">
            <a:avLst/>
          </a:prstGeom>
          <a:solidFill>
            <a:schemeClr val="accent1">
              <a:lumMod val="40000"/>
              <a:lumOff val="60000"/>
            </a:schemeClr>
          </a:solidFill>
          <a:ln w="9525">
            <a:noFill/>
          </a:ln>
        </p:spPr>
        <p:txBody>
          <a:bodyPr wrap="square" anchor="t">
            <a:spAutoFit/>
          </a:bodyPr>
          <a:lstStyle/>
          <a:p>
            <a:r>
              <a:rPr lang="en-US" altLang="zh-CN" sz="2800" b="1" u="sng" dirty="0">
                <a:latin typeface="Arial" panose="020B0604020202020204" pitchFamily="34" charset="0"/>
              </a:rPr>
              <a:t>came up with </a:t>
            </a:r>
            <a:r>
              <a:rPr lang="en-US" altLang="zh-CN" sz="2800" b="1" dirty="0">
                <a:latin typeface="Arial" panose="020B0604020202020204" pitchFamily="34" charset="0"/>
              </a:rPr>
              <a:t>an idea of White bikes </a:t>
            </a:r>
          </a:p>
          <a:p>
            <a:r>
              <a:rPr lang="en-US" altLang="zh-CN" sz="2800" b="1" dirty="0">
                <a:latin typeface="Arial" panose="020B0604020202020204" pitchFamily="34" charset="0"/>
              </a:rPr>
              <a:t>flat and </a:t>
            </a:r>
            <a:r>
              <a:rPr lang="en-US" altLang="zh-CN" sz="2800" b="1" u="sng" dirty="0">
                <a:latin typeface="Arial" panose="020B0604020202020204" pitchFamily="34" charset="0"/>
              </a:rPr>
              <a:t>therefore</a:t>
            </a:r>
            <a:r>
              <a:rPr lang="en-US" altLang="zh-CN" sz="2800" b="1" dirty="0">
                <a:latin typeface="Arial" panose="020B0604020202020204" pitchFamily="34" charset="0"/>
              </a:rPr>
              <a:t> convenient for bikes</a:t>
            </a:r>
          </a:p>
          <a:p>
            <a:r>
              <a:rPr lang="en-US" altLang="zh-CN" sz="2800" b="1" dirty="0">
                <a:latin typeface="Arial" panose="020B0604020202020204" pitchFamily="34" charset="0"/>
              </a:rPr>
              <a:t>plenty of places for bicycle </a:t>
            </a:r>
            <a:r>
              <a:rPr lang="en-US" altLang="zh-CN" sz="2800" b="1" u="sng" dirty="0">
                <a:latin typeface="Arial" panose="020B0604020202020204" pitchFamily="34" charset="0"/>
              </a:rPr>
              <a:t>parking</a:t>
            </a:r>
          </a:p>
          <a:p>
            <a:r>
              <a:rPr lang="en-US" altLang="zh-CN" sz="2800" b="1" dirty="0">
                <a:latin typeface="Arial" panose="020B0604020202020204" pitchFamily="34" charset="0"/>
              </a:rPr>
              <a:t>had a bicycle </a:t>
            </a:r>
            <a:r>
              <a:rPr lang="en-US" altLang="zh-CN" sz="2800" b="1" u="sng" dirty="0">
                <a:latin typeface="Arial" panose="020B0604020202020204" pitchFamily="34" charset="0"/>
              </a:rPr>
              <a:t>path</a:t>
            </a:r>
          </a:p>
          <a:p>
            <a:r>
              <a:rPr lang="en-US" altLang="zh-CN" sz="2800" b="1" u="sng" dirty="0">
                <a:latin typeface="Arial" panose="020B0604020202020204" pitchFamily="34" charset="0"/>
              </a:rPr>
              <a:t>disappeared</a:t>
            </a:r>
            <a:r>
              <a:rPr lang="en-US" altLang="zh-CN" sz="2800" b="1" dirty="0">
                <a:latin typeface="Arial" panose="020B0604020202020204" pitchFamily="34" charset="0"/>
              </a:rPr>
              <a:t> in a matter of weeks</a:t>
            </a:r>
            <a:endParaRPr lang="en-US" altLang="zh-CN" sz="2800" b="1" dirty="0">
              <a:latin typeface="Arial" panose="020B0604020202020204" pitchFamily="34" charset="0"/>
              <a:ea typeface="宋体" panose="02010600030101010101" pitchFamily="2" charset="-122"/>
            </a:endParaRPr>
          </a:p>
        </p:txBody>
      </p:sp>
      <p:sp>
        <p:nvSpPr>
          <p:cNvPr id="18" name="文本框 16">
            <a:extLst>
              <a:ext uri="{FF2B5EF4-FFF2-40B4-BE49-F238E27FC236}">
                <a16:creationId xmlns:a16="http://schemas.microsoft.com/office/drawing/2014/main" id="{14366ACD-F618-4E32-B04A-DF71A1BFE645}"/>
              </a:ext>
            </a:extLst>
          </p:cNvPr>
          <p:cNvSpPr txBox="1"/>
          <p:nvPr/>
        </p:nvSpPr>
        <p:spPr>
          <a:xfrm>
            <a:off x="4326667" y="2510295"/>
            <a:ext cx="3759402" cy="3970318"/>
          </a:xfrm>
          <a:prstGeom prst="rect">
            <a:avLst/>
          </a:prstGeom>
          <a:solidFill>
            <a:schemeClr val="accent1">
              <a:lumMod val="40000"/>
              <a:lumOff val="60000"/>
            </a:schemeClr>
          </a:solidFill>
          <a:ln w="9525">
            <a:noFill/>
          </a:ln>
        </p:spPr>
        <p:txBody>
          <a:bodyPr wrap="square" anchor="t">
            <a:spAutoFit/>
          </a:bodyPr>
          <a:lstStyle/>
          <a:p>
            <a:r>
              <a:rPr lang="en-US" altLang="zh-CN" sz="2800" b="1" dirty="0">
                <a:latin typeface="Arial" panose="020B0604020202020204" pitchFamily="34" charset="0"/>
              </a:rPr>
              <a:t>a computer </a:t>
            </a:r>
            <a:r>
              <a:rPr lang="en-US" altLang="zh-CN" sz="2800" b="1" u="sng" dirty="0">
                <a:latin typeface="Arial" panose="020B0604020202020204" pitchFamily="34" charset="0"/>
              </a:rPr>
              <a:t>tracking</a:t>
            </a:r>
            <a:r>
              <a:rPr lang="en-US" altLang="zh-CN" sz="2800" b="1" dirty="0">
                <a:latin typeface="Arial" panose="020B0604020202020204" pitchFamily="34" charset="0"/>
              </a:rPr>
              <a:t> system</a:t>
            </a:r>
          </a:p>
          <a:p>
            <a:r>
              <a:rPr lang="en-US" altLang="zh-CN" sz="2800" b="1" dirty="0">
                <a:latin typeface="Arial" panose="020B0604020202020204" pitchFamily="34" charset="0"/>
              </a:rPr>
              <a:t>recalled every movement</a:t>
            </a:r>
          </a:p>
          <a:p>
            <a:r>
              <a:rPr lang="en-US" altLang="zh-CN" sz="2800" b="1" dirty="0">
                <a:latin typeface="Arial" panose="020B0604020202020204" pitchFamily="34" charset="0"/>
              </a:rPr>
              <a:t>take bikes to special parking place near their </a:t>
            </a:r>
            <a:r>
              <a:rPr lang="en-US" altLang="zh-CN" sz="2800" b="1" u="sng" dirty="0">
                <a:latin typeface="Arial" panose="020B0604020202020204" pitchFamily="34" charset="0"/>
              </a:rPr>
              <a:t>destination</a:t>
            </a:r>
            <a:r>
              <a:rPr lang="en-US" altLang="zh-CN" sz="2800" b="1" dirty="0">
                <a:latin typeface="Arial" panose="020B0604020202020204" pitchFamily="34" charset="0"/>
              </a:rPr>
              <a:t> </a:t>
            </a:r>
          </a:p>
          <a:p>
            <a:endParaRPr lang="en-US" altLang="zh-CN" sz="2800" b="1" dirty="0">
              <a:latin typeface="Arial" panose="020B0604020202020204" pitchFamily="34" charset="0"/>
            </a:endParaRPr>
          </a:p>
          <a:p>
            <a:endParaRPr lang="en-US" altLang="zh-CN" sz="2800" b="1" dirty="0">
              <a:latin typeface="Arial" panose="020B0604020202020204" pitchFamily="34" charset="0"/>
            </a:endParaRPr>
          </a:p>
        </p:txBody>
      </p:sp>
      <p:sp>
        <p:nvSpPr>
          <p:cNvPr id="19" name="文本框 16">
            <a:extLst>
              <a:ext uri="{FF2B5EF4-FFF2-40B4-BE49-F238E27FC236}">
                <a16:creationId xmlns:a16="http://schemas.microsoft.com/office/drawing/2014/main" id="{1957856E-1F3D-4896-990C-5EF16A19E161}"/>
              </a:ext>
            </a:extLst>
          </p:cNvPr>
          <p:cNvSpPr txBox="1"/>
          <p:nvPr/>
        </p:nvSpPr>
        <p:spPr>
          <a:xfrm>
            <a:off x="8263545" y="2510295"/>
            <a:ext cx="3759401" cy="3970318"/>
          </a:xfrm>
          <a:prstGeom prst="rect">
            <a:avLst/>
          </a:prstGeom>
          <a:solidFill>
            <a:schemeClr val="accent1">
              <a:lumMod val="40000"/>
              <a:lumOff val="60000"/>
            </a:schemeClr>
          </a:solidFill>
          <a:ln w="9525">
            <a:noFill/>
          </a:ln>
        </p:spPr>
        <p:txBody>
          <a:bodyPr wrap="square" anchor="t">
            <a:spAutoFit/>
          </a:bodyPr>
          <a:lstStyle/>
          <a:p>
            <a:r>
              <a:rPr lang="en-US" altLang="zh-CN" sz="2800" b="1" dirty="0">
                <a:latin typeface="Arial" panose="020B0604020202020204" pitchFamily="34" charset="0"/>
              </a:rPr>
              <a:t>have</a:t>
            </a:r>
            <a:r>
              <a:rPr lang="en-US" altLang="zh-CN" sz="2800" b="1" u="sng" dirty="0">
                <a:latin typeface="Arial" panose="020B0604020202020204" pitchFamily="34" charset="0"/>
              </a:rPr>
              <a:t> </a:t>
            </a:r>
            <a:r>
              <a:rPr lang="en-US" altLang="zh-CN" sz="2800" b="1" u="sng" dirty="0" err="1">
                <a:latin typeface="Arial" panose="020B0604020202020204" pitchFamily="34" charset="0"/>
              </a:rPr>
              <a:t>pedalled</a:t>
            </a:r>
            <a:r>
              <a:rPr lang="en-US" altLang="zh-CN" sz="2800" b="1" dirty="0">
                <a:latin typeface="Arial" panose="020B0604020202020204" pitchFamily="34" charset="0"/>
              </a:rPr>
              <a:t> its way around the world</a:t>
            </a:r>
            <a:endParaRPr lang="en-US" altLang="zh-CN" sz="2800" b="1" dirty="0">
              <a:latin typeface="Arial" panose="020B0604020202020204" pitchFamily="34" charset="0"/>
              <a:ea typeface="宋体" panose="02010600030101010101" pitchFamily="2" charset="-122"/>
            </a:endParaRPr>
          </a:p>
          <a:p>
            <a:endParaRPr lang="en-US" altLang="zh-CN" sz="2800" b="1" dirty="0">
              <a:latin typeface="Arial" panose="020B0604020202020204" pitchFamily="34" charset="0"/>
              <a:ea typeface="宋体" panose="02010600030101010101" pitchFamily="2" charset="-122"/>
            </a:endParaRPr>
          </a:p>
          <a:p>
            <a:endParaRPr lang="en-US" altLang="zh-CN" sz="2800" b="1" dirty="0">
              <a:latin typeface="Arial" panose="020B0604020202020204" pitchFamily="34" charset="0"/>
              <a:ea typeface="宋体" panose="02010600030101010101" pitchFamily="2" charset="-122"/>
            </a:endParaRPr>
          </a:p>
          <a:p>
            <a:endParaRPr lang="en-US" altLang="zh-CN" sz="2800" b="1" dirty="0">
              <a:latin typeface="Arial" panose="020B0604020202020204" pitchFamily="34" charset="0"/>
              <a:ea typeface="宋体" panose="02010600030101010101" pitchFamily="2" charset="-122"/>
            </a:endParaRPr>
          </a:p>
          <a:p>
            <a:endParaRPr lang="en-US" altLang="zh-CN" sz="2800" b="1" dirty="0">
              <a:latin typeface="Arial" panose="020B0604020202020204" pitchFamily="34" charset="0"/>
              <a:ea typeface="宋体" panose="02010600030101010101" pitchFamily="2" charset="-122"/>
            </a:endParaRPr>
          </a:p>
          <a:p>
            <a:endParaRPr lang="en-US" altLang="zh-CN" sz="2800" b="1" dirty="0">
              <a:latin typeface="Arial" panose="020B0604020202020204" pitchFamily="34" charset="0"/>
              <a:ea typeface="宋体" panose="02010600030101010101" pitchFamily="2" charset="-122"/>
            </a:endParaRPr>
          </a:p>
          <a:p>
            <a:endParaRPr lang="en-US" altLang="zh-CN" sz="2800" b="1" dirty="0">
              <a:latin typeface="Arial" panose="020B0604020202020204" pitchFamily="34" charset="0"/>
              <a:ea typeface="宋体" panose="02010600030101010101" pitchFamily="2" charset="-122"/>
            </a:endParaRPr>
          </a:p>
        </p:txBody>
      </p:sp>
      <p:sp>
        <p:nvSpPr>
          <p:cNvPr id="22" name="文本框 16">
            <a:extLst>
              <a:ext uri="{FF2B5EF4-FFF2-40B4-BE49-F238E27FC236}">
                <a16:creationId xmlns:a16="http://schemas.microsoft.com/office/drawing/2014/main" id="{9113491E-63CB-49F1-93BD-C9181808201D}"/>
              </a:ext>
            </a:extLst>
          </p:cNvPr>
          <p:cNvSpPr txBox="1"/>
          <p:nvPr/>
        </p:nvSpPr>
        <p:spPr>
          <a:xfrm>
            <a:off x="10294809" y="2970304"/>
            <a:ext cx="1728137" cy="400110"/>
          </a:xfrm>
          <a:prstGeom prst="rect">
            <a:avLst/>
          </a:prstGeom>
          <a:solidFill>
            <a:srgbClr val="FFFF00"/>
          </a:solidFill>
          <a:ln w="9525">
            <a:noFill/>
          </a:ln>
        </p:spPr>
        <p:txBody>
          <a:bodyPr wrap="square" anchor="t">
            <a:spAutoFit/>
          </a:bodyPr>
          <a:lstStyle/>
          <a:p>
            <a:r>
              <a:rPr lang="en-US" altLang="zh-CN" sz="2000" b="1" dirty="0">
                <a:latin typeface="Arial" panose="020B0604020202020204" pitchFamily="34" charset="0"/>
                <a:ea typeface="宋体" panose="02010600030101010101" pitchFamily="2" charset="-122"/>
              </a:rPr>
              <a:t>v.</a:t>
            </a:r>
            <a:r>
              <a:rPr lang="zh-CN" altLang="en-US" sz="2000" b="1" dirty="0">
                <a:latin typeface="Arial" panose="020B0604020202020204" pitchFamily="34" charset="0"/>
                <a:ea typeface="宋体" panose="02010600030101010101" pitchFamily="2" charset="-122"/>
              </a:rPr>
              <a:t>骑，踏板</a:t>
            </a:r>
            <a:endParaRPr lang="en-US" altLang="zh-CN" sz="2000" b="1" dirty="0">
              <a:latin typeface="Arial" panose="020B0604020202020204" pitchFamily="34" charset="0"/>
              <a:ea typeface="宋体" panose="02010600030101010101" pitchFamily="2" charset="-122"/>
            </a:endParaRPr>
          </a:p>
        </p:txBody>
      </p:sp>
      <p:sp>
        <p:nvSpPr>
          <p:cNvPr id="23" name="文本框 16">
            <a:extLst>
              <a:ext uri="{FF2B5EF4-FFF2-40B4-BE49-F238E27FC236}">
                <a16:creationId xmlns:a16="http://schemas.microsoft.com/office/drawing/2014/main" id="{EF3A789C-DA9C-492F-AE3D-02503F205818}"/>
              </a:ext>
            </a:extLst>
          </p:cNvPr>
          <p:cNvSpPr txBox="1"/>
          <p:nvPr/>
        </p:nvSpPr>
        <p:spPr>
          <a:xfrm>
            <a:off x="3337405" y="3358766"/>
            <a:ext cx="763338" cy="400110"/>
          </a:xfrm>
          <a:prstGeom prst="rect">
            <a:avLst/>
          </a:prstGeom>
          <a:solidFill>
            <a:srgbClr val="FFFF00"/>
          </a:solidFill>
          <a:ln w="9525">
            <a:noFill/>
          </a:ln>
        </p:spPr>
        <p:txBody>
          <a:bodyPr wrap="square" anchor="t">
            <a:spAutoFit/>
          </a:bodyPr>
          <a:lstStyle/>
          <a:p>
            <a:r>
              <a:rPr lang="zh-CN" altLang="en-US" sz="2000" b="1" dirty="0">
                <a:latin typeface="Arial" panose="020B0604020202020204" pitchFamily="34" charset="0"/>
                <a:ea typeface="宋体" panose="02010600030101010101" pitchFamily="2" charset="-122"/>
              </a:rPr>
              <a:t>因此</a:t>
            </a:r>
            <a:endParaRPr lang="en-US" altLang="zh-CN" sz="2000" b="1" dirty="0">
              <a:latin typeface="Arial" panose="020B0604020202020204" pitchFamily="34" charset="0"/>
              <a:ea typeface="宋体" panose="02010600030101010101" pitchFamily="2" charset="-122"/>
            </a:endParaRPr>
          </a:p>
        </p:txBody>
      </p:sp>
      <p:sp>
        <p:nvSpPr>
          <p:cNvPr id="24" name="文本框 16">
            <a:extLst>
              <a:ext uri="{FF2B5EF4-FFF2-40B4-BE49-F238E27FC236}">
                <a16:creationId xmlns:a16="http://schemas.microsoft.com/office/drawing/2014/main" id="{A4284067-2258-414D-86C1-D7E6DC42A14C}"/>
              </a:ext>
            </a:extLst>
          </p:cNvPr>
          <p:cNvSpPr txBox="1"/>
          <p:nvPr/>
        </p:nvSpPr>
        <p:spPr>
          <a:xfrm>
            <a:off x="3041172" y="4676647"/>
            <a:ext cx="1285495" cy="400110"/>
          </a:xfrm>
          <a:prstGeom prst="rect">
            <a:avLst/>
          </a:prstGeom>
          <a:solidFill>
            <a:srgbClr val="FFFF00"/>
          </a:solidFill>
          <a:ln w="9525">
            <a:noFill/>
          </a:ln>
        </p:spPr>
        <p:txBody>
          <a:bodyPr wrap="square" anchor="t">
            <a:spAutoFit/>
          </a:bodyPr>
          <a:lstStyle/>
          <a:p>
            <a:r>
              <a:rPr lang="zh-CN" altLang="en-US" sz="2000" b="1" dirty="0">
                <a:latin typeface="Arial" panose="020B0604020202020204" pitchFamily="34" charset="0"/>
                <a:ea typeface="宋体" panose="02010600030101010101" pitchFamily="2" charset="-122"/>
              </a:rPr>
              <a:t>车辆停放</a:t>
            </a:r>
            <a:endParaRPr lang="en-US" altLang="zh-CN" sz="2000" b="1" dirty="0">
              <a:latin typeface="Arial" panose="020B0604020202020204" pitchFamily="34" charset="0"/>
              <a:ea typeface="宋体" panose="02010600030101010101" pitchFamily="2" charset="-122"/>
            </a:endParaRPr>
          </a:p>
        </p:txBody>
      </p:sp>
      <p:sp>
        <p:nvSpPr>
          <p:cNvPr id="25" name="文本框 16">
            <a:extLst>
              <a:ext uri="{FF2B5EF4-FFF2-40B4-BE49-F238E27FC236}">
                <a16:creationId xmlns:a16="http://schemas.microsoft.com/office/drawing/2014/main" id="{618C9782-9D71-484B-8E15-0AE09EEE3BD9}"/>
              </a:ext>
            </a:extLst>
          </p:cNvPr>
          <p:cNvSpPr txBox="1"/>
          <p:nvPr/>
        </p:nvSpPr>
        <p:spPr>
          <a:xfrm>
            <a:off x="3211313" y="5536522"/>
            <a:ext cx="1487278" cy="400110"/>
          </a:xfrm>
          <a:prstGeom prst="rect">
            <a:avLst/>
          </a:prstGeom>
          <a:solidFill>
            <a:srgbClr val="FFFF00"/>
          </a:solidFill>
          <a:ln w="9525">
            <a:noFill/>
          </a:ln>
        </p:spPr>
        <p:txBody>
          <a:bodyPr wrap="square" anchor="t">
            <a:spAutoFit/>
          </a:bodyPr>
          <a:lstStyle/>
          <a:p>
            <a:r>
              <a:rPr lang="zh-CN" altLang="en-US" sz="2000" b="1" dirty="0">
                <a:latin typeface="Arial" panose="020B0604020202020204" pitchFamily="34" charset="0"/>
                <a:ea typeface="宋体" panose="02010600030101010101" pitchFamily="2" charset="-122"/>
              </a:rPr>
              <a:t>小路，小道</a:t>
            </a:r>
            <a:endParaRPr lang="en-US" altLang="zh-CN" sz="2000" b="1" dirty="0">
              <a:latin typeface="Arial" panose="020B0604020202020204" pitchFamily="34" charset="0"/>
              <a:ea typeface="宋体" panose="02010600030101010101" pitchFamily="2" charset="-122"/>
            </a:endParaRPr>
          </a:p>
        </p:txBody>
      </p:sp>
      <p:sp>
        <p:nvSpPr>
          <p:cNvPr id="26" name="文本框 16">
            <a:extLst>
              <a:ext uri="{FF2B5EF4-FFF2-40B4-BE49-F238E27FC236}">
                <a16:creationId xmlns:a16="http://schemas.microsoft.com/office/drawing/2014/main" id="{0150745E-5077-4D8C-AD17-9BC766C3D628}"/>
              </a:ext>
            </a:extLst>
          </p:cNvPr>
          <p:cNvSpPr txBox="1"/>
          <p:nvPr/>
        </p:nvSpPr>
        <p:spPr>
          <a:xfrm>
            <a:off x="3098263" y="5973951"/>
            <a:ext cx="743881" cy="400110"/>
          </a:xfrm>
          <a:prstGeom prst="rect">
            <a:avLst/>
          </a:prstGeom>
          <a:solidFill>
            <a:srgbClr val="FFFF00"/>
          </a:solidFill>
          <a:ln w="9525">
            <a:noFill/>
          </a:ln>
        </p:spPr>
        <p:txBody>
          <a:bodyPr wrap="square" anchor="t">
            <a:spAutoFit/>
          </a:bodyPr>
          <a:lstStyle/>
          <a:p>
            <a:r>
              <a:rPr lang="zh-CN" altLang="en-US" sz="2000" b="1" dirty="0">
                <a:latin typeface="Arial" panose="020B0604020202020204" pitchFamily="34" charset="0"/>
                <a:ea typeface="宋体" panose="02010600030101010101" pitchFamily="2" charset="-122"/>
              </a:rPr>
              <a:t>消失</a:t>
            </a:r>
            <a:endParaRPr lang="en-US" altLang="zh-CN" sz="2000" b="1" dirty="0">
              <a:latin typeface="Arial" panose="020B0604020202020204" pitchFamily="34" charset="0"/>
              <a:ea typeface="宋体" panose="02010600030101010101" pitchFamily="2" charset="-122"/>
            </a:endParaRPr>
          </a:p>
        </p:txBody>
      </p:sp>
      <p:sp>
        <p:nvSpPr>
          <p:cNvPr id="27" name="文本框 16">
            <a:extLst>
              <a:ext uri="{FF2B5EF4-FFF2-40B4-BE49-F238E27FC236}">
                <a16:creationId xmlns:a16="http://schemas.microsoft.com/office/drawing/2014/main" id="{794DCFE3-1F08-4302-87E2-F38CA0CA8710}"/>
              </a:ext>
            </a:extLst>
          </p:cNvPr>
          <p:cNvSpPr txBox="1"/>
          <p:nvPr/>
        </p:nvSpPr>
        <p:spPr>
          <a:xfrm>
            <a:off x="6311272" y="3004661"/>
            <a:ext cx="1774797" cy="400110"/>
          </a:xfrm>
          <a:prstGeom prst="rect">
            <a:avLst/>
          </a:prstGeom>
          <a:solidFill>
            <a:srgbClr val="FFFF00"/>
          </a:solidFill>
          <a:ln w="9525">
            <a:noFill/>
          </a:ln>
        </p:spPr>
        <p:txBody>
          <a:bodyPr wrap="square" anchor="t">
            <a:spAutoFit/>
          </a:bodyPr>
          <a:lstStyle/>
          <a:p>
            <a:r>
              <a:rPr lang="zh-CN" altLang="en-US" sz="2000" b="1" dirty="0">
                <a:latin typeface="Arial" panose="020B0604020202020204" pitchFamily="34" charset="0"/>
                <a:ea typeface="宋体" panose="02010600030101010101" pitchFamily="2" charset="-122"/>
              </a:rPr>
              <a:t>跟踪</a:t>
            </a:r>
            <a:endParaRPr lang="en-US" altLang="zh-CN" sz="2000" b="1" dirty="0">
              <a:latin typeface="Arial" panose="020B0604020202020204" pitchFamily="34" charset="0"/>
              <a:ea typeface="宋体" panose="02010600030101010101" pitchFamily="2" charset="-122"/>
            </a:endParaRPr>
          </a:p>
        </p:txBody>
      </p:sp>
      <p:sp>
        <p:nvSpPr>
          <p:cNvPr id="28" name="文本框 16">
            <a:extLst>
              <a:ext uri="{FF2B5EF4-FFF2-40B4-BE49-F238E27FC236}">
                <a16:creationId xmlns:a16="http://schemas.microsoft.com/office/drawing/2014/main" id="{2F57721B-3C7C-403A-BD04-EFCDAC89ABD3}"/>
              </a:ext>
            </a:extLst>
          </p:cNvPr>
          <p:cNvSpPr txBox="1"/>
          <p:nvPr/>
        </p:nvSpPr>
        <p:spPr>
          <a:xfrm>
            <a:off x="5297311" y="5527749"/>
            <a:ext cx="1995170" cy="400110"/>
          </a:xfrm>
          <a:prstGeom prst="rect">
            <a:avLst/>
          </a:prstGeom>
          <a:solidFill>
            <a:srgbClr val="FFFF00"/>
          </a:solidFill>
          <a:ln w="9525">
            <a:noFill/>
          </a:ln>
        </p:spPr>
        <p:txBody>
          <a:bodyPr wrap="square" anchor="t">
            <a:spAutoFit/>
          </a:bodyPr>
          <a:lstStyle/>
          <a:p>
            <a:r>
              <a:rPr lang="zh-CN" altLang="en-US" sz="2000" b="1" dirty="0">
                <a:latin typeface="Arial" panose="020B0604020202020204" pitchFamily="34" charset="0"/>
                <a:ea typeface="宋体" panose="02010600030101010101" pitchFamily="2" charset="-122"/>
              </a:rPr>
              <a:t>目的地</a:t>
            </a:r>
            <a:endParaRPr lang="en-US" altLang="zh-CN" sz="2000" b="1" dirty="0">
              <a:latin typeface="Arial" panose="020B0604020202020204" pitchFamily="34" charset="0"/>
              <a:ea typeface="宋体" panose="02010600030101010101" pitchFamily="2" charset="-122"/>
            </a:endParaRPr>
          </a:p>
        </p:txBody>
      </p:sp>
      <p:sp>
        <p:nvSpPr>
          <p:cNvPr id="29" name="文本框 16">
            <a:extLst>
              <a:ext uri="{FF2B5EF4-FFF2-40B4-BE49-F238E27FC236}">
                <a16:creationId xmlns:a16="http://schemas.microsoft.com/office/drawing/2014/main" id="{372CAC34-7B8E-49F9-A0C1-65E91F5AD55F}"/>
              </a:ext>
            </a:extLst>
          </p:cNvPr>
          <p:cNvSpPr txBox="1"/>
          <p:nvPr/>
        </p:nvSpPr>
        <p:spPr>
          <a:xfrm>
            <a:off x="2844559" y="2921337"/>
            <a:ext cx="1482108" cy="400110"/>
          </a:xfrm>
          <a:prstGeom prst="rect">
            <a:avLst/>
          </a:prstGeom>
          <a:solidFill>
            <a:srgbClr val="FFFF00"/>
          </a:solidFill>
          <a:ln w="9525">
            <a:noFill/>
          </a:ln>
        </p:spPr>
        <p:txBody>
          <a:bodyPr wrap="square" anchor="t">
            <a:spAutoFit/>
          </a:bodyPr>
          <a:lstStyle/>
          <a:p>
            <a:r>
              <a:rPr lang="zh-CN" altLang="en-US" sz="2000" b="1" dirty="0">
                <a:latin typeface="Arial" panose="020B0604020202020204" pitchFamily="34" charset="0"/>
                <a:ea typeface="宋体" panose="02010600030101010101" pitchFamily="2" charset="-122"/>
              </a:rPr>
              <a:t>想出，想到</a:t>
            </a:r>
            <a:endParaRPr lang="en-US" altLang="zh-CN" sz="2000" b="1" dirty="0">
              <a:latin typeface="Arial" panose="020B0604020202020204" pitchFamily="34" charset="0"/>
              <a:ea typeface="宋体" panose="02010600030101010101" pitchFamily="2" charset="-122"/>
            </a:endParaRPr>
          </a:p>
        </p:txBody>
      </p:sp>
      <p:pic>
        <p:nvPicPr>
          <p:cNvPr id="5" name="图片 4">
            <a:extLst>
              <a:ext uri="{FF2B5EF4-FFF2-40B4-BE49-F238E27FC236}">
                <a16:creationId xmlns:a16="http://schemas.microsoft.com/office/drawing/2014/main" id="{37FEF3EC-3E26-4377-BB41-C9DFA20573F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17787" y="4442501"/>
            <a:ext cx="2883804" cy="1696993"/>
          </a:xfrm>
          <a:prstGeom prst="rect">
            <a:avLst/>
          </a:prstGeom>
        </p:spPr>
      </p:pic>
      <p:sp>
        <p:nvSpPr>
          <p:cNvPr id="30" name="文本框 29">
            <a:extLst>
              <a:ext uri="{FF2B5EF4-FFF2-40B4-BE49-F238E27FC236}">
                <a16:creationId xmlns:a16="http://schemas.microsoft.com/office/drawing/2014/main" id="{B95EBA41-74CF-4ABF-B4FE-0F7C8CBE457E}"/>
              </a:ext>
            </a:extLst>
          </p:cNvPr>
          <p:cNvSpPr txBox="1"/>
          <p:nvPr/>
        </p:nvSpPr>
        <p:spPr>
          <a:xfrm>
            <a:off x="8824505" y="5973951"/>
            <a:ext cx="2637479" cy="584775"/>
          </a:xfrm>
          <a:prstGeom prst="rect">
            <a:avLst/>
          </a:prstGeom>
          <a:noFill/>
        </p:spPr>
        <p:txBody>
          <a:bodyPr wrap="square" rtlCol="0">
            <a:spAutoFit/>
          </a:bodyPr>
          <a:lstStyle/>
          <a:p>
            <a:r>
              <a:rPr lang="en-US" altLang="zh-CN" sz="3200" dirty="0"/>
              <a:t>Amsterdam</a:t>
            </a:r>
            <a:endParaRPr lang="zh-CN"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8" grpId="0" animBg="1"/>
      <p:bldP spid="19" grpId="0" animBg="1"/>
      <p:bldP spid="22" grpId="0" animBg="1"/>
      <p:bldP spid="23" grpId="0" animBg="1"/>
      <p:bldP spid="24" grpId="0" animBg="1"/>
      <p:bldP spid="25" grpId="0" animBg="1"/>
      <p:bldP spid="26" grpId="0" animBg="1"/>
      <p:bldP spid="27" grpId="0" animBg="1"/>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a:extLst>
              <a:ext uri="{FF2B5EF4-FFF2-40B4-BE49-F238E27FC236}">
                <a16:creationId xmlns:a16="http://schemas.microsoft.com/office/drawing/2014/main" id="{0B7CDB24-AB23-44B9-8990-24CBDF006EA3}"/>
              </a:ext>
            </a:extLst>
          </p:cNvPr>
          <p:cNvSpPr txBox="1">
            <a:spLocks/>
          </p:cNvSpPr>
          <p:nvPr/>
        </p:nvSpPr>
        <p:spPr>
          <a:xfrm>
            <a:off x="53008" y="1178664"/>
            <a:ext cx="12085983" cy="596347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indent="0" algn="just">
              <a:buNone/>
            </a:pPr>
            <a:r>
              <a:rPr lang="en-US" altLang="zh-CN" sz="3200" dirty="0"/>
              <a:t>There has been a noticeable increase in the number of white bikes in our city in the past few years. Every day we see more people use them to ride to work or school. It is convenient to use white bikes as they save time, you don't have to wait for public transport or seat in heavy traffic. In addition to this, the roads in our city are _______, and most of the main roads have bicycle _________ on which bike riders can ride safely. Also, there are separate _________ areas. _________,people in our city like to use </a:t>
            </a:r>
            <a:r>
              <a:rPr lang="en-US" altLang="zh-CN" sz="3200"/>
              <a:t>white bikes </a:t>
            </a:r>
            <a:r>
              <a:rPr lang="en-US" altLang="zh-CN" sz="3200" dirty="0"/>
              <a:t>as they feel they reduce pollution and help the environment by saving energy. On top of all this, white bikes enable people to reach their __________ quickly and easily.  But at first many white bikes __________ because of theft. Later, the white bikes companies used __________ system to record every bike’s move. </a:t>
            </a:r>
            <a:endParaRPr lang="en-US" sz="3200" dirty="0"/>
          </a:p>
        </p:txBody>
      </p:sp>
      <p:sp>
        <p:nvSpPr>
          <p:cNvPr id="6" name="标题 1">
            <a:extLst>
              <a:ext uri="{FF2B5EF4-FFF2-40B4-BE49-F238E27FC236}">
                <a16:creationId xmlns:a16="http://schemas.microsoft.com/office/drawing/2014/main" id="{C8743C10-9767-4154-9858-5710AFE1561B}"/>
              </a:ext>
            </a:extLst>
          </p:cNvPr>
          <p:cNvSpPr txBox="1">
            <a:spLocks/>
          </p:cNvSpPr>
          <p:nvPr/>
        </p:nvSpPr>
        <p:spPr>
          <a:xfrm>
            <a:off x="0" y="394859"/>
            <a:ext cx="12192000" cy="622853"/>
          </a:xfrm>
          <a:prstGeom prst="rect">
            <a:avLst/>
          </a:prstGeom>
          <a:solidFill>
            <a:schemeClr val="accent1">
              <a:lumMod val="40000"/>
              <a:lumOff val="6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600" b="1" dirty="0">
                <a:solidFill>
                  <a:srgbClr val="0070C0"/>
                </a:solidFill>
                <a:latin typeface="Times New Roman" panose="02020603050405020304" pitchFamily="18" charset="0"/>
                <a:cs typeface="Times New Roman" panose="02020603050405020304" pitchFamily="18" charset="0"/>
              </a:rPr>
              <a:t>Complete the introduction with the words above .</a:t>
            </a:r>
            <a:endParaRPr lang="zh-CN" altLang="en-US" sz="3600" b="1" dirty="0">
              <a:solidFill>
                <a:srgbClr val="0070C0"/>
              </a:solidFill>
              <a:latin typeface="Times New Roman" panose="02020603050405020304" pitchFamily="18" charset="0"/>
              <a:cs typeface="Times New Roman" panose="02020603050405020304" pitchFamily="18" charset="0"/>
            </a:endParaRPr>
          </a:p>
        </p:txBody>
      </p:sp>
      <p:sp>
        <p:nvSpPr>
          <p:cNvPr id="4" name="文本框 3">
            <a:extLst>
              <a:ext uri="{FF2B5EF4-FFF2-40B4-BE49-F238E27FC236}">
                <a16:creationId xmlns:a16="http://schemas.microsoft.com/office/drawing/2014/main" id="{C6F0BC8D-2013-4426-B706-0492F1CF864B}"/>
              </a:ext>
            </a:extLst>
          </p:cNvPr>
          <p:cNvSpPr txBox="1"/>
          <p:nvPr/>
        </p:nvSpPr>
        <p:spPr>
          <a:xfrm>
            <a:off x="8795145" y="2844225"/>
            <a:ext cx="967409" cy="584775"/>
          </a:xfrm>
          <a:prstGeom prst="rect">
            <a:avLst/>
          </a:prstGeom>
          <a:noFill/>
        </p:spPr>
        <p:txBody>
          <a:bodyPr wrap="square" rtlCol="0">
            <a:spAutoFit/>
          </a:bodyPr>
          <a:lstStyle/>
          <a:p>
            <a:r>
              <a:rPr lang="en-US" altLang="zh-CN" sz="3200" dirty="0">
                <a:solidFill>
                  <a:srgbClr val="FF0000"/>
                </a:solidFill>
              </a:rPr>
              <a:t>flat</a:t>
            </a:r>
            <a:endParaRPr lang="zh-CN" altLang="en-US" sz="3200" dirty="0">
              <a:solidFill>
                <a:srgbClr val="FF0000"/>
              </a:solidFill>
            </a:endParaRPr>
          </a:p>
        </p:txBody>
      </p:sp>
      <p:sp>
        <p:nvSpPr>
          <p:cNvPr id="7" name="文本框 6">
            <a:extLst>
              <a:ext uri="{FF2B5EF4-FFF2-40B4-BE49-F238E27FC236}">
                <a16:creationId xmlns:a16="http://schemas.microsoft.com/office/drawing/2014/main" id="{D941826B-A72F-457A-A98C-3A6B5FCE1A62}"/>
              </a:ext>
            </a:extLst>
          </p:cNvPr>
          <p:cNvSpPr txBox="1"/>
          <p:nvPr/>
        </p:nvSpPr>
        <p:spPr>
          <a:xfrm>
            <a:off x="5453048" y="3306986"/>
            <a:ext cx="1285902" cy="584775"/>
          </a:xfrm>
          <a:prstGeom prst="rect">
            <a:avLst/>
          </a:prstGeom>
          <a:noFill/>
        </p:spPr>
        <p:txBody>
          <a:bodyPr wrap="square" rtlCol="0">
            <a:spAutoFit/>
          </a:bodyPr>
          <a:lstStyle/>
          <a:p>
            <a:r>
              <a:rPr lang="en-US" altLang="zh-CN" sz="3200" dirty="0">
                <a:solidFill>
                  <a:srgbClr val="FF0000"/>
                </a:solidFill>
              </a:rPr>
              <a:t>paths</a:t>
            </a:r>
            <a:endParaRPr lang="zh-CN" altLang="en-US" sz="3200" dirty="0">
              <a:solidFill>
                <a:srgbClr val="FF0000"/>
              </a:solidFill>
            </a:endParaRPr>
          </a:p>
        </p:txBody>
      </p:sp>
      <p:sp>
        <p:nvSpPr>
          <p:cNvPr id="8" name="文本框 7">
            <a:extLst>
              <a:ext uri="{FF2B5EF4-FFF2-40B4-BE49-F238E27FC236}">
                <a16:creationId xmlns:a16="http://schemas.microsoft.com/office/drawing/2014/main" id="{A95C3086-6DE7-4600-89C0-1DB32D149F07}"/>
              </a:ext>
            </a:extLst>
          </p:cNvPr>
          <p:cNvSpPr txBox="1"/>
          <p:nvPr/>
        </p:nvSpPr>
        <p:spPr>
          <a:xfrm>
            <a:off x="5659678" y="3725609"/>
            <a:ext cx="1961321" cy="584775"/>
          </a:xfrm>
          <a:prstGeom prst="rect">
            <a:avLst/>
          </a:prstGeom>
          <a:noFill/>
        </p:spPr>
        <p:txBody>
          <a:bodyPr wrap="square" rtlCol="0">
            <a:spAutoFit/>
          </a:bodyPr>
          <a:lstStyle/>
          <a:p>
            <a:r>
              <a:rPr lang="en-US" altLang="zh-CN" sz="3200" dirty="0">
                <a:solidFill>
                  <a:srgbClr val="FF0000"/>
                </a:solidFill>
              </a:rPr>
              <a:t>parking</a:t>
            </a:r>
            <a:endParaRPr lang="zh-CN" altLang="en-US" sz="3200" dirty="0">
              <a:solidFill>
                <a:srgbClr val="FF0000"/>
              </a:solidFill>
            </a:endParaRPr>
          </a:p>
        </p:txBody>
      </p:sp>
      <p:sp>
        <p:nvSpPr>
          <p:cNvPr id="9" name="文本框 8">
            <a:extLst>
              <a:ext uri="{FF2B5EF4-FFF2-40B4-BE49-F238E27FC236}">
                <a16:creationId xmlns:a16="http://schemas.microsoft.com/office/drawing/2014/main" id="{B4A5E9F2-A95F-4C4D-B0F0-48E9E9B65968}"/>
              </a:ext>
            </a:extLst>
          </p:cNvPr>
          <p:cNvSpPr txBox="1"/>
          <p:nvPr/>
        </p:nvSpPr>
        <p:spPr>
          <a:xfrm>
            <a:off x="8547568" y="3742503"/>
            <a:ext cx="1961321" cy="584775"/>
          </a:xfrm>
          <a:prstGeom prst="rect">
            <a:avLst/>
          </a:prstGeom>
          <a:noFill/>
        </p:spPr>
        <p:txBody>
          <a:bodyPr wrap="square" rtlCol="0">
            <a:spAutoFit/>
          </a:bodyPr>
          <a:lstStyle/>
          <a:p>
            <a:r>
              <a:rPr lang="en-US" altLang="zh-CN" sz="3200" dirty="0">
                <a:solidFill>
                  <a:srgbClr val="FF0000"/>
                </a:solidFill>
              </a:rPr>
              <a:t>Therefore</a:t>
            </a:r>
            <a:endParaRPr lang="zh-CN" altLang="en-US" sz="3200" dirty="0">
              <a:solidFill>
                <a:srgbClr val="FF0000"/>
              </a:solidFill>
            </a:endParaRPr>
          </a:p>
        </p:txBody>
      </p:sp>
      <p:sp>
        <p:nvSpPr>
          <p:cNvPr id="10" name="文本框 9">
            <a:extLst>
              <a:ext uri="{FF2B5EF4-FFF2-40B4-BE49-F238E27FC236}">
                <a16:creationId xmlns:a16="http://schemas.microsoft.com/office/drawing/2014/main" id="{EE84D973-2CA0-488D-9C9A-6C497BC22EDD}"/>
              </a:ext>
            </a:extLst>
          </p:cNvPr>
          <p:cNvSpPr txBox="1"/>
          <p:nvPr/>
        </p:nvSpPr>
        <p:spPr>
          <a:xfrm>
            <a:off x="4936433" y="5094561"/>
            <a:ext cx="2319131" cy="584775"/>
          </a:xfrm>
          <a:prstGeom prst="rect">
            <a:avLst/>
          </a:prstGeom>
          <a:noFill/>
        </p:spPr>
        <p:txBody>
          <a:bodyPr wrap="square" rtlCol="0">
            <a:spAutoFit/>
          </a:bodyPr>
          <a:lstStyle/>
          <a:p>
            <a:r>
              <a:rPr lang="en-US" altLang="zh-CN" sz="3200" dirty="0">
                <a:solidFill>
                  <a:srgbClr val="FF0000"/>
                </a:solidFill>
              </a:rPr>
              <a:t>destination</a:t>
            </a:r>
            <a:endParaRPr lang="zh-CN" altLang="en-US" sz="3200" dirty="0">
              <a:solidFill>
                <a:srgbClr val="FF0000"/>
              </a:solidFill>
            </a:endParaRPr>
          </a:p>
        </p:txBody>
      </p:sp>
      <p:sp>
        <p:nvSpPr>
          <p:cNvPr id="11" name="文本框 10">
            <a:extLst>
              <a:ext uri="{FF2B5EF4-FFF2-40B4-BE49-F238E27FC236}">
                <a16:creationId xmlns:a16="http://schemas.microsoft.com/office/drawing/2014/main" id="{B648CA3A-FA29-4B7B-9D56-25EF698D4426}"/>
              </a:ext>
            </a:extLst>
          </p:cNvPr>
          <p:cNvSpPr txBox="1"/>
          <p:nvPr/>
        </p:nvSpPr>
        <p:spPr>
          <a:xfrm>
            <a:off x="3133917" y="5499952"/>
            <a:ext cx="2319131" cy="584775"/>
          </a:xfrm>
          <a:prstGeom prst="rect">
            <a:avLst/>
          </a:prstGeom>
          <a:noFill/>
        </p:spPr>
        <p:txBody>
          <a:bodyPr wrap="square" rtlCol="0">
            <a:spAutoFit/>
          </a:bodyPr>
          <a:lstStyle/>
          <a:p>
            <a:r>
              <a:rPr lang="en-US" altLang="zh-CN" sz="3200" dirty="0">
                <a:solidFill>
                  <a:srgbClr val="FF0000"/>
                </a:solidFill>
              </a:rPr>
              <a:t>disappeared</a:t>
            </a:r>
            <a:endParaRPr lang="zh-CN" altLang="en-US" sz="3200" dirty="0">
              <a:solidFill>
                <a:srgbClr val="FF0000"/>
              </a:solidFill>
            </a:endParaRPr>
          </a:p>
        </p:txBody>
      </p:sp>
      <p:sp>
        <p:nvSpPr>
          <p:cNvPr id="12" name="文本框 11">
            <a:extLst>
              <a:ext uri="{FF2B5EF4-FFF2-40B4-BE49-F238E27FC236}">
                <a16:creationId xmlns:a16="http://schemas.microsoft.com/office/drawing/2014/main" id="{FC13249F-D73E-4432-9B1E-C9F2C9BC0E15}"/>
              </a:ext>
            </a:extLst>
          </p:cNvPr>
          <p:cNvSpPr txBox="1"/>
          <p:nvPr/>
        </p:nvSpPr>
        <p:spPr>
          <a:xfrm>
            <a:off x="3223565" y="5987204"/>
            <a:ext cx="1961321" cy="584775"/>
          </a:xfrm>
          <a:prstGeom prst="rect">
            <a:avLst/>
          </a:prstGeom>
          <a:noFill/>
        </p:spPr>
        <p:txBody>
          <a:bodyPr wrap="square" rtlCol="0">
            <a:spAutoFit/>
          </a:bodyPr>
          <a:lstStyle/>
          <a:p>
            <a:r>
              <a:rPr lang="en-US" altLang="zh-CN" sz="3200" dirty="0">
                <a:solidFill>
                  <a:srgbClr val="FF0000"/>
                </a:solidFill>
              </a:rPr>
              <a:t>tracking</a:t>
            </a:r>
            <a:endParaRPr lang="zh-CN" altLang="en-US" sz="3200" dirty="0">
              <a:solidFill>
                <a:srgbClr val="FF0000"/>
              </a:solidFill>
            </a:endParaRPr>
          </a:p>
        </p:txBody>
      </p:sp>
    </p:spTree>
    <p:extLst>
      <p:ext uri="{BB962C8B-B14F-4D97-AF65-F5344CB8AC3E}">
        <p14:creationId xmlns:p14="http://schemas.microsoft.com/office/powerpoint/2010/main" val="5995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0"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a:extLst>
              <a:ext uri="{FF2B5EF4-FFF2-40B4-BE49-F238E27FC236}">
                <a16:creationId xmlns:a16="http://schemas.microsoft.com/office/drawing/2014/main" id="{1080A768-6375-44EB-A954-43DDF76B6724}"/>
              </a:ext>
            </a:extLst>
          </p:cNvPr>
          <p:cNvSpPr txBox="1">
            <a:spLocks/>
          </p:cNvSpPr>
          <p:nvPr/>
        </p:nvSpPr>
        <p:spPr>
          <a:xfrm>
            <a:off x="539709" y="4113157"/>
            <a:ext cx="10760765" cy="30289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indent="0" algn="just">
              <a:buNone/>
            </a:pPr>
            <a:r>
              <a:rPr lang="zh-CN" altLang="en-US" sz="3200" dirty="0"/>
              <a:t>上面是人类和地球的一个简短的对白。请根据对白，  结合实际，以</a:t>
            </a:r>
            <a:r>
              <a:rPr lang="en-US" altLang="zh-CN" sz="3200" dirty="0"/>
              <a:t>Making everyday earth day</a:t>
            </a:r>
            <a:r>
              <a:rPr lang="zh-CN" altLang="en-US" sz="3200" dirty="0"/>
              <a:t>为题写一篇短文。</a:t>
            </a:r>
            <a:endParaRPr lang="en-US" altLang="zh-CN" sz="3200" dirty="0"/>
          </a:p>
          <a:p>
            <a:pPr marL="0" indent="0" algn="just">
              <a:buNone/>
            </a:pPr>
            <a:r>
              <a:rPr lang="zh-CN" altLang="en-US" sz="3200" dirty="0"/>
              <a:t>提示：</a:t>
            </a:r>
            <a:r>
              <a:rPr lang="en-US" altLang="zh-CN" sz="3200" dirty="0"/>
              <a:t>1.</a:t>
            </a:r>
            <a:r>
              <a:rPr lang="zh-CN" altLang="en-US" sz="3200" dirty="0"/>
              <a:t>地球的现状和存在的问题？</a:t>
            </a:r>
            <a:endParaRPr lang="en-US" altLang="zh-CN" sz="3200" dirty="0"/>
          </a:p>
          <a:p>
            <a:pPr marL="0" indent="0" algn="just">
              <a:buNone/>
            </a:pPr>
            <a:r>
              <a:rPr lang="en-US" altLang="zh-CN" sz="3200" dirty="0"/>
              <a:t>             2.</a:t>
            </a:r>
            <a:r>
              <a:rPr lang="zh-CN" altLang="en-US" sz="3200" dirty="0"/>
              <a:t>人们在地球日这天用什么行动关爱地球？</a:t>
            </a:r>
            <a:endParaRPr lang="en-US" altLang="zh-CN" sz="3200" dirty="0"/>
          </a:p>
          <a:p>
            <a:pPr marL="0" indent="0" algn="just">
              <a:buNone/>
            </a:pPr>
            <a:r>
              <a:rPr lang="en-US" altLang="zh-CN" sz="3200" dirty="0"/>
              <a:t>             3.</a:t>
            </a:r>
            <a:r>
              <a:rPr lang="zh-CN" altLang="en-US" sz="3200" dirty="0"/>
              <a:t>号召人们把每一天都当作地球日，每天关爱地球</a:t>
            </a:r>
            <a:endParaRPr lang="en-US" sz="3200" dirty="0"/>
          </a:p>
        </p:txBody>
      </p:sp>
      <p:pic>
        <p:nvPicPr>
          <p:cNvPr id="8" name="图片 7">
            <a:extLst>
              <a:ext uri="{FF2B5EF4-FFF2-40B4-BE49-F238E27FC236}">
                <a16:creationId xmlns:a16="http://schemas.microsoft.com/office/drawing/2014/main" id="{830E8D36-C4C0-4FFE-8DA3-E0BBC1A3AA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4284" y="2116710"/>
            <a:ext cx="1153901" cy="1776446"/>
          </a:xfrm>
          <a:prstGeom prst="rect">
            <a:avLst/>
          </a:prstGeom>
        </p:spPr>
      </p:pic>
      <p:sp>
        <p:nvSpPr>
          <p:cNvPr id="9" name="圆角矩形标注 1">
            <a:extLst>
              <a:ext uri="{FF2B5EF4-FFF2-40B4-BE49-F238E27FC236}">
                <a16:creationId xmlns:a16="http://schemas.microsoft.com/office/drawing/2014/main" id="{096058CE-C54B-4D28-82E9-2FADEC299148}"/>
              </a:ext>
            </a:extLst>
          </p:cNvPr>
          <p:cNvSpPr/>
          <p:nvPr/>
        </p:nvSpPr>
        <p:spPr>
          <a:xfrm>
            <a:off x="3468438" y="2326533"/>
            <a:ext cx="5255124" cy="1426816"/>
          </a:xfrm>
          <a:prstGeom prst="wedgeRoundRectCallout">
            <a:avLst>
              <a:gd name="adj1" fmla="val 59637"/>
              <a:gd name="adj2" fmla="val -74782"/>
              <a:gd name="adj3" fmla="val 1666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sz="3200" dirty="0">
                <a:solidFill>
                  <a:schemeClr val="tx1"/>
                </a:solidFill>
              </a:rPr>
              <a:t>Earth : Thank you, but only on August 22nd, maybe people think of me!</a:t>
            </a:r>
          </a:p>
        </p:txBody>
      </p:sp>
      <p:sp>
        <p:nvSpPr>
          <p:cNvPr id="10" name="圆角矩形标注 1">
            <a:extLst>
              <a:ext uri="{FF2B5EF4-FFF2-40B4-BE49-F238E27FC236}">
                <a16:creationId xmlns:a16="http://schemas.microsoft.com/office/drawing/2014/main" id="{5ED48AD4-06AE-4681-943D-975B603B4CA2}"/>
              </a:ext>
            </a:extLst>
          </p:cNvPr>
          <p:cNvSpPr/>
          <p:nvPr/>
        </p:nvSpPr>
        <p:spPr>
          <a:xfrm>
            <a:off x="2139591" y="1030866"/>
            <a:ext cx="4102183" cy="935859"/>
          </a:xfrm>
          <a:prstGeom prst="wedgeRoundRectCallout">
            <a:avLst>
              <a:gd name="adj1" fmla="val -59695"/>
              <a:gd name="adj2" fmla="val 104995"/>
              <a:gd name="adj3" fmla="val 1666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sz="3200" dirty="0">
                <a:solidFill>
                  <a:schemeClr val="tx1"/>
                </a:solidFill>
              </a:rPr>
              <a:t>Man: Happy earth day!</a:t>
            </a:r>
          </a:p>
        </p:txBody>
      </p:sp>
      <p:pic>
        <p:nvPicPr>
          <p:cNvPr id="12" name="图片 11">
            <a:extLst>
              <a:ext uri="{FF2B5EF4-FFF2-40B4-BE49-F238E27FC236}">
                <a16:creationId xmlns:a16="http://schemas.microsoft.com/office/drawing/2014/main" id="{1E44D820-F23A-4205-8256-5F30D04D48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59280" y="1674515"/>
            <a:ext cx="1801485" cy="1828064"/>
          </a:xfrm>
          <a:prstGeom prst="rect">
            <a:avLst/>
          </a:prstGeom>
        </p:spPr>
      </p:pic>
      <p:sp>
        <p:nvSpPr>
          <p:cNvPr id="7" name="矩形 6">
            <a:extLst>
              <a:ext uri="{FF2B5EF4-FFF2-40B4-BE49-F238E27FC236}">
                <a16:creationId xmlns:a16="http://schemas.microsoft.com/office/drawing/2014/main" id="{72F401C9-42F0-45ED-87A7-FEC196784189}"/>
              </a:ext>
            </a:extLst>
          </p:cNvPr>
          <p:cNvSpPr/>
          <p:nvPr/>
        </p:nvSpPr>
        <p:spPr>
          <a:xfrm>
            <a:off x="254199" y="207395"/>
            <a:ext cx="3214239" cy="707886"/>
          </a:xfrm>
          <a:prstGeom prst="rect">
            <a:avLst/>
          </a:prstGeom>
          <a:noFill/>
        </p:spPr>
        <p:txBody>
          <a:bodyPr wrap="square" lIns="91440" tIns="45720" rIns="91440" bIns="45720">
            <a:spAutoFit/>
          </a:bodyPr>
          <a:lstStyle/>
          <a:p>
            <a:pPr algn="ctr"/>
            <a:r>
              <a:rPr lang="en-US" altLang="zh-CN" sz="4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Writing task</a:t>
            </a:r>
            <a:endParaRPr lang="zh-CN" altLang="en-US" sz="4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1168709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7793E425-ABAF-4045-BDCC-3A6F9CB2F221}"/>
              </a:ext>
            </a:extLst>
          </p:cNvPr>
          <p:cNvSpPr txBox="1"/>
          <p:nvPr/>
        </p:nvSpPr>
        <p:spPr>
          <a:xfrm>
            <a:off x="245165" y="181957"/>
            <a:ext cx="11701669" cy="6494085"/>
          </a:xfrm>
          <a:prstGeom prst="rect">
            <a:avLst/>
          </a:prstGeom>
          <a:noFill/>
        </p:spPr>
        <p:txBody>
          <a:bodyPr wrap="square" rtlCol="0">
            <a:spAutoFit/>
          </a:bodyPr>
          <a:lstStyle/>
          <a:p>
            <a:r>
              <a:rPr lang="en-US" altLang="zh-CN" sz="3200" dirty="0"/>
              <a:t>                                 Making everyday earth day </a:t>
            </a:r>
          </a:p>
          <a:p>
            <a:r>
              <a:rPr lang="en-US" altLang="zh-CN" sz="3200" dirty="0"/>
              <a:t>Now the earth is in bad condition. For example. In some places, the air </a:t>
            </a:r>
            <a:r>
              <a:rPr lang="en-US" altLang="zh-CN" sz="3200" dirty="0">
                <a:solidFill>
                  <a:srgbClr val="FF0000"/>
                </a:solidFill>
              </a:rPr>
              <a:t>pollution</a:t>
            </a:r>
            <a:r>
              <a:rPr lang="en-US" altLang="zh-CN" sz="3200" dirty="0"/>
              <a:t> is so serious that it causes many deaths. At the same time, global warming has caused </a:t>
            </a:r>
            <a:r>
              <a:rPr lang="en-US" altLang="zh-CN" sz="3200" dirty="0">
                <a:solidFill>
                  <a:srgbClr val="FF0000"/>
                </a:solidFill>
              </a:rPr>
              <a:t>extinction</a:t>
            </a:r>
            <a:r>
              <a:rPr lang="en-US" altLang="zh-CN" sz="3200" dirty="0"/>
              <a:t> of many animals and plants. Luckily we human beings have realized the problems. </a:t>
            </a:r>
          </a:p>
          <a:p>
            <a:r>
              <a:rPr lang="en-US" altLang="zh-CN" sz="3200" dirty="0"/>
              <a:t>On April 22</a:t>
            </a:r>
            <a:r>
              <a:rPr lang="en-US" altLang="zh-CN" sz="3200" baseline="30000" dirty="0"/>
              <a:t>nd</a:t>
            </a:r>
            <a:r>
              <a:rPr lang="en-US" altLang="zh-CN" sz="3200" dirty="0"/>
              <a:t>, millions of people across the world do something good for the earth. Some clean up beaches and water, some </a:t>
            </a:r>
            <a:r>
              <a:rPr lang="en-US" altLang="zh-CN" sz="3200" dirty="0">
                <a:solidFill>
                  <a:srgbClr val="FF0000"/>
                </a:solidFill>
              </a:rPr>
              <a:t>recycle</a:t>
            </a:r>
            <a:r>
              <a:rPr lang="en-US" altLang="zh-CN" sz="3200" dirty="0"/>
              <a:t> used </a:t>
            </a:r>
            <a:r>
              <a:rPr lang="en-US" altLang="zh-CN" sz="3200" dirty="0">
                <a:solidFill>
                  <a:srgbClr val="FF0000"/>
                </a:solidFill>
              </a:rPr>
              <a:t>batteries</a:t>
            </a:r>
            <a:r>
              <a:rPr lang="en-US" altLang="zh-CN" sz="3200" dirty="0"/>
              <a:t> while others gave speeches to call on more people to </a:t>
            </a:r>
            <a:r>
              <a:rPr lang="en-US" altLang="zh-CN" sz="3200" dirty="0">
                <a:solidFill>
                  <a:srgbClr val="FF0000"/>
                </a:solidFill>
              </a:rPr>
              <a:t>take</a:t>
            </a:r>
            <a:r>
              <a:rPr lang="en-US" altLang="zh-CN" sz="3200" dirty="0"/>
              <a:t> </a:t>
            </a:r>
            <a:r>
              <a:rPr lang="en-US" altLang="zh-CN" sz="3200" dirty="0">
                <a:solidFill>
                  <a:srgbClr val="FF0000"/>
                </a:solidFill>
              </a:rPr>
              <a:t>action</a:t>
            </a:r>
            <a:r>
              <a:rPr lang="en-US" altLang="zh-CN" sz="3200" dirty="0"/>
              <a:t>. But can we save our earth only by one day's work? Protecting the earth</a:t>
            </a:r>
            <a:r>
              <a:rPr lang="en-US" altLang="zh-CN" sz="3200" dirty="0">
                <a:solidFill>
                  <a:srgbClr val="FF0000"/>
                </a:solidFill>
              </a:rPr>
              <a:t> involves </a:t>
            </a:r>
            <a:r>
              <a:rPr lang="en-US" altLang="zh-CN" sz="3200" dirty="0"/>
              <a:t>everyone. The future of our planet depends on our efforts. What we should do is to do our parts and make everyday earth day. Only by taking good care of it everyday, can we hope to </a:t>
            </a:r>
            <a:r>
              <a:rPr lang="en-US" altLang="zh-CN" sz="3200" dirty="0">
                <a:solidFill>
                  <a:srgbClr val="FF0000"/>
                </a:solidFill>
              </a:rPr>
              <a:t>live in harmony with </a:t>
            </a:r>
            <a:r>
              <a:rPr lang="en-US" altLang="zh-CN" sz="3200" dirty="0"/>
              <a:t>nature.</a:t>
            </a:r>
          </a:p>
        </p:txBody>
      </p:sp>
    </p:spTree>
    <p:extLst>
      <p:ext uri="{BB962C8B-B14F-4D97-AF65-F5344CB8AC3E}">
        <p14:creationId xmlns:p14="http://schemas.microsoft.com/office/powerpoint/2010/main" val="47457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8ECAEBE4-1BAB-47CC-BA2F-B250EB1251E1}"/>
              </a:ext>
            </a:extLst>
          </p:cNvPr>
          <p:cNvSpPr txBox="1"/>
          <p:nvPr/>
        </p:nvSpPr>
        <p:spPr>
          <a:xfrm>
            <a:off x="1912999" y="1149259"/>
            <a:ext cx="2880917" cy="769441"/>
          </a:xfrm>
          <a:prstGeom prst="rect">
            <a:avLst/>
          </a:prstGeom>
          <a:noFill/>
        </p:spPr>
        <p:txBody>
          <a:bodyPr wrap="none" rtlCol="0">
            <a:spAutoFit/>
          </a:bodyPr>
          <a:lstStyle/>
          <a:p>
            <a:r>
              <a:rPr lang="en-US" altLang="zh-CN" sz="4400" dirty="0">
                <a:solidFill>
                  <a:srgbClr val="002060"/>
                </a:solidFill>
                <a:latin typeface="Arial" panose="020B0604020202020204" pitchFamily="34" charset="0"/>
                <a:cs typeface="Arial" panose="020B0604020202020204" pitchFamily="34" charset="0"/>
              </a:rPr>
              <a:t>Homework</a:t>
            </a:r>
            <a:endParaRPr lang="zh-CN" altLang="en-US" sz="4400" dirty="0">
              <a:solidFill>
                <a:srgbClr val="002060"/>
              </a:solidFill>
              <a:latin typeface="Arial" panose="020B0604020202020204" pitchFamily="34" charset="0"/>
              <a:cs typeface="Arial" panose="020B0604020202020204" pitchFamily="34" charset="0"/>
            </a:endParaRPr>
          </a:p>
        </p:txBody>
      </p:sp>
      <p:sp>
        <p:nvSpPr>
          <p:cNvPr id="3" name="文本框 2">
            <a:extLst>
              <a:ext uri="{FF2B5EF4-FFF2-40B4-BE49-F238E27FC236}">
                <a16:creationId xmlns:a16="http://schemas.microsoft.com/office/drawing/2014/main" id="{66A5E265-0AEA-4620-A687-B741DEDBAB4E}"/>
              </a:ext>
            </a:extLst>
          </p:cNvPr>
          <p:cNvSpPr txBox="1"/>
          <p:nvPr/>
        </p:nvSpPr>
        <p:spPr>
          <a:xfrm>
            <a:off x="1912999" y="2373375"/>
            <a:ext cx="8026556" cy="707886"/>
          </a:xfrm>
          <a:prstGeom prst="rect">
            <a:avLst/>
          </a:prstGeom>
          <a:noFill/>
        </p:spPr>
        <p:txBody>
          <a:bodyPr wrap="none" rtlCol="0">
            <a:spAutoFit/>
          </a:bodyPr>
          <a:lstStyle/>
          <a:p>
            <a:r>
              <a:rPr lang="en-US" altLang="zh-CN" sz="4000" dirty="0">
                <a:solidFill>
                  <a:srgbClr val="002060"/>
                </a:solidFill>
                <a:latin typeface="Arial" panose="020B0604020202020204" pitchFamily="34" charset="0"/>
                <a:cs typeface="Arial" panose="020B0604020202020204" pitchFamily="34" charset="0"/>
              </a:rPr>
              <a:t>Finish your own writing after class.</a:t>
            </a:r>
            <a:endParaRPr lang="zh-CN" altLang="en-US" sz="40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2587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2"/>
            </p:custDataLst>
          </p:nvPr>
        </p:nvPicPr>
        <p:blipFill>
          <a:blip r:embed="rId4" cstate="print">
            <a:clrChange>
              <a:clrFrom>
                <a:srgbClr val="FFFFFF">
                  <a:alpha val="100000"/>
                </a:srgbClr>
              </a:clrFrom>
              <a:clrTo>
                <a:srgbClr val="FFFFFF">
                  <a:alpha val="100000"/>
                  <a:alpha val="0"/>
                </a:srgbClr>
              </a:clrTo>
            </a:clrChange>
          </a:blip>
          <a:stretch>
            <a:fillRect/>
          </a:stretch>
        </p:blipFill>
        <p:spPr>
          <a:xfrm>
            <a:off x="5273040" y="1058444"/>
            <a:ext cx="1645920" cy="1630680"/>
          </a:xfrm>
          <a:prstGeom prst="rect">
            <a:avLst/>
          </a:prstGeom>
        </p:spPr>
      </p:pic>
      <p:sp>
        <p:nvSpPr>
          <p:cNvPr id="19" name="矩形 18"/>
          <p:cNvSpPr/>
          <p:nvPr/>
        </p:nvSpPr>
        <p:spPr>
          <a:xfrm>
            <a:off x="3169073" y="3147060"/>
            <a:ext cx="6211993" cy="1198880"/>
          </a:xfrm>
          <a:prstGeom prst="rect">
            <a:avLst/>
          </a:prstGeom>
        </p:spPr>
        <p:txBody>
          <a:bodyPr wrap="square">
            <a:spAutoFit/>
          </a:bodyPr>
          <a:lstStyle/>
          <a:p>
            <a:pPr algn="r"/>
            <a:r>
              <a:rPr lang="zh-CN" altLang="en-US" sz="7200" b="1" spc="300" dirty="0">
                <a:solidFill>
                  <a:srgbClr val="002060"/>
                </a:solidFill>
                <a:latin typeface="微软雅黑" panose="020B0503020204020204" charset="-122"/>
                <a:ea typeface="微软雅黑" panose="020B0503020204020204" charset="-122"/>
              </a:rPr>
              <a:t>谢谢您的观看</a:t>
            </a:r>
          </a:p>
        </p:txBody>
      </p:sp>
      <p:sp>
        <p:nvSpPr>
          <p:cNvPr id="7" name="矩形 6"/>
          <p:cNvSpPr/>
          <p:nvPr/>
        </p:nvSpPr>
        <p:spPr>
          <a:xfrm>
            <a:off x="3510280" y="4676987"/>
            <a:ext cx="5607216" cy="645160"/>
          </a:xfrm>
          <a:prstGeom prst="rect">
            <a:avLst/>
          </a:prstGeom>
        </p:spPr>
        <p:txBody>
          <a:bodyPr wrap="square">
            <a:spAutoFit/>
          </a:bodyPr>
          <a:lstStyle/>
          <a:p>
            <a:pPr algn="l">
              <a:lnSpc>
                <a:spcPct val="150000"/>
              </a:lnSpc>
            </a:pPr>
            <a:r>
              <a:rPr lang="zh-CN" altLang="en-US" sz="2400" spc="226" dirty="0">
                <a:solidFill>
                  <a:srgbClr val="002060"/>
                </a:solidFill>
                <a:latin typeface="楷体" panose="02010609060101010101" charset="-122"/>
                <a:ea typeface="楷体" panose="02010609060101010101" charset="-122"/>
              </a:rPr>
              <a:t>北京市朝阳区教育研究中心  制作</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a:extLst>
              <a:ext uri="{FF2B5EF4-FFF2-40B4-BE49-F238E27FC236}">
                <a16:creationId xmlns:a16="http://schemas.microsoft.com/office/drawing/2014/main" id="{F0B0ADE4-9F49-43D8-A5D6-40E313C7D5F2}"/>
              </a:ext>
            </a:extLst>
          </p:cNvPr>
          <p:cNvSpPr txBox="1">
            <a:spLocks/>
          </p:cNvSpPr>
          <p:nvPr/>
        </p:nvSpPr>
        <p:spPr>
          <a:xfrm>
            <a:off x="148800" y="289874"/>
            <a:ext cx="11894400" cy="6278251"/>
          </a:xfrm>
          <a:prstGeom prst="rect">
            <a:avLst/>
          </a:prstGeom>
          <a:ln>
            <a:solidFill>
              <a:schemeClr val="tx1"/>
            </a:solidFill>
          </a:ln>
        </p:spPr>
        <p:txBody>
          <a:bodyPr vert="horz" lIns="91440" tIns="45720" rIns="91440" bIns="45720" rtlCol="0">
            <a:normAutofit fontScale="97500"/>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indent="0">
              <a:buNone/>
            </a:pPr>
            <a:endParaRPr lang="zh-CN" altLang="en-US" sz="3600" b="1" dirty="0">
              <a:latin typeface="Arial" panose="020B0604020202020204" pitchFamily="34" charset="0"/>
              <a:cs typeface="Arial" panose="020B0604020202020204" pitchFamily="34" charset="0"/>
            </a:endParaRPr>
          </a:p>
        </p:txBody>
      </p:sp>
      <p:sp>
        <p:nvSpPr>
          <p:cNvPr id="2" name="矩形 1">
            <a:extLst>
              <a:ext uri="{FF2B5EF4-FFF2-40B4-BE49-F238E27FC236}">
                <a16:creationId xmlns:a16="http://schemas.microsoft.com/office/drawing/2014/main" id="{085B87C1-086A-427D-896B-93B999E40099}"/>
              </a:ext>
            </a:extLst>
          </p:cNvPr>
          <p:cNvSpPr/>
          <p:nvPr/>
        </p:nvSpPr>
        <p:spPr>
          <a:xfrm>
            <a:off x="277906" y="753036"/>
            <a:ext cx="11765294" cy="4832092"/>
          </a:xfrm>
          <a:prstGeom prst="rect">
            <a:avLst/>
          </a:prstGeom>
        </p:spPr>
        <p:txBody>
          <a:bodyPr wrap="square">
            <a:spAutoFit/>
          </a:bodyPr>
          <a:lstStyle/>
          <a:p>
            <a:r>
              <a:rPr lang="zh-CN" altLang="en-US" sz="2800" dirty="0"/>
              <a:t>学习目标：</a:t>
            </a:r>
          </a:p>
          <a:p>
            <a:r>
              <a:rPr lang="en-US" altLang="zh-CN" sz="2800" dirty="0"/>
              <a:t>1.</a:t>
            </a:r>
            <a:r>
              <a:rPr lang="zh-CN" altLang="en-US" sz="2800" dirty="0"/>
              <a:t>归纳复习本单元与</a:t>
            </a:r>
            <a:r>
              <a:rPr lang="zh-CN" altLang="en-US" sz="2800" dirty="0">
                <a:solidFill>
                  <a:schemeClr val="accent5"/>
                </a:solidFill>
              </a:rPr>
              <a:t>“</a:t>
            </a:r>
            <a:r>
              <a:rPr lang="en-US" altLang="zh-CN" sz="2800" dirty="0">
                <a:solidFill>
                  <a:schemeClr val="accent5"/>
                </a:solidFill>
              </a:rPr>
              <a:t>Green living ”, “ Roots and Shoots ”,“ Greening the desert”, “White bikes” on the roads</a:t>
            </a:r>
            <a:r>
              <a:rPr lang="zh-CN" altLang="en-US" sz="2800" dirty="0"/>
              <a:t>主题相关的词汇及其搭配。</a:t>
            </a:r>
          </a:p>
          <a:p>
            <a:r>
              <a:rPr lang="en-US" altLang="zh-CN" sz="2800" dirty="0"/>
              <a:t>2.</a:t>
            </a:r>
            <a:r>
              <a:rPr lang="zh-CN" altLang="en-US" sz="2800" dirty="0"/>
              <a:t>在主题语境中加深词义的理解并强化词汇的搭配意识。</a:t>
            </a:r>
          </a:p>
          <a:p>
            <a:r>
              <a:rPr lang="en-US" altLang="zh-CN" sz="2800" dirty="0"/>
              <a:t>3.</a:t>
            </a:r>
            <a:r>
              <a:rPr lang="zh-CN" altLang="en-US" sz="2800" dirty="0"/>
              <a:t>运用所学词汇写一篇有关“世界地球日”的作文。</a:t>
            </a:r>
          </a:p>
          <a:p>
            <a:endParaRPr lang="zh-CN" altLang="en-US" sz="2800" dirty="0"/>
          </a:p>
          <a:p>
            <a:r>
              <a:rPr lang="zh-CN" altLang="en-US" sz="2800" dirty="0"/>
              <a:t> </a:t>
            </a:r>
          </a:p>
          <a:p>
            <a:r>
              <a:rPr lang="zh-CN" altLang="en-US" sz="2800" dirty="0"/>
              <a:t>学法指导：</a:t>
            </a:r>
          </a:p>
          <a:p>
            <a:r>
              <a:rPr lang="en-US" altLang="zh-CN" sz="2800" dirty="0"/>
              <a:t>1.</a:t>
            </a:r>
            <a:r>
              <a:rPr lang="zh-CN" altLang="en-US" sz="2800" dirty="0"/>
              <a:t>按主题积累词汇。</a:t>
            </a:r>
          </a:p>
          <a:p>
            <a:r>
              <a:rPr lang="en-US" altLang="zh-CN" sz="2800" dirty="0"/>
              <a:t>2. </a:t>
            </a:r>
            <a:r>
              <a:rPr lang="zh-CN" altLang="en-US" sz="2800" dirty="0"/>
              <a:t>关注上下文语境，体会词汇在句子或文段中所传递的意思。 </a:t>
            </a:r>
          </a:p>
          <a:p>
            <a:r>
              <a:rPr lang="zh-CN" altLang="en-US" sz="2800" dirty="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71B260B-4FB0-4A63-9329-F8880540BB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9227" y="1020913"/>
            <a:ext cx="6404377" cy="4429540"/>
          </a:xfrm>
          <a:prstGeom prst="rect">
            <a:avLst/>
          </a:prstGeom>
          <a:effectLst>
            <a:softEdge rad="317500"/>
          </a:effectLst>
        </p:spPr>
      </p:pic>
      <p:sp>
        <p:nvSpPr>
          <p:cNvPr id="4" name="文本框 3">
            <a:extLst>
              <a:ext uri="{FF2B5EF4-FFF2-40B4-BE49-F238E27FC236}">
                <a16:creationId xmlns:a16="http://schemas.microsoft.com/office/drawing/2014/main" id="{83835FE8-2DCB-4C97-9252-D2400C1FE06A}"/>
              </a:ext>
            </a:extLst>
          </p:cNvPr>
          <p:cNvSpPr txBox="1"/>
          <p:nvPr/>
        </p:nvSpPr>
        <p:spPr>
          <a:xfrm>
            <a:off x="2941998" y="5267700"/>
            <a:ext cx="6718837" cy="1138773"/>
          </a:xfrm>
          <a:prstGeom prst="rect">
            <a:avLst/>
          </a:prstGeom>
          <a:noFill/>
        </p:spPr>
        <p:txBody>
          <a:bodyPr wrap="square" rtlCol="0">
            <a:spAutoFit/>
          </a:bodyPr>
          <a:lstStyle/>
          <a:p>
            <a:endParaRPr lang="en-US" altLang="zh-CN" sz="3200" b="1" dirty="0">
              <a:latin typeface="Arial" panose="020B0604020202020204" pitchFamily="34" charset="0"/>
              <a:cs typeface="Arial" panose="020B0604020202020204" pitchFamily="34" charset="0"/>
            </a:endParaRPr>
          </a:p>
          <a:p>
            <a:r>
              <a:rPr lang="en-US" altLang="zh-CN" sz="3600" b="1" dirty="0">
                <a:latin typeface="Arial" panose="020B0604020202020204" pitchFamily="34" charset="0"/>
                <a:cs typeface="Arial" panose="020B0604020202020204" pitchFamily="34" charset="0"/>
              </a:rPr>
              <a:t>“</a:t>
            </a:r>
            <a:r>
              <a:rPr lang="zh-CN" altLang="en-US" sz="3600" b="1" dirty="0">
                <a:latin typeface="Arial" panose="020B0604020202020204" pitchFamily="34" charset="0"/>
                <a:cs typeface="Arial" panose="020B0604020202020204" pitchFamily="34" charset="0"/>
              </a:rPr>
              <a:t>珍爱地球，人与自然和谐共生</a:t>
            </a:r>
            <a:r>
              <a:rPr lang="en-US" altLang="zh-CN" sz="3600" b="1" dirty="0">
                <a:latin typeface="Arial" panose="020B0604020202020204" pitchFamily="34" charset="0"/>
                <a:cs typeface="Arial" panose="020B0604020202020204" pitchFamily="34" charset="0"/>
              </a:rPr>
              <a:t>”</a:t>
            </a:r>
          </a:p>
        </p:txBody>
      </p:sp>
      <p:sp>
        <p:nvSpPr>
          <p:cNvPr id="8" name="文本框 7">
            <a:extLst>
              <a:ext uri="{FF2B5EF4-FFF2-40B4-BE49-F238E27FC236}">
                <a16:creationId xmlns:a16="http://schemas.microsoft.com/office/drawing/2014/main" id="{42FF7833-0C8C-4FBE-B061-2C304B39E252}"/>
              </a:ext>
            </a:extLst>
          </p:cNvPr>
          <p:cNvSpPr txBox="1"/>
          <p:nvPr/>
        </p:nvSpPr>
        <p:spPr>
          <a:xfrm>
            <a:off x="3995546" y="330329"/>
            <a:ext cx="6718837" cy="1077218"/>
          </a:xfrm>
          <a:prstGeom prst="rect">
            <a:avLst/>
          </a:prstGeom>
          <a:noFill/>
        </p:spPr>
        <p:txBody>
          <a:bodyPr wrap="square" rtlCol="0">
            <a:spAutoFit/>
          </a:bodyPr>
          <a:lstStyle/>
          <a:p>
            <a:r>
              <a:rPr lang="en-US" altLang="zh-CN" sz="3200" b="1" dirty="0">
                <a:solidFill>
                  <a:schemeClr val="accent5"/>
                </a:solidFill>
                <a:latin typeface="Arial" panose="020B0604020202020204" pitchFamily="34" charset="0"/>
                <a:cs typeface="Arial" panose="020B0604020202020204" pitchFamily="34" charset="0"/>
              </a:rPr>
              <a:t>51st World Earth Day</a:t>
            </a:r>
          </a:p>
          <a:p>
            <a:endParaRPr lang="en-US" altLang="zh-CN"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0813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34CF576-B873-4FD0-8D99-18FF70876804}"/>
              </a:ext>
            </a:extLst>
          </p:cNvPr>
          <p:cNvPicPr>
            <a:picLocks noChangeAspect="1"/>
          </p:cNvPicPr>
          <p:nvPr/>
        </p:nvPicPr>
        <p:blipFill rotWithShape="1">
          <a:blip r:embed="rId2">
            <a:extLst>
              <a:ext uri="{28A0092B-C50C-407E-A947-70E740481C1C}">
                <a14:useLocalDpi xmlns:a14="http://schemas.microsoft.com/office/drawing/2010/main" val="0"/>
              </a:ext>
            </a:extLst>
          </a:blip>
          <a:srcRect b="6802"/>
          <a:stretch/>
        </p:blipFill>
        <p:spPr>
          <a:xfrm>
            <a:off x="4657563" y="2443194"/>
            <a:ext cx="2684394" cy="2001442"/>
          </a:xfrm>
          <a:prstGeom prst="rect">
            <a:avLst/>
          </a:prstGeom>
        </p:spPr>
      </p:pic>
      <p:pic>
        <p:nvPicPr>
          <p:cNvPr id="13" name="图片 12">
            <a:extLst>
              <a:ext uri="{FF2B5EF4-FFF2-40B4-BE49-F238E27FC236}">
                <a16:creationId xmlns:a16="http://schemas.microsoft.com/office/drawing/2014/main" id="{D5FCE12F-5054-4636-962E-0D49A3A532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1746" y="596644"/>
            <a:ext cx="2627211" cy="1751474"/>
          </a:xfrm>
          <a:prstGeom prst="rect">
            <a:avLst/>
          </a:prstGeom>
          <a:effectLst>
            <a:softEdge rad="127000"/>
          </a:effectLst>
        </p:spPr>
      </p:pic>
      <p:sp>
        <p:nvSpPr>
          <p:cNvPr id="14" name="文本框 13">
            <a:extLst>
              <a:ext uri="{FF2B5EF4-FFF2-40B4-BE49-F238E27FC236}">
                <a16:creationId xmlns:a16="http://schemas.microsoft.com/office/drawing/2014/main" id="{8EFA19BB-81C4-4089-8F26-0EEC1B6CCC6A}"/>
              </a:ext>
            </a:extLst>
          </p:cNvPr>
          <p:cNvSpPr txBox="1"/>
          <p:nvPr/>
        </p:nvSpPr>
        <p:spPr>
          <a:xfrm>
            <a:off x="981746" y="89968"/>
            <a:ext cx="2718687" cy="584775"/>
          </a:xfrm>
          <a:prstGeom prst="rect">
            <a:avLst/>
          </a:prstGeom>
          <a:noFill/>
        </p:spPr>
        <p:txBody>
          <a:bodyPr wrap="square" rtlCol="0">
            <a:spAutoFit/>
          </a:bodyPr>
          <a:lstStyle/>
          <a:p>
            <a:r>
              <a:rPr lang="en-US" altLang="zh-CN" sz="3200" dirty="0"/>
              <a:t>water pollution</a:t>
            </a:r>
            <a:endParaRPr lang="zh-CN" altLang="en-US" sz="3200" dirty="0"/>
          </a:p>
        </p:txBody>
      </p:sp>
      <p:pic>
        <p:nvPicPr>
          <p:cNvPr id="17" name="图片 16">
            <a:extLst>
              <a:ext uri="{FF2B5EF4-FFF2-40B4-BE49-F238E27FC236}">
                <a16:creationId xmlns:a16="http://schemas.microsoft.com/office/drawing/2014/main" id="{3D93A7DE-464B-4543-8872-7165BE82DF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81746" y="2749081"/>
            <a:ext cx="2627213" cy="1751473"/>
          </a:xfrm>
          <a:prstGeom prst="rect">
            <a:avLst/>
          </a:prstGeom>
          <a:effectLst>
            <a:softEdge rad="127000"/>
          </a:effectLst>
        </p:spPr>
      </p:pic>
      <p:sp>
        <p:nvSpPr>
          <p:cNvPr id="18" name="文本框 17">
            <a:extLst>
              <a:ext uri="{FF2B5EF4-FFF2-40B4-BE49-F238E27FC236}">
                <a16:creationId xmlns:a16="http://schemas.microsoft.com/office/drawing/2014/main" id="{91127B6A-02E8-46C4-87A1-9889404EE775}"/>
              </a:ext>
            </a:extLst>
          </p:cNvPr>
          <p:cNvSpPr txBox="1"/>
          <p:nvPr/>
        </p:nvSpPr>
        <p:spPr>
          <a:xfrm>
            <a:off x="916855" y="2285373"/>
            <a:ext cx="2848468" cy="584775"/>
          </a:xfrm>
          <a:prstGeom prst="rect">
            <a:avLst/>
          </a:prstGeom>
          <a:noFill/>
        </p:spPr>
        <p:txBody>
          <a:bodyPr wrap="square" rtlCol="0">
            <a:spAutoFit/>
          </a:bodyPr>
          <a:lstStyle/>
          <a:p>
            <a:r>
              <a:rPr lang="en-US" altLang="zh-CN" sz="3200" dirty="0"/>
              <a:t>ocean pollution</a:t>
            </a:r>
            <a:endParaRPr lang="zh-CN" altLang="en-US" sz="3200" dirty="0"/>
          </a:p>
        </p:txBody>
      </p:sp>
      <p:pic>
        <p:nvPicPr>
          <p:cNvPr id="21" name="图片 20">
            <a:extLst>
              <a:ext uri="{FF2B5EF4-FFF2-40B4-BE49-F238E27FC236}">
                <a16:creationId xmlns:a16="http://schemas.microsoft.com/office/drawing/2014/main" id="{7E25EE7C-F0E2-42FD-B5E1-58E55B59D4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1746" y="4892188"/>
            <a:ext cx="2627213" cy="1804020"/>
          </a:xfrm>
          <a:prstGeom prst="rect">
            <a:avLst/>
          </a:prstGeom>
          <a:effectLst>
            <a:softEdge rad="127000"/>
          </a:effectLst>
        </p:spPr>
      </p:pic>
      <p:sp>
        <p:nvSpPr>
          <p:cNvPr id="22" name="文本框 21">
            <a:extLst>
              <a:ext uri="{FF2B5EF4-FFF2-40B4-BE49-F238E27FC236}">
                <a16:creationId xmlns:a16="http://schemas.microsoft.com/office/drawing/2014/main" id="{6180E85A-7850-40D2-A466-3D97985D7E59}"/>
              </a:ext>
            </a:extLst>
          </p:cNvPr>
          <p:cNvSpPr txBox="1"/>
          <p:nvPr/>
        </p:nvSpPr>
        <p:spPr>
          <a:xfrm>
            <a:off x="1080076" y="4395995"/>
            <a:ext cx="2848468" cy="584775"/>
          </a:xfrm>
          <a:prstGeom prst="rect">
            <a:avLst/>
          </a:prstGeom>
          <a:noFill/>
        </p:spPr>
        <p:txBody>
          <a:bodyPr wrap="square" rtlCol="0">
            <a:spAutoFit/>
          </a:bodyPr>
          <a:lstStyle/>
          <a:p>
            <a:r>
              <a:rPr lang="en-US" altLang="zh-CN" sz="3200" dirty="0"/>
              <a:t>soil pollution</a:t>
            </a:r>
            <a:endParaRPr lang="zh-CN" altLang="en-US" sz="3200" dirty="0"/>
          </a:p>
        </p:txBody>
      </p:sp>
      <p:pic>
        <p:nvPicPr>
          <p:cNvPr id="24" name="图片 23">
            <a:extLst>
              <a:ext uri="{FF2B5EF4-FFF2-40B4-BE49-F238E27FC236}">
                <a16:creationId xmlns:a16="http://schemas.microsoft.com/office/drawing/2014/main" id="{B7273671-C4EA-4CFF-8145-17146886E94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4651745" y="601308"/>
            <a:ext cx="2627211" cy="1756139"/>
          </a:xfrm>
          <a:prstGeom prst="rect">
            <a:avLst/>
          </a:prstGeom>
          <a:effectLst>
            <a:softEdge rad="127000"/>
          </a:effectLst>
        </p:spPr>
      </p:pic>
      <p:sp>
        <p:nvSpPr>
          <p:cNvPr id="25" name="文本框 24">
            <a:extLst>
              <a:ext uri="{FF2B5EF4-FFF2-40B4-BE49-F238E27FC236}">
                <a16:creationId xmlns:a16="http://schemas.microsoft.com/office/drawing/2014/main" id="{87569EE7-6869-41F3-9871-0A25D1F87D94}"/>
              </a:ext>
            </a:extLst>
          </p:cNvPr>
          <p:cNvSpPr txBox="1"/>
          <p:nvPr/>
        </p:nvSpPr>
        <p:spPr>
          <a:xfrm>
            <a:off x="4867465" y="73294"/>
            <a:ext cx="2718687" cy="584775"/>
          </a:xfrm>
          <a:prstGeom prst="rect">
            <a:avLst/>
          </a:prstGeom>
          <a:noFill/>
        </p:spPr>
        <p:txBody>
          <a:bodyPr wrap="square" rtlCol="0">
            <a:spAutoFit/>
          </a:bodyPr>
          <a:lstStyle/>
          <a:p>
            <a:r>
              <a:rPr lang="en-US" altLang="zh-CN" sz="3200" dirty="0"/>
              <a:t>air pollution</a:t>
            </a:r>
            <a:endParaRPr lang="zh-CN" altLang="en-US" sz="3200" dirty="0"/>
          </a:p>
        </p:txBody>
      </p:sp>
      <p:pic>
        <p:nvPicPr>
          <p:cNvPr id="30" name="图片 29">
            <a:extLst>
              <a:ext uri="{FF2B5EF4-FFF2-40B4-BE49-F238E27FC236}">
                <a16:creationId xmlns:a16="http://schemas.microsoft.com/office/drawing/2014/main" id="{802593D5-ED91-4EC6-8AE3-E613FCE6AA1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30274" y="2630508"/>
            <a:ext cx="2627213" cy="1765487"/>
          </a:xfrm>
          <a:prstGeom prst="rect">
            <a:avLst/>
          </a:prstGeom>
          <a:effectLst>
            <a:softEdge rad="127000"/>
          </a:effectLst>
        </p:spPr>
      </p:pic>
      <p:sp>
        <p:nvSpPr>
          <p:cNvPr id="33" name="文本框 32">
            <a:extLst>
              <a:ext uri="{FF2B5EF4-FFF2-40B4-BE49-F238E27FC236}">
                <a16:creationId xmlns:a16="http://schemas.microsoft.com/office/drawing/2014/main" id="{6785CF9C-AD60-4C00-A1D1-50FBDF3A802A}"/>
              </a:ext>
            </a:extLst>
          </p:cNvPr>
          <p:cNvSpPr txBox="1"/>
          <p:nvPr/>
        </p:nvSpPr>
        <p:spPr>
          <a:xfrm>
            <a:off x="8912595" y="2164306"/>
            <a:ext cx="1303326" cy="584775"/>
          </a:xfrm>
          <a:prstGeom prst="rect">
            <a:avLst/>
          </a:prstGeom>
          <a:noFill/>
        </p:spPr>
        <p:txBody>
          <a:bodyPr wrap="square" rtlCol="0">
            <a:spAutoFit/>
          </a:bodyPr>
          <a:lstStyle/>
          <a:p>
            <a:r>
              <a:rPr lang="en-US" altLang="zh-CN" sz="3200" dirty="0"/>
              <a:t>desert</a:t>
            </a:r>
            <a:endParaRPr lang="zh-CN" altLang="en-US" sz="3200" dirty="0"/>
          </a:p>
        </p:txBody>
      </p:sp>
      <p:pic>
        <p:nvPicPr>
          <p:cNvPr id="35" name="图片 34">
            <a:extLst>
              <a:ext uri="{FF2B5EF4-FFF2-40B4-BE49-F238E27FC236}">
                <a16:creationId xmlns:a16="http://schemas.microsoft.com/office/drawing/2014/main" id="{97A63862-B064-406E-BA66-C9076A9DF96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50652" y="4850063"/>
            <a:ext cx="2627212" cy="1846145"/>
          </a:xfrm>
          <a:prstGeom prst="rect">
            <a:avLst/>
          </a:prstGeom>
          <a:effectLst>
            <a:softEdge rad="127000"/>
          </a:effectLst>
        </p:spPr>
      </p:pic>
      <p:sp>
        <p:nvSpPr>
          <p:cNvPr id="36" name="文本框 35">
            <a:extLst>
              <a:ext uri="{FF2B5EF4-FFF2-40B4-BE49-F238E27FC236}">
                <a16:creationId xmlns:a16="http://schemas.microsoft.com/office/drawing/2014/main" id="{94A896C7-BA7E-42D7-A911-1950B6D85899}"/>
              </a:ext>
            </a:extLst>
          </p:cNvPr>
          <p:cNvSpPr txBox="1"/>
          <p:nvPr/>
        </p:nvSpPr>
        <p:spPr>
          <a:xfrm>
            <a:off x="8188703" y="4312079"/>
            <a:ext cx="3043682" cy="584775"/>
          </a:xfrm>
          <a:prstGeom prst="rect">
            <a:avLst/>
          </a:prstGeom>
          <a:noFill/>
        </p:spPr>
        <p:txBody>
          <a:bodyPr wrap="square" rtlCol="0">
            <a:spAutoFit/>
          </a:bodyPr>
          <a:lstStyle/>
          <a:p>
            <a:r>
              <a:rPr lang="en-US" altLang="zh-CN" sz="3200" dirty="0"/>
              <a:t>global warming</a:t>
            </a:r>
            <a:endParaRPr lang="zh-CN" altLang="en-US" sz="3200" dirty="0"/>
          </a:p>
        </p:txBody>
      </p:sp>
      <p:pic>
        <p:nvPicPr>
          <p:cNvPr id="38" name="图片 37">
            <a:extLst>
              <a:ext uri="{FF2B5EF4-FFF2-40B4-BE49-F238E27FC236}">
                <a16:creationId xmlns:a16="http://schemas.microsoft.com/office/drawing/2014/main" id="{6715FCC5-2370-483F-9BC9-1B276ABC06D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4691885" y="4850063"/>
            <a:ext cx="2650072" cy="1807726"/>
          </a:xfrm>
          <a:prstGeom prst="rect">
            <a:avLst/>
          </a:prstGeom>
          <a:effectLst>
            <a:softEdge rad="127000"/>
          </a:effectLst>
        </p:spPr>
      </p:pic>
      <p:sp>
        <p:nvSpPr>
          <p:cNvPr id="39" name="文本框 38">
            <a:extLst>
              <a:ext uri="{FF2B5EF4-FFF2-40B4-BE49-F238E27FC236}">
                <a16:creationId xmlns:a16="http://schemas.microsoft.com/office/drawing/2014/main" id="{23C50FC1-4996-4BDE-8B10-C93B6743A274}"/>
              </a:ext>
            </a:extLst>
          </p:cNvPr>
          <p:cNvSpPr txBox="1"/>
          <p:nvPr/>
        </p:nvSpPr>
        <p:spPr>
          <a:xfrm>
            <a:off x="4682467" y="4339150"/>
            <a:ext cx="3043682" cy="584775"/>
          </a:xfrm>
          <a:prstGeom prst="rect">
            <a:avLst/>
          </a:prstGeom>
          <a:noFill/>
        </p:spPr>
        <p:txBody>
          <a:bodyPr wrap="square" rtlCol="0">
            <a:spAutoFit/>
          </a:bodyPr>
          <a:lstStyle/>
          <a:p>
            <a:r>
              <a:rPr lang="en-US" altLang="zh-CN" sz="3200" dirty="0"/>
              <a:t>industrial waste</a:t>
            </a:r>
            <a:endParaRPr lang="zh-CN" altLang="en-US" sz="3200" dirty="0"/>
          </a:p>
        </p:txBody>
      </p:sp>
      <p:pic>
        <p:nvPicPr>
          <p:cNvPr id="41" name="图片 40">
            <a:extLst>
              <a:ext uri="{FF2B5EF4-FFF2-40B4-BE49-F238E27FC236}">
                <a16:creationId xmlns:a16="http://schemas.microsoft.com/office/drawing/2014/main" id="{036FDA4F-47F5-4580-B1A3-42AC9725D97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30276" y="600880"/>
            <a:ext cx="2627211" cy="1684493"/>
          </a:xfrm>
          <a:prstGeom prst="rect">
            <a:avLst/>
          </a:prstGeom>
          <a:effectLst>
            <a:softEdge rad="127000"/>
          </a:effectLst>
        </p:spPr>
      </p:pic>
      <p:sp>
        <p:nvSpPr>
          <p:cNvPr id="42" name="文本框 41">
            <a:extLst>
              <a:ext uri="{FF2B5EF4-FFF2-40B4-BE49-F238E27FC236}">
                <a16:creationId xmlns:a16="http://schemas.microsoft.com/office/drawing/2014/main" id="{51A01153-78DD-40E6-B025-311C63DD32AC}"/>
              </a:ext>
            </a:extLst>
          </p:cNvPr>
          <p:cNvSpPr txBox="1"/>
          <p:nvPr/>
        </p:nvSpPr>
        <p:spPr>
          <a:xfrm>
            <a:off x="7669426" y="16533"/>
            <a:ext cx="4522574" cy="584775"/>
          </a:xfrm>
          <a:prstGeom prst="rect">
            <a:avLst/>
          </a:prstGeom>
          <a:noFill/>
        </p:spPr>
        <p:txBody>
          <a:bodyPr wrap="square" rtlCol="0">
            <a:spAutoFit/>
          </a:bodyPr>
          <a:lstStyle/>
          <a:p>
            <a:r>
              <a:rPr lang="en-US" altLang="zh-CN" sz="3200" dirty="0"/>
              <a:t>animal/plant extinction</a:t>
            </a:r>
            <a:endParaRPr lang="zh-CN" altLang="en-US" sz="3200" dirty="0"/>
          </a:p>
        </p:txBody>
      </p:sp>
    </p:spTree>
    <p:extLst>
      <p:ext uri="{BB962C8B-B14F-4D97-AF65-F5344CB8AC3E}">
        <p14:creationId xmlns:p14="http://schemas.microsoft.com/office/powerpoint/2010/main" val="279888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randombar(horizont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randombar(horizontal)">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wipe(down)">
                                      <p:cBhvr>
                                        <p:cTn id="32" dur="500"/>
                                        <p:tgtEl>
                                          <p:spTgt spid="42"/>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randombar(horizontal)">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down)">
                                      <p:cBhvr>
                                        <p:cTn id="42" dur="5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randombar(horizontal)">
                                      <p:cBhvr>
                                        <p:cTn id="47" dur="500"/>
                                        <p:tgtEl>
                                          <p:spTgt spid="3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down)">
                                      <p:cBhvr>
                                        <p:cTn id="52" dur="500"/>
                                        <p:tgtEl>
                                          <p:spTgt spid="36"/>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randombar(horizontal)">
                                      <p:cBhvr>
                                        <p:cTn id="57" dur="500"/>
                                        <p:tgtEl>
                                          <p:spTgt spid="3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wipe(down)">
                                      <p:cBhvr>
                                        <p:cTn id="62" dur="500"/>
                                        <p:tgtEl>
                                          <p:spTgt spid="39"/>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randombar(horizontal)">
                                      <p:cBhvr>
                                        <p:cTn id="67" dur="500"/>
                                        <p:tgtEl>
                                          <p:spTgt spid="21"/>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wipe(down)">
                                      <p:cBhvr>
                                        <p:cTn id="72" dur="500"/>
                                        <p:tgtEl>
                                          <p:spTgt spid="22"/>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nodeType="click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randombar(horizontal)">
                                      <p:cBhvr>
                                        <p:cTn id="77" dur="500"/>
                                        <p:tgtEl>
                                          <p:spTgt spid="17"/>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wipe(down)">
                                      <p:cBhvr>
                                        <p:cTn id="8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22" grpId="0"/>
      <p:bldP spid="25" grpId="0"/>
      <p:bldP spid="33" grpId="0"/>
      <p:bldP spid="36" grpId="0"/>
      <p:bldP spid="39" grpId="0"/>
      <p:bldP spid="4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a:extLst>
              <a:ext uri="{FF2B5EF4-FFF2-40B4-BE49-F238E27FC236}">
                <a16:creationId xmlns:a16="http://schemas.microsoft.com/office/drawing/2014/main" id="{8EFA19BB-81C4-4089-8F26-0EEC1B6CCC6A}"/>
              </a:ext>
            </a:extLst>
          </p:cNvPr>
          <p:cNvSpPr txBox="1"/>
          <p:nvPr/>
        </p:nvSpPr>
        <p:spPr>
          <a:xfrm>
            <a:off x="978019" y="2502974"/>
            <a:ext cx="3013132" cy="584775"/>
          </a:xfrm>
          <a:prstGeom prst="rect">
            <a:avLst/>
          </a:prstGeom>
          <a:noFill/>
        </p:spPr>
        <p:txBody>
          <a:bodyPr wrap="square" rtlCol="0">
            <a:spAutoFit/>
          </a:bodyPr>
          <a:lstStyle/>
          <a:p>
            <a:r>
              <a:rPr lang="en-US" altLang="zh-CN" sz="3200" dirty="0"/>
              <a:t>plant more trees</a:t>
            </a:r>
            <a:endParaRPr lang="zh-CN" altLang="en-US" sz="3200" dirty="0"/>
          </a:p>
        </p:txBody>
      </p:sp>
      <p:sp>
        <p:nvSpPr>
          <p:cNvPr id="18" name="文本框 17">
            <a:extLst>
              <a:ext uri="{FF2B5EF4-FFF2-40B4-BE49-F238E27FC236}">
                <a16:creationId xmlns:a16="http://schemas.microsoft.com/office/drawing/2014/main" id="{91127B6A-02E8-46C4-87A1-9889404EE775}"/>
              </a:ext>
            </a:extLst>
          </p:cNvPr>
          <p:cNvSpPr txBox="1"/>
          <p:nvPr/>
        </p:nvSpPr>
        <p:spPr>
          <a:xfrm>
            <a:off x="1060351" y="4675408"/>
            <a:ext cx="2848468" cy="584775"/>
          </a:xfrm>
          <a:prstGeom prst="rect">
            <a:avLst/>
          </a:prstGeom>
          <a:noFill/>
        </p:spPr>
        <p:txBody>
          <a:bodyPr wrap="square" rtlCol="0">
            <a:spAutoFit/>
          </a:bodyPr>
          <a:lstStyle/>
          <a:p>
            <a:r>
              <a:rPr lang="en-US" altLang="zh-CN" sz="3200" dirty="0"/>
              <a:t>cycle to work</a:t>
            </a:r>
            <a:endParaRPr lang="zh-CN" altLang="en-US" sz="3200" dirty="0"/>
          </a:p>
        </p:txBody>
      </p:sp>
      <p:sp>
        <p:nvSpPr>
          <p:cNvPr id="22" name="文本框 21">
            <a:extLst>
              <a:ext uri="{FF2B5EF4-FFF2-40B4-BE49-F238E27FC236}">
                <a16:creationId xmlns:a16="http://schemas.microsoft.com/office/drawing/2014/main" id="{6180E85A-7850-40D2-A466-3D97985D7E59}"/>
              </a:ext>
            </a:extLst>
          </p:cNvPr>
          <p:cNvSpPr txBox="1"/>
          <p:nvPr/>
        </p:nvSpPr>
        <p:spPr>
          <a:xfrm>
            <a:off x="5143355" y="246019"/>
            <a:ext cx="2039506" cy="584775"/>
          </a:xfrm>
          <a:prstGeom prst="rect">
            <a:avLst/>
          </a:prstGeom>
          <a:noFill/>
        </p:spPr>
        <p:txBody>
          <a:bodyPr wrap="square" rtlCol="0">
            <a:spAutoFit/>
          </a:bodyPr>
          <a:lstStyle/>
          <a:p>
            <a:r>
              <a:rPr lang="en-US" altLang="zh-CN" sz="3200" dirty="0"/>
              <a:t>save water</a:t>
            </a:r>
            <a:endParaRPr lang="zh-CN" altLang="en-US" sz="3200" dirty="0"/>
          </a:p>
        </p:txBody>
      </p:sp>
      <p:sp>
        <p:nvSpPr>
          <p:cNvPr id="33" name="文本框 32">
            <a:extLst>
              <a:ext uri="{FF2B5EF4-FFF2-40B4-BE49-F238E27FC236}">
                <a16:creationId xmlns:a16="http://schemas.microsoft.com/office/drawing/2014/main" id="{6785CF9C-AD60-4C00-A1D1-50FBDF3A802A}"/>
              </a:ext>
            </a:extLst>
          </p:cNvPr>
          <p:cNvSpPr txBox="1"/>
          <p:nvPr/>
        </p:nvSpPr>
        <p:spPr>
          <a:xfrm>
            <a:off x="4862542" y="4675408"/>
            <a:ext cx="3679062" cy="584775"/>
          </a:xfrm>
          <a:prstGeom prst="rect">
            <a:avLst/>
          </a:prstGeom>
          <a:noFill/>
        </p:spPr>
        <p:txBody>
          <a:bodyPr wrap="square" rtlCol="0">
            <a:spAutoFit/>
          </a:bodyPr>
          <a:lstStyle/>
          <a:p>
            <a:r>
              <a:rPr lang="en-US" altLang="zh-CN" sz="3200" dirty="0"/>
              <a:t>pick up rubbish</a:t>
            </a:r>
            <a:endParaRPr lang="zh-CN" altLang="en-US" sz="3200" dirty="0"/>
          </a:p>
        </p:txBody>
      </p:sp>
      <p:sp>
        <p:nvSpPr>
          <p:cNvPr id="36" name="文本框 35">
            <a:extLst>
              <a:ext uri="{FF2B5EF4-FFF2-40B4-BE49-F238E27FC236}">
                <a16:creationId xmlns:a16="http://schemas.microsoft.com/office/drawing/2014/main" id="{94A896C7-BA7E-42D7-A911-1950B6D85899}"/>
              </a:ext>
            </a:extLst>
          </p:cNvPr>
          <p:cNvSpPr txBox="1"/>
          <p:nvPr/>
        </p:nvSpPr>
        <p:spPr>
          <a:xfrm>
            <a:off x="7860306" y="4640937"/>
            <a:ext cx="4398147" cy="584775"/>
          </a:xfrm>
          <a:prstGeom prst="rect">
            <a:avLst/>
          </a:prstGeom>
          <a:noFill/>
        </p:spPr>
        <p:txBody>
          <a:bodyPr wrap="square" rtlCol="0">
            <a:spAutoFit/>
          </a:bodyPr>
          <a:lstStyle/>
          <a:p>
            <a:r>
              <a:rPr lang="en-US" altLang="zh-CN" sz="3200" dirty="0"/>
              <a:t>choose public transport</a:t>
            </a:r>
            <a:endParaRPr lang="zh-CN" altLang="en-US" sz="3200" dirty="0"/>
          </a:p>
        </p:txBody>
      </p:sp>
      <p:sp>
        <p:nvSpPr>
          <p:cNvPr id="39" name="文本框 38">
            <a:extLst>
              <a:ext uri="{FF2B5EF4-FFF2-40B4-BE49-F238E27FC236}">
                <a16:creationId xmlns:a16="http://schemas.microsoft.com/office/drawing/2014/main" id="{23C50FC1-4996-4BDE-8B10-C93B6743A274}"/>
              </a:ext>
            </a:extLst>
          </p:cNvPr>
          <p:cNvSpPr txBox="1"/>
          <p:nvPr/>
        </p:nvSpPr>
        <p:spPr>
          <a:xfrm>
            <a:off x="8421595" y="246019"/>
            <a:ext cx="3418645" cy="584775"/>
          </a:xfrm>
          <a:prstGeom prst="rect">
            <a:avLst/>
          </a:prstGeom>
          <a:noFill/>
        </p:spPr>
        <p:txBody>
          <a:bodyPr wrap="square" rtlCol="0">
            <a:spAutoFit/>
          </a:bodyPr>
          <a:lstStyle/>
          <a:p>
            <a:r>
              <a:rPr lang="en-US" altLang="zh-CN" sz="3200" dirty="0"/>
              <a:t>use less electricity</a:t>
            </a:r>
            <a:endParaRPr lang="zh-CN" altLang="en-US" sz="3200" dirty="0"/>
          </a:p>
        </p:txBody>
      </p:sp>
      <p:sp>
        <p:nvSpPr>
          <p:cNvPr id="42" name="文本框 41">
            <a:extLst>
              <a:ext uri="{FF2B5EF4-FFF2-40B4-BE49-F238E27FC236}">
                <a16:creationId xmlns:a16="http://schemas.microsoft.com/office/drawing/2014/main" id="{51A01153-78DD-40E6-B025-311C63DD32AC}"/>
              </a:ext>
            </a:extLst>
          </p:cNvPr>
          <p:cNvSpPr txBox="1"/>
          <p:nvPr/>
        </p:nvSpPr>
        <p:spPr>
          <a:xfrm>
            <a:off x="8070254" y="2498747"/>
            <a:ext cx="4253239" cy="584775"/>
          </a:xfrm>
          <a:prstGeom prst="rect">
            <a:avLst/>
          </a:prstGeom>
          <a:noFill/>
        </p:spPr>
        <p:txBody>
          <a:bodyPr wrap="square" rtlCol="0">
            <a:spAutoFit/>
          </a:bodyPr>
          <a:lstStyle/>
          <a:p>
            <a:r>
              <a:rPr lang="en-US" altLang="zh-CN" sz="3200" dirty="0"/>
              <a:t>recycle used batteries</a:t>
            </a:r>
            <a:endParaRPr lang="zh-CN" altLang="en-US" sz="3200" dirty="0"/>
          </a:p>
        </p:txBody>
      </p:sp>
      <p:pic>
        <p:nvPicPr>
          <p:cNvPr id="3" name="图片 2">
            <a:extLst>
              <a:ext uri="{FF2B5EF4-FFF2-40B4-BE49-F238E27FC236}">
                <a16:creationId xmlns:a16="http://schemas.microsoft.com/office/drawing/2014/main" id="{FCB17017-81DA-4EAD-A29D-03BE9C3ECEA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0102"/>
          <a:stretch/>
        </p:blipFill>
        <p:spPr>
          <a:xfrm>
            <a:off x="4515098" y="2533218"/>
            <a:ext cx="3297784" cy="2255408"/>
          </a:xfrm>
          <a:prstGeom prst="rect">
            <a:avLst/>
          </a:prstGeom>
        </p:spPr>
      </p:pic>
      <p:pic>
        <p:nvPicPr>
          <p:cNvPr id="6" name="图片 5">
            <a:extLst>
              <a:ext uri="{FF2B5EF4-FFF2-40B4-BE49-F238E27FC236}">
                <a16:creationId xmlns:a16="http://schemas.microsoft.com/office/drawing/2014/main" id="{600844BB-2F5F-410E-8C19-735FC8DF93C9}"/>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94884" y="5028853"/>
            <a:ext cx="2477381" cy="1755879"/>
          </a:xfrm>
          <a:prstGeom prst="rect">
            <a:avLst/>
          </a:prstGeom>
        </p:spPr>
      </p:pic>
      <p:pic>
        <p:nvPicPr>
          <p:cNvPr id="8" name="图片 7">
            <a:extLst>
              <a:ext uri="{FF2B5EF4-FFF2-40B4-BE49-F238E27FC236}">
                <a16:creationId xmlns:a16="http://schemas.microsoft.com/office/drawing/2014/main" id="{FF74D34B-E7DD-49A0-9E3F-A9F0D3532DA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58912" y="736559"/>
            <a:ext cx="2884428" cy="1726047"/>
          </a:xfrm>
          <a:prstGeom prst="rect">
            <a:avLst/>
          </a:prstGeom>
          <a:effectLst>
            <a:softEdge rad="317500"/>
          </a:effectLst>
        </p:spPr>
      </p:pic>
      <p:pic>
        <p:nvPicPr>
          <p:cNvPr id="10" name="图片 9">
            <a:extLst>
              <a:ext uri="{FF2B5EF4-FFF2-40B4-BE49-F238E27FC236}">
                <a16:creationId xmlns:a16="http://schemas.microsoft.com/office/drawing/2014/main" id="{F97F5651-6603-428E-8E24-0287907999B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91002" y="5143977"/>
            <a:ext cx="2133613" cy="1424237"/>
          </a:xfrm>
          <a:prstGeom prst="rect">
            <a:avLst/>
          </a:prstGeom>
        </p:spPr>
      </p:pic>
      <p:pic>
        <p:nvPicPr>
          <p:cNvPr id="12" name="图片 11">
            <a:extLst>
              <a:ext uri="{FF2B5EF4-FFF2-40B4-BE49-F238E27FC236}">
                <a16:creationId xmlns:a16="http://schemas.microsoft.com/office/drawing/2014/main" id="{49EE117E-699F-4852-8AC7-9E52611FDCB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43457" y="2976144"/>
            <a:ext cx="3004983" cy="1700381"/>
          </a:xfrm>
          <a:prstGeom prst="rect">
            <a:avLst/>
          </a:prstGeom>
        </p:spPr>
      </p:pic>
      <p:pic>
        <p:nvPicPr>
          <p:cNvPr id="27" name="图片 26">
            <a:extLst>
              <a:ext uri="{FF2B5EF4-FFF2-40B4-BE49-F238E27FC236}">
                <a16:creationId xmlns:a16="http://schemas.microsoft.com/office/drawing/2014/main" id="{2311F866-0259-4E45-A2CE-FC9829DE3B1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3419" y="3037160"/>
            <a:ext cx="2885449" cy="1638248"/>
          </a:xfrm>
          <a:prstGeom prst="rect">
            <a:avLst/>
          </a:prstGeom>
          <a:effectLst>
            <a:softEdge rad="317500"/>
          </a:effectLst>
        </p:spPr>
      </p:pic>
      <p:pic>
        <p:nvPicPr>
          <p:cNvPr id="34" name="图片 33">
            <a:extLst>
              <a:ext uri="{FF2B5EF4-FFF2-40B4-BE49-F238E27FC236}">
                <a16:creationId xmlns:a16="http://schemas.microsoft.com/office/drawing/2014/main" id="{3D82AC7E-1C8D-46F3-8C21-11FA29AAA32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91610" y="712828"/>
            <a:ext cx="2419691" cy="1726047"/>
          </a:xfrm>
          <a:prstGeom prst="rect">
            <a:avLst/>
          </a:prstGeom>
          <a:effectLst>
            <a:softEdge rad="317500"/>
          </a:effectLst>
        </p:spPr>
      </p:pic>
      <p:sp>
        <p:nvSpPr>
          <p:cNvPr id="43" name="文本框 42">
            <a:extLst>
              <a:ext uri="{FF2B5EF4-FFF2-40B4-BE49-F238E27FC236}">
                <a16:creationId xmlns:a16="http://schemas.microsoft.com/office/drawing/2014/main" id="{16F8EFE6-2C3C-4FA4-8B37-95D2D70AB31C}"/>
              </a:ext>
            </a:extLst>
          </p:cNvPr>
          <p:cNvSpPr txBox="1"/>
          <p:nvPr/>
        </p:nvSpPr>
        <p:spPr>
          <a:xfrm>
            <a:off x="1068083" y="226391"/>
            <a:ext cx="3418646" cy="584775"/>
          </a:xfrm>
          <a:prstGeom prst="rect">
            <a:avLst/>
          </a:prstGeom>
          <a:noFill/>
        </p:spPr>
        <p:txBody>
          <a:bodyPr wrap="square" rtlCol="0">
            <a:spAutoFit/>
          </a:bodyPr>
          <a:lstStyle/>
          <a:p>
            <a:r>
              <a:rPr lang="en-US" altLang="zh-CN" sz="3200" dirty="0"/>
              <a:t>use less tissue</a:t>
            </a:r>
            <a:endParaRPr lang="zh-CN" altLang="en-US" sz="3200" dirty="0"/>
          </a:p>
        </p:txBody>
      </p:sp>
      <p:pic>
        <p:nvPicPr>
          <p:cNvPr id="4" name="图片 3">
            <a:extLst>
              <a:ext uri="{FF2B5EF4-FFF2-40B4-BE49-F238E27FC236}">
                <a16:creationId xmlns:a16="http://schemas.microsoft.com/office/drawing/2014/main" id="{ACCF03E9-4061-4B46-AF54-054F527C5FA1}"/>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143355" y="4967796"/>
            <a:ext cx="1877995" cy="1877995"/>
          </a:xfrm>
          <a:prstGeom prst="rect">
            <a:avLst/>
          </a:prstGeom>
        </p:spPr>
      </p:pic>
      <p:pic>
        <p:nvPicPr>
          <p:cNvPr id="7" name="图片 6">
            <a:extLst>
              <a:ext uri="{FF2B5EF4-FFF2-40B4-BE49-F238E27FC236}">
                <a16:creationId xmlns:a16="http://schemas.microsoft.com/office/drawing/2014/main" id="{715983AE-8BAB-401B-BF36-4BD34399DC3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96229" y="707542"/>
            <a:ext cx="2884428" cy="1727659"/>
          </a:xfrm>
          <a:prstGeom prst="rect">
            <a:avLst/>
          </a:prstGeom>
          <a:effectLst>
            <a:softEdge rad="317500"/>
          </a:effectLst>
        </p:spPr>
      </p:pic>
    </p:spTree>
    <p:extLst>
      <p:ext uri="{BB962C8B-B14F-4D97-AF65-F5344CB8AC3E}">
        <p14:creationId xmlns:p14="http://schemas.microsoft.com/office/powerpoint/2010/main" val="3230419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1000"/>
                                        <p:tgtEl>
                                          <p:spTgt spid="43"/>
                                        </p:tgtEl>
                                      </p:cBhvr>
                                    </p:animEffect>
                                    <p:anim calcmode="lin" valueType="num">
                                      <p:cBhvr>
                                        <p:cTn id="13" dur="1000" fill="hold"/>
                                        <p:tgtEl>
                                          <p:spTgt spid="43"/>
                                        </p:tgtEl>
                                        <p:attrNameLst>
                                          <p:attrName>ppt_x</p:attrName>
                                        </p:attrNameLst>
                                      </p:cBhvr>
                                      <p:tavLst>
                                        <p:tav tm="0">
                                          <p:val>
                                            <p:strVal val="#ppt_x"/>
                                          </p:val>
                                        </p:tav>
                                        <p:tav tm="100000">
                                          <p:val>
                                            <p:strVal val="#ppt_x"/>
                                          </p:val>
                                        </p:tav>
                                      </p:tavLst>
                                    </p:anim>
                                    <p:anim calcmode="lin" valueType="num">
                                      <p:cBhvr>
                                        <p:cTn id="1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randombar(horizontal)">
                                      <p:cBhvr>
                                        <p:cTn id="31" dur="500"/>
                                        <p:tgtEl>
                                          <p:spTgt spid="34"/>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fade">
                                      <p:cBhvr>
                                        <p:cTn id="36" dur="1000"/>
                                        <p:tgtEl>
                                          <p:spTgt spid="39"/>
                                        </p:tgtEl>
                                      </p:cBhvr>
                                    </p:animEffect>
                                    <p:anim calcmode="lin" valueType="num">
                                      <p:cBhvr>
                                        <p:cTn id="37" dur="1000" fill="hold"/>
                                        <p:tgtEl>
                                          <p:spTgt spid="39"/>
                                        </p:tgtEl>
                                        <p:attrNameLst>
                                          <p:attrName>ppt_x</p:attrName>
                                        </p:attrNameLst>
                                      </p:cBhvr>
                                      <p:tavLst>
                                        <p:tav tm="0">
                                          <p:val>
                                            <p:strVal val="#ppt_x"/>
                                          </p:val>
                                        </p:tav>
                                        <p:tav tm="100000">
                                          <p:val>
                                            <p:strVal val="#ppt_x"/>
                                          </p:val>
                                        </p:tav>
                                      </p:tavLst>
                                    </p:anim>
                                    <p:anim calcmode="lin" valueType="num">
                                      <p:cBhvr>
                                        <p:cTn id="38"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randombar(horizontal)">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fade">
                                      <p:cBhvr>
                                        <p:cTn id="48" dur="1000"/>
                                        <p:tgtEl>
                                          <p:spTgt spid="42"/>
                                        </p:tgtEl>
                                      </p:cBhvr>
                                    </p:animEffect>
                                    <p:anim calcmode="lin" valueType="num">
                                      <p:cBhvr>
                                        <p:cTn id="49" dur="1000" fill="hold"/>
                                        <p:tgtEl>
                                          <p:spTgt spid="42"/>
                                        </p:tgtEl>
                                        <p:attrNameLst>
                                          <p:attrName>ppt_x</p:attrName>
                                        </p:attrNameLst>
                                      </p:cBhvr>
                                      <p:tavLst>
                                        <p:tav tm="0">
                                          <p:val>
                                            <p:strVal val="#ppt_x"/>
                                          </p:val>
                                        </p:tav>
                                        <p:tav tm="100000">
                                          <p:val>
                                            <p:strVal val="#ppt_x"/>
                                          </p:val>
                                        </p:tav>
                                      </p:tavLst>
                                    </p:anim>
                                    <p:anim calcmode="lin" valueType="num">
                                      <p:cBhvr>
                                        <p:cTn id="5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randombar(horizontal)">
                                      <p:cBhvr>
                                        <p:cTn id="55" dur="500"/>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fade">
                                      <p:cBhvr>
                                        <p:cTn id="60" dur="1000"/>
                                        <p:tgtEl>
                                          <p:spTgt spid="36"/>
                                        </p:tgtEl>
                                      </p:cBhvr>
                                    </p:animEffect>
                                    <p:anim calcmode="lin" valueType="num">
                                      <p:cBhvr>
                                        <p:cTn id="61" dur="1000" fill="hold"/>
                                        <p:tgtEl>
                                          <p:spTgt spid="36"/>
                                        </p:tgtEl>
                                        <p:attrNameLst>
                                          <p:attrName>ppt_x</p:attrName>
                                        </p:attrNameLst>
                                      </p:cBhvr>
                                      <p:tavLst>
                                        <p:tav tm="0">
                                          <p:val>
                                            <p:strVal val="#ppt_x"/>
                                          </p:val>
                                        </p:tav>
                                        <p:tav tm="100000">
                                          <p:val>
                                            <p:strVal val="#ppt_x"/>
                                          </p:val>
                                        </p:tav>
                                      </p:tavLst>
                                    </p:anim>
                                    <p:anim calcmode="lin" valueType="num">
                                      <p:cBhvr>
                                        <p:cTn id="62"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nodeType="click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randombar(horizontal)">
                                      <p:cBhvr>
                                        <p:cTn id="67" dur="500"/>
                                        <p:tgtEl>
                                          <p:spTgt spid="4"/>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fade">
                                      <p:cBhvr>
                                        <p:cTn id="72" dur="1000"/>
                                        <p:tgtEl>
                                          <p:spTgt spid="33"/>
                                        </p:tgtEl>
                                      </p:cBhvr>
                                    </p:animEffect>
                                    <p:anim calcmode="lin" valueType="num">
                                      <p:cBhvr>
                                        <p:cTn id="73" dur="1000" fill="hold"/>
                                        <p:tgtEl>
                                          <p:spTgt spid="33"/>
                                        </p:tgtEl>
                                        <p:attrNameLst>
                                          <p:attrName>ppt_x</p:attrName>
                                        </p:attrNameLst>
                                      </p:cBhvr>
                                      <p:tavLst>
                                        <p:tav tm="0">
                                          <p:val>
                                            <p:strVal val="#ppt_x"/>
                                          </p:val>
                                        </p:tav>
                                        <p:tav tm="100000">
                                          <p:val>
                                            <p:strVal val="#ppt_x"/>
                                          </p:val>
                                        </p:tav>
                                      </p:tavLst>
                                    </p:anim>
                                    <p:anim calcmode="lin" valueType="num">
                                      <p:cBhvr>
                                        <p:cTn id="7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4" presetClass="entr" presetSubtype="10" fill="hold" nodeType="clickEffect">
                                  <p:stCondLst>
                                    <p:cond delay="0"/>
                                  </p:stCondLst>
                                  <p:childTnLst>
                                    <p:set>
                                      <p:cBhvr>
                                        <p:cTn id="78" dur="1" fill="hold">
                                          <p:stCondLst>
                                            <p:cond delay="0"/>
                                          </p:stCondLst>
                                        </p:cTn>
                                        <p:tgtEl>
                                          <p:spTgt spid="6"/>
                                        </p:tgtEl>
                                        <p:attrNameLst>
                                          <p:attrName>style.visibility</p:attrName>
                                        </p:attrNameLst>
                                      </p:cBhvr>
                                      <p:to>
                                        <p:strVal val="visible"/>
                                      </p:to>
                                    </p:set>
                                    <p:animEffect transition="in" filter="randombar(horizontal)">
                                      <p:cBhvr>
                                        <p:cTn id="79" dur="500"/>
                                        <p:tgtEl>
                                          <p:spTgt spid="6"/>
                                        </p:tgtEl>
                                      </p:cBhvr>
                                    </p:animEffect>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fade">
                                      <p:cBhvr>
                                        <p:cTn id="84" dur="1000"/>
                                        <p:tgtEl>
                                          <p:spTgt spid="18"/>
                                        </p:tgtEl>
                                      </p:cBhvr>
                                    </p:animEffect>
                                    <p:anim calcmode="lin" valueType="num">
                                      <p:cBhvr>
                                        <p:cTn id="85" dur="1000" fill="hold"/>
                                        <p:tgtEl>
                                          <p:spTgt spid="18"/>
                                        </p:tgtEl>
                                        <p:attrNameLst>
                                          <p:attrName>ppt_x</p:attrName>
                                        </p:attrNameLst>
                                      </p:cBhvr>
                                      <p:tavLst>
                                        <p:tav tm="0">
                                          <p:val>
                                            <p:strVal val="#ppt_x"/>
                                          </p:val>
                                        </p:tav>
                                        <p:tav tm="100000">
                                          <p:val>
                                            <p:strVal val="#ppt_x"/>
                                          </p:val>
                                        </p:tav>
                                      </p:tavLst>
                                    </p:anim>
                                    <p:anim calcmode="lin" valueType="num">
                                      <p:cBhvr>
                                        <p:cTn id="8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14" presetClass="entr" presetSubtype="10" fill="hold" nodeType="click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randombar(horizontal)">
                                      <p:cBhvr>
                                        <p:cTn id="91" dur="500"/>
                                        <p:tgtEl>
                                          <p:spTgt spid="27"/>
                                        </p:tgtEl>
                                      </p:cBhvr>
                                    </p:animEffect>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grpId="0" nodeType="clickEffect">
                                  <p:stCondLst>
                                    <p:cond delay="0"/>
                                  </p:stCondLst>
                                  <p:childTnLst>
                                    <p:set>
                                      <p:cBhvr>
                                        <p:cTn id="95" dur="1" fill="hold">
                                          <p:stCondLst>
                                            <p:cond delay="0"/>
                                          </p:stCondLst>
                                        </p:cTn>
                                        <p:tgtEl>
                                          <p:spTgt spid="14"/>
                                        </p:tgtEl>
                                        <p:attrNameLst>
                                          <p:attrName>style.visibility</p:attrName>
                                        </p:attrNameLst>
                                      </p:cBhvr>
                                      <p:to>
                                        <p:strVal val="visible"/>
                                      </p:to>
                                    </p:set>
                                    <p:animEffect transition="in" filter="fade">
                                      <p:cBhvr>
                                        <p:cTn id="96" dur="1000"/>
                                        <p:tgtEl>
                                          <p:spTgt spid="14"/>
                                        </p:tgtEl>
                                      </p:cBhvr>
                                    </p:animEffect>
                                    <p:anim calcmode="lin" valueType="num">
                                      <p:cBhvr>
                                        <p:cTn id="97" dur="1000" fill="hold"/>
                                        <p:tgtEl>
                                          <p:spTgt spid="14"/>
                                        </p:tgtEl>
                                        <p:attrNameLst>
                                          <p:attrName>ppt_x</p:attrName>
                                        </p:attrNameLst>
                                      </p:cBhvr>
                                      <p:tavLst>
                                        <p:tav tm="0">
                                          <p:val>
                                            <p:strVal val="#ppt_x"/>
                                          </p:val>
                                        </p:tav>
                                        <p:tav tm="100000">
                                          <p:val>
                                            <p:strVal val="#ppt_x"/>
                                          </p:val>
                                        </p:tav>
                                      </p:tavLst>
                                    </p:anim>
                                    <p:anim calcmode="lin" valueType="num">
                                      <p:cBhvr>
                                        <p:cTn id="9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22" grpId="0"/>
      <p:bldP spid="33" grpId="0"/>
      <p:bldP spid="36" grpId="0"/>
      <p:bldP spid="39" grpId="0"/>
      <p:bldP spid="42" grpId="0"/>
      <p:bldP spid="4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6386BD54-3D83-4D32-AAC3-DD125DE37EC6}"/>
              </a:ext>
            </a:extLst>
          </p:cNvPr>
          <p:cNvPicPr>
            <a:picLocks noChangeAspect="1"/>
          </p:cNvPicPr>
          <p:nvPr/>
        </p:nvPicPr>
        <p:blipFill rotWithShape="1">
          <a:blip r:embed="rId2">
            <a:extLst>
              <a:ext uri="{28A0092B-C50C-407E-A947-70E740481C1C}">
                <a14:useLocalDpi xmlns:a14="http://schemas.microsoft.com/office/drawing/2010/main" val="0"/>
              </a:ext>
            </a:extLst>
          </a:blip>
          <a:srcRect l="3482" b="9765"/>
          <a:stretch/>
        </p:blipFill>
        <p:spPr>
          <a:xfrm>
            <a:off x="0" y="0"/>
            <a:ext cx="12192000" cy="6858000"/>
          </a:xfrm>
          <a:prstGeom prst="rect">
            <a:avLst/>
          </a:prstGeom>
        </p:spPr>
      </p:pic>
      <p:sp>
        <p:nvSpPr>
          <p:cNvPr id="3" name="文本框 2">
            <a:extLst>
              <a:ext uri="{FF2B5EF4-FFF2-40B4-BE49-F238E27FC236}">
                <a16:creationId xmlns:a16="http://schemas.microsoft.com/office/drawing/2014/main" id="{D23F26B5-6EAD-4EE5-884E-F0CF1602FFC5}"/>
              </a:ext>
            </a:extLst>
          </p:cNvPr>
          <p:cNvSpPr txBox="1"/>
          <p:nvPr/>
        </p:nvSpPr>
        <p:spPr>
          <a:xfrm>
            <a:off x="1414490" y="4129703"/>
            <a:ext cx="9872075" cy="1077218"/>
          </a:xfrm>
          <a:prstGeom prst="rect">
            <a:avLst/>
          </a:prstGeom>
          <a:noFill/>
        </p:spPr>
        <p:txBody>
          <a:bodyPr wrap="square" rtlCol="0">
            <a:spAutoFit/>
          </a:bodyPr>
          <a:lstStyle/>
          <a:p>
            <a:r>
              <a:rPr lang="en-US" altLang="zh-CN" sz="3200" b="1" dirty="0">
                <a:solidFill>
                  <a:schemeClr val="bg2"/>
                </a:solidFill>
                <a:latin typeface="Arial" panose="020B0604020202020204" pitchFamily="34" charset="0"/>
                <a:cs typeface="Arial" panose="020B0604020202020204" pitchFamily="34" charset="0"/>
              </a:rPr>
              <a:t>A green living is not only a kind of lifestyle but also</a:t>
            </a:r>
            <a:r>
              <a:rPr lang="zh-CN" altLang="en-US" sz="3200" b="1" dirty="0">
                <a:solidFill>
                  <a:schemeClr val="bg2"/>
                </a:solidFill>
                <a:latin typeface="Arial" panose="020B0604020202020204" pitchFamily="34" charset="0"/>
                <a:cs typeface="Arial" panose="020B0604020202020204" pitchFamily="34" charset="0"/>
              </a:rPr>
              <a:t> </a:t>
            </a:r>
            <a:r>
              <a:rPr lang="en-US" altLang="zh-CN" sz="3200" b="1" dirty="0">
                <a:solidFill>
                  <a:schemeClr val="bg2"/>
                </a:solidFill>
                <a:latin typeface="Arial" panose="020B0604020202020204" pitchFamily="34" charset="0"/>
                <a:cs typeface="Arial" panose="020B0604020202020204" pitchFamily="34" charset="0"/>
              </a:rPr>
              <a:t>a</a:t>
            </a:r>
            <a:r>
              <a:rPr lang="zh-CN" altLang="en-US" sz="3200" b="1" dirty="0">
                <a:solidFill>
                  <a:schemeClr val="bg2"/>
                </a:solidFill>
                <a:latin typeface="Arial" panose="020B0604020202020204" pitchFamily="34" charset="0"/>
                <a:cs typeface="Arial" panose="020B0604020202020204" pitchFamily="34" charset="0"/>
              </a:rPr>
              <a:t> </a:t>
            </a:r>
            <a:r>
              <a:rPr lang="en-US" altLang="zh-CN" sz="3200" b="1" dirty="0">
                <a:solidFill>
                  <a:schemeClr val="bg2"/>
                </a:solidFill>
                <a:latin typeface="Arial" panose="020B0604020202020204" pitchFamily="34" charset="0"/>
                <a:cs typeface="Arial" panose="020B0604020202020204" pitchFamily="34" charset="0"/>
              </a:rPr>
              <a:t>life attitude and one kind of life manner. </a:t>
            </a:r>
          </a:p>
        </p:txBody>
      </p:sp>
    </p:spTree>
    <p:extLst>
      <p:ext uri="{BB962C8B-B14F-4D97-AF65-F5344CB8AC3E}">
        <p14:creationId xmlns:p14="http://schemas.microsoft.com/office/powerpoint/2010/main" val="2645026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a:extLst>
              <a:ext uri="{FF2B5EF4-FFF2-40B4-BE49-F238E27FC236}">
                <a16:creationId xmlns:a16="http://schemas.microsoft.com/office/drawing/2014/main" id="{59FFF3A8-BF9F-4CF7-AF00-3B48AF0D2779}"/>
              </a:ext>
            </a:extLst>
          </p:cNvPr>
          <p:cNvGraphicFramePr/>
          <p:nvPr>
            <p:extLst>
              <p:ext uri="{D42A27DB-BD31-4B8C-83A1-F6EECF244321}">
                <p14:modId xmlns:p14="http://schemas.microsoft.com/office/powerpoint/2010/main" val="2067874127"/>
              </p:ext>
            </p:extLst>
          </p:nvPr>
        </p:nvGraphicFramePr>
        <p:xfrm>
          <a:off x="-17401" y="-69389"/>
          <a:ext cx="12191998" cy="6857999"/>
        </p:xfrm>
        <a:graphic>
          <a:graphicData uri="http://schemas.openxmlformats.org/drawingml/2006/table">
            <a:tbl>
              <a:tblPr firstRow="1" bandRow="1">
                <a:tableStyleId>{5C22544A-7EE6-4342-B048-85BDC9FD1C3A}</a:tableStyleId>
              </a:tblPr>
              <a:tblGrid>
                <a:gridCol w="1093166">
                  <a:extLst>
                    <a:ext uri="{9D8B030D-6E8A-4147-A177-3AD203B41FA5}">
                      <a16:colId xmlns:a16="http://schemas.microsoft.com/office/drawing/2014/main" val="20000"/>
                    </a:ext>
                  </a:extLst>
                </a:gridCol>
                <a:gridCol w="5873941">
                  <a:extLst>
                    <a:ext uri="{9D8B030D-6E8A-4147-A177-3AD203B41FA5}">
                      <a16:colId xmlns:a16="http://schemas.microsoft.com/office/drawing/2014/main" val="20001"/>
                    </a:ext>
                  </a:extLst>
                </a:gridCol>
                <a:gridCol w="5224891">
                  <a:extLst>
                    <a:ext uri="{9D8B030D-6E8A-4147-A177-3AD203B41FA5}">
                      <a16:colId xmlns:a16="http://schemas.microsoft.com/office/drawing/2014/main" val="20002"/>
                    </a:ext>
                  </a:extLst>
                </a:gridCol>
              </a:tblGrid>
              <a:tr h="1291223">
                <a:tc>
                  <a:txBody>
                    <a:bodyPr/>
                    <a:lstStyle/>
                    <a:p>
                      <a:pPr>
                        <a:buNone/>
                      </a:pPr>
                      <a:endParaRPr lang="en-US" altLang="zh-CN" sz="3200" dirty="0">
                        <a:solidFill>
                          <a:schemeClr val="tx1"/>
                        </a:solidFill>
                      </a:endParaRPr>
                    </a:p>
                  </a:txBody>
                  <a:tcPr/>
                </a:tc>
                <a:tc>
                  <a:txBody>
                    <a:bodyPr/>
                    <a:lstStyle/>
                    <a:p>
                      <a:pPr algn="ctr"/>
                      <a:endParaRPr lang="en-US" altLang="zh-CN" sz="3200" b="1" dirty="0">
                        <a:solidFill>
                          <a:schemeClr val="tx1"/>
                        </a:solidFill>
                      </a:endParaRPr>
                    </a:p>
                  </a:txBody>
                  <a:tcPr/>
                </a:tc>
                <a:tc>
                  <a:txBody>
                    <a:bodyPr/>
                    <a:lstStyle/>
                    <a:p>
                      <a:pPr algn="ctr"/>
                      <a:endParaRPr lang="en-US" altLang="zh-CN" sz="3200" b="1" dirty="0">
                        <a:solidFill>
                          <a:schemeClr val="tx1"/>
                        </a:solidFill>
                      </a:endParaRPr>
                    </a:p>
                  </a:txBody>
                  <a:tcPr/>
                </a:tc>
                <a:extLst>
                  <a:ext uri="{0D108BD9-81ED-4DB2-BD59-A6C34878D82A}">
                    <a16:rowId xmlns:a16="http://schemas.microsoft.com/office/drawing/2014/main" val="10000"/>
                  </a:ext>
                </a:extLst>
              </a:tr>
              <a:tr h="1572255">
                <a:tc>
                  <a:txBody>
                    <a:bodyPr/>
                    <a:lstStyle/>
                    <a:p>
                      <a:pPr>
                        <a:buNone/>
                      </a:pPr>
                      <a:endParaRPr lang="en-US" altLang="zh-CN" sz="2000" dirty="0">
                        <a:solidFill>
                          <a:srgbClr val="FF0000"/>
                        </a:solidFill>
                      </a:endParaRPr>
                    </a:p>
                  </a:txBody>
                  <a:tcPr/>
                </a:tc>
                <a:tc>
                  <a:txBody>
                    <a:bodyPr/>
                    <a:lstStyle/>
                    <a:p>
                      <a:pPr>
                        <a:buNone/>
                      </a:pPr>
                      <a:endParaRPr lang="en-US" altLang="zh-CN" sz="2800" dirty="0">
                        <a:solidFill>
                          <a:srgbClr val="FF0000"/>
                        </a:solidFill>
                      </a:endParaRPr>
                    </a:p>
                  </a:txBody>
                  <a:tcPr/>
                </a:tc>
                <a:tc>
                  <a:txBody>
                    <a:bodyPr/>
                    <a:lstStyle/>
                    <a:p>
                      <a:pPr>
                        <a:buNone/>
                      </a:pPr>
                      <a:endParaRPr lang="zh-CN" altLang="en-US" sz="2800" dirty="0">
                        <a:solidFill>
                          <a:srgbClr val="FF0000"/>
                        </a:solidFill>
                      </a:endParaRPr>
                    </a:p>
                  </a:txBody>
                  <a:tcPr/>
                </a:tc>
                <a:extLst>
                  <a:ext uri="{0D108BD9-81ED-4DB2-BD59-A6C34878D82A}">
                    <a16:rowId xmlns:a16="http://schemas.microsoft.com/office/drawing/2014/main" val="10001"/>
                  </a:ext>
                </a:extLst>
              </a:tr>
              <a:tr h="2266123">
                <a:tc>
                  <a:txBody>
                    <a:bodyPr/>
                    <a:lstStyle/>
                    <a:p>
                      <a:pPr>
                        <a:buNone/>
                      </a:pPr>
                      <a:endParaRPr lang="en-US" altLang="zh-CN" sz="2000" dirty="0">
                        <a:solidFill>
                          <a:srgbClr val="FF0000"/>
                        </a:solidFill>
                      </a:endParaRPr>
                    </a:p>
                  </a:txBody>
                  <a:tcPr/>
                </a:tc>
                <a:tc>
                  <a:txBody>
                    <a:bodyPr/>
                    <a:lstStyle/>
                    <a:p>
                      <a:pPr marL="0" indent="0">
                        <a:buFont typeface="Wingdings" panose="05000000000000000000" charset="0"/>
                        <a:buNone/>
                      </a:pPr>
                      <a:endParaRPr lang="en-US" altLang="zh-CN" sz="2800" dirty="0">
                        <a:solidFill>
                          <a:srgbClr val="FF0000"/>
                        </a:solidFill>
                      </a:endParaRPr>
                    </a:p>
                  </a:txBody>
                  <a:tcPr/>
                </a:tc>
                <a:tc>
                  <a:txBody>
                    <a:bodyPr/>
                    <a:lstStyle/>
                    <a:p>
                      <a:pPr>
                        <a:buNone/>
                      </a:pPr>
                      <a:endParaRPr lang="zh-CN" altLang="en-US" sz="2800" dirty="0">
                        <a:solidFill>
                          <a:srgbClr val="FF0000"/>
                        </a:solidFill>
                      </a:endParaRPr>
                    </a:p>
                  </a:txBody>
                  <a:tcPr/>
                </a:tc>
                <a:extLst>
                  <a:ext uri="{0D108BD9-81ED-4DB2-BD59-A6C34878D82A}">
                    <a16:rowId xmlns:a16="http://schemas.microsoft.com/office/drawing/2014/main" val="10002"/>
                  </a:ext>
                </a:extLst>
              </a:tr>
              <a:tr h="1728398">
                <a:tc>
                  <a:txBody>
                    <a:bodyPr/>
                    <a:lstStyle/>
                    <a:p>
                      <a:pPr>
                        <a:buNone/>
                      </a:pPr>
                      <a:endParaRPr lang="en-US" altLang="zh-CN" sz="2000" dirty="0">
                        <a:solidFill>
                          <a:srgbClr val="FF0000"/>
                        </a:solidFill>
                      </a:endParaRPr>
                    </a:p>
                  </a:txBody>
                  <a:tcPr/>
                </a:tc>
                <a:tc>
                  <a:txBody>
                    <a:bodyPr/>
                    <a:lstStyle/>
                    <a:p>
                      <a:pPr>
                        <a:buNone/>
                      </a:pPr>
                      <a:endParaRPr lang="en-US" altLang="zh-CN" sz="2800" dirty="0">
                        <a:solidFill>
                          <a:srgbClr val="FF0000"/>
                        </a:solidFill>
                      </a:endParaRPr>
                    </a:p>
                  </a:txBody>
                  <a:tcPr/>
                </a:tc>
                <a:tc>
                  <a:txBody>
                    <a:bodyPr/>
                    <a:lstStyle/>
                    <a:p>
                      <a:pPr>
                        <a:buNone/>
                      </a:pPr>
                      <a:endParaRPr lang="zh-CN" altLang="en-US" sz="2800" dirty="0">
                        <a:solidFill>
                          <a:srgbClr val="FF0000"/>
                        </a:solidFill>
                      </a:endParaRPr>
                    </a:p>
                  </a:txBody>
                  <a:tcPr/>
                </a:tc>
                <a:extLst>
                  <a:ext uri="{0D108BD9-81ED-4DB2-BD59-A6C34878D82A}">
                    <a16:rowId xmlns:a16="http://schemas.microsoft.com/office/drawing/2014/main" val="10003"/>
                  </a:ext>
                </a:extLst>
              </a:tr>
            </a:tbl>
          </a:graphicData>
        </a:graphic>
      </p:graphicFrame>
      <p:pic>
        <p:nvPicPr>
          <p:cNvPr id="3" name="图片 2">
            <a:extLst>
              <a:ext uri="{FF2B5EF4-FFF2-40B4-BE49-F238E27FC236}">
                <a16:creationId xmlns:a16="http://schemas.microsoft.com/office/drawing/2014/main" id="{8D9E614A-9BCF-488C-9600-38DD544F79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198" y="-69389"/>
            <a:ext cx="864084" cy="1271932"/>
          </a:xfrm>
          <a:prstGeom prst="rect">
            <a:avLst/>
          </a:prstGeom>
        </p:spPr>
      </p:pic>
      <p:pic>
        <p:nvPicPr>
          <p:cNvPr id="9" name="图片 8">
            <a:extLst>
              <a:ext uri="{FF2B5EF4-FFF2-40B4-BE49-F238E27FC236}">
                <a16:creationId xmlns:a16="http://schemas.microsoft.com/office/drawing/2014/main" id="{891E4DAC-6A22-4A80-B9AD-E8F681CA4B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1923" y="-69389"/>
            <a:ext cx="866599" cy="1271932"/>
          </a:xfrm>
          <a:prstGeom prst="rect">
            <a:avLst/>
          </a:prstGeom>
        </p:spPr>
      </p:pic>
      <p:sp>
        <p:nvSpPr>
          <p:cNvPr id="8" name="文本框 7">
            <a:extLst>
              <a:ext uri="{FF2B5EF4-FFF2-40B4-BE49-F238E27FC236}">
                <a16:creationId xmlns:a16="http://schemas.microsoft.com/office/drawing/2014/main" id="{5777D1D5-8566-4552-B3A9-2778F1B5A2C3}"/>
              </a:ext>
            </a:extLst>
          </p:cNvPr>
          <p:cNvSpPr txBox="1"/>
          <p:nvPr/>
        </p:nvSpPr>
        <p:spPr>
          <a:xfrm>
            <a:off x="994192" y="1360393"/>
            <a:ext cx="5952282" cy="156966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CN" sz="2400" b="1" dirty="0">
                <a:solidFill>
                  <a:srgbClr val="FF0000"/>
                </a:solidFill>
              </a:rPr>
              <a:t>suffer from “</a:t>
            </a:r>
            <a:r>
              <a:rPr lang="en-US" altLang="zh-CN" sz="2400" b="1" u="sng" dirty="0">
                <a:solidFill>
                  <a:srgbClr val="FF0000"/>
                </a:solidFill>
              </a:rPr>
              <a:t>Just-me-ism</a:t>
            </a:r>
            <a:r>
              <a:rPr lang="en-US" altLang="zh-CN" sz="2400" b="1" dirty="0">
                <a:solidFill>
                  <a:srgbClr val="FF0000"/>
                </a:solidFill>
              </a:rPr>
              <a:t>”</a:t>
            </a:r>
          </a:p>
          <a:p>
            <a:r>
              <a:rPr lang="en-US" altLang="zh-CN" sz="2400" b="1" u="sng" dirty="0">
                <a:solidFill>
                  <a:srgbClr val="FF0000"/>
                </a:solidFill>
              </a:rPr>
              <a:t>can't be bothered to </a:t>
            </a:r>
            <a:r>
              <a:rPr lang="en-US" altLang="zh-CN" sz="2400" b="1" dirty="0">
                <a:solidFill>
                  <a:srgbClr val="FF0000"/>
                </a:solidFill>
              </a:rPr>
              <a:t>pick up a piece of litter</a:t>
            </a:r>
          </a:p>
          <a:p>
            <a:r>
              <a:rPr lang="en-US" altLang="zh-CN" sz="2400" b="1" dirty="0">
                <a:solidFill>
                  <a:srgbClr val="FF0000"/>
                </a:solidFill>
              </a:rPr>
              <a:t>leaving the tap running while brushing teeth</a:t>
            </a:r>
          </a:p>
          <a:p>
            <a:r>
              <a:rPr lang="en-US" altLang="zh-CN" sz="2400" b="1" dirty="0">
                <a:solidFill>
                  <a:srgbClr val="FF0000"/>
                </a:solidFill>
              </a:rPr>
              <a:t>the </a:t>
            </a:r>
            <a:r>
              <a:rPr lang="en-US" altLang="zh-CN" sz="2400" b="1" u="sng" dirty="0">
                <a:solidFill>
                  <a:srgbClr val="FF0000"/>
                </a:solidFill>
              </a:rPr>
              <a:t>institute</a:t>
            </a:r>
            <a:r>
              <a:rPr lang="en-US" altLang="zh-CN" sz="2400" b="1" dirty="0">
                <a:solidFill>
                  <a:srgbClr val="FF0000"/>
                </a:solidFill>
              </a:rPr>
              <a:t> was set up</a:t>
            </a:r>
          </a:p>
        </p:txBody>
      </p:sp>
      <p:sp>
        <p:nvSpPr>
          <p:cNvPr id="13" name="文本框 12">
            <a:extLst>
              <a:ext uri="{FF2B5EF4-FFF2-40B4-BE49-F238E27FC236}">
                <a16:creationId xmlns:a16="http://schemas.microsoft.com/office/drawing/2014/main" id="{27B30528-98D0-4CB2-B621-29D3A52F03AB}"/>
              </a:ext>
            </a:extLst>
          </p:cNvPr>
          <p:cNvSpPr txBox="1"/>
          <p:nvPr/>
        </p:nvSpPr>
        <p:spPr>
          <a:xfrm>
            <a:off x="1000575" y="3359611"/>
            <a:ext cx="5952282" cy="1569660"/>
          </a:xfrm>
          <a:prstGeom prst="rect">
            <a:avLst/>
          </a:prstGeom>
          <a:noFill/>
        </p:spPr>
        <p:txBody>
          <a:bodyPr wrap="square" rtlCol="0">
            <a:spAutoFit/>
          </a:bodyPr>
          <a:lstStyle/>
          <a:p>
            <a:r>
              <a:rPr lang="en-US" altLang="zh-CN" sz="2400" b="1" dirty="0">
                <a:solidFill>
                  <a:srgbClr val="FF0000"/>
                </a:solidFill>
              </a:rPr>
              <a:t>roots move slowly under the ground</a:t>
            </a:r>
          </a:p>
          <a:p>
            <a:r>
              <a:rPr lang="en-US" altLang="zh-CN" sz="2400" b="1" dirty="0">
                <a:solidFill>
                  <a:srgbClr val="FF0000"/>
                </a:solidFill>
              </a:rPr>
              <a:t>make </a:t>
            </a:r>
            <a:r>
              <a:rPr lang="en-US" altLang="zh-CN" sz="2400" b="1" u="sng" dirty="0">
                <a:solidFill>
                  <a:srgbClr val="FF0000"/>
                </a:solidFill>
              </a:rPr>
              <a:t>a firm foundation</a:t>
            </a:r>
          </a:p>
          <a:p>
            <a:r>
              <a:rPr lang="en-US" altLang="zh-CN" sz="2400" b="1" u="sng" dirty="0">
                <a:solidFill>
                  <a:srgbClr val="FF0000"/>
                </a:solidFill>
              </a:rPr>
              <a:t>shoots</a:t>
            </a:r>
            <a:r>
              <a:rPr lang="en-US" altLang="zh-CN" sz="2400" b="1" dirty="0">
                <a:solidFill>
                  <a:srgbClr val="FF0000"/>
                </a:solidFill>
              </a:rPr>
              <a:t> break open brick walls</a:t>
            </a:r>
          </a:p>
          <a:p>
            <a:r>
              <a:rPr lang="en-US" altLang="zh-CN" sz="2400" b="1" dirty="0">
                <a:solidFill>
                  <a:srgbClr val="FF0000"/>
                </a:solidFill>
              </a:rPr>
              <a:t>roots and shoots stand for the young people</a:t>
            </a:r>
          </a:p>
        </p:txBody>
      </p:sp>
      <p:sp>
        <p:nvSpPr>
          <p:cNvPr id="14" name="文本框 13">
            <a:extLst>
              <a:ext uri="{FF2B5EF4-FFF2-40B4-BE49-F238E27FC236}">
                <a16:creationId xmlns:a16="http://schemas.microsoft.com/office/drawing/2014/main" id="{4059B4CA-A551-4372-9B93-27A57B9F4072}"/>
              </a:ext>
            </a:extLst>
          </p:cNvPr>
          <p:cNvSpPr txBox="1"/>
          <p:nvPr/>
        </p:nvSpPr>
        <p:spPr>
          <a:xfrm>
            <a:off x="994192" y="5264613"/>
            <a:ext cx="5952282" cy="2000548"/>
          </a:xfrm>
          <a:prstGeom prst="rect">
            <a:avLst/>
          </a:prstGeom>
          <a:noFill/>
        </p:spPr>
        <p:txBody>
          <a:bodyPr wrap="square" rtlCol="0">
            <a:spAutoFit/>
          </a:bodyPr>
          <a:lstStyle/>
          <a:p>
            <a:r>
              <a:rPr lang="en-US" altLang="zh-CN" sz="2400" b="1" u="sng" dirty="0">
                <a:solidFill>
                  <a:srgbClr val="FF0000"/>
                </a:solidFill>
              </a:rPr>
              <a:t>involve </a:t>
            </a:r>
            <a:r>
              <a:rPr lang="en-US" altLang="zh-CN" sz="2400" b="1" dirty="0">
                <a:solidFill>
                  <a:srgbClr val="FF0000"/>
                </a:solidFill>
              </a:rPr>
              <a:t>millions of young people </a:t>
            </a:r>
            <a:r>
              <a:rPr lang="en-US" altLang="zh-CN" sz="2400" b="1" u="sng" dirty="0">
                <a:solidFill>
                  <a:srgbClr val="FF0000"/>
                </a:solidFill>
              </a:rPr>
              <a:t>in </a:t>
            </a:r>
            <a:r>
              <a:rPr lang="en-US" altLang="zh-CN" sz="2400" b="1" dirty="0">
                <a:solidFill>
                  <a:srgbClr val="FF0000"/>
                </a:solidFill>
              </a:rPr>
              <a:t>building a secure future</a:t>
            </a:r>
          </a:p>
          <a:p>
            <a:r>
              <a:rPr lang="en-US" altLang="zh-CN" sz="2400" b="1" dirty="0">
                <a:solidFill>
                  <a:srgbClr val="FF0000"/>
                </a:solidFill>
              </a:rPr>
              <a:t>inspire young people to  </a:t>
            </a:r>
            <a:r>
              <a:rPr lang="en-US" altLang="zh-CN" sz="2400" b="1" u="sng" dirty="0">
                <a:solidFill>
                  <a:srgbClr val="FF0000"/>
                </a:solidFill>
              </a:rPr>
              <a:t>take action</a:t>
            </a:r>
          </a:p>
          <a:p>
            <a:r>
              <a:rPr lang="en-US" altLang="zh-CN" sz="2400" b="1" dirty="0">
                <a:solidFill>
                  <a:srgbClr val="FF0000"/>
                </a:solidFill>
              </a:rPr>
              <a:t>every individual makes a difference</a:t>
            </a:r>
          </a:p>
          <a:p>
            <a:endParaRPr lang="en-US" altLang="zh-CN" sz="2800" b="1" dirty="0">
              <a:solidFill>
                <a:srgbClr val="FF0000"/>
              </a:solidFill>
            </a:endParaRPr>
          </a:p>
        </p:txBody>
      </p:sp>
      <p:sp>
        <p:nvSpPr>
          <p:cNvPr id="15" name="文本框 14">
            <a:extLst>
              <a:ext uri="{FF2B5EF4-FFF2-40B4-BE49-F238E27FC236}">
                <a16:creationId xmlns:a16="http://schemas.microsoft.com/office/drawing/2014/main" id="{28586521-06A4-4E8A-939A-0B72388F5198}"/>
              </a:ext>
            </a:extLst>
          </p:cNvPr>
          <p:cNvSpPr txBox="1"/>
          <p:nvPr/>
        </p:nvSpPr>
        <p:spPr>
          <a:xfrm>
            <a:off x="7075631" y="1243451"/>
            <a:ext cx="5090892" cy="1569660"/>
          </a:xfrm>
          <a:prstGeom prst="rect">
            <a:avLst/>
          </a:prstGeom>
          <a:noFill/>
        </p:spPr>
        <p:txBody>
          <a:bodyPr wrap="square" rtlCol="0">
            <a:spAutoFit/>
          </a:bodyPr>
          <a:lstStyle/>
          <a:p>
            <a:r>
              <a:rPr lang="en-US" altLang="zh-CN" sz="2400" b="1" dirty="0">
                <a:solidFill>
                  <a:srgbClr val="FF0000"/>
                </a:solidFill>
              </a:rPr>
              <a:t>had a </a:t>
            </a:r>
            <a:r>
              <a:rPr lang="en-US" altLang="zh-CN" sz="2400" b="1" u="sng" dirty="0">
                <a:solidFill>
                  <a:srgbClr val="FF0000"/>
                </a:solidFill>
              </a:rPr>
              <a:t>contented</a:t>
            </a:r>
            <a:r>
              <a:rPr lang="en-US" altLang="zh-CN" sz="2400" b="1" dirty="0">
                <a:solidFill>
                  <a:srgbClr val="FF0000"/>
                </a:solidFill>
              </a:rPr>
              <a:t> life</a:t>
            </a:r>
          </a:p>
          <a:p>
            <a:r>
              <a:rPr lang="en-US" altLang="zh-CN" sz="2400" b="1" dirty="0">
                <a:solidFill>
                  <a:srgbClr val="FF0000"/>
                </a:solidFill>
              </a:rPr>
              <a:t>a terrible event </a:t>
            </a:r>
            <a:r>
              <a:rPr lang="en-US" altLang="zh-CN" sz="2400" b="1" u="sng" dirty="0">
                <a:solidFill>
                  <a:srgbClr val="FF0000"/>
                </a:solidFill>
              </a:rPr>
              <a:t>occurred</a:t>
            </a:r>
          </a:p>
          <a:p>
            <a:r>
              <a:rPr lang="en-US" altLang="zh-CN" sz="2400" b="1" u="sng" dirty="0">
                <a:solidFill>
                  <a:srgbClr val="FF0000"/>
                </a:solidFill>
              </a:rPr>
              <a:t>worked through </a:t>
            </a:r>
            <a:r>
              <a:rPr lang="en-US" altLang="zh-CN" sz="2400" b="1" dirty="0">
                <a:solidFill>
                  <a:srgbClr val="FF0000"/>
                </a:solidFill>
              </a:rPr>
              <a:t>her sadness</a:t>
            </a:r>
          </a:p>
          <a:p>
            <a:r>
              <a:rPr lang="en-US" altLang="zh-CN" sz="2400" b="1" dirty="0">
                <a:solidFill>
                  <a:srgbClr val="FF0000"/>
                </a:solidFill>
              </a:rPr>
              <a:t>made her son's dream come true</a:t>
            </a:r>
          </a:p>
        </p:txBody>
      </p:sp>
      <p:sp>
        <p:nvSpPr>
          <p:cNvPr id="17" name="文本框 16">
            <a:extLst>
              <a:ext uri="{FF2B5EF4-FFF2-40B4-BE49-F238E27FC236}">
                <a16:creationId xmlns:a16="http://schemas.microsoft.com/office/drawing/2014/main" id="{A8F41FB1-02B3-4947-9B67-093A27961DBA}"/>
              </a:ext>
            </a:extLst>
          </p:cNvPr>
          <p:cNvSpPr txBox="1"/>
          <p:nvPr/>
        </p:nvSpPr>
        <p:spPr>
          <a:xfrm>
            <a:off x="7024678" y="3343019"/>
            <a:ext cx="5141845" cy="1200329"/>
          </a:xfrm>
          <a:prstGeom prst="rect">
            <a:avLst/>
          </a:prstGeom>
          <a:noFill/>
        </p:spPr>
        <p:txBody>
          <a:bodyPr wrap="square" rtlCol="0">
            <a:spAutoFit/>
          </a:bodyPr>
          <a:lstStyle/>
          <a:p>
            <a:r>
              <a:rPr lang="en-US" altLang="zh-CN" sz="2400" b="1" dirty="0">
                <a:solidFill>
                  <a:srgbClr val="FF0000"/>
                </a:solidFill>
              </a:rPr>
              <a:t>planted trees in inner Mongolia</a:t>
            </a:r>
          </a:p>
          <a:p>
            <a:r>
              <a:rPr lang="en-US" altLang="zh-CN" sz="2400" b="1" dirty="0">
                <a:solidFill>
                  <a:srgbClr val="FF0000"/>
                </a:solidFill>
              </a:rPr>
              <a:t>agreed with her </a:t>
            </a:r>
            <a:r>
              <a:rPr lang="en-US" altLang="zh-CN" sz="2400" b="1" u="sng" dirty="0">
                <a:solidFill>
                  <a:srgbClr val="FF0000"/>
                </a:solidFill>
              </a:rPr>
              <a:t>proposal</a:t>
            </a:r>
            <a:r>
              <a:rPr lang="en-US" altLang="zh-CN" sz="2400" b="1" dirty="0">
                <a:solidFill>
                  <a:srgbClr val="FF0000"/>
                </a:solidFill>
              </a:rPr>
              <a:t> to plant trees in the </a:t>
            </a:r>
            <a:r>
              <a:rPr lang="en-US" altLang="zh-CN" sz="2400" b="1" u="sng" dirty="0">
                <a:solidFill>
                  <a:srgbClr val="FF0000"/>
                </a:solidFill>
              </a:rPr>
              <a:t>region</a:t>
            </a:r>
          </a:p>
        </p:txBody>
      </p:sp>
      <p:sp>
        <p:nvSpPr>
          <p:cNvPr id="18" name="文本框 17">
            <a:extLst>
              <a:ext uri="{FF2B5EF4-FFF2-40B4-BE49-F238E27FC236}">
                <a16:creationId xmlns:a16="http://schemas.microsoft.com/office/drawing/2014/main" id="{EDD96D96-E919-47B4-8842-C1480648FDCE}"/>
              </a:ext>
            </a:extLst>
          </p:cNvPr>
          <p:cNvSpPr txBox="1"/>
          <p:nvPr/>
        </p:nvSpPr>
        <p:spPr>
          <a:xfrm>
            <a:off x="7075631" y="5433430"/>
            <a:ext cx="5141845" cy="1631216"/>
          </a:xfrm>
          <a:prstGeom prst="rect">
            <a:avLst/>
          </a:prstGeom>
          <a:noFill/>
        </p:spPr>
        <p:txBody>
          <a:bodyPr wrap="square" rtlCol="0">
            <a:spAutoFit/>
          </a:bodyPr>
          <a:lstStyle/>
          <a:p>
            <a:r>
              <a:rPr lang="en-US" altLang="zh-CN" sz="2400" b="1" dirty="0">
                <a:solidFill>
                  <a:srgbClr val="FF0000"/>
                </a:solidFill>
              </a:rPr>
              <a:t>a </a:t>
            </a:r>
            <a:r>
              <a:rPr lang="en-US" altLang="zh-CN" sz="2400" b="1" u="sng" dirty="0">
                <a:solidFill>
                  <a:srgbClr val="FF0000"/>
                </a:solidFill>
              </a:rPr>
              <a:t>slim </a:t>
            </a:r>
            <a:r>
              <a:rPr lang="en-US" altLang="zh-CN" sz="2400" b="1" dirty="0">
                <a:solidFill>
                  <a:srgbClr val="FF0000"/>
                </a:solidFill>
              </a:rPr>
              <a:t>chance </a:t>
            </a:r>
          </a:p>
          <a:p>
            <a:r>
              <a:rPr lang="en-US" altLang="zh-CN" sz="2400" b="1" dirty="0">
                <a:solidFill>
                  <a:srgbClr val="FF0000"/>
                </a:solidFill>
              </a:rPr>
              <a:t>with </a:t>
            </a:r>
            <a:r>
              <a:rPr lang="en-US" altLang="zh-CN" sz="2400" b="1" u="sng" dirty="0">
                <a:solidFill>
                  <a:srgbClr val="FF0000"/>
                </a:solidFill>
              </a:rPr>
              <a:t>determination</a:t>
            </a:r>
            <a:r>
              <a:rPr lang="en-US" altLang="zh-CN" sz="2400" b="1" dirty="0">
                <a:solidFill>
                  <a:srgbClr val="FF0000"/>
                </a:solidFill>
              </a:rPr>
              <a:t> </a:t>
            </a:r>
          </a:p>
          <a:p>
            <a:r>
              <a:rPr lang="en-US" altLang="zh-CN" sz="2400" b="1" dirty="0">
                <a:solidFill>
                  <a:srgbClr val="FF0000"/>
                </a:solidFill>
              </a:rPr>
              <a:t>a </a:t>
            </a:r>
            <a:r>
              <a:rPr lang="en-US" altLang="zh-CN" sz="2400" b="1" u="sng" dirty="0">
                <a:solidFill>
                  <a:srgbClr val="FF0000"/>
                </a:solidFill>
              </a:rPr>
              <a:t>survival </a:t>
            </a:r>
            <a:r>
              <a:rPr lang="en-US" altLang="zh-CN" sz="2400" b="1" dirty="0">
                <a:solidFill>
                  <a:srgbClr val="FF0000"/>
                </a:solidFill>
              </a:rPr>
              <a:t>rate of 85%</a:t>
            </a:r>
          </a:p>
          <a:p>
            <a:endParaRPr lang="en-US" altLang="zh-CN" sz="2800" b="1" dirty="0">
              <a:solidFill>
                <a:srgbClr val="FF0000"/>
              </a:solidFill>
            </a:endParaRPr>
          </a:p>
        </p:txBody>
      </p:sp>
      <p:sp>
        <p:nvSpPr>
          <p:cNvPr id="19" name="文本框 16">
            <a:extLst>
              <a:ext uri="{FF2B5EF4-FFF2-40B4-BE49-F238E27FC236}">
                <a16:creationId xmlns:a16="http://schemas.microsoft.com/office/drawing/2014/main" id="{436DA242-F025-4A11-B2ED-38C6954B8AA9}"/>
              </a:ext>
            </a:extLst>
          </p:cNvPr>
          <p:cNvSpPr txBox="1"/>
          <p:nvPr/>
        </p:nvSpPr>
        <p:spPr>
          <a:xfrm>
            <a:off x="2392676" y="1121149"/>
            <a:ext cx="1995170" cy="338554"/>
          </a:xfrm>
          <a:prstGeom prst="rect">
            <a:avLst/>
          </a:prstGeom>
          <a:solidFill>
            <a:srgbClr val="FFFF00"/>
          </a:solidFill>
          <a:ln w="9525">
            <a:noFill/>
          </a:ln>
        </p:spPr>
        <p:txBody>
          <a:bodyPr wrap="square" anchor="t">
            <a:spAutoFit/>
          </a:bodyPr>
          <a:lstStyle/>
          <a:p>
            <a:r>
              <a:rPr lang="zh-CN" altLang="en-US" sz="1600" b="1" dirty="0">
                <a:latin typeface="Arial" panose="020B0604020202020204" pitchFamily="34" charset="0"/>
                <a:ea typeface="宋体" panose="02010600030101010101" pitchFamily="2" charset="-122"/>
              </a:rPr>
              <a:t>以自我为中心</a:t>
            </a:r>
            <a:endParaRPr lang="en-US" altLang="zh-CN" sz="1600" b="1" dirty="0">
              <a:latin typeface="Arial" panose="020B0604020202020204" pitchFamily="34" charset="0"/>
              <a:ea typeface="宋体" panose="02010600030101010101" pitchFamily="2" charset="-122"/>
            </a:endParaRPr>
          </a:p>
        </p:txBody>
      </p:sp>
      <p:sp>
        <p:nvSpPr>
          <p:cNvPr id="20" name="文本框 16">
            <a:extLst>
              <a:ext uri="{FF2B5EF4-FFF2-40B4-BE49-F238E27FC236}">
                <a16:creationId xmlns:a16="http://schemas.microsoft.com/office/drawing/2014/main" id="{9C854483-F0EC-4323-886E-C7DC9A4CB89B}"/>
              </a:ext>
            </a:extLst>
          </p:cNvPr>
          <p:cNvSpPr txBox="1"/>
          <p:nvPr/>
        </p:nvSpPr>
        <p:spPr>
          <a:xfrm>
            <a:off x="4094826" y="1419803"/>
            <a:ext cx="3052233" cy="338554"/>
          </a:xfrm>
          <a:prstGeom prst="rect">
            <a:avLst/>
          </a:prstGeom>
          <a:solidFill>
            <a:srgbClr val="FFFF00"/>
          </a:solidFill>
          <a:ln w="9525">
            <a:noFill/>
          </a:ln>
        </p:spPr>
        <p:txBody>
          <a:bodyPr wrap="square" anchor="t">
            <a:spAutoFit/>
          </a:bodyPr>
          <a:lstStyle/>
          <a:p>
            <a:r>
              <a:rPr lang="en-US" altLang="zh-CN" sz="1600" b="1" dirty="0">
                <a:latin typeface="Arial" panose="020B0604020202020204" pitchFamily="34" charset="0"/>
                <a:ea typeface="宋体" panose="02010600030101010101" pitchFamily="2" charset="-122"/>
              </a:rPr>
              <a:t>have no interest/energy to do</a:t>
            </a:r>
          </a:p>
        </p:txBody>
      </p:sp>
      <p:sp>
        <p:nvSpPr>
          <p:cNvPr id="21" name="文本框 16">
            <a:extLst>
              <a:ext uri="{FF2B5EF4-FFF2-40B4-BE49-F238E27FC236}">
                <a16:creationId xmlns:a16="http://schemas.microsoft.com/office/drawing/2014/main" id="{D6560A77-CB26-4824-BE31-0781B06DBFBC}"/>
              </a:ext>
            </a:extLst>
          </p:cNvPr>
          <p:cNvSpPr txBox="1"/>
          <p:nvPr/>
        </p:nvSpPr>
        <p:spPr>
          <a:xfrm>
            <a:off x="2545203" y="2897595"/>
            <a:ext cx="1063814" cy="338554"/>
          </a:xfrm>
          <a:prstGeom prst="rect">
            <a:avLst/>
          </a:prstGeom>
          <a:solidFill>
            <a:srgbClr val="FFFF00"/>
          </a:solidFill>
          <a:ln w="9525">
            <a:noFill/>
          </a:ln>
        </p:spPr>
        <p:txBody>
          <a:bodyPr wrap="square" anchor="t">
            <a:spAutoFit/>
          </a:bodyPr>
          <a:lstStyle/>
          <a:p>
            <a:r>
              <a:rPr lang="zh-CN" altLang="en-US" sz="1600" b="1" dirty="0">
                <a:latin typeface="Arial" panose="020B0604020202020204" pitchFamily="34" charset="0"/>
                <a:ea typeface="宋体" panose="02010600030101010101" pitchFamily="2" charset="-122"/>
              </a:rPr>
              <a:t>研究院</a:t>
            </a:r>
            <a:endParaRPr lang="en-US" altLang="zh-CN" sz="1600" b="1" dirty="0">
              <a:latin typeface="Arial" panose="020B0604020202020204" pitchFamily="34" charset="0"/>
              <a:ea typeface="宋体" panose="02010600030101010101" pitchFamily="2" charset="-122"/>
            </a:endParaRPr>
          </a:p>
        </p:txBody>
      </p:sp>
      <p:sp>
        <p:nvSpPr>
          <p:cNvPr id="22" name="文本框 16">
            <a:extLst>
              <a:ext uri="{FF2B5EF4-FFF2-40B4-BE49-F238E27FC236}">
                <a16:creationId xmlns:a16="http://schemas.microsoft.com/office/drawing/2014/main" id="{4581A217-5D26-4A86-8919-4189850A6D81}"/>
              </a:ext>
            </a:extLst>
          </p:cNvPr>
          <p:cNvSpPr txBox="1"/>
          <p:nvPr/>
        </p:nvSpPr>
        <p:spPr>
          <a:xfrm>
            <a:off x="4100829" y="3760385"/>
            <a:ext cx="1995170" cy="338554"/>
          </a:xfrm>
          <a:prstGeom prst="rect">
            <a:avLst/>
          </a:prstGeom>
          <a:solidFill>
            <a:srgbClr val="FFFF00"/>
          </a:solidFill>
          <a:ln w="9525">
            <a:noFill/>
          </a:ln>
        </p:spPr>
        <p:txBody>
          <a:bodyPr wrap="square" anchor="t">
            <a:spAutoFit/>
          </a:bodyPr>
          <a:lstStyle/>
          <a:p>
            <a:r>
              <a:rPr lang="zh-CN" altLang="en-US" sz="1600" b="1" dirty="0">
                <a:latin typeface="Arial" panose="020B0604020202020204" pitchFamily="34" charset="0"/>
                <a:ea typeface="宋体" panose="02010600030101010101" pitchFamily="2" charset="-122"/>
              </a:rPr>
              <a:t>坚实的基础</a:t>
            </a:r>
            <a:endParaRPr lang="en-US" altLang="zh-CN" sz="1600" b="1" dirty="0">
              <a:latin typeface="Arial" panose="020B0604020202020204" pitchFamily="34" charset="0"/>
              <a:ea typeface="宋体" panose="02010600030101010101" pitchFamily="2" charset="-122"/>
            </a:endParaRPr>
          </a:p>
        </p:txBody>
      </p:sp>
      <p:sp>
        <p:nvSpPr>
          <p:cNvPr id="23" name="文本框 16">
            <a:extLst>
              <a:ext uri="{FF2B5EF4-FFF2-40B4-BE49-F238E27FC236}">
                <a16:creationId xmlns:a16="http://schemas.microsoft.com/office/drawing/2014/main" id="{7692E7B7-9CEF-477C-8045-255ACEBAC37A}"/>
              </a:ext>
            </a:extLst>
          </p:cNvPr>
          <p:cNvSpPr txBox="1"/>
          <p:nvPr/>
        </p:nvSpPr>
        <p:spPr>
          <a:xfrm>
            <a:off x="1096198" y="5023419"/>
            <a:ext cx="1007519" cy="338554"/>
          </a:xfrm>
          <a:prstGeom prst="rect">
            <a:avLst/>
          </a:prstGeom>
          <a:solidFill>
            <a:srgbClr val="FFFF00"/>
          </a:solidFill>
          <a:ln w="9525">
            <a:noFill/>
          </a:ln>
        </p:spPr>
        <p:txBody>
          <a:bodyPr wrap="square" anchor="t">
            <a:spAutoFit/>
          </a:bodyPr>
          <a:lstStyle/>
          <a:p>
            <a:r>
              <a:rPr lang="zh-CN" altLang="en-US" sz="1600" b="1" dirty="0">
                <a:latin typeface="Arial" panose="020B0604020202020204" pitchFamily="34" charset="0"/>
                <a:ea typeface="宋体" panose="02010600030101010101" pitchFamily="2" charset="-122"/>
              </a:rPr>
              <a:t>使参与</a:t>
            </a:r>
            <a:endParaRPr lang="en-US" altLang="zh-CN" sz="1600" b="1" dirty="0">
              <a:latin typeface="Arial" panose="020B0604020202020204" pitchFamily="34" charset="0"/>
              <a:ea typeface="宋体" panose="02010600030101010101" pitchFamily="2" charset="-122"/>
            </a:endParaRPr>
          </a:p>
        </p:txBody>
      </p:sp>
      <p:sp>
        <p:nvSpPr>
          <p:cNvPr id="24" name="文本框 16">
            <a:extLst>
              <a:ext uri="{FF2B5EF4-FFF2-40B4-BE49-F238E27FC236}">
                <a16:creationId xmlns:a16="http://schemas.microsoft.com/office/drawing/2014/main" id="{AE72FD59-4497-44AA-AFB7-1A954A661D85}"/>
              </a:ext>
            </a:extLst>
          </p:cNvPr>
          <p:cNvSpPr txBox="1"/>
          <p:nvPr/>
        </p:nvSpPr>
        <p:spPr>
          <a:xfrm>
            <a:off x="4419605" y="5795288"/>
            <a:ext cx="1284775" cy="338554"/>
          </a:xfrm>
          <a:prstGeom prst="rect">
            <a:avLst/>
          </a:prstGeom>
          <a:solidFill>
            <a:srgbClr val="FFFF00"/>
          </a:solidFill>
          <a:ln w="9525">
            <a:noFill/>
          </a:ln>
        </p:spPr>
        <p:txBody>
          <a:bodyPr wrap="square" anchor="t">
            <a:spAutoFit/>
          </a:bodyPr>
          <a:lstStyle/>
          <a:p>
            <a:r>
              <a:rPr lang="zh-CN" altLang="en-US" sz="1600" b="1" dirty="0">
                <a:latin typeface="Arial" panose="020B0604020202020204" pitchFamily="34" charset="0"/>
                <a:ea typeface="宋体" panose="02010600030101010101" pitchFamily="2" charset="-122"/>
              </a:rPr>
              <a:t>采取行动</a:t>
            </a:r>
            <a:endParaRPr lang="en-US" altLang="zh-CN" sz="1600" b="1" dirty="0">
              <a:latin typeface="Arial" panose="020B0604020202020204" pitchFamily="34" charset="0"/>
              <a:ea typeface="宋体" panose="02010600030101010101" pitchFamily="2" charset="-122"/>
            </a:endParaRPr>
          </a:p>
        </p:txBody>
      </p:sp>
      <p:sp>
        <p:nvSpPr>
          <p:cNvPr id="25" name="文本框 16">
            <a:extLst>
              <a:ext uri="{FF2B5EF4-FFF2-40B4-BE49-F238E27FC236}">
                <a16:creationId xmlns:a16="http://schemas.microsoft.com/office/drawing/2014/main" id="{8169E3E6-FA64-47FD-B13D-ACB4180CF67A}"/>
              </a:ext>
            </a:extLst>
          </p:cNvPr>
          <p:cNvSpPr txBox="1"/>
          <p:nvPr/>
        </p:nvSpPr>
        <p:spPr>
          <a:xfrm>
            <a:off x="9706448" y="1298465"/>
            <a:ext cx="1995170" cy="338554"/>
          </a:xfrm>
          <a:prstGeom prst="rect">
            <a:avLst/>
          </a:prstGeom>
          <a:solidFill>
            <a:srgbClr val="FFFF00"/>
          </a:solidFill>
          <a:ln w="9525">
            <a:noFill/>
          </a:ln>
        </p:spPr>
        <p:txBody>
          <a:bodyPr wrap="square" anchor="t">
            <a:spAutoFit/>
          </a:bodyPr>
          <a:lstStyle/>
          <a:p>
            <a:r>
              <a:rPr lang="zh-CN" altLang="en-US" sz="1600" b="1" dirty="0">
                <a:latin typeface="Arial" panose="020B0604020202020204" pitchFamily="34" charset="0"/>
                <a:ea typeface="宋体" panose="02010600030101010101" pitchFamily="2" charset="-122"/>
              </a:rPr>
              <a:t>满意的</a:t>
            </a:r>
            <a:endParaRPr lang="en-US" altLang="zh-CN" sz="1600" b="1" dirty="0">
              <a:latin typeface="Arial" panose="020B0604020202020204" pitchFamily="34" charset="0"/>
              <a:ea typeface="宋体" panose="02010600030101010101" pitchFamily="2" charset="-122"/>
            </a:endParaRPr>
          </a:p>
        </p:txBody>
      </p:sp>
      <p:sp>
        <p:nvSpPr>
          <p:cNvPr id="26" name="文本框 16">
            <a:extLst>
              <a:ext uri="{FF2B5EF4-FFF2-40B4-BE49-F238E27FC236}">
                <a16:creationId xmlns:a16="http://schemas.microsoft.com/office/drawing/2014/main" id="{F70DD5CD-9F84-4A2E-97F0-09787BBAE53D}"/>
              </a:ext>
            </a:extLst>
          </p:cNvPr>
          <p:cNvSpPr txBox="1"/>
          <p:nvPr/>
        </p:nvSpPr>
        <p:spPr>
          <a:xfrm>
            <a:off x="10788249" y="2054310"/>
            <a:ext cx="1217252" cy="338554"/>
          </a:xfrm>
          <a:prstGeom prst="rect">
            <a:avLst/>
          </a:prstGeom>
          <a:solidFill>
            <a:srgbClr val="FFFF00"/>
          </a:solidFill>
          <a:ln w="9525">
            <a:noFill/>
          </a:ln>
        </p:spPr>
        <p:txBody>
          <a:bodyPr wrap="square" anchor="t">
            <a:spAutoFit/>
          </a:bodyPr>
          <a:lstStyle/>
          <a:p>
            <a:r>
              <a:rPr lang="zh-CN" altLang="en-US" sz="1600" b="1" dirty="0">
                <a:latin typeface="Arial" panose="020B0604020202020204" pitchFamily="34" charset="0"/>
                <a:ea typeface="宋体" panose="02010600030101010101" pitchFamily="2" charset="-122"/>
              </a:rPr>
              <a:t>调整情绪</a:t>
            </a:r>
            <a:endParaRPr lang="en-US" altLang="zh-CN" sz="1600" b="1" dirty="0">
              <a:latin typeface="Arial" panose="020B0604020202020204" pitchFamily="34" charset="0"/>
              <a:ea typeface="宋体" panose="02010600030101010101" pitchFamily="2" charset="-122"/>
            </a:endParaRPr>
          </a:p>
        </p:txBody>
      </p:sp>
      <p:sp>
        <p:nvSpPr>
          <p:cNvPr id="27" name="文本框 16">
            <a:extLst>
              <a:ext uri="{FF2B5EF4-FFF2-40B4-BE49-F238E27FC236}">
                <a16:creationId xmlns:a16="http://schemas.microsoft.com/office/drawing/2014/main" id="{8002134C-9EE5-4B49-A65D-9DB755D7EAFD}"/>
              </a:ext>
            </a:extLst>
          </p:cNvPr>
          <p:cNvSpPr txBox="1"/>
          <p:nvPr/>
        </p:nvSpPr>
        <p:spPr>
          <a:xfrm>
            <a:off x="9706448" y="5834792"/>
            <a:ext cx="1995170" cy="338554"/>
          </a:xfrm>
          <a:prstGeom prst="rect">
            <a:avLst/>
          </a:prstGeom>
          <a:solidFill>
            <a:srgbClr val="FFFF00"/>
          </a:solidFill>
          <a:ln w="9525">
            <a:noFill/>
          </a:ln>
        </p:spPr>
        <p:txBody>
          <a:bodyPr wrap="square" anchor="t">
            <a:spAutoFit/>
          </a:bodyPr>
          <a:lstStyle/>
          <a:p>
            <a:r>
              <a:rPr lang="zh-CN" altLang="en-US" sz="1600" b="1" dirty="0">
                <a:latin typeface="Arial" panose="020B0604020202020204" pitchFamily="34" charset="0"/>
                <a:ea typeface="宋体" panose="02010600030101010101" pitchFamily="2" charset="-122"/>
              </a:rPr>
              <a:t>决心</a:t>
            </a:r>
            <a:endParaRPr lang="en-US" altLang="zh-CN" sz="1600" b="1" dirty="0">
              <a:latin typeface="Arial" panose="020B0604020202020204" pitchFamily="34" charset="0"/>
              <a:ea typeface="宋体" panose="02010600030101010101" pitchFamily="2" charset="-122"/>
            </a:endParaRPr>
          </a:p>
        </p:txBody>
      </p:sp>
      <p:sp>
        <p:nvSpPr>
          <p:cNvPr id="28" name="文本框 16">
            <a:extLst>
              <a:ext uri="{FF2B5EF4-FFF2-40B4-BE49-F238E27FC236}">
                <a16:creationId xmlns:a16="http://schemas.microsoft.com/office/drawing/2014/main" id="{D145F6C7-93B1-45A1-AD2F-12C36589E8C9}"/>
              </a:ext>
            </a:extLst>
          </p:cNvPr>
          <p:cNvSpPr txBox="1"/>
          <p:nvPr/>
        </p:nvSpPr>
        <p:spPr>
          <a:xfrm>
            <a:off x="9196253" y="4098939"/>
            <a:ext cx="1095229" cy="338554"/>
          </a:xfrm>
          <a:prstGeom prst="rect">
            <a:avLst/>
          </a:prstGeom>
          <a:solidFill>
            <a:srgbClr val="FFFF00"/>
          </a:solidFill>
          <a:ln w="9525">
            <a:noFill/>
          </a:ln>
        </p:spPr>
        <p:txBody>
          <a:bodyPr wrap="square" anchor="t">
            <a:spAutoFit/>
          </a:bodyPr>
          <a:lstStyle/>
          <a:p>
            <a:r>
              <a:rPr lang="zh-CN" altLang="en-US" sz="1600" b="1" dirty="0">
                <a:latin typeface="Arial" panose="020B0604020202020204" pitchFamily="34" charset="0"/>
                <a:ea typeface="宋体" panose="02010600030101010101" pitchFamily="2" charset="-122"/>
              </a:rPr>
              <a:t>提议</a:t>
            </a:r>
            <a:endParaRPr lang="en-US" altLang="zh-CN" sz="1600" b="1" dirty="0">
              <a:latin typeface="Arial" panose="020B0604020202020204" pitchFamily="34" charset="0"/>
              <a:ea typeface="宋体" panose="02010600030101010101" pitchFamily="2" charset="-122"/>
            </a:endParaRPr>
          </a:p>
        </p:txBody>
      </p:sp>
      <p:sp>
        <p:nvSpPr>
          <p:cNvPr id="29" name="文本框 16">
            <a:extLst>
              <a:ext uri="{FF2B5EF4-FFF2-40B4-BE49-F238E27FC236}">
                <a16:creationId xmlns:a16="http://schemas.microsoft.com/office/drawing/2014/main" id="{AA9D6A6C-87FF-4555-85B5-6B8D1BEE6D81}"/>
              </a:ext>
            </a:extLst>
          </p:cNvPr>
          <p:cNvSpPr txBox="1"/>
          <p:nvPr/>
        </p:nvSpPr>
        <p:spPr>
          <a:xfrm>
            <a:off x="8929503" y="5428825"/>
            <a:ext cx="1995170" cy="338554"/>
          </a:xfrm>
          <a:prstGeom prst="rect">
            <a:avLst/>
          </a:prstGeom>
          <a:solidFill>
            <a:srgbClr val="FFFF00"/>
          </a:solidFill>
          <a:ln w="9525">
            <a:noFill/>
          </a:ln>
        </p:spPr>
        <p:txBody>
          <a:bodyPr wrap="square" anchor="t">
            <a:spAutoFit/>
          </a:bodyPr>
          <a:lstStyle/>
          <a:p>
            <a:r>
              <a:rPr lang="zh-CN" altLang="en-US" sz="1600" b="1" dirty="0">
                <a:latin typeface="Arial" panose="020B0604020202020204" pitchFamily="34" charset="0"/>
                <a:ea typeface="宋体" panose="02010600030101010101" pitchFamily="2" charset="-122"/>
              </a:rPr>
              <a:t>微小的</a:t>
            </a:r>
            <a:endParaRPr lang="en-US" altLang="zh-CN" sz="1600" b="1" dirty="0">
              <a:latin typeface="Arial" panose="020B0604020202020204" pitchFamily="34" charset="0"/>
              <a:ea typeface="宋体" panose="02010600030101010101" pitchFamily="2" charset="-122"/>
            </a:endParaRPr>
          </a:p>
        </p:txBody>
      </p:sp>
      <p:sp>
        <p:nvSpPr>
          <p:cNvPr id="30" name="文本框 16">
            <a:extLst>
              <a:ext uri="{FF2B5EF4-FFF2-40B4-BE49-F238E27FC236}">
                <a16:creationId xmlns:a16="http://schemas.microsoft.com/office/drawing/2014/main" id="{D123C549-9CAE-4C17-94F7-FD4ECCB5340E}"/>
              </a:ext>
            </a:extLst>
          </p:cNvPr>
          <p:cNvSpPr txBox="1"/>
          <p:nvPr/>
        </p:nvSpPr>
        <p:spPr>
          <a:xfrm>
            <a:off x="9912463" y="6246783"/>
            <a:ext cx="1995170" cy="338554"/>
          </a:xfrm>
          <a:prstGeom prst="rect">
            <a:avLst/>
          </a:prstGeom>
          <a:solidFill>
            <a:srgbClr val="FFFF00"/>
          </a:solidFill>
          <a:ln w="9525">
            <a:noFill/>
          </a:ln>
        </p:spPr>
        <p:txBody>
          <a:bodyPr wrap="square" anchor="t">
            <a:spAutoFit/>
          </a:bodyPr>
          <a:lstStyle/>
          <a:p>
            <a:r>
              <a:rPr lang="zh-CN" altLang="en-US" sz="1600" b="1" dirty="0">
                <a:latin typeface="Arial" panose="020B0604020202020204" pitchFamily="34" charset="0"/>
                <a:ea typeface="宋体" panose="02010600030101010101" pitchFamily="2" charset="-122"/>
              </a:rPr>
              <a:t>生存</a:t>
            </a:r>
            <a:endParaRPr lang="en-US" altLang="zh-CN" sz="1600" b="1" dirty="0">
              <a:latin typeface="Arial" panose="020B0604020202020204" pitchFamily="34" charset="0"/>
              <a:ea typeface="宋体" panose="02010600030101010101" pitchFamily="2" charset="-122"/>
            </a:endParaRPr>
          </a:p>
        </p:txBody>
      </p:sp>
      <p:sp>
        <p:nvSpPr>
          <p:cNvPr id="2" name="文本框 1">
            <a:extLst>
              <a:ext uri="{FF2B5EF4-FFF2-40B4-BE49-F238E27FC236}">
                <a16:creationId xmlns:a16="http://schemas.microsoft.com/office/drawing/2014/main" id="{03D23357-8BF8-4732-9029-A6F2AD483E48}"/>
              </a:ext>
            </a:extLst>
          </p:cNvPr>
          <p:cNvSpPr txBox="1"/>
          <p:nvPr/>
        </p:nvSpPr>
        <p:spPr>
          <a:xfrm>
            <a:off x="284367" y="2217321"/>
            <a:ext cx="184731" cy="369332"/>
          </a:xfrm>
          <a:prstGeom prst="rect">
            <a:avLst/>
          </a:prstGeom>
          <a:noFill/>
        </p:spPr>
        <p:txBody>
          <a:bodyPr wrap="none" rtlCol="0">
            <a:spAutoFit/>
          </a:bodyPr>
          <a:lstStyle/>
          <a:p>
            <a:endParaRPr lang="zh-CN" altLang="en-US" dirty="0"/>
          </a:p>
        </p:txBody>
      </p:sp>
      <p:sp>
        <p:nvSpPr>
          <p:cNvPr id="4" name="文本框 3">
            <a:extLst>
              <a:ext uri="{FF2B5EF4-FFF2-40B4-BE49-F238E27FC236}">
                <a16:creationId xmlns:a16="http://schemas.microsoft.com/office/drawing/2014/main" id="{F8BE6DD2-0601-4DE9-B896-F14A1FE9AED2}"/>
              </a:ext>
            </a:extLst>
          </p:cNvPr>
          <p:cNvSpPr txBox="1"/>
          <p:nvPr/>
        </p:nvSpPr>
        <p:spPr>
          <a:xfrm>
            <a:off x="25477" y="1467612"/>
            <a:ext cx="1011593" cy="646331"/>
          </a:xfrm>
          <a:prstGeom prst="rect">
            <a:avLst/>
          </a:prstGeom>
          <a:noFill/>
        </p:spPr>
        <p:txBody>
          <a:bodyPr wrap="square" rtlCol="0">
            <a:spAutoFit/>
          </a:bodyPr>
          <a:lstStyle/>
          <a:p>
            <a:r>
              <a:rPr lang="en-US" altLang="zh-CN" dirty="0">
                <a:solidFill>
                  <a:srgbClr val="FF0000"/>
                </a:solidFill>
              </a:rPr>
              <a:t>Background</a:t>
            </a:r>
          </a:p>
        </p:txBody>
      </p:sp>
      <p:sp>
        <p:nvSpPr>
          <p:cNvPr id="5" name="文本框 4">
            <a:extLst>
              <a:ext uri="{FF2B5EF4-FFF2-40B4-BE49-F238E27FC236}">
                <a16:creationId xmlns:a16="http://schemas.microsoft.com/office/drawing/2014/main" id="{040E9250-D2AB-4BFF-8FB5-9E937C63EB0C}"/>
              </a:ext>
            </a:extLst>
          </p:cNvPr>
          <p:cNvSpPr txBox="1"/>
          <p:nvPr/>
        </p:nvSpPr>
        <p:spPr>
          <a:xfrm>
            <a:off x="79757" y="3467997"/>
            <a:ext cx="957313" cy="923330"/>
          </a:xfrm>
          <a:prstGeom prst="rect">
            <a:avLst/>
          </a:prstGeom>
          <a:noFill/>
        </p:spPr>
        <p:txBody>
          <a:bodyPr wrap="none" rtlCol="0">
            <a:spAutoFit/>
          </a:bodyPr>
          <a:lstStyle/>
          <a:p>
            <a:r>
              <a:rPr lang="en-US" altLang="zh-CN" dirty="0">
                <a:solidFill>
                  <a:srgbClr val="FF0000"/>
                </a:solidFill>
              </a:rPr>
              <a:t>Mean</a:t>
            </a:r>
          </a:p>
          <a:p>
            <a:r>
              <a:rPr lang="en-US" altLang="zh-CN" dirty="0" err="1">
                <a:solidFill>
                  <a:srgbClr val="FF0000"/>
                </a:solidFill>
              </a:rPr>
              <a:t>ing</a:t>
            </a:r>
            <a:r>
              <a:rPr lang="en-US" altLang="zh-CN" dirty="0">
                <a:solidFill>
                  <a:srgbClr val="FF0000"/>
                </a:solidFill>
              </a:rPr>
              <a:t>/</a:t>
            </a:r>
          </a:p>
          <a:p>
            <a:r>
              <a:rPr lang="en-US" altLang="zh-CN" dirty="0">
                <a:solidFill>
                  <a:srgbClr val="FF0000"/>
                </a:solidFill>
              </a:rPr>
              <a:t>purpose</a:t>
            </a:r>
          </a:p>
        </p:txBody>
      </p:sp>
      <p:sp>
        <p:nvSpPr>
          <p:cNvPr id="6" name="文本框 5">
            <a:extLst>
              <a:ext uri="{FF2B5EF4-FFF2-40B4-BE49-F238E27FC236}">
                <a16:creationId xmlns:a16="http://schemas.microsoft.com/office/drawing/2014/main" id="{CD213C14-99DF-484C-9AA4-4344A3DB0746}"/>
              </a:ext>
            </a:extLst>
          </p:cNvPr>
          <p:cNvSpPr txBox="1"/>
          <p:nvPr/>
        </p:nvSpPr>
        <p:spPr>
          <a:xfrm>
            <a:off x="54653" y="5521555"/>
            <a:ext cx="1007519" cy="646331"/>
          </a:xfrm>
          <a:prstGeom prst="rect">
            <a:avLst/>
          </a:prstGeom>
          <a:noFill/>
        </p:spPr>
        <p:txBody>
          <a:bodyPr wrap="square" rtlCol="0">
            <a:spAutoFit/>
          </a:bodyPr>
          <a:lstStyle/>
          <a:p>
            <a:r>
              <a:rPr lang="en-US" altLang="zh-CN" dirty="0">
                <a:solidFill>
                  <a:srgbClr val="FF0000"/>
                </a:solidFill>
              </a:rPr>
              <a:t>contribution</a:t>
            </a:r>
          </a:p>
        </p:txBody>
      </p:sp>
      <p:sp>
        <p:nvSpPr>
          <p:cNvPr id="10" name="文本框 9">
            <a:extLst>
              <a:ext uri="{FF2B5EF4-FFF2-40B4-BE49-F238E27FC236}">
                <a16:creationId xmlns:a16="http://schemas.microsoft.com/office/drawing/2014/main" id="{1410702C-1317-47B5-AACC-BA317BF0E401}"/>
              </a:ext>
            </a:extLst>
          </p:cNvPr>
          <p:cNvSpPr txBox="1"/>
          <p:nvPr/>
        </p:nvSpPr>
        <p:spPr>
          <a:xfrm>
            <a:off x="8917647" y="566577"/>
            <a:ext cx="2989986" cy="646331"/>
          </a:xfrm>
          <a:prstGeom prst="rect">
            <a:avLst/>
          </a:prstGeom>
          <a:noFill/>
        </p:spPr>
        <p:txBody>
          <a:bodyPr wrap="none" rtlCol="0">
            <a:spAutoFit/>
          </a:bodyPr>
          <a:lstStyle/>
          <a:p>
            <a:r>
              <a:rPr lang="en-US" altLang="zh-CN" sz="3600" dirty="0"/>
              <a:t>NPO-Green life</a:t>
            </a:r>
          </a:p>
        </p:txBody>
      </p:sp>
      <p:sp>
        <p:nvSpPr>
          <p:cNvPr id="11" name="文本框 10">
            <a:extLst>
              <a:ext uri="{FF2B5EF4-FFF2-40B4-BE49-F238E27FC236}">
                <a16:creationId xmlns:a16="http://schemas.microsoft.com/office/drawing/2014/main" id="{D717A845-9C86-410A-9C73-339AE1B26520}"/>
              </a:ext>
            </a:extLst>
          </p:cNvPr>
          <p:cNvSpPr txBox="1"/>
          <p:nvPr/>
        </p:nvSpPr>
        <p:spPr>
          <a:xfrm>
            <a:off x="3182471" y="566577"/>
            <a:ext cx="3406830" cy="646331"/>
          </a:xfrm>
          <a:prstGeom prst="rect">
            <a:avLst/>
          </a:prstGeom>
          <a:noFill/>
        </p:spPr>
        <p:txBody>
          <a:bodyPr wrap="none" rtlCol="0">
            <a:spAutoFit/>
          </a:bodyPr>
          <a:lstStyle/>
          <a:p>
            <a:r>
              <a:rPr lang="en-US" altLang="zh-CN" sz="3600" dirty="0"/>
              <a:t>Roots and Shoots</a:t>
            </a:r>
          </a:p>
        </p:txBody>
      </p:sp>
      <p:sp>
        <p:nvSpPr>
          <p:cNvPr id="31" name="文本框 16">
            <a:extLst>
              <a:ext uri="{FF2B5EF4-FFF2-40B4-BE49-F238E27FC236}">
                <a16:creationId xmlns:a16="http://schemas.microsoft.com/office/drawing/2014/main" id="{16933329-6B7A-44F4-A43A-0A0143E43C81}"/>
              </a:ext>
            </a:extLst>
          </p:cNvPr>
          <p:cNvSpPr txBox="1"/>
          <p:nvPr/>
        </p:nvSpPr>
        <p:spPr>
          <a:xfrm>
            <a:off x="10506505" y="1676387"/>
            <a:ext cx="1401128" cy="338554"/>
          </a:xfrm>
          <a:prstGeom prst="rect">
            <a:avLst/>
          </a:prstGeom>
          <a:solidFill>
            <a:srgbClr val="FFFF00"/>
          </a:solidFill>
          <a:ln w="9525">
            <a:noFill/>
          </a:ln>
        </p:spPr>
        <p:txBody>
          <a:bodyPr wrap="square" anchor="t">
            <a:spAutoFit/>
          </a:bodyPr>
          <a:lstStyle/>
          <a:p>
            <a:r>
              <a:rPr lang="zh-CN" altLang="en-US" sz="1600" b="1" dirty="0">
                <a:latin typeface="Arial" panose="020B0604020202020204" pitchFamily="34" charset="0"/>
                <a:ea typeface="宋体" panose="02010600030101010101" pitchFamily="2" charset="-122"/>
              </a:rPr>
              <a:t>发生</a:t>
            </a:r>
            <a:endParaRPr lang="en-US" altLang="zh-CN" sz="1600" b="1" dirty="0">
              <a:latin typeface="Arial" panose="020B0604020202020204" pitchFamily="34" charset="0"/>
              <a:ea typeface="宋体" panose="02010600030101010101" pitchFamily="2" charset="-122"/>
            </a:endParaRPr>
          </a:p>
        </p:txBody>
      </p:sp>
      <p:sp>
        <p:nvSpPr>
          <p:cNvPr id="32" name="文本框 16">
            <a:extLst>
              <a:ext uri="{FF2B5EF4-FFF2-40B4-BE49-F238E27FC236}">
                <a16:creationId xmlns:a16="http://schemas.microsoft.com/office/drawing/2014/main" id="{3A04FD33-02AA-4962-876A-0D7407632462}"/>
              </a:ext>
            </a:extLst>
          </p:cNvPr>
          <p:cNvSpPr txBox="1"/>
          <p:nvPr/>
        </p:nvSpPr>
        <p:spPr>
          <a:xfrm>
            <a:off x="8201371" y="4516294"/>
            <a:ext cx="1095229" cy="338554"/>
          </a:xfrm>
          <a:prstGeom prst="rect">
            <a:avLst/>
          </a:prstGeom>
          <a:solidFill>
            <a:srgbClr val="FFFF00"/>
          </a:solidFill>
          <a:ln w="9525">
            <a:noFill/>
          </a:ln>
        </p:spPr>
        <p:txBody>
          <a:bodyPr wrap="square" anchor="t">
            <a:spAutoFit/>
          </a:bodyPr>
          <a:lstStyle/>
          <a:p>
            <a:r>
              <a:rPr lang="zh-CN" altLang="en-US" sz="1600" b="1" dirty="0">
                <a:latin typeface="Arial" panose="020B0604020202020204" pitchFamily="34" charset="0"/>
                <a:ea typeface="宋体" panose="02010600030101010101" pitchFamily="2" charset="-122"/>
              </a:rPr>
              <a:t>区域</a:t>
            </a:r>
            <a:endParaRPr lang="en-US" altLang="zh-CN" sz="1600" b="1" dirty="0">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1091588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8"/>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2"/>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9"/>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27"/>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5" grpId="0"/>
      <p:bldP spid="17" grpId="0"/>
      <p:bldP spid="18" grpId="0"/>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4" grpId="0"/>
      <p:bldP spid="5" grpId="0"/>
      <p:bldP spid="6" grpId="0"/>
      <p:bldP spid="10" grpId="0"/>
      <p:bldP spid="11" grpId="0"/>
      <p:bldP spid="31" grpId="0" animBg="1"/>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a:extLst>
              <a:ext uri="{FF2B5EF4-FFF2-40B4-BE49-F238E27FC236}">
                <a16:creationId xmlns:a16="http://schemas.microsoft.com/office/drawing/2014/main" id="{0B7CDB24-AB23-44B9-8990-24CBDF006EA3}"/>
              </a:ext>
            </a:extLst>
          </p:cNvPr>
          <p:cNvSpPr txBox="1">
            <a:spLocks/>
          </p:cNvSpPr>
          <p:nvPr/>
        </p:nvSpPr>
        <p:spPr>
          <a:xfrm>
            <a:off x="0" y="1178664"/>
            <a:ext cx="12085983" cy="596347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indent="0" algn="just">
              <a:buNone/>
            </a:pPr>
            <a:r>
              <a:rPr lang="en-US" altLang="zh-CN" sz="3200" dirty="0"/>
              <a:t>     </a:t>
            </a:r>
            <a:r>
              <a:rPr lang="en-US" sz="3200" dirty="0"/>
              <a:t>Roots &amp; Shoots is an ____________ established in the early </a:t>
            </a:r>
            <a:r>
              <a:rPr lang="en-US" altLang="zh-CN" sz="3200" dirty="0"/>
              <a:t>1990s</a:t>
            </a:r>
            <a:r>
              <a:rPr lang="zh-CN" altLang="en-US" sz="3200" dirty="0"/>
              <a:t> </a:t>
            </a:r>
            <a:r>
              <a:rPr lang="en-US" sz="3200" dirty="0"/>
              <a:t>by Dr. Jane Goodall. It is called Roots &amp; </a:t>
            </a:r>
            <a:r>
              <a:rPr lang="en-US" altLang="zh-CN" sz="3200" dirty="0"/>
              <a:t>Shoots</a:t>
            </a:r>
            <a:r>
              <a:rPr lang="en-US" sz="3200" dirty="0"/>
              <a:t> because roots move slowly under the ground making a ______ _________. And although shoots seem small and weak, they can  break open brick walls. The purpose of Roots &amp; Shoots is to educate young people who suffer from_____________. Those people who ________________ to pick up a piece of litter they drop carelessly. In fact, these actions are very harmful. Therefore, Roots &amp; Shoots hopes to ______ millions of young people _____ building a secure future so that we can live in peace with nature. Dr Jane Goodall believes every individual matters. What we need to do is to ___________and act together to make the world a better place. </a:t>
            </a:r>
          </a:p>
        </p:txBody>
      </p:sp>
      <p:sp>
        <p:nvSpPr>
          <p:cNvPr id="6" name="标题 1">
            <a:extLst>
              <a:ext uri="{FF2B5EF4-FFF2-40B4-BE49-F238E27FC236}">
                <a16:creationId xmlns:a16="http://schemas.microsoft.com/office/drawing/2014/main" id="{C8743C10-9767-4154-9858-5710AFE1561B}"/>
              </a:ext>
            </a:extLst>
          </p:cNvPr>
          <p:cNvSpPr txBox="1">
            <a:spLocks/>
          </p:cNvSpPr>
          <p:nvPr/>
        </p:nvSpPr>
        <p:spPr>
          <a:xfrm>
            <a:off x="0" y="362533"/>
            <a:ext cx="12192000" cy="622853"/>
          </a:xfrm>
          <a:prstGeom prst="rect">
            <a:avLst/>
          </a:prstGeom>
          <a:solidFill>
            <a:schemeClr val="accent1">
              <a:lumMod val="40000"/>
              <a:lumOff val="6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600" b="1" dirty="0">
                <a:solidFill>
                  <a:srgbClr val="0070C0"/>
                </a:solidFill>
                <a:latin typeface="Times New Roman" panose="02020603050405020304" pitchFamily="18" charset="0"/>
                <a:cs typeface="Times New Roman" panose="02020603050405020304" pitchFamily="18" charset="0"/>
              </a:rPr>
              <a:t>Complete the introduction with appropriate words .</a:t>
            </a:r>
            <a:endParaRPr lang="zh-CN" altLang="en-US" sz="3600" b="1" dirty="0">
              <a:solidFill>
                <a:srgbClr val="0070C0"/>
              </a:solidFill>
              <a:latin typeface="Times New Roman" panose="02020603050405020304" pitchFamily="18" charset="0"/>
              <a:cs typeface="Times New Roman" panose="02020603050405020304" pitchFamily="18" charset="0"/>
            </a:endParaRPr>
          </a:p>
        </p:txBody>
      </p:sp>
      <p:sp>
        <p:nvSpPr>
          <p:cNvPr id="4" name="文本框 3">
            <a:extLst>
              <a:ext uri="{FF2B5EF4-FFF2-40B4-BE49-F238E27FC236}">
                <a16:creationId xmlns:a16="http://schemas.microsoft.com/office/drawing/2014/main" id="{380A0067-FEDE-49C7-A89A-B41D3FBE209B}"/>
              </a:ext>
            </a:extLst>
          </p:cNvPr>
          <p:cNvSpPr txBox="1"/>
          <p:nvPr/>
        </p:nvSpPr>
        <p:spPr>
          <a:xfrm>
            <a:off x="7041708" y="3332794"/>
            <a:ext cx="3975652" cy="584775"/>
          </a:xfrm>
          <a:prstGeom prst="rect">
            <a:avLst/>
          </a:prstGeom>
          <a:noFill/>
        </p:spPr>
        <p:txBody>
          <a:bodyPr wrap="square" rtlCol="0">
            <a:spAutoFit/>
          </a:bodyPr>
          <a:lstStyle/>
          <a:p>
            <a:r>
              <a:rPr lang="en-US" altLang="zh-CN" sz="3200" dirty="0">
                <a:solidFill>
                  <a:srgbClr val="FF0000"/>
                </a:solidFill>
              </a:rPr>
              <a:t>can’t be bothered </a:t>
            </a:r>
            <a:endParaRPr lang="zh-CN" altLang="en-US" sz="3200" dirty="0">
              <a:solidFill>
                <a:srgbClr val="FF0000"/>
              </a:solidFill>
            </a:endParaRPr>
          </a:p>
        </p:txBody>
      </p:sp>
      <p:sp>
        <p:nvSpPr>
          <p:cNvPr id="7" name="文本框 6">
            <a:extLst>
              <a:ext uri="{FF2B5EF4-FFF2-40B4-BE49-F238E27FC236}">
                <a16:creationId xmlns:a16="http://schemas.microsoft.com/office/drawing/2014/main" id="{E9129DFE-26B3-4A42-9871-5FA760E9AECB}"/>
              </a:ext>
            </a:extLst>
          </p:cNvPr>
          <p:cNvSpPr txBox="1"/>
          <p:nvPr/>
        </p:nvSpPr>
        <p:spPr>
          <a:xfrm>
            <a:off x="5207735" y="2016999"/>
            <a:ext cx="1318591" cy="584775"/>
          </a:xfrm>
          <a:prstGeom prst="rect">
            <a:avLst/>
          </a:prstGeom>
          <a:noFill/>
        </p:spPr>
        <p:txBody>
          <a:bodyPr wrap="square" rtlCol="0">
            <a:spAutoFit/>
          </a:bodyPr>
          <a:lstStyle/>
          <a:p>
            <a:r>
              <a:rPr lang="en-US" altLang="zh-CN" sz="3200" dirty="0">
                <a:solidFill>
                  <a:srgbClr val="FF0000"/>
                </a:solidFill>
              </a:rPr>
              <a:t>firm</a:t>
            </a:r>
            <a:endParaRPr lang="zh-CN" altLang="en-US" sz="3200" dirty="0">
              <a:solidFill>
                <a:srgbClr val="FF0000"/>
              </a:solidFill>
            </a:endParaRPr>
          </a:p>
        </p:txBody>
      </p:sp>
      <p:sp>
        <p:nvSpPr>
          <p:cNvPr id="8" name="文本框 7">
            <a:extLst>
              <a:ext uri="{FF2B5EF4-FFF2-40B4-BE49-F238E27FC236}">
                <a16:creationId xmlns:a16="http://schemas.microsoft.com/office/drawing/2014/main" id="{5CC1FB68-BBB3-44DF-870A-B8A02351DA2B}"/>
              </a:ext>
            </a:extLst>
          </p:cNvPr>
          <p:cNvSpPr txBox="1"/>
          <p:nvPr/>
        </p:nvSpPr>
        <p:spPr>
          <a:xfrm>
            <a:off x="6293022" y="1989309"/>
            <a:ext cx="3013132" cy="584775"/>
          </a:xfrm>
          <a:prstGeom prst="rect">
            <a:avLst/>
          </a:prstGeom>
          <a:noFill/>
        </p:spPr>
        <p:txBody>
          <a:bodyPr wrap="square" rtlCol="0">
            <a:spAutoFit/>
          </a:bodyPr>
          <a:lstStyle/>
          <a:p>
            <a:r>
              <a:rPr lang="en-US" altLang="zh-CN" sz="3200" dirty="0">
                <a:solidFill>
                  <a:srgbClr val="FF0000"/>
                </a:solidFill>
              </a:rPr>
              <a:t>foundation</a:t>
            </a:r>
            <a:endParaRPr lang="zh-CN" altLang="en-US" sz="3200" dirty="0">
              <a:solidFill>
                <a:srgbClr val="FF0000"/>
              </a:solidFill>
            </a:endParaRPr>
          </a:p>
        </p:txBody>
      </p:sp>
      <p:sp>
        <p:nvSpPr>
          <p:cNvPr id="9" name="文本框 8">
            <a:extLst>
              <a:ext uri="{FF2B5EF4-FFF2-40B4-BE49-F238E27FC236}">
                <a16:creationId xmlns:a16="http://schemas.microsoft.com/office/drawing/2014/main" id="{DEC6783B-8761-4DE7-BB30-915D440AF817}"/>
              </a:ext>
            </a:extLst>
          </p:cNvPr>
          <p:cNvSpPr txBox="1"/>
          <p:nvPr/>
        </p:nvSpPr>
        <p:spPr>
          <a:xfrm>
            <a:off x="1144584" y="3337647"/>
            <a:ext cx="3013132" cy="584775"/>
          </a:xfrm>
          <a:prstGeom prst="rect">
            <a:avLst/>
          </a:prstGeom>
          <a:noFill/>
        </p:spPr>
        <p:txBody>
          <a:bodyPr wrap="square" rtlCol="0">
            <a:spAutoFit/>
          </a:bodyPr>
          <a:lstStyle/>
          <a:p>
            <a:r>
              <a:rPr lang="en-US" altLang="zh-CN" sz="3200" dirty="0">
                <a:solidFill>
                  <a:srgbClr val="FF0000"/>
                </a:solidFill>
              </a:rPr>
              <a:t>Just-me-ism</a:t>
            </a:r>
            <a:endParaRPr lang="zh-CN" altLang="en-US" sz="3200" dirty="0">
              <a:solidFill>
                <a:srgbClr val="FF0000"/>
              </a:solidFill>
            </a:endParaRPr>
          </a:p>
        </p:txBody>
      </p:sp>
      <p:sp>
        <p:nvSpPr>
          <p:cNvPr id="10" name="文本框 9">
            <a:extLst>
              <a:ext uri="{FF2B5EF4-FFF2-40B4-BE49-F238E27FC236}">
                <a16:creationId xmlns:a16="http://schemas.microsoft.com/office/drawing/2014/main" id="{28DBB0CF-A1D6-40B9-889D-F82CEE76858C}"/>
              </a:ext>
            </a:extLst>
          </p:cNvPr>
          <p:cNvSpPr txBox="1"/>
          <p:nvPr/>
        </p:nvSpPr>
        <p:spPr>
          <a:xfrm>
            <a:off x="7720945" y="4208159"/>
            <a:ext cx="3013132" cy="584775"/>
          </a:xfrm>
          <a:prstGeom prst="rect">
            <a:avLst/>
          </a:prstGeom>
          <a:noFill/>
        </p:spPr>
        <p:txBody>
          <a:bodyPr wrap="square" rtlCol="0">
            <a:spAutoFit/>
          </a:bodyPr>
          <a:lstStyle/>
          <a:p>
            <a:r>
              <a:rPr lang="en-US" altLang="zh-CN" sz="3200" dirty="0">
                <a:solidFill>
                  <a:srgbClr val="FF0000"/>
                </a:solidFill>
              </a:rPr>
              <a:t>involve</a:t>
            </a:r>
            <a:endParaRPr lang="zh-CN" altLang="en-US" sz="3200" dirty="0">
              <a:solidFill>
                <a:srgbClr val="FF0000"/>
              </a:solidFill>
            </a:endParaRPr>
          </a:p>
        </p:txBody>
      </p:sp>
      <p:sp>
        <p:nvSpPr>
          <p:cNvPr id="11" name="文本框 10">
            <a:extLst>
              <a:ext uri="{FF2B5EF4-FFF2-40B4-BE49-F238E27FC236}">
                <a16:creationId xmlns:a16="http://schemas.microsoft.com/office/drawing/2014/main" id="{CBE3BD38-9B2A-408A-8D5D-BFC8CAB895B6}"/>
              </a:ext>
            </a:extLst>
          </p:cNvPr>
          <p:cNvSpPr txBox="1"/>
          <p:nvPr/>
        </p:nvSpPr>
        <p:spPr>
          <a:xfrm>
            <a:off x="4028576" y="1107858"/>
            <a:ext cx="3013132" cy="584775"/>
          </a:xfrm>
          <a:prstGeom prst="rect">
            <a:avLst/>
          </a:prstGeom>
          <a:noFill/>
        </p:spPr>
        <p:txBody>
          <a:bodyPr wrap="square" rtlCol="0">
            <a:spAutoFit/>
          </a:bodyPr>
          <a:lstStyle/>
          <a:p>
            <a:r>
              <a:rPr lang="en-US" altLang="zh-CN" sz="3200" dirty="0">
                <a:solidFill>
                  <a:srgbClr val="FF0000"/>
                </a:solidFill>
              </a:rPr>
              <a:t>organization</a:t>
            </a:r>
            <a:endParaRPr lang="zh-CN" altLang="en-US" sz="3200" dirty="0">
              <a:solidFill>
                <a:srgbClr val="FF0000"/>
              </a:solidFill>
            </a:endParaRPr>
          </a:p>
        </p:txBody>
      </p:sp>
      <p:sp>
        <p:nvSpPr>
          <p:cNvPr id="12" name="文本框 11">
            <a:extLst>
              <a:ext uri="{FF2B5EF4-FFF2-40B4-BE49-F238E27FC236}">
                <a16:creationId xmlns:a16="http://schemas.microsoft.com/office/drawing/2014/main" id="{7F176F59-D96D-4E10-9580-5AA607B650E4}"/>
              </a:ext>
            </a:extLst>
          </p:cNvPr>
          <p:cNvSpPr txBox="1"/>
          <p:nvPr/>
        </p:nvSpPr>
        <p:spPr>
          <a:xfrm>
            <a:off x="1617889" y="4655119"/>
            <a:ext cx="675860" cy="584775"/>
          </a:xfrm>
          <a:prstGeom prst="rect">
            <a:avLst/>
          </a:prstGeom>
          <a:noFill/>
        </p:spPr>
        <p:txBody>
          <a:bodyPr wrap="square" rtlCol="0">
            <a:spAutoFit/>
          </a:bodyPr>
          <a:lstStyle/>
          <a:p>
            <a:r>
              <a:rPr lang="en-US" altLang="zh-CN" sz="3200" dirty="0">
                <a:solidFill>
                  <a:srgbClr val="FF0000"/>
                </a:solidFill>
              </a:rPr>
              <a:t>in</a:t>
            </a:r>
            <a:endParaRPr lang="zh-CN" altLang="en-US" sz="3200" dirty="0">
              <a:solidFill>
                <a:srgbClr val="FF0000"/>
              </a:solidFill>
            </a:endParaRPr>
          </a:p>
        </p:txBody>
      </p:sp>
      <p:sp>
        <p:nvSpPr>
          <p:cNvPr id="13" name="文本框 12">
            <a:extLst>
              <a:ext uri="{FF2B5EF4-FFF2-40B4-BE49-F238E27FC236}">
                <a16:creationId xmlns:a16="http://schemas.microsoft.com/office/drawing/2014/main" id="{C11AEC6E-287B-4CDF-95E9-86CD4C90A2B0}"/>
              </a:ext>
            </a:extLst>
          </p:cNvPr>
          <p:cNvSpPr txBox="1"/>
          <p:nvPr/>
        </p:nvSpPr>
        <p:spPr>
          <a:xfrm>
            <a:off x="3214317" y="5496630"/>
            <a:ext cx="3013132" cy="584775"/>
          </a:xfrm>
          <a:prstGeom prst="rect">
            <a:avLst/>
          </a:prstGeom>
          <a:noFill/>
        </p:spPr>
        <p:txBody>
          <a:bodyPr wrap="square" rtlCol="0">
            <a:spAutoFit/>
          </a:bodyPr>
          <a:lstStyle/>
          <a:p>
            <a:r>
              <a:rPr lang="en-US" altLang="zh-CN" sz="3200" dirty="0">
                <a:solidFill>
                  <a:srgbClr val="FF0000"/>
                </a:solidFill>
              </a:rPr>
              <a:t>take action</a:t>
            </a:r>
            <a:endParaRPr lang="zh-CN" altLang="en-US" sz="3200" dirty="0">
              <a:solidFill>
                <a:srgbClr val="FF0000"/>
              </a:solidFill>
            </a:endParaRPr>
          </a:p>
        </p:txBody>
      </p:sp>
    </p:spTree>
    <p:extLst>
      <p:ext uri="{BB962C8B-B14F-4D97-AF65-F5344CB8AC3E}">
        <p14:creationId xmlns:p14="http://schemas.microsoft.com/office/powerpoint/2010/main" val="3056481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0" grpId="0"/>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a:extLst>
              <a:ext uri="{FF2B5EF4-FFF2-40B4-BE49-F238E27FC236}">
                <a16:creationId xmlns:a16="http://schemas.microsoft.com/office/drawing/2014/main" id="{0B7CDB24-AB23-44B9-8990-24CBDF006EA3}"/>
              </a:ext>
            </a:extLst>
          </p:cNvPr>
          <p:cNvSpPr txBox="1">
            <a:spLocks/>
          </p:cNvSpPr>
          <p:nvPr/>
        </p:nvSpPr>
        <p:spPr>
          <a:xfrm>
            <a:off x="0" y="1367927"/>
            <a:ext cx="12085983" cy="596347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indent="0" algn="just">
              <a:buNone/>
            </a:pPr>
            <a:r>
              <a:rPr lang="en-US" altLang="zh-CN" sz="3200" dirty="0"/>
              <a:t>     Yi </a:t>
            </a:r>
            <a:r>
              <a:rPr lang="en-US" altLang="zh-CN" sz="3200" dirty="0" err="1"/>
              <a:t>jie</a:t>
            </a:r>
            <a:r>
              <a:rPr lang="en-US" altLang="zh-CN" sz="3200" dirty="0"/>
              <a:t> fang </a:t>
            </a:r>
            <a:r>
              <a:rPr lang="en-US" sz="3200" dirty="0"/>
              <a:t>is a woman of great strength. Her ________ life changed after a car accident took the life of her son. Before he died, her son was concerned about the sandstorms and the increasing size of the desert in inner Mongolia. </a:t>
            </a:r>
            <a:r>
              <a:rPr lang="en-US" altLang="zh-CN" sz="3200" dirty="0"/>
              <a:t>After that, she _______________her sadness and determined to ____________________________. Yi </a:t>
            </a:r>
            <a:r>
              <a:rPr lang="en-US" altLang="zh-CN" sz="3200" dirty="0" err="1"/>
              <a:t>jie</a:t>
            </a:r>
            <a:r>
              <a:rPr lang="en-US" altLang="zh-CN" sz="3200" dirty="0"/>
              <a:t> fang made a ___________ to plant one million trees in the ________of inner Mongolia over ten years. And the government agreed. Although the first trees were blown away, her team continued planting more trees. Now the trees have a _________ rate of eighty five percent. </a:t>
            </a:r>
            <a:endParaRPr lang="en-US" sz="3200" dirty="0"/>
          </a:p>
        </p:txBody>
      </p:sp>
      <p:sp>
        <p:nvSpPr>
          <p:cNvPr id="6" name="标题 1">
            <a:extLst>
              <a:ext uri="{FF2B5EF4-FFF2-40B4-BE49-F238E27FC236}">
                <a16:creationId xmlns:a16="http://schemas.microsoft.com/office/drawing/2014/main" id="{C8743C10-9767-4154-9858-5710AFE1561B}"/>
              </a:ext>
            </a:extLst>
          </p:cNvPr>
          <p:cNvSpPr txBox="1">
            <a:spLocks/>
          </p:cNvSpPr>
          <p:nvPr/>
        </p:nvSpPr>
        <p:spPr>
          <a:xfrm>
            <a:off x="0" y="517829"/>
            <a:ext cx="12192000" cy="622853"/>
          </a:xfrm>
          <a:prstGeom prst="rect">
            <a:avLst/>
          </a:prstGeom>
          <a:solidFill>
            <a:schemeClr val="accent1">
              <a:lumMod val="40000"/>
              <a:lumOff val="6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600" b="1" dirty="0">
                <a:solidFill>
                  <a:srgbClr val="0070C0"/>
                </a:solidFill>
                <a:latin typeface="Times New Roman" panose="02020603050405020304" pitchFamily="18" charset="0"/>
                <a:cs typeface="Times New Roman" panose="02020603050405020304" pitchFamily="18" charset="0"/>
              </a:rPr>
              <a:t>Complete the introduction with appropriate words .</a:t>
            </a:r>
            <a:endParaRPr lang="zh-CN" altLang="en-US" sz="3600" b="1" dirty="0">
              <a:solidFill>
                <a:srgbClr val="0070C0"/>
              </a:solidFill>
              <a:latin typeface="Times New Roman" panose="02020603050405020304" pitchFamily="18" charset="0"/>
              <a:cs typeface="Times New Roman" panose="02020603050405020304" pitchFamily="18" charset="0"/>
            </a:endParaRPr>
          </a:p>
        </p:txBody>
      </p:sp>
      <p:sp>
        <p:nvSpPr>
          <p:cNvPr id="4" name="文本框 3">
            <a:extLst>
              <a:ext uri="{FF2B5EF4-FFF2-40B4-BE49-F238E27FC236}">
                <a16:creationId xmlns:a16="http://schemas.microsoft.com/office/drawing/2014/main" id="{C4BC376F-9E14-44C6-81B3-9F92B97EEA61}"/>
              </a:ext>
            </a:extLst>
          </p:cNvPr>
          <p:cNvSpPr txBox="1"/>
          <p:nvPr/>
        </p:nvSpPr>
        <p:spPr>
          <a:xfrm>
            <a:off x="8128470" y="1296191"/>
            <a:ext cx="1961321" cy="584775"/>
          </a:xfrm>
          <a:prstGeom prst="rect">
            <a:avLst/>
          </a:prstGeom>
          <a:noFill/>
        </p:spPr>
        <p:txBody>
          <a:bodyPr wrap="square" rtlCol="0">
            <a:spAutoFit/>
          </a:bodyPr>
          <a:lstStyle/>
          <a:p>
            <a:r>
              <a:rPr lang="en-US" altLang="zh-CN" sz="3200" dirty="0">
                <a:solidFill>
                  <a:srgbClr val="FF0000"/>
                </a:solidFill>
              </a:rPr>
              <a:t>contented</a:t>
            </a:r>
            <a:endParaRPr lang="zh-CN" altLang="en-US" sz="3200" dirty="0">
              <a:solidFill>
                <a:srgbClr val="FF0000"/>
              </a:solidFill>
            </a:endParaRPr>
          </a:p>
        </p:txBody>
      </p:sp>
      <p:sp>
        <p:nvSpPr>
          <p:cNvPr id="7" name="文本框 6">
            <a:extLst>
              <a:ext uri="{FF2B5EF4-FFF2-40B4-BE49-F238E27FC236}">
                <a16:creationId xmlns:a16="http://schemas.microsoft.com/office/drawing/2014/main" id="{FB792CB4-DDEE-4A8A-B650-06BC3AD09642}"/>
              </a:ext>
            </a:extLst>
          </p:cNvPr>
          <p:cNvSpPr txBox="1"/>
          <p:nvPr/>
        </p:nvSpPr>
        <p:spPr>
          <a:xfrm>
            <a:off x="6153960" y="2619045"/>
            <a:ext cx="3013132" cy="584775"/>
          </a:xfrm>
          <a:prstGeom prst="rect">
            <a:avLst/>
          </a:prstGeom>
          <a:noFill/>
        </p:spPr>
        <p:txBody>
          <a:bodyPr wrap="square" rtlCol="0">
            <a:spAutoFit/>
          </a:bodyPr>
          <a:lstStyle/>
          <a:p>
            <a:r>
              <a:rPr lang="en-US" altLang="zh-CN" sz="3200" dirty="0">
                <a:solidFill>
                  <a:srgbClr val="FF0000"/>
                </a:solidFill>
              </a:rPr>
              <a:t>worked through</a:t>
            </a:r>
            <a:endParaRPr lang="zh-CN" altLang="en-US" sz="3200" dirty="0">
              <a:solidFill>
                <a:srgbClr val="FF0000"/>
              </a:solidFill>
            </a:endParaRPr>
          </a:p>
        </p:txBody>
      </p:sp>
      <p:sp>
        <p:nvSpPr>
          <p:cNvPr id="8" name="文本框 7">
            <a:extLst>
              <a:ext uri="{FF2B5EF4-FFF2-40B4-BE49-F238E27FC236}">
                <a16:creationId xmlns:a16="http://schemas.microsoft.com/office/drawing/2014/main" id="{B896F521-C32C-4DFB-B8E3-AD454EEB8FD4}"/>
              </a:ext>
            </a:extLst>
          </p:cNvPr>
          <p:cNvSpPr txBox="1"/>
          <p:nvPr/>
        </p:nvSpPr>
        <p:spPr>
          <a:xfrm>
            <a:off x="2846885" y="3067595"/>
            <a:ext cx="5720051" cy="584775"/>
          </a:xfrm>
          <a:prstGeom prst="rect">
            <a:avLst/>
          </a:prstGeom>
          <a:noFill/>
        </p:spPr>
        <p:txBody>
          <a:bodyPr wrap="square" rtlCol="0">
            <a:spAutoFit/>
          </a:bodyPr>
          <a:lstStyle/>
          <a:p>
            <a:r>
              <a:rPr lang="en-US" altLang="zh-CN" sz="3200" dirty="0">
                <a:solidFill>
                  <a:srgbClr val="FF0000"/>
                </a:solidFill>
              </a:rPr>
              <a:t>make her son’s dream come true</a:t>
            </a:r>
            <a:endParaRPr lang="zh-CN" altLang="en-US" sz="3200" dirty="0">
              <a:solidFill>
                <a:srgbClr val="FF0000"/>
              </a:solidFill>
            </a:endParaRPr>
          </a:p>
        </p:txBody>
      </p:sp>
      <p:sp>
        <p:nvSpPr>
          <p:cNvPr id="9" name="文本框 8">
            <a:extLst>
              <a:ext uri="{FF2B5EF4-FFF2-40B4-BE49-F238E27FC236}">
                <a16:creationId xmlns:a16="http://schemas.microsoft.com/office/drawing/2014/main" id="{2ACE5EC1-DDA7-470A-957A-A952DF406806}"/>
              </a:ext>
            </a:extLst>
          </p:cNvPr>
          <p:cNvSpPr txBox="1"/>
          <p:nvPr/>
        </p:nvSpPr>
        <p:spPr>
          <a:xfrm>
            <a:off x="503847" y="3453841"/>
            <a:ext cx="3013132" cy="584775"/>
          </a:xfrm>
          <a:prstGeom prst="rect">
            <a:avLst/>
          </a:prstGeom>
          <a:noFill/>
        </p:spPr>
        <p:txBody>
          <a:bodyPr wrap="square" rtlCol="0">
            <a:spAutoFit/>
          </a:bodyPr>
          <a:lstStyle/>
          <a:p>
            <a:r>
              <a:rPr lang="en-US" altLang="zh-CN" sz="3200" dirty="0">
                <a:solidFill>
                  <a:srgbClr val="FF0000"/>
                </a:solidFill>
              </a:rPr>
              <a:t>proposal</a:t>
            </a:r>
            <a:endParaRPr lang="zh-CN" altLang="en-US" sz="3200" dirty="0">
              <a:solidFill>
                <a:srgbClr val="FF0000"/>
              </a:solidFill>
            </a:endParaRPr>
          </a:p>
        </p:txBody>
      </p:sp>
      <p:sp>
        <p:nvSpPr>
          <p:cNvPr id="10" name="文本框 9">
            <a:extLst>
              <a:ext uri="{FF2B5EF4-FFF2-40B4-BE49-F238E27FC236}">
                <a16:creationId xmlns:a16="http://schemas.microsoft.com/office/drawing/2014/main" id="{BC469AB1-C8E7-4639-B4EC-619456610C72}"/>
              </a:ext>
            </a:extLst>
          </p:cNvPr>
          <p:cNvSpPr txBox="1"/>
          <p:nvPr/>
        </p:nvSpPr>
        <p:spPr>
          <a:xfrm>
            <a:off x="9167092" y="3475964"/>
            <a:ext cx="1448669" cy="584775"/>
          </a:xfrm>
          <a:prstGeom prst="rect">
            <a:avLst/>
          </a:prstGeom>
          <a:noFill/>
        </p:spPr>
        <p:txBody>
          <a:bodyPr wrap="square" rtlCol="0">
            <a:spAutoFit/>
          </a:bodyPr>
          <a:lstStyle/>
          <a:p>
            <a:r>
              <a:rPr lang="en-US" altLang="zh-CN" sz="3200" dirty="0">
                <a:solidFill>
                  <a:srgbClr val="FF0000"/>
                </a:solidFill>
              </a:rPr>
              <a:t>region</a:t>
            </a:r>
            <a:endParaRPr lang="zh-CN" altLang="en-US" sz="3200" dirty="0">
              <a:solidFill>
                <a:srgbClr val="FF0000"/>
              </a:solidFill>
            </a:endParaRPr>
          </a:p>
        </p:txBody>
      </p:sp>
      <p:sp>
        <p:nvSpPr>
          <p:cNvPr id="11" name="文本框 10">
            <a:extLst>
              <a:ext uri="{FF2B5EF4-FFF2-40B4-BE49-F238E27FC236}">
                <a16:creationId xmlns:a16="http://schemas.microsoft.com/office/drawing/2014/main" id="{E1E4A826-1399-45DE-88A1-E0FEF899F9FE}"/>
              </a:ext>
            </a:extLst>
          </p:cNvPr>
          <p:cNvSpPr txBox="1"/>
          <p:nvPr/>
        </p:nvSpPr>
        <p:spPr>
          <a:xfrm>
            <a:off x="3908612" y="4875960"/>
            <a:ext cx="3013132" cy="584775"/>
          </a:xfrm>
          <a:prstGeom prst="rect">
            <a:avLst/>
          </a:prstGeom>
          <a:noFill/>
        </p:spPr>
        <p:txBody>
          <a:bodyPr wrap="square" rtlCol="0">
            <a:spAutoFit/>
          </a:bodyPr>
          <a:lstStyle/>
          <a:p>
            <a:r>
              <a:rPr lang="en-US" altLang="zh-CN" sz="3200" dirty="0">
                <a:solidFill>
                  <a:srgbClr val="FF0000"/>
                </a:solidFill>
              </a:rPr>
              <a:t>survival</a:t>
            </a:r>
            <a:endParaRPr lang="zh-CN" altLang="en-US" sz="3200" dirty="0">
              <a:solidFill>
                <a:srgbClr val="FF0000"/>
              </a:solidFill>
            </a:endParaRPr>
          </a:p>
        </p:txBody>
      </p:sp>
    </p:spTree>
    <p:extLst>
      <p:ext uri="{BB962C8B-B14F-4D97-AF65-F5344CB8AC3E}">
        <p14:creationId xmlns:p14="http://schemas.microsoft.com/office/powerpoint/2010/main" val="3801044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0"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476"/>
  <p:tag name="KSO_WM_UNIT_ID" val="diagram160476_3*m_i*1_1"/>
  <p:tag name="KSO_WM_UNIT_TYPE" val="m_i"/>
  <p:tag name="KSO_WM_UNIT_INDEX" val="1_1"/>
  <p:tag name="KSO_WM_UNIT_CLEAR" val="1"/>
  <p:tag name="KSO_WM_UNIT_LAYERLEVEL" val="1_1"/>
  <p:tag name="KSO_WM_DIAGRAM_GROUP_CODE" val="m1-1"/>
  <p:tag name="KSO_WM_UNIT_LINE_FORE_SCHEMECOLOR_INDEX" val="6"/>
  <p:tag name="KSO_WM_UNIT_LINE_FILL_TYPE" val="2"/>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476"/>
  <p:tag name="KSO_WM_UNIT_ID" val="diagram160476_3*m_i*1_2"/>
  <p:tag name="KSO_WM_UNIT_TYPE" val="m_i"/>
  <p:tag name="KSO_WM_UNIT_INDEX" val="1_2"/>
  <p:tag name="KSO_WM_UNIT_CLEAR" val="1"/>
  <p:tag name="KSO_WM_UNIT_LAYERLEVEL" val="1_1"/>
  <p:tag name="KSO_WM_DIAGRAM_GROUP_CODE" val="m1-1"/>
  <p:tag name="KSO_WM_UNIT_LINE_FORE_SCHEMECOLOR_INDEX" val="6"/>
  <p:tag name="KSO_WM_UNIT_LINE_FILL_TYPE" val="2"/>
</p:tagLst>
</file>

<file path=ppt/tags/tag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476"/>
  <p:tag name="KSO_WM_UNIT_ID" val="diagram160476_3*m_i*1_2"/>
  <p:tag name="KSO_WM_UNIT_TYPE" val="m_i"/>
  <p:tag name="KSO_WM_UNIT_INDEX" val="1_2"/>
  <p:tag name="KSO_WM_UNIT_CLEAR" val="1"/>
  <p:tag name="KSO_WM_UNIT_LAYERLEVEL" val="1_1"/>
  <p:tag name="KSO_WM_DIAGRAM_GROUP_CODE" val="m1-1"/>
  <p:tag name="KSO_WM_UNIT_LINE_FORE_SCHEMECOLOR_INDEX" val="6"/>
  <p:tag name="KSO_WM_UNIT_LINE_FILL_TYPE" val="2"/>
</p:tagLst>
</file>

<file path=ppt/tags/tag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476"/>
  <p:tag name="KSO_WM_UNIT_ID" val="diagram160476_3*m_i*1_2"/>
  <p:tag name="KSO_WM_UNIT_TYPE" val="m_i"/>
  <p:tag name="KSO_WM_UNIT_INDEX" val="1_2"/>
  <p:tag name="KSO_WM_UNIT_CLEAR" val="1"/>
  <p:tag name="KSO_WM_UNIT_LAYERLEVEL" val="1_1"/>
  <p:tag name="KSO_WM_DIAGRAM_GROUP_CODE" val="m1-1"/>
  <p:tag name="KSO_WM_UNIT_LINE_FORE_SCHEMECOLOR_INDEX" val="6"/>
  <p:tag name="KSO_WM_UNIT_LINE_FILL_TYPE" val="2"/>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7.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9716</TotalTime>
  <Words>1194</Words>
  <Application>Microsoft Office PowerPoint</Application>
  <PresentationFormat>宽屏</PresentationFormat>
  <Paragraphs>143</Paragraphs>
  <Slides>15</Slides>
  <Notes>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15</vt:i4>
      </vt:variant>
    </vt:vector>
  </HeadingPairs>
  <TitlesOfParts>
    <vt:vector size="24" baseType="lpstr">
      <vt:lpstr>楷体</vt:lpstr>
      <vt:lpstr>宋体</vt:lpstr>
      <vt:lpstr>微软雅黑</vt:lpstr>
      <vt:lpstr>Arial</vt:lpstr>
      <vt:lpstr>Calibri</vt:lpstr>
      <vt:lpstr>Calibri Light</vt:lpstr>
      <vt:lpstr>Times New Roman</vt:lpstr>
      <vt:lpstr>Wingdings</vt:lpstr>
      <vt:lpstr>Office 主题</vt:lpstr>
      <vt:lpstr>必修（三）Unit 8 词汇学习（1）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T S</dc:creator>
  <cp:lastModifiedBy>S T</cp:lastModifiedBy>
  <cp:revision>356</cp:revision>
  <dcterms:created xsi:type="dcterms:W3CDTF">2020-02-08T12:47:52Z</dcterms:created>
  <dcterms:modified xsi:type="dcterms:W3CDTF">2020-04-28T13:50:42Z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2052-1.9.1.2994</vt:lpwstr>
  </property>
</Properties>
</file>