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24.xml" ContentType="application/vnd.openxmlformats-officedocument.presentationml.slideLayout+xml"/>
  <Override PartName="/ppt/tags/tag189.xml" ContentType="application/vnd.openxmlformats-officedocument.presentationml.tags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279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268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slideLayouts/slideLayout29.xml" ContentType="application/vnd.openxmlformats-officedocument.presentationml.slideLayout+xml"/>
  <Override PartName="/ppt/tags/tag170.xml" ContentType="application/vnd.openxmlformats-officedocument.presentationml.tags+xml"/>
  <Override PartName="/ppt/tags/tag257.xml" ContentType="application/vnd.openxmlformats-officedocument.presentationml.tag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heme/theme2.xml" ContentType="application/vnd.openxmlformats-officedocument.theme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tags/tag271.xml" ContentType="application/vnd.openxmlformats-officedocument.presentationml.tags+xml"/>
  <Override PartName="/ppt/tags/tag282.xml" ContentType="application/vnd.openxmlformats-officedocument.presentationml.tags+xml"/>
  <Override PartName="/ppt/presentation.xml" ContentType="application/vnd.openxmlformats-officedocument.presentationml.presentation.main+xml"/>
  <Override PartName="/ppt/tags/tag57.xml" ContentType="application/vnd.openxmlformats-officedocument.presentationml.tags+xml"/>
  <Override PartName="/ppt/slideLayouts/slideLayout32.xml" ContentType="application/vnd.openxmlformats-officedocument.presentationml.slideLayout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21.xml" ContentType="application/vnd.openxmlformats-officedocument.presentationml.slideLayout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notesSlides/notesSlide4.xml" ContentType="application/vnd.openxmlformats-officedocument.presentationml.notes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slideLayouts/slideLayout37.xml" ContentType="application/vnd.openxmlformats-officedocument.presentationml.slideLayout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tags/tag254.xml" ContentType="application/vnd.openxmlformats-officedocument.presentationml.tags+xml"/>
  <Override PartName="/ppt/tags/tag265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Override PartName="/ppt/tags/tag243.xml" ContentType="application/vnd.openxmlformats-officedocument.presentationml.tags+xml"/>
  <Override PartName="/ppt/tags/tag290.xml" ContentType="application/vnd.openxmlformats-officedocument.presentationml.tags+xml"/>
  <Default Extension="wmf" ContentType="image/x-wmf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tags/tag308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259.xml" ContentType="application/vnd.openxmlformats-officedocument.presentationml.tags+xml"/>
  <Override PartName="/ppt/tags/tag311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300.xml" ContentType="application/vnd.openxmlformats-officedocument.presentationml.tags+xml"/>
  <Override PartName="/ppt/notesSlides/notesSlide1.xml" ContentType="application/vnd.openxmlformats-officedocument.presentationml.notes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tags/tag273.xml" ContentType="application/vnd.openxmlformats-officedocument.presentationml.tags+xml"/>
  <Override PartName="/ppt/tags/tag284.xml" ContentType="application/vnd.openxmlformats-officedocument.presentationml.tags+xml"/>
  <Override PartName="/ppt/tags/tag59.xml" ContentType="application/vnd.openxmlformats-officedocument.presentationml.tags+xml"/>
  <Override PartName="/ppt/slideLayouts/slideLayout34.xml" ContentType="application/vnd.openxmlformats-officedocument.presentationml.slideLayout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23.xml" ContentType="application/vnd.openxmlformats-officedocument.presentationml.slideLayout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tags/tag278.xml" ContentType="application/vnd.openxmlformats-officedocument.presentationml.tags+xml"/>
  <Override PartName="/ppt/tags/tag122.xml" ContentType="application/vnd.openxmlformats-officedocument.presentationml.tags+xml"/>
  <Override PartName="/ppt/slideLayouts/slideLayout39.xml" ContentType="application/vnd.openxmlformats-officedocument.presentationml.slideLayout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267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Layouts/slideLayout28.xml" ContentType="application/vnd.openxmlformats-officedocument.presentationml.slideLayout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slideLayouts/slideLayout31.xml" ContentType="application/vnd.openxmlformats-officedocument.presentationml.slideLayout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tags/tag21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302.xml" ContentType="application/vnd.openxmlformats-officedocument.presentationml.tags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tags/tag275.xml" ContentType="application/vnd.openxmlformats-officedocument.presentationml.tags+xml"/>
  <Override PartName="/ppt/tags/tag286.xml" ContentType="application/vnd.openxmlformats-officedocument.presentationml.tags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Layouts/slideLayout36.xml" ContentType="application/vnd.openxmlformats-officedocument.presentationml.slideLayout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25.xml" ContentType="application/vnd.openxmlformats-officedocument.presentationml.slideLayout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Default Extension="vml" ContentType="application/vnd.openxmlformats-officedocument.vmlDrawing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132.xml" ContentType="application/vnd.openxmlformats-officedocument.presentationml.tags+xml"/>
  <Override PartName="/ppt/slideLayouts/slideLayout38.xml" ContentType="application/vnd.openxmlformats-officedocument.presentationml.slideLayout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27.xml" ContentType="application/vnd.openxmlformats-officedocument.presentationml.slideLayout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slideLayouts/slideLayout30.xml" ContentType="application/vnd.openxmlformats-officedocument.presentationml.slideLayout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slideLayouts/slideLayout35.xml" ContentType="application/vnd.openxmlformats-officedocument.presentationml.slideLayout+xml"/>
  <Override PartName="/ppt/tags/tag205.xml" ContentType="application/vnd.openxmlformats-officedocument.presentationml.tags+xml"/>
  <Override PartName="/ppt/tags/tag25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22"/>
  </p:notesMasterIdLst>
  <p:sldIdLst>
    <p:sldId id="520" r:id="rId3"/>
    <p:sldId id="461" r:id="rId4"/>
    <p:sldId id="473" r:id="rId5"/>
    <p:sldId id="528" r:id="rId6"/>
    <p:sldId id="524" r:id="rId7"/>
    <p:sldId id="501" r:id="rId8"/>
    <p:sldId id="519" r:id="rId9"/>
    <p:sldId id="470" r:id="rId10"/>
    <p:sldId id="510" r:id="rId11"/>
    <p:sldId id="486" r:id="rId12"/>
    <p:sldId id="525" r:id="rId13"/>
    <p:sldId id="514" r:id="rId14"/>
    <p:sldId id="517" r:id="rId15"/>
    <p:sldId id="526" r:id="rId16"/>
    <p:sldId id="516" r:id="rId17"/>
    <p:sldId id="518" r:id="rId18"/>
    <p:sldId id="527" r:id="rId19"/>
    <p:sldId id="530" r:id="rId20"/>
    <p:sldId id="449" r:id="rId21"/>
  </p:sldIdLst>
  <p:sldSz cx="9144000" cy="5143500" type="screen16x9"/>
  <p:notesSz cx="7104063" cy="10234613"/>
  <p:custDataLst>
    <p:tags r:id="rId23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g feng" initials="D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00CC"/>
    <a:srgbClr val="000099"/>
    <a:srgbClr val="0000FF"/>
    <a:srgbClr val="EA6E7E"/>
    <a:srgbClr val="4A7EBB"/>
    <a:srgbClr val="EFA0A7"/>
    <a:srgbClr val="648BAE"/>
    <a:srgbClr val="C1DEF6"/>
    <a:srgbClr val="B4DEFA"/>
    <a:srgbClr val="F3EF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87" autoAdjust="0"/>
    <p:restoredTop sz="91575" autoAdjust="0"/>
  </p:normalViewPr>
  <p:slideViewPr>
    <p:cSldViewPr snapToGrid="0">
      <p:cViewPr varScale="1">
        <p:scale>
          <a:sx n="62" d="100"/>
          <a:sy n="62" d="100"/>
        </p:scale>
        <p:origin x="-292" y="-60"/>
      </p:cViewPr>
      <p:guideLst>
        <p:guide orient="horz" pos="1620"/>
        <p:guide pos="2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2020/4/28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3.png"/><Relationship Id="rId5" Type="http://schemas.openxmlformats.org/officeDocument/2006/relationships/tags" Target="../tags/tag7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7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3.png"/><Relationship Id="rId5" Type="http://schemas.openxmlformats.org/officeDocument/2006/relationships/tags" Target="../tags/tag91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0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3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2.png"/><Relationship Id="rId5" Type="http://schemas.openxmlformats.org/officeDocument/2006/relationships/tags" Target="../tags/tag9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7.xml"/><Relationship Id="rId10" Type="http://schemas.openxmlformats.org/officeDocument/2006/relationships/image" Target="../media/image2.png"/><Relationship Id="rId4" Type="http://schemas.openxmlformats.org/officeDocument/2006/relationships/tags" Target="../tags/tag106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image" Target="../media/image2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3.xml"/><Relationship Id="rId7" Type="http://schemas.openxmlformats.org/officeDocument/2006/relationships/tags" Target="../tags/tag127.xml"/><Relationship Id="rId12" Type="http://schemas.openxmlformats.org/officeDocument/2006/relationships/image" Target="../media/image2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0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3.xml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2.xml"/><Relationship Id="rId16" Type="http://schemas.openxmlformats.org/officeDocument/2006/relationships/image" Target="../media/image3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5" Type="http://schemas.openxmlformats.org/officeDocument/2006/relationships/tags" Target="../tags/tag135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0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image" Target="../media/image8.png"/><Relationship Id="rId3" Type="http://schemas.openxmlformats.org/officeDocument/2006/relationships/tags" Target="../tags/tag145.xml"/><Relationship Id="rId7" Type="http://schemas.openxmlformats.org/officeDocument/2006/relationships/tags" Target="../tags/tag14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tags" Target="../tags/tag148.xml"/><Relationship Id="rId11" Type="http://schemas.openxmlformats.org/officeDocument/2006/relationships/image" Target="../media/image7.png"/><Relationship Id="rId5" Type="http://schemas.openxmlformats.org/officeDocument/2006/relationships/tags" Target="../tags/tag14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9.xml"/><Relationship Id="rId10" Type="http://schemas.openxmlformats.org/officeDocument/2006/relationships/image" Target="../media/image2.png"/><Relationship Id="rId4" Type="http://schemas.openxmlformats.org/officeDocument/2006/relationships/tags" Target="../tags/tag18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3" Type="http://schemas.openxmlformats.org/officeDocument/2006/relationships/tags" Target="../tags/tag154.xml"/><Relationship Id="rId7" Type="http://schemas.openxmlformats.org/officeDocument/2006/relationships/tags" Target="../tags/tag158.xml"/><Relationship Id="rId12" Type="http://schemas.openxmlformats.org/officeDocument/2006/relationships/image" Target="../media/image9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56.xml"/><Relationship Id="rId10" Type="http://schemas.openxmlformats.org/officeDocument/2006/relationships/tags" Target="../tags/tag161.xml"/><Relationship Id="rId4" Type="http://schemas.openxmlformats.org/officeDocument/2006/relationships/tags" Target="../tags/tag155.xml"/><Relationship Id="rId9" Type="http://schemas.openxmlformats.org/officeDocument/2006/relationships/tags" Target="../tags/tag16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9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image" Target="../media/image3.png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79.xml"/><Relationship Id="rId10" Type="http://schemas.openxmlformats.org/officeDocument/2006/relationships/image" Target="../media/image2.png"/><Relationship Id="rId4" Type="http://schemas.openxmlformats.org/officeDocument/2006/relationships/tags" Target="../tags/tag178.xml"/><Relationship Id="rId9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185.xml"/><Relationship Id="rId7" Type="http://schemas.openxmlformats.org/officeDocument/2006/relationships/image" Target="../media/image4.png"/><Relationship Id="rId2" Type="http://schemas.openxmlformats.org/officeDocument/2006/relationships/tags" Target="../tags/tag184.xml"/><Relationship Id="rId1" Type="http://schemas.openxmlformats.org/officeDocument/2006/relationships/tags" Target="../tags/tag18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87.xml"/><Relationship Id="rId4" Type="http://schemas.openxmlformats.org/officeDocument/2006/relationships/tags" Target="../tags/tag186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image" Target="../media/image3.png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image" Target="../media/image2.png"/><Relationship Id="rId5" Type="http://schemas.openxmlformats.org/officeDocument/2006/relationships/tags" Target="../tags/tag19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image" Target="../media/image2.png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198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tags" Target="../tags/tag201.xml"/><Relationship Id="rId15" Type="http://schemas.openxmlformats.org/officeDocument/2006/relationships/image" Target="../media/image3.png"/><Relationship Id="rId10" Type="http://schemas.openxmlformats.org/officeDocument/2006/relationships/tags" Target="../tags/tag206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1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09.xml"/><Relationship Id="rId1" Type="http://schemas.openxmlformats.org/officeDocument/2006/relationships/tags" Target="../tags/tag208.xml"/><Relationship Id="rId6" Type="http://schemas.openxmlformats.org/officeDocument/2006/relationships/tags" Target="../tags/tag213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212.xml"/><Relationship Id="rId10" Type="http://schemas.openxmlformats.org/officeDocument/2006/relationships/image" Target="../media/image3.png"/><Relationship Id="rId4" Type="http://schemas.openxmlformats.org/officeDocument/2006/relationships/tags" Target="../tags/tag211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16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4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image" Target="../media/image3.png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image" Target="../media/image2.png"/><Relationship Id="rId5" Type="http://schemas.openxmlformats.org/officeDocument/2006/relationships/tags" Target="../tags/tag221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image" Target="../media/image3.png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30.xml"/><Relationship Id="rId10" Type="http://schemas.openxmlformats.org/officeDocument/2006/relationships/image" Target="../media/image2.png"/><Relationship Id="rId4" Type="http://schemas.openxmlformats.org/officeDocument/2006/relationships/tags" Target="../tags/tag229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5.xml"/><Relationship Id="rId7" Type="http://schemas.openxmlformats.org/officeDocument/2006/relationships/image" Target="../media/image4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36.xml"/><Relationship Id="rId7" Type="http://schemas.openxmlformats.org/officeDocument/2006/relationships/tags" Target="../tags/tag240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tags" Target="../tags/tag239.xml"/><Relationship Id="rId11" Type="http://schemas.openxmlformats.org/officeDocument/2006/relationships/image" Target="../media/image3.png"/><Relationship Id="rId5" Type="http://schemas.openxmlformats.org/officeDocument/2006/relationships/tags" Target="../tags/tag238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37.xml"/><Relationship Id="rId9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4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49.xml"/><Relationship Id="rId7" Type="http://schemas.openxmlformats.org/officeDocument/2006/relationships/tags" Target="../tags/tag253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48.xml"/><Relationship Id="rId1" Type="http://schemas.openxmlformats.org/officeDocument/2006/relationships/tags" Target="../tags/tag247.xml"/><Relationship Id="rId6" Type="http://schemas.openxmlformats.org/officeDocument/2006/relationships/tags" Target="../tags/tag252.xml"/><Relationship Id="rId11" Type="http://schemas.openxmlformats.org/officeDocument/2006/relationships/image" Target="../media/image3.png"/><Relationship Id="rId5" Type="http://schemas.openxmlformats.org/officeDocument/2006/relationships/tags" Target="../tags/tag251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250.xml"/><Relationship Id="rId9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61.xml"/><Relationship Id="rId13" Type="http://schemas.openxmlformats.org/officeDocument/2006/relationships/image" Target="../media/image3.png"/><Relationship Id="rId3" Type="http://schemas.openxmlformats.org/officeDocument/2006/relationships/tags" Target="../tags/tag256.xml"/><Relationship Id="rId7" Type="http://schemas.openxmlformats.org/officeDocument/2006/relationships/tags" Target="../tags/tag26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11" Type="http://schemas.openxmlformats.org/officeDocument/2006/relationships/image" Target="../media/image2.png"/><Relationship Id="rId5" Type="http://schemas.openxmlformats.org/officeDocument/2006/relationships/tags" Target="../tags/tag25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57.xml"/><Relationship Id="rId9" Type="http://schemas.openxmlformats.org/officeDocument/2006/relationships/tags" Target="../tags/tag26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3" Type="http://schemas.openxmlformats.org/officeDocument/2006/relationships/tags" Target="../tags/tag265.xml"/><Relationship Id="rId7" Type="http://schemas.openxmlformats.org/officeDocument/2006/relationships/tags" Target="../tags/tag269.xml"/><Relationship Id="rId2" Type="http://schemas.openxmlformats.org/officeDocument/2006/relationships/tags" Target="../tags/tag264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67.xml"/><Relationship Id="rId10" Type="http://schemas.openxmlformats.org/officeDocument/2006/relationships/image" Target="../media/image2.png"/><Relationship Id="rId4" Type="http://schemas.openxmlformats.org/officeDocument/2006/relationships/tags" Target="../tags/tag266.xml"/><Relationship Id="rId9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73.xml"/><Relationship Id="rId7" Type="http://schemas.openxmlformats.org/officeDocument/2006/relationships/tags" Target="../tags/tag277.xml"/><Relationship Id="rId12" Type="http://schemas.openxmlformats.org/officeDocument/2006/relationships/image" Target="../media/image2.png"/><Relationship Id="rId2" Type="http://schemas.openxmlformats.org/officeDocument/2006/relationships/tags" Target="../tags/tag272.xml"/><Relationship Id="rId1" Type="http://schemas.openxmlformats.org/officeDocument/2006/relationships/tags" Target="../tags/tag271.xml"/><Relationship Id="rId6" Type="http://schemas.openxmlformats.org/officeDocument/2006/relationships/tags" Target="../tags/tag27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7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80.xml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88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283.xml"/><Relationship Id="rId7" Type="http://schemas.openxmlformats.org/officeDocument/2006/relationships/tags" Target="../tags/tag287.xml"/><Relationship Id="rId12" Type="http://schemas.openxmlformats.org/officeDocument/2006/relationships/image" Target="../media/image2.png"/><Relationship Id="rId2" Type="http://schemas.openxmlformats.org/officeDocument/2006/relationships/tags" Target="../tags/tag282.xml"/><Relationship Id="rId1" Type="http://schemas.openxmlformats.org/officeDocument/2006/relationships/tags" Target="../tags/tag281.xml"/><Relationship Id="rId6" Type="http://schemas.openxmlformats.org/officeDocument/2006/relationships/tags" Target="../tags/tag28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285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290.xml"/><Relationship Id="rId4" Type="http://schemas.openxmlformats.org/officeDocument/2006/relationships/tags" Target="../tags/tag284.xml"/><Relationship Id="rId9" Type="http://schemas.openxmlformats.org/officeDocument/2006/relationships/tags" Target="../tags/tag289.xml"/><Relationship Id="rId1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98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12" Type="http://schemas.openxmlformats.org/officeDocument/2006/relationships/tags" Target="../tags/tag302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292.xml"/><Relationship Id="rId16" Type="http://schemas.openxmlformats.org/officeDocument/2006/relationships/image" Target="../media/image3.png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11" Type="http://schemas.openxmlformats.org/officeDocument/2006/relationships/tags" Target="../tags/tag301.xml"/><Relationship Id="rId5" Type="http://schemas.openxmlformats.org/officeDocument/2006/relationships/tags" Target="../tags/tag295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300.xml"/><Relationship Id="rId4" Type="http://schemas.openxmlformats.org/officeDocument/2006/relationships/tags" Target="../tags/tag294.xml"/><Relationship Id="rId9" Type="http://schemas.openxmlformats.org/officeDocument/2006/relationships/tags" Target="../tags/tag299.xml"/><Relationship Id="rId1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310.xml"/><Relationship Id="rId13" Type="http://schemas.openxmlformats.org/officeDocument/2006/relationships/image" Target="../media/image8.png"/><Relationship Id="rId3" Type="http://schemas.openxmlformats.org/officeDocument/2006/relationships/tags" Target="../tags/tag305.xml"/><Relationship Id="rId7" Type="http://schemas.openxmlformats.org/officeDocument/2006/relationships/tags" Target="../tags/tag30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image" Target="../media/image7.png"/><Relationship Id="rId5" Type="http://schemas.openxmlformats.org/officeDocument/2006/relationships/tags" Target="../tags/tag30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image" Target="../media/image3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.png"/><Relationship Id="rId5" Type="http://schemas.openxmlformats.org/officeDocument/2006/relationships/tags" Target="../tags/tag3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2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image" Target="../media/image3.png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2.xml"/><Relationship Id="rId10" Type="http://schemas.openxmlformats.org/officeDocument/2006/relationships/image" Target="../media/image3.png"/><Relationship Id="rId4" Type="http://schemas.openxmlformats.org/officeDocument/2006/relationships/tags" Target="../tags/tag51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image" Target="../media/image3.png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2.png"/><Relationship Id="rId5" Type="http://schemas.openxmlformats.org/officeDocument/2006/relationships/tags" Target="../tags/tag6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image" Target="../media/image3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0.xml"/><Relationship Id="rId10" Type="http://schemas.openxmlformats.org/officeDocument/2006/relationships/image" Target="../media/image2.png"/><Relationship Id="rId4" Type="http://schemas.openxmlformats.org/officeDocument/2006/relationships/tags" Target="../tags/tag69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9290"/>
            <a:ext cx="1433036" cy="30686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2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5707"/>
            <a:ext cx="1433036" cy="30686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2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2390"/>
            <a:ext cx="3619500" cy="833861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25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835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20" y="1510405"/>
            <a:ext cx="3619024" cy="728557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125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9" y="714746"/>
            <a:ext cx="8139178" cy="404373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3"/>
            <a:ext cx="9144000" cy="514611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40071"/>
            <a:ext cx="3619500" cy="833861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25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2195"/>
            <a:ext cx="3619024" cy="1014452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5025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2"/>
            <a:ext cx="8139178" cy="33164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8" y="227976"/>
            <a:ext cx="8705888" cy="469017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1" rIns="91423" bIns="45711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385"/>
            <a:ext cx="7219800" cy="542976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3533"/>
            <a:ext cx="7219950" cy="258521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" y="3"/>
            <a:ext cx="3618452" cy="51461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1" rIns="91423" bIns="45711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5" y="0"/>
            <a:ext cx="540068" cy="441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8095"/>
            <a:ext cx="2970000" cy="661837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681"/>
            <a:ext cx="2967300" cy="307146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750"/>
            <a:ext cx="4860000" cy="38178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926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1" rIns="91423" bIns="45711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6198"/>
            <a:ext cx="8232300" cy="470039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5341"/>
            <a:ext cx="8231981" cy="62131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7072"/>
            <a:ext cx="8224200" cy="257441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3655"/>
            <a:ext cx="9144000" cy="137247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1" rIns="91423" bIns="45711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457"/>
            <a:ext cx="8232300" cy="424115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544"/>
            <a:ext cx="8243100" cy="2409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7277"/>
            <a:ext cx="8251200" cy="75908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8"/>
            <a:ext cx="9144000" cy="68614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1" rIns="91423" bIns="45711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4317"/>
            <a:ext cx="9144000" cy="44180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90"/>
            <a:ext cx="8278200" cy="33164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8037"/>
            <a:ext cx="4006800" cy="217190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8037"/>
            <a:ext cx="4025700" cy="217190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4439"/>
            <a:ext cx="4006800" cy="58619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1738"/>
            <a:ext cx="4025700" cy="58619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635"/>
            <a:ext cx="9144000" cy="37148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23" tIns="45711" rIns="91423" bIns="45711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8" y="4152069"/>
            <a:ext cx="9143999" cy="994049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918"/>
            <a:ext cx="6858000" cy="179101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8576"/>
            <a:ext cx="6858000" cy="1242632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5"/>
            <a:ext cx="8139178" cy="331642"/>
          </a:xfrm>
        </p:spPr>
        <p:txBody>
          <a:bodyPr vert="horz" wrap="square" lIns="120205" tIns="62642" rIns="120205" bIns="62642" rtlCol="0" anchor="ctr" anchorCtr="0">
            <a:normAutofit/>
          </a:bodyPr>
          <a:lstStyle>
            <a:lvl1pPr marL="0" marR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3" y="714746"/>
            <a:ext cx="8139178" cy="4043737"/>
          </a:xfrm>
        </p:spPr>
        <p:txBody>
          <a:bodyPr vert="horz" wrap="square" lIns="120205" tIns="62642" rIns="120205" bIns="62642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435293" y="444818"/>
            <a:ext cx="8272939" cy="42538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8559165" y="3168491"/>
            <a:ext cx="286703" cy="10939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3512820" y="1031081"/>
            <a:ext cx="2118360" cy="30818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2" cstate="print"/>
          <a:srcRect/>
          <a:stretch>
            <a:fillRect/>
          </a:stretch>
        </p:blipFill>
        <p:spPr>
          <a:xfrm>
            <a:off x="4834890" y="444818"/>
            <a:ext cx="1585913" cy="1655921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2020/4/28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3520292" y="1030870"/>
            <a:ext cx="1196758" cy="3081760"/>
          </a:xfrm>
        </p:spPr>
        <p:txBody>
          <a:bodyPr lIns="90170" tIns="46990" rIns="90170" bIns="46990" anchor="t" anchorCtr="0">
            <a:normAutofit/>
          </a:bodyPr>
          <a:lstStyle>
            <a:lvl1pPr algn="ctr">
              <a:defRPr sz="4950" spc="600" baseline="0"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4972950" y="2365616"/>
            <a:ext cx="334361" cy="1504392"/>
          </a:xfrm>
          <a:ln>
            <a:solidFill>
              <a:schemeClr val="tx1"/>
            </a:solidFill>
          </a:ln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编辑副标题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9284"/>
            <a:ext cx="1433036" cy="30686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2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5701"/>
            <a:ext cx="1433036" cy="306861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Tx/>
              <a:buSzPts val="1600"/>
              <a:buFont typeface="Arial" panose="020B0604020202020204" pitchFamily="34" charset="0"/>
              <a:buNone/>
              <a:defRPr sz="120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2390"/>
            <a:ext cx="3619500" cy="833861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25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8035" indent="0" algn="ctr">
              <a:buNone/>
            </a:lvl7pPr>
            <a:lvl8pPr marL="2401570" indent="0" algn="ctr">
              <a:buNone/>
            </a:lvl8pPr>
            <a:lvl9pPr marL="2743835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9" y="1510405"/>
            <a:ext cx="3619024" cy="728557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125" b="0" spc="8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5"/>
            <a:ext cx="8139178" cy="331642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3" y="714746"/>
            <a:ext cx="8139178" cy="4043737"/>
          </a:xfrm>
        </p:spPr>
        <p:txBody>
          <a:bodyPr vert="horz" wrap="square" lIns="120221" tIns="62650" rIns="120221" bIns="62650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9194"/>
            <a:ext cx="3048000" cy="85692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1" y="2186385"/>
            <a:ext cx="3660458" cy="811467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5"/>
            <a:ext cx="8139178" cy="331642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746"/>
            <a:ext cx="3962432" cy="4043737"/>
          </a:xfrm>
        </p:spPr>
        <p:txBody>
          <a:bodyPr vert="horz" wrap="square" lIns="120221" tIns="62650" rIns="120221" bIns="62650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746"/>
            <a:ext cx="3962432" cy="4043737"/>
          </a:xfrm>
        </p:spPr>
        <p:txBody>
          <a:bodyPr wrap="square" lIns="120221" tIns="62650" rIns="120221" bIns="6265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5"/>
            <a:ext cx="8139178" cy="331642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744"/>
            <a:ext cx="3962432" cy="285898"/>
          </a:xfrm>
        </p:spPr>
        <p:txBody>
          <a:bodyPr wrap="square" lIns="120221" tIns="62650" rIns="120221" bIns="6265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2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157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432"/>
            <a:ext cx="3962400" cy="3702947"/>
          </a:xfrm>
        </p:spPr>
        <p:txBody>
          <a:bodyPr vert="horz" wrap="square" lIns="120221" tIns="62650" rIns="120221" bIns="62650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4" y="714744"/>
            <a:ext cx="3962432" cy="285898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2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157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4" y="1055432"/>
            <a:ext cx="3962432" cy="3702947"/>
          </a:xfrm>
        </p:spPr>
        <p:txBody>
          <a:bodyPr vert="horz" wrap="square" lIns="120221" tIns="62650" rIns="120221" bIns="62650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759"/>
            <a:ext cx="3291840" cy="1852602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" y="4704317"/>
            <a:ext cx="540068" cy="441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3" y="332592"/>
            <a:ext cx="8139178" cy="331642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9" y="332595"/>
            <a:ext cx="8139178" cy="331642"/>
          </a:xfrm>
        </p:spPr>
        <p:txBody>
          <a:bodyPr vert="horz" wrap="square" lIns="120221" tIns="62650" rIns="120221" bIns="6265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746"/>
            <a:ext cx="3962432" cy="4043737"/>
          </a:xfrm>
        </p:spPr>
        <p:txBody>
          <a:bodyPr vert="horz" lIns="120221" tIns="62650" rIns="120221" bIns="62650" rtlCol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746"/>
            <a:ext cx="3962432" cy="4043737"/>
          </a:xfrm>
        </p:spPr>
        <p:txBody>
          <a:bodyPr vert="horz" wrap="square" lIns="120221" tIns="62650" rIns="120221" bIns="62650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746"/>
            <a:ext cx="713238" cy="4043737"/>
          </a:xfrm>
        </p:spPr>
        <p:txBody>
          <a:bodyPr vert="eaVert" wrap="square" lIns="120221" tIns="62650" rIns="120221" bIns="62650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5" y="714740"/>
            <a:ext cx="7371076" cy="404373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9195"/>
            <a:ext cx="3048000" cy="85692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1" y="2186385"/>
            <a:ext cx="3660458" cy="811467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6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9" y="714746"/>
            <a:ext cx="8139178" cy="404373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2"/>
            <a:ext cx="9144000" cy="5146118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40070"/>
            <a:ext cx="3619500" cy="833861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425" b="0" spc="267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2189"/>
            <a:ext cx="3619024" cy="1014452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1219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5025" b="0" spc="933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2"/>
            <a:ext cx="8139178" cy="33164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7" y="227975"/>
            <a:ext cx="8705888" cy="469017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5" tIns="45717" rIns="91435" bIns="45717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379"/>
            <a:ext cx="7219800" cy="542976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3527"/>
            <a:ext cx="7219950" cy="258521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" y="2"/>
            <a:ext cx="3618452" cy="51461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5" tIns="45717" rIns="91435" bIns="45717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4" y="0"/>
            <a:ext cx="540068" cy="441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8095"/>
            <a:ext cx="2970000" cy="661837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675"/>
            <a:ext cx="2967300" cy="307146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749"/>
            <a:ext cx="4860000" cy="38178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926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5" tIns="45717" rIns="91435" bIns="45717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6198"/>
            <a:ext cx="8232300" cy="470039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5335"/>
            <a:ext cx="8231981" cy="62131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7072"/>
            <a:ext cx="8224200" cy="257441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3649"/>
            <a:ext cx="9144000" cy="137247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5" tIns="45717" rIns="91435" bIns="45717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457"/>
            <a:ext cx="8232300" cy="424115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543"/>
            <a:ext cx="8243100" cy="240962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7277"/>
            <a:ext cx="8251200" cy="75908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2"/>
            <a:ext cx="9144000" cy="68614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5" tIns="45717" rIns="91435" bIns="45717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4317"/>
            <a:ext cx="9144000" cy="44180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90"/>
            <a:ext cx="8278200" cy="33164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8036"/>
            <a:ext cx="4006800" cy="217190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8036"/>
            <a:ext cx="4025700" cy="217190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4439"/>
            <a:ext cx="4006800" cy="58619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1738"/>
            <a:ext cx="4025700" cy="58619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634"/>
            <a:ext cx="9144000" cy="371485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35" tIns="45717" rIns="91435" bIns="45717" rtlCol="0" anchor="ctr">
            <a:normAutofit/>
          </a:bodyPr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2" y="4152069"/>
            <a:ext cx="9143999" cy="994049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912"/>
            <a:ext cx="6858000" cy="179101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0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0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8576"/>
            <a:ext cx="6858000" cy="1242632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5"/>
            <a:ext cx="8139178" cy="331642"/>
          </a:xfrm>
        </p:spPr>
        <p:txBody>
          <a:bodyPr vert="horz" wrap="square" lIns="120205" tIns="62642" rIns="120205" bIns="62642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746"/>
            <a:ext cx="3962432" cy="4043737"/>
          </a:xfrm>
        </p:spPr>
        <p:txBody>
          <a:bodyPr vert="horz" wrap="square" lIns="120205" tIns="62642" rIns="120205" bIns="62642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746"/>
            <a:ext cx="3962432" cy="4043737"/>
          </a:xfrm>
        </p:spPr>
        <p:txBody>
          <a:bodyPr wrap="square" lIns="120205" tIns="62642" rIns="120205" bIns="62642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3" y="332595"/>
            <a:ext cx="8139178" cy="331642"/>
          </a:xfrm>
        </p:spPr>
        <p:txBody>
          <a:bodyPr vert="horz" wrap="square" lIns="120205" tIns="62642" rIns="120205" bIns="62642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744"/>
            <a:ext cx="3962432" cy="285898"/>
          </a:xfrm>
        </p:spPr>
        <p:txBody>
          <a:bodyPr wrap="square" lIns="120205" tIns="62642" rIns="120205" bIns="62642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67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2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438"/>
            <a:ext cx="3962400" cy="3702947"/>
          </a:xfrm>
        </p:spPr>
        <p:txBody>
          <a:bodyPr vert="horz" wrap="square" lIns="120205" tIns="62642" rIns="120205" bIns="62642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5" y="714744"/>
            <a:ext cx="3962432" cy="285898"/>
          </a:xfrm>
        </p:spPr>
        <p:txBody>
          <a:bodyPr vert="horz" wrap="square" lIns="120205" tIns="62642" rIns="120205" bIns="62642" rtlCol="0" anchor="ctr" anchorCtr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25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5" y="1055438"/>
            <a:ext cx="3962432" cy="3702947"/>
          </a:xfrm>
        </p:spPr>
        <p:txBody>
          <a:bodyPr vert="horz" wrap="square" lIns="120205" tIns="62642" rIns="120205" bIns="62642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761"/>
            <a:ext cx="3291840" cy="1852602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1" y="4704317"/>
            <a:ext cx="540068" cy="4418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3" y="332592"/>
            <a:ext cx="8139178" cy="331642"/>
          </a:xfrm>
        </p:spPr>
        <p:txBody>
          <a:bodyPr vert="horz" wrap="square" lIns="120205" tIns="62642" rIns="120205" bIns="62642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9" y="332595"/>
            <a:ext cx="8139178" cy="331642"/>
          </a:xfrm>
        </p:spPr>
        <p:txBody>
          <a:bodyPr vert="horz" wrap="square" lIns="120205" tIns="62642" rIns="120205" bIns="62642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746"/>
            <a:ext cx="3962432" cy="4043737"/>
          </a:xfrm>
        </p:spPr>
        <p:txBody>
          <a:bodyPr vert="horz" lIns="120205" tIns="62642" rIns="120205" bIns="62642" rtlCol="0">
            <a:normAutofit/>
          </a:bodyPr>
          <a:lstStyle>
            <a:lvl1pPr marL="0" marR="0" lvl="0" indent="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tabLst>
                <a:tab pos="2145665" algn="l"/>
              </a:tabLst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746"/>
            <a:ext cx="3962432" cy="4043737"/>
          </a:xfrm>
        </p:spPr>
        <p:txBody>
          <a:bodyPr vert="horz" wrap="square" lIns="120205" tIns="62642" rIns="120205" bIns="62642" rtlCol="0">
            <a:normAutofit/>
          </a:bodyPr>
          <a:lstStyle>
            <a:lvl1pPr marL="171450" marR="0" lvl="0" indent="-171450" algn="l" defTabSz="1219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335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80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746"/>
            <a:ext cx="713238" cy="4043737"/>
          </a:xfrm>
        </p:spPr>
        <p:txBody>
          <a:bodyPr vert="eaVert" wrap="square" lIns="120205" tIns="62642" rIns="120205" bIns="62642" rtlCol="0" anchor="ctr" anchorCtr="0">
            <a:normAutofit/>
          </a:bodyPr>
          <a:lstStyle>
            <a:lvl1pPr marL="0" marR="0" lvl="0" algn="l" defTabSz="12192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67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6" y="714740"/>
            <a:ext cx="7371076" cy="404373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2020/4/28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4806"/>
            <a:ext cx="2970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4806"/>
            <a:ext cx="2025000" cy="23772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Relationship Id="rId27" Type="http://schemas.openxmlformats.org/officeDocument/2006/relationships/tags" Target="../tags/tag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tags" Target="../tags/tag167.xml"/><Relationship Id="rId3" Type="http://schemas.openxmlformats.org/officeDocument/2006/relationships/slideLayout" Target="../slideLayouts/slideLayout23.xml"/><Relationship Id="rId21" Type="http://schemas.openxmlformats.org/officeDocument/2006/relationships/tags" Target="../tags/tag16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ags" Target="../tags/tag166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tags" Target="../tags/tag165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tags" Target="../tags/tag164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ags" Target="../tags/tag1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2"/>
            </p:custDataLst>
          </p:nvPr>
        </p:nvSpPr>
        <p:spPr>
          <a:xfrm>
            <a:off x="502413" y="332592"/>
            <a:ext cx="8139178" cy="331642"/>
          </a:xfrm>
          <a:prstGeom prst="rect">
            <a:avLst/>
          </a:prstGeom>
        </p:spPr>
        <p:txBody>
          <a:bodyPr vert="horz" wrap="square" lIns="120205" tIns="62642" rIns="120205" bIns="62642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3"/>
            </p:custDataLst>
          </p:nvPr>
        </p:nvSpPr>
        <p:spPr>
          <a:xfrm>
            <a:off x="502413" y="721417"/>
            <a:ext cx="8139178" cy="4043737"/>
          </a:xfrm>
          <a:prstGeom prst="rect">
            <a:avLst/>
          </a:prstGeom>
        </p:spPr>
        <p:txBody>
          <a:bodyPr vert="horz" wrap="square" lIns="120205" tIns="62642" rIns="120205" bIns="62642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4"/>
            </p:custDataLst>
          </p:nvPr>
        </p:nvSpPr>
        <p:spPr>
          <a:xfrm>
            <a:off x="659807" y="4764806"/>
            <a:ext cx="2025000" cy="237721"/>
          </a:xfrm>
          <a:prstGeom prst="rect">
            <a:avLst/>
          </a:prstGeom>
        </p:spPr>
        <p:txBody>
          <a:bodyPr vert="horz" wrap="square" lIns="121898" tIns="60949" rIns="121898" bIns="60949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20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defTabSz="1219200" hangingPunct="0"/>
              <a:t>2020/4/28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5"/>
            </p:custDataLst>
          </p:nvPr>
        </p:nvSpPr>
        <p:spPr>
          <a:xfrm>
            <a:off x="3087000" y="4764806"/>
            <a:ext cx="2970000" cy="237721"/>
          </a:xfrm>
          <a:prstGeom prst="rect">
            <a:avLst/>
          </a:prstGeom>
        </p:spPr>
        <p:txBody>
          <a:bodyPr vert="horz" wrap="square" lIns="121898" tIns="60949" rIns="121898" bIns="60949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20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6"/>
            </p:custDataLst>
          </p:nvPr>
        </p:nvSpPr>
        <p:spPr>
          <a:xfrm>
            <a:off x="6457950" y="4764806"/>
            <a:ext cx="2025000" cy="237721"/>
          </a:xfrm>
          <a:prstGeom prst="rect">
            <a:avLst/>
          </a:prstGeom>
        </p:spPr>
        <p:txBody>
          <a:bodyPr vert="horz" wrap="square" lIns="121898" tIns="60949" rIns="121898" bIns="60949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20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defTabSz="121920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rtlCol="0" anchor="ctr"/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3" y="332592"/>
            <a:ext cx="8139178" cy="331642"/>
          </a:xfrm>
          <a:prstGeom prst="rect">
            <a:avLst/>
          </a:prstGeom>
        </p:spPr>
        <p:txBody>
          <a:bodyPr vert="horz" wrap="square" lIns="120221" tIns="62650" rIns="120221" bIns="6265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3" y="721417"/>
            <a:ext cx="8139178" cy="4043737"/>
          </a:xfrm>
          <a:prstGeom prst="rect">
            <a:avLst/>
          </a:prstGeom>
        </p:spPr>
        <p:txBody>
          <a:bodyPr vert="horz" wrap="square" lIns="120221" tIns="62650" rIns="120221" bIns="6265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4800"/>
            <a:ext cx="2025000" cy="237721"/>
          </a:xfrm>
          <a:prstGeom prst="rect">
            <a:avLst/>
          </a:prstGeom>
        </p:spPr>
        <p:txBody>
          <a:bodyPr vert="horz" wrap="square" lIns="121914" tIns="60957" rIns="121914" bIns="60957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200" hangingPunct="0"/>
            <a:fld id="{760FBDFE-C587-4B4C-A407-44438C67B59E}" type="datetimeFigureOut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defTabSz="1219200" hangingPunct="0"/>
              <a:t>2020/4/28</a:t>
            </a:fld>
            <a:endParaRPr lang="zh-CN" altLang="en-US" kern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4800"/>
            <a:ext cx="2970000" cy="237721"/>
          </a:xfrm>
          <a:prstGeom prst="rect">
            <a:avLst/>
          </a:prstGeom>
        </p:spPr>
        <p:txBody>
          <a:bodyPr vert="horz" wrap="square" lIns="121914" tIns="60957" rIns="121914" bIns="60957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200" hangingPunct="0"/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4800"/>
            <a:ext cx="2025000" cy="237721"/>
          </a:xfrm>
          <a:prstGeom prst="rect">
            <a:avLst/>
          </a:prstGeom>
        </p:spPr>
        <p:txBody>
          <a:bodyPr vert="horz" wrap="square" lIns="121914" tIns="60957" rIns="121914" bIns="60957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defTabSz="1219200" hangingPunct="0"/>
            <a:fld id="{49AE70B2-8BF9-45C0-BB95-33D1B9D3A854}" type="slidenum">
              <a:rPr lang="zh-CN" altLang="en-US" kern="0" smtClean="0">
                <a:solidFill>
                  <a:srgbClr val="000000">
                    <a:tint val="75000"/>
                  </a:srgbClr>
                </a:solidFill>
                <a:sym typeface="Calibri" panose="020F0502020204030204"/>
              </a:rPr>
              <a:pPr defTabSz="1219200" hangingPunct="0"/>
              <a:t>‹#›</a:t>
            </a:fld>
            <a:endParaRPr lang="zh-CN" altLang="en-US" kern="0" dirty="0">
              <a:solidFill>
                <a:srgbClr val="000000">
                  <a:tint val="75000"/>
                </a:srgbClr>
              </a:solidFill>
              <a:sym typeface="Calibri" panose="020F0502020204030204"/>
            </a:endParaRPr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1219200" hangingPunct="0"/>
            <a:endParaRPr lang="zh-CN" altLang="en-US" sz="1425" kern="0">
              <a:solidFill>
                <a:srgbClr val="FFFFFF"/>
              </a:solidFill>
              <a:sym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67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335"/>
        </a:spcAft>
        <a:buFont typeface="Arial" panose="020B0604020202020204" pitchFamily="34" charset="0"/>
        <a:buChar char="•"/>
        <a:defRPr sz="1200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302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401570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12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41.png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15.xml"/><Relationship Id="rId1" Type="http://schemas.openxmlformats.org/officeDocument/2006/relationships/tags" Target="../tags/tag314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/>
          </p:nvPr>
        </p:nvSpPr>
        <p:spPr>
          <a:xfrm>
            <a:off x="3048391" y="2265566"/>
            <a:ext cx="5516880" cy="59118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555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3555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曲线运动</a:t>
            </a:r>
            <a:r>
              <a:rPr lang="en-US" altLang="zh-CN" sz="3555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》</a:t>
            </a:r>
            <a:r>
              <a:rPr lang="zh-CN" altLang="en-US" sz="3555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复习（二）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01657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4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400" b="1" spc="226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高一物理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67180" y="3676527"/>
            <a:ext cx="499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spc="226" dirty="0">
                <a:latin typeface="微软雅黑" panose="020B0503020204020204" charset="-122"/>
                <a:ea typeface="微软雅黑" panose="020B0503020204020204" charset="-122"/>
              </a:rPr>
              <a:t>北京工业大学附属中学    黄善营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5"/>
          <p:cNvSpPr txBox="1"/>
          <p:nvPr/>
        </p:nvSpPr>
        <p:spPr>
          <a:xfrm>
            <a:off x="125042" y="267130"/>
            <a:ext cx="6625079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latin typeface="+mj-ea"/>
                <a:ea typeface="+mj-ea"/>
              </a:rPr>
              <a:t>三、圆周运动实例分析</a:t>
            </a:r>
            <a:endParaRPr lang="zh-CN" altLang="en-US" sz="2800" dirty="0">
              <a:latin typeface="+mj-ea"/>
              <a:ea typeface="+mj-ea"/>
            </a:endParaRPr>
          </a:p>
        </p:txBody>
      </p:sp>
      <p:pic>
        <p:nvPicPr>
          <p:cNvPr id="4" name="图片 3" descr="360截图17030623911188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515" y="1236864"/>
            <a:ext cx="4587521" cy="3314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76" y="150607"/>
            <a:ext cx="5687778" cy="49108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811712" y="1089060"/>
            <a:ext cx="2476071" cy="15103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6725" y="134381"/>
            <a:ext cx="1494963" cy="115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图片 1" descr="360截图163805126785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133" y="124395"/>
            <a:ext cx="1377950" cy="15303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24703" y="20548"/>
            <a:ext cx="1787701" cy="86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248384" y="20548"/>
            <a:ext cx="1594205" cy="1273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068621" y="20548"/>
            <a:ext cx="1541124" cy="1684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842534" y="2587375"/>
            <a:ext cx="2147299" cy="1131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789453" y="3717531"/>
            <a:ext cx="2303122" cy="1275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414427" y="2455523"/>
            <a:ext cx="1356190" cy="122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0418" y="899678"/>
            <a:ext cx="8393986" cy="3795609"/>
          </a:xfrm>
        </p:spPr>
        <p:txBody>
          <a:bodyPr>
            <a:noAutofit/>
          </a:bodyPr>
          <a:lstStyle/>
          <a:p>
            <a:pPr fontAlgn="ctr">
              <a:lnSpc>
                <a:spcPct val="100000"/>
              </a:lnSpc>
              <a:buNone/>
            </a:pPr>
            <a:r>
              <a:rPr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如图所示，一个内壁光滑的圆锥形筒的轴线垂直于水平面，圆锥形筒固定不动，有两个质量相等的小球</a:t>
            </a: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紧贴着内壁分别在图中所示的水平面内做匀速圆周运动，则以下说法中正确的是：</a:t>
            </a:r>
          </a:p>
          <a:p>
            <a:pPr fontAlgn="ctr">
              <a:lnSpc>
                <a:spcPct val="10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</a:t>
            </a: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球的线速度比</a:t>
            </a: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球的大</a:t>
            </a: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 </a:t>
            </a:r>
          </a:p>
          <a:p>
            <a:pPr fontAlgn="ctr">
              <a:lnSpc>
                <a:spcPct val="10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</a:t>
            </a: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球的角速度比</a:t>
            </a: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球的大</a:t>
            </a:r>
          </a:p>
          <a:p>
            <a:pPr fontAlgn="ctr">
              <a:lnSpc>
                <a:spcPct val="10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</a:t>
            </a: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球的向心加速度比</a:t>
            </a: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球的小</a:t>
            </a: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</a:t>
            </a:r>
          </a:p>
          <a:p>
            <a:pPr fontAlgn="ctr">
              <a:lnSpc>
                <a:spcPct val="10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</a:t>
            </a:r>
            <a:r>
              <a:rPr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</a:t>
            </a: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球对筒壁的压力大于</a:t>
            </a: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球对筒壁的压力</a:t>
            </a:r>
            <a:endParaRPr lang="zh-CN" altLang="en-US" sz="24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717872" y="226086"/>
            <a:ext cx="273770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00CC"/>
                </a:solidFill>
                <a:latin typeface="+mj-ea"/>
                <a:ea typeface="+mj-ea"/>
              </a:rPr>
              <a:t>典型例题 </a:t>
            </a:r>
            <a:r>
              <a:rPr lang="en-US" altLang="zh-CN" sz="2800" dirty="0" smtClean="0">
                <a:solidFill>
                  <a:srgbClr val="0000CC"/>
                </a:solidFill>
                <a:latin typeface="+mj-ea"/>
                <a:ea typeface="+mj-ea"/>
              </a:rPr>
              <a:t>3</a:t>
            </a:r>
            <a:endParaRPr lang="zh-CN" altLang="en-US" sz="28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9453" y="2255649"/>
            <a:ext cx="1904365" cy="170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7119" y="2377612"/>
            <a:ext cx="1050319" cy="193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2337" y="231857"/>
            <a:ext cx="8424809" cy="4514803"/>
          </a:xfrm>
        </p:spPr>
        <p:txBody>
          <a:bodyPr>
            <a:noAutofit/>
          </a:bodyPr>
          <a:lstStyle/>
          <a:p>
            <a:pPr fontAlgn="ctr">
              <a:spcAft>
                <a:spcPts val="0"/>
              </a:spcAft>
              <a:buNone/>
            </a:pPr>
            <a:r>
              <a:rPr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解析</a:t>
            </a:r>
            <a:r>
              <a:rPr lang="en-US" sz="2000" dirty="0" smtClean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: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如图所示，小球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和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紧贴着内壁分别在水平面内</a:t>
            </a:r>
            <a:endParaRPr lang="en-US" sz="2000" dirty="0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fontAlgn="ctr">
              <a:spcAft>
                <a:spcPts val="0"/>
              </a:spcAft>
              <a:buNone/>
            </a:pP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做匀速圆周运动。由于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和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的质量相同，小球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和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在</a:t>
            </a:r>
            <a:endParaRPr lang="en-US" sz="2000" dirty="0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fontAlgn="ctr">
              <a:spcAft>
                <a:spcPts val="0"/>
              </a:spcAft>
              <a:buNone/>
            </a:pP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两处的合力相同，均为           ，即它们做圆周运动时的</a:t>
            </a:r>
            <a:endParaRPr lang="en-US" sz="2000" dirty="0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fontAlgn="ctr">
              <a:spcAft>
                <a:spcPts val="0"/>
              </a:spcAft>
              <a:buNone/>
            </a:pP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向心力是相同的。由向心力的计算公式            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，由于</a:t>
            </a:r>
            <a:endParaRPr lang="en-US" sz="2000" dirty="0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fontAlgn="ctr">
              <a:spcAft>
                <a:spcPts val="0"/>
              </a:spcAft>
              <a:buNone/>
            </a:pP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球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运动的半径大于球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的半径，</a:t>
            </a:r>
            <a:r>
              <a:rPr lang="en-US" sz="2000" i="1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F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和</a:t>
            </a:r>
            <a:r>
              <a:rPr lang="en-US" sz="2000" i="1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m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相同时，半径大</a:t>
            </a:r>
            <a:endParaRPr lang="en-US" sz="2000" dirty="0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fontAlgn="ctr">
              <a:spcAft>
                <a:spcPts val="0"/>
              </a:spcAft>
              <a:buNone/>
            </a:pP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的线速度大，</a:t>
            </a:r>
            <a:r>
              <a:rPr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故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正确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。</a:t>
            </a:r>
          </a:p>
          <a:p>
            <a:pPr fontAlgn="ctr">
              <a:spcAft>
                <a:spcPts val="0"/>
              </a:spcAft>
              <a:buNone/>
            </a:pP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又由公式</a:t>
            </a:r>
            <a:r>
              <a:rPr lang="en-US" sz="2000" i="1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F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=</a:t>
            </a:r>
            <a:r>
              <a:rPr lang="en-US" sz="2000" i="1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mω</a:t>
            </a:r>
            <a:r>
              <a:rPr lang="en-US" sz="2000" baseline="30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2</a:t>
            </a:r>
            <a:r>
              <a:rPr lang="en-US" sz="2000" i="1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r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，由于球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运动的半径大于球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的半径，</a:t>
            </a:r>
            <a:r>
              <a:rPr lang="en-US" sz="2000" i="1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F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和</a:t>
            </a:r>
            <a:r>
              <a:rPr lang="en-US" sz="2000" i="1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m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相</a:t>
            </a:r>
            <a:endParaRPr lang="en-US" sz="2000" dirty="0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fontAlgn="ctr">
              <a:spcAft>
                <a:spcPts val="0"/>
              </a:spcAft>
              <a:buNone/>
            </a:pP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同时，半径大的角速度小，</a:t>
            </a:r>
            <a:r>
              <a:rPr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故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错误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。两球的向心力相等，根据</a:t>
            </a:r>
            <a:endParaRPr lang="en-US" sz="2000" dirty="0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fontAlgn="ctr">
              <a:spcAft>
                <a:spcPts val="0"/>
              </a:spcAft>
              <a:buNone/>
            </a:pPr>
            <a:r>
              <a:rPr lang="en-US" sz="2000" i="1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F=ma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知，向心加速度相等。</a:t>
            </a:r>
            <a:r>
              <a:rPr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故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C</a:t>
            </a:r>
            <a:r>
              <a:rPr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错误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。根据平行四边形定则知</a:t>
            </a:r>
            <a:endParaRPr lang="en-US" sz="2000" dirty="0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fontAlgn="ctr">
              <a:spcAft>
                <a:spcPts val="0"/>
              </a:spcAft>
              <a:buNone/>
            </a:pP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    ，质量相等，则支持力相等，球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对筒壁的压力必定等于</a:t>
            </a:r>
            <a:endParaRPr lang="en-US" sz="2000" dirty="0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 fontAlgn="ctr">
              <a:spcAft>
                <a:spcPts val="0"/>
              </a:spcAft>
              <a:buNone/>
            </a:pP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球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对筒壁的压力。</a:t>
            </a:r>
            <a:r>
              <a:rPr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故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D</a:t>
            </a:r>
            <a:r>
              <a:rPr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错误</a:t>
            </a:r>
            <a:r>
              <a:rPr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。</a:t>
            </a:r>
            <a:endParaRPr sz="20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18446" y="4405878"/>
            <a:ext cx="317817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受力分析、</a:t>
            </a:r>
            <a:r>
              <a:rPr lang="zh-CN" altLang="en-US" sz="2400" dirty="0">
                <a:solidFill>
                  <a:srgbClr val="FF0000"/>
                </a:solidFill>
                <a:latin typeface="+mj-ea"/>
                <a:ea typeface="+mj-ea"/>
              </a:rPr>
              <a:t>规范</a:t>
            </a:r>
            <a:r>
              <a:rPr lang="zh-CN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解题</a:t>
            </a:r>
            <a:endParaRPr lang="en-US" altLang="zh-CN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8" name="图片 7" descr="学科网(www.zxxk.com)--教育资源门户，提供试卷、教案、课件、论文、素材及各类教学资源下载，还有大量而丰富的教学相关资讯！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1164" y="1049533"/>
            <a:ext cx="863707" cy="51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3425" y="343329"/>
            <a:ext cx="1050319" cy="1934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94114" y="1417833"/>
            <a:ext cx="927910" cy="57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878" y="3820380"/>
            <a:ext cx="896777" cy="5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21138"/>
            <a:ext cx="9155800" cy="395556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3016" y="565081"/>
            <a:ext cx="3174718" cy="965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1032" y="1539401"/>
            <a:ext cx="3174718" cy="1059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59596" y="2804843"/>
            <a:ext cx="3102795" cy="1684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152506" y="1078788"/>
            <a:ext cx="2991494" cy="2135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0825" y="589410"/>
            <a:ext cx="8642350" cy="25545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如图甲所示是游乐场中过山车的实物图片，可将过山车的一部分运动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简化为图乙的模型图</a:t>
            </a:r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，此模型中所有轨道都是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光滑</a:t>
            </a:r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的。现使小车（视作质点）从左侧轨道距</a:t>
            </a:r>
            <a:r>
              <a:rPr lang="en-US" sz="20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点高</a:t>
            </a:r>
            <a:r>
              <a:rPr lang="en-US" sz="20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h</a:t>
            </a:r>
            <a:r>
              <a:rPr 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=0.25m</a:t>
            </a:r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处（图中未标出）由静止开始向下运动，</a:t>
            </a:r>
            <a:r>
              <a:rPr lang="en-US" sz="20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点为圆轨道的最低点，小车进入圆轨道后，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恰好</a:t>
            </a:r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能通过轨道的最高点</a:t>
            </a:r>
            <a:r>
              <a:rPr lang="en-US" sz="20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处。不计空气阻力，小车的质量</a:t>
            </a:r>
            <a:r>
              <a:rPr lang="en-US" sz="20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=1.0kg</a:t>
            </a:r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r>
              <a:rPr lang="en-US" sz="20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取</a:t>
            </a:r>
            <a:r>
              <a:rPr 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10m/s</a:t>
            </a:r>
            <a:r>
              <a:rPr lang="en-US" sz="2000" baseline="30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。求：</a:t>
            </a:r>
          </a:p>
          <a:p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）小车通过</a:t>
            </a:r>
            <a:r>
              <a:rPr lang="en-US" sz="20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点时的速度大小</a:t>
            </a:r>
            <a:r>
              <a:rPr lang="en-US" sz="2000" i="1" dirty="0" err="1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sz="2000" i="1" baseline="-25000" dirty="0" err="1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； </a:t>
            </a:r>
          </a:p>
          <a:p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）圆轨道的半径</a:t>
            </a:r>
            <a:r>
              <a:rPr lang="en-US" sz="20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R</a:t>
            </a:r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的大小；</a:t>
            </a:r>
          </a:p>
          <a:p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）小车运动到圆轨道</a:t>
            </a:r>
            <a:r>
              <a:rPr lang="en-US" sz="20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点时对轨道的压力大小</a:t>
            </a:r>
            <a:r>
              <a:rPr lang="en-US" sz="2000" i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000" i="1" baseline="-25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000" dirty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17872" y="102798"/>
            <a:ext cx="273770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典型例题 </a:t>
            </a:r>
            <a:r>
              <a:rPr lang="en-US" altLang="zh-CN" sz="2400" dirty="0" smtClean="0">
                <a:solidFill>
                  <a:srgbClr val="0000CC"/>
                </a:solidFill>
                <a:latin typeface="+mj-ea"/>
                <a:ea typeface="+mj-ea"/>
              </a:rPr>
              <a:t>4</a:t>
            </a:r>
            <a:endParaRPr lang="zh-CN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pic>
        <p:nvPicPr>
          <p:cNvPr id="10" name="图片 9" descr="C:\Users\lenovo\Desktop\360截图1773121144886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8658" y="3083085"/>
            <a:ext cx="4831604" cy="198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"/>
          <p:cNvGrpSpPr/>
          <p:nvPr/>
        </p:nvGrpSpPr>
        <p:grpSpPr>
          <a:xfrm>
            <a:off x="4587090" y="3672840"/>
            <a:ext cx="1105535" cy="1268095"/>
            <a:chOff x="9422" y="5868"/>
            <a:chExt cx="1741" cy="1997"/>
          </a:xfrm>
        </p:grpSpPr>
        <p:cxnSp>
          <p:nvCxnSpPr>
            <p:cNvPr id="4" name="直接箭头连接符 3"/>
            <p:cNvCxnSpPr/>
            <p:nvPr/>
          </p:nvCxnSpPr>
          <p:spPr>
            <a:xfrm>
              <a:off x="10192" y="5868"/>
              <a:ext cx="17" cy="458"/>
            </a:xfrm>
            <a:prstGeom prst="straightConnector1">
              <a:avLst/>
            </a:prstGeom>
            <a:ln w="31750">
              <a:solidFill>
                <a:srgbClr val="0000CC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箭头连接符 4"/>
            <p:cNvCxnSpPr/>
            <p:nvPr/>
          </p:nvCxnSpPr>
          <p:spPr>
            <a:xfrm rot="16200000" flipV="1">
              <a:off x="9716" y="7111"/>
              <a:ext cx="1100" cy="49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矩形 6"/>
            <p:cNvSpPr/>
            <p:nvPr/>
          </p:nvSpPr>
          <p:spPr>
            <a:xfrm>
              <a:off x="9422" y="5879"/>
              <a:ext cx="806" cy="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i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  <a:endParaRPr lang="zh-CN" altLang="en-US" sz="2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0183" y="6495"/>
              <a:ext cx="841" cy="6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zh-CN" sz="2000" b="1" i="1" baseline="-250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sz="2000" b="1" i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′</a:t>
              </a:r>
              <a:endParaRPr lang="en-US" altLang="zh-CN" sz="2000" b="1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309" y="7235"/>
              <a:ext cx="855" cy="6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000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mg</a:t>
              </a:r>
              <a:endParaRPr lang="zh-C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0825" y="455848"/>
            <a:ext cx="8642350" cy="42462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解析：</a:t>
            </a:r>
            <a:r>
              <a:rPr lang="zh-CN" altLang="en-US" sz="2000" b="1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（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）起点到</a:t>
            </a:r>
            <a:r>
              <a:rPr lang="en-US" altLang="zh-CN" sz="2000" i="1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点，由动能定理，有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</a:t>
            </a:r>
            <a:endParaRPr lang="zh-CN" altLang="en-US" sz="2000" dirty="0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               得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（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）设小车经过</a:t>
            </a:r>
            <a:r>
              <a:rPr lang="en-US" sz="2000" i="1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点时的速度为</a:t>
            </a:r>
            <a:r>
              <a:rPr lang="en-US" sz="2000" i="1" dirty="0" err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v</a:t>
            </a:r>
            <a:r>
              <a:rPr lang="en-US" sz="2000" i="1" baseline="-25000" dirty="0" err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，根据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牛顿第二定律</a:t>
            </a: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有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              </a:t>
            </a: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得  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                                   </a:t>
            </a:r>
            <a:endParaRPr lang="zh-CN" altLang="en-US" sz="2000" dirty="0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   A</a:t>
            </a: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点到</a:t>
            </a:r>
            <a:r>
              <a:rPr lang="en-US" altLang="zh-CN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点，依据机械能守恒定律，有       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得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                         </a:t>
            </a: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结合（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）可得 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=0.1m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	</a:t>
            </a:r>
            <a:endParaRPr lang="zh-CN" altLang="en-US" sz="2000" dirty="0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（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3</a:t>
            </a: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）设轨道在最低点给小车的支持力为</a:t>
            </a:r>
            <a:r>
              <a:rPr lang="en-US" sz="2000" i="1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F</a:t>
            </a:r>
            <a:r>
              <a:rPr lang="en-US" sz="2000" i="1" baseline="-25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lang="en-US" altLang="zh-CN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′</a:t>
            </a: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，根据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牛顿第二定律</a:t>
            </a: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有</a:t>
            </a: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                                                解得 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F</a:t>
            </a:r>
            <a:r>
              <a:rPr lang="en-US" sz="20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′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=60N </a:t>
            </a:r>
            <a:endParaRPr lang="zh-CN" altLang="en-US" sz="2000" dirty="0" smtClean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   由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牛顿第三定律</a:t>
            </a:r>
            <a:r>
              <a:rPr lang="zh-CN" alt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可知，小车对轨道的压力大小  </a:t>
            </a:r>
            <a:r>
              <a:rPr lang="en-US" sz="20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F</a:t>
            </a:r>
            <a:r>
              <a:rPr lang="en-US" sz="2000" i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=60N</a:t>
            </a:r>
            <a:r>
              <a:rPr lang="en-US" sz="20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	</a:t>
            </a:r>
            <a:endParaRPr lang="zh-CN" altLang="en-US" sz="2000" dirty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9" descr="C:\Users\lenovo\Desktop\360截图17731211448864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7971" y="71920"/>
            <a:ext cx="2746029" cy="113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4258" name="Object 2"/>
          <p:cNvGraphicFramePr>
            <a:graphicFrameLocks noChangeAspect="1"/>
          </p:cNvGraphicFramePr>
          <p:nvPr/>
        </p:nvGraphicFramePr>
        <p:xfrm>
          <a:off x="5073649" y="433086"/>
          <a:ext cx="1306602" cy="623149"/>
        </p:xfrm>
        <a:graphic>
          <a:graphicData uri="http://schemas.openxmlformats.org/presentationml/2006/ole">
            <p:oleObj spid="_x0000_s51207" name="Equation" r:id="rId4" imgW="19812000" imgH="9448800" progId="Equation.DSMT4">
              <p:embed/>
            </p:oleObj>
          </a:graphicData>
        </a:graphic>
      </p:graphicFrame>
      <p:graphicFrame>
        <p:nvGraphicFramePr>
          <p:cNvPr id="224259" name="Object 3"/>
          <p:cNvGraphicFramePr>
            <a:graphicFrameLocks noChangeAspect="1"/>
          </p:cNvGraphicFramePr>
          <p:nvPr/>
        </p:nvGraphicFramePr>
        <p:xfrm>
          <a:off x="2151063" y="976134"/>
          <a:ext cx="2286000" cy="452437"/>
        </p:xfrm>
        <a:graphic>
          <a:graphicData uri="http://schemas.openxmlformats.org/presentationml/2006/ole">
            <p:oleObj spid="_x0000_s51206" name="Equation" r:id="rId5" imgW="30784800" imgH="6096000" progId="Equation.DSMT4">
              <p:embed/>
            </p:oleObj>
          </a:graphicData>
        </a:graphic>
      </p:graphicFrame>
      <p:graphicFrame>
        <p:nvGraphicFramePr>
          <p:cNvPr id="224260" name="Object 4"/>
          <p:cNvGraphicFramePr>
            <a:graphicFrameLocks noChangeAspect="1"/>
          </p:cNvGraphicFramePr>
          <p:nvPr/>
        </p:nvGraphicFramePr>
        <p:xfrm>
          <a:off x="6809411" y="1252595"/>
          <a:ext cx="1358543" cy="786525"/>
        </p:xfrm>
        <a:graphic>
          <a:graphicData uri="http://schemas.openxmlformats.org/presentationml/2006/ole">
            <p:oleObj spid="_x0000_s51205" name="Equation" r:id="rId6" imgW="17373600" imgH="10058400" progId="Equation.DSMT4">
              <p:embed/>
            </p:oleObj>
          </a:graphicData>
        </a:graphic>
      </p:graphicFrame>
      <p:graphicFrame>
        <p:nvGraphicFramePr>
          <p:cNvPr id="224261" name="Object 5"/>
          <p:cNvGraphicFramePr>
            <a:graphicFrameLocks noChangeAspect="1"/>
          </p:cNvGraphicFramePr>
          <p:nvPr/>
        </p:nvGraphicFramePr>
        <p:xfrm>
          <a:off x="2066104" y="1910496"/>
          <a:ext cx="1080038" cy="432015"/>
        </p:xfrm>
        <a:graphic>
          <a:graphicData uri="http://schemas.openxmlformats.org/presentationml/2006/ole">
            <p:oleObj spid="_x0000_s51204" name="Equation" r:id="rId7" imgW="15240000" imgH="6096000" progId="Equation.DSMT4">
              <p:embed/>
            </p:oleObj>
          </a:graphicData>
        </a:graphic>
      </p:graphicFrame>
      <p:graphicFrame>
        <p:nvGraphicFramePr>
          <p:cNvPr id="224262" name="Object 6"/>
          <p:cNvGraphicFramePr>
            <a:graphicFrameLocks noChangeAspect="1"/>
          </p:cNvGraphicFramePr>
          <p:nvPr/>
        </p:nvGraphicFramePr>
        <p:xfrm>
          <a:off x="5292794" y="2280186"/>
          <a:ext cx="2539262" cy="655976"/>
        </p:xfrm>
        <a:graphic>
          <a:graphicData uri="http://schemas.openxmlformats.org/presentationml/2006/ole">
            <p:oleObj spid="_x0000_s51203" name="Equation" r:id="rId8" imgW="36576000" imgH="9448800" progId="Equation.DSMT4">
              <p:embed/>
            </p:oleObj>
          </a:graphicData>
        </a:graphic>
      </p:graphicFrame>
      <p:graphicFrame>
        <p:nvGraphicFramePr>
          <p:cNvPr id="224263" name="Object 7"/>
          <p:cNvGraphicFramePr>
            <a:graphicFrameLocks noChangeAspect="1"/>
          </p:cNvGraphicFramePr>
          <p:nvPr/>
        </p:nvGraphicFramePr>
        <p:xfrm>
          <a:off x="2066440" y="2805739"/>
          <a:ext cx="1393290" cy="497604"/>
        </p:xfrm>
        <a:graphic>
          <a:graphicData uri="http://schemas.openxmlformats.org/presentationml/2006/ole">
            <p:oleObj spid="_x0000_s51202" name="Equation" r:id="rId9" imgW="17068800" imgH="6096000" progId="Equation.DSMT4">
              <p:embed/>
            </p:oleObj>
          </a:graphicData>
        </a:graphic>
      </p:graphicFrame>
      <p:graphicFrame>
        <p:nvGraphicFramePr>
          <p:cNvPr id="224264" name="Object 8"/>
          <p:cNvGraphicFramePr>
            <a:graphicFrameLocks noChangeAspect="1"/>
          </p:cNvGraphicFramePr>
          <p:nvPr/>
        </p:nvGraphicFramePr>
        <p:xfrm>
          <a:off x="1207774" y="3595098"/>
          <a:ext cx="1710075" cy="705406"/>
        </p:xfrm>
        <a:graphic>
          <a:graphicData uri="http://schemas.openxmlformats.org/presentationml/2006/ole">
            <p:oleObj spid="_x0000_s51201" name="Equation" r:id="rId10" imgW="24384000" imgH="10058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236305" y="157261"/>
            <a:ext cx="8589195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800" kern="100" dirty="0" smtClean="0">
                <a:latin typeface="+mj-ea"/>
                <a:ea typeface="+mj-ea"/>
                <a:cs typeface="Times New Roman" panose="02020603050405020304"/>
              </a:rPr>
              <a:t>分析圆周运动问题</a:t>
            </a:r>
            <a:r>
              <a:rPr lang="zh-CN" altLang="en-US" sz="2800" kern="100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/>
              </a:rPr>
              <a:t>方法指导</a:t>
            </a:r>
            <a:endParaRPr lang="zh-CN" altLang="zh-CN" sz="2800" kern="100" dirty="0">
              <a:latin typeface="+mj-ea"/>
              <a:ea typeface="+mj-ea"/>
              <a:cs typeface="Courier New" panose="020703090202050204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4857" y="893853"/>
            <a:ext cx="44149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确定研究对象</a:t>
            </a:r>
            <a:endParaRPr lang="en-US" altLang="zh-CN" sz="2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确定圆平面、圆心和半径</a:t>
            </a:r>
            <a:endParaRPr lang="en-US" altLang="zh-CN" sz="2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标出向心加速度的方向</a:t>
            </a:r>
            <a:endParaRPr lang="en-US" altLang="zh-CN" sz="2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4.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画出研究对象的受力分析图</a:t>
            </a:r>
            <a:endParaRPr lang="en-US" altLang="zh-CN" sz="2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5.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根据牛顿第二定律列方程</a:t>
            </a:r>
            <a:endParaRPr lang="en-US" altLang="zh-CN" sz="2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6.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分析临界条件</a:t>
            </a:r>
            <a:endParaRPr lang="en-US" altLang="zh-CN" sz="2400" b="1" dirty="0" smtClean="0">
              <a:solidFill>
                <a:srgbClr val="0000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7. 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求解方程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圆周运动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114" y="82192"/>
            <a:ext cx="7131549" cy="4993240"/>
          </a:xfrm>
          <a:prstGeom prst="rect">
            <a:avLst/>
          </a:prstGeom>
        </p:spPr>
      </p:pic>
      <p:sp>
        <p:nvSpPr>
          <p:cNvPr id="3" name="文本框 5"/>
          <p:cNvSpPr txBox="1"/>
          <p:nvPr/>
        </p:nvSpPr>
        <p:spPr>
          <a:xfrm>
            <a:off x="2735596" y="176084"/>
            <a:ext cx="3863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  <a:latin typeface="+mj-ea"/>
                <a:ea typeface="+mj-ea"/>
              </a:rPr>
              <a:t>知识体系思维导图</a:t>
            </a:r>
            <a:endParaRPr lang="zh-CN" altLang="en-US" sz="2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4840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8" y="2361302"/>
            <a:ext cx="4658995" cy="92075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r" defTabSz="1219200" hangingPunct="0"/>
            <a:r>
              <a:rPr lang="zh-CN" altLang="en-US" sz="5400" b="1" kern="0" spc="400" dirty="0">
                <a:solidFill>
                  <a:srgbClr val="002060"/>
                </a:solidFill>
                <a:latin typeface="微软雅黑" panose="020B0503020204020204" charset="-122"/>
                <a:sym typeface="Calibri" panose="020F0502020204030204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9010"/>
            <a:ext cx="4346575" cy="505460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defTabSz="1219200" hangingPunct="0">
              <a:lnSpc>
                <a:spcPct val="150000"/>
              </a:lnSpc>
            </a:pPr>
            <a:r>
              <a:rPr lang="zh-CN" altLang="en-US" sz="1800" kern="0" spc="301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  <a:sym typeface="Calibri" panose="020F0502020204030204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6664"/>
    </mc:Choice>
    <mc:Fallback>
      <p:transition advTm="66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/>
          <p:nvPr/>
        </p:nvSpPr>
        <p:spPr>
          <a:xfrm>
            <a:off x="2366443" y="483186"/>
            <a:ext cx="3921919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200" dirty="0">
                <a:solidFill>
                  <a:srgbClr val="FF0000"/>
                </a:solidFill>
                <a:latin typeface="+mj-ea"/>
                <a:ea typeface="+mj-ea"/>
              </a:rPr>
              <a:t>学习</a:t>
            </a:r>
            <a:r>
              <a:rPr lang="zh-CN" altLang="en-US" sz="3200" dirty="0" smtClean="0">
                <a:solidFill>
                  <a:srgbClr val="FF0000"/>
                </a:solidFill>
                <a:latin typeface="+mj-ea"/>
                <a:ea typeface="+mj-ea"/>
              </a:rPr>
              <a:t>目标</a:t>
            </a:r>
            <a:endParaRPr lang="zh-CN" altLang="en-US" sz="32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094613" y="1456990"/>
            <a:ext cx="6991141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梳理基本概念与重要运动模型，建构知识体系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dirty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思维导图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16127" y="3008383"/>
            <a:ext cx="7339497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能根据所学知识分析生活中的各种圆周运动现象，</a:t>
            </a:r>
            <a:endParaRPr kumimoji="0" lang="en-US" altLang="zh-CN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zh-CN" alt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在此过程中体会模型建构的方法。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3" descr="C:\Users\lenovo\Desktop\360截图167806254073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921" y="1046565"/>
            <a:ext cx="4994983" cy="3628169"/>
          </a:xfrm>
          <a:prstGeom prst="rect">
            <a:avLst/>
          </a:prstGeom>
          <a:noFill/>
        </p:spPr>
      </p:pic>
      <p:sp>
        <p:nvSpPr>
          <p:cNvPr id="5" name="文本框 5"/>
          <p:cNvSpPr txBox="1"/>
          <p:nvPr/>
        </p:nvSpPr>
        <p:spPr>
          <a:xfrm>
            <a:off x="1170857" y="370027"/>
            <a:ext cx="1942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j-ea"/>
                <a:ea typeface="+mj-ea"/>
              </a:rPr>
              <a:t>知识回顾</a:t>
            </a:r>
          </a:p>
        </p:txBody>
      </p:sp>
      <p:sp>
        <p:nvSpPr>
          <p:cNvPr id="4" name="矩形 3"/>
          <p:cNvSpPr/>
          <p:nvPr/>
        </p:nvSpPr>
        <p:spPr>
          <a:xfrm>
            <a:off x="2147306" y="1130153"/>
            <a:ext cx="3565126" cy="10787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65805" y="2268876"/>
            <a:ext cx="3318546" cy="118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001753" y="3479525"/>
            <a:ext cx="4039452" cy="1400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5934781" y="2161377"/>
            <a:ext cx="2012643" cy="993526"/>
            <a:chOff x="3307788" y="2336036"/>
            <a:chExt cx="2012643" cy="993526"/>
          </a:xfrm>
        </p:grpSpPr>
        <p:grpSp>
          <p:nvGrpSpPr>
            <p:cNvPr id="22" name="组合 56"/>
            <p:cNvGrpSpPr/>
            <p:nvPr/>
          </p:nvGrpSpPr>
          <p:grpSpPr>
            <a:xfrm rot="19104373">
              <a:off x="3307788" y="2336036"/>
              <a:ext cx="971009" cy="834889"/>
              <a:chOff x="6046019" y="3558210"/>
              <a:chExt cx="971009" cy="834889"/>
            </a:xfrm>
          </p:grpSpPr>
          <p:cxnSp>
            <p:nvCxnSpPr>
              <p:cNvPr id="26" name="直接箭头连接符 25"/>
              <p:cNvCxnSpPr/>
              <p:nvPr/>
            </p:nvCxnSpPr>
            <p:spPr>
              <a:xfrm rot="5400000">
                <a:off x="6251713" y="3627785"/>
                <a:ext cx="834889" cy="695740"/>
              </a:xfrm>
              <a:prstGeom prst="straightConnector1">
                <a:avLst/>
              </a:prstGeom>
              <a:ln w="28575" cmpd="sng">
                <a:solidFill>
                  <a:srgbClr val="FF0000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/>
              <p:cNvSpPr txBox="1"/>
              <p:nvPr/>
            </p:nvSpPr>
            <p:spPr>
              <a:xfrm rot="2495627">
                <a:off x="6046019" y="3910169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zh-CN" alt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3" name="组合 57"/>
            <p:cNvGrpSpPr/>
            <p:nvPr/>
          </p:nvGrpSpPr>
          <p:grpSpPr>
            <a:xfrm rot="19104373">
              <a:off x="4366275" y="2721309"/>
              <a:ext cx="954156" cy="608253"/>
              <a:chOff x="6659217" y="4572000"/>
              <a:chExt cx="954156" cy="608253"/>
            </a:xfrm>
          </p:grpSpPr>
          <p:cxnSp>
            <p:nvCxnSpPr>
              <p:cNvPr id="24" name="直接箭头连接符 23"/>
              <p:cNvCxnSpPr/>
              <p:nvPr/>
            </p:nvCxnSpPr>
            <p:spPr>
              <a:xfrm rot="10800000" flipV="1">
                <a:off x="6659217" y="4572000"/>
                <a:ext cx="954156" cy="17890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w="lg" len="lg"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 rot="2495627">
                <a:off x="6668532" y="4718588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i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lang="zh-CN" altLang="en-US" sz="2400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4562685" y="1497017"/>
            <a:ext cx="4437479" cy="3703854"/>
            <a:chOff x="1935692" y="1671676"/>
            <a:chExt cx="4437479" cy="3703854"/>
          </a:xfrm>
        </p:grpSpPr>
        <p:grpSp>
          <p:nvGrpSpPr>
            <p:cNvPr id="29" name="组合 51"/>
            <p:cNvGrpSpPr/>
            <p:nvPr/>
          </p:nvGrpSpPr>
          <p:grpSpPr>
            <a:xfrm rot="19104373">
              <a:off x="1935692" y="1899380"/>
              <a:ext cx="4437479" cy="3476150"/>
              <a:chOff x="3996042" y="3138421"/>
              <a:chExt cx="4437479" cy="3476150"/>
            </a:xfrm>
          </p:grpSpPr>
          <p:cxnSp>
            <p:nvCxnSpPr>
              <p:cNvPr id="36" name="直接连接符 35"/>
              <p:cNvCxnSpPr/>
              <p:nvPr/>
            </p:nvCxnSpPr>
            <p:spPr>
              <a:xfrm rot="2495627" flipV="1">
                <a:off x="6078930" y="3490010"/>
                <a:ext cx="2354591" cy="403673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弧形 36"/>
              <p:cNvSpPr/>
              <p:nvPr/>
            </p:nvSpPr>
            <p:spPr>
              <a:xfrm rot="2120240">
                <a:off x="3996042" y="3138421"/>
                <a:ext cx="3735297" cy="3476150"/>
              </a:xfrm>
              <a:prstGeom prst="arc">
                <a:avLst>
                  <a:gd name="adj1" fmla="val 16200000"/>
                  <a:gd name="adj2" fmla="val 20496621"/>
                </a:avLst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55"/>
            <p:cNvGrpSpPr/>
            <p:nvPr/>
          </p:nvGrpSpPr>
          <p:grpSpPr>
            <a:xfrm rot="19104373">
              <a:off x="3909826" y="1671676"/>
              <a:ext cx="955051" cy="600734"/>
              <a:chOff x="7017026" y="3476697"/>
              <a:chExt cx="755082" cy="523219"/>
            </a:xfrm>
          </p:grpSpPr>
          <p:cxnSp>
            <p:nvCxnSpPr>
              <p:cNvPr id="34" name="直接箭头连接符 33"/>
              <p:cNvCxnSpPr/>
              <p:nvPr/>
            </p:nvCxnSpPr>
            <p:spPr>
              <a:xfrm>
                <a:off x="7017026" y="3538331"/>
                <a:ext cx="596348" cy="417443"/>
              </a:xfrm>
              <a:prstGeom prst="straightConnector1">
                <a:avLst/>
              </a:prstGeom>
              <a:ln w="28575">
                <a:solidFill>
                  <a:schemeClr val="accent5">
                    <a:lumMod val="50000"/>
                  </a:schemeClr>
                </a:solidFill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 rot="2495627">
                <a:off x="7407906" y="3476697"/>
                <a:ext cx="364202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i="1" dirty="0" smtClean="0">
                    <a:latin typeface="Book Antiqua" pitchFamily="18" charset="0"/>
                  </a:rPr>
                  <a:t>v</a:t>
                </a:r>
                <a:endParaRPr lang="zh-CN" altLang="en-US" sz="2800" i="1" dirty="0">
                  <a:latin typeface="Book Antiqua" pitchFamily="18" charset="0"/>
                </a:endParaRPr>
              </a:p>
            </p:txBody>
          </p:sp>
        </p:grpSp>
        <p:cxnSp>
          <p:nvCxnSpPr>
            <p:cNvPr id="31" name="直接连接符 30"/>
            <p:cNvCxnSpPr/>
            <p:nvPr/>
          </p:nvCxnSpPr>
          <p:spPr>
            <a:xfrm>
              <a:off x="4734232" y="2197510"/>
              <a:ext cx="1607574" cy="134210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/>
            <p:cNvCxnSpPr/>
            <p:nvPr/>
          </p:nvCxnSpPr>
          <p:spPr>
            <a:xfrm>
              <a:off x="5003593" y="2446713"/>
              <a:ext cx="940007" cy="753687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5733127" y="2633345"/>
              <a:ext cx="460654" cy="600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i="1" dirty="0" smtClean="0">
                  <a:latin typeface="Book Antiqua" pitchFamily="18" charset="0"/>
                </a:rPr>
                <a:t>v</a:t>
              </a:r>
              <a:endParaRPr lang="zh-CN" altLang="en-US" sz="2800" i="1" dirty="0">
                <a:latin typeface="Book Antiqua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5"/>
          <p:cNvSpPr txBox="1"/>
          <p:nvPr/>
        </p:nvSpPr>
        <p:spPr>
          <a:xfrm>
            <a:off x="2105803" y="349474"/>
            <a:ext cx="5517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latin typeface="+mj-ea"/>
                <a:ea typeface="+mj-ea"/>
              </a:rPr>
              <a:t>知识体系建构</a:t>
            </a:r>
            <a:endParaRPr lang="zh-CN" altLang="en-US" sz="2800" dirty="0">
              <a:latin typeface="+mj-ea"/>
              <a:ea typeface="+mj-ea"/>
            </a:endParaRPr>
          </a:p>
        </p:txBody>
      </p:sp>
      <p:pic>
        <p:nvPicPr>
          <p:cNvPr id="2" name="图片 1" descr="360截图16570204591091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77" y="1047962"/>
            <a:ext cx="8006538" cy="3569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360截图17810127761291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73" y="678091"/>
            <a:ext cx="6342448" cy="4232894"/>
          </a:xfrm>
          <a:prstGeom prst="rect">
            <a:avLst/>
          </a:prstGeom>
        </p:spPr>
      </p:pic>
      <p:graphicFrame>
        <p:nvGraphicFramePr>
          <p:cNvPr id="119810" name="Object 2"/>
          <p:cNvGraphicFramePr>
            <a:graphicFrameLocks noChangeAspect="1"/>
          </p:cNvGraphicFramePr>
          <p:nvPr/>
        </p:nvGraphicFramePr>
        <p:xfrm>
          <a:off x="5037580" y="903915"/>
          <a:ext cx="2221759" cy="965982"/>
        </p:xfrm>
        <a:graphic>
          <a:graphicData uri="http://schemas.openxmlformats.org/presentationml/2006/ole">
            <p:oleObj spid="_x0000_s1025" name="Equation" r:id="rId5" imgW="14020800" imgH="6096000" progId="Equation.DSMT4">
              <p:embed/>
            </p:oleObj>
          </a:graphicData>
        </a:graphic>
      </p:graphicFrame>
      <p:sp>
        <p:nvSpPr>
          <p:cNvPr id="4" name="文本框 5"/>
          <p:cNvSpPr txBox="1"/>
          <p:nvPr/>
        </p:nvSpPr>
        <p:spPr>
          <a:xfrm>
            <a:off x="258660" y="20705"/>
            <a:ext cx="8628486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一、描述圆周运动的物理量和向心力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08285" y="666322"/>
            <a:ext cx="3359650" cy="791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184996" y="1446934"/>
            <a:ext cx="3491504" cy="535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852815" y="2024009"/>
            <a:ext cx="2780878" cy="46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431575" y="2482915"/>
            <a:ext cx="3421293" cy="1113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188402" y="3662730"/>
            <a:ext cx="3595954" cy="1289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10336" y="1599247"/>
            <a:ext cx="2021868" cy="18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727309" y="1897220"/>
          <a:ext cx="368727" cy="322636"/>
        </p:xfrm>
        <a:graphic>
          <a:graphicData uri="http://schemas.openxmlformats.org/presentationml/2006/ole">
            <p:oleObj spid="_x0000_s1029" name="Equation" r:id="rId7" imgW="203040" imgH="177480" progId="Equation.DSMT4">
              <p:embed/>
            </p:oleObj>
          </a:graphicData>
        </a:graphic>
      </p:graphicFrame>
      <p:grpSp>
        <p:nvGrpSpPr>
          <p:cNvPr id="18" name="组合 17"/>
          <p:cNvGrpSpPr/>
          <p:nvPr/>
        </p:nvGrpSpPr>
        <p:grpSpPr>
          <a:xfrm>
            <a:off x="7130266" y="2195175"/>
            <a:ext cx="914400" cy="1195297"/>
            <a:chOff x="7130266" y="2195175"/>
            <a:chExt cx="914400" cy="1195297"/>
          </a:xfrm>
        </p:grpSpPr>
        <p:sp>
          <p:nvSpPr>
            <p:cNvPr id="12" name="弧形 11"/>
            <p:cNvSpPr/>
            <p:nvPr/>
          </p:nvSpPr>
          <p:spPr>
            <a:xfrm>
              <a:off x="7130266" y="2476072"/>
              <a:ext cx="914400" cy="914400"/>
            </a:xfrm>
            <a:prstGeom prst="arc">
              <a:avLst>
                <a:gd name="adj1" fmla="val 16584659"/>
                <a:gd name="adj2" fmla="val 17793903"/>
              </a:avLst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7605519" y="2195175"/>
            <a:ext cx="367274" cy="270623"/>
          </p:xfrm>
          <a:graphic>
            <a:graphicData uri="http://schemas.openxmlformats.org/presentationml/2006/ole">
              <p:oleObj spid="_x0000_s1030" name="Equation" r:id="rId8" imgW="241200" imgH="177480" progId="Equation.DSMT4">
                <p:embed/>
              </p:oleObj>
            </a:graphicData>
          </a:graphic>
        </p:graphicFrame>
      </p:grpSp>
      <p:grpSp>
        <p:nvGrpSpPr>
          <p:cNvPr id="19" name="组合 18"/>
          <p:cNvGrpSpPr/>
          <p:nvPr/>
        </p:nvGrpSpPr>
        <p:grpSpPr>
          <a:xfrm>
            <a:off x="7933461" y="2147297"/>
            <a:ext cx="364202" cy="526659"/>
            <a:chOff x="7933461" y="2147297"/>
            <a:chExt cx="364202" cy="526659"/>
          </a:xfrm>
        </p:grpSpPr>
        <p:cxnSp>
          <p:nvCxnSpPr>
            <p:cNvPr id="15" name="直接箭头连接符 14"/>
            <p:cNvCxnSpPr/>
            <p:nvPr/>
          </p:nvCxnSpPr>
          <p:spPr>
            <a:xfrm rot="10800000" flipV="1">
              <a:off x="7941926" y="2147297"/>
              <a:ext cx="256852" cy="236305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7933461" y="2150736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文本框 126978"/>
          <p:cNvSpPr txBox="1"/>
          <p:nvPr/>
        </p:nvSpPr>
        <p:spPr>
          <a:xfrm>
            <a:off x="1062920" y="818267"/>
            <a:ext cx="6971471" cy="438582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中宋" panose="02010600040101010101" charset="-122"/>
              </a:rPr>
              <a:t>皮带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中宋" panose="02010600040101010101" charset="-122"/>
              </a:rPr>
              <a:t>传动与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中宋" panose="02010600040101010101" charset="-122"/>
              </a:rPr>
              <a:t>齿轮传动：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中宋" panose="02010600040101010101" charset="-122"/>
              </a:rPr>
              <a:t>边缘各点线速度相等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中宋" panose="02010600040101010101" charset="-122"/>
            </a:endParaRPr>
          </a:p>
        </p:txBody>
      </p:sp>
      <p:sp>
        <p:nvSpPr>
          <p:cNvPr id="126980" name="文本框 126979"/>
          <p:cNvSpPr txBox="1"/>
          <p:nvPr/>
        </p:nvSpPr>
        <p:spPr>
          <a:xfrm>
            <a:off x="1042901" y="3511539"/>
            <a:ext cx="4433216" cy="117724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中宋" panose="02010600040101010101" charset="-122"/>
              </a:rPr>
              <a:t>同轴共转：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中宋" panose="02010600040101010101" charset="-122"/>
              </a:rPr>
              <a:t>自行车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中宋" panose="02010600040101010101" charset="-122"/>
              </a:rPr>
              <a:t>钢条上离圆心不同远近的</a:t>
            </a: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中宋" panose="02010600040101010101" charset="-122"/>
              </a:rPr>
              <a:t>质点</a:t>
            </a:r>
            <a:r>
              <a:rPr lang="zh-CN" altLang="en-US" sz="2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中宋" panose="02010600040101010101" charset="-122"/>
              </a:rPr>
              <a:t>角速度相等</a:t>
            </a:r>
            <a:endParaRPr lang="zh-CN" altLang="en-US" sz="24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华文中宋" panose="02010600040101010101" charset="-122"/>
            </a:endParaRPr>
          </a:p>
        </p:txBody>
      </p:sp>
      <p:pic>
        <p:nvPicPr>
          <p:cNvPr id="126981" name="图片 126980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8212" y="3145723"/>
            <a:ext cx="1977134" cy="16826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982" name="图片 126981" descr="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99871" y="1640990"/>
            <a:ext cx="871538" cy="8643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6983" name="图片 126982" descr="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8511" y="1392149"/>
            <a:ext cx="1471613" cy="146446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26983"/>
          <p:cNvGrpSpPr/>
          <p:nvPr/>
        </p:nvGrpSpPr>
        <p:grpSpPr>
          <a:xfrm>
            <a:off x="1112772" y="1483212"/>
            <a:ext cx="1512094" cy="1512094"/>
            <a:chOff x="295" y="1344"/>
            <a:chExt cx="1270" cy="1270"/>
          </a:xfrm>
        </p:grpSpPr>
        <p:sp>
          <p:nvSpPr>
            <p:cNvPr id="126985" name="椭圆 126984"/>
            <p:cNvSpPr/>
            <p:nvPr/>
          </p:nvSpPr>
          <p:spPr>
            <a:xfrm>
              <a:off x="295" y="1344"/>
              <a:ext cx="1270" cy="1270"/>
            </a:xfrm>
            <a:prstGeom prst="ellipse">
              <a:avLst/>
            </a:prstGeom>
            <a:noFill/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986" name="直接连接符 126985"/>
            <p:cNvSpPr/>
            <p:nvPr/>
          </p:nvSpPr>
          <p:spPr>
            <a:xfrm>
              <a:off x="930" y="1344"/>
              <a:ext cx="0" cy="1270"/>
            </a:xfrm>
            <a:prstGeom prst="line">
              <a:avLst/>
            </a:prstGeom>
            <a:ln w="12700" cap="flat" cmpd="sng">
              <a:solidFill>
                <a:srgbClr val="FF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6987" name="直接连接符 126986"/>
            <p:cNvSpPr/>
            <p:nvPr/>
          </p:nvSpPr>
          <p:spPr>
            <a:xfrm>
              <a:off x="295" y="1979"/>
              <a:ext cx="1270" cy="0"/>
            </a:xfrm>
            <a:prstGeom prst="line">
              <a:avLst/>
            </a:prstGeom>
            <a:ln w="127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6988" name="直接连接符 126987"/>
            <p:cNvSpPr/>
            <p:nvPr/>
          </p:nvSpPr>
          <p:spPr>
            <a:xfrm flipV="1">
              <a:off x="476" y="1525"/>
              <a:ext cx="907" cy="907"/>
            </a:xfrm>
            <a:prstGeom prst="line">
              <a:avLst/>
            </a:prstGeom>
            <a:ln w="12700" cap="flat" cmpd="sng">
              <a:solidFill>
                <a:srgbClr val="CC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6989" name="直接连接符 126988"/>
            <p:cNvSpPr/>
            <p:nvPr/>
          </p:nvSpPr>
          <p:spPr>
            <a:xfrm>
              <a:off x="476" y="1525"/>
              <a:ext cx="907" cy="907"/>
            </a:xfrm>
            <a:prstGeom prst="line">
              <a:avLst/>
            </a:prstGeom>
            <a:ln w="19050" cap="flat" cmpd="sng">
              <a:solidFill>
                <a:schemeClr val="tx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26990" name="直接连接符 126989"/>
          <p:cNvSpPr/>
          <p:nvPr/>
        </p:nvSpPr>
        <p:spPr>
          <a:xfrm>
            <a:off x="2103372" y="1515359"/>
            <a:ext cx="1997869" cy="702469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6991" name="直接连接符 126990"/>
          <p:cNvSpPr/>
          <p:nvPr/>
        </p:nvSpPr>
        <p:spPr>
          <a:xfrm flipV="1">
            <a:off x="1866437" y="2530962"/>
            <a:ext cx="2213372" cy="485775"/>
          </a:xfrm>
          <a:prstGeom prst="line">
            <a:avLst/>
          </a:prstGeom>
          <a:ln w="127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3" name="组合 126991"/>
          <p:cNvGrpSpPr/>
          <p:nvPr/>
        </p:nvGrpSpPr>
        <p:grpSpPr>
          <a:xfrm>
            <a:off x="3865497" y="2204731"/>
            <a:ext cx="325041" cy="325040"/>
            <a:chOff x="2562" y="1298"/>
            <a:chExt cx="273" cy="273"/>
          </a:xfrm>
        </p:grpSpPr>
        <p:sp>
          <p:nvSpPr>
            <p:cNvPr id="126993" name="任意多边形 126992"/>
            <p:cNvSpPr/>
            <p:nvPr/>
          </p:nvSpPr>
          <p:spPr>
            <a:xfrm>
              <a:off x="2562" y="1298"/>
              <a:ext cx="273" cy="273"/>
            </a:xfrm>
            <a:custGeom>
              <a:avLst/>
              <a:gdLst>
                <a:gd name="txL" fmla="*/ 3163 w 21600"/>
                <a:gd name="txT" fmla="*/ 3163 h 21600"/>
                <a:gd name="txR" fmla="*/ 18437 w 21600"/>
                <a:gd name="txB" fmla="*/ 18437 h 21600"/>
              </a:gdLst>
              <a:ahLst/>
              <a:cxnLst>
                <a:cxn ang="270">
                  <a:pos x="10800" y="0"/>
                </a:cxn>
                <a:cxn ang="270">
                  <a:pos x="3163" y="3163"/>
                </a:cxn>
                <a:cxn ang="180">
                  <a:pos x="0" y="10800"/>
                </a:cxn>
                <a:cxn ang="90">
                  <a:pos x="3163" y="18437"/>
                </a:cxn>
                <a:cxn ang="90">
                  <a:pos x="10800" y="21600"/>
                </a:cxn>
                <a:cxn ang="90">
                  <a:pos x="18437" y="18437"/>
                </a:cxn>
                <a:cxn ang="0">
                  <a:pos x="21600" y="10800"/>
                </a:cxn>
                <a:cxn ang="270">
                  <a:pos x="18437" y="3163"/>
                </a:cxn>
              </a:cxnLst>
              <a:rect l="txL" t="txT" r="txR" b="txB"/>
              <a:pathLst>
                <a:path w="21600" h="21600">
                  <a:moveTo>
                    <a:pt x="0" y="10800"/>
                  </a:moveTo>
                  <a:arcTo wR="10800" hR="10800" stAng="10800000" swAng="5400000"/>
                  <a:arcTo wR="10800" hR="10800" stAng="-5400000" swAng="5400000"/>
                  <a:arcTo wR="10800" hR="10800" stAng="0" swAng="5400000"/>
                  <a:arcTo wR="10800" hR="10800" stAng="5400000" swAng="5400000"/>
                  <a:close/>
                  <a:moveTo>
                    <a:pt x="5400" y="10800"/>
                  </a:moveTo>
                  <a:arcTo wR="5400" hR="5400" stAng="10800000" swAng="-5400000"/>
                  <a:arcTo wR="5400" hR="5400" stAng="5400000" swAng="-5400000"/>
                  <a:arcTo wR="5400" hR="5400" stAng="0" swAng="-5400000"/>
                  <a:arcTo wR="5400" hR="5400" stAng="-5400000" swAng="-5400000"/>
                  <a:close/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994" name="直接连接符 126993"/>
            <p:cNvSpPr/>
            <p:nvPr/>
          </p:nvSpPr>
          <p:spPr>
            <a:xfrm flipV="1">
              <a:off x="2699" y="1316"/>
              <a:ext cx="0" cy="4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26995" name="直接连接符 126994"/>
            <p:cNvSpPr/>
            <p:nvPr/>
          </p:nvSpPr>
          <p:spPr>
            <a:xfrm flipV="1">
              <a:off x="2699" y="1516"/>
              <a:ext cx="0" cy="46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344542" y="215810"/>
            <a:ext cx="8419314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dirty="0" smtClean="0">
                <a:solidFill>
                  <a:srgbClr val="0000CC"/>
                </a:solidFill>
                <a:latin typeface="+mj-ea"/>
                <a:ea typeface="+mj-ea"/>
              </a:rPr>
              <a:t>典型应用：常见传动从动装置</a:t>
            </a:r>
            <a:endParaRPr lang="zh-CN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9811"/>
    </mc:Choice>
    <mc:Fallback>
      <p:transition spd="slow" advTm="49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000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6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23983" y="2473665"/>
            <a:ext cx="8188500" cy="9787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如图所示，假设自行车上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三点的半径之比为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2:1:8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，试分析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？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ω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ω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ω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？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2400" i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？</a:t>
            </a:r>
          </a:p>
        </p:txBody>
      </p:sp>
      <p:pic>
        <p:nvPicPr>
          <p:cNvPr id="174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9792" y="454981"/>
            <a:ext cx="2834470" cy="1462798"/>
          </a:xfrm>
          <a:prstGeom prst="rect">
            <a:avLst/>
          </a:prstGeom>
          <a:noFill/>
          <a:ln w="76200">
            <a:solidFill>
              <a:srgbClr val="FF0066"/>
            </a:solidFill>
            <a:miter lim="800000"/>
            <a:headEnd/>
            <a:tailEnd/>
          </a:ln>
        </p:spPr>
      </p:pic>
      <p:grpSp>
        <p:nvGrpSpPr>
          <p:cNvPr id="2" name="Group 31"/>
          <p:cNvGrpSpPr/>
          <p:nvPr/>
        </p:nvGrpSpPr>
        <p:grpSpPr bwMode="auto">
          <a:xfrm>
            <a:off x="4633759" y="575351"/>
            <a:ext cx="3862969" cy="1654140"/>
            <a:chOff x="2751" y="1622"/>
            <a:chExt cx="2936" cy="1709"/>
          </a:xfrm>
        </p:grpSpPr>
        <p:grpSp>
          <p:nvGrpSpPr>
            <p:cNvPr id="3" name="Group 10"/>
            <p:cNvGrpSpPr/>
            <p:nvPr/>
          </p:nvGrpSpPr>
          <p:grpSpPr bwMode="auto">
            <a:xfrm>
              <a:off x="2751" y="1622"/>
              <a:ext cx="2715" cy="1709"/>
              <a:chOff x="800" y="2393"/>
              <a:chExt cx="2715" cy="1709"/>
            </a:xfrm>
          </p:grpSpPr>
          <p:sp>
            <p:nvSpPr>
              <p:cNvPr id="17427" name="Oval 11"/>
              <p:cNvSpPr>
                <a:spLocks noChangeArrowheads="1"/>
              </p:cNvSpPr>
              <p:nvPr/>
            </p:nvSpPr>
            <p:spPr bwMode="auto">
              <a:xfrm>
                <a:off x="800" y="2393"/>
                <a:ext cx="1341" cy="1709"/>
              </a:xfrm>
              <a:prstGeom prst="ellipse">
                <a:avLst/>
              </a:prstGeom>
              <a:noFill/>
              <a:ln w="76200" algn="ctr">
                <a:solidFill>
                  <a:srgbClr val="FF0066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28" name="Oval 12"/>
              <p:cNvSpPr>
                <a:spLocks noChangeArrowheads="1"/>
              </p:cNvSpPr>
              <p:nvPr/>
            </p:nvSpPr>
            <p:spPr bwMode="auto">
              <a:xfrm>
                <a:off x="1366" y="3113"/>
                <a:ext cx="244" cy="318"/>
              </a:xfrm>
              <a:prstGeom prst="ellipse">
                <a:avLst/>
              </a:prstGeom>
              <a:noFill/>
              <a:ln w="57150" algn="ctr">
                <a:solidFill>
                  <a:srgbClr val="3333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29" name="Oval 13"/>
              <p:cNvSpPr>
                <a:spLocks noChangeArrowheads="1"/>
              </p:cNvSpPr>
              <p:nvPr/>
            </p:nvSpPr>
            <p:spPr bwMode="auto">
              <a:xfrm>
                <a:off x="1429" y="3249"/>
                <a:ext cx="45" cy="4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30" name="Oval 14"/>
              <p:cNvSpPr>
                <a:spLocks noChangeArrowheads="1"/>
              </p:cNvSpPr>
              <p:nvPr/>
            </p:nvSpPr>
            <p:spPr bwMode="auto">
              <a:xfrm>
                <a:off x="2916" y="2932"/>
                <a:ext cx="599" cy="726"/>
              </a:xfrm>
              <a:prstGeom prst="ellipse">
                <a:avLst/>
              </a:prstGeom>
              <a:noFill/>
              <a:ln w="76200" algn="ctr">
                <a:solidFill>
                  <a:srgbClr val="009900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31" name="Line 15"/>
              <p:cNvSpPr>
                <a:spLocks noChangeShapeType="1"/>
              </p:cNvSpPr>
              <p:nvPr/>
            </p:nvSpPr>
            <p:spPr bwMode="auto">
              <a:xfrm flipV="1">
                <a:off x="1521" y="2932"/>
                <a:ext cx="1633" cy="181"/>
              </a:xfrm>
              <a:prstGeom prst="line">
                <a:avLst/>
              </a:prstGeom>
              <a:noFill/>
              <a:ln w="57150">
                <a:solidFill>
                  <a:srgbClr val="3333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2" name="Line 16"/>
              <p:cNvSpPr>
                <a:spLocks noChangeShapeType="1"/>
              </p:cNvSpPr>
              <p:nvPr/>
            </p:nvSpPr>
            <p:spPr bwMode="auto">
              <a:xfrm>
                <a:off x="1529" y="3419"/>
                <a:ext cx="1587" cy="227"/>
              </a:xfrm>
              <a:prstGeom prst="line">
                <a:avLst/>
              </a:prstGeom>
              <a:noFill/>
              <a:ln w="57150">
                <a:solidFill>
                  <a:srgbClr val="3333FF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7433" name="Oval 17"/>
              <p:cNvSpPr>
                <a:spLocks noChangeArrowheads="1"/>
              </p:cNvSpPr>
              <p:nvPr/>
            </p:nvSpPr>
            <p:spPr bwMode="auto">
              <a:xfrm>
                <a:off x="3107" y="3249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noFill/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" name="Group 28"/>
            <p:cNvGrpSpPr/>
            <p:nvPr/>
          </p:nvGrpSpPr>
          <p:grpSpPr bwMode="auto">
            <a:xfrm>
              <a:off x="2789" y="1933"/>
              <a:ext cx="447" cy="403"/>
              <a:chOff x="2789" y="1933"/>
              <a:chExt cx="447" cy="403"/>
            </a:xfrm>
          </p:grpSpPr>
          <p:sp>
            <p:nvSpPr>
              <p:cNvPr id="17425" name="Oval 20"/>
              <p:cNvSpPr>
                <a:spLocks noChangeArrowheads="1"/>
              </p:cNvSpPr>
              <p:nvPr/>
            </p:nvSpPr>
            <p:spPr bwMode="auto">
              <a:xfrm>
                <a:off x="2789" y="2024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11111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26" name="Text Box 21"/>
              <p:cNvSpPr txBox="1">
                <a:spLocks noChangeArrowheads="1"/>
              </p:cNvSpPr>
              <p:nvPr/>
            </p:nvSpPr>
            <p:spPr bwMode="auto">
              <a:xfrm>
                <a:off x="2971" y="1933"/>
                <a:ext cx="265" cy="40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609600" indent="-609600">
                  <a:lnSpc>
                    <a:spcPct val="90000"/>
                  </a:lnSpc>
                  <a:spcBef>
                    <a:spcPct val="20000"/>
                  </a:spcBef>
                  <a:buClr>
                    <a:schemeClr val="bg1"/>
                  </a:buClr>
                  <a:buSzPct val="90000"/>
                  <a:buFont typeface="Wingdings" panose="05000000000000000000" pitchFamily="2" charset="2"/>
                  <a:buNone/>
                </a:pP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C</a:t>
                </a:r>
              </a:p>
            </p:txBody>
          </p:sp>
        </p:grpSp>
        <p:grpSp>
          <p:nvGrpSpPr>
            <p:cNvPr id="5" name="Group 29"/>
            <p:cNvGrpSpPr/>
            <p:nvPr/>
          </p:nvGrpSpPr>
          <p:grpSpPr bwMode="auto">
            <a:xfrm>
              <a:off x="3288" y="2568"/>
              <a:ext cx="318" cy="539"/>
              <a:chOff x="3288" y="2568"/>
              <a:chExt cx="318" cy="539"/>
            </a:xfrm>
          </p:grpSpPr>
          <p:sp>
            <p:nvSpPr>
              <p:cNvPr id="17423" name="Oval 18"/>
              <p:cNvSpPr>
                <a:spLocks noChangeArrowheads="1"/>
              </p:cNvSpPr>
              <p:nvPr/>
            </p:nvSpPr>
            <p:spPr bwMode="auto">
              <a:xfrm>
                <a:off x="3288" y="2568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111111"/>
                </a:solidFill>
                <a:round/>
              </a:ln>
            </p:spPr>
            <p:txBody>
              <a:bodyPr wrap="none" anchor="ctr"/>
              <a:lstStyle/>
              <a:p>
                <a:pPr marL="609600" indent="-609600"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bg1"/>
                  </a:buClr>
                  <a:buSzPct val="90000"/>
                  <a:buFont typeface="Wingdings" panose="05000000000000000000" pitchFamily="2" charset="2"/>
                  <a:buNone/>
                </a:pPr>
                <a:endParaRPr lang="zh-CN" altLang="zh-CN" sz="2800" b="1">
                  <a:solidFill>
                    <a:srgbClr val="FF0000"/>
                  </a:solidFill>
                  <a:ea typeface="楷体_GB2312" pitchFamily="49" charset="-122"/>
                </a:endParaRPr>
              </a:p>
            </p:txBody>
          </p:sp>
          <p:sp>
            <p:nvSpPr>
              <p:cNvPr id="17424" name="Text Box 22"/>
              <p:cNvSpPr txBox="1">
                <a:spLocks noChangeArrowheads="1"/>
              </p:cNvSpPr>
              <p:nvPr/>
            </p:nvSpPr>
            <p:spPr bwMode="auto">
              <a:xfrm>
                <a:off x="3334" y="2704"/>
                <a:ext cx="272" cy="40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marL="609600" indent="-609600">
                  <a:lnSpc>
                    <a:spcPct val="90000"/>
                  </a:lnSpc>
                  <a:spcBef>
                    <a:spcPct val="20000"/>
                  </a:spcBef>
                  <a:buClr>
                    <a:schemeClr val="bg1"/>
                  </a:buClr>
                  <a:buSzPct val="90000"/>
                  <a:buFont typeface="Wingdings" panose="05000000000000000000" pitchFamily="2" charset="2"/>
                  <a:buNone/>
                </a:pPr>
                <a:r>
                  <a:rPr lang="en-US" altLang="zh-CN" sz="2800" b="1" i="1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B</a:t>
                </a:r>
              </a:p>
            </p:txBody>
          </p:sp>
        </p:grpSp>
        <p:grpSp>
          <p:nvGrpSpPr>
            <p:cNvPr id="6" name="Group 30"/>
            <p:cNvGrpSpPr/>
            <p:nvPr/>
          </p:nvGrpSpPr>
          <p:grpSpPr bwMode="auto">
            <a:xfrm>
              <a:off x="5375" y="2315"/>
              <a:ext cx="312" cy="403"/>
              <a:chOff x="5375" y="2315"/>
              <a:chExt cx="312" cy="403"/>
            </a:xfrm>
          </p:grpSpPr>
          <p:sp>
            <p:nvSpPr>
              <p:cNvPr id="17421" name="Oval 19"/>
              <p:cNvSpPr>
                <a:spLocks noChangeArrowheads="1"/>
              </p:cNvSpPr>
              <p:nvPr/>
            </p:nvSpPr>
            <p:spPr bwMode="auto">
              <a:xfrm>
                <a:off x="5375" y="2568"/>
                <a:ext cx="91" cy="91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rgbClr val="111111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7422" name="Text Box 23"/>
              <p:cNvSpPr txBox="1">
                <a:spLocks noChangeArrowheads="1"/>
              </p:cNvSpPr>
              <p:nvPr/>
            </p:nvSpPr>
            <p:spPr bwMode="auto">
              <a:xfrm>
                <a:off x="5420" y="2315"/>
                <a:ext cx="267" cy="403"/>
              </a:xfrm>
              <a:prstGeom prst="rect">
                <a:avLst/>
              </a:prstGeom>
              <a:noFill/>
              <a:ln w="9525" algn="ctr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marL="609600" indent="-609600">
                  <a:lnSpc>
                    <a:spcPct val="90000"/>
                  </a:lnSpc>
                  <a:spcBef>
                    <a:spcPct val="20000"/>
                  </a:spcBef>
                  <a:buClr>
                    <a:schemeClr val="bg1"/>
                  </a:buClr>
                  <a:buSzPct val="90000"/>
                  <a:buFont typeface="Wingdings" panose="05000000000000000000" pitchFamily="2" charset="2"/>
                  <a:buNone/>
                </a:pPr>
                <a:r>
                  <a:rPr lang="en-US" altLang="zh-CN" sz="28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楷体_GB2312" pitchFamily="49" charset="-122"/>
                  </a:rPr>
                  <a:t>A</a:t>
                </a:r>
              </a:p>
            </p:txBody>
          </p:sp>
        </p:grpSp>
      </p:grp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717872" y="236360"/>
            <a:ext cx="273770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CN" altLang="en-US" sz="2400" dirty="0">
                <a:solidFill>
                  <a:srgbClr val="0000CC"/>
                </a:solidFill>
                <a:latin typeface="+mj-ea"/>
                <a:ea typeface="+mj-ea"/>
              </a:rPr>
              <a:t>典型例题 </a:t>
            </a:r>
            <a:r>
              <a:rPr lang="en-US" altLang="zh-CN" sz="2400" dirty="0">
                <a:solidFill>
                  <a:srgbClr val="0000CC"/>
                </a:solidFill>
                <a:latin typeface="+mj-ea"/>
                <a:ea typeface="+mj-ea"/>
              </a:rPr>
              <a:t>1</a:t>
            </a:r>
            <a:endParaRPr lang="zh-CN" altLang="en-US" sz="2400" dirty="0">
              <a:solidFill>
                <a:srgbClr val="0000CC"/>
              </a:solidFill>
              <a:latin typeface="+mj-ea"/>
              <a:ea typeface="+mj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16804" y="3523603"/>
            <a:ext cx="8683357" cy="1384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解析：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v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= 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v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400" baseline="-25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ω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ω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400" baseline="-250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，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根据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v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=</a:t>
            </a: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ωr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可知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v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:</a:t>
            </a:r>
            <a:r>
              <a:rPr lang="en-US" altLang="zh-CN" sz="2400" i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v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:</a:t>
            </a:r>
            <a:r>
              <a:rPr lang="en-US" altLang="zh-CN" sz="2400" i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=1:8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endParaRPr lang="en-US" altLang="zh-CN" sz="2400" dirty="0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i="1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    </a:t>
            </a:r>
            <a:r>
              <a:rPr lang="en-US" altLang="zh-CN" sz="2400" i="1" dirty="0" err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ω</a:t>
            </a:r>
            <a:r>
              <a:rPr lang="en-US" altLang="zh-CN" sz="2400" i="1" baseline="-25000" dirty="0" err="1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:</a:t>
            </a:r>
            <a:r>
              <a:rPr lang="en-US" altLang="zh-CN" sz="2400" i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ω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:</a:t>
            </a:r>
            <a:r>
              <a:rPr lang="en-US" altLang="zh-CN" sz="2400" i="1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r</a:t>
            </a:r>
            <a:r>
              <a:rPr lang="en-US" altLang="zh-CN" sz="2400" i="1" baseline="-25000" dirty="0" err="1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=1:2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v</a:t>
            </a:r>
            <a:r>
              <a:rPr lang="en-US" altLang="zh-CN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: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v</a:t>
            </a:r>
            <a:r>
              <a:rPr lang="en-US" altLang="zh-CN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: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v</a:t>
            </a:r>
            <a:r>
              <a:rPr lang="en-US" altLang="zh-CN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=1:1:8</a:t>
            </a:r>
            <a:r>
              <a:rPr lang="zh-CN" altLang="en-US" sz="24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；</a:t>
            </a:r>
            <a:r>
              <a:rPr lang="en-US" altLang="zh-CN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ω</a:t>
            </a:r>
            <a:r>
              <a:rPr lang="en-US" altLang="zh-CN" sz="2400" i="1" baseline="-25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: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ω</a:t>
            </a:r>
            <a:r>
              <a:rPr lang="en-US" altLang="zh-CN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: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ω</a:t>
            </a:r>
            <a:r>
              <a:rPr lang="en-US" altLang="zh-CN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=1:2:2</a:t>
            </a:r>
            <a:r>
              <a:rPr lang="zh-CN" altLang="en-US" sz="24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；</a:t>
            </a:r>
            <a:endParaRPr lang="en-US" altLang="zh-CN" sz="2400" dirty="0" smtClean="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          根据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ω</a:t>
            </a:r>
            <a:r>
              <a:rPr lang="en-US" sz="24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r</a:t>
            </a:r>
            <a:r>
              <a:rPr lang="zh-CN" altLang="en-US" sz="2400" dirty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可知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lang="en-US" altLang="zh-CN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: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lang="en-US" altLang="zh-CN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: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lang="en-US" altLang="zh-CN" sz="2400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=1:2:16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73905E-6 L -0.40642 -0.02066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65" y="708910"/>
            <a:ext cx="6266356" cy="4089120"/>
          </a:xfrm>
          <a:prstGeom prst="rect">
            <a:avLst/>
          </a:prstGeom>
        </p:spPr>
      </p:pic>
      <p:sp>
        <p:nvSpPr>
          <p:cNvPr id="3" name="文本框 24586"/>
          <p:cNvSpPr txBox="1"/>
          <p:nvPr/>
        </p:nvSpPr>
        <p:spPr>
          <a:xfrm>
            <a:off x="6236416" y="637002"/>
            <a:ext cx="2024009" cy="954099"/>
          </a:xfrm>
          <a:prstGeom prst="rect">
            <a:avLst/>
          </a:prstGeom>
          <a:noFill/>
          <a:ln w="9525">
            <a:noFill/>
          </a:ln>
        </p:spPr>
        <p:txBody>
          <a:bodyPr wrap="square" lIns="91432" tIns="45716" rIns="91432" bIns="45716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变速运动</a:t>
            </a:r>
            <a:endParaRPr lang="en-US" altLang="zh-CN" sz="28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变加速运动</a:t>
            </a:r>
            <a:endParaRPr lang="zh-CN" altLang="en-US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4" name="文本框 5"/>
          <p:cNvSpPr txBox="1"/>
          <p:nvPr/>
        </p:nvSpPr>
        <p:spPr>
          <a:xfrm>
            <a:off x="1489356" y="20548"/>
            <a:ext cx="217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+mj-ea"/>
                <a:ea typeface="+mj-ea"/>
              </a:rPr>
              <a:t>二、圆周运动</a:t>
            </a: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78814" y="626724"/>
            <a:ext cx="3698696" cy="1263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029168" y="2001747"/>
            <a:ext cx="3926436" cy="1357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803131" y="3534310"/>
            <a:ext cx="3772329" cy="1333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17182" y="705335"/>
            <a:ext cx="7381589" cy="21048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关于匀速圆周运动，下列说法正确的是：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A.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由于线速度的大小不变，所以是匀速运动</a:t>
            </a: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B.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由于向心加速度大小不变，所以是匀变速运动</a:t>
            </a: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C.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由于存在向心加速度，所以圆心方向上一定存在力</a:t>
            </a:r>
            <a:endParaRPr lang="en-US" altLang="zh-CN" sz="2400" dirty="0" smtClean="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D.</a:t>
            </a:r>
            <a:r>
              <a:rPr lang="zh-CN" altLang="en-US" sz="2400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向心力的效果为改变线速度的大小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37499" y="3049134"/>
            <a:ext cx="7330451" cy="171739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ctr">
              <a:lnSpc>
                <a:spcPct val="110000"/>
              </a:lnSpc>
            </a:pPr>
            <a:r>
              <a:rPr lang="zh-CN" alt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解析</a:t>
            </a:r>
            <a:r>
              <a:rPr lang="en-US" altLang="zh-CN" sz="24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:</a:t>
            </a:r>
            <a:r>
              <a:rPr lang="zh-CN" altLang="en-US" sz="24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由于线速度方向在变，所以匀速圆周运动实际上是变速运动，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A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错</a:t>
            </a:r>
            <a:r>
              <a:rPr lang="zh-CN" altLang="en-US" sz="24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；由于向心加速度方向在变，所以匀速圆周运动是变加速运动，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错</a:t>
            </a:r>
            <a:r>
              <a:rPr lang="zh-CN" altLang="en-US" sz="24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；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对</a:t>
            </a:r>
            <a:r>
              <a:rPr lang="zh-CN" altLang="en-US" sz="24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；向心力的效果是改变线速度的方向，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D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错</a:t>
            </a:r>
            <a:r>
              <a:rPr lang="zh-CN" altLang="en-US" sz="2400" dirty="0" smtClean="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143838" y="143836"/>
            <a:ext cx="8876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zh-CN" altLang="en-US" sz="2800" dirty="0" smtClean="0">
                <a:solidFill>
                  <a:srgbClr val="0000CC"/>
                </a:solidFill>
                <a:latin typeface="+mj-ea"/>
                <a:ea typeface="+mj-ea"/>
              </a:rPr>
              <a:t>典型例题 </a:t>
            </a:r>
            <a:r>
              <a:rPr lang="en-US" altLang="zh-CN" sz="2800" dirty="0" smtClean="0">
                <a:solidFill>
                  <a:srgbClr val="0000CC"/>
                </a:solidFill>
                <a:latin typeface="+mj-ea"/>
                <a:ea typeface="+mj-ea"/>
              </a:rPr>
              <a:t>2</a:t>
            </a:r>
            <a:endParaRPr lang="zh-CN" altLang="en-US" sz="2800" dirty="0" smtClean="0">
              <a:solidFill>
                <a:srgbClr val="0000CC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毕业活动策划"/>
  <p:tag name="KSO_WM_DOC_GUID" val="{42bd8650-b790-4050-be52-eb8cba04ccd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2690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5|1.3|16.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765</Words>
  <Application>WPS 演示</Application>
  <PresentationFormat>全屏显示(16:9)</PresentationFormat>
  <Paragraphs>88</Paragraphs>
  <Slides>19</Slides>
  <Notes>4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1_Office 主题​​</vt:lpstr>
      <vt:lpstr>3_Office 主题​​</vt:lpstr>
      <vt:lpstr>Equation</vt:lpstr>
      <vt:lpstr>《曲线运动》复习（二）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lenovo</cp:lastModifiedBy>
  <cp:revision>174</cp:revision>
  <dcterms:created xsi:type="dcterms:W3CDTF">2019-01-12T04:39:00Z</dcterms:created>
  <dcterms:modified xsi:type="dcterms:W3CDTF">2020-04-27T18:22:04Z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