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4"/>
  </p:notesMasterIdLst>
  <p:sldIdLst>
    <p:sldId id="267" r:id="rId2"/>
    <p:sldId id="270" r:id="rId3"/>
    <p:sldId id="276" r:id="rId4"/>
    <p:sldId id="277" r:id="rId5"/>
    <p:sldId id="278" r:id="rId6"/>
    <p:sldId id="279" r:id="rId7"/>
    <p:sldId id="280" r:id="rId8"/>
    <p:sldId id="281" r:id="rId9"/>
    <p:sldId id="284" r:id="rId10"/>
    <p:sldId id="285" r:id="rId11"/>
    <p:sldId id="263" r:id="rId12"/>
    <p:sldId id="275" r:id="rId13"/>
    <p:sldId id="298" r:id="rId14"/>
    <p:sldId id="296" r:id="rId15"/>
    <p:sldId id="269" r:id="rId16"/>
    <p:sldId id="290" r:id="rId17"/>
    <p:sldId id="292" r:id="rId18"/>
    <p:sldId id="299" r:id="rId19"/>
    <p:sldId id="295" r:id="rId20"/>
    <p:sldId id="288" r:id="rId21"/>
    <p:sldId id="289" r:id="rId22"/>
    <p:sldId id="29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800000"/>
    <a:srgbClr val="006600"/>
    <a:srgbClr val="CC3300"/>
    <a:srgbClr val="0000CC"/>
    <a:srgbClr val="FC9BCE"/>
    <a:srgbClr val="4472C4"/>
    <a:srgbClr val="CCFEFD"/>
    <a:srgbClr val="FFFFFF"/>
    <a:srgbClr val="C9FF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3" autoAdjust="0"/>
    <p:restoredTop sz="70289" autoAdjust="0"/>
  </p:normalViewPr>
  <p:slideViewPr>
    <p:cSldViewPr snapToGrid="0">
      <p:cViewPr varScale="1">
        <p:scale>
          <a:sx n="45" d="100"/>
          <a:sy n="45" d="100"/>
        </p:scale>
        <p:origin x="813" y="27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4DA22-0749-4765-ABF2-F1C66BE307B9}" type="datetimeFigureOut">
              <a:rPr lang="zh-CN" altLang="en-US" smtClean="0"/>
              <a:t>2020/4/22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4EE4B1-19EB-4CF0-8AAB-F6460FD2FA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540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4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EE4B1-19EB-4CF0-8AAB-F6460FD2FA7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563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059976B7-DD94-459E-80A9-21CE5138F9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7FA056E1-BA85-4675-BD89-14FF28525FBF}" type="slidenum">
              <a:rPr lang="zh-CN" altLang="en-US"/>
              <a:pPr>
                <a:spcBef>
                  <a:spcPct val="0"/>
                </a:spcBef>
              </a:pPr>
              <a:t>11</a:t>
            </a:fld>
            <a:endParaRPr lang="en-US" altLang="zh-CN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75BA77E2-071F-4938-80B7-2638CE4BAD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D1751DEE-B24B-4309-B73C-DF513812C6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EE4B1-19EB-4CF0-8AAB-F6460FD2FA7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6750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059976B7-DD94-459E-80A9-21CE5138F9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7FA056E1-BA85-4675-BD89-14FF28525FBF}" type="slidenum">
              <a:rPr lang="zh-CN" altLang="en-US"/>
              <a:pPr>
                <a:spcBef>
                  <a:spcPct val="0"/>
                </a:spcBef>
              </a:pPr>
              <a:t>13</a:t>
            </a:fld>
            <a:endParaRPr lang="en-US" altLang="zh-CN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75BA77E2-071F-4938-80B7-2638CE4BAD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D1751DEE-B24B-4309-B73C-DF513812C6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8592050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EE4B1-19EB-4CF0-8AAB-F6460FD2FA7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1042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EE4B1-19EB-4CF0-8AAB-F6460FD2FA7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9307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EE4B1-19EB-4CF0-8AAB-F6460FD2FA7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447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EE4B1-19EB-4CF0-8AAB-F6460FD2FA7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87711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EE4B1-19EB-4CF0-8AAB-F6460FD2FA7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00322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EE4B1-19EB-4CF0-8AAB-F6460FD2FA7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5182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EE4B1-19EB-4CF0-8AAB-F6460FD2FA7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0184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EE4B1-19EB-4CF0-8AAB-F6460FD2FA7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42237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EE4B1-19EB-4CF0-8AAB-F6460FD2FA7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16975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EE4B1-19EB-4CF0-8AAB-F6460FD2FA7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19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EE4B1-19EB-4CF0-8AAB-F6460FD2FA7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066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EE4B1-19EB-4CF0-8AAB-F6460FD2FA7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85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EE4B1-19EB-4CF0-8AAB-F6460FD2FA7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079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EE4B1-19EB-4CF0-8AAB-F6460FD2FA7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3165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EE4B1-19EB-4CF0-8AAB-F6460FD2FA7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8547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EE4B1-19EB-4CF0-8AAB-F6460FD2FA7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672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94881-E91B-4533-A0FA-E915D87AEA49}" type="datetimeFigureOut">
              <a:rPr lang="zh-CN" altLang="en-US" smtClean="0"/>
              <a:t>2020/4/22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7C21C-CD92-47BC-BB13-841B000F17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4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94881-E91B-4533-A0FA-E915D87AEA49}" type="datetimeFigureOut">
              <a:rPr lang="zh-CN" altLang="en-US" smtClean="0"/>
              <a:t>2020/4/22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7C21C-CD92-47BC-BB13-841B000F17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685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94881-E91B-4533-A0FA-E915D87AEA49}" type="datetimeFigureOut">
              <a:rPr lang="zh-CN" altLang="en-US" smtClean="0"/>
              <a:t>2020/4/22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7C21C-CD92-47BC-BB13-841B000F17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9670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3" y="6350619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2020/4/22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50619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0619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6432557" y="4663915"/>
            <a:ext cx="1910715" cy="408991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6432557" y="5138954"/>
            <a:ext cx="1910715" cy="408991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6432556" y="3188625"/>
            <a:ext cx="4826000" cy="1111387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6432558" y="2013097"/>
            <a:ext cx="4825365" cy="971035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2093865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94881-E91B-4533-A0FA-E915D87AEA49}" type="datetimeFigureOut">
              <a:rPr lang="zh-CN" altLang="en-US" smtClean="0"/>
              <a:t>2020/4/22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7C21C-CD92-47BC-BB13-841B000F17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483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94881-E91B-4533-A0FA-E915D87AEA49}" type="datetimeFigureOut">
              <a:rPr lang="zh-CN" altLang="en-US" smtClean="0"/>
              <a:t>2020/4/22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7C21C-CD92-47BC-BB13-841B000F17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5634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94881-E91B-4533-A0FA-E915D87AEA49}" type="datetimeFigureOut">
              <a:rPr lang="zh-CN" altLang="en-US" smtClean="0"/>
              <a:t>2020/4/22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7C21C-CD92-47BC-BB13-841B000F17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653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94881-E91B-4533-A0FA-E915D87AEA49}" type="datetimeFigureOut">
              <a:rPr lang="zh-CN" altLang="en-US" smtClean="0"/>
              <a:t>2020/4/22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7C21C-CD92-47BC-BB13-841B000F17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000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94881-E91B-4533-A0FA-E915D87AEA49}" type="datetimeFigureOut">
              <a:rPr lang="zh-CN" altLang="en-US" smtClean="0"/>
              <a:t>2020/4/22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7C21C-CD92-47BC-BB13-841B000F17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6037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94881-E91B-4533-A0FA-E915D87AEA49}" type="datetimeFigureOut">
              <a:rPr lang="zh-CN" altLang="en-US" smtClean="0"/>
              <a:t>2020/4/22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7C21C-CD92-47BC-BB13-841B000F17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603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94881-E91B-4533-A0FA-E915D87AEA49}" type="datetimeFigureOut">
              <a:rPr lang="zh-CN" altLang="en-US" smtClean="0"/>
              <a:t>2020/4/22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7C21C-CD92-47BC-BB13-841B000F17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717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94881-E91B-4533-A0FA-E915D87AEA49}" type="datetimeFigureOut">
              <a:rPr lang="zh-CN" altLang="en-US" smtClean="0"/>
              <a:t>2020/4/22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7C21C-CD92-47BC-BB13-841B000F17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2525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94881-E91B-4533-A0FA-E915D87AEA49}" type="datetimeFigureOut">
              <a:rPr lang="zh-CN" altLang="en-US" smtClean="0"/>
              <a:t>2020/4/22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7C21C-CD92-47BC-BB13-841B000F17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847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r="53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ctrTitle" idx="13"/>
          </p:nvPr>
        </p:nvSpPr>
        <p:spPr>
          <a:xfrm>
            <a:off x="4873519" y="2943436"/>
            <a:ext cx="6769842" cy="971127"/>
          </a:xfrm>
        </p:spPr>
        <p:txBody>
          <a:bodyPr>
            <a:normAutofit/>
          </a:bodyPr>
          <a:lstStyle/>
          <a:p>
            <a:pPr algn="ctr"/>
            <a:r>
              <a:rPr lang="zh-CN" altLang="en-US" sz="4800" b="1" spc="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基因突变</a:t>
            </a:r>
            <a:endParaRPr lang="en-US" altLang="zh-CN" sz="4800" b="1" spc="4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494780" y="4847167"/>
            <a:ext cx="4802293" cy="635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b="1" spc="30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667" spc="30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422159" y="1592165"/>
            <a:ext cx="5458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67" b="1" spc="30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朝阳区线上课堂</a:t>
            </a:r>
            <a:r>
              <a:rPr lang="en-US" altLang="zh-CN" sz="2667" b="1" spc="30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667" b="1" spc="30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高一年级生物</a:t>
            </a:r>
            <a:r>
              <a:rPr lang="zh-CN" altLang="en-US" sz="3200" b="1" spc="30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 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0373F6F-8C6A-45A0-A5C0-E9E08331FC15}"/>
              </a:ext>
            </a:extLst>
          </p:cNvPr>
          <p:cNvSpPr txBox="1"/>
          <p:nvPr/>
        </p:nvSpPr>
        <p:spPr>
          <a:xfrm>
            <a:off x="4927229" y="4751235"/>
            <a:ext cx="6448320" cy="635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665" spc="226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北京市和平街第一中学  王卿卿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73B8024C-96DA-4A79-A433-16B9CCCDEE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947" y="297714"/>
            <a:ext cx="108215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3600" dirty="0">
                <a:solidFill>
                  <a:srgbClr val="000099"/>
                </a:solidFill>
                <a:latin typeface="Tahoma" panose="020B0604030504040204" pitchFamily="34" charset="0"/>
                <a:ea typeface="黑体" panose="02010609060101010101" pitchFamily="49" charset="-122"/>
              </a:rPr>
              <a:t>基因中碱基的替换、增添会影响蛋白质的结构吗？</a:t>
            </a:r>
          </a:p>
        </p:txBody>
      </p:sp>
      <p:graphicFrame>
        <p:nvGraphicFramePr>
          <p:cNvPr id="8" name="表格 8">
            <a:extLst>
              <a:ext uri="{FF2B5EF4-FFF2-40B4-BE49-F238E27FC236}">
                <a16:creationId xmlns:a16="http://schemas.microsoft.com/office/drawing/2014/main" id="{09CDA965-4ECD-4882-8CF1-126F4AC3EA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930284"/>
              </p:ext>
            </p:extLst>
          </p:nvPr>
        </p:nvGraphicFramePr>
        <p:xfrm>
          <a:off x="716989" y="1088016"/>
          <a:ext cx="10695652" cy="54722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29550">
                  <a:extLst>
                    <a:ext uri="{9D8B030D-6E8A-4147-A177-3AD203B41FA5}">
                      <a16:colId xmlns:a16="http://schemas.microsoft.com/office/drawing/2014/main" val="4436311"/>
                    </a:ext>
                  </a:extLst>
                </a:gridCol>
                <a:gridCol w="8366102">
                  <a:extLst>
                    <a:ext uri="{9D8B030D-6E8A-4147-A177-3AD203B41FA5}">
                      <a16:colId xmlns:a16="http://schemas.microsoft.com/office/drawing/2014/main" val="2319939223"/>
                    </a:ext>
                  </a:extLst>
                </a:gridCol>
              </a:tblGrid>
              <a:tr h="606774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800" b="1" dirty="0">
                          <a:solidFill>
                            <a:srgbClr val="C0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正常基因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latin typeface="+mn-lt"/>
                          <a:ea typeface="黑体" panose="02010609060101010101" pitchFamily="49" charset="-122"/>
                        </a:rPr>
                        <a:t>—AGA CTA TGG CGG CTT TTT AAC —</a:t>
                      </a:r>
                      <a:endParaRPr lang="zh-CN" altLang="en-US" sz="36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6869909"/>
                  </a:ext>
                </a:extLst>
              </a:tr>
              <a:tr h="60677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mRNA</a:t>
                      </a:r>
                      <a:endParaRPr lang="zh-CN" altLang="en-US" sz="28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947976"/>
                  </a:ext>
                </a:extLst>
              </a:tr>
              <a:tr h="60677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多肽链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930953"/>
                  </a:ext>
                </a:extLst>
              </a:tr>
              <a:tr h="606774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800" dirty="0">
                          <a:solidFill>
                            <a:srgbClr val="C0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碱基增添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kern="1200" dirty="0">
                          <a:solidFill>
                            <a:schemeClr val="tx1"/>
                          </a:solidFill>
                          <a:latin typeface="+mn-lt"/>
                          <a:ea typeface="黑体" panose="02010609060101010101" pitchFamily="49" charset="-122"/>
                          <a:cs typeface="+mn-cs"/>
                        </a:rPr>
                        <a:t>—</a:t>
                      </a:r>
                      <a:r>
                        <a:rPr lang="en-US" altLang="zh-CN" sz="3600" dirty="0">
                          <a:latin typeface="+mn-lt"/>
                          <a:ea typeface="黑体" panose="02010609060101010101" pitchFamily="49" charset="-122"/>
                        </a:rPr>
                        <a:t>AGA </a:t>
                      </a:r>
                      <a:r>
                        <a:rPr lang="en-US" altLang="zh-CN" sz="3600" kern="1200" dirty="0">
                          <a:solidFill>
                            <a:schemeClr val="tx1"/>
                          </a:solidFill>
                          <a:latin typeface="+mn-lt"/>
                          <a:ea typeface="黑体" panose="02010609060101010101" pitchFamily="49" charset="-122"/>
                          <a:cs typeface="+mn-cs"/>
                        </a:rPr>
                        <a:t>CT</a:t>
                      </a:r>
                      <a:r>
                        <a:rPr lang="en-US" altLang="zh-CN" sz="3600" kern="1200" dirty="0">
                          <a:solidFill>
                            <a:srgbClr val="FF0000"/>
                          </a:solidFill>
                          <a:latin typeface="+mn-lt"/>
                          <a:ea typeface="黑体" panose="02010609060101010101" pitchFamily="49" charset="-122"/>
                          <a:cs typeface="+mn-cs"/>
                        </a:rPr>
                        <a:t>T</a:t>
                      </a:r>
                      <a:r>
                        <a:rPr lang="en-US" altLang="zh-CN" sz="3600" b="0" kern="1200" dirty="0">
                          <a:solidFill>
                            <a:srgbClr val="C00000"/>
                          </a:solidFill>
                          <a:latin typeface="+mn-lt"/>
                          <a:ea typeface="黑体" panose="02010609060101010101" pitchFamily="49" charset="-122"/>
                          <a:cs typeface="+mn-cs"/>
                        </a:rPr>
                        <a:t> </a:t>
                      </a:r>
                      <a:r>
                        <a:rPr lang="en-US" altLang="zh-CN" sz="3600" kern="1200" dirty="0">
                          <a:solidFill>
                            <a:schemeClr val="tx1"/>
                          </a:solidFill>
                          <a:latin typeface="+mn-lt"/>
                          <a:ea typeface="黑体" panose="02010609060101010101" pitchFamily="49" charset="-122"/>
                          <a:cs typeface="+mn-cs"/>
                        </a:rPr>
                        <a:t>ATG GCG GCT TTT TAA C —</a:t>
                      </a:r>
                      <a:endParaRPr lang="zh-CN" altLang="en-US" sz="3600" kern="1200" dirty="0">
                        <a:solidFill>
                          <a:schemeClr val="tx1"/>
                        </a:solidFill>
                        <a:latin typeface="+mn-lt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915609"/>
                  </a:ext>
                </a:extLst>
              </a:tr>
              <a:tr h="60677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mRNA</a:t>
                      </a:r>
                      <a:endParaRPr lang="zh-CN" altLang="en-US" sz="28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1473510"/>
                  </a:ext>
                </a:extLst>
              </a:tr>
              <a:tr h="60677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多肽链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531995"/>
                  </a:ext>
                </a:extLst>
              </a:tr>
              <a:tr h="606774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800" dirty="0">
                          <a:solidFill>
                            <a:srgbClr val="C0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碱基缺失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kern="1200" dirty="0">
                          <a:solidFill>
                            <a:schemeClr val="tx1"/>
                          </a:solidFill>
                          <a:latin typeface="+mn-lt"/>
                          <a:ea typeface="黑体" panose="02010609060101010101" pitchFamily="49" charset="-122"/>
                          <a:cs typeface="+mn-cs"/>
                        </a:rPr>
                        <a:t>—AG</a:t>
                      </a:r>
                      <a:r>
                        <a:rPr lang="en-US" altLang="zh-CN" sz="3600" dirty="0">
                          <a:latin typeface="+mn-lt"/>
                          <a:ea typeface="黑体" panose="02010609060101010101" pitchFamily="49" charset="-122"/>
                        </a:rPr>
                        <a:t>A </a:t>
                      </a:r>
                      <a:r>
                        <a:rPr lang="en-US" altLang="zh-CN" sz="3600" kern="1200" dirty="0">
                          <a:solidFill>
                            <a:schemeClr val="tx1"/>
                          </a:solidFill>
                          <a:latin typeface="+mn-lt"/>
                          <a:ea typeface="黑体" panose="02010609060101010101" pitchFamily="49" charset="-122"/>
                          <a:cs typeface="+mn-cs"/>
                        </a:rPr>
                        <a:t>C </a:t>
                      </a:r>
                      <a:r>
                        <a:rPr lang="en-US" altLang="zh-CN" sz="3600" kern="1200" dirty="0">
                          <a:solidFill>
                            <a:srgbClr val="FF0000"/>
                          </a:solidFill>
                          <a:latin typeface="+mn-lt"/>
                          <a:ea typeface="黑体" panose="02010609060101010101" pitchFamily="49" charset="-122"/>
                          <a:cs typeface="+mn-cs"/>
                        </a:rPr>
                        <a:t>T </a:t>
                      </a:r>
                      <a:r>
                        <a:rPr lang="en-US" altLang="zh-CN" sz="3600" kern="1200" dirty="0">
                          <a:solidFill>
                            <a:schemeClr val="tx1"/>
                          </a:solidFill>
                          <a:latin typeface="+mn-lt"/>
                          <a:ea typeface="黑体" panose="02010609060101010101" pitchFamily="49" charset="-122"/>
                          <a:cs typeface="+mn-cs"/>
                        </a:rPr>
                        <a:t>AT</a:t>
                      </a:r>
                      <a:r>
                        <a:rPr lang="en-US" altLang="zh-CN" sz="3600" kern="1200" dirty="0">
                          <a:solidFill>
                            <a:srgbClr val="C00000"/>
                          </a:solidFill>
                          <a:latin typeface="+mn-lt"/>
                          <a:ea typeface="黑体" panose="02010609060101010101" pitchFamily="49" charset="-122"/>
                          <a:cs typeface="+mn-cs"/>
                        </a:rPr>
                        <a:t> </a:t>
                      </a:r>
                      <a:r>
                        <a:rPr lang="en-US" altLang="zh-CN" sz="3600" kern="1200" dirty="0">
                          <a:solidFill>
                            <a:schemeClr val="tx1"/>
                          </a:solidFill>
                          <a:latin typeface="+mn-lt"/>
                          <a:ea typeface="黑体" panose="02010609060101010101" pitchFamily="49" charset="-122"/>
                          <a:cs typeface="+mn-cs"/>
                        </a:rPr>
                        <a:t>GGC </a:t>
                      </a:r>
                      <a:r>
                        <a:rPr lang="en-US" altLang="zh-CN" sz="3600" kern="1200" dirty="0" err="1">
                          <a:solidFill>
                            <a:schemeClr val="tx1"/>
                          </a:solidFill>
                          <a:latin typeface="+mn-lt"/>
                          <a:ea typeface="黑体" panose="02010609060101010101" pitchFamily="49" charset="-122"/>
                          <a:cs typeface="+mn-cs"/>
                        </a:rPr>
                        <a:t>GGC</a:t>
                      </a:r>
                      <a:r>
                        <a:rPr lang="en-US" altLang="zh-CN" sz="3600" kern="1200" dirty="0">
                          <a:solidFill>
                            <a:schemeClr val="tx1"/>
                          </a:solidFill>
                          <a:latin typeface="+mn-lt"/>
                          <a:ea typeface="黑体" panose="02010609060101010101" pitchFamily="49" charset="-122"/>
                          <a:cs typeface="+mn-cs"/>
                        </a:rPr>
                        <a:t> TTT TTA AC —</a:t>
                      </a:r>
                      <a:endParaRPr lang="zh-CN" altLang="en-US" sz="3600" kern="1200" dirty="0">
                        <a:solidFill>
                          <a:schemeClr val="tx1"/>
                        </a:solidFill>
                        <a:latin typeface="+mn-lt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239947"/>
                  </a:ext>
                </a:extLst>
              </a:tr>
              <a:tr h="45616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mRNA</a:t>
                      </a:r>
                      <a:endParaRPr lang="zh-CN" altLang="en-US" sz="28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3638396"/>
                  </a:ext>
                </a:extLst>
              </a:tr>
              <a:tr h="60677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多肽链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3011141"/>
                  </a:ext>
                </a:extLst>
              </a:tr>
            </a:tbl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id="{B2930B4E-BA6E-4AA6-806A-42F38E7A5360}"/>
              </a:ext>
            </a:extLst>
          </p:cNvPr>
          <p:cNvSpPr txBox="1"/>
          <p:nvPr/>
        </p:nvSpPr>
        <p:spPr>
          <a:xfrm>
            <a:off x="3703902" y="1759352"/>
            <a:ext cx="7393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/>
              <a:t>—UCU GAU ACC GCC GAA AAA UUG—</a:t>
            </a:r>
            <a:endParaRPr lang="zh-CN" altLang="en-US" sz="36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5E5FD17-E98A-4ED8-8B3B-16D5091A4FA9}"/>
              </a:ext>
            </a:extLst>
          </p:cNvPr>
          <p:cNvSpPr txBox="1"/>
          <p:nvPr/>
        </p:nvSpPr>
        <p:spPr>
          <a:xfrm>
            <a:off x="3038254" y="2405683"/>
            <a:ext cx="91846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dirty="0"/>
              <a:t>—</a:t>
            </a:r>
            <a:r>
              <a:rPr lang="zh-CN" altLang="en-US" sz="2600" b="1" dirty="0"/>
              <a:t>丝氨酸 天冬氨酸</a:t>
            </a:r>
            <a:r>
              <a:rPr lang="en-US" altLang="zh-CN" sz="2600" b="1" dirty="0"/>
              <a:t> </a:t>
            </a:r>
            <a:r>
              <a:rPr lang="zh-CN" altLang="en-US" sz="2600" b="1" dirty="0"/>
              <a:t>苏氨酸 丙氨酸 谷氨酸 赖氨酸 亮氨酸</a:t>
            </a:r>
            <a:r>
              <a:rPr lang="en-US" altLang="zh-CN" sz="2600" b="1" dirty="0"/>
              <a:t>—</a:t>
            </a:r>
            <a:endParaRPr lang="zh-CN" altLang="en-US" sz="2600" b="1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354823C-D35E-4152-8F4C-03099400B8E6}"/>
              </a:ext>
            </a:extLst>
          </p:cNvPr>
          <p:cNvSpPr txBox="1"/>
          <p:nvPr/>
        </p:nvSpPr>
        <p:spPr>
          <a:xfrm>
            <a:off x="3613234" y="3574308"/>
            <a:ext cx="7747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/>
              <a:t>—UCU GAA UAC CGC CGA AAA AUU G—</a:t>
            </a:r>
            <a:endParaRPr lang="zh-CN" altLang="en-US" sz="36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CA1D6C7-622D-45BC-8F20-1BD20DE7AD52}"/>
              </a:ext>
            </a:extLst>
          </p:cNvPr>
          <p:cNvSpPr txBox="1"/>
          <p:nvPr/>
        </p:nvSpPr>
        <p:spPr>
          <a:xfrm>
            <a:off x="3038253" y="4247515"/>
            <a:ext cx="85827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dirty="0"/>
              <a:t>—</a:t>
            </a:r>
            <a:r>
              <a:rPr lang="zh-CN" altLang="en-US" sz="2600" b="1" dirty="0"/>
              <a:t>丝氨酸 </a:t>
            </a:r>
            <a:r>
              <a:rPr lang="zh-CN" altLang="en-US" sz="2600" b="1" dirty="0">
                <a:solidFill>
                  <a:srgbClr val="C00000"/>
                </a:solidFill>
              </a:rPr>
              <a:t>谷氨酸 酪氨酸 精氨酸 精氨酸 赖氨酸 异亮氨酸</a:t>
            </a:r>
            <a:r>
              <a:rPr lang="en-US" altLang="zh-CN" sz="2600" b="1" dirty="0"/>
              <a:t>—</a:t>
            </a:r>
            <a:endParaRPr lang="zh-CN" altLang="en-US" sz="2600" b="1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E857F61-B4DC-4782-8FCD-3CF6A966E91C}"/>
              </a:ext>
            </a:extLst>
          </p:cNvPr>
          <p:cNvSpPr txBox="1"/>
          <p:nvPr/>
        </p:nvSpPr>
        <p:spPr>
          <a:xfrm>
            <a:off x="3721804" y="5328549"/>
            <a:ext cx="7215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/>
              <a:t>—UCU G UA CCG </a:t>
            </a:r>
            <a:r>
              <a:rPr lang="en-US" altLang="zh-CN" sz="3600" dirty="0" err="1"/>
              <a:t>CCG</a:t>
            </a:r>
            <a:r>
              <a:rPr lang="en-US" altLang="zh-CN" sz="3600" dirty="0"/>
              <a:t> AAA AAU UG—</a:t>
            </a:r>
            <a:endParaRPr lang="zh-CN" altLang="en-US" sz="36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1ED7ACE-05FC-4C3E-9244-A72CEB97D9E1}"/>
              </a:ext>
            </a:extLst>
          </p:cNvPr>
          <p:cNvSpPr txBox="1"/>
          <p:nvPr/>
        </p:nvSpPr>
        <p:spPr>
          <a:xfrm>
            <a:off x="3038253" y="6005973"/>
            <a:ext cx="85827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dirty="0"/>
              <a:t>—</a:t>
            </a:r>
            <a:r>
              <a:rPr lang="zh-CN" altLang="en-US" sz="2600" b="1" dirty="0"/>
              <a:t>丝氨酸 </a:t>
            </a:r>
            <a:r>
              <a:rPr lang="zh-CN" altLang="en-US" sz="2600" b="1" dirty="0">
                <a:solidFill>
                  <a:srgbClr val="C00000"/>
                </a:solidFill>
              </a:rPr>
              <a:t>谷氨酸 精氨酸 精氨酸 赖氨酸 天冬酰胺 色氨酸</a:t>
            </a:r>
            <a:r>
              <a:rPr lang="en-US" altLang="zh-CN" sz="2600" b="1" dirty="0"/>
              <a:t>—</a:t>
            </a:r>
            <a:endParaRPr lang="zh-CN" altLang="en-US" sz="2600" b="1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787DAF8-E2B1-47C1-9EC6-D4364C1F4855}"/>
              </a:ext>
            </a:extLst>
          </p:cNvPr>
          <p:cNvSpPr/>
          <p:nvPr/>
        </p:nvSpPr>
        <p:spPr>
          <a:xfrm>
            <a:off x="5365189" y="4846320"/>
            <a:ext cx="329609" cy="5422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301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4" grpId="0"/>
      <p:bldP spid="15" grpId="0"/>
      <p:bldP spid="16" grpId="0"/>
      <p:bldP spid="17" grpId="0"/>
      <p:bldP spid="18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Text Box 6">
            <a:extLst>
              <a:ext uri="{FF2B5EF4-FFF2-40B4-BE49-F238E27FC236}">
                <a16:creationId xmlns:a16="http://schemas.microsoft.com/office/drawing/2014/main" id="{EA4D476D-52A9-46AF-ADDC-EEF8E6475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669" y="534841"/>
            <a:ext cx="51133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3600" dirty="0">
                <a:solidFill>
                  <a:srgbClr val="990033"/>
                </a:solidFill>
                <a:latin typeface="Tahoma" panose="020B0604030504040204" pitchFamily="34" charset="0"/>
                <a:ea typeface="黑体" panose="02010609060101010101" pitchFamily="49" charset="-122"/>
              </a:rPr>
              <a:t>基因突变</a:t>
            </a:r>
          </a:p>
        </p:txBody>
      </p:sp>
      <p:sp>
        <p:nvSpPr>
          <p:cNvPr id="15380" name="Text Box 20">
            <a:extLst>
              <a:ext uri="{FF2B5EF4-FFF2-40B4-BE49-F238E27FC236}">
                <a16:creationId xmlns:a16="http://schemas.microsoft.com/office/drawing/2014/main" id="{34F2FF45-9C35-4381-8289-51E5B6EAF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2908" y="1602680"/>
            <a:ext cx="8713787" cy="1269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4900"/>
              </a:lnSpc>
              <a:spcBef>
                <a:spcPct val="160000"/>
              </a:spcBef>
              <a:buFontTx/>
              <a:buNone/>
            </a:pPr>
            <a:r>
              <a:rPr lang="en-US" altLang="zh-CN" sz="3600" dirty="0">
                <a:solidFill>
                  <a:srgbClr val="9900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DNA</a:t>
            </a:r>
            <a:r>
              <a:rPr lang="zh-CN" altLang="en-US" sz="3600" dirty="0">
                <a:solidFill>
                  <a:srgbClr val="9900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中发生</a:t>
            </a:r>
            <a:r>
              <a:rPr lang="zh-CN" altLang="en-US" sz="3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碱基</a:t>
            </a:r>
            <a:r>
              <a:rPr lang="zh-CN" altLang="en-US" sz="3600" dirty="0">
                <a:solidFill>
                  <a:srgbClr val="9900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</a:t>
            </a:r>
            <a:r>
              <a:rPr lang="zh-CN" altLang="en-US" sz="3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替换</a:t>
            </a:r>
            <a:r>
              <a:rPr lang="zh-CN" altLang="en-US" sz="3600" dirty="0">
                <a:solidFill>
                  <a:srgbClr val="9900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3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增添</a:t>
            </a:r>
            <a:r>
              <a:rPr lang="zh-CN" altLang="en-US" sz="3600" dirty="0">
                <a:solidFill>
                  <a:srgbClr val="9900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或</a:t>
            </a:r>
            <a:r>
              <a:rPr lang="zh-CN" altLang="en-US" sz="3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缺失</a:t>
            </a:r>
            <a:r>
              <a:rPr lang="zh-CN" altLang="en-US" sz="3600" dirty="0">
                <a:solidFill>
                  <a:srgbClr val="9900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，而引起的基因碱基序列的改变。</a:t>
            </a:r>
          </a:p>
        </p:txBody>
      </p:sp>
      <p:sp>
        <p:nvSpPr>
          <p:cNvPr id="12" name="Text Box 27">
            <a:extLst>
              <a:ext uri="{FF2B5EF4-FFF2-40B4-BE49-F238E27FC236}">
                <a16:creationId xmlns:a16="http://schemas.microsoft.com/office/drawing/2014/main" id="{0818A461-FB60-47DF-B74E-492BD4262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669" y="1591298"/>
            <a:ext cx="61170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 dirty="0">
                <a:solidFill>
                  <a:srgbClr val="990033"/>
                </a:solidFill>
                <a:latin typeface="Tahoma" panose="020B0604030504040204" pitchFamily="34" charset="0"/>
                <a:ea typeface="黑体" panose="02010609060101010101" pitchFamily="49" charset="-122"/>
              </a:rPr>
              <a:t>定义：</a:t>
            </a:r>
            <a:endParaRPr lang="en-US" altLang="zh-CN" sz="3600" dirty="0">
              <a:solidFill>
                <a:srgbClr val="990033"/>
              </a:solidFill>
              <a:latin typeface="Tahoma" panose="020B060403050404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/>
      <p:bldP spid="15366" grpId="1"/>
      <p:bldP spid="15380" grpId="0" build="allAtOnce"/>
      <p:bldP spid="15380" grpId="1" build="allAtOnce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74D1ADD-3CD0-4539-AAC0-6037E2B23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5" y="428039"/>
            <a:ext cx="7938026" cy="600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08E856-242A-4C5F-80DC-7891ED79C7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37219"/>
            <a:ext cx="6096000" cy="689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84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Text Box 6">
            <a:extLst>
              <a:ext uri="{FF2B5EF4-FFF2-40B4-BE49-F238E27FC236}">
                <a16:creationId xmlns:a16="http://schemas.microsoft.com/office/drawing/2014/main" id="{EA4D476D-52A9-46AF-ADDC-EEF8E6475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669" y="534841"/>
            <a:ext cx="51133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3600" dirty="0">
                <a:solidFill>
                  <a:srgbClr val="990033"/>
                </a:solidFill>
                <a:latin typeface="Tahoma" panose="020B0604030504040204" pitchFamily="34" charset="0"/>
                <a:ea typeface="黑体" panose="02010609060101010101" pitchFamily="49" charset="-122"/>
              </a:rPr>
              <a:t>基因突变</a:t>
            </a:r>
          </a:p>
        </p:txBody>
      </p:sp>
      <p:sp>
        <p:nvSpPr>
          <p:cNvPr id="15380" name="Text Box 20">
            <a:extLst>
              <a:ext uri="{FF2B5EF4-FFF2-40B4-BE49-F238E27FC236}">
                <a16:creationId xmlns:a16="http://schemas.microsoft.com/office/drawing/2014/main" id="{34F2FF45-9C35-4381-8289-51E5B6EAF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2908" y="1602680"/>
            <a:ext cx="8713787" cy="1269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4900"/>
              </a:lnSpc>
              <a:spcBef>
                <a:spcPct val="160000"/>
              </a:spcBef>
              <a:buFontTx/>
              <a:buNone/>
            </a:pPr>
            <a:r>
              <a:rPr lang="en-US" altLang="zh-CN" sz="3600" dirty="0">
                <a:solidFill>
                  <a:srgbClr val="9900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DNA</a:t>
            </a:r>
            <a:r>
              <a:rPr lang="zh-CN" altLang="en-US" sz="3600" dirty="0">
                <a:solidFill>
                  <a:srgbClr val="9900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中发生</a:t>
            </a:r>
            <a:r>
              <a:rPr lang="zh-CN" altLang="en-US" sz="3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碱基</a:t>
            </a:r>
            <a:r>
              <a:rPr lang="zh-CN" altLang="en-US" sz="3600" dirty="0">
                <a:solidFill>
                  <a:srgbClr val="9900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</a:t>
            </a:r>
            <a:r>
              <a:rPr lang="zh-CN" altLang="en-US" sz="3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替换</a:t>
            </a:r>
            <a:r>
              <a:rPr lang="zh-CN" altLang="en-US" sz="3600" dirty="0">
                <a:solidFill>
                  <a:srgbClr val="9900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3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增添</a:t>
            </a:r>
            <a:r>
              <a:rPr lang="zh-CN" altLang="en-US" sz="3600" dirty="0">
                <a:solidFill>
                  <a:srgbClr val="9900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或</a:t>
            </a:r>
            <a:r>
              <a:rPr lang="zh-CN" altLang="en-US" sz="3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缺失</a:t>
            </a:r>
            <a:r>
              <a:rPr lang="zh-CN" altLang="en-US" sz="3600" dirty="0">
                <a:solidFill>
                  <a:srgbClr val="9900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，而引起的基因碱基序列的改变。</a:t>
            </a:r>
          </a:p>
        </p:txBody>
      </p:sp>
      <p:sp>
        <p:nvSpPr>
          <p:cNvPr id="15387" name="Text Box 27">
            <a:extLst>
              <a:ext uri="{FF2B5EF4-FFF2-40B4-BE49-F238E27FC236}">
                <a16:creationId xmlns:a16="http://schemas.microsoft.com/office/drawing/2014/main" id="{7360E068-33D8-4A74-A066-9CE9F8EE5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669" y="3127461"/>
            <a:ext cx="61170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 dirty="0">
                <a:solidFill>
                  <a:srgbClr val="990033"/>
                </a:solidFill>
                <a:latin typeface="Tahoma" panose="020B0604030504040204" pitchFamily="34" charset="0"/>
                <a:ea typeface="黑体" panose="02010609060101010101" pitchFamily="49" charset="-122"/>
              </a:rPr>
              <a:t>时期：</a:t>
            </a:r>
            <a:endParaRPr lang="en-US" altLang="zh-CN" sz="3600" dirty="0">
              <a:solidFill>
                <a:srgbClr val="990033"/>
              </a:solidFill>
              <a:latin typeface="Tahoma" panose="020B0604030504040204" pitchFamily="34" charset="0"/>
              <a:ea typeface="黑体" panose="02010609060101010101" pitchFamily="49" charset="-122"/>
            </a:endParaRPr>
          </a:p>
        </p:txBody>
      </p:sp>
      <p:sp>
        <p:nvSpPr>
          <p:cNvPr id="15398" name="Rectangle 38">
            <a:extLst>
              <a:ext uri="{FF2B5EF4-FFF2-40B4-BE49-F238E27FC236}">
                <a16:creationId xmlns:a16="http://schemas.microsoft.com/office/drawing/2014/main" id="{70024778-1C9A-476D-A713-B2FA539E8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2902" y="3132442"/>
            <a:ext cx="44069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3600" dirty="0">
                <a:solidFill>
                  <a:srgbClr val="990033"/>
                </a:solidFill>
                <a:latin typeface="Tahoma" panose="020B0604030504040204" pitchFamily="34" charset="0"/>
                <a:ea typeface="黑体" panose="02010609060101010101" pitchFamily="49" charset="-122"/>
              </a:rPr>
              <a:t>DNA</a:t>
            </a:r>
            <a:r>
              <a:rPr lang="zh-CN" altLang="en-US" sz="3600" dirty="0">
                <a:solidFill>
                  <a:srgbClr val="990033"/>
                </a:solidFill>
                <a:latin typeface="Tahoma" panose="020B0604030504040204" pitchFamily="34" charset="0"/>
                <a:ea typeface="黑体" panose="02010609060101010101" pitchFamily="49" charset="-122"/>
              </a:rPr>
              <a:t>复制期（间期）</a:t>
            </a:r>
          </a:p>
        </p:txBody>
      </p:sp>
      <p:sp>
        <p:nvSpPr>
          <p:cNvPr id="8" name="Text Box 27">
            <a:extLst>
              <a:ext uri="{FF2B5EF4-FFF2-40B4-BE49-F238E27FC236}">
                <a16:creationId xmlns:a16="http://schemas.microsoft.com/office/drawing/2014/main" id="{C89E859F-DE43-4B63-A8FC-270E18382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669" y="3993140"/>
            <a:ext cx="17524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 dirty="0">
                <a:solidFill>
                  <a:srgbClr val="990033"/>
                </a:solidFill>
                <a:latin typeface="Tahoma" panose="020B0604030504040204" pitchFamily="34" charset="0"/>
                <a:ea typeface="黑体" panose="02010609060101010101" pitchFamily="49" charset="-122"/>
              </a:rPr>
              <a:t>结果：</a:t>
            </a:r>
            <a:endParaRPr lang="en-US" altLang="zh-CN" sz="3600" dirty="0">
              <a:solidFill>
                <a:srgbClr val="990033"/>
              </a:solidFill>
              <a:latin typeface="Tahoma" panose="020B0604030504040204" pitchFamily="34" charset="0"/>
              <a:ea typeface="黑体" panose="02010609060101010101" pitchFamily="49" charset="-122"/>
            </a:endParaRPr>
          </a:p>
        </p:txBody>
      </p:sp>
      <p:sp>
        <p:nvSpPr>
          <p:cNvPr id="11" name="Rectangle 38">
            <a:extLst>
              <a:ext uri="{FF2B5EF4-FFF2-40B4-BE49-F238E27FC236}">
                <a16:creationId xmlns:a16="http://schemas.microsoft.com/office/drawing/2014/main" id="{D1C633F2-9AC9-411F-8310-EA020F4B5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2902" y="3985421"/>
            <a:ext cx="62605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3600" dirty="0">
                <a:solidFill>
                  <a:srgbClr val="990033"/>
                </a:solidFill>
                <a:latin typeface="Tahoma" panose="020B0604030504040204" pitchFamily="34" charset="0"/>
                <a:ea typeface="黑体" panose="02010609060101010101" pitchFamily="49" charset="-122"/>
              </a:rPr>
              <a:t>产生原有基因的等位基因</a:t>
            </a:r>
          </a:p>
        </p:txBody>
      </p:sp>
      <p:sp>
        <p:nvSpPr>
          <p:cNvPr id="12" name="Text Box 27">
            <a:extLst>
              <a:ext uri="{FF2B5EF4-FFF2-40B4-BE49-F238E27FC236}">
                <a16:creationId xmlns:a16="http://schemas.microsoft.com/office/drawing/2014/main" id="{0818A461-FB60-47DF-B74E-492BD4262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669" y="1591298"/>
            <a:ext cx="61170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 dirty="0">
                <a:solidFill>
                  <a:srgbClr val="990033"/>
                </a:solidFill>
                <a:latin typeface="Tahoma" panose="020B0604030504040204" pitchFamily="34" charset="0"/>
                <a:ea typeface="黑体" panose="02010609060101010101" pitchFamily="49" charset="-122"/>
              </a:rPr>
              <a:t>定义：</a:t>
            </a:r>
            <a:endParaRPr lang="en-US" altLang="zh-CN" sz="3600" dirty="0">
              <a:solidFill>
                <a:srgbClr val="990033"/>
              </a:solidFill>
              <a:latin typeface="Tahoma" panose="020B0604030504040204" pitchFamily="34" charset="0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1748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7" grpId="0"/>
      <p:bldP spid="15398" grpId="0"/>
      <p:bldP spid="8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A70F9681-5D0C-4268-8237-31E1FBF45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315" y="534730"/>
            <a:ext cx="119916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3600" dirty="0">
                <a:solidFill>
                  <a:srgbClr val="000099"/>
                </a:solidFill>
                <a:latin typeface="Tahoma" panose="020B0604030504040204" pitchFamily="34" charset="0"/>
                <a:ea typeface="黑体" panose="02010609060101010101" pitchFamily="49" charset="-122"/>
              </a:rPr>
              <a:t>基因突变会遗传给后代吗？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795ADA7D-FA8B-41AF-A909-ABAED5817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590" y="1308251"/>
            <a:ext cx="10182820" cy="1912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4900"/>
              </a:lnSpc>
              <a:spcBef>
                <a:spcPct val="0"/>
              </a:spcBef>
              <a:buFontTx/>
              <a:buNone/>
            </a:pPr>
            <a:r>
              <a:rPr lang="zh-CN" altLang="en-US" sz="3600" dirty="0">
                <a:solidFill>
                  <a:srgbClr val="990033"/>
                </a:solidFill>
                <a:latin typeface="Tahoma" panose="020B0604030504040204" pitchFamily="34" charset="0"/>
                <a:ea typeface="黑体" panose="02010609060101010101" pitchFamily="49" charset="-122"/>
              </a:rPr>
              <a:t>发生在</a:t>
            </a:r>
            <a:r>
              <a:rPr lang="zh-CN" altLang="en-US" sz="3600" dirty="0">
                <a:solidFill>
                  <a:srgbClr val="FF0000"/>
                </a:solidFill>
                <a:latin typeface="Tahoma" panose="020B0604030504040204" pitchFamily="34" charset="0"/>
                <a:ea typeface="黑体" panose="02010609060101010101" pitchFamily="49" charset="-122"/>
              </a:rPr>
              <a:t>配子</a:t>
            </a:r>
            <a:r>
              <a:rPr lang="zh-CN" altLang="en-US" sz="3600" dirty="0">
                <a:solidFill>
                  <a:srgbClr val="990033"/>
                </a:solidFill>
                <a:latin typeface="Tahoma" panose="020B0604030504040204" pitchFamily="34" charset="0"/>
                <a:ea typeface="黑体" panose="02010609060101010101" pitchFamily="49" charset="-122"/>
              </a:rPr>
              <a:t>中将遵循遗传规律</a:t>
            </a:r>
            <a:r>
              <a:rPr lang="zh-CN" altLang="en-US" sz="3600" dirty="0">
                <a:solidFill>
                  <a:srgbClr val="FF0000"/>
                </a:solidFill>
                <a:latin typeface="Tahoma" panose="020B0604030504040204" pitchFamily="34" charset="0"/>
                <a:ea typeface="黑体" panose="02010609060101010101" pitchFamily="49" charset="-122"/>
              </a:rPr>
              <a:t>遗传</a:t>
            </a:r>
            <a:r>
              <a:rPr lang="zh-CN" altLang="en-US" sz="3600" dirty="0">
                <a:solidFill>
                  <a:srgbClr val="990033"/>
                </a:solidFill>
                <a:latin typeface="Tahoma" panose="020B0604030504040204" pitchFamily="34" charset="0"/>
                <a:ea typeface="黑体" panose="02010609060101010101" pitchFamily="49" charset="-122"/>
              </a:rPr>
              <a:t>给子代</a:t>
            </a:r>
          </a:p>
          <a:p>
            <a:pPr eaLnBrk="1" hangingPunct="1">
              <a:lnSpc>
                <a:spcPts val="4900"/>
              </a:lnSpc>
              <a:spcBef>
                <a:spcPct val="0"/>
              </a:spcBef>
              <a:buFontTx/>
              <a:buNone/>
            </a:pPr>
            <a:r>
              <a:rPr lang="zh-CN" altLang="en-US" sz="3600" dirty="0">
                <a:solidFill>
                  <a:srgbClr val="990033"/>
                </a:solidFill>
                <a:latin typeface="Tahoma" panose="020B0604030504040204" pitchFamily="34" charset="0"/>
                <a:ea typeface="黑体" panose="02010609060101010101" pitchFamily="49" charset="-122"/>
              </a:rPr>
              <a:t>发生在</a:t>
            </a:r>
            <a:r>
              <a:rPr lang="zh-CN" altLang="en-US" sz="3600" dirty="0">
                <a:solidFill>
                  <a:srgbClr val="FF0000"/>
                </a:solidFill>
                <a:latin typeface="Tahoma" panose="020B0604030504040204" pitchFamily="34" charset="0"/>
                <a:ea typeface="黑体" panose="02010609060101010101" pitchFamily="49" charset="-122"/>
              </a:rPr>
              <a:t>体细胞</a:t>
            </a:r>
            <a:r>
              <a:rPr lang="zh-CN" altLang="en-US" sz="3600" dirty="0">
                <a:solidFill>
                  <a:srgbClr val="990033"/>
                </a:solidFill>
                <a:latin typeface="Tahoma" panose="020B0604030504040204" pitchFamily="34" charset="0"/>
                <a:ea typeface="黑体" panose="02010609060101010101" pitchFamily="49" charset="-122"/>
              </a:rPr>
              <a:t>中</a:t>
            </a:r>
            <a:r>
              <a:rPr lang="zh-CN" altLang="en-US" sz="3600" dirty="0">
                <a:solidFill>
                  <a:srgbClr val="FF0000"/>
                </a:solidFill>
                <a:latin typeface="Tahoma" panose="020B0604030504040204" pitchFamily="34" charset="0"/>
                <a:ea typeface="黑体" panose="02010609060101010101" pitchFamily="49" charset="-122"/>
              </a:rPr>
              <a:t>一般不遗传</a:t>
            </a:r>
            <a:r>
              <a:rPr lang="zh-CN" altLang="en-US" sz="3600" dirty="0">
                <a:solidFill>
                  <a:srgbClr val="990033"/>
                </a:solidFill>
                <a:latin typeface="Tahoma" panose="020B0604030504040204" pitchFamily="34" charset="0"/>
                <a:ea typeface="黑体" panose="02010609060101010101" pitchFamily="49" charset="-122"/>
              </a:rPr>
              <a:t>给子代，但</a:t>
            </a:r>
            <a:r>
              <a:rPr lang="zh-CN" altLang="en-US" sz="3600" dirty="0">
                <a:solidFill>
                  <a:srgbClr val="FF0000"/>
                </a:solidFill>
                <a:latin typeface="Tahoma" panose="020B0604030504040204" pitchFamily="34" charset="0"/>
                <a:ea typeface="黑体" panose="02010609060101010101" pitchFamily="49" charset="-122"/>
              </a:rPr>
              <a:t>植物</a:t>
            </a:r>
            <a:r>
              <a:rPr lang="zh-CN" altLang="en-US" sz="3600" dirty="0">
                <a:solidFill>
                  <a:srgbClr val="990033"/>
                </a:solidFill>
                <a:latin typeface="Tahoma" panose="020B0604030504040204" pitchFamily="34" charset="0"/>
                <a:ea typeface="黑体" panose="02010609060101010101" pitchFamily="49" charset="-122"/>
              </a:rPr>
              <a:t>的突变基因可通过</a:t>
            </a:r>
            <a:r>
              <a:rPr lang="zh-CN" altLang="en-US" sz="3600" dirty="0">
                <a:solidFill>
                  <a:srgbClr val="FF0000"/>
                </a:solidFill>
                <a:latin typeface="Tahoma" panose="020B0604030504040204" pitchFamily="34" charset="0"/>
                <a:ea typeface="黑体" panose="02010609060101010101" pitchFamily="49" charset="-122"/>
              </a:rPr>
              <a:t>无性繁殖遗传。</a:t>
            </a:r>
          </a:p>
        </p:txBody>
      </p:sp>
    </p:spTree>
    <p:extLst>
      <p:ext uri="{BB962C8B-B14F-4D97-AF65-F5344CB8AC3E}">
        <p14:creationId xmlns:p14="http://schemas.microsoft.com/office/powerpoint/2010/main" val="283897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54565BB-7DD2-4F21-B863-CDC5ACC57B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E2FEF61-B1AE-40B2-9C2D-C1FB78403E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副标题 3">
            <a:extLst>
              <a:ext uri="{FF2B5EF4-FFF2-40B4-BE49-F238E27FC236}">
                <a16:creationId xmlns:a16="http://schemas.microsoft.com/office/drawing/2014/main" id="{F548C71A-0081-4524-B347-C08A7654B702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D4E6B0BB-5E3A-4D2E-AAC3-E844409FFB95}"/>
              </a:ext>
            </a:extLst>
          </p:cNvPr>
          <p:cNvSpPr>
            <a:spLocks noGrp="1"/>
          </p:cNvSpPr>
          <p:nvPr>
            <p:ph type="ctrTitle" idx="13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9" name="屏幕录制 8">
            <a:hlinkClick r:id="" action="ppaction://media"/>
            <a:extLst>
              <a:ext uri="{FF2B5EF4-FFF2-40B4-BE49-F238E27FC236}">
                <a16:creationId xmlns:a16="http://schemas.microsoft.com/office/drawing/2014/main" id="{7157DD7D-5C18-41EC-8155-0DC85CAF82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70101" y="637"/>
            <a:ext cx="10094231" cy="685736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72B0ECB-5536-4104-B3AF-B08F5FFD9AF9}"/>
              </a:ext>
            </a:extLst>
          </p:cNvPr>
          <p:cNvSpPr/>
          <p:nvPr/>
        </p:nvSpPr>
        <p:spPr>
          <a:xfrm>
            <a:off x="419868" y="745833"/>
            <a:ext cx="15763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000099"/>
                </a:solidFill>
              </a:rPr>
              <a:t>APC</a:t>
            </a:r>
            <a:endParaRPr lang="zh-CN" altLang="en-US" sz="4000" b="1" dirty="0">
              <a:solidFill>
                <a:srgbClr val="000099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B8EB712-7B5F-459C-AEFB-26A4A7E61D35}"/>
              </a:ext>
            </a:extLst>
          </p:cNvPr>
          <p:cNvSpPr/>
          <p:nvPr/>
        </p:nvSpPr>
        <p:spPr>
          <a:xfrm>
            <a:off x="390244" y="2684169"/>
            <a:ext cx="15763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000099"/>
                </a:solidFill>
              </a:rPr>
              <a:t>p53</a:t>
            </a:r>
            <a:endParaRPr lang="zh-CN" altLang="en-US" sz="4000" b="1" dirty="0">
              <a:solidFill>
                <a:srgbClr val="000099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C6083E9-3F89-40EA-859C-1D4DF2A9170E}"/>
              </a:ext>
            </a:extLst>
          </p:cNvPr>
          <p:cNvSpPr/>
          <p:nvPr/>
        </p:nvSpPr>
        <p:spPr>
          <a:xfrm>
            <a:off x="390244" y="1733847"/>
            <a:ext cx="15763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000099"/>
                </a:solidFill>
              </a:rPr>
              <a:t>K-Ras</a:t>
            </a:r>
            <a:endParaRPr lang="zh-CN" altLang="en-US" sz="40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04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FD18F2F-7E56-4532-9E46-D38EA44DE36D}"/>
              </a:ext>
            </a:extLst>
          </p:cNvPr>
          <p:cNvSpPr/>
          <p:nvPr/>
        </p:nvSpPr>
        <p:spPr>
          <a:xfrm>
            <a:off x="101682" y="312566"/>
            <a:ext cx="2328716" cy="1220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600"/>
              </a:lnSpc>
            </a:pPr>
            <a:r>
              <a:rPr lang="zh-CN" altLang="en-US" sz="2700" b="1" dirty="0">
                <a:solidFill>
                  <a:srgbClr val="800000"/>
                </a:solidFill>
              </a:rPr>
              <a:t>原癌基因：</a:t>
            </a:r>
            <a:endParaRPr lang="en-US" altLang="zh-CN" sz="2700" b="1" dirty="0">
              <a:solidFill>
                <a:srgbClr val="800000"/>
              </a:solidFill>
            </a:endParaRPr>
          </a:p>
          <a:p>
            <a:pPr>
              <a:lnSpc>
                <a:spcPts val="4600"/>
              </a:lnSpc>
            </a:pPr>
            <a:r>
              <a:rPr lang="zh-CN" altLang="en-US" sz="2700" b="1" dirty="0">
                <a:solidFill>
                  <a:srgbClr val="800000"/>
                </a:solidFill>
              </a:rPr>
              <a:t>抑癌基因：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AC65B1B-9287-410D-9F78-DE142AA093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900" y="2177937"/>
            <a:ext cx="8312200" cy="316464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D1F7582-276C-4833-9306-C7816462F9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900" y="1909190"/>
            <a:ext cx="7818866" cy="510901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A51A891-A2E7-4BD5-B79D-FE37B66ECC94}"/>
              </a:ext>
            </a:extLst>
          </p:cNvPr>
          <p:cNvSpPr/>
          <p:nvPr/>
        </p:nvSpPr>
        <p:spPr>
          <a:xfrm>
            <a:off x="1884023" y="326214"/>
            <a:ext cx="11471952" cy="630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600"/>
              </a:lnSpc>
            </a:pPr>
            <a:r>
              <a:rPr lang="zh-CN" altLang="en-US" sz="2700" b="1" dirty="0">
                <a:solidFill>
                  <a:srgbClr val="800000"/>
                </a:solidFill>
              </a:rPr>
              <a:t>其表达的蛋白质是细胞正常的生长和增殖所必需的。（如Ｋ</a:t>
            </a:r>
            <a:r>
              <a:rPr lang="en-US" altLang="zh-CN" sz="2700" b="1" dirty="0">
                <a:solidFill>
                  <a:srgbClr val="800000"/>
                </a:solidFill>
              </a:rPr>
              <a:t>-Ras</a:t>
            </a:r>
            <a:r>
              <a:rPr lang="zh-CN" altLang="en-US" sz="2700" b="1" dirty="0">
                <a:solidFill>
                  <a:srgbClr val="800000"/>
                </a:solidFill>
              </a:rPr>
              <a:t>）</a:t>
            </a:r>
            <a:endParaRPr lang="en-US" altLang="zh-CN" sz="2700" b="1" dirty="0">
              <a:solidFill>
                <a:srgbClr val="80000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75D609A-F59C-42D4-BF14-6F0414F23EEB}"/>
              </a:ext>
            </a:extLst>
          </p:cNvPr>
          <p:cNvSpPr/>
          <p:nvPr/>
        </p:nvSpPr>
        <p:spPr>
          <a:xfrm>
            <a:off x="1870375" y="915699"/>
            <a:ext cx="11471952" cy="1216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600"/>
              </a:lnSpc>
            </a:pPr>
            <a:r>
              <a:rPr lang="zh-CN" altLang="en-US" sz="2700" b="1" dirty="0">
                <a:solidFill>
                  <a:srgbClr val="800000"/>
                </a:solidFill>
              </a:rPr>
              <a:t>其表达的蛋白质抑制细胞生长和增殖，或者促进细胞凋亡。</a:t>
            </a:r>
            <a:endParaRPr lang="en-US" altLang="zh-CN" sz="2700" b="1" dirty="0">
              <a:solidFill>
                <a:srgbClr val="800000"/>
              </a:solidFill>
            </a:endParaRPr>
          </a:p>
          <a:p>
            <a:pPr>
              <a:lnSpc>
                <a:spcPts val="4600"/>
              </a:lnSpc>
            </a:pPr>
            <a:r>
              <a:rPr lang="en-US" altLang="zh-CN" sz="2700" b="1" dirty="0">
                <a:solidFill>
                  <a:srgbClr val="800000"/>
                </a:solidFill>
              </a:rPr>
              <a:t>(</a:t>
            </a:r>
            <a:r>
              <a:rPr lang="zh-CN" altLang="en-US" sz="2700" b="1" dirty="0">
                <a:solidFill>
                  <a:srgbClr val="800000"/>
                </a:solidFill>
              </a:rPr>
              <a:t>如</a:t>
            </a:r>
            <a:r>
              <a:rPr lang="en-US" altLang="zh-CN" sz="2700" b="1" dirty="0">
                <a:solidFill>
                  <a:srgbClr val="800000"/>
                </a:solidFill>
              </a:rPr>
              <a:t>APC</a:t>
            </a:r>
            <a:r>
              <a:rPr lang="zh-CN" altLang="en-US" sz="2700" b="1" dirty="0">
                <a:solidFill>
                  <a:srgbClr val="800000"/>
                </a:solidFill>
              </a:rPr>
              <a:t>、</a:t>
            </a:r>
            <a:r>
              <a:rPr lang="en-US" altLang="zh-CN" sz="2700" b="1" dirty="0">
                <a:solidFill>
                  <a:srgbClr val="800000"/>
                </a:solidFill>
              </a:rPr>
              <a:t>p53)</a:t>
            </a:r>
            <a:endParaRPr lang="zh-CN" altLang="en-US" sz="27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0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2F41E7FD-EE54-40CF-9099-FA9F30D74E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28" r="25156"/>
          <a:stretch/>
        </p:blipFill>
        <p:spPr>
          <a:xfrm>
            <a:off x="7981025" y="3502199"/>
            <a:ext cx="3997858" cy="3355801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71F98CA6-299F-4A5D-910C-22756BBAC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510" y="512364"/>
            <a:ext cx="59023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4000" b="1" dirty="0">
                <a:solidFill>
                  <a:srgbClr val="8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癌细胞的特点：</a:t>
            </a:r>
          </a:p>
        </p:txBody>
      </p:sp>
      <p:sp>
        <p:nvSpPr>
          <p:cNvPr id="7" name="Text Box 13">
            <a:extLst>
              <a:ext uri="{FF2B5EF4-FFF2-40B4-BE49-F238E27FC236}">
                <a16:creationId xmlns:a16="http://schemas.microsoft.com/office/drawing/2014/main" id="{D470822B-BE61-4704-A7A5-2B85D500D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509" y="1441754"/>
            <a:ext cx="9678233" cy="32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kumimoji="1" lang="zh-CN" altLang="en-US" sz="3600" b="1" dirty="0">
                <a:solidFill>
                  <a:srgbClr val="800000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能够无限增殖，</a:t>
            </a:r>
            <a:endParaRPr kumimoji="1" lang="en-US" altLang="zh-CN" sz="3600" b="1" dirty="0">
              <a:solidFill>
                <a:srgbClr val="800000"/>
              </a:solidFill>
              <a:latin typeface="Times New Roman" panose="02020603050405020304" pitchFamily="18" charset="0"/>
              <a:sym typeface="Wingdings 2" panose="05020102010507070707" pitchFamily="18" charset="2"/>
            </a:endParaRPr>
          </a:p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kumimoji="1" lang="zh-CN" altLang="en-US" sz="3600" b="1" dirty="0">
                <a:solidFill>
                  <a:srgbClr val="800000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形态结构发生变化，</a:t>
            </a:r>
            <a:endParaRPr kumimoji="1" lang="en-US" altLang="zh-CN" sz="3600" b="1" dirty="0">
              <a:solidFill>
                <a:srgbClr val="800000"/>
              </a:solidFill>
              <a:latin typeface="Times New Roman" panose="02020603050405020304" pitchFamily="18" charset="0"/>
              <a:sym typeface="Wingdings 2" panose="05020102010507070707" pitchFamily="18" charset="2"/>
            </a:endParaRPr>
          </a:p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kumimoji="1" lang="zh-CN" altLang="en-US" sz="3600" b="1" dirty="0">
                <a:solidFill>
                  <a:srgbClr val="800000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细胞膜上的糖蛋白等减少，细胞间黏着性显著降低，容易在体内分散转移。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53A06887-DF64-49F2-A1EC-9275D2EF375F}"/>
              </a:ext>
            </a:extLst>
          </p:cNvPr>
          <p:cNvGrpSpPr/>
          <p:nvPr/>
        </p:nvGrpSpPr>
        <p:grpSpPr>
          <a:xfrm>
            <a:off x="4713499" y="218549"/>
            <a:ext cx="7265384" cy="2844161"/>
            <a:chOff x="2609545" y="857828"/>
            <a:chExt cx="7265384" cy="2844161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205710F2-3271-469F-A947-2A5691FD61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158" t="37282" r="34092" b="39547"/>
            <a:stretch/>
          </p:blipFill>
          <p:spPr>
            <a:xfrm>
              <a:off x="2609545" y="1688825"/>
              <a:ext cx="7265384" cy="2013164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F8590C37-A92A-4006-B3D2-A852ECF4281D}"/>
                </a:ext>
              </a:extLst>
            </p:cNvPr>
            <p:cNvSpPr txBox="1"/>
            <p:nvPr/>
          </p:nvSpPr>
          <p:spPr>
            <a:xfrm>
              <a:off x="2778710" y="857828"/>
              <a:ext cx="24502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正常成纤维细胞</a:t>
              </a:r>
              <a:endPara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/>
              <a:r>
                <a:rPr lang="zh-CN" altLang="en-US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扁平梭形</a:t>
              </a: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77B85B08-DE9F-41D6-BD31-CD013C2B770C}"/>
                </a:ext>
              </a:extLst>
            </p:cNvPr>
            <p:cNvSpPr txBox="1"/>
            <p:nvPr/>
          </p:nvSpPr>
          <p:spPr>
            <a:xfrm>
              <a:off x="7236780" y="875584"/>
              <a:ext cx="24502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</a:lstStyle>
            <a:p>
              <a:r>
                <a:rPr lang="zh-CN" altLang="en-US" dirty="0"/>
                <a:t>癌变后</a:t>
              </a:r>
              <a:endParaRPr lang="en-US" altLang="zh-CN" dirty="0"/>
            </a:p>
            <a:p>
              <a:r>
                <a:rPr lang="zh-CN" altLang="en-US" dirty="0"/>
                <a:t>变成球形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978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B9095EE7-6CC4-4C7C-9ADC-36AD407618FF}"/>
              </a:ext>
            </a:extLst>
          </p:cNvPr>
          <p:cNvSpPr/>
          <p:nvPr/>
        </p:nvSpPr>
        <p:spPr>
          <a:xfrm>
            <a:off x="258170" y="127037"/>
            <a:ext cx="116756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8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思考：</a:t>
            </a:r>
            <a:r>
              <a:rPr lang="zh-CN" altLang="en-US" sz="2800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这些看起来对生物不利的基因，为什么在进化历程中没有被淘汰呢？</a:t>
            </a:r>
            <a:endParaRPr lang="en-US" altLang="zh-CN" sz="2800" dirty="0">
              <a:solidFill>
                <a:srgbClr val="00009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3A57682-692A-422B-9F81-FCF8FDB395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00" t="16318" r="38148" b="26368"/>
          <a:stretch/>
        </p:blipFill>
        <p:spPr>
          <a:xfrm>
            <a:off x="7451678" y="3217432"/>
            <a:ext cx="4740322" cy="364056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DA11E58-C200-4F5D-A450-371AD560CF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016" y="593472"/>
            <a:ext cx="4451799" cy="417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5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id="{0AA844EE-55B7-4678-93D2-1FDE842D4BA1}"/>
              </a:ext>
            </a:extLst>
          </p:cNvPr>
          <p:cNvSpPr txBox="1"/>
          <p:nvPr/>
        </p:nvSpPr>
        <p:spPr>
          <a:xfrm>
            <a:off x="2204632" y="64115"/>
            <a:ext cx="7460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镰刀型细胞贫血症相关基因型比例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EA600EB7-69D0-4BCE-8F5C-6DDABE07DDE1}"/>
              </a:ext>
            </a:extLst>
          </p:cNvPr>
          <p:cNvSpPr txBox="1"/>
          <p:nvPr/>
        </p:nvSpPr>
        <p:spPr>
          <a:xfrm>
            <a:off x="1860276" y="4994857"/>
            <a:ext cx="9880600" cy="1284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１</a:t>
            </a:r>
            <a:r>
              <a:rPr lang="en-US" altLang="zh-CN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.</a:t>
            </a:r>
            <a:r>
              <a:rPr lang="zh-CN" altLang="en-US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两个地区人群中不同基因型所占比例有何差异？</a:t>
            </a:r>
            <a:endParaRPr lang="en-US" altLang="zh-CN" sz="2800" b="1" dirty="0">
              <a:solidFill>
                <a:srgbClr val="000099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２</a:t>
            </a:r>
            <a:r>
              <a:rPr lang="en-US" altLang="zh-CN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.</a:t>
            </a:r>
            <a:r>
              <a:rPr lang="zh-CN" altLang="en-US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你认为可能是什么原因导致了这种差异？　</a:t>
            </a: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732AE938-2C1B-498A-ACA9-92AE18F6A69A}"/>
              </a:ext>
            </a:extLst>
          </p:cNvPr>
          <p:cNvSpPr/>
          <p:nvPr/>
        </p:nvSpPr>
        <p:spPr>
          <a:xfrm>
            <a:off x="8744754" y="3258354"/>
            <a:ext cx="579550" cy="105167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70781128-4665-472B-A6DF-FD32C2E898E8}"/>
              </a:ext>
            </a:extLst>
          </p:cNvPr>
          <p:cNvCxnSpPr>
            <a:cxnSpLocks/>
          </p:cNvCxnSpPr>
          <p:nvPr/>
        </p:nvCxnSpPr>
        <p:spPr>
          <a:xfrm flipV="1">
            <a:off x="9324304" y="3076843"/>
            <a:ext cx="946598" cy="51515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703264F6-7F18-4E28-85F1-A5A4841F4A2A}"/>
              </a:ext>
            </a:extLst>
          </p:cNvPr>
          <p:cNvSpPr txBox="1"/>
          <p:nvPr/>
        </p:nvSpPr>
        <p:spPr>
          <a:xfrm>
            <a:off x="9612029" y="1260961"/>
            <a:ext cx="15543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多数死于镰刀型细胞贫血症</a:t>
            </a: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BE06B3C5-1E23-4A86-ADF1-9FDAD7EF94E0}"/>
              </a:ext>
            </a:extLst>
          </p:cNvPr>
          <p:cNvSpPr/>
          <p:nvPr/>
        </p:nvSpPr>
        <p:spPr>
          <a:xfrm>
            <a:off x="7076207" y="3258354"/>
            <a:ext cx="579550" cy="105167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2B902309-ADD3-46AE-B8DE-58518E0D3DDA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2987388"/>
            <a:ext cx="1020956" cy="5490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BAE0CA74-F96D-41B7-AC1A-DB36F1A3E2C1}"/>
              </a:ext>
            </a:extLst>
          </p:cNvPr>
          <p:cNvSpPr txBox="1"/>
          <p:nvPr/>
        </p:nvSpPr>
        <p:spPr>
          <a:xfrm>
            <a:off x="5472920" y="1583426"/>
            <a:ext cx="9234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多数死于疟疾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A646C3C-2EC9-4967-B57F-4A2872CBB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205" y="599851"/>
            <a:ext cx="4451799" cy="419096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F3A101F-73C8-43E4-9520-D631EFFDD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016" y="593472"/>
            <a:ext cx="4451799" cy="417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40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10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5F70F3B-0BED-470F-A124-FE99FA492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04789" cy="687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D0E724-659B-48D0-88BD-D47F5CB578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00" t="14340" r="35968" b="5535"/>
          <a:stretch/>
        </p:blipFill>
        <p:spPr>
          <a:xfrm>
            <a:off x="0" y="-12844"/>
            <a:ext cx="7194430" cy="687084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CC7DD02-9D44-4AD2-AE6D-559E5B8A10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43" t="12578" r="25989" b="21761"/>
          <a:stretch/>
        </p:blipFill>
        <p:spPr>
          <a:xfrm>
            <a:off x="5961528" y="2355012"/>
            <a:ext cx="6230471" cy="450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95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4FE6EE1D-61C8-41F4-9BDF-B35C95483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145" y="1627805"/>
            <a:ext cx="7125710" cy="502753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94265D43-4A1E-4F9C-AEB1-1393AC1215CE}"/>
              </a:ext>
            </a:extLst>
          </p:cNvPr>
          <p:cNvSpPr/>
          <p:nvPr/>
        </p:nvSpPr>
        <p:spPr>
          <a:xfrm>
            <a:off x="516340" y="395489"/>
            <a:ext cx="111593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rgbClr val="8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思考：</a:t>
            </a:r>
            <a:r>
              <a:rPr lang="zh-CN" altLang="en-US" sz="3200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这些看起来对生物生存不利的基因，为什么在进化历程中没有被淘汰呢？</a:t>
            </a:r>
            <a:endParaRPr lang="en-US" altLang="zh-CN" sz="3200" dirty="0">
              <a:solidFill>
                <a:srgbClr val="00009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9932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7964A98-F1A1-4A23-B8F9-2EB99DD93E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" t="2262" r="461"/>
          <a:stretch/>
        </p:blipFill>
        <p:spPr>
          <a:xfrm>
            <a:off x="3068567" y="445901"/>
            <a:ext cx="6054866" cy="341987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A602FA09-F8AE-4142-8016-DCF0D9021521}"/>
              </a:ext>
            </a:extLst>
          </p:cNvPr>
          <p:cNvSpPr txBox="1"/>
          <p:nvPr/>
        </p:nvSpPr>
        <p:spPr>
          <a:xfrm>
            <a:off x="2489200" y="3968890"/>
            <a:ext cx="2265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幼圆" panose="02010509060101010101" pitchFamily="49" charset="-122"/>
                <a:ea typeface="幼圆" panose="02010509060101010101" pitchFamily="49" charset="-122"/>
                <a:cs typeface="Aharoni" panose="02010803020104030203" pitchFamily="2" charset="-79"/>
              </a:rPr>
              <a:t>７号染色体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675B829-8091-4625-B6E2-69695998F5FE}"/>
              </a:ext>
            </a:extLst>
          </p:cNvPr>
          <p:cNvSpPr/>
          <p:nvPr/>
        </p:nvSpPr>
        <p:spPr>
          <a:xfrm>
            <a:off x="2925238" y="4809152"/>
            <a:ext cx="8113339" cy="1319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/>
              <a:t>是什么引起了基因突变呢？</a:t>
            </a:r>
            <a:endParaRPr lang="en-US" altLang="zh-CN" sz="2800" b="1" dirty="0"/>
          </a:p>
          <a:p>
            <a:pPr>
              <a:lnSpc>
                <a:spcPct val="150000"/>
              </a:lnSpc>
            </a:pPr>
            <a:r>
              <a:rPr lang="zh-CN" altLang="en-US" sz="2800" b="1" dirty="0"/>
              <a:t>人类又能否控制基因突变的方向呢？</a:t>
            </a:r>
          </a:p>
        </p:txBody>
      </p:sp>
    </p:spTree>
    <p:extLst>
      <p:ext uri="{BB962C8B-B14F-4D97-AF65-F5344CB8AC3E}">
        <p14:creationId xmlns:p14="http://schemas.microsoft.com/office/powerpoint/2010/main" val="205573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3040" y="1058444"/>
            <a:ext cx="1645920" cy="163068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896917" y="3082891"/>
            <a:ext cx="62119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7200" b="1" spc="4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谢谢您的观看</a:t>
            </a:r>
          </a:p>
        </p:txBody>
      </p:sp>
      <p:sp>
        <p:nvSpPr>
          <p:cNvPr id="7" name="矩形 6"/>
          <p:cNvSpPr/>
          <p:nvPr/>
        </p:nvSpPr>
        <p:spPr>
          <a:xfrm>
            <a:off x="3390476" y="4676987"/>
            <a:ext cx="5607216" cy="559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spc="30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北京市朝阳区教育研究中心  制作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4FA09E5F-D06A-48F5-8D41-D37AB1F09CD5}"/>
              </a:ext>
            </a:extLst>
          </p:cNvPr>
          <p:cNvSpPr/>
          <p:nvPr/>
        </p:nvSpPr>
        <p:spPr>
          <a:xfrm>
            <a:off x="496528" y="310929"/>
            <a:ext cx="1119894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2800" b="1" dirty="0">
                <a:solidFill>
                  <a:srgbClr val="A5002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资料一：</a:t>
            </a:r>
            <a:r>
              <a:rPr lang="zh-CN" altLang="en-US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1910年，在美国，赫里克医生诊所来了一位年轻的黑人患者，脸色苍白，四肢无力，患有严重贫血症，赫里克医生对其使用了所有能治疗贫血症的药物，均无效。后来做血液检测时，发现，该患者红细胞的形状和正常人不一样，是镰刀型细胞。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38E2D83-5919-4B8A-96CF-2579CEF9F1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7" r="20666" b="16469"/>
          <a:stretch/>
        </p:blipFill>
        <p:spPr bwMode="auto">
          <a:xfrm>
            <a:off x="6278133" y="2267978"/>
            <a:ext cx="4686441" cy="361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078F2FB-A3E6-4403-B2BC-5AB8067135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1" t="18371" r="8149" b="17001"/>
          <a:stretch/>
        </p:blipFill>
        <p:spPr bwMode="auto">
          <a:xfrm>
            <a:off x="1306648" y="2258891"/>
            <a:ext cx="4686441" cy="361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标题 14">
            <a:extLst>
              <a:ext uri="{FF2B5EF4-FFF2-40B4-BE49-F238E27FC236}">
                <a16:creationId xmlns:a16="http://schemas.microsoft.com/office/drawing/2014/main" id="{D0FFDE54-A3C1-4EDA-A2F9-CB7818E1BA83}"/>
              </a:ext>
            </a:extLst>
          </p:cNvPr>
          <p:cNvSpPr>
            <a:spLocks noGrp="1"/>
          </p:cNvSpPr>
          <p:nvPr>
            <p:ph type="ctrTitle" idx="13"/>
          </p:nvPr>
        </p:nvSpPr>
        <p:spPr>
          <a:xfrm>
            <a:off x="2644549" y="5732356"/>
            <a:ext cx="2705841" cy="971127"/>
          </a:xfrm>
        </p:spPr>
        <p:txBody>
          <a:bodyPr>
            <a:normAutofit/>
          </a:bodyPr>
          <a:lstStyle/>
          <a:p>
            <a:r>
              <a:rPr lang="zh-CN" altLang="en-US" sz="2800" b="1" spc="400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正常红细胞</a:t>
            </a:r>
            <a:endParaRPr lang="en-US" altLang="zh-CN" sz="2800" b="1" spc="400" dirty="0">
              <a:solidFill>
                <a:srgbClr val="000099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标题 14">
            <a:extLst>
              <a:ext uri="{FF2B5EF4-FFF2-40B4-BE49-F238E27FC236}">
                <a16:creationId xmlns:a16="http://schemas.microsoft.com/office/drawing/2014/main" id="{D92EAC1A-1004-4D79-9F89-9FD3370B1F73}"/>
              </a:ext>
            </a:extLst>
          </p:cNvPr>
          <p:cNvSpPr txBox="1">
            <a:spLocks/>
          </p:cNvSpPr>
          <p:nvPr/>
        </p:nvSpPr>
        <p:spPr>
          <a:xfrm>
            <a:off x="7403359" y="5732355"/>
            <a:ext cx="2705841" cy="97112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kern="120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r>
              <a:rPr lang="zh-CN" altLang="en-US" sz="2800" b="1" spc="400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镰刀型红细胞</a:t>
            </a:r>
            <a:endParaRPr lang="en-US" altLang="zh-CN" sz="2800" b="1" spc="400" dirty="0">
              <a:solidFill>
                <a:srgbClr val="000099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8718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38E2D83-5919-4B8A-96CF-2579CEF9F1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7" r="20666" b="16469"/>
          <a:stretch/>
        </p:blipFill>
        <p:spPr bwMode="auto">
          <a:xfrm>
            <a:off x="6278133" y="2267978"/>
            <a:ext cx="4686441" cy="361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078F2FB-A3E6-4403-B2BC-5AB8067135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1" t="18371" r="8149" b="17001"/>
          <a:stretch/>
        </p:blipFill>
        <p:spPr bwMode="auto">
          <a:xfrm>
            <a:off x="1306648" y="2258891"/>
            <a:ext cx="4686441" cy="361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标题 14">
            <a:extLst>
              <a:ext uri="{FF2B5EF4-FFF2-40B4-BE49-F238E27FC236}">
                <a16:creationId xmlns:a16="http://schemas.microsoft.com/office/drawing/2014/main" id="{D0FFDE54-A3C1-4EDA-A2F9-CB7818E1BA83}"/>
              </a:ext>
            </a:extLst>
          </p:cNvPr>
          <p:cNvSpPr>
            <a:spLocks noGrp="1"/>
          </p:cNvSpPr>
          <p:nvPr>
            <p:ph type="ctrTitle" idx="13"/>
          </p:nvPr>
        </p:nvSpPr>
        <p:spPr>
          <a:xfrm>
            <a:off x="2644549" y="5732356"/>
            <a:ext cx="2705841" cy="971127"/>
          </a:xfrm>
        </p:spPr>
        <p:txBody>
          <a:bodyPr>
            <a:normAutofit/>
          </a:bodyPr>
          <a:lstStyle/>
          <a:p>
            <a:r>
              <a:rPr lang="zh-CN" altLang="en-US" sz="2800" b="1" spc="400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正常红细胞</a:t>
            </a:r>
            <a:endParaRPr lang="en-US" altLang="zh-CN" sz="2800" b="1" spc="400" dirty="0">
              <a:solidFill>
                <a:srgbClr val="000099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标题 14">
            <a:extLst>
              <a:ext uri="{FF2B5EF4-FFF2-40B4-BE49-F238E27FC236}">
                <a16:creationId xmlns:a16="http://schemas.microsoft.com/office/drawing/2014/main" id="{D92EAC1A-1004-4D79-9F89-9FD3370B1F73}"/>
              </a:ext>
            </a:extLst>
          </p:cNvPr>
          <p:cNvSpPr txBox="1">
            <a:spLocks/>
          </p:cNvSpPr>
          <p:nvPr/>
        </p:nvSpPr>
        <p:spPr>
          <a:xfrm>
            <a:off x="7403359" y="5732355"/>
            <a:ext cx="2705841" cy="97112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kern="120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r>
              <a:rPr lang="zh-CN" altLang="en-US" sz="2800" b="1" spc="400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镰刀型红细胞</a:t>
            </a:r>
            <a:endParaRPr lang="en-US" altLang="zh-CN" sz="2800" b="1" spc="400" dirty="0">
              <a:solidFill>
                <a:srgbClr val="000099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标题 14">
            <a:extLst>
              <a:ext uri="{FF2B5EF4-FFF2-40B4-BE49-F238E27FC236}">
                <a16:creationId xmlns:a16="http://schemas.microsoft.com/office/drawing/2014/main" id="{043A1491-10AE-48A6-86D9-2B49E7A0157C}"/>
              </a:ext>
            </a:extLst>
          </p:cNvPr>
          <p:cNvSpPr txBox="1">
            <a:spLocks/>
          </p:cNvSpPr>
          <p:nvPr/>
        </p:nvSpPr>
        <p:spPr>
          <a:xfrm>
            <a:off x="1306648" y="0"/>
            <a:ext cx="10383907" cy="97112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kern="120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r>
              <a:rPr lang="zh-CN" altLang="en-US" sz="2800" b="1" spc="400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思考一：是什么原因引起了患者红细胞这样的变化呢？</a:t>
            </a:r>
            <a:endParaRPr lang="en-US" altLang="zh-CN" sz="2800" b="1" spc="400" dirty="0">
              <a:solidFill>
                <a:srgbClr val="000099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标题 14">
            <a:extLst>
              <a:ext uri="{FF2B5EF4-FFF2-40B4-BE49-F238E27FC236}">
                <a16:creationId xmlns:a16="http://schemas.microsoft.com/office/drawing/2014/main" id="{670DA881-631D-452B-BCC1-C186CD296455}"/>
              </a:ext>
            </a:extLst>
          </p:cNvPr>
          <p:cNvSpPr txBox="1">
            <a:spLocks/>
          </p:cNvSpPr>
          <p:nvPr/>
        </p:nvSpPr>
        <p:spPr>
          <a:xfrm>
            <a:off x="4072999" y="1044508"/>
            <a:ext cx="1682358" cy="97112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kern="120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r>
              <a:rPr lang="zh-CN" altLang="en-US" sz="2800" b="1" spc="400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蛋白质</a:t>
            </a:r>
            <a:endParaRPr lang="en-US" altLang="zh-CN" sz="2800" b="1" spc="400" dirty="0">
              <a:solidFill>
                <a:srgbClr val="000099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F43B4FD0-026A-47BD-BBB0-9A0080B9DF5E}"/>
              </a:ext>
            </a:extLst>
          </p:cNvPr>
          <p:cNvCxnSpPr/>
          <p:nvPr/>
        </p:nvCxnSpPr>
        <p:spPr>
          <a:xfrm>
            <a:off x="5410899" y="1563812"/>
            <a:ext cx="1612819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标题 14">
            <a:extLst>
              <a:ext uri="{FF2B5EF4-FFF2-40B4-BE49-F238E27FC236}">
                <a16:creationId xmlns:a16="http://schemas.microsoft.com/office/drawing/2014/main" id="{D2AA469D-6B9D-4491-829C-4EC78A3B6C4A}"/>
              </a:ext>
            </a:extLst>
          </p:cNvPr>
          <p:cNvSpPr txBox="1">
            <a:spLocks/>
          </p:cNvSpPr>
          <p:nvPr/>
        </p:nvSpPr>
        <p:spPr>
          <a:xfrm>
            <a:off x="7173085" y="1044508"/>
            <a:ext cx="1682358" cy="97112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kern="120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r>
              <a:rPr lang="zh-CN" altLang="en-US" sz="2800" b="1" spc="400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性状</a:t>
            </a:r>
            <a:endParaRPr lang="en-US" altLang="zh-CN" sz="2800" b="1" spc="400" dirty="0">
              <a:solidFill>
                <a:srgbClr val="000099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标题 14">
            <a:extLst>
              <a:ext uri="{FF2B5EF4-FFF2-40B4-BE49-F238E27FC236}">
                <a16:creationId xmlns:a16="http://schemas.microsoft.com/office/drawing/2014/main" id="{2B391E89-6780-4379-8CB6-E91DE91E66F0}"/>
              </a:ext>
            </a:extLst>
          </p:cNvPr>
          <p:cNvSpPr txBox="1">
            <a:spLocks/>
          </p:cNvSpPr>
          <p:nvPr/>
        </p:nvSpPr>
        <p:spPr>
          <a:xfrm>
            <a:off x="5748437" y="748535"/>
            <a:ext cx="1682358" cy="97112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kern="120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r>
              <a:rPr lang="zh-CN" altLang="en-US" sz="2800" b="1" spc="400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体现</a:t>
            </a:r>
            <a:endParaRPr lang="en-US" altLang="zh-CN" sz="2800" b="1" spc="400" dirty="0">
              <a:solidFill>
                <a:srgbClr val="000099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0273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965DF301-3C82-4388-A308-51C4A488081D}"/>
              </a:ext>
            </a:extLst>
          </p:cNvPr>
          <p:cNvSpPr/>
          <p:nvPr/>
        </p:nvSpPr>
        <p:spPr>
          <a:xfrm>
            <a:off x="496528" y="310929"/>
            <a:ext cx="111989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2800" b="1" dirty="0">
                <a:solidFill>
                  <a:srgbClr val="A5002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资料二：</a:t>
            </a:r>
            <a:r>
              <a:rPr lang="en-US" altLang="zh-CN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1949</a:t>
            </a:r>
            <a:r>
              <a:rPr lang="zh-CN" altLang="en-US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年</a:t>
            </a:r>
            <a:r>
              <a:rPr lang="en-US" altLang="zh-CN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,</a:t>
            </a:r>
            <a:r>
              <a:rPr lang="zh-CN" altLang="en-US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鲍林博士将正常人、镰刀型细胞贫血症患者的血红蛋白</a:t>
            </a:r>
            <a:r>
              <a:rPr lang="en-US" altLang="zh-CN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,</a:t>
            </a:r>
            <a:r>
              <a:rPr lang="zh-CN" altLang="en-US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分别放在一定的缓冲溶液中电泳</a:t>
            </a:r>
            <a:r>
              <a:rPr lang="en-US" altLang="zh-CN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,</a:t>
            </a:r>
            <a:r>
              <a:rPr lang="zh-CN" altLang="en-US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发现正常人和患者的血红蛋白的电泳图谱有明显差异。</a:t>
            </a:r>
          </a:p>
        </p:txBody>
      </p:sp>
      <p:pic>
        <p:nvPicPr>
          <p:cNvPr id="9" name="图片 1" descr="微信图片_20171203214143">
            <a:extLst>
              <a:ext uri="{FF2B5EF4-FFF2-40B4-BE49-F238E27FC236}">
                <a16:creationId xmlns:a16="http://schemas.microsoft.com/office/drawing/2014/main" id="{33661621-A8F9-44B3-B026-884E6EA7A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54" y="2785828"/>
            <a:ext cx="5104697" cy="3458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标题 14">
            <a:extLst>
              <a:ext uri="{FF2B5EF4-FFF2-40B4-BE49-F238E27FC236}">
                <a16:creationId xmlns:a16="http://schemas.microsoft.com/office/drawing/2014/main" id="{40332DAA-CEA0-4B7B-8E6F-969ADEAE3723}"/>
              </a:ext>
            </a:extLst>
          </p:cNvPr>
          <p:cNvSpPr txBox="1">
            <a:spLocks/>
          </p:cNvSpPr>
          <p:nvPr/>
        </p:nvSpPr>
        <p:spPr>
          <a:xfrm>
            <a:off x="611139" y="1814701"/>
            <a:ext cx="10383907" cy="97112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kern="120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r>
              <a:rPr lang="zh-CN" altLang="en-US" sz="2800" b="1" spc="400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思考二：是什么原因导致患者血红蛋白缺陷？</a:t>
            </a:r>
            <a:endParaRPr lang="en-US" altLang="zh-CN" sz="2800" b="1" spc="400" dirty="0">
              <a:solidFill>
                <a:srgbClr val="000099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左大括号 1">
            <a:extLst>
              <a:ext uri="{FF2B5EF4-FFF2-40B4-BE49-F238E27FC236}">
                <a16:creationId xmlns:a16="http://schemas.microsoft.com/office/drawing/2014/main" id="{69E030C0-3C01-45F7-A2C8-D8A3DBD3C356}"/>
              </a:ext>
            </a:extLst>
          </p:cNvPr>
          <p:cNvSpPr/>
          <p:nvPr/>
        </p:nvSpPr>
        <p:spPr>
          <a:xfrm>
            <a:off x="6591300" y="3200400"/>
            <a:ext cx="296166" cy="2159000"/>
          </a:xfrm>
          <a:prstGeom prst="leftBrac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标题 14">
            <a:extLst>
              <a:ext uri="{FF2B5EF4-FFF2-40B4-BE49-F238E27FC236}">
                <a16:creationId xmlns:a16="http://schemas.microsoft.com/office/drawing/2014/main" id="{9FD93049-86C1-4991-BE04-D69609A2475D}"/>
              </a:ext>
            </a:extLst>
          </p:cNvPr>
          <p:cNvSpPr txBox="1">
            <a:spLocks/>
          </p:cNvSpPr>
          <p:nvPr/>
        </p:nvSpPr>
        <p:spPr>
          <a:xfrm>
            <a:off x="7075125" y="2798528"/>
            <a:ext cx="2714646" cy="97112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kern="120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r>
              <a:rPr lang="zh-CN" altLang="en-US" sz="2800" b="1" spc="400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氨基酸的种类</a:t>
            </a:r>
            <a:endParaRPr lang="en-US" altLang="zh-CN" sz="2800" b="1" spc="400" dirty="0">
              <a:solidFill>
                <a:srgbClr val="000099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标题 14">
            <a:extLst>
              <a:ext uri="{FF2B5EF4-FFF2-40B4-BE49-F238E27FC236}">
                <a16:creationId xmlns:a16="http://schemas.microsoft.com/office/drawing/2014/main" id="{5382D3AF-656B-4DF9-AE70-4DA2252810A8}"/>
              </a:ext>
            </a:extLst>
          </p:cNvPr>
          <p:cNvSpPr txBox="1">
            <a:spLocks/>
          </p:cNvSpPr>
          <p:nvPr/>
        </p:nvSpPr>
        <p:spPr>
          <a:xfrm>
            <a:off x="7075125" y="3429000"/>
            <a:ext cx="2714646" cy="97112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kern="120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r>
              <a:rPr lang="zh-CN" altLang="en-US" sz="2800" b="1" spc="400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氨基酸的数目</a:t>
            </a:r>
            <a:endParaRPr lang="en-US" altLang="zh-CN" sz="2800" b="1" spc="400" dirty="0">
              <a:solidFill>
                <a:srgbClr val="000099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标题 14">
            <a:extLst>
              <a:ext uri="{FF2B5EF4-FFF2-40B4-BE49-F238E27FC236}">
                <a16:creationId xmlns:a16="http://schemas.microsoft.com/office/drawing/2014/main" id="{1C813ECC-1C1C-4B0A-A180-E19A808C1F9C}"/>
              </a:ext>
            </a:extLst>
          </p:cNvPr>
          <p:cNvSpPr txBox="1">
            <a:spLocks/>
          </p:cNvSpPr>
          <p:nvPr/>
        </p:nvSpPr>
        <p:spPr>
          <a:xfrm>
            <a:off x="7075124" y="4059472"/>
            <a:ext cx="3554775" cy="97112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kern="120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r>
              <a:rPr lang="zh-CN" altLang="en-US" sz="2800" b="1" spc="400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氨基酸的排列顺序</a:t>
            </a:r>
            <a:endParaRPr lang="en-US" altLang="zh-CN" sz="2800" b="1" spc="400" dirty="0">
              <a:solidFill>
                <a:srgbClr val="000099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标题 14">
            <a:extLst>
              <a:ext uri="{FF2B5EF4-FFF2-40B4-BE49-F238E27FC236}">
                <a16:creationId xmlns:a16="http://schemas.microsoft.com/office/drawing/2014/main" id="{ADF6049F-AA2C-4E16-A962-0AF40956048D}"/>
              </a:ext>
            </a:extLst>
          </p:cNvPr>
          <p:cNvSpPr txBox="1">
            <a:spLocks/>
          </p:cNvSpPr>
          <p:nvPr/>
        </p:nvSpPr>
        <p:spPr>
          <a:xfrm>
            <a:off x="7075123" y="4702644"/>
            <a:ext cx="3554775" cy="97112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kern="120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r>
              <a:rPr lang="zh-CN" altLang="en-US" sz="2800" b="1" spc="400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蛋白质的空间结构</a:t>
            </a:r>
            <a:endParaRPr lang="en-US" altLang="zh-CN" sz="2800" b="1" spc="400" dirty="0">
              <a:solidFill>
                <a:srgbClr val="000099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7CB0053-7635-4902-9513-55855F4B26EA}"/>
              </a:ext>
            </a:extLst>
          </p:cNvPr>
          <p:cNvSpPr/>
          <p:nvPr/>
        </p:nvSpPr>
        <p:spPr>
          <a:xfrm>
            <a:off x="10292712" y="3652029"/>
            <a:ext cx="11106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8000" spc="400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？</a:t>
            </a:r>
            <a:endParaRPr lang="zh-CN" altLang="en-US" sz="8000" dirty="0"/>
          </a:p>
        </p:txBody>
      </p:sp>
    </p:spTree>
    <p:extLst>
      <p:ext uri="{BB962C8B-B14F-4D97-AF65-F5344CB8AC3E}">
        <p14:creationId xmlns:p14="http://schemas.microsoft.com/office/powerpoint/2010/main" val="339712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2" grpId="0" animBg="1"/>
      <p:bldP spid="6" grpId="0"/>
      <p:bldP spid="8" grpId="0"/>
      <p:bldP spid="10" grpId="0"/>
      <p:bldP spid="11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965DF301-3C82-4388-A308-51C4A488081D}"/>
              </a:ext>
            </a:extLst>
          </p:cNvPr>
          <p:cNvSpPr/>
          <p:nvPr/>
        </p:nvSpPr>
        <p:spPr>
          <a:xfrm>
            <a:off x="496528" y="310929"/>
            <a:ext cx="1119894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2800" b="1" dirty="0">
                <a:solidFill>
                  <a:srgbClr val="A5002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资料三：</a:t>
            </a:r>
            <a:r>
              <a:rPr lang="en-US" altLang="zh-CN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1956</a:t>
            </a:r>
            <a:r>
              <a:rPr lang="zh-CN" altLang="en-US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年</a:t>
            </a:r>
            <a:r>
              <a:rPr lang="en-US" altLang="zh-CN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,</a:t>
            </a:r>
            <a:r>
              <a:rPr lang="zh-CN" altLang="en-US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英格拉姆等人通过实验，对比正常红细胞和镰刀型红细胞中的血红蛋白，发现二者</a:t>
            </a:r>
            <a:r>
              <a:rPr lang="en-US" altLang="zh-CN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α</a:t>
            </a:r>
            <a:r>
              <a:rPr lang="zh-CN" altLang="en-US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链是完全相同的</a:t>
            </a:r>
            <a:r>
              <a:rPr lang="en-US" altLang="zh-CN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,</a:t>
            </a:r>
            <a:r>
              <a:rPr lang="zh-CN" altLang="en-US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而</a:t>
            </a:r>
            <a:r>
              <a:rPr lang="el-GR" altLang="zh-CN" sz="2800" b="1" dirty="0">
                <a:solidFill>
                  <a:srgbClr val="000099"/>
                </a:solidFill>
                <a:ea typeface="宋体" panose="02010600030101010101" pitchFamily="2" charset="-122"/>
              </a:rPr>
              <a:t>β</a:t>
            </a:r>
            <a:r>
              <a:rPr lang="zh-CN" altLang="en-US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链</a:t>
            </a:r>
            <a:r>
              <a:rPr lang="en-US" altLang="zh-CN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</a:t>
            </a:r>
            <a:r>
              <a:rPr lang="zh-CN" altLang="en-US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末端的第</a:t>
            </a:r>
            <a:r>
              <a:rPr lang="en-US" altLang="zh-CN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6</a:t>
            </a:r>
            <a:r>
              <a:rPr lang="zh-CN" altLang="en-US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位的氨基酸残基</a:t>
            </a:r>
            <a:r>
              <a:rPr lang="en-US" altLang="zh-CN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,</a:t>
            </a:r>
            <a:r>
              <a:rPr lang="zh-CN" altLang="en-US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在正常的血红蛋白分子中是谷氨酸</a:t>
            </a:r>
            <a:r>
              <a:rPr lang="en-US" altLang="zh-CN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,</a:t>
            </a:r>
            <a:r>
              <a:rPr lang="zh-CN" altLang="en-US" sz="28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在异常的血红蛋白分子中却被缬氨酸所代替。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8182886-298C-4246-BB79-DD586F211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6603" y="2942722"/>
            <a:ext cx="1403334" cy="1907443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endParaRPr lang="zh-CN" altLang="en-US"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FE9BD761-8609-4AE6-A107-D8929B413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527" y="3086879"/>
            <a:ext cx="118232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dirty="0">
                <a:latin typeface="黑体" panose="02010609060101010101" pitchFamily="49" charset="-122"/>
              </a:rPr>
              <a:t>缬氨酸</a:t>
            </a:r>
            <a:r>
              <a:rPr lang="en-US" altLang="zh-CN" dirty="0"/>
              <a:t>—</a:t>
            </a:r>
            <a:r>
              <a:rPr lang="zh-CN" altLang="en-US" dirty="0">
                <a:latin typeface="黑体" panose="02010609060101010101" pitchFamily="49" charset="-122"/>
              </a:rPr>
              <a:t>组氨酸 </a:t>
            </a:r>
            <a:r>
              <a:rPr lang="en-US" altLang="zh-CN" dirty="0"/>
              <a:t>—</a:t>
            </a:r>
            <a:r>
              <a:rPr lang="zh-CN" altLang="en-US" dirty="0">
                <a:latin typeface="黑体" panose="02010609060101010101" pitchFamily="49" charset="-122"/>
              </a:rPr>
              <a:t>亮氨酸</a:t>
            </a:r>
            <a:r>
              <a:rPr lang="en-US" altLang="zh-CN" dirty="0"/>
              <a:t>—</a:t>
            </a:r>
            <a:r>
              <a:rPr lang="zh-CN" altLang="en-US" dirty="0">
                <a:latin typeface="黑体" panose="02010609060101010101" pitchFamily="49" charset="-122"/>
              </a:rPr>
              <a:t>苏氨酸</a:t>
            </a:r>
            <a:r>
              <a:rPr lang="en-US" altLang="zh-CN" dirty="0"/>
              <a:t>—</a:t>
            </a:r>
            <a:r>
              <a:rPr lang="zh-CN" altLang="en-US" dirty="0">
                <a:latin typeface="黑体" panose="02010609060101010101" pitchFamily="49" charset="-122"/>
              </a:rPr>
              <a:t>脯氨酸</a:t>
            </a:r>
            <a:r>
              <a:rPr lang="en-US" altLang="zh-CN" dirty="0"/>
              <a:t>—</a:t>
            </a:r>
            <a:r>
              <a:rPr lang="zh-CN" altLang="en-US" dirty="0">
                <a:latin typeface="黑体" panose="02010609060101010101" pitchFamily="49" charset="-122"/>
              </a:rPr>
              <a:t>谷氨酸</a:t>
            </a:r>
            <a:r>
              <a:rPr lang="en-US" altLang="zh-CN" dirty="0"/>
              <a:t>—</a:t>
            </a:r>
            <a:r>
              <a:rPr lang="zh-CN" altLang="en-US" dirty="0">
                <a:latin typeface="黑体" panose="02010609060101010101" pitchFamily="49" charset="-122"/>
              </a:rPr>
              <a:t>谷氨酸</a:t>
            </a:r>
            <a:r>
              <a:rPr lang="en-US" altLang="zh-CN" dirty="0"/>
              <a:t>—</a:t>
            </a:r>
            <a:r>
              <a:rPr lang="zh-CN" altLang="en-US" dirty="0">
                <a:latin typeface="黑体" panose="02010609060101010101" pitchFamily="49" charset="-122"/>
              </a:rPr>
              <a:t>赖氨酸</a:t>
            </a:r>
            <a:r>
              <a:rPr lang="en-US" altLang="zh-CN" dirty="0">
                <a:latin typeface="黑体" panose="02010609060101010101" pitchFamily="49" charset="-122"/>
              </a:rPr>
              <a:t>—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E2809BE5-2873-4FF5-BDE9-55CE39EAF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527" y="4177963"/>
            <a:ext cx="120253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dirty="0">
                <a:latin typeface="黑体" panose="02010609060101010101" pitchFamily="49" charset="-122"/>
              </a:rPr>
              <a:t>缬氨酸—组氨酸 —亮氨酸—苏氨酸—脯氨酸—缬氨酸—谷氨酸—赖氨酸—</a:t>
            </a:r>
            <a:endParaRPr lang="en-US" altLang="zh-CN" dirty="0">
              <a:latin typeface="黑体" panose="02010609060101010101" pitchFamily="49" charset="-122"/>
            </a:endParaRP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7D827552-4363-4750-BBF4-91252380C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527" y="2569929"/>
            <a:ext cx="42768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dirty="0">
                <a:solidFill>
                  <a:srgbClr val="000099"/>
                </a:solidFill>
                <a:latin typeface="黑体" panose="02010609060101010101" pitchFamily="49" charset="-122"/>
              </a:rPr>
              <a:t>正常血红蛋白</a:t>
            </a:r>
            <a:r>
              <a:rPr lang="zh-CN" altLang="en-US" dirty="0">
                <a:solidFill>
                  <a:srgbClr val="000099"/>
                </a:solidFill>
                <a:latin typeface="Arial" panose="020B0604020202020204" pitchFamily="34" charset="0"/>
              </a:rPr>
              <a:t>β链</a:t>
            </a:r>
            <a:endParaRPr lang="zh-CN" altLang="en-US" dirty="0">
              <a:solidFill>
                <a:srgbClr val="000099"/>
              </a:solidFill>
              <a:latin typeface="黑体" panose="02010609060101010101" pitchFamily="49" charset="-122"/>
            </a:endParaRP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1602EBB7-0F1A-4794-877F-A57D4A677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528" y="3752575"/>
            <a:ext cx="47615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dirty="0">
                <a:solidFill>
                  <a:srgbClr val="000099"/>
                </a:solidFill>
                <a:latin typeface="黑体" panose="02010609060101010101" pitchFamily="49" charset="-122"/>
              </a:rPr>
              <a:t>异常血红蛋白</a:t>
            </a:r>
            <a:r>
              <a:rPr lang="zh-CN" altLang="en-US" dirty="0">
                <a:solidFill>
                  <a:srgbClr val="000099"/>
                </a:solidFill>
                <a:latin typeface="Arial" panose="020B0604020202020204" pitchFamily="34" charset="0"/>
                <a:sym typeface="宋体" panose="02010600030101010101" pitchFamily="2" charset="-122"/>
              </a:rPr>
              <a:t>β链</a:t>
            </a:r>
            <a:endParaRPr lang="zh-CN" altLang="en-US" dirty="0">
              <a:solidFill>
                <a:srgbClr val="000099"/>
              </a:solidFill>
              <a:latin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3361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88182886-298C-4246-BB79-DD586F211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6603" y="2942722"/>
            <a:ext cx="1403334" cy="1907443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endParaRPr lang="zh-CN" altLang="en-US"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FE9BD761-8609-4AE6-A107-D8929B413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527" y="3086879"/>
            <a:ext cx="118232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dirty="0">
                <a:latin typeface="黑体" panose="02010609060101010101" pitchFamily="49" charset="-122"/>
              </a:rPr>
              <a:t>缬氨酸</a:t>
            </a:r>
            <a:r>
              <a:rPr lang="en-US" altLang="zh-CN" dirty="0"/>
              <a:t>—</a:t>
            </a:r>
            <a:r>
              <a:rPr lang="zh-CN" altLang="en-US" dirty="0">
                <a:latin typeface="黑体" panose="02010609060101010101" pitchFamily="49" charset="-122"/>
              </a:rPr>
              <a:t>组氨酸 </a:t>
            </a:r>
            <a:r>
              <a:rPr lang="en-US" altLang="zh-CN" dirty="0"/>
              <a:t>—</a:t>
            </a:r>
            <a:r>
              <a:rPr lang="zh-CN" altLang="en-US" dirty="0">
                <a:latin typeface="黑体" panose="02010609060101010101" pitchFamily="49" charset="-122"/>
              </a:rPr>
              <a:t>亮氨酸</a:t>
            </a:r>
            <a:r>
              <a:rPr lang="en-US" altLang="zh-CN" dirty="0"/>
              <a:t>—</a:t>
            </a:r>
            <a:r>
              <a:rPr lang="zh-CN" altLang="en-US" dirty="0">
                <a:latin typeface="黑体" panose="02010609060101010101" pitchFamily="49" charset="-122"/>
              </a:rPr>
              <a:t>苏氨酸</a:t>
            </a:r>
            <a:r>
              <a:rPr lang="en-US" altLang="zh-CN" dirty="0"/>
              <a:t>—</a:t>
            </a:r>
            <a:r>
              <a:rPr lang="zh-CN" altLang="en-US" dirty="0">
                <a:latin typeface="黑体" panose="02010609060101010101" pitchFamily="49" charset="-122"/>
              </a:rPr>
              <a:t>脯氨酸</a:t>
            </a:r>
            <a:r>
              <a:rPr lang="en-US" altLang="zh-CN" dirty="0"/>
              <a:t>—</a:t>
            </a:r>
            <a:r>
              <a:rPr lang="zh-CN" altLang="en-US" dirty="0">
                <a:latin typeface="黑体" panose="02010609060101010101" pitchFamily="49" charset="-122"/>
              </a:rPr>
              <a:t>谷氨酸</a:t>
            </a:r>
            <a:r>
              <a:rPr lang="en-US" altLang="zh-CN" dirty="0"/>
              <a:t>—</a:t>
            </a:r>
            <a:r>
              <a:rPr lang="zh-CN" altLang="en-US" dirty="0">
                <a:latin typeface="黑体" panose="02010609060101010101" pitchFamily="49" charset="-122"/>
              </a:rPr>
              <a:t>谷氨酸</a:t>
            </a:r>
            <a:r>
              <a:rPr lang="en-US" altLang="zh-CN" dirty="0"/>
              <a:t>—</a:t>
            </a:r>
            <a:r>
              <a:rPr lang="zh-CN" altLang="en-US" dirty="0">
                <a:latin typeface="黑体" panose="02010609060101010101" pitchFamily="49" charset="-122"/>
              </a:rPr>
              <a:t>赖氨酸</a:t>
            </a:r>
            <a:r>
              <a:rPr lang="en-US" altLang="zh-CN" dirty="0">
                <a:latin typeface="黑体" panose="02010609060101010101" pitchFamily="49" charset="-122"/>
              </a:rPr>
              <a:t>—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E2809BE5-2873-4FF5-BDE9-55CE39EAF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527" y="4177963"/>
            <a:ext cx="120253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dirty="0">
                <a:latin typeface="黑体" panose="02010609060101010101" pitchFamily="49" charset="-122"/>
              </a:rPr>
              <a:t>缬氨酸—组氨酸 —亮氨酸—苏氨酸—脯氨酸—缬氨酸—谷氨酸—赖氨酸—</a:t>
            </a:r>
            <a:endParaRPr lang="en-US" altLang="zh-CN" dirty="0">
              <a:latin typeface="黑体" panose="02010609060101010101" pitchFamily="49" charset="-122"/>
            </a:endParaRP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7D827552-4363-4750-BBF4-91252380C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527" y="2569929"/>
            <a:ext cx="42768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dirty="0">
                <a:solidFill>
                  <a:srgbClr val="000099"/>
                </a:solidFill>
                <a:latin typeface="黑体" panose="02010609060101010101" pitchFamily="49" charset="-122"/>
              </a:rPr>
              <a:t>正常血红蛋白</a:t>
            </a:r>
            <a:r>
              <a:rPr lang="zh-CN" altLang="en-US" dirty="0">
                <a:solidFill>
                  <a:srgbClr val="000099"/>
                </a:solidFill>
                <a:latin typeface="Arial" panose="020B0604020202020204" pitchFamily="34" charset="0"/>
              </a:rPr>
              <a:t>β链</a:t>
            </a:r>
            <a:endParaRPr lang="zh-CN" altLang="en-US" dirty="0">
              <a:solidFill>
                <a:srgbClr val="000099"/>
              </a:solidFill>
              <a:latin typeface="黑体" panose="02010609060101010101" pitchFamily="49" charset="-122"/>
            </a:endParaRP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1602EBB7-0F1A-4794-877F-A57D4A677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528" y="3752575"/>
            <a:ext cx="47615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dirty="0">
                <a:solidFill>
                  <a:srgbClr val="000099"/>
                </a:solidFill>
                <a:latin typeface="黑体" panose="02010609060101010101" pitchFamily="49" charset="-122"/>
              </a:rPr>
              <a:t>异常血红蛋白</a:t>
            </a:r>
            <a:r>
              <a:rPr lang="zh-CN" altLang="en-US" dirty="0">
                <a:solidFill>
                  <a:srgbClr val="000099"/>
                </a:solidFill>
                <a:latin typeface="Arial" panose="020B0604020202020204" pitchFamily="34" charset="0"/>
                <a:sym typeface="宋体" panose="02010600030101010101" pitchFamily="2" charset="-122"/>
              </a:rPr>
              <a:t>β链</a:t>
            </a:r>
            <a:endParaRPr lang="zh-CN" altLang="en-US" dirty="0">
              <a:solidFill>
                <a:srgbClr val="000099"/>
              </a:solidFill>
              <a:latin typeface="黑体" panose="02010609060101010101" pitchFamily="49" charset="-122"/>
            </a:endParaRPr>
          </a:p>
        </p:txBody>
      </p:sp>
      <p:sp>
        <p:nvSpPr>
          <p:cNvPr id="9" name="标题 14">
            <a:extLst>
              <a:ext uri="{FF2B5EF4-FFF2-40B4-BE49-F238E27FC236}">
                <a16:creationId xmlns:a16="http://schemas.microsoft.com/office/drawing/2014/main" id="{63CBF2BC-8041-4EFA-8CFE-60C127CB404E}"/>
              </a:ext>
            </a:extLst>
          </p:cNvPr>
          <p:cNvSpPr txBox="1">
            <a:spLocks/>
          </p:cNvSpPr>
          <p:nvPr/>
        </p:nvSpPr>
        <p:spPr>
          <a:xfrm>
            <a:off x="581923" y="139537"/>
            <a:ext cx="11367133" cy="97112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kern="120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r>
              <a:rPr lang="zh-CN" altLang="en-US" sz="2800" b="1" spc="400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思考三：是什么原因引起了镰刀型细胞中血红蛋白的变化呢？</a:t>
            </a:r>
            <a:endParaRPr lang="en-US" altLang="zh-CN" sz="2800" b="1" spc="400" dirty="0">
              <a:solidFill>
                <a:srgbClr val="000099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标题 14">
            <a:extLst>
              <a:ext uri="{FF2B5EF4-FFF2-40B4-BE49-F238E27FC236}">
                <a16:creationId xmlns:a16="http://schemas.microsoft.com/office/drawing/2014/main" id="{E97938C6-76C1-4595-9F4B-87EA07284FCF}"/>
              </a:ext>
            </a:extLst>
          </p:cNvPr>
          <p:cNvSpPr txBox="1">
            <a:spLocks/>
          </p:cNvSpPr>
          <p:nvPr/>
        </p:nvSpPr>
        <p:spPr>
          <a:xfrm>
            <a:off x="4072999" y="1044508"/>
            <a:ext cx="1682358" cy="97112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kern="120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r>
              <a:rPr lang="zh-CN" altLang="en-US" sz="2800" b="1" spc="400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血红蛋白</a:t>
            </a:r>
            <a:endParaRPr lang="en-US" altLang="zh-CN" sz="2800" b="1" spc="400" dirty="0">
              <a:solidFill>
                <a:srgbClr val="000099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6026DA4E-1D24-4023-8668-2B1AF2A43A6D}"/>
              </a:ext>
            </a:extLst>
          </p:cNvPr>
          <p:cNvCxnSpPr/>
          <p:nvPr/>
        </p:nvCxnSpPr>
        <p:spPr>
          <a:xfrm>
            <a:off x="5893499" y="1563812"/>
            <a:ext cx="1612819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标题 14">
            <a:extLst>
              <a:ext uri="{FF2B5EF4-FFF2-40B4-BE49-F238E27FC236}">
                <a16:creationId xmlns:a16="http://schemas.microsoft.com/office/drawing/2014/main" id="{C1682D2C-D384-4BCB-BCD8-6FA23059E97F}"/>
              </a:ext>
            </a:extLst>
          </p:cNvPr>
          <p:cNvSpPr txBox="1">
            <a:spLocks/>
          </p:cNvSpPr>
          <p:nvPr/>
        </p:nvSpPr>
        <p:spPr>
          <a:xfrm>
            <a:off x="7655685" y="1044508"/>
            <a:ext cx="1682358" cy="97112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kern="120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r>
              <a:rPr lang="zh-CN" altLang="en-US" sz="2800" b="1" spc="400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性状</a:t>
            </a:r>
            <a:endParaRPr lang="en-US" altLang="zh-CN" sz="2800" b="1" spc="400" dirty="0">
              <a:solidFill>
                <a:srgbClr val="000099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标题 14">
            <a:extLst>
              <a:ext uri="{FF2B5EF4-FFF2-40B4-BE49-F238E27FC236}">
                <a16:creationId xmlns:a16="http://schemas.microsoft.com/office/drawing/2014/main" id="{910CDCC8-127F-4B2A-8B88-A4E8E4F576D1}"/>
              </a:ext>
            </a:extLst>
          </p:cNvPr>
          <p:cNvSpPr txBox="1">
            <a:spLocks/>
          </p:cNvSpPr>
          <p:nvPr/>
        </p:nvSpPr>
        <p:spPr>
          <a:xfrm>
            <a:off x="6231037" y="748535"/>
            <a:ext cx="1682358" cy="97112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kern="120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r>
              <a:rPr lang="zh-CN" altLang="en-US" sz="2800" b="1" spc="400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体现</a:t>
            </a:r>
            <a:endParaRPr lang="en-US" altLang="zh-CN" sz="2800" b="1" spc="400" dirty="0">
              <a:solidFill>
                <a:srgbClr val="000099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473E44AC-2228-465B-9027-B889D1B27553}"/>
              </a:ext>
            </a:extLst>
          </p:cNvPr>
          <p:cNvSpPr/>
          <p:nvPr/>
        </p:nvSpPr>
        <p:spPr>
          <a:xfrm>
            <a:off x="3710329" y="1044508"/>
            <a:ext cx="2248228" cy="918407"/>
          </a:xfrm>
          <a:prstGeom prst="ellipse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D247336C-5318-4C3F-9F98-55828223C80A}"/>
              </a:ext>
            </a:extLst>
          </p:cNvPr>
          <p:cNvCxnSpPr/>
          <p:nvPr/>
        </p:nvCxnSpPr>
        <p:spPr>
          <a:xfrm>
            <a:off x="2333962" y="1552237"/>
            <a:ext cx="1612819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标题 14">
            <a:extLst>
              <a:ext uri="{FF2B5EF4-FFF2-40B4-BE49-F238E27FC236}">
                <a16:creationId xmlns:a16="http://schemas.microsoft.com/office/drawing/2014/main" id="{6F467A38-52A2-48FF-A491-071B9E4B97CC}"/>
              </a:ext>
            </a:extLst>
          </p:cNvPr>
          <p:cNvSpPr txBox="1">
            <a:spLocks/>
          </p:cNvSpPr>
          <p:nvPr/>
        </p:nvSpPr>
        <p:spPr>
          <a:xfrm>
            <a:off x="1656002" y="1096258"/>
            <a:ext cx="1682358" cy="97112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kern="120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r>
              <a:rPr lang="zh-CN" altLang="en-US" sz="5400" b="1" spc="400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？</a:t>
            </a:r>
            <a:endParaRPr lang="en-US" altLang="zh-CN" sz="5400" b="1" spc="400" dirty="0">
              <a:solidFill>
                <a:srgbClr val="000099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标题 14">
            <a:extLst>
              <a:ext uri="{FF2B5EF4-FFF2-40B4-BE49-F238E27FC236}">
                <a16:creationId xmlns:a16="http://schemas.microsoft.com/office/drawing/2014/main" id="{2468DDCF-E964-47ED-BE04-BCB0BFCA3BF0}"/>
              </a:ext>
            </a:extLst>
          </p:cNvPr>
          <p:cNvSpPr txBox="1">
            <a:spLocks/>
          </p:cNvSpPr>
          <p:nvPr/>
        </p:nvSpPr>
        <p:spPr>
          <a:xfrm>
            <a:off x="1459312" y="1051226"/>
            <a:ext cx="1682358" cy="97112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kern="120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r>
              <a:rPr lang="zh-CN" altLang="en-US" sz="2800" b="1" spc="400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基因</a:t>
            </a:r>
            <a:endParaRPr lang="en-US" altLang="zh-CN" sz="2800" b="1" spc="400" dirty="0">
              <a:solidFill>
                <a:srgbClr val="000099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8994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 animBg="1"/>
      <p:bldP spid="14" grpId="1" animBg="1"/>
      <p:bldP spid="16" grpId="0"/>
      <p:bldP spid="16" grpId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1">
            <a:extLst>
              <a:ext uri="{FF2B5EF4-FFF2-40B4-BE49-F238E27FC236}">
                <a16:creationId xmlns:a16="http://schemas.microsoft.com/office/drawing/2014/main" id="{C9009914-A801-43E6-A621-A919A6218C9F}"/>
              </a:ext>
            </a:extLst>
          </p:cNvPr>
          <p:cNvGrpSpPr>
            <a:grpSpLocks/>
          </p:cNvGrpSpPr>
          <p:nvPr/>
        </p:nvGrpSpPr>
        <p:grpSpPr bwMode="auto">
          <a:xfrm>
            <a:off x="3719896" y="3746379"/>
            <a:ext cx="1262063" cy="1106488"/>
            <a:chOff x="1209" y="2778"/>
            <a:chExt cx="795" cy="697"/>
          </a:xfrm>
        </p:grpSpPr>
        <p:sp>
          <p:nvSpPr>
            <p:cNvPr id="7" name="Line 16">
              <a:extLst>
                <a:ext uri="{FF2B5EF4-FFF2-40B4-BE49-F238E27FC236}">
                  <a16:creationId xmlns:a16="http://schemas.microsoft.com/office/drawing/2014/main" id="{50C3D707-C86A-4DD3-9482-84860777E6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09" y="3106"/>
              <a:ext cx="523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Text Box 17">
              <a:extLst>
                <a:ext uri="{FF2B5EF4-FFF2-40B4-BE49-F238E27FC236}">
                  <a16:creationId xmlns:a16="http://schemas.microsoft.com/office/drawing/2014/main" id="{ECD3758C-49A8-4F33-BCB2-C8B4F417AD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8" y="3148"/>
              <a:ext cx="78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1pPr>
              <a:lvl2pPr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2pPr>
              <a:lvl3pPr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3pPr>
              <a:lvl4pPr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4pPr>
              <a:lvl5pPr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9pPr>
            </a:lstStyle>
            <a:p>
              <a:r>
                <a:rPr lang="en-US" altLang="zh-CN">
                  <a:latin typeface="仿宋" panose="02010609060101010101" pitchFamily="49" charset="-122"/>
                  <a:ea typeface="仿宋" panose="02010609060101010101" pitchFamily="49" charset="-122"/>
                </a:rPr>
                <a:t>G</a:t>
              </a:r>
              <a:r>
                <a:rPr lang="en-US" altLang="zh-CN" sz="1000">
                  <a:latin typeface="仿宋" panose="02010609060101010101" pitchFamily="49" charset="-122"/>
                  <a:ea typeface="仿宋" panose="02010609060101010101" pitchFamily="49" charset="-122"/>
                </a:rPr>
                <a:t> </a:t>
              </a:r>
              <a:r>
                <a:rPr lang="en-US" altLang="zh-CN">
                  <a:latin typeface="仿宋" panose="02010609060101010101" pitchFamily="49" charset="-122"/>
                  <a:ea typeface="仿宋" panose="02010609060101010101" pitchFamily="49" charset="-122"/>
                </a:rPr>
                <a:t>A</a:t>
              </a:r>
              <a:r>
                <a:rPr lang="en-US" altLang="zh-CN" sz="1000">
                  <a:latin typeface="仿宋" panose="02010609060101010101" pitchFamily="49" charset="-122"/>
                  <a:ea typeface="仿宋" panose="02010609060101010101" pitchFamily="49" charset="-122"/>
                </a:rPr>
                <a:t> </a:t>
              </a:r>
              <a:r>
                <a:rPr lang="en-US" altLang="zh-CN">
                  <a:latin typeface="仿宋" panose="02010609060101010101" pitchFamily="49" charset="-122"/>
                  <a:ea typeface="仿宋" panose="02010609060101010101" pitchFamily="49" charset="-122"/>
                </a:rPr>
                <a:t>A</a:t>
              </a:r>
            </a:p>
          </p:txBody>
        </p:sp>
        <p:sp>
          <p:nvSpPr>
            <p:cNvPr id="9" name="Line 18">
              <a:extLst>
                <a:ext uri="{FF2B5EF4-FFF2-40B4-BE49-F238E27FC236}">
                  <a16:creationId xmlns:a16="http://schemas.microsoft.com/office/drawing/2014/main" id="{40B58EBB-3CF0-43B9-BC89-EFA339EA54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2" y="3174"/>
              <a:ext cx="528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Text Box 19">
              <a:extLst>
                <a:ext uri="{FF2B5EF4-FFF2-40B4-BE49-F238E27FC236}">
                  <a16:creationId xmlns:a16="http://schemas.microsoft.com/office/drawing/2014/main" id="{C7A53999-FDB5-4945-A6D0-B307049C64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5" y="2778"/>
              <a:ext cx="53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1pPr>
              <a:lvl2pPr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2pPr>
              <a:lvl3pPr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3pPr>
              <a:lvl4pPr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4pPr>
              <a:lvl5pPr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9pPr>
            </a:lstStyle>
            <a:p>
              <a:r>
                <a:rPr lang="en-US" altLang="zh-CN">
                  <a:latin typeface="仿宋" panose="02010609060101010101" pitchFamily="49" charset="-122"/>
                  <a:ea typeface="仿宋" panose="02010609060101010101" pitchFamily="49" charset="-122"/>
                </a:rPr>
                <a:t>C</a:t>
              </a:r>
              <a:r>
                <a:rPr lang="en-US" altLang="zh-CN" sz="1000">
                  <a:latin typeface="仿宋" panose="02010609060101010101" pitchFamily="49" charset="-122"/>
                  <a:ea typeface="仿宋" panose="02010609060101010101" pitchFamily="49" charset="-122"/>
                </a:rPr>
                <a:t> </a:t>
              </a:r>
              <a:r>
                <a:rPr lang="en-US" altLang="zh-CN">
                  <a:latin typeface="仿宋" panose="02010609060101010101" pitchFamily="49" charset="-122"/>
                  <a:ea typeface="仿宋" panose="02010609060101010101" pitchFamily="49" charset="-122"/>
                </a:rPr>
                <a:t>T</a:t>
              </a:r>
              <a:r>
                <a:rPr lang="en-US" altLang="zh-CN" sz="1000">
                  <a:latin typeface="仿宋" panose="02010609060101010101" pitchFamily="49" charset="-122"/>
                  <a:ea typeface="仿宋" panose="02010609060101010101" pitchFamily="49" charset="-122"/>
                </a:rPr>
                <a:t> </a:t>
              </a:r>
              <a:r>
                <a:rPr lang="en-US" altLang="zh-CN">
                  <a:latin typeface="仿宋" panose="02010609060101010101" pitchFamily="49" charset="-122"/>
                  <a:ea typeface="仿宋" panose="02010609060101010101" pitchFamily="49" charset="-122"/>
                </a:rPr>
                <a:t>T</a:t>
              </a:r>
            </a:p>
          </p:txBody>
        </p:sp>
      </p:grpSp>
      <p:sp>
        <p:nvSpPr>
          <p:cNvPr id="11" name="Text Box 20">
            <a:extLst>
              <a:ext uri="{FF2B5EF4-FFF2-40B4-BE49-F238E27FC236}">
                <a16:creationId xmlns:a16="http://schemas.microsoft.com/office/drawing/2014/main" id="{1F313755-B561-4F68-8826-E0F59A8B3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3684" y="1387354"/>
            <a:ext cx="1930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r>
              <a:rPr lang="zh-CN" altLang="en-US">
                <a:solidFill>
                  <a:srgbClr val="000099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谷氨酸</a:t>
            </a:r>
          </a:p>
        </p:txBody>
      </p:sp>
      <p:sp>
        <p:nvSpPr>
          <p:cNvPr id="12" name="Text Box 21">
            <a:extLst>
              <a:ext uri="{FF2B5EF4-FFF2-40B4-BE49-F238E27FC236}">
                <a16:creationId xmlns:a16="http://schemas.microsoft.com/office/drawing/2014/main" id="{CCE76B9D-326A-49BB-919C-21417835B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2282" y="1387354"/>
            <a:ext cx="1930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r>
              <a:rPr lang="zh-CN" altLang="en-US">
                <a:solidFill>
                  <a:srgbClr val="000099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缬氨酸</a:t>
            </a:r>
          </a:p>
        </p:txBody>
      </p:sp>
      <p:sp>
        <p:nvSpPr>
          <p:cNvPr id="13" name="Text Box 22">
            <a:extLst>
              <a:ext uri="{FF2B5EF4-FFF2-40B4-BE49-F238E27FC236}">
                <a16:creationId xmlns:a16="http://schemas.microsoft.com/office/drawing/2014/main" id="{03703358-F735-48A0-9D1D-66F7A1A50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8670" y="3958816"/>
            <a:ext cx="10541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r>
              <a:rPr lang="en-US" altLang="zh-CN" sz="3200" dirty="0">
                <a:latin typeface="黑体" panose="02010609060101010101" pitchFamily="49" charset="-122"/>
              </a:rPr>
              <a:t>DNA</a:t>
            </a:r>
          </a:p>
        </p:txBody>
      </p:sp>
      <p:sp>
        <p:nvSpPr>
          <p:cNvPr id="14" name="Text Box 23">
            <a:extLst>
              <a:ext uri="{FF2B5EF4-FFF2-40B4-BE49-F238E27FC236}">
                <a16:creationId xmlns:a16="http://schemas.microsoft.com/office/drawing/2014/main" id="{BD1A29FF-70F5-49BF-9B00-6D5D449AA1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8657" y="2290642"/>
            <a:ext cx="11541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r>
              <a:rPr lang="en-US" altLang="zh-CN" sz="3200" dirty="0">
                <a:latin typeface="黑体" panose="02010609060101010101" pitchFamily="49" charset="-122"/>
              </a:rPr>
              <a:t>mRNA</a:t>
            </a:r>
          </a:p>
        </p:txBody>
      </p:sp>
      <p:sp>
        <p:nvSpPr>
          <p:cNvPr id="16" name="Text Box 25">
            <a:extLst>
              <a:ext uri="{FF2B5EF4-FFF2-40B4-BE49-F238E27FC236}">
                <a16:creationId xmlns:a16="http://schemas.microsoft.com/office/drawing/2014/main" id="{D2B859A3-C6B3-4CAE-B718-D794B6EBA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1724" y="550182"/>
            <a:ext cx="14205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r>
              <a:rPr lang="zh-CN" altLang="en-US" sz="3200" dirty="0">
                <a:latin typeface="黑体" panose="02010609060101010101" pitchFamily="49" charset="-122"/>
              </a:rPr>
              <a:t>蛋白质</a:t>
            </a:r>
          </a:p>
        </p:txBody>
      </p:sp>
      <p:sp>
        <p:nvSpPr>
          <p:cNvPr id="17" name="Text Box 26">
            <a:extLst>
              <a:ext uri="{FF2B5EF4-FFF2-40B4-BE49-F238E27FC236}">
                <a16:creationId xmlns:a16="http://schemas.microsoft.com/office/drawing/2014/main" id="{07CFF9D3-FCAE-470D-BD8B-7FB3F16D6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2494" y="555723"/>
            <a:ext cx="26523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r>
              <a:rPr lang="zh-CN" altLang="en-US" sz="3200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正常血红蛋白</a:t>
            </a:r>
          </a:p>
        </p:txBody>
      </p:sp>
      <p:sp>
        <p:nvSpPr>
          <p:cNvPr id="18" name="Text Box 27">
            <a:extLst>
              <a:ext uri="{FF2B5EF4-FFF2-40B4-BE49-F238E27FC236}">
                <a16:creationId xmlns:a16="http://schemas.microsoft.com/office/drawing/2014/main" id="{A6C9FEE3-AF59-40A6-B9D6-3BD7DAE80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8784" y="561280"/>
            <a:ext cx="30349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>
              <a:defRPr sz="2800" b="1"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>
              <a:defRPr sz="2800" b="1"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>
              <a:defRPr sz="2800" b="1"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>
              <a:defRPr sz="2800" b="1"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r>
              <a:rPr lang="zh-CN" altLang="en-US" dirty="0"/>
              <a:t>异常血红蛋白</a:t>
            </a:r>
          </a:p>
        </p:txBody>
      </p:sp>
      <p:sp>
        <p:nvSpPr>
          <p:cNvPr id="19" name="Text Box 39">
            <a:extLst>
              <a:ext uri="{FF2B5EF4-FFF2-40B4-BE49-F238E27FC236}">
                <a16:creationId xmlns:a16="http://schemas.microsoft.com/office/drawing/2014/main" id="{2980B36F-B165-49C9-AC9E-9C815BE11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3996" y="2296992"/>
            <a:ext cx="12588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r>
              <a:rPr lang="en-US" altLang="zh-CN" dirty="0">
                <a:latin typeface="仿宋" panose="02010609060101010101" pitchFamily="49" charset="-122"/>
                <a:ea typeface="仿宋" panose="02010609060101010101" pitchFamily="49" charset="-122"/>
              </a:rPr>
              <a:t>G </a:t>
            </a:r>
            <a:r>
              <a:rPr lang="en-US" altLang="zh-CN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□ </a:t>
            </a:r>
            <a:r>
              <a:rPr lang="en-US" altLang="zh-CN" dirty="0">
                <a:latin typeface="仿宋" panose="02010609060101010101" pitchFamily="49" charset="-122"/>
                <a:ea typeface="仿宋" panose="02010609060101010101" pitchFamily="49" charset="-122"/>
              </a:rPr>
              <a:t>A</a:t>
            </a:r>
          </a:p>
        </p:txBody>
      </p:sp>
      <p:sp>
        <p:nvSpPr>
          <p:cNvPr id="21" name="Rectangle 43">
            <a:extLst>
              <a:ext uri="{FF2B5EF4-FFF2-40B4-BE49-F238E27FC236}">
                <a16:creationId xmlns:a16="http://schemas.microsoft.com/office/drawing/2014/main" id="{DFEAB905-A9D0-4C80-BC03-09B176141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5321" y="2290642"/>
            <a:ext cx="431800" cy="5032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 algn="ctr"/>
            <a:r>
              <a:rPr lang="en-US" altLang="zh-CN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A</a:t>
            </a:r>
          </a:p>
        </p:txBody>
      </p:sp>
      <p:sp>
        <p:nvSpPr>
          <p:cNvPr id="22" name="Line 46">
            <a:extLst>
              <a:ext uri="{FF2B5EF4-FFF2-40B4-BE49-F238E27FC236}">
                <a16:creationId xmlns:a16="http://schemas.microsoft.com/office/drawing/2014/main" id="{F0958A26-6EF5-4BDA-B1EC-08A5F3BCE255}"/>
              </a:ext>
            </a:extLst>
          </p:cNvPr>
          <p:cNvSpPr>
            <a:spLocks noChangeShapeType="1"/>
          </p:cNvSpPr>
          <p:nvPr/>
        </p:nvSpPr>
        <p:spPr bwMode="auto">
          <a:xfrm>
            <a:off x="3538921" y="2793879"/>
            <a:ext cx="12239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" name="Text Box 47">
            <a:extLst>
              <a:ext uri="{FF2B5EF4-FFF2-40B4-BE49-F238E27FC236}">
                <a16:creationId xmlns:a16="http://schemas.microsoft.com/office/drawing/2014/main" id="{6DCF7501-6D2F-4F1C-9C57-AB4D620B7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3070" y="2290642"/>
            <a:ext cx="12588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r>
              <a:rPr lang="en-US" altLang="zh-CN">
                <a:latin typeface="仿宋" panose="02010609060101010101" pitchFamily="49" charset="-122"/>
                <a:ea typeface="仿宋" panose="02010609060101010101" pitchFamily="49" charset="-122"/>
              </a:rPr>
              <a:t>G </a:t>
            </a:r>
            <a:r>
              <a:rPr lang="en-US" altLang="zh-CN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□ </a:t>
            </a:r>
            <a:r>
              <a:rPr lang="en-US" altLang="zh-CN">
                <a:latin typeface="仿宋" panose="02010609060101010101" pitchFamily="49" charset="-122"/>
                <a:ea typeface="仿宋" panose="02010609060101010101" pitchFamily="49" charset="-122"/>
              </a:rPr>
              <a:t>A</a:t>
            </a:r>
          </a:p>
        </p:txBody>
      </p:sp>
      <p:sp>
        <p:nvSpPr>
          <p:cNvPr id="24" name="Rectangle 48">
            <a:extLst>
              <a:ext uri="{FF2B5EF4-FFF2-40B4-BE49-F238E27FC236}">
                <a16:creationId xmlns:a16="http://schemas.microsoft.com/office/drawing/2014/main" id="{76F447D5-FA5D-4DF3-80A2-F4152298E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8357" y="2290642"/>
            <a:ext cx="431800" cy="5032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 algn="ctr"/>
            <a:r>
              <a:rPr lang="en-US" altLang="zh-CN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U</a:t>
            </a:r>
          </a:p>
        </p:txBody>
      </p:sp>
      <p:sp>
        <p:nvSpPr>
          <p:cNvPr id="25" name="Line 49">
            <a:extLst>
              <a:ext uri="{FF2B5EF4-FFF2-40B4-BE49-F238E27FC236}">
                <a16:creationId xmlns:a16="http://schemas.microsoft.com/office/drawing/2014/main" id="{6FF3CFE2-6158-4B91-85AF-48FAF6EED603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7995" y="2793879"/>
            <a:ext cx="12239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26" name="Group 55">
            <a:extLst>
              <a:ext uri="{FF2B5EF4-FFF2-40B4-BE49-F238E27FC236}">
                <a16:creationId xmlns:a16="http://schemas.microsoft.com/office/drawing/2014/main" id="{8F60CE5E-57A6-4433-803A-CDEDB6BF6F65}"/>
              </a:ext>
            </a:extLst>
          </p:cNvPr>
          <p:cNvGrpSpPr>
            <a:grpSpLocks/>
          </p:cNvGrpSpPr>
          <p:nvPr/>
        </p:nvGrpSpPr>
        <p:grpSpPr bwMode="auto">
          <a:xfrm>
            <a:off x="7382445" y="3732092"/>
            <a:ext cx="1108075" cy="1095375"/>
            <a:chOff x="3299" y="2795"/>
            <a:chExt cx="698" cy="690"/>
          </a:xfrm>
        </p:grpSpPr>
        <p:sp>
          <p:nvSpPr>
            <p:cNvPr id="27" name="Text Box 33">
              <a:extLst>
                <a:ext uri="{FF2B5EF4-FFF2-40B4-BE49-F238E27FC236}">
                  <a16:creationId xmlns:a16="http://schemas.microsoft.com/office/drawing/2014/main" id="{41C19C17-4E5F-4470-A06F-7D851BD8B3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8" y="3158"/>
              <a:ext cx="679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1pPr>
              <a:lvl2pPr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2pPr>
              <a:lvl3pPr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3pPr>
              <a:lvl4pPr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4pPr>
              <a:lvl5pPr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9pPr>
            </a:lstStyle>
            <a:p>
              <a:r>
                <a:rPr lang="en-US" altLang="zh-CN">
                  <a:latin typeface="仿宋" panose="02010609060101010101" pitchFamily="49" charset="-122"/>
                  <a:ea typeface="仿宋" panose="02010609060101010101" pitchFamily="49" charset="-122"/>
                </a:rPr>
                <a:t>G</a:t>
              </a:r>
              <a:r>
                <a:rPr lang="en-US" altLang="zh-CN" sz="1400">
                  <a:latin typeface="仿宋" panose="02010609060101010101" pitchFamily="49" charset="-122"/>
                  <a:ea typeface="仿宋" panose="02010609060101010101" pitchFamily="49" charset="-122"/>
                </a:rPr>
                <a:t> </a:t>
              </a:r>
              <a:r>
                <a:rPr lang="en-US" altLang="zh-CN">
                  <a:solidFill>
                    <a:srgbClr val="FF0000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□</a:t>
              </a:r>
              <a:r>
                <a:rPr lang="en-US" altLang="zh-CN" sz="1400">
                  <a:solidFill>
                    <a:srgbClr val="FF0000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 </a:t>
              </a:r>
              <a:r>
                <a:rPr lang="en-US" altLang="zh-CN">
                  <a:latin typeface="仿宋" panose="02010609060101010101" pitchFamily="49" charset="-122"/>
                  <a:ea typeface="仿宋" panose="02010609060101010101" pitchFamily="49" charset="-122"/>
                </a:rPr>
                <a:t>A</a:t>
              </a:r>
            </a:p>
          </p:txBody>
        </p:sp>
        <p:sp>
          <p:nvSpPr>
            <p:cNvPr id="28" name="Text Box 35">
              <a:extLst>
                <a:ext uri="{FF2B5EF4-FFF2-40B4-BE49-F238E27FC236}">
                  <a16:creationId xmlns:a16="http://schemas.microsoft.com/office/drawing/2014/main" id="{B48244D1-1798-419E-A316-EC8634AC9A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99" y="2795"/>
              <a:ext cx="679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1pPr>
              <a:lvl2pPr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2pPr>
              <a:lvl3pPr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3pPr>
              <a:lvl4pPr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4pPr>
              <a:lvl5pPr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9pPr>
            </a:lstStyle>
            <a:p>
              <a:r>
                <a:rPr lang="en-US" altLang="zh-CN">
                  <a:latin typeface="仿宋" panose="02010609060101010101" pitchFamily="49" charset="-122"/>
                  <a:ea typeface="仿宋" panose="02010609060101010101" pitchFamily="49" charset="-122"/>
                </a:rPr>
                <a:t>C</a:t>
              </a:r>
              <a:r>
                <a:rPr lang="en-US" altLang="zh-CN" sz="1400">
                  <a:latin typeface="仿宋" panose="02010609060101010101" pitchFamily="49" charset="-122"/>
                  <a:ea typeface="仿宋" panose="02010609060101010101" pitchFamily="49" charset="-122"/>
                </a:rPr>
                <a:t> </a:t>
              </a:r>
              <a:r>
                <a:rPr lang="en-US" altLang="zh-CN">
                  <a:solidFill>
                    <a:srgbClr val="FF0000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□</a:t>
              </a:r>
              <a:r>
                <a:rPr lang="en-US" altLang="zh-CN" sz="1400">
                  <a:solidFill>
                    <a:srgbClr val="FF0000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 </a:t>
              </a:r>
              <a:r>
                <a:rPr lang="en-US" altLang="zh-CN">
                  <a:latin typeface="仿宋" panose="02010609060101010101" pitchFamily="49" charset="-122"/>
                  <a:ea typeface="仿宋" panose="02010609060101010101" pitchFamily="49" charset="-122"/>
                </a:rPr>
                <a:t>T</a:t>
              </a:r>
            </a:p>
          </p:txBody>
        </p:sp>
        <p:sp>
          <p:nvSpPr>
            <p:cNvPr id="29" name="Line 52">
              <a:extLst>
                <a:ext uri="{FF2B5EF4-FFF2-40B4-BE49-F238E27FC236}">
                  <a16:creationId xmlns:a16="http://schemas.microsoft.com/office/drawing/2014/main" id="{25361DE5-9655-449B-BFEC-46567DBFD4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34" y="3113"/>
              <a:ext cx="63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" name="Line 53">
              <a:extLst>
                <a:ext uri="{FF2B5EF4-FFF2-40B4-BE49-F238E27FC236}">
                  <a16:creationId xmlns:a16="http://schemas.microsoft.com/office/drawing/2014/main" id="{24014E6F-469D-472F-AFE5-1688789973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34" y="3203"/>
              <a:ext cx="63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1" name="Rectangle 42">
            <a:extLst>
              <a:ext uri="{FF2B5EF4-FFF2-40B4-BE49-F238E27FC236}">
                <a16:creationId xmlns:a16="http://schemas.microsoft.com/office/drawing/2014/main" id="{6C3B7233-EDA6-4FF0-A877-25E89D70F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1695" y="4408367"/>
            <a:ext cx="431800" cy="3603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 algn="ctr"/>
            <a:r>
              <a:rPr lang="en-US" altLang="zh-CN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T</a:t>
            </a:r>
          </a:p>
        </p:txBody>
      </p:sp>
      <p:sp>
        <p:nvSpPr>
          <p:cNvPr id="32" name="Rectangle 45">
            <a:extLst>
              <a:ext uri="{FF2B5EF4-FFF2-40B4-BE49-F238E27FC236}">
                <a16:creationId xmlns:a16="http://schemas.microsoft.com/office/drawing/2014/main" id="{1C2B3A01-72FC-49D5-843D-B8E448CDE9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1057" y="3700342"/>
            <a:ext cx="431800" cy="5032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 algn="ctr"/>
            <a:r>
              <a:rPr lang="en-US" altLang="zh-CN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A</a:t>
            </a:r>
          </a:p>
        </p:txBody>
      </p:sp>
      <p:sp>
        <p:nvSpPr>
          <p:cNvPr id="33" name="Oval 52">
            <a:extLst>
              <a:ext uri="{FF2B5EF4-FFF2-40B4-BE49-F238E27FC236}">
                <a16:creationId xmlns:a16="http://schemas.microsoft.com/office/drawing/2014/main" id="{E61F7350-7E82-4B38-817B-3B81DDDCA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5809" y="3746379"/>
            <a:ext cx="287337" cy="10810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endParaRPr lang="zh-CN" altLang="en-US" sz="3200"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34" name="Oval 53">
            <a:extLst>
              <a:ext uri="{FF2B5EF4-FFF2-40B4-BE49-F238E27FC236}">
                <a16:creationId xmlns:a16="http://schemas.microsoft.com/office/drawing/2014/main" id="{48CD0C64-9683-4F8C-A2F0-E56F6FE53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5195" y="3746379"/>
            <a:ext cx="287337" cy="10810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endParaRPr lang="zh-CN" altLang="en-US" sz="3200"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35" name="Line 52">
            <a:extLst>
              <a:ext uri="{FF2B5EF4-FFF2-40B4-BE49-F238E27FC236}">
                <a16:creationId xmlns:a16="http://schemas.microsoft.com/office/drawing/2014/main" id="{DCCB101B-E6AF-4967-86C9-95CD9AA008F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12701" y="1320233"/>
            <a:ext cx="8169" cy="90788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6" name="Text Box 53">
            <a:extLst>
              <a:ext uri="{FF2B5EF4-FFF2-40B4-BE49-F238E27FC236}">
                <a16:creationId xmlns:a16="http://schemas.microsoft.com/office/drawing/2014/main" id="{877E8F9B-D1BE-415F-B85C-BC2C92EF8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589" y="2997873"/>
            <a:ext cx="671512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200" b="1" dirty="0">
                <a:latin typeface="Tahoma" panose="020B0604030504040204" pitchFamily="34" charset="0"/>
                <a:ea typeface="黑体" panose="02010609060101010101" pitchFamily="49" charset="-122"/>
              </a:rPr>
              <a:t>转录</a:t>
            </a:r>
          </a:p>
        </p:txBody>
      </p:sp>
      <p:sp>
        <p:nvSpPr>
          <p:cNvPr id="38" name="Text Box 55">
            <a:extLst>
              <a:ext uri="{FF2B5EF4-FFF2-40B4-BE49-F238E27FC236}">
                <a16:creationId xmlns:a16="http://schemas.microsoft.com/office/drawing/2014/main" id="{375C8DD8-74FE-4D02-8D47-833DCF438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4024" y="1293214"/>
            <a:ext cx="67151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翻译</a:t>
            </a:r>
          </a:p>
        </p:txBody>
      </p:sp>
      <p:sp>
        <p:nvSpPr>
          <p:cNvPr id="41" name="Line 52">
            <a:extLst>
              <a:ext uri="{FF2B5EF4-FFF2-40B4-BE49-F238E27FC236}">
                <a16:creationId xmlns:a16="http://schemas.microsoft.com/office/drawing/2014/main" id="{1471F8C7-4466-4619-847B-F84DFD3577B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21227" y="2949510"/>
            <a:ext cx="8169" cy="90788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53FE403-BAA3-4039-AFE1-02E9860E5BED}"/>
              </a:ext>
            </a:extLst>
          </p:cNvPr>
          <p:cNvSpPr txBox="1"/>
          <p:nvPr/>
        </p:nvSpPr>
        <p:spPr>
          <a:xfrm>
            <a:off x="5049316" y="3681817"/>
            <a:ext cx="22467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b="1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基因突变</a:t>
            </a:r>
          </a:p>
        </p:txBody>
      </p: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69442326-4631-451E-A28E-3D50845BCCAC}"/>
              </a:ext>
            </a:extLst>
          </p:cNvPr>
          <p:cNvCxnSpPr/>
          <p:nvPr/>
        </p:nvCxnSpPr>
        <p:spPr>
          <a:xfrm flipV="1">
            <a:off x="4762884" y="4279900"/>
            <a:ext cx="2361816" cy="7023"/>
          </a:xfrm>
          <a:prstGeom prst="straightConnector1">
            <a:avLst/>
          </a:prstGeom>
          <a:ln w="38100"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>
            <a:extLst>
              <a:ext uri="{FF2B5EF4-FFF2-40B4-BE49-F238E27FC236}">
                <a16:creationId xmlns:a16="http://schemas.microsoft.com/office/drawing/2014/main" id="{C00E0FF6-BAE6-4E67-939B-F411E1279CE3}"/>
              </a:ext>
            </a:extLst>
          </p:cNvPr>
          <p:cNvSpPr txBox="1"/>
          <p:nvPr/>
        </p:nvSpPr>
        <p:spPr>
          <a:xfrm>
            <a:off x="3865152" y="4962814"/>
            <a:ext cx="10239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H</a:t>
            </a:r>
            <a:endParaRPr lang="zh-CN" altLang="en-US" sz="6000" b="1" dirty="0">
              <a:solidFill>
                <a:srgbClr val="00009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D6A05893-43D5-43B6-B8DF-770B8E111A26}"/>
              </a:ext>
            </a:extLst>
          </p:cNvPr>
          <p:cNvSpPr txBox="1"/>
          <p:nvPr/>
        </p:nvSpPr>
        <p:spPr>
          <a:xfrm>
            <a:off x="7618188" y="4962813"/>
            <a:ext cx="10239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h</a:t>
            </a:r>
            <a:endParaRPr lang="zh-CN" altLang="en-US" sz="6000" b="1" dirty="0">
              <a:solidFill>
                <a:srgbClr val="00009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606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4" grpId="0" bldLvl="0" animBg="1"/>
      <p:bldP spid="31" grpId="0" bldLvl="0" animBg="1"/>
      <p:bldP spid="32" grpId="0" bldLvl="0" animBg="1"/>
      <p:bldP spid="33" grpId="0" bldLvl="0" animBg="1"/>
      <p:bldP spid="34" grpId="0" bldLvl="0" animBg="1"/>
      <p:bldP spid="2" grpId="0"/>
      <p:bldP spid="39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40F2C320-3F86-4445-8D2B-5DF1C566F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08" y="0"/>
            <a:ext cx="7529854" cy="683509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6395455-CCDE-4DF9-9A20-DFB575612AB7}"/>
              </a:ext>
            </a:extLst>
          </p:cNvPr>
          <p:cNvSpPr/>
          <p:nvPr/>
        </p:nvSpPr>
        <p:spPr>
          <a:xfrm>
            <a:off x="1966693" y="3611418"/>
            <a:ext cx="2051515" cy="895927"/>
          </a:xfrm>
          <a:prstGeom prst="rect">
            <a:avLst/>
          </a:prstGeom>
          <a:solidFill>
            <a:srgbClr val="F8EF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80FBAC5-8791-4A34-884D-A1F0B0FEA0EF}"/>
              </a:ext>
            </a:extLst>
          </p:cNvPr>
          <p:cNvSpPr/>
          <p:nvPr/>
        </p:nvSpPr>
        <p:spPr>
          <a:xfrm>
            <a:off x="2297281" y="5517563"/>
            <a:ext cx="1720927" cy="1317533"/>
          </a:xfrm>
          <a:prstGeom prst="rect">
            <a:avLst/>
          </a:prstGeom>
          <a:solidFill>
            <a:srgbClr val="F8EF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2823DF94-7F89-4C90-893B-CB2B44DAA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5823" y="1779005"/>
            <a:ext cx="37581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3600" dirty="0">
                <a:solidFill>
                  <a:srgbClr val="0000CC"/>
                </a:solidFill>
                <a:latin typeface="Tahoma" panose="020B0604030504040204" pitchFamily="34" charset="0"/>
                <a:ea typeface="黑体" panose="02010609060101010101" pitchFamily="49" charset="-122"/>
              </a:rPr>
              <a:t>基因中碱基</a:t>
            </a:r>
            <a:r>
              <a:rPr lang="zh-CN" altLang="en-US" sz="3600" dirty="0">
                <a:solidFill>
                  <a:srgbClr val="C00000"/>
                </a:solidFill>
                <a:latin typeface="Tahoma" panose="020B0604030504040204" pitchFamily="34" charset="0"/>
                <a:ea typeface="黑体" panose="02010609060101010101" pitchFamily="49" charset="-122"/>
              </a:rPr>
              <a:t>替换</a:t>
            </a: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AC11D8B7-38B9-4FAB-B5A6-0209FD578BA0}"/>
              </a:ext>
            </a:extLst>
          </p:cNvPr>
          <p:cNvCxnSpPr>
            <a:cxnSpLocks/>
          </p:cNvCxnSpPr>
          <p:nvPr/>
        </p:nvCxnSpPr>
        <p:spPr>
          <a:xfrm flipH="1">
            <a:off x="8472668" y="2453833"/>
            <a:ext cx="1527860" cy="1157585"/>
          </a:xfrm>
          <a:prstGeom prst="straightConnector1">
            <a:avLst/>
          </a:prstGeom>
          <a:ln w="41275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A81B567F-178B-4C68-8506-D5A2BE974316}"/>
              </a:ext>
            </a:extLst>
          </p:cNvPr>
          <p:cNvSpPr txBox="1"/>
          <p:nvPr/>
        </p:nvSpPr>
        <p:spPr>
          <a:xfrm>
            <a:off x="8134114" y="3757106"/>
            <a:ext cx="677108" cy="255454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3200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正常的蛋白质</a:t>
            </a: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52F0A8DD-BACF-4397-A4C4-A0499F78D623}"/>
              </a:ext>
            </a:extLst>
          </p:cNvPr>
          <p:cNvCxnSpPr>
            <a:cxnSpLocks/>
          </p:cNvCxnSpPr>
          <p:nvPr/>
        </p:nvCxnSpPr>
        <p:spPr>
          <a:xfrm flipH="1">
            <a:off x="10046825" y="2460545"/>
            <a:ext cx="1932" cy="1208630"/>
          </a:xfrm>
          <a:prstGeom prst="straightConnector1">
            <a:avLst/>
          </a:prstGeom>
          <a:ln w="41275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6F6CE1B6-8BD0-4D2A-A91D-F9AF1A326768}"/>
              </a:ext>
            </a:extLst>
          </p:cNvPr>
          <p:cNvSpPr txBox="1"/>
          <p:nvPr/>
        </p:nvSpPr>
        <p:spPr>
          <a:xfrm>
            <a:off x="9708271" y="3757106"/>
            <a:ext cx="677108" cy="255454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3200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错误的蛋白质</a:t>
            </a:r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707091FE-9847-4F42-B830-1A8191B13DD6}"/>
              </a:ext>
            </a:extLst>
          </p:cNvPr>
          <p:cNvCxnSpPr>
            <a:cxnSpLocks/>
          </p:cNvCxnSpPr>
          <p:nvPr/>
        </p:nvCxnSpPr>
        <p:spPr>
          <a:xfrm>
            <a:off x="10106629" y="2442258"/>
            <a:ext cx="1491204" cy="1226917"/>
          </a:xfrm>
          <a:prstGeom prst="straightConnector1">
            <a:avLst/>
          </a:prstGeom>
          <a:ln w="41275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08F32004-999B-4FE2-81DA-087ADFA7E200}"/>
              </a:ext>
            </a:extLst>
          </p:cNvPr>
          <p:cNvSpPr txBox="1"/>
          <p:nvPr/>
        </p:nvSpPr>
        <p:spPr>
          <a:xfrm>
            <a:off x="11340301" y="3757105"/>
            <a:ext cx="677108" cy="255454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3200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不完整蛋白质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2F40AFD-2723-4360-9F1D-5E012FCF2AC0}"/>
              </a:ext>
            </a:extLst>
          </p:cNvPr>
          <p:cNvSpPr/>
          <p:nvPr/>
        </p:nvSpPr>
        <p:spPr>
          <a:xfrm>
            <a:off x="3893266" y="3611418"/>
            <a:ext cx="2051515" cy="895927"/>
          </a:xfrm>
          <a:prstGeom prst="rect">
            <a:avLst/>
          </a:prstGeom>
          <a:solidFill>
            <a:srgbClr val="F8EF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12F0103-E026-4777-B956-4C8B8AAC3625}"/>
              </a:ext>
            </a:extLst>
          </p:cNvPr>
          <p:cNvSpPr/>
          <p:nvPr/>
        </p:nvSpPr>
        <p:spPr>
          <a:xfrm>
            <a:off x="4223854" y="5517563"/>
            <a:ext cx="1720927" cy="1317533"/>
          </a:xfrm>
          <a:prstGeom prst="rect">
            <a:avLst/>
          </a:prstGeom>
          <a:solidFill>
            <a:srgbClr val="F8EF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8A37568-01FB-4A6B-83EA-16A31713DEE4}"/>
              </a:ext>
            </a:extLst>
          </p:cNvPr>
          <p:cNvSpPr/>
          <p:nvPr/>
        </p:nvSpPr>
        <p:spPr>
          <a:xfrm>
            <a:off x="5727829" y="3669175"/>
            <a:ext cx="2051515" cy="895927"/>
          </a:xfrm>
          <a:prstGeom prst="rect">
            <a:avLst/>
          </a:prstGeom>
          <a:solidFill>
            <a:srgbClr val="F8EF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583089D-394C-42EC-B330-6070A6CC367D}"/>
              </a:ext>
            </a:extLst>
          </p:cNvPr>
          <p:cNvSpPr/>
          <p:nvPr/>
        </p:nvSpPr>
        <p:spPr>
          <a:xfrm>
            <a:off x="6058417" y="5575320"/>
            <a:ext cx="1720927" cy="1317533"/>
          </a:xfrm>
          <a:prstGeom prst="rect">
            <a:avLst/>
          </a:prstGeom>
          <a:solidFill>
            <a:srgbClr val="F8EF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094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4" grpId="0"/>
      <p:bldP spid="19" grpId="0"/>
      <p:bldP spid="23" grpId="0"/>
      <p:bldP spid="13" grpId="0" animBg="1"/>
      <p:bldP spid="16" grpId="0" animBg="1"/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6,&quot;width&quot;:1944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6583</TotalTime>
  <Words>840</Words>
  <Application>Microsoft Office PowerPoint</Application>
  <PresentationFormat>宽屏</PresentationFormat>
  <Paragraphs>142</Paragraphs>
  <Slides>22</Slides>
  <Notes>22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6" baseType="lpstr">
      <vt:lpstr>等线</vt:lpstr>
      <vt:lpstr>仿宋</vt:lpstr>
      <vt:lpstr>黑体</vt:lpstr>
      <vt:lpstr>楷体</vt:lpstr>
      <vt:lpstr>宋体</vt:lpstr>
      <vt:lpstr>微软雅黑</vt:lpstr>
      <vt:lpstr>幼圆</vt:lpstr>
      <vt:lpstr>Arial</vt:lpstr>
      <vt:lpstr>Calibri</vt:lpstr>
      <vt:lpstr>Calibri Light</vt:lpstr>
      <vt:lpstr>Tahoma</vt:lpstr>
      <vt:lpstr>Times New Roman</vt:lpstr>
      <vt:lpstr>Verdana</vt:lpstr>
      <vt:lpstr>Office 主题​​</vt:lpstr>
      <vt:lpstr>基因突变</vt:lpstr>
      <vt:lpstr>PowerPoint 演示文稿</vt:lpstr>
      <vt:lpstr>正常红细胞</vt:lpstr>
      <vt:lpstr>正常红细胞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Wang Qingqing</dc:creator>
  <cp:lastModifiedBy>Wang Qingqing</cp:lastModifiedBy>
  <cp:revision>685</cp:revision>
  <dcterms:created xsi:type="dcterms:W3CDTF">2020-03-29T13:40:37Z</dcterms:created>
  <dcterms:modified xsi:type="dcterms:W3CDTF">2020-04-22T11:48:12Z</dcterms:modified>
</cp:coreProperties>
</file>