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410" r:id="rId3"/>
    <p:sldId id="411" r:id="rId5"/>
    <p:sldId id="412" r:id="rId6"/>
    <p:sldId id="413" r:id="rId7"/>
    <p:sldId id="414" r:id="rId8"/>
    <p:sldId id="415" r:id="rId9"/>
    <p:sldId id="416" r:id="rId10"/>
    <p:sldId id="417" r:id="rId11"/>
    <p:sldId id="425" r:id="rId12"/>
    <p:sldId id="426" r:id="rId13"/>
    <p:sldId id="427" r:id="rId14"/>
    <p:sldId id="428" r:id="rId15"/>
    <p:sldId id="418" r:id="rId16"/>
    <p:sldId id="437" r:id="rId17"/>
    <p:sldId id="436" r:id="rId18"/>
    <p:sldId id="421" r:id="rId19"/>
    <p:sldId id="435" r:id="rId20"/>
    <p:sldId id="42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2"/>
        <p:guide pos="37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此处小结可逆反应有限度，不能进行到底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6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png"/><Relationship Id="rId3" Type="http://schemas.openxmlformats.org/officeDocument/2006/relationships/tags" Target="../tags/tag8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0.xml"/><Relationship Id="rId4" Type="http://schemas.openxmlformats.org/officeDocument/2006/relationships/image" Target="../media/image22.wmf"/><Relationship Id="rId3" Type="http://schemas.openxmlformats.org/officeDocument/2006/relationships/oleObject" Target="../embeddings/oleObject11.bin"/><Relationship Id="rId2" Type="http://schemas.openxmlformats.org/officeDocument/2006/relationships/tags" Target="../tags/tag89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image" Target="../media/image23.jpeg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2.wmf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5.wmf"/><Relationship Id="rId1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tags" Target="../tags/tag69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wmf"/><Relationship Id="rId8" Type="http://schemas.openxmlformats.org/officeDocument/2006/relationships/oleObject" Target="../embeddings/oleObject8.bin"/><Relationship Id="rId7" Type="http://schemas.openxmlformats.org/officeDocument/2006/relationships/image" Target="../media/image10.wmf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5" Type="http://schemas.openxmlformats.org/officeDocument/2006/relationships/notesSlide" Target="../notesSlides/notesSlide2.xml"/><Relationship Id="rId14" Type="http://schemas.openxmlformats.org/officeDocument/2006/relationships/vmlDrawing" Target="../drawings/vmlDrawing3.v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1.xml"/><Relationship Id="rId11" Type="http://schemas.openxmlformats.org/officeDocument/2006/relationships/image" Target="../media/image12.wmf"/><Relationship Id="rId10" Type="http://schemas.openxmlformats.org/officeDocument/2006/relationships/oleObject" Target="../embeddings/oleObject9.bin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4690745" y="2991485"/>
            <a:ext cx="6922135" cy="1040130"/>
          </a:xfrm>
        </p:spPr>
        <p:txBody>
          <a:bodyPr>
            <a:normAutofit/>
          </a:bodyPr>
          <a:lstStyle/>
          <a:p>
            <a:pPr algn="ctr"/>
            <a:r>
              <a:rPr lang="zh-CN" altLang="en-US" sz="5335" dirty="0">
                <a:solidFill>
                  <a:srgbClr val="FF0000"/>
                </a:solidFill>
              </a:rPr>
              <a:t>化学反应的限度</a:t>
            </a:r>
            <a:endParaRPr lang="zh-CN" altLang="en-US" sz="5335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226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665" spc="226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4"/>
            <a:ext cx="5458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</a:t>
            </a:r>
            <a:r>
              <a:rPr lang="zh-CN" altLang="en-US" sz="2665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课堂</a:t>
            </a:r>
            <a:r>
              <a:rPr lang="en-US" altLang="zh-CN" sz="2665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</a:t>
            </a:r>
            <a:r>
              <a:rPr lang="zh-CN" altLang="en-US" sz="2665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一年级化学</a:t>
            </a:r>
            <a:r>
              <a:rPr lang="zh-CN" altLang="en-US" sz="32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55259" y="476003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北京市朝阳外国语学校   李娜</a:t>
            </a:r>
            <a:endParaRPr lang="zh-CN" altLang="en-US" sz="2665" spc="226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3255" y="5045710"/>
            <a:ext cx="8845550" cy="1153795"/>
          </a:xfrm>
        </p:spPr>
        <p:txBody>
          <a:bodyPr>
            <a:noAutofit/>
          </a:bodyPr>
          <a:p>
            <a:pPr>
              <a:lnSpc>
                <a:spcPct val="150000"/>
              </a:lnSpc>
            </a:pPr>
            <a:r>
              <a:rPr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sym typeface="+mn-ea"/>
              </a:rPr>
              <a:t>在500℃和101kPa条件下，50s后，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SO</a:t>
            </a:r>
            <a:r>
              <a:rPr lang="en-US" altLang="zh-CN" sz="2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2</a:t>
            </a:r>
            <a:r>
              <a:rPr sz="2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、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O</a:t>
            </a:r>
            <a:r>
              <a:rPr lang="en-US" altLang="zh-CN" sz="2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2</a:t>
            </a:r>
            <a:r>
              <a:rPr sz="2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、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SO</a:t>
            </a:r>
            <a:r>
              <a:rPr lang="en-US" altLang="zh-CN" sz="2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3</a:t>
            </a:r>
            <a:r>
              <a:rPr lang="zh-CN" altLang="en-US" sz="2000">
                <a:solidFill>
                  <a:schemeClr val="tx1"/>
                </a:solidFill>
              </a:rPr>
              <a:t>同时存在且浓度不再改变，正逆反应同时进行，反应没有停止，所以化学平衡是一种动态平衡。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4" name="标题 16"/>
          <p:cNvSpPr>
            <a:spLocks noGrp="1"/>
          </p:cNvSpPr>
          <p:nvPr/>
        </p:nvSpPr>
        <p:spPr>
          <a:xfrm>
            <a:off x="544830" y="449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化学平衡状态特征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——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动态平衡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935355" y="1609725"/>
          <a:ext cx="5447665" cy="2628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7665"/>
              </a:tblGrid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椭圆 28"/>
          <p:cNvSpPr/>
          <p:nvPr/>
        </p:nvSpPr>
        <p:spPr>
          <a:xfrm>
            <a:off x="5471160" y="398399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990975" y="396875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522980" y="395097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086100" y="395097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625725" y="376364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187575" y="344678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734185" y="321627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361440" y="272605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908050" y="200977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88305" y="409892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019550" y="410210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522980" y="409321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086100" y="406971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38425" y="394208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213610" y="384175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760220" y="362712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351915" y="342836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21385" y="310388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流程图: 摘录 50"/>
          <p:cNvSpPr/>
          <p:nvPr/>
        </p:nvSpPr>
        <p:spPr>
          <a:xfrm>
            <a:off x="5470525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流程图: 摘录 51"/>
          <p:cNvSpPr/>
          <p:nvPr/>
        </p:nvSpPr>
        <p:spPr>
          <a:xfrm>
            <a:off x="3937000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流程图: 摘录 52"/>
          <p:cNvSpPr/>
          <p:nvPr/>
        </p:nvSpPr>
        <p:spPr>
          <a:xfrm>
            <a:off x="3457575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流程图: 摘录 53"/>
          <p:cNvSpPr/>
          <p:nvPr/>
        </p:nvSpPr>
        <p:spPr>
          <a:xfrm>
            <a:off x="3050540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流程图: 摘录 54"/>
          <p:cNvSpPr/>
          <p:nvPr/>
        </p:nvSpPr>
        <p:spPr>
          <a:xfrm>
            <a:off x="2593975" y="245745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流程图: 摘录 55"/>
          <p:cNvSpPr/>
          <p:nvPr/>
        </p:nvSpPr>
        <p:spPr>
          <a:xfrm>
            <a:off x="2068195" y="27508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流程图: 摘录 56"/>
          <p:cNvSpPr/>
          <p:nvPr/>
        </p:nvSpPr>
        <p:spPr>
          <a:xfrm>
            <a:off x="1742440" y="316674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流程图: 摘录 57"/>
          <p:cNvSpPr/>
          <p:nvPr/>
        </p:nvSpPr>
        <p:spPr>
          <a:xfrm>
            <a:off x="1351915" y="354711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流程图: 摘录 58"/>
          <p:cNvSpPr/>
          <p:nvPr/>
        </p:nvSpPr>
        <p:spPr>
          <a:xfrm>
            <a:off x="921385" y="418211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4083050" y="4031615"/>
            <a:ext cx="1456690" cy="215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3629025" y="4032885"/>
            <a:ext cx="454025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endCxn id="31" idx="5"/>
          </p:cNvCxnSpPr>
          <p:nvPr/>
        </p:nvCxnSpPr>
        <p:spPr>
          <a:xfrm>
            <a:off x="3209925" y="4052570"/>
            <a:ext cx="429260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endCxn id="32" idx="5"/>
          </p:cNvCxnSpPr>
          <p:nvPr/>
        </p:nvCxnSpPr>
        <p:spPr>
          <a:xfrm>
            <a:off x="2739390" y="3851275"/>
            <a:ext cx="462915" cy="21018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250440" y="3515360"/>
            <a:ext cx="453390" cy="30861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endCxn id="34" idx="5"/>
          </p:cNvCxnSpPr>
          <p:nvPr/>
        </p:nvCxnSpPr>
        <p:spPr>
          <a:xfrm>
            <a:off x="1831975" y="3292475"/>
            <a:ext cx="471805" cy="26479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57" idx="2"/>
          </p:cNvCxnSpPr>
          <p:nvPr/>
        </p:nvCxnSpPr>
        <p:spPr>
          <a:xfrm>
            <a:off x="1461770" y="2830830"/>
            <a:ext cx="353695" cy="47244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36" idx="1"/>
          </p:cNvCxnSpPr>
          <p:nvPr/>
        </p:nvCxnSpPr>
        <p:spPr>
          <a:xfrm>
            <a:off x="1031240" y="2085975"/>
            <a:ext cx="349885" cy="66675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4126865" y="4148455"/>
            <a:ext cx="1471295" cy="127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3602990" y="4157345"/>
            <a:ext cx="470535" cy="25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3195955" y="4132580"/>
            <a:ext cx="36957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2703830" y="4010660"/>
            <a:ext cx="408305" cy="1219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endCxn id="43" idx="1"/>
          </p:cNvCxnSpPr>
          <p:nvPr/>
        </p:nvCxnSpPr>
        <p:spPr>
          <a:xfrm>
            <a:off x="2303780" y="3919855"/>
            <a:ext cx="334645" cy="1003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endCxn id="44" idx="3"/>
          </p:cNvCxnSpPr>
          <p:nvPr/>
        </p:nvCxnSpPr>
        <p:spPr>
          <a:xfrm>
            <a:off x="1887855" y="3705225"/>
            <a:ext cx="435610" cy="2146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endCxn id="45" idx="3"/>
          </p:cNvCxnSpPr>
          <p:nvPr/>
        </p:nvCxnSpPr>
        <p:spPr>
          <a:xfrm>
            <a:off x="1461770" y="3524885"/>
            <a:ext cx="408305" cy="1803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endCxn id="46" idx="3"/>
          </p:cNvCxnSpPr>
          <p:nvPr/>
        </p:nvCxnSpPr>
        <p:spPr>
          <a:xfrm>
            <a:off x="1031240" y="3194050"/>
            <a:ext cx="430530" cy="3124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endCxn id="51" idx="3"/>
          </p:cNvCxnSpPr>
          <p:nvPr/>
        </p:nvCxnSpPr>
        <p:spPr>
          <a:xfrm flipV="1">
            <a:off x="4037330" y="2309495"/>
            <a:ext cx="1542415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3520440" y="2299970"/>
            <a:ext cx="516890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3112770" y="2299970"/>
            <a:ext cx="45275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endCxn id="54" idx="3"/>
          </p:cNvCxnSpPr>
          <p:nvPr/>
        </p:nvCxnSpPr>
        <p:spPr>
          <a:xfrm flipV="1">
            <a:off x="2739390" y="2309495"/>
            <a:ext cx="420370" cy="2266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2187575" y="2553970"/>
            <a:ext cx="452755" cy="25590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endCxn id="56" idx="2"/>
          </p:cNvCxnSpPr>
          <p:nvPr/>
        </p:nvCxnSpPr>
        <p:spPr>
          <a:xfrm flipV="1">
            <a:off x="1787525" y="2887345"/>
            <a:ext cx="353695" cy="39306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1445260" y="3279775"/>
            <a:ext cx="360680" cy="3473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endCxn id="58" idx="3"/>
          </p:cNvCxnSpPr>
          <p:nvPr/>
        </p:nvCxnSpPr>
        <p:spPr>
          <a:xfrm flipV="1">
            <a:off x="996950" y="3620135"/>
            <a:ext cx="464185" cy="65151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7333615" y="2967990"/>
            <a:ext cx="2460625" cy="1454785"/>
            <a:chOff x="12008" y="2156"/>
            <a:chExt cx="3875" cy="2291"/>
          </a:xfrm>
        </p:grpSpPr>
        <p:sp>
          <p:nvSpPr>
            <p:cNvPr id="100" name="文本框 99"/>
            <p:cNvSpPr txBox="1"/>
            <p:nvPr/>
          </p:nvSpPr>
          <p:spPr>
            <a:xfrm>
              <a:off x="13213" y="2156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3283" y="297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3227" y="372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2008" y="2497"/>
              <a:ext cx="982" cy="1709"/>
              <a:chOff x="12008" y="2497"/>
              <a:chExt cx="982" cy="1709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2393" y="2497"/>
                <a:ext cx="214" cy="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2413" y="3243"/>
                <a:ext cx="173" cy="215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流程图: 摘录 47"/>
              <p:cNvSpPr/>
              <p:nvPr/>
            </p:nvSpPr>
            <p:spPr>
              <a:xfrm>
                <a:off x="12385" y="4006"/>
                <a:ext cx="229" cy="200"/>
              </a:xfrm>
              <a:prstGeom prst="flowChartExtra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12035" y="2585"/>
                <a:ext cx="929" cy="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12008" y="4142"/>
                <a:ext cx="983" cy="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合 5"/>
          <p:cNvGrpSpPr/>
          <p:nvPr/>
        </p:nvGrpSpPr>
        <p:grpSpPr>
          <a:xfrm>
            <a:off x="205105" y="1383665"/>
            <a:ext cx="6717030" cy="3542030"/>
            <a:chOff x="368" y="827"/>
            <a:chExt cx="10578" cy="5578"/>
          </a:xfrm>
        </p:grpSpPr>
        <p:sp>
          <p:nvSpPr>
            <p:cNvPr id="21" name="文本框 20"/>
            <p:cNvSpPr txBox="1"/>
            <p:nvPr/>
          </p:nvSpPr>
          <p:spPr>
            <a:xfrm>
              <a:off x="844" y="1516"/>
              <a:ext cx="9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58" y="3607"/>
              <a:ext cx="6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368" y="827"/>
              <a:ext cx="10579" cy="5578"/>
              <a:chOff x="345" y="809"/>
              <a:chExt cx="10579" cy="5578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345" y="1313"/>
                <a:ext cx="724" cy="39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物质的量浓度</a:t>
                </a: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/(mol/L)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830" y="809"/>
                <a:ext cx="10094" cy="5579"/>
                <a:chOff x="830" y="809"/>
                <a:chExt cx="10094" cy="5579"/>
              </a:xfrm>
            </p:grpSpPr>
            <p:sp>
              <p:nvSpPr>
                <p:cNvPr id="20" name="文本框 19"/>
                <p:cNvSpPr txBox="1"/>
                <p:nvPr/>
              </p:nvSpPr>
              <p:spPr>
                <a:xfrm>
                  <a:off x="830" y="809"/>
                  <a:ext cx="943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68" y="2227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8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文本框 112"/>
                <p:cNvSpPr txBox="1"/>
                <p:nvPr/>
              </p:nvSpPr>
              <p:spPr>
                <a:xfrm>
                  <a:off x="1069" y="2940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文本框 114"/>
                <p:cNvSpPr txBox="1"/>
                <p:nvPr/>
              </p:nvSpPr>
              <p:spPr>
                <a:xfrm>
                  <a:off x="1049" y="4278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18" name="组合 117"/>
                <p:cNvGrpSpPr/>
                <p:nvPr/>
              </p:nvGrpSpPr>
              <p:grpSpPr>
                <a:xfrm>
                  <a:off x="1190" y="5222"/>
                  <a:ext cx="9735" cy="1167"/>
                  <a:chOff x="1190" y="5222"/>
                  <a:chExt cx="9735" cy="1167"/>
                </a:xfrm>
              </p:grpSpPr>
              <p:sp>
                <p:nvSpPr>
                  <p:cNvPr id="107" name="文本框 106"/>
                  <p:cNvSpPr txBox="1"/>
                  <p:nvPr/>
                </p:nvSpPr>
                <p:spPr>
                  <a:xfrm>
                    <a:off x="1190" y="5222"/>
                    <a:ext cx="671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8" name="文本框 107"/>
                  <p:cNvSpPr txBox="1"/>
                  <p:nvPr/>
                </p:nvSpPr>
                <p:spPr>
                  <a:xfrm>
                    <a:off x="8219" y="5227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100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9" name="文本框 108"/>
                  <p:cNvSpPr txBox="1"/>
                  <p:nvPr/>
                </p:nvSpPr>
                <p:spPr>
                  <a:xfrm>
                    <a:off x="6805" y="5264"/>
                    <a:ext cx="101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80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0" name="文本框 109"/>
                  <p:cNvSpPr txBox="1"/>
                  <p:nvPr/>
                </p:nvSpPr>
                <p:spPr>
                  <a:xfrm>
                    <a:off x="5278" y="5268"/>
                    <a:ext cx="99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6</a:t>
                    </a:r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  <p:sp>
                <p:nvSpPr>
                  <p:cNvPr id="111" name="文本框 110"/>
                  <p:cNvSpPr txBox="1"/>
                  <p:nvPr/>
                </p:nvSpPr>
                <p:spPr>
                  <a:xfrm>
                    <a:off x="3863" y="5282"/>
                    <a:ext cx="92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40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2" name="文本框 111"/>
                  <p:cNvSpPr txBox="1"/>
                  <p:nvPr/>
                </p:nvSpPr>
                <p:spPr>
                  <a:xfrm>
                    <a:off x="2461" y="5297"/>
                    <a:ext cx="98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6" name="文本框 115"/>
                  <p:cNvSpPr txBox="1"/>
                  <p:nvPr/>
                </p:nvSpPr>
                <p:spPr>
                  <a:xfrm>
                    <a:off x="9583" y="5222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7" name="文本框 116"/>
                  <p:cNvSpPr txBox="1"/>
                  <p:nvPr/>
                </p:nvSpPr>
                <p:spPr>
                  <a:xfrm>
                    <a:off x="5170" y="5809"/>
                    <a:ext cx="3086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反应时间</a:t>
                    </a:r>
                    <a:r>
                      <a: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/s</a:t>
                    </a:r>
                    <a:endPara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775325" y="1447165"/>
          <a:ext cx="6416675" cy="139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/>
                <a:gridCol w="509905"/>
                <a:gridCol w="571500"/>
                <a:gridCol w="570230"/>
                <a:gridCol w="604520"/>
                <a:gridCol w="489585"/>
                <a:gridCol w="523875"/>
                <a:gridCol w="547370"/>
                <a:gridCol w="523875"/>
                <a:gridCol w="570865"/>
              </a:tblGrid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反应时间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/s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702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1.75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4045" y="4955540"/>
            <a:ext cx="10963275" cy="1294130"/>
          </a:xfrm>
        </p:spPr>
        <p:txBody>
          <a:bodyPr>
            <a:noAutofit/>
          </a:bodyPr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同一种物质表示的正反应速率和逆反应速率相等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在单位时间内消耗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2molSO</a:t>
            </a:r>
            <a:r>
              <a:rPr lang="en-US" altLang="zh-CN" sz="2000" baseline="-25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同时生成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2molSO</a:t>
            </a:r>
            <a:r>
              <a:rPr lang="en-US" altLang="zh-CN" sz="2000" baseline="-25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2000" baseline="-25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endParaRPr sz="2000" baseline="-250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在单位时间内消耗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2molSO</a:t>
            </a:r>
            <a:r>
              <a:rPr lang="en-US" altLang="zh-CN" sz="2000" baseline="-25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同时消耗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2molSO</a:t>
            </a:r>
            <a:r>
              <a:rPr lang="en-US" altLang="zh-CN" sz="2000" baseline="-2500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endParaRPr lang="en-US" altLang="zh-CN" sz="20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200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标题 16"/>
          <p:cNvSpPr>
            <a:spLocks noGrp="1"/>
          </p:cNvSpPr>
          <p:nvPr/>
        </p:nvSpPr>
        <p:spPr>
          <a:xfrm>
            <a:off x="544830" y="449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化学平衡状态特征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——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速率相等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906780" y="1638300"/>
          <a:ext cx="5447665" cy="2628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7665"/>
              </a:tblGrid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椭圆 28"/>
          <p:cNvSpPr/>
          <p:nvPr/>
        </p:nvSpPr>
        <p:spPr>
          <a:xfrm>
            <a:off x="5442585" y="401256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962400" y="399732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494405" y="397954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057525" y="397954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597150" y="379222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159000" y="347535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705610" y="324485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332865" y="275463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79475" y="203835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59730" y="412750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90975" y="413067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94405" y="412178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057525" y="409829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09850" y="397065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185035" y="387032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731645" y="365569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323340" y="345694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92810" y="313245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流程图: 摘录 50"/>
          <p:cNvSpPr/>
          <p:nvPr/>
        </p:nvSpPr>
        <p:spPr>
          <a:xfrm>
            <a:off x="5441950" y="226504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流程图: 摘录 51"/>
          <p:cNvSpPr/>
          <p:nvPr/>
        </p:nvSpPr>
        <p:spPr>
          <a:xfrm>
            <a:off x="3908425" y="226504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流程图: 摘录 52"/>
          <p:cNvSpPr/>
          <p:nvPr/>
        </p:nvSpPr>
        <p:spPr>
          <a:xfrm>
            <a:off x="3429000" y="226504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流程图: 摘录 53"/>
          <p:cNvSpPr/>
          <p:nvPr/>
        </p:nvSpPr>
        <p:spPr>
          <a:xfrm>
            <a:off x="3021965" y="226504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流程图: 摘录 54"/>
          <p:cNvSpPr/>
          <p:nvPr/>
        </p:nvSpPr>
        <p:spPr>
          <a:xfrm>
            <a:off x="2565400" y="248602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流程图: 摘录 55"/>
          <p:cNvSpPr/>
          <p:nvPr/>
        </p:nvSpPr>
        <p:spPr>
          <a:xfrm>
            <a:off x="2039620" y="277939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流程图: 摘录 56"/>
          <p:cNvSpPr/>
          <p:nvPr/>
        </p:nvSpPr>
        <p:spPr>
          <a:xfrm>
            <a:off x="1713865" y="31953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流程图: 摘录 57"/>
          <p:cNvSpPr/>
          <p:nvPr/>
        </p:nvSpPr>
        <p:spPr>
          <a:xfrm>
            <a:off x="1323340" y="357568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流程图: 摘录 58"/>
          <p:cNvSpPr/>
          <p:nvPr/>
        </p:nvSpPr>
        <p:spPr>
          <a:xfrm>
            <a:off x="892810" y="421068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4054475" y="4060190"/>
            <a:ext cx="1456690" cy="215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3600450" y="4061460"/>
            <a:ext cx="454025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endCxn id="31" idx="5"/>
          </p:cNvCxnSpPr>
          <p:nvPr/>
        </p:nvCxnSpPr>
        <p:spPr>
          <a:xfrm>
            <a:off x="3181350" y="4062095"/>
            <a:ext cx="429260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endCxn id="32" idx="5"/>
          </p:cNvCxnSpPr>
          <p:nvPr/>
        </p:nvCxnSpPr>
        <p:spPr>
          <a:xfrm>
            <a:off x="2710815" y="3860800"/>
            <a:ext cx="462915" cy="21018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221865" y="3543935"/>
            <a:ext cx="453390" cy="30861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endCxn id="34" idx="5"/>
          </p:cNvCxnSpPr>
          <p:nvPr/>
        </p:nvCxnSpPr>
        <p:spPr>
          <a:xfrm>
            <a:off x="1803400" y="3302000"/>
            <a:ext cx="471805" cy="26479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57" idx="2"/>
          </p:cNvCxnSpPr>
          <p:nvPr/>
        </p:nvCxnSpPr>
        <p:spPr>
          <a:xfrm>
            <a:off x="1433195" y="2840355"/>
            <a:ext cx="353695" cy="47244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36" idx="1"/>
          </p:cNvCxnSpPr>
          <p:nvPr/>
        </p:nvCxnSpPr>
        <p:spPr>
          <a:xfrm>
            <a:off x="1002665" y="2095500"/>
            <a:ext cx="349885" cy="66675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4098290" y="4177030"/>
            <a:ext cx="1471295" cy="127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3574415" y="4185920"/>
            <a:ext cx="470535" cy="25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3167380" y="4161155"/>
            <a:ext cx="36957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2675255" y="4039235"/>
            <a:ext cx="408305" cy="1219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endCxn id="43" idx="1"/>
          </p:cNvCxnSpPr>
          <p:nvPr/>
        </p:nvCxnSpPr>
        <p:spPr>
          <a:xfrm>
            <a:off x="2275205" y="3929380"/>
            <a:ext cx="334645" cy="1003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endCxn id="44" idx="3"/>
          </p:cNvCxnSpPr>
          <p:nvPr/>
        </p:nvCxnSpPr>
        <p:spPr>
          <a:xfrm>
            <a:off x="1859280" y="3714750"/>
            <a:ext cx="435610" cy="2146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endCxn id="45" idx="3"/>
          </p:cNvCxnSpPr>
          <p:nvPr/>
        </p:nvCxnSpPr>
        <p:spPr>
          <a:xfrm>
            <a:off x="1433195" y="3534410"/>
            <a:ext cx="408305" cy="1803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endCxn id="46" idx="3"/>
          </p:cNvCxnSpPr>
          <p:nvPr/>
        </p:nvCxnSpPr>
        <p:spPr>
          <a:xfrm>
            <a:off x="1002665" y="3203575"/>
            <a:ext cx="430530" cy="3124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endCxn id="51" idx="3"/>
          </p:cNvCxnSpPr>
          <p:nvPr/>
        </p:nvCxnSpPr>
        <p:spPr>
          <a:xfrm flipV="1">
            <a:off x="4008755" y="2319020"/>
            <a:ext cx="1542415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3491865" y="2328545"/>
            <a:ext cx="516890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3084195" y="2328545"/>
            <a:ext cx="45275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endCxn id="54" idx="3"/>
          </p:cNvCxnSpPr>
          <p:nvPr/>
        </p:nvCxnSpPr>
        <p:spPr>
          <a:xfrm flipV="1">
            <a:off x="2710815" y="2319020"/>
            <a:ext cx="420370" cy="2266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2159000" y="2582545"/>
            <a:ext cx="452755" cy="25590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endCxn id="56" idx="2"/>
          </p:cNvCxnSpPr>
          <p:nvPr/>
        </p:nvCxnSpPr>
        <p:spPr>
          <a:xfrm flipV="1">
            <a:off x="1758950" y="2896870"/>
            <a:ext cx="353695" cy="39306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1416685" y="3308350"/>
            <a:ext cx="360680" cy="3473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endCxn id="58" idx="3"/>
          </p:cNvCxnSpPr>
          <p:nvPr/>
        </p:nvCxnSpPr>
        <p:spPr>
          <a:xfrm flipV="1">
            <a:off x="968375" y="3629660"/>
            <a:ext cx="464185" cy="65151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7295515" y="3137535"/>
            <a:ext cx="2460625" cy="1454785"/>
            <a:chOff x="12008" y="2156"/>
            <a:chExt cx="3875" cy="2291"/>
          </a:xfrm>
        </p:grpSpPr>
        <p:sp>
          <p:nvSpPr>
            <p:cNvPr id="100" name="文本框 99"/>
            <p:cNvSpPr txBox="1"/>
            <p:nvPr/>
          </p:nvSpPr>
          <p:spPr>
            <a:xfrm>
              <a:off x="13213" y="2156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3283" y="297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3227" y="372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2008" y="2497"/>
              <a:ext cx="982" cy="1709"/>
              <a:chOff x="12008" y="2497"/>
              <a:chExt cx="982" cy="1709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2393" y="2497"/>
                <a:ext cx="214" cy="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2413" y="3243"/>
                <a:ext cx="173" cy="215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流程图: 摘录 47"/>
              <p:cNvSpPr/>
              <p:nvPr/>
            </p:nvSpPr>
            <p:spPr>
              <a:xfrm>
                <a:off x="12385" y="4006"/>
                <a:ext cx="229" cy="200"/>
              </a:xfrm>
              <a:prstGeom prst="flowChartExtra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12035" y="2585"/>
                <a:ext cx="929" cy="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12008" y="4142"/>
                <a:ext cx="983" cy="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合 5"/>
          <p:cNvGrpSpPr/>
          <p:nvPr/>
        </p:nvGrpSpPr>
        <p:grpSpPr>
          <a:xfrm>
            <a:off x="85090" y="1412240"/>
            <a:ext cx="6717030" cy="3542030"/>
            <a:chOff x="368" y="827"/>
            <a:chExt cx="10578" cy="5578"/>
          </a:xfrm>
        </p:grpSpPr>
        <p:sp>
          <p:nvSpPr>
            <p:cNvPr id="21" name="文本框 20"/>
            <p:cNvSpPr txBox="1"/>
            <p:nvPr/>
          </p:nvSpPr>
          <p:spPr>
            <a:xfrm>
              <a:off x="844" y="1516"/>
              <a:ext cx="9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58" y="3607"/>
              <a:ext cx="6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368" y="827"/>
              <a:ext cx="10579" cy="5578"/>
              <a:chOff x="345" y="809"/>
              <a:chExt cx="10579" cy="5578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345" y="1313"/>
                <a:ext cx="724" cy="39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物质的量浓度</a:t>
                </a: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/(mol/L)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830" y="809"/>
                <a:ext cx="10094" cy="5579"/>
                <a:chOff x="830" y="809"/>
                <a:chExt cx="10094" cy="5579"/>
              </a:xfrm>
            </p:grpSpPr>
            <p:sp>
              <p:nvSpPr>
                <p:cNvPr id="20" name="文本框 19"/>
                <p:cNvSpPr txBox="1"/>
                <p:nvPr/>
              </p:nvSpPr>
              <p:spPr>
                <a:xfrm>
                  <a:off x="830" y="809"/>
                  <a:ext cx="943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68" y="2227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8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文本框 112"/>
                <p:cNvSpPr txBox="1"/>
                <p:nvPr/>
              </p:nvSpPr>
              <p:spPr>
                <a:xfrm>
                  <a:off x="1069" y="2940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文本框 114"/>
                <p:cNvSpPr txBox="1"/>
                <p:nvPr/>
              </p:nvSpPr>
              <p:spPr>
                <a:xfrm>
                  <a:off x="1049" y="4278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18" name="组合 117"/>
                <p:cNvGrpSpPr/>
                <p:nvPr/>
              </p:nvGrpSpPr>
              <p:grpSpPr>
                <a:xfrm>
                  <a:off x="1190" y="5222"/>
                  <a:ext cx="9735" cy="1167"/>
                  <a:chOff x="1190" y="5222"/>
                  <a:chExt cx="9735" cy="1167"/>
                </a:xfrm>
              </p:grpSpPr>
              <p:sp>
                <p:nvSpPr>
                  <p:cNvPr id="107" name="文本框 106"/>
                  <p:cNvSpPr txBox="1"/>
                  <p:nvPr/>
                </p:nvSpPr>
                <p:spPr>
                  <a:xfrm>
                    <a:off x="1190" y="5222"/>
                    <a:ext cx="671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8" name="文本框 107"/>
                  <p:cNvSpPr txBox="1"/>
                  <p:nvPr/>
                </p:nvSpPr>
                <p:spPr>
                  <a:xfrm>
                    <a:off x="8219" y="5227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100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9" name="文本框 108"/>
                  <p:cNvSpPr txBox="1"/>
                  <p:nvPr/>
                </p:nvSpPr>
                <p:spPr>
                  <a:xfrm>
                    <a:off x="6805" y="5264"/>
                    <a:ext cx="101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80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0" name="文本框 109"/>
                  <p:cNvSpPr txBox="1"/>
                  <p:nvPr/>
                </p:nvSpPr>
                <p:spPr>
                  <a:xfrm>
                    <a:off x="5278" y="5268"/>
                    <a:ext cx="99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6</a:t>
                    </a:r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  <p:sp>
                <p:nvSpPr>
                  <p:cNvPr id="111" name="文本框 110"/>
                  <p:cNvSpPr txBox="1"/>
                  <p:nvPr/>
                </p:nvSpPr>
                <p:spPr>
                  <a:xfrm>
                    <a:off x="3863" y="5282"/>
                    <a:ext cx="92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40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2" name="文本框 111"/>
                  <p:cNvSpPr txBox="1"/>
                  <p:nvPr/>
                </p:nvSpPr>
                <p:spPr>
                  <a:xfrm>
                    <a:off x="2461" y="5297"/>
                    <a:ext cx="98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6" name="文本框 115"/>
                  <p:cNvSpPr txBox="1"/>
                  <p:nvPr/>
                </p:nvSpPr>
                <p:spPr>
                  <a:xfrm>
                    <a:off x="9583" y="5222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7" name="文本框 116"/>
                  <p:cNvSpPr txBox="1"/>
                  <p:nvPr/>
                </p:nvSpPr>
                <p:spPr>
                  <a:xfrm>
                    <a:off x="5170" y="5809"/>
                    <a:ext cx="3086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反应时间</a:t>
                    </a:r>
                    <a:r>
                      <a: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/s</a:t>
                    </a:r>
                    <a:endPara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775325" y="1593850"/>
          <a:ext cx="6416675" cy="139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/>
                <a:gridCol w="509905"/>
                <a:gridCol w="571500"/>
                <a:gridCol w="570230"/>
                <a:gridCol w="604520"/>
                <a:gridCol w="489585"/>
                <a:gridCol w="523875"/>
                <a:gridCol w="547370"/>
                <a:gridCol w="523875"/>
                <a:gridCol w="570865"/>
              </a:tblGrid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反应时间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/s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702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1.75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570" y="5060315"/>
            <a:ext cx="10953750" cy="1353185"/>
          </a:xfrm>
        </p:spPr>
        <p:txBody>
          <a:bodyPr>
            <a:normAutofit fontScale="25000"/>
          </a:bodyPr>
          <a:p>
            <a:r>
              <a:rPr lang="en-US" altLang="zh-CN" sz="8000">
                <a:solidFill>
                  <a:schemeClr val="tx1"/>
                </a:solidFill>
                <a:latin typeface="微软雅黑" panose="020B0503020204020204" pitchFamily="34" charset="-122"/>
              </a:rPr>
              <a:t>SO</a:t>
            </a:r>
            <a:r>
              <a:rPr lang="en-US" altLang="zh-CN" sz="8000" baseline="-25000">
                <a:solidFill>
                  <a:schemeClr val="tx1"/>
                </a:solidFill>
                <a:latin typeface="微软雅黑" panose="020B0503020204020204" pitchFamily="34" charset="-122"/>
              </a:rPr>
              <a:t>2</a:t>
            </a:r>
            <a:r>
              <a:rPr sz="8000" baseline="-25000">
                <a:solidFill>
                  <a:schemeClr val="tx1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sz="8000">
                <a:solidFill>
                  <a:schemeClr val="tx1"/>
                </a:solidFill>
                <a:latin typeface="微软雅黑" panose="020B0503020204020204" pitchFamily="34" charset="-122"/>
              </a:rPr>
              <a:t>O</a:t>
            </a:r>
            <a:r>
              <a:rPr lang="en-US" altLang="zh-CN" sz="8000" baseline="-25000">
                <a:solidFill>
                  <a:schemeClr val="tx1"/>
                </a:solidFill>
                <a:latin typeface="微软雅黑" panose="020B0503020204020204" pitchFamily="34" charset="-122"/>
              </a:rPr>
              <a:t>2</a:t>
            </a:r>
            <a:r>
              <a:rPr sz="8000" baseline="-25000">
                <a:solidFill>
                  <a:schemeClr val="tx1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sz="8000">
                <a:solidFill>
                  <a:schemeClr val="tx1"/>
                </a:solidFill>
                <a:latin typeface="微软雅黑" panose="020B0503020204020204" pitchFamily="34" charset="-122"/>
              </a:rPr>
              <a:t>SO</a:t>
            </a:r>
            <a:r>
              <a:rPr lang="en-US" altLang="zh-CN" sz="8000" baseline="-25000">
                <a:solidFill>
                  <a:schemeClr val="tx1"/>
                </a:solidFill>
                <a:latin typeface="微软雅黑" panose="020B0503020204020204" pitchFamily="34" charset="-122"/>
              </a:rPr>
              <a:t>3</a:t>
            </a:r>
            <a:r>
              <a:rPr sz="8000">
                <a:solidFill>
                  <a:schemeClr val="tx1"/>
                </a:solidFill>
                <a:latin typeface="微软雅黑" panose="020B0503020204020204" pitchFamily="34" charset="-122"/>
              </a:rPr>
              <a:t>物质的量浓度不再改变</a:t>
            </a:r>
            <a:endParaRPr sz="8000">
              <a:solidFill>
                <a:schemeClr val="tx1"/>
              </a:solidFill>
              <a:latin typeface="微软雅黑" panose="020B0503020204020204" pitchFamily="34" charset="-122"/>
            </a:endParaRPr>
          </a:p>
          <a:p>
            <a:r>
              <a:rPr lang="en-US" altLang="zh-CN" sz="8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SO</a:t>
            </a:r>
            <a:r>
              <a:rPr lang="en-US" altLang="zh-CN" sz="8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2</a:t>
            </a:r>
            <a:r>
              <a:rPr sz="8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、</a:t>
            </a:r>
            <a:r>
              <a:rPr lang="en-US" altLang="zh-CN" sz="8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O</a:t>
            </a:r>
            <a:r>
              <a:rPr lang="en-US" altLang="zh-CN" sz="8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2</a:t>
            </a:r>
            <a:r>
              <a:rPr sz="8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、</a:t>
            </a:r>
            <a:r>
              <a:rPr lang="en-US" altLang="zh-CN" sz="8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SO</a:t>
            </a:r>
            <a:r>
              <a:rPr lang="en-US" altLang="zh-CN" sz="8000" baseline="-25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3</a:t>
            </a:r>
            <a:r>
              <a:rPr sz="8000">
                <a:solidFill>
                  <a:schemeClr val="tx1"/>
                </a:solidFill>
                <a:latin typeface="微软雅黑" panose="020B0503020204020204" pitchFamily="34" charset="-122"/>
              </a:rPr>
              <a:t>物质的量分数、质量分数、</a:t>
            </a:r>
            <a:r>
              <a:rPr sz="8000">
                <a:solidFill>
                  <a:schemeClr val="tx1"/>
                </a:solidFill>
                <a:latin typeface="微软雅黑" panose="020B0503020204020204" pitchFamily="34" charset="-122"/>
                <a:sym typeface="+mn-ea"/>
              </a:rPr>
              <a:t>体积分数</a:t>
            </a:r>
            <a:r>
              <a:rPr sz="8000">
                <a:solidFill>
                  <a:schemeClr val="tx1"/>
                </a:solidFill>
                <a:latin typeface="微软雅黑" panose="020B0503020204020204" pitchFamily="34" charset="-122"/>
              </a:rPr>
              <a:t>不再改变</a:t>
            </a:r>
            <a:endParaRPr sz="8000">
              <a:solidFill>
                <a:schemeClr val="tx1"/>
              </a:solidFill>
            </a:endParaRPr>
          </a:p>
          <a:p>
            <a:endParaRPr sz="8000">
              <a:solidFill>
                <a:schemeClr val="tx1"/>
              </a:solidFill>
            </a:endParaRPr>
          </a:p>
        </p:txBody>
      </p:sp>
      <p:sp>
        <p:nvSpPr>
          <p:cNvPr id="4" name="标题 16"/>
          <p:cNvSpPr>
            <a:spLocks noGrp="1"/>
          </p:cNvSpPr>
          <p:nvPr/>
        </p:nvSpPr>
        <p:spPr>
          <a:xfrm>
            <a:off x="544830" y="449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化学平衡状态特征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——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浓度不变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906780" y="1743075"/>
          <a:ext cx="5447665" cy="2628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7665"/>
              </a:tblGrid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椭圆 28"/>
          <p:cNvSpPr/>
          <p:nvPr/>
        </p:nvSpPr>
        <p:spPr>
          <a:xfrm>
            <a:off x="5442585" y="411734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962400" y="410210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494405" y="408432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057525" y="408432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597150" y="389699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159000" y="358013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705610" y="334962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332865" y="285940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79475" y="214312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59730" y="423227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90975" y="423545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94405" y="422656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057525" y="420306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09850" y="407543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185035" y="397510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731645" y="376047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323340" y="356171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92810" y="323723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流程图: 摘录 50"/>
          <p:cNvSpPr/>
          <p:nvPr/>
        </p:nvSpPr>
        <p:spPr>
          <a:xfrm>
            <a:off x="5441950" y="23698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流程图: 摘录 51"/>
          <p:cNvSpPr/>
          <p:nvPr/>
        </p:nvSpPr>
        <p:spPr>
          <a:xfrm>
            <a:off x="3908425" y="23698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流程图: 摘录 52"/>
          <p:cNvSpPr/>
          <p:nvPr/>
        </p:nvSpPr>
        <p:spPr>
          <a:xfrm>
            <a:off x="3429000" y="23698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流程图: 摘录 53"/>
          <p:cNvSpPr/>
          <p:nvPr/>
        </p:nvSpPr>
        <p:spPr>
          <a:xfrm>
            <a:off x="3021965" y="23698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流程图: 摘录 54"/>
          <p:cNvSpPr/>
          <p:nvPr/>
        </p:nvSpPr>
        <p:spPr>
          <a:xfrm>
            <a:off x="2565400" y="259080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流程图: 摘录 55"/>
          <p:cNvSpPr/>
          <p:nvPr/>
        </p:nvSpPr>
        <p:spPr>
          <a:xfrm>
            <a:off x="2039620" y="28841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流程图: 摘录 56"/>
          <p:cNvSpPr/>
          <p:nvPr/>
        </p:nvSpPr>
        <p:spPr>
          <a:xfrm>
            <a:off x="1713865" y="330009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流程图: 摘录 57"/>
          <p:cNvSpPr/>
          <p:nvPr/>
        </p:nvSpPr>
        <p:spPr>
          <a:xfrm>
            <a:off x="1323340" y="368046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流程图: 摘录 58"/>
          <p:cNvSpPr/>
          <p:nvPr/>
        </p:nvSpPr>
        <p:spPr>
          <a:xfrm>
            <a:off x="892810" y="431546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4054475" y="4164965"/>
            <a:ext cx="1456690" cy="215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3600450" y="4166235"/>
            <a:ext cx="454025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endCxn id="31" idx="5"/>
          </p:cNvCxnSpPr>
          <p:nvPr/>
        </p:nvCxnSpPr>
        <p:spPr>
          <a:xfrm>
            <a:off x="3181350" y="4166870"/>
            <a:ext cx="429260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endCxn id="32" idx="5"/>
          </p:cNvCxnSpPr>
          <p:nvPr/>
        </p:nvCxnSpPr>
        <p:spPr>
          <a:xfrm>
            <a:off x="2710815" y="3965575"/>
            <a:ext cx="462915" cy="21018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221865" y="3648710"/>
            <a:ext cx="453390" cy="30861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endCxn id="34" idx="5"/>
          </p:cNvCxnSpPr>
          <p:nvPr/>
        </p:nvCxnSpPr>
        <p:spPr>
          <a:xfrm>
            <a:off x="1803400" y="3406775"/>
            <a:ext cx="471805" cy="26479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57" idx="2"/>
          </p:cNvCxnSpPr>
          <p:nvPr/>
        </p:nvCxnSpPr>
        <p:spPr>
          <a:xfrm>
            <a:off x="1433195" y="2945130"/>
            <a:ext cx="353695" cy="47244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36" idx="1"/>
          </p:cNvCxnSpPr>
          <p:nvPr/>
        </p:nvCxnSpPr>
        <p:spPr>
          <a:xfrm>
            <a:off x="1002665" y="2200275"/>
            <a:ext cx="349885" cy="66675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4098290" y="4281805"/>
            <a:ext cx="1471295" cy="127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3574415" y="4290695"/>
            <a:ext cx="470535" cy="25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3167380" y="4265930"/>
            <a:ext cx="36957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2675255" y="4144010"/>
            <a:ext cx="408305" cy="1219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endCxn id="43" idx="1"/>
          </p:cNvCxnSpPr>
          <p:nvPr/>
        </p:nvCxnSpPr>
        <p:spPr>
          <a:xfrm>
            <a:off x="2275205" y="4034155"/>
            <a:ext cx="334645" cy="1003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endCxn id="44" idx="3"/>
          </p:cNvCxnSpPr>
          <p:nvPr/>
        </p:nvCxnSpPr>
        <p:spPr>
          <a:xfrm>
            <a:off x="1859280" y="3819525"/>
            <a:ext cx="435610" cy="2146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endCxn id="45" idx="3"/>
          </p:cNvCxnSpPr>
          <p:nvPr/>
        </p:nvCxnSpPr>
        <p:spPr>
          <a:xfrm>
            <a:off x="1433195" y="3639185"/>
            <a:ext cx="408305" cy="1803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endCxn id="46" idx="3"/>
          </p:cNvCxnSpPr>
          <p:nvPr/>
        </p:nvCxnSpPr>
        <p:spPr>
          <a:xfrm>
            <a:off x="1002665" y="3308350"/>
            <a:ext cx="430530" cy="3124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endCxn id="51" idx="3"/>
          </p:cNvCxnSpPr>
          <p:nvPr/>
        </p:nvCxnSpPr>
        <p:spPr>
          <a:xfrm flipV="1">
            <a:off x="4008755" y="2423795"/>
            <a:ext cx="1542415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3491865" y="2433320"/>
            <a:ext cx="516890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3084195" y="2433320"/>
            <a:ext cx="45275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endCxn id="54" idx="3"/>
          </p:cNvCxnSpPr>
          <p:nvPr/>
        </p:nvCxnSpPr>
        <p:spPr>
          <a:xfrm flipV="1">
            <a:off x="2710815" y="2423795"/>
            <a:ext cx="420370" cy="2266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2159000" y="2687320"/>
            <a:ext cx="452755" cy="25590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endCxn id="56" idx="2"/>
          </p:cNvCxnSpPr>
          <p:nvPr/>
        </p:nvCxnSpPr>
        <p:spPr>
          <a:xfrm flipV="1">
            <a:off x="1758950" y="3001645"/>
            <a:ext cx="353695" cy="39306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1416685" y="3413125"/>
            <a:ext cx="360680" cy="3473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endCxn id="58" idx="3"/>
          </p:cNvCxnSpPr>
          <p:nvPr/>
        </p:nvCxnSpPr>
        <p:spPr>
          <a:xfrm flipV="1">
            <a:off x="968375" y="3734435"/>
            <a:ext cx="464185" cy="65151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7295515" y="3251835"/>
            <a:ext cx="2460625" cy="1454785"/>
            <a:chOff x="12008" y="2156"/>
            <a:chExt cx="3875" cy="2291"/>
          </a:xfrm>
        </p:grpSpPr>
        <p:sp>
          <p:nvSpPr>
            <p:cNvPr id="100" name="文本框 99"/>
            <p:cNvSpPr txBox="1"/>
            <p:nvPr/>
          </p:nvSpPr>
          <p:spPr>
            <a:xfrm>
              <a:off x="13213" y="2156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3283" y="297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3227" y="372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2008" y="2497"/>
              <a:ext cx="982" cy="1709"/>
              <a:chOff x="12008" y="2497"/>
              <a:chExt cx="982" cy="1709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2393" y="2497"/>
                <a:ext cx="214" cy="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2413" y="3243"/>
                <a:ext cx="173" cy="215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流程图: 摘录 47"/>
              <p:cNvSpPr/>
              <p:nvPr/>
            </p:nvSpPr>
            <p:spPr>
              <a:xfrm>
                <a:off x="12385" y="4006"/>
                <a:ext cx="229" cy="200"/>
              </a:xfrm>
              <a:prstGeom prst="flowChartExtra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12035" y="2585"/>
                <a:ext cx="929" cy="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12008" y="4142"/>
                <a:ext cx="983" cy="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合 5"/>
          <p:cNvGrpSpPr/>
          <p:nvPr/>
        </p:nvGrpSpPr>
        <p:grpSpPr>
          <a:xfrm>
            <a:off x="95250" y="1517015"/>
            <a:ext cx="6717030" cy="3542030"/>
            <a:chOff x="368" y="827"/>
            <a:chExt cx="10578" cy="5578"/>
          </a:xfrm>
        </p:grpSpPr>
        <p:sp>
          <p:nvSpPr>
            <p:cNvPr id="21" name="文本框 20"/>
            <p:cNvSpPr txBox="1"/>
            <p:nvPr/>
          </p:nvSpPr>
          <p:spPr>
            <a:xfrm>
              <a:off x="844" y="1516"/>
              <a:ext cx="9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58" y="3607"/>
              <a:ext cx="6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368" y="827"/>
              <a:ext cx="10579" cy="5578"/>
              <a:chOff x="345" y="809"/>
              <a:chExt cx="10579" cy="5578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345" y="1313"/>
                <a:ext cx="724" cy="39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物质的量浓度</a:t>
                </a: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/(mol/L)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830" y="809"/>
                <a:ext cx="10094" cy="5579"/>
                <a:chOff x="830" y="809"/>
                <a:chExt cx="10094" cy="5579"/>
              </a:xfrm>
            </p:grpSpPr>
            <p:sp>
              <p:nvSpPr>
                <p:cNvPr id="20" name="文本框 19"/>
                <p:cNvSpPr txBox="1"/>
                <p:nvPr/>
              </p:nvSpPr>
              <p:spPr>
                <a:xfrm>
                  <a:off x="830" y="809"/>
                  <a:ext cx="943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68" y="2227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8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文本框 112"/>
                <p:cNvSpPr txBox="1"/>
                <p:nvPr/>
              </p:nvSpPr>
              <p:spPr>
                <a:xfrm>
                  <a:off x="1069" y="2940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文本框 114"/>
                <p:cNvSpPr txBox="1"/>
                <p:nvPr/>
              </p:nvSpPr>
              <p:spPr>
                <a:xfrm>
                  <a:off x="1049" y="4278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18" name="组合 117"/>
                <p:cNvGrpSpPr/>
                <p:nvPr/>
              </p:nvGrpSpPr>
              <p:grpSpPr>
                <a:xfrm>
                  <a:off x="1190" y="5222"/>
                  <a:ext cx="9735" cy="1167"/>
                  <a:chOff x="1190" y="5222"/>
                  <a:chExt cx="9735" cy="1167"/>
                </a:xfrm>
              </p:grpSpPr>
              <p:sp>
                <p:nvSpPr>
                  <p:cNvPr id="107" name="文本框 106"/>
                  <p:cNvSpPr txBox="1"/>
                  <p:nvPr/>
                </p:nvSpPr>
                <p:spPr>
                  <a:xfrm>
                    <a:off x="1190" y="5222"/>
                    <a:ext cx="671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8" name="文本框 107"/>
                  <p:cNvSpPr txBox="1"/>
                  <p:nvPr/>
                </p:nvSpPr>
                <p:spPr>
                  <a:xfrm>
                    <a:off x="8219" y="5227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100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9" name="文本框 108"/>
                  <p:cNvSpPr txBox="1"/>
                  <p:nvPr/>
                </p:nvSpPr>
                <p:spPr>
                  <a:xfrm>
                    <a:off x="6805" y="5264"/>
                    <a:ext cx="101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80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0" name="文本框 109"/>
                  <p:cNvSpPr txBox="1"/>
                  <p:nvPr/>
                </p:nvSpPr>
                <p:spPr>
                  <a:xfrm>
                    <a:off x="5278" y="5268"/>
                    <a:ext cx="99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6</a:t>
                    </a:r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  <p:sp>
                <p:nvSpPr>
                  <p:cNvPr id="111" name="文本框 110"/>
                  <p:cNvSpPr txBox="1"/>
                  <p:nvPr/>
                </p:nvSpPr>
                <p:spPr>
                  <a:xfrm>
                    <a:off x="3863" y="5282"/>
                    <a:ext cx="92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40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2" name="文本框 111"/>
                  <p:cNvSpPr txBox="1"/>
                  <p:nvPr/>
                </p:nvSpPr>
                <p:spPr>
                  <a:xfrm>
                    <a:off x="2461" y="5297"/>
                    <a:ext cx="98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6" name="文本框 115"/>
                  <p:cNvSpPr txBox="1"/>
                  <p:nvPr/>
                </p:nvSpPr>
                <p:spPr>
                  <a:xfrm>
                    <a:off x="9583" y="5222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7" name="文本框 116"/>
                  <p:cNvSpPr txBox="1"/>
                  <p:nvPr/>
                </p:nvSpPr>
                <p:spPr>
                  <a:xfrm>
                    <a:off x="5170" y="5809"/>
                    <a:ext cx="3086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反应时间</a:t>
                    </a:r>
                    <a:r>
                      <a: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/s</a:t>
                    </a:r>
                    <a:endPara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775325" y="1689100"/>
          <a:ext cx="6416675" cy="139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/>
                <a:gridCol w="509905"/>
                <a:gridCol w="571500"/>
                <a:gridCol w="570230"/>
                <a:gridCol w="604520"/>
                <a:gridCol w="489585"/>
                <a:gridCol w="523875"/>
                <a:gridCol w="547370"/>
                <a:gridCol w="523875"/>
                <a:gridCol w="570865"/>
              </a:tblGrid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反应时间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/s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702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1.75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490345"/>
            <a:ext cx="6182995" cy="620395"/>
          </a:xfrm>
        </p:spPr>
        <p:txBody>
          <a:bodyPr>
            <a:normAutofit lnSpcReduction="10000"/>
          </a:bodyPr>
          <a:p>
            <a:pPr fontAlgn="auto">
              <a:lnSpc>
                <a:spcPct val="130000"/>
              </a:lnSpc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cs typeface="新宋体" panose="02010609030101010101" charset="-122"/>
              </a:rPr>
              <a:t>【实验】无色酚酞遇碱变红，加酸变为无色</a:t>
            </a:r>
            <a:endParaRPr lang="zh-CN" altLang="en-US" sz="2400" baseline="-250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1530" y="5117465"/>
            <a:ext cx="9081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结论：改变反应条件可以在一定程度上改变一个化学反应的限度，亦即改变该反应的化学平衡状态。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758315" y="5711190"/>
            <a:ext cx="1926590" cy="1397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382395" y="6254750"/>
            <a:ext cx="3814445" cy="3937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酸碱中和滴定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63790" y="1659890"/>
            <a:ext cx="4245610" cy="3111500"/>
          </a:xfrm>
          <a:prstGeom prst="rect">
            <a:avLst/>
          </a:prstGeom>
        </p:spPr>
      </p:pic>
      <p:graphicFrame>
        <p:nvGraphicFramePr>
          <p:cNvPr id="18" name="对象 17"/>
          <p:cNvGraphicFramePr/>
          <p:nvPr/>
        </p:nvGraphicFramePr>
        <p:xfrm>
          <a:off x="1102995" y="2251075"/>
          <a:ext cx="5396230" cy="2520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5" imgW="2933700" imgH="1276350" progId="Paint.Picture">
                  <p:embed/>
                </p:oleObj>
              </mc:Choice>
              <mc:Fallback>
                <p:oleObj name="" r:id="rId5" imgW="2933700" imgH="1276350" progId="Paint.Picture">
                  <p:embed/>
                  <p:pic>
                    <p:nvPicPr>
                      <p:cNvPr id="0" name="图片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2995" y="2251075"/>
                        <a:ext cx="5396230" cy="2520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6"/>
          <p:cNvSpPr>
            <a:spLocks noGrp="1"/>
          </p:cNvSpPr>
          <p:nvPr/>
        </p:nvSpPr>
        <p:spPr>
          <a:xfrm>
            <a:off x="520065" y="291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外界条件改变可能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改变化学平衡状态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3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5" name="组合 104"/>
          <p:cNvGrpSpPr/>
          <p:nvPr/>
        </p:nvGrpSpPr>
        <p:grpSpPr>
          <a:xfrm>
            <a:off x="4062095" y="2774315"/>
            <a:ext cx="1506220" cy="1219835"/>
            <a:chOff x="2795121" y="2838380"/>
            <a:chExt cx="1128251" cy="998323"/>
          </a:xfrm>
        </p:grpSpPr>
        <p:sp>
          <p:nvSpPr>
            <p:cNvPr id="106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7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6000">
                  <a:srgbClr val="F9F9F9"/>
                </a:gs>
                <a:gs pos="0">
                  <a:srgbClr val="D3D3D3"/>
                </a:gs>
              </a:gsLst>
              <a:lin ang="42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2870200" y="3570605"/>
            <a:ext cx="1506220" cy="1219835"/>
            <a:chOff x="2795121" y="2838380"/>
            <a:chExt cx="1128251" cy="998323"/>
          </a:xfrm>
        </p:grpSpPr>
        <p:sp>
          <p:nvSpPr>
            <p:cNvPr id="97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98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6000">
                  <a:srgbClr val="F9F9F9"/>
                </a:gs>
                <a:gs pos="0">
                  <a:srgbClr val="D3D3D3"/>
                </a:gs>
              </a:gsLst>
              <a:lin ang="42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687830" y="4382770"/>
            <a:ext cx="1506220" cy="1219835"/>
            <a:chOff x="2795121" y="2838380"/>
            <a:chExt cx="1128251" cy="998323"/>
          </a:xfrm>
        </p:grpSpPr>
        <p:sp>
          <p:nvSpPr>
            <p:cNvPr id="100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6000">
                  <a:srgbClr val="F9F9F9"/>
                </a:gs>
                <a:gs pos="0">
                  <a:srgbClr val="D3D3D3"/>
                </a:gs>
              </a:gsLst>
              <a:lin ang="42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609080" y="1225550"/>
            <a:ext cx="1506220" cy="1219835"/>
            <a:chOff x="2795121" y="2838380"/>
            <a:chExt cx="1128251" cy="998323"/>
          </a:xfrm>
        </p:grpSpPr>
        <p:sp>
          <p:nvSpPr>
            <p:cNvPr id="79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6000">
                  <a:srgbClr val="F9F9F9"/>
                </a:gs>
                <a:gs pos="0">
                  <a:srgbClr val="D3D3D3"/>
                </a:gs>
              </a:gsLst>
              <a:lin ang="42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5300345" y="1964690"/>
            <a:ext cx="1506220" cy="1219835"/>
            <a:chOff x="2795121" y="2838380"/>
            <a:chExt cx="1128251" cy="998323"/>
          </a:xfrm>
        </p:grpSpPr>
        <p:sp>
          <p:nvSpPr>
            <p:cNvPr id="103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04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6000">
                  <a:srgbClr val="F9F9F9"/>
                </a:gs>
                <a:gs pos="0">
                  <a:srgbClr val="D3D3D3"/>
                </a:gs>
              </a:gsLst>
              <a:lin ang="42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48" name="圆角矩形 6"/>
          <p:cNvSpPr/>
          <p:nvPr/>
        </p:nvSpPr>
        <p:spPr>
          <a:xfrm rot="5400000" flipV="1">
            <a:off x="5096510" y="3197225"/>
            <a:ext cx="568325" cy="5197475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619500" y="5607050"/>
            <a:ext cx="6137910" cy="459105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外界条件改变时，平衡可能被破坏</a:t>
            </a:r>
            <a:endParaRPr lang="zh-CN" alt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878195" y="3958590"/>
            <a:ext cx="5719445" cy="459105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平衡时，是一种动态平衡</a:t>
            </a:r>
            <a:endParaRPr lang="zh-CN" altLang="en-US" sz="2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0" name="圆角矩形 6"/>
          <p:cNvSpPr/>
          <p:nvPr/>
        </p:nvSpPr>
        <p:spPr>
          <a:xfrm rot="5400000" flipV="1">
            <a:off x="6916420" y="2201545"/>
            <a:ext cx="509905" cy="3911600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4" name="圆角矩形 6"/>
          <p:cNvSpPr/>
          <p:nvPr/>
        </p:nvSpPr>
        <p:spPr>
          <a:xfrm rot="5400000" flipV="1">
            <a:off x="7705090" y="1822450"/>
            <a:ext cx="480060" cy="3059430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文本框 94"/>
          <p:cNvSpPr txBox="1"/>
          <p:nvPr/>
        </p:nvSpPr>
        <p:spPr>
          <a:xfrm>
            <a:off x="3314017" y="3862022"/>
            <a:ext cx="5899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定</a:t>
            </a:r>
            <a:endParaRPr lang="zh-CN" altLang="en-US" sz="3200" b="1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文本框 94"/>
          <p:cNvSpPr txBox="1"/>
          <p:nvPr/>
        </p:nvSpPr>
        <p:spPr>
          <a:xfrm>
            <a:off x="4504007" y="3075257"/>
            <a:ext cx="5899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动</a:t>
            </a:r>
            <a:endParaRPr lang="zh-CN" altLang="en-US" sz="32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781675" y="2324100"/>
            <a:ext cx="5899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sz="32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4868545" y="4821555"/>
            <a:ext cx="47644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反应物浓度和生成物浓度不再改变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806565" y="3136265"/>
            <a:ext cx="34912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平衡时，ν</a:t>
            </a:r>
            <a:r>
              <a:rPr lang="zh-CN" altLang="en-US" sz="2400" b="1" baseline="-250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</a:t>
            </a:r>
            <a:r>
              <a:rPr lang="en-US" altLang="zh-CN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</a:t>
            </a:r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ν</a:t>
            </a:r>
            <a:r>
              <a:rPr lang="zh-CN" altLang="en-US" sz="2400" b="1" baseline="-250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逆</a:t>
            </a:r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≠</a:t>
            </a:r>
            <a:r>
              <a:rPr lang="en-US" altLang="zh-CN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圆角矩形 6"/>
          <p:cNvSpPr/>
          <p:nvPr/>
        </p:nvSpPr>
        <p:spPr>
          <a:xfrm rot="5400000" flipV="1">
            <a:off x="6289675" y="2395220"/>
            <a:ext cx="572770" cy="5201920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1" name="圆角矩形 6"/>
          <p:cNvSpPr/>
          <p:nvPr/>
        </p:nvSpPr>
        <p:spPr>
          <a:xfrm rot="5400000" flipV="1">
            <a:off x="9232900" y="789305"/>
            <a:ext cx="494665" cy="3598545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052310" y="1521460"/>
            <a:ext cx="5899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逆</a:t>
            </a:r>
            <a:endParaRPr lang="zh-CN" altLang="en-US" sz="32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117840" y="2374265"/>
            <a:ext cx="3237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研究的对象是可逆反应</a:t>
            </a:r>
            <a:endParaRPr lang="zh-CN" altLang="en-US" sz="24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7" name="标题 76"/>
          <p:cNvSpPr>
            <a:spLocks noGrp="1"/>
          </p:cNvSpPr>
          <p:nvPr>
            <p:ph type="title"/>
          </p:nvPr>
        </p:nvSpPr>
        <p:spPr>
          <a:xfrm>
            <a:off x="618490" y="424815"/>
            <a:ext cx="10968990" cy="1071880"/>
          </a:xfrm>
        </p:spPr>
        <p:txBody>
          <a:bodyPr>
            <a:normAutofit/>
          </a:bodyPr>
          <a:p>
            <a:r>
              <a:rPr>
                <a:latin typeface="微软雅黑" panose="020B0503020204020204" pitchFamily="34" charset="-122"/>
                <a:cs typeface="新宋体" panose="02010609030101010101" charset="-122"/>
                <a:sym typeface="+mn-ea"/>
              </a:rPr>
              <a:t>化学平衡状态特征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47" name="文本框 86"/>
          <p:cNvSpPr txBox="1"/>
          <p:nvPr/>
        </p:nvSpPr>
        <p:spPr>
          <a:xfrm>
            <a:off x="2151442" y="4667794"/>
            <a:ext cx="5899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变</a:t>
            </a:r>
            <a:endParaRPr lang="zh-CN" altLang="en-US" sz="32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66" grpId="0"/>
      <p:bldP spid="68" grpId="0"/>
      <p:bldP spid="53" grpId="0"/>
      <p:bldP spid="65" grpId="0"/>
      <p:bldP spid="55" grpId="0" bldLvl="0" animBg="1"/>
      <p:bldP spid="67" grpId="0"/>
      <p:bldP spid="47" grpId="0"/>
      <p:bldP spid="49" grpId="0"/>
      <p:bldP spid="54" grpId="0"/>
      <p:bldP spid="71" grpId="0" bldLvl="0" animBg="1"/>
      <p:bldP spid="64" grpId="0" bldLvl="0" animBg="1"/>
      <p:bldP spid="60" grpId="0" bldLvl="0" animBg="1"/>
      <p:bldP spid="4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任意多边形 40"/>
          <p:cNvSpPr/>
          <p:nvPr/>
        </p:nvSpPr>
        <p:spPr>
          <a:xfrm rot="18780000">
            <a:off x="5650554" y="1336014"/>
            <a:ext cx="477190" cy="1151714"/>
          </a:xfrm>
          <a:custGeom>
            <a:avLst/>
            <a:gdLst>
              <a:gd name="connsiteX0" fmla="*/ 0 w 621685"/>
              <a:gd name="connsiteY0" fmla="*/ 0 h 1500457"/>
              <a:gd name="connsiteX1" fmla="*/ 130107 w 621685"/>
              <a:gd name="connsiteY1" fmla="*/ 143945 h 1500457"/>
              <a:gd name="connsiteX2" fmla="*/ 613116 w 621685"/>
              <a:gd name="connsiteY2" fmla="*/ 1320975 h 1500457"/>
              <a:gd name="connsiteX3" fmla="*/ 621685 w 621685"/>
              <a:gd name="connsiteY3" fmla="*/ 1500457 h 1500457"/>
              <a:gd name="connsiteX4" fmla="*/ 296256 w 621685"/>
              <a:gd name="connsiteY4" fmla="*/ 1175027 h 1500457"/>
              <a:gd name="connsiteX5" fmla="*/ 295207 w 621685"/>
              <a:gd name="connsiteY5" fmla="*/ 1167756 h 1500457"/>
              <a:gd name="connsiteX6" fmla="*/ 16122 w 621685"/>
              <a:gd name="connsiteY6" fmla="*/ 483147 h 1500457"/>
              <a:gd name="connsiteX7" fmla="*/ 0 w 621685"/>
              <a:gd name="connsiteY7" fmla="*/ 461217 h 1500457"/>
              <a:gd name="connsiteX8" fmla="*/ 0 w 621685"/>
              <a:gd name="connsiteY8" fmla="*/ 0 h 150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685" h="1500457">
                <a:moveTo>
                  <a:pt x="0" y="0"/>
                </a:moveTo>
                <a:lnTo>
                  <a:pt x="130107" y="143945"/>
                </a:lnTo>
                <a:cubicBezTo>
                  <a:pt x="411862" y="489397"/>
                  <a:pt x="572865" y="900497"/>
                  <a:pt x="613116" y="1320975"/>
                </a:cubicBezTo>
                <a:lnTo>
                  <a:pt x="621685" y="1500457"/>
                </a:lnTo>
                <a:lnTo>
                  <a:pt x="296256" y="1175027"/>
                </a:lnTo>
                <a:lnTo>
                  <a:pt x="295207" y="1167756"/>
                </a:lnTo>
                <a:cubicBezTo>
                  <a:pt x="248693" y="927511"/>
                  <a:pt x="155665" y="694492"/>
                  <a:pt x="16122" y="483147"/>
                </a:cubicBezTo>
                <a:lnTo>
                  <a:pt x="0" y="461217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prstMaterial="matte">
            <a:bevelT w="6350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任意多边形 41"/>
          <p:cNvSpPr/>
          <p:nvPr/>
        </p:nvSpPr>
        <p:spPr>
          <a:xfrm rot="18780000">
            <a:off x="4108421" y="1683766"/>
            <a:ext cx="1149729" cy="475396"/>
          </a:xfrm>
          <a:custGeom>
            <a:avLst/>
            <a:gdLst>
              <a:gd name="connsiteX0" fmla="*/ 1497870 w 1497870"/>
              <a:gd name="connsiteY0" fmla="*/ 619347 h 619347"/>
              <a:gd name="connsiteX1" fmla="*/ 1036059 w 1497870"/>
              <a:gd name="connsiteY1" fmla="*/ 619347 h 619347"/>
              <a:gd name="connsiteX2" fmla="*/ 1017311 w 1497870"/>
              <a:gd name="connsiteY2" fmla="*/ 605563 h 619347"/>
              <a:gd name="connsiteX3" fmla="*/ 332702 w 1497870"/>
              <a:gd name="connsiteY3" fmla="*/ 326479 h 619347"/>
              <a:gd name="connsiteX4" fmla="*/ 325430 w 1497870"/>
              <a:gd name="connsiteY4" fmla="*/ 325430 h 619347"/>
              <a:gd name="connsiteX5" fmla="*/ 0 w 1497870"/>
              <a:gd name="connsiteY5" fmla="*/ 0 h 619347"/>
              <a:gd name="connsiteX6" fmla="*/ 179482 w 1497870"/>
              <a:gd name="connsiteY6" fmla="*/ 8570 h 619347"/>
              <a:gd name="connsiteX7" fmla="*/ 1356513 w 1497870"/>
              <a:gd name="connsiteY7" fmla="*/ 491579 h 619347"/>
              <a:gd name="connsiteX8" fmla="*/ 1497870 w 1497870"/>
              <a:gd name="connsiteY8" fmla="*/ 619347 h 61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870" h="619347">
                <a:moveTo>
                  <a:pt x="1497870" y="619347"/>
                </a:moveTo>
                <a:lnTo>
                  <a:pt x="1036059" y="619347"/>
                </a:lnTo>
                <a:lnTo>
                  <a:pt x="1017311" y="605563"/>
                </a:lnTo>
                <a:cubicBezTo>
                  <a:pt x="805966" y="466021"/>
                  <a:pt x="572946" y="372993"/>
                  <a:pt x="332702" y="326479"/>
                </a:cubicBezTo>
                <a:lnTo>
                  <a:pt x="325430" y="325430"/>
                </a:lnTo>
                <a:lnTo>
                  <a:pt x="0" y="0"/>
                </a:lnTo>
                <a:lnTo>
                  <a:pt x="179482" y="8570"/>
                </a:lnTo>
                <a:cubicBezTo>
                  <a:pt x="599960" y="48820"/>
                  <a:pt x="1011060" y="209823"/>
                  <a:pt x="1356513" y="491579"/>
                </a:cubicBezTo>
                <a:lnTo>
                  <a:pt x="1497870" y="6193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prstMaterial="matte">
            <a:bevelT w="6350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任意多边形 42"/>
          <p:cNvSpPr/>
          <p:nvPr/>
        </p:nvSpPr>
        <p:spPr>
          <a:xfrm rot="18780000">
            <a:off x="6499532" y="2185902"/>
            <a:ext cx="477105" cy="1149932"/>
          </a:xfrm>
          <a:custGeom>
            <a:avLst/>
            <a:gdLst>
              <a:gd name="connsiteX0" fmla="*/ 621574 w 621574"/>
              <a:gd name="connsiteY0" fmla="*/ 0 h 1498135"/>
              <a:gd name="connsiteX1" fmla="*/ 613115 w 621574"/>
              <a:gd name="connsiteY1" fmla="*/ 177161 h 1498135"/>
              <a:gd name="connsiteX2" fmla="*/ 130106 w 621574"/>
              <a:gd name="connsiteY2" fmla="*/ 1354191 h 1498135"/>
              <a:gd name="connsiteX3" fmla="*/ 0 w 621574"/>
              <a:gd name="connsiteY3" fmla="*/ 1498135 h 1498135"/>
              <a:gd name="connsiteX4" fmla="*/ 0 w 621574"/>
              <a:gd name="connsiteY4" fmla="*/ 1036918 h 1498135"/>
              <a:gd name="connsiteX5" fmla="*/ 16122 w 621574"/>
              <a:gd name="connsiteY5" fmla="*/ 1014989 h 1498135"/>
              <a:gd name="connsiteX6" fmla="*/ 295206 w 621574"/>
              <a:gd name="connsiteY6" fmla="*/ 330381 h 1498135"/>
              <a:gd name="connsiteX7" fmla="*/ 295883 w 621574"/>
              <a:gd name="connsiteY7" fmla="*/ 325693 h 1498135"/>
              <a:gd name="connsiteX8" fmla="*/ 621574 w 621574"/>
              <a:gd name="connsiteY8" fmla="*/ 0 h 14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574" h="1498135">
                <a:moveTo>
                  <a:pt x="621574" y="0"/>
                </a:moveTo>
                <a:lnTo>
                  <a:pt x="613115" y="177161"/>
                </a:lnTo>
                <a:cubicBezTo>
                  <a:pt x="572865" y="597639"/>
                  <a:pt x="411862" y="1008739"/>
                  <a:pt x="130106" y="1354191"/>
                </a:cubicBezTo>
                <a:lnTo>
                  <a:pt x="0" y="1498135"/>
                </a:lnTo>
                <a:lnTo>
                  <a:pt x="0" y="1036918"/>
                </a:lnTo>
                <a:lnTo>
                  <a:pt x="16122" y="1014989"/>
                </a:lnTo>
                <a:cubicBezTo>
                  <a:pt x="155664" y="803645"/>
                  <a:pt x="248692" y="570625"/>
                  <a:pt x="295206" y="330381"/>
                </a:cubicBezTo>
                <a:lnTo>
                  <a:pt x="295883" y="325693"/>
                </a:lnTo>
                <a:lnTo>
                  <a:pt x="6215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prstMaterial="matte">
            <a:bevelT w="6350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任意多边形 43"/>
          <p:cNvSpPr/>
          <p:nvPr/>
        </p:nvSpPr>
        <p:spPr>
          <a:xfrm rot="18780000">
            <a:off x="6164920" y="3724788"/>
            <a:ext cx="1146067" cy="473613"/>
          </a:xfrm>
          <a:custGeom>
            <a:avLst/>
            <a:gdLst>
              <a:gd name="connsiteX0" fmla="*/ 1493100 w 1493100"/>
              <a:gd name="connsiteY0" fmla="*/ 0 h 617024"/>
              <a:gd name="connsiteX1" fmla="*/ 1354190 w 1493100"/>
              <a:gd name="connsiteY1" fmla="*/ 125556 h 617024"/>
              <a:gd name="connsiteX2" fmla="*/ 177160 w 1493100"/>
              <a:gd name="connsiteY2" fmla="*/ 608566 h 617024"/>
              <a:gd name="connsiteX3" fmla="*/ 0 w 1493100"/>
              <a:gd name="connsiteY3" fmla="*/ 617024 h 617024"/>
              <a:gd name="connsiteX4" fmla="*/ 325691 w 1493100"/>
              <a:gd name="connsiteY4" fmla="*/ 291333 h 617024"/>
              <a:gd name="connsiteX5" fmla="*/ 330379 w 1493100"/>
              <a:gd name="connsiteY5" fmla="*/ 290657 h 617024"/>
              <a:gd name="connsiteX6" fmla="*/ 1014988 w 1493100"/>
              <a:gd name="connsiteY6" fmla="*/ 11572 h 617024"/>
              <a:gd name="connsiteX7" fmla="*/ 1030728 w 1493100"/>
              <a:gd name="connsiteY7" fmla="*/ 0 h 617024"/>
              <a:gd name="connsiteX8" fmla="*/ 1493100 w 1493100"/>
              <a:gd name="connsiteY8" fmla="*/ 0 h 61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3100" h="617024">
                <a:moveTo>
                  <a:pt x="1493100" y="0"/>
                </a:moveTo>
                <a:lnTo>
                  <a:pt x="1354190" y="125556"/>
                </a:lnTo>
                <a:cubicBezTo>
                  <a:pt x="1008738" y="407312"/>
                  <a:pt x="597638" y="568315"/>
                  <a:pt x="177160" y="608566"/>
                </a:cubicBezTo>
                <a:lnTo>
                  <a:pt x="0" y="617024"/>
                </a:lnTo>
                <a:lnTo>
                  <a:pt x="325691" y="291333"/>
                </a:lnTo>
                <a:lnTo>
                  <a:pt x="330379" y="290657"/>
                </a:lnTo>
                <a:cubicBezTo>
                  <a:pt x="570624" y="244143"/>
                  <a:pt x="803643" y="151114"/>
                  <a:pt x="1014988" y="11572"/>
                </a:cubicBezTo>
                <a:lnTo>
                  <a:pt x="1030728" y="0"/>
                </a:lnTo>
                <a:lnTo>
                  <a:pt x="149310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prstMaterial="matte">
            <a:bevelT w="6350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6" name="任意多边形 45"/>
          <p:cNvSpPr/>
          <p:nvPr/>
        </p:nvSpPr>
        <p:spPr>
          <a:xfrm rot="18780000">
            <a:off x="5318774" y="4573657"/>
            <a:ext cx="1140515" cy="473348"/>
          </a:xfrm>
          <a:custGeom>
            <a:avLst/>
            <a:gdLst>
              <a:gd name="connsiteX0" fmla="*/ 1485866 w 1485866"/>
              <a:gd name="connsiteY0" fmla="*/ 616679 h 616679"/>
              <a:gd name="connsiteX1" fmla="*/ 1315942 w 1485866"/>
              <a:gd name="connsiteY1" fmla="*/ 608566 h 616679"/>
              <a:gd name="connsiteX2" fmla="*/ 138911 w 1485866"/>
              <a:gd name="connsiteY2" fmla="*/ 125556 h 616679"/>
              <a:gd name="connsiteX3" fmla="*/ 0 w 1485866"/>
              <a:gd name="connsiteY3" fmla="*/ 0 h 616679"/>
              <a:gd name="connsiteX4" fmla="*/ 462373 w 1485866"/>
              <a:gd name="connsiteY4" fmla="*/ 0 h 616679"/>
              <a:gd name="connsiteX5" fmla="*/ 478113 w 1485866"/>
              <a:gd name="connsiteY5" fmla="*/ 11572 h 616679"/>
              <a:gd name="connsiteX6" fmla="*/ 984119 w 1485866"/>
              <a:gd name="connsiteY6" fmla="*/ 247050 h 616679"/>
              <a:gd name="connsiteX7" fmla="*/ 1158914 w 1485866"/>
              <a:gd name="connsiteY7" fmla="*/ 289727 h 616679"/>
              <a:gd name="connsiteX8" fmla="*/ 1485866 w 1485866"/>
              <a:gd name="connsiteY8" fmla="*/ 616679 h 61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866" h="616679">
                <a:moveTo>
                  <a:pt x="1485866" y="616679"/>
                </a:moveTo>
                <a:lnTo>
                  <a:pt x="1315942" y="608566"/>
                </a:lnTo>
                <a:cubicBezTo>
                  <a:pt x="895463" y="568315"/>
                  <a:pt x="484363" y="407312"/>
                  <a:pt x="138911" y="125556"/>
                </a:cubicBezTo>
                <a:lnTo>
                  <a:pt x="0" y="0"/>
                </a:lnTo>
                <a:lnTo>
                  <a:pt x="462373" y="0"/>
                </a:lnTo>
                <a:lnTo>
                  <a:pt x="478113" y="11572"/>
                </a:lnTo>
                <a:cubicBezTo>
                  <a:pt x="636622" y="116229"/>
                  <a:pt x="807322" y="194722"/>
                  <a:pt x="984119" y="247050"/>
                </a:cubicBezTo>
                <a:lnTo>
                  <a:pt x="1158914" y="289727"/>
                </a:lnTo>
                <a:lnTo>
                  <a:pt x="1485866" y="6166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prstMaterial="matte">
            <a:bevelT w="6350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 rot="0">
            <a:off x="6547021" y="3057463"/>
            <a:ext cx="598687" cy="598687"/>
            <a:chOff x="8514478" y="3122467"/>
            <a:chExt cx="598687" cy="598687"/>
          </a:xfrm>
        </p:grpSpPr>
        <p:grpSp>
          <p:nvGrpSpPr>
            <p:cNvPr id="48" name="组合 102"/>
            <p:cNvGrpSpPr/>
            <p:nvPr/>
          </p:nvGrpSpPr>
          <p:grpSpPr>
            <a:xfrm>
              <a:off x="8514478" y="3122467"/>
              <a:ext cx="598687" cy="598687"/>
              <a:chOff x="1907802" y="1618748"/>
              <a:chExt cx="743425" cy="743425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24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algn="ctr" latinLnBrk="1"/>
                <a:endParaRPr kumimoji="1" lang="zh-CN" altLang="en-US" sz="2600">
                  <a:latin typeface="Impact" panose="020B0806030902050204" pitchFamily="34" charset="0"/>
                  <a:ea typeface="Gulim" panose="020B0600000101010101" charset="-127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1990946" y="1701892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49" name="文本框 90"/>
            <p:cNvSpPr txBox="1"/>
            <p:nvPr/>
          </p:nvSpPr>
          <p:spPr>
            <a:xfrm>
              <a:off x="8711632" y="3267921"/>
              <a:ext cx="20437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/>
              <a:r>
                <a:rPr lang="en-US" altLang="zh-CN" sz="1400" dirty="0">
                  <a:latin typeface="Impact" panose="020B0806030902050204" pitchFamily="34" charset="0"/>
                </a:rPr>
                <a:t>3</a:t>
              </a:r>
              <a:endParaRPr lang="zh-CN" alt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 rot="0">
            <a:off x="6085114" y="1963795"/>
            <a:ext cx="598687" cy="598687"/>
            <a:chOff x="8052571" y="2028799"/>
            <a:chExt cx="598687" cy="598687"/>
          </a:xfrm>
        </p:grpSpPr>
        <p:grpSp>
          <p:nvGrpSpPr>
            <p:cNvPr id="53" name="组合 93"/>
            <p:cNvGrpSpPr/>
            <p:nvPr/>
          </p:nvGrpSpPr>
          <p:grpSpPr>
            <a:xfrm>
              <a:off x="8052571" y="2028799"/>
              <a:ext cx="598687" cy="598687"/>
              <a:chOff x="1907802" y="1618748"/>
              <a:chExt cx="743425" cy="743425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24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algn="ctr" latinLnBrk="1"/>
                <a:endParaRPr kumimoji="1" lang="zh-CN" altLang="en-US" sz="2600">
                  <a:latin typeface="Impact" panose="020B0806030902050204" pitchFamily="34" charset="0"/>
                  <a:ea typeface="Gulim" panose="020B0600000101010101" charset="-127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990946" y="1701892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54" name="文本框 96"/>
            <p:cNvSpPr txBox="1"/>
            <p:nvPr/>
          </p:nvSpPr>
          <p:spPr>
            <a:xfrm>
              <a:off x="8249725" y="2174253"/>
              <a:ext cx="20437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/>
              <a:r>
                <a:rPr lang="en-US" altLang="zh-CN" sz="1400" dirty="0">
                  <a:latin typeface="Impact" panose="020B0806030902050204" pitchFamily="34" charset="0"/>
                </a:rPr>
                <a:t>2</a:t>
              </a:r>
              <a:endParaRPr lang="zh-CN" alt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0">
            <a:off x="4962061" y="1517958"/>
            <a:ext cx="598687" cy="598687"/>
            <a:chOff x="7161742" y="1582962"/>
            <a:chExt cx="598687" cy="598687"/>
          </a:xfrm>
        </p:grpSpPr>
        <p:grpSp>
          <p:nvGrpSpPr>
            <p:cNvPr id="58" name="组合 98"/>
            <p:cNvGrpSpPr/>
            <p:nvPr/>
          </p:nvGrpSpPr>
          <p:grpSpPr>
            <a:xfrm>
              <a:off x="7161742" y="1582962"/>
              <a:ext cx="598687" cy="598687"/>
              <a:chOff x="1907802" y="1618748"/>
              <a:chExt cx="743425" cy="743425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24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latinLnBrk="1"/>
                <a:endParaRPr kumimoji="1" lang="zh-CN" altLang="en-US" sz="2600"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990946" y="1701892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文本框 99"/>
            <p:cNvSpPr txBox="1"/>
            <p:nvPr/>
          </p:nvSpPr>
          <p:spPr>
            <a:xfrm>
              <a:off x="7358896" y="1728416"/>
              <a:ext cx="204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 dirty="0">
                  <a:latin typeface="Impact" panose="020B0806030902050204" pitchFamily="34" charset="0"/>
                </a:rPr>
                <a:t>1</a:t>
              </a:r>
              <a:endParaRPr lang="zh-CN" alt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rot="0">
            <a:off x="6099094" y="4126868"/>
            <a:ext cx="598687" cy="598687"/>
            <a:chOff x="8298775" y="4191872"/>
            <a:chExt cx="598687" cy="598687"/>
          </a:xfrm>
        </p:grpSpPr>
        <p:grpSp>
          <p:nvGrpSpPr>
            <p:cNvPr id="63" name="组合 106"/>
            <p:cNvGrpSpPr/>
            <p:nvPr/>
          </p:nvGrpSpPr>
          <p:grpSpPr>
            <a:xfrm>
              <a:off x="8298775" y="4191872"/>
              <a:ext cx="598687" cy="598687"/>
              <a:chOff x="1907802" y="1618748"/>
              <a:chExt cx="743425" cy="743425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24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algn="ctr" latinLnBrk="1"/>
                <a:endParaRPr kumimoji="1" lang="zh-CN" altLang="en-US" sz="2600">
                  <a:latin typeface="Impact" panose="020B0806030902050204" pitchFamily="34" charset="0"/>
                  <a:ea typeface="Gulim" panose="020B0600000101010101" charset="-127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1990946" y="1701892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4" name="文本框 107"/>
            <p:cNvSpPr txBox="1"/>
            <p:nvPr/>
          </p:nvSpPr>
          <p:spPr>
            <a:xfrm>
              <a:off x="8495929" y="4337326"/>
              <a:ext cx="20437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/>
              <a:r>
                <a:rPr lang="en-US" altLang="zh-CN" sz="1400" dirty="0">
                  <a:latin typeface="Impact" panose="020B0806030902050204" pitchFamily="34" charset="0"/>
                </a:rPr>
                <a:t>4</a:t>
              </a:r>
              <a:endParaRPr lang="zh-CN" altLang="en-US" sz="1400" dirty="0">
                <a:latin typeface="Impact" panose="020B080603090205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rot="0">
            <a:off x="3782609" y="1897273"/>
            <a:ext cx="598687" cy="598687"/>
            <a:chOff x="6139517" y="2015062"/>
            <a:chExt cx="598687" cy="598687"/>
          </a:xfrm>
        </p:grpSpPr>
        <p:grpSp>
          <p:nvGrpSpPr>
            <p:cNvPr id="78" name="组合 120"/>
            <p:cNvGrpSpPr/>
            <p:nvPr/>
          </p:nvGrpSpPr>
          <p:grpSpPr>
            <a:xfrm>
              <a:off x="6139517" y="2015062"/>
              <a:ext cx="598687" cy="598687"/>
              <a:chOff x="1907802" y="1618748"/>
              <a:chExt cx="743425" cy="743425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24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latinLnBrk="1"/>
                <a:endParaRPr kumimoji="1" lang="zh-CN" altLang="en-US" sz="2600"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990947" y="1701893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9" name="等腰三角形 78"/>
            <p:cNvSpPr/>
            <p:nvPr/>
          </p:nvSpPr>
          <p:spPr>
            <a:xfrm rot="5400000">
              <a:off x="6353704" y="2244524"/>
              <a:ext cx="221673" cy="130344"/>
            </a:xfrm>
            <a:prstGeom prst="triangle">
              <a:avLst/>
            </a:prstGeom>
            <a:solidFill>
              <a:schemeClr val="bg1">
                <a:lumMod val="7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4689480" y="1006376"/>
            <a:ext cx="3096344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ctr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促进有利的反应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6659736" y="1830720"/>
            <a:ext cx="3156512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提高反应速率</a:t>
            </a:r>
            <a:r>
              <a:rPr lang="zh-CN" altLang="zh-CN" sz="2400" b="1" dirty="0" smtClean="0"/>
              <a:t> </a:t>
            </a:r>
            <a:endParaRPr lang="zh-CN" altLang="zh-CN" sz="2400" dirty="0"/>
          </a:p>
        </p:txBody>
      </p:sp>
      <p:sp>
        <p:nvSpPr>
          <p:cNvPr id="90" name="矩形 89"/>
          <p:cNvSpPr/>
          <p:nvPr/>
        </p:nvSpPr>
        <p:spPr>
          <a:xfrm>
            <a:off x="5159375" y="5137150"/>
            <a:ext cx="2682240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降低反应速率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47675" y="2526030"/>
            <a:ext cx="4610735" cy="58229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pPr algn="ctr"/>
            <a:r>
              <a:rPr lang="zh-CN" altLang="en-US" sz="3200">
                <a:latin typeface="微软雅黑" panose="020B0503020204020204" pitchFamily="34" charset="-122"/>
                <a:cs typeface="新宋体" panose="02010609030101010101" charset="-122"/>
                <a:sym typeface="+mn-ea"/>
              </a:rPr>
              <a:t>化学反应条件调控目的</a:t>
            </a:r>
            <a:endParaRPr lang="zh-CN" altLang="en-US" sz="3200" dirty="0" smtClean="0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40761" y="3057540"/>
            <a:ext cx="3156512" cy="82867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提高反应物的转化率即原料的利用率</a:t>
            </a:r>
            <a:r>
              <a:rPr lang="zh-CN" altLang="zh-CN" sz="2400" b="1" dirty="0" smtClean="0"/>
              <a:t> </a:t>
            </a:r>
            <a:endParaRPr lang="zh-CN" altLang="zh-CN" sz="2400" dirty="0"/>
          </a:p>
        </p:txBody>
      </p:sp>
      <p:sp>
        <p:nvSpPr>
          <p:cNvPr id="7" name="矩形 6"/>
          <p:cNvSpPr/>
          <p:nvPr/>
        </p:nvSpPr>
        <p:spPr>
          <a:xfrm>
            <a:off x="6683866" y="4404375"/>
            <a:ext cx="3156512" cy="45910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抑制有害的反应</a:t>
            </a:r>
            <a:endParaRPr lang="zh-CN" altLang="zh-CN" sz="2400" dirty="0"/>
          </a:p>
        </p:txBody>
      </p:sp>
      <p:sp>
        <p:nvSpPr>
          <p:cNvPr id="8" name="任意多边形 7"/>
          <p:cNvSpPr/>
          <p:nvPr/>
        </p:nvSpPr>
        <p:spPr>
          <a:xfrm rot="12720000">
            <a:off x="3401695" y="3753485"/>
            <a:ext cx="953135" cy="475615"/>
          </a:xfrm>
          <a:custGeom>
            <a:avLst/>
            <a:gdLst>
              <a:gd name="connsiteX0" fmla="*/ 1497870 w 1497870"/>
              <a:gd name="connsiteY0" fmla="*/ 619347 h 619347"/>
              <a:gd name="connsiteX1" fmla="*/ 1036059 w 1497870"/>
              <a:gd name="connsiteY1" fmla="*/ 619347 h 619347"/>
              <a:gd name="connsiteX2" fmla="*/ 1017311 w 1497870"/>
              <a:gd name="connsiteY2" fmla="*/ 605563 h 619347"/>
              <a:gd name="connsiteX3" fmla="*/ 332702 w 1497870"/>
              <a:gd name="connsiteY3" fmla="*/ 326479 h 619347"/>
              <a:gd name="connsiteX4" fmla="*/ 325430 w 1497870"/>
              <a:gd name="connsiteY4" fmla="*/ 325430 h 619347"/>
              <a:gd name="connsiteX5" fmla="*/ 0 w 1497870"/>
              <a:gd name="connsiteY5" fmla="*/ 0 h 619347"/>
              <a:gd name="connsiteX6" fmla="*/ 179482 w 1497870"/>
              <a:gd name="connsiteY6" fmla="*/ 8570 h 619347"/>
              <a:gd name="connsiteX7" fmla="*/ 1356513 w 1497870"/>
              <a:gd name="connsiteY7" fmla="*/ 491579 h 619347"/>
              <a:gd name="connsiteX8" fmla="*/ 1497870 w 1497870"/>
              <a:gd name="connsiteY8" fmla="*/ 619347 h 61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870" h="619347">
                <a:moveTo>
                  <a:pt x="1497870" y="619347"/>
                </a:moveTo>
                <a:lnTo>
                  <a:pt x="1036059" y="619347"/>
                </a:lnTo>
                <a:lnTo>
                  <a:pt x="1017311" y="605563"/>
                </a:lnTo>
                <a:cubicBezTo>
                  <a:pt x="805966" y="466021"/>
                  <a:pt x="572946" y="372993"/>
                  <a:pt x="332702" y="326479"/>
                </a:cubicBezTo>
                <a:lnTo>
                  <a:pt x="325430" y="325430"/>
                </a:lnTo>
                <a:lnTo>
                  <a:pt x="0" y="0"/>
                </a:lnTo>
                <a:lnTo>
                  <a:pt x="179482" y="8570"/>
                </a:lnTo>
                <a:cubicBezTo>
                  <a:pt x="599960" y="48820"/>
                  <a:pt x="1011060" y="209823"/>
                  <a:pt x="1356513" y="491579"/>
                </a:cubicBezTo>
                <a:lnTo>
                  <a:pt x="1497870" y="6193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>
              <a:rot lat="0" lon="0" rev="0"/>
            </a:lightRig>
          </a:scene3d>
          <a:sp3d prstMaterial="matte">
            <a:bevelT w="6350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 rot="0">
            <a:off x="3393800" y="3172454"/>
            <a:ext cx="598687" cy="598687"/>
            <a:chOff x="6109101" y="4180433"/>
            <a:chExt cx="598687" cy="598687"/>
          </a:xfrm>
        </p:grpSpPr>
        <p:grpSp>
          <p:nvGrpSpPr>
            <p:cNvPr id="73" name="组合 115"/>
            <p:cNvGrpSpPr/>
            <p:nvPr/>
          </p:nvGrpSpPr>
          <p:grpSpPr>
            <a:xfrm>
              <a:off x="6109101" y="4180433"/>
              <a:ext cx="598687" cy="598687"/>
              <a:chOff x="1907802" y="1618748"/>
              <a:chExt cx="743425" cy="743425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36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latinLnBrk="1"/>
                <a:endParaRPr kumimoji="1" lang="zh-CN" altLang="en-US" sz="2600"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1990947" y="1701893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等腰三角形 73"/>
            <p:cNvSpPr/>
            <p:nvPr/>
          </p:nvSpPr>
          <p:spPr>
            <a:xfrm rot="16200000">
              <a:off x="6271142" y="4434876"/>
              <a:ext cx="221673" cy="130344"/>
            </a:xfrm>
            <a:prstGeom prst="triangle">
              <a:avLst/>
            </a:prstGeom>
            <a:solidFill>
              <a:schemeClr val="bg1">
                <a:lumMod val="7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437496" y="4767595"/>
            <a:ext cx="3156512" cy="82867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控制副反应发生甚至消除有害物质产生</a:t>
            </a:r>
            <a:endParaRPr lang="zh-CN" altLang="zh-CN" sz="2400" dirty="0"/>
          </a:p>
        </p:txBody>
      </p:sp>
      <p:grpSp>
        <p:nvGrpSpPr>
          <p:cNvPr id="23" name="组合 22"/>
          <p:cNvGrpSpPr/>
          <p:nvPr/>
        </p:nvGrpSpPr>
        <p:grpSpPr>
          <a:xfrm>
            <a:off x="3879215" y="4125595"/>
            <a:ext cx="1399540" cy="878205"/>
            <a:chOff x="6084" y="6591"/>
            <a:chExt cx="2204" cy="1383"/>
          </a:xfrm>
        </p:grpSpPr>
        <p:sp>
          <p:nvSpPr>
            <p:cNvPr id="17" name="任意多边形 16"/>
            <p:cNvSpPr/>
            <p:nvPr/>
          </p:nvSpPr>
          <p:spPr>
            <a:xfrm rot="18780000">
              <a:off x="7021" y="6707"/>
              <a:ext cx="743" cy="1793"/>
            </a:xfrm>
            <a:custGeom>
              <a:avLst/>
              <a:gdLst>
                <a:gd name="connsiteX0" fmla="*/ 0 w 614340"/>
                <a:gd name="connsiteY0" fmla="*/ 0 h 1483278"/>
                <a:gd name="connsiteX1" fmla="*/ 326952 w 614340"/>
                <a:gd name="connsiteY1" fmla="*/ 326952 h 1483278"/>
                <a:gd name="connsiteX2" fmla="*/ 369629 w 614340"/>
                <a:gd name="connsiteY2" fmla="*/ 501748 h 1483278"/>
                <a:gd name="connsiteX3" fmla="*/ 605107 w 614340"/>
                <a:gd name="connsiteY3" fmla="*/ 1007753 h 1483278"/>
                <a:gd name="connsiteX4" fmla="*/ 614340 w 614340"/>
                <a:gd name="connsiteY4" fmla="*/ 1020313 h 1483278"/>
                <a:gd name="connsiteX5" fmla="*/ 614340 w 614340"/>
                <a:gd name="connsiteY5" fmla="*/ 1483278 h 1483278"/>
                <a:gd name="connsiteX6" fmla="*/ 491122 w 614340"/>
                <a:gd name="connsiteY6" fmla="*/ 1346955 h 1483278"/>
                <a:gd name="connsiteX7" fmla="*/ 8113 w 614340"/>
                <a:gd name="connsiteY7" fmla="*/ 169925 h 1483278"/>
                <a:gd name="connsiteX8" fmla="*/ 0 w 614340"/>
                <a:gd name="connsiteY8" fmla="*/ 0 h 148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340" h="1483278">
                  <a:moveTo>
                    <a:pt x="0" y="0"/>
                  </a:moveTo>
                  <a:lnTo>
                    <a:pt x="326952" y="326952"/>
                  </a:lnTo>
                  <a:lnTo>
                    <a:pt x="369629" y="501748"/>
                  </a:lnTo>
                  <a:cubicBezTo>
                    <a:pt x="421957" y="678544"/>
                    <a:pt x="500450" y="849245"/>
                    <a:pt x="605107" y="1007753"/>
                  </a:cubicBezTo>
                  <a:lnTo>
                    <a:pt x="614340" y="1020313"/>
                  </a:lnTo>
                  <a:lnTo>
                    <a:pt x="614340" y="1483278"/>
                  </a:lnTo>
                  <a:lnTo>
                    <a:pt x="491122" y="1346955"/>
                  </a:lnTo>
                  <a:cubicBezTo>
                    <a:pt x="209367" y="1001503"/>
                    <a:pt x="48364" y="590403"/>
                    <a:pt x="8113" y="169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 prstMaterial="matte">
              <a:bevelT w="63500" h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084" y="6591"/>
              <a:ext cx="942" cy="942"/>
              <a:chOff x="6075" y="6515"/>
              <a:chExt cx="942" cy="942"/>
            </a:xfrm>
          </p:grpSpPr>
          <p:grpSp>
            <p:nvGrpSpPr>
              <p:cNvPr id="19" name="组合 120"/>
              <p:cNvGrpSpPr/>
              <p:nvPr/>
            </p:nvGrpSpPr>
            <p:grpSpPr>
              <a:xfrm rot="0">
                <a:off x="6075" y="6515"/>
                <a:ext cx="943" cy="943"/>
                <a:chOff x="1907802" y="1618748"/>
                <a:chExt cx="743425" cy="743425"/>
              </a:xfrm>
            </p:grpSpPr>
            <p:sp>
              <p:nvSpPr>
                <p:cNvPr id="20" name="椭圆 19"/>
                <p:cNvSpPr/>
                <p:nvPr/>
              </p:nvSpPr>
              <p:spPr>
                <a:xfrm>
                  <a:off x="1907802" y="1618748"/>
                  <a:ext cx="743425" cy="743425"/>
                </a:xfrm>
                <a:prstGeom prst="ellipse">
                  <a:avLst/>
                </a:prstGeom>
                <a:gradFill rotWithShape="1">
                  <a:gsLst>
                    <a:gs pos="76000">
                      <a:srgbClr val="ECECEC">
                        <a:alpha val="10000"/>
                        <a:lumMod val="98000"/>
                      </a:srgbClr>
                    </a:gs>
                    <a:gs pos="100000">
                      <a:srgbClr val="F7F7F7"/>
                    </a:gs>
                    <a:gs pos="9000">
                      <a:srgbClr val="BEBEBE"/>
                    </a:gs>
                  </a:gsLst>
                  <a:lin ang="7800000" scaled="0"/>
                </a:gradFill>
                <a:ln w="22225"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7800000" scaled="0"/>
                  </a:gradFill>
                </a:ln>
                <a:effectLst>
                  <a:outerShdw blurRad="203200" dist="127000" dir="2400000" sx="102000" sy="102000" algn="ctr" rotWithShape="0">
                    <a:schemeClr val="tx1">
                      <a:lumMod val="90000"/>
                      <a:lumOff val="10000"/>
                      <a:alpha val="50000"/>
                    </a:schemeClr>
                  </a:outerShdw>
                </a:effectLst>
              </p:spPr>
              <p:txBody>
                <a:bodyPr wrap="none" anchor="ctr"/>
                <a:p>
                  <a:pPr latinLnBrk="1"/>
                  <a:endParaRPr kumimoji="1" lang="zh-CN" altLang="en-US" sz="2600">
                    <a:latin typeface="Gulim" panose="020B0600000101010101" charset="-127"/>
                    <a:ea typeface="Gulim" panose="020B0600000101010101" charset="-127"/>
                  </a:endParaRPr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965719" y="1714507"/>
                  <a:ext cx="577134" cy="577134"/>
                </a:xfrm>
                <a:prstGeom prst="ellipse">
                  <a:avLst/>
                </a:prstGeom>
                <a:gradFill flip="none" rotWithShape="1">
                  <a:gsLst>
                    <a:gs pos="37000">
                      <a:srgbClr val="EFEFEF"/>
                    </a:gs>
                    <a:gs pos="54000">
                      <a:schemeClr val="accent3">
                        <a:lumMod val="5000"/>
                        <a:lumOff val="95000"/>
                      </a:schemeClr>
                    </a:gs>
                    <a:gs pos="0">
                      <a:schemeClr val="bg1">
                        <a:lumMod val="76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34925">
                  <a:solidFill>
                    <a:schemeClr val="bg1">
                      <a:lumMod val="75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" name="文本框 113"/>
              <p:cNvSpPr txBox="1"/>
              <p:nvPr/>
            </p:nvSpPr>
            <p:spPr>
              <a:xfrm flipH="1">
                <a:off x="6334" y="6718"/>
                <a:ext cx="470" cy="4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p>
                <a:pPr algn="ctr"/>
                <a:r>
                  <a:rPr lang="en-US" altLang="zh-CN" sz="1400" dirty="0">
                    <a:latin typeface="Impact" panose="020B0806030902050204" pitchFamily="34" charset="0"/>
                  </a:rPr>
                  <a:t>6</a:t>
                </a:r>
                <a:endParaRPr lang="zh-CN" altLang="en-US" sz="1400" dirty="0"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 rot="0">
            <a:off x="4987527" y="4534238"/>
            <a:ext cx="598687" cy="598687"/>
            <a:chOff x="6954984" y="4599242"/>
            <a:chExt cx="598687" cy="598687"/>
          </a:xfrm>
        </p:grpSpPr>
        <p:grpSp>
          <p:nvGrpSpPr>
            <p:cNvPr id="68" name="组合 110"/>
            <p:cNvGrpSpPr/>
            <p:nvPr/>
          </p:nvGrpSpPr>
          <p:grpSpPr>
            <a:xfrm>
              <a:off x="6954984" y="4599242"/>
              <a:ext cx="598687" cy="598687"/>
              <a:chOff x="1907802" y="1618748"/>
              <a:chExt cx="743425" cy="743425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24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algn="ctr" latinLnBrk="1"/>
                <a:endParaRPr kumimoji="1" lang="zh-CN" altLang="en-US" sz="2600">
                  <a:latin typeface="Impact" panose="020B0806030902050204" pitchFamily="34" charset="0"/>
                  <a:ea typeface="Gulim" panose="020B0600000101010101" charset="-127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1990948" y="1701894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9" name="文本框 113"/>
            <p:cNvSpPr txBox="1"/>
            <p:nvPr/>
          </p:nvSpPr>
          <p:spPr>
            <a:xfrm>
              <a:off x="7152139" y="4744697"/>
              <a:ext cx="20437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/>
              <a:r>
                <a:rPr lang="en-US" altLang="zh-CN" sz="1400" dirty="0">
                  <a:latin typeface="Impact" panose="020B0806030902050204" pitchFamily="34" charset="0"/>
                </a:rPr>
                <a:t>5</a:t>
              </a:r>
              <a:endParaRPr lang="zh-CN" altLang="en-US" sz="1400" dirty="0">
                <a:latin typeface="Impact" panose="020B080603090205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 bldLvl="0" animBg="1"/>
      <p:bldP spid="43" grpId="0" bldLvl="0" animBg="1"/>
      <p:bldP spid="44" grpId="0" bldLvl="0" animBg="1"/>
      <p:bldP spid="46" grpId="0" bldLvl="0" animBg="1"/>
      <p:bldP spid="82" grpId="0"/>
      <p:bldP spid="84" grpId="0"/>
      <p:bldP spid="90" grpId="0"/>
      <p:bldP spid="95" grpId="1" uiExpand="1"/>
      <p:bldP spid="6" grpId="0"/>
      <p:bldP spid="7" grpId="0"/>
      <p:bldP spid="8" grpId="0" bldLvl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微软雅黑" panose="020B0503020204020204" pitchFamily="34" charset="-122"/>
                <a:sym typeface="+mn-ea"/>
              </a:rPr>
              <a:t>工业合成氨条件的调控</a:t>
            </a:r>
            <a:endParaRPr lang="zh-CN" altLang="en-US">
              <a:latin typeface="微软雅黑" panose="020B0503020204020204" pitchFamily="34" charset="-122"/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6850" y="1790700"/>
            <a:ext cx="6784340" cy="425196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981190" y="2368550"/>
          <a:ext cx="4850130" cy="3704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/>
                <a:gridCol w="1588770"/>
                <a:gridCol w="1851660"/>
              </a:tblGrid>
              <a:tr h="179832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使合成氨的反应速率增大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使平衡混合气中氨气的含量增大</a:t>
                      </a:r>
                      <a:endParaRPr lang="zh-CN" altLang="en-US" sz="2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57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温度</a:t>
                      </a: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5899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压强</a:t>
                      </a: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58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催化剂</a:t>
                      </a: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直接箭头连接符 6"/>
          <p:cNvCxnSpPr/>
          <p:nvPr/>
        </p:nvCxnSpPr>
        <p:spPr>
          <a:xfrm flipV="1">
            <a:off x="3014980" y="3981450"/>
            <a:ext cx="3815715" cy="6985"/>
          </a:xfrm>
          <a:prstGeom prst="straightConnector1">
            <a:avLst/>
          </a:prstGeom>
          <a:ln w="44450"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2885440" y="3638550"/>
            <a:ext cx="5080" cy="223774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58800" y="1313815"/>
            <a:ext cx="9248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结合材料说说，如果你是工程师，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如何调控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合成氨的反应条件。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6722110" y="1351280"/>
          <a:ext cx="5191760" cy="602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3" imgW="4972050" imgH="603250" progId="Paint.Picture">
                  <p:embed/>
                </p:oleObj>
              </mc:Choice>
              <mc:Fallback>
                <p:oleObj name="" r:id="rId3" imgW="4972050" imgH="60325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2110" y="1351280"/>
                        <a:ext cx="5191760" cy="602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0112375" y="5459095"/>
            <a:ext cx="180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无影响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39480" y="5459095"/>
            <a:ext cx="180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12375" y="4808220"/>
            <a:ext cx="180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增大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49640" y="4818380"/>
            <a:ext cx="180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增大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132695" y="4184650"/>
            <a:ext cx="180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降低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29955" y="4184650"/>
            <a:ext cx="1800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升高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692515" y="3173730"/>
            <a:ext cx="1195070" cy="103822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rgbClr val="FF0000"/>
                </a:solidFill>
                <a:prstDash val="solid"/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490835" y="3206750"/>
            <a:ext cx="1174115" cy="102044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n w="28575" cmpd="sng">
                <a:solidFill>
                  <a:srgbClr val="FF0000"/>
                </a:solidFill>
                <a:prstDash val="solid"/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333375" y="252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47990" y="1146175"/>
            <a:ext cx="1758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400-500℃</a:t>
            </a:r>
            <a:endParaRPr lang="en-US" altLang="zh-CN" sz="240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639935" y="1117600"/>
            <a:ext cx="16706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10-30MPa</a:t>
            </a:r>
            <a:endParaRPr lang="en-US" altLang="zh-CN" sz="240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38515" y="178498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铁触媒催化剂</a:t>
            </a:r>
            <a:endParaRPr lang="zh-CN" altLang="en-US" sz="240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2" grpId="0" bldLvl="0" animBg="1"/>
      <p:bldP spid="13" grpId="0" bldLvl="0" animBg="1"/>
      <p:bldP spid="5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7" name="组合 56"/>
          <p:cNvGrpSpPr/>
          <p:nvPr/>
        </p:nvGrpSpPr>
        <p:grpSpPr>
          <a:xfrm>
            <a:off x="3103245" y="1299210"/>
            <a:ext cx="2649855" cy="2275840"/>
            <a:chOff x="3974321" y="1805084"/>
            <a:chExt cx="2104572" cy="2104572"/>
          </a:xfrm>
        </p:grpSpPr>
        <p:sp>
          <p:nvSpPr>
            <p:cNvPr id="58" name="泪滴形 57"/>
            <p:cNvSpPr/>
            <p:nvPr/>
          </p:nvSpPr>
          <p:spPr>
            <a:xfrm flipH="1">
              <a:off x="3974321" y="1805084"/>
              <a:ext cx="2104572" cy="2104572"/>
            </a:xfrm>
            <a:prstGeom prst="teardrop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CDCDCD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3500000" scaled="1"/>
                <a:tileRect/>
              </a:gradFill>
            </a:ln>
            <a:effectLst>
              <a:outerShdw blurRad="101600" dist="63500" dir="78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文本框 31"/>
            <p:cNvSpPr txBox="1"/>
            <p:nvPr/>
          </p:nvSpPr>
          <p:spPr>
            <a:xfrm>
              <a:off x="4135721" y="2013583"/>
              <a:ext cx="527709" cy="42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1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953760" y="1299845"/>
            <a:ext cx="2370455" cy="2275205"/>
            <a:chOff x="6251930" y="1798528"/>
            <a:chExt cx="2104572" cy="2104572"/>
          </a:xfrm>
        </p:grpSpPr>
        <p:sp>
          <p:nvSpPr>
            <p:cNvPr id="62" name="泪滴形 61"/>
            <p:cNvSpPr/>
            <p:nvPr/>
          </p:nvSpPr>
          <p:spPr>
            <a:xfrm>
              <a:off x="6251930" y="1798528"/>
              <a:ext cx="2104572" cy="2104572"/>
            </a:xfrm>
            <a:prstGeom prst="teardrop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CDCDCD"/>
                </a:gs>
              </a:gsLst>
              <a:lin ang="81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1"/>
                <a:tileRect/>
              </a:gradFill>
            </a:ln>
            <a:effectLst>
              <a:outerShdw blurRad="101600" dist="63500" dir="72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64" name="文本框 35"/>
            <p:cNvSpPr txBox="1"/>
            <p:nvPr/>
          </p:nvSpPr>
          <p:spPr>
            <a:xfrm>
              <a:off x="7656793" y="1885378"/>
              <a:ext cx="527709" cy="425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1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103245" y="3717290"/>
            <a:ext cx="2661285" cy="2178050"/>
            <a:chOff x="3974321" y="4074869"/>
            <a:chExt cx="2104572" cy="2104572"/>
          </a:xfrm>
        </p:grpSpPr>
        <p:sp>
          <p:nvSpPr>
            <p:cNvPr id="75" name="泪滴形 74"/>
            <p:cNvSpPr/>
            <p:nvPr/>
          </p:nvSpPr>
          <p:spPr>
            <a:xfrm flipH="1" flipV="1">
              <a:off x="3974321" y="4074869"/>
              <a:ext cx="2104572" cy="2104572"/>
            </a:xfrm>
            <a:prstGeom prst="teardrop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CDCDCD"/>
                </a:gs>
              </a:gsLst>
              <a:lin ang="189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8100000" scaled="1"/>
                <a:tileRect/>
              </a:gradFill>
            </a:ln>
            <a:effectLst>
              <a:outerShdw blurRad="101600" dist="635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文本框 48"/>
            <p:cNvSpPr txBox="1"/>
            <p:nvPr/>
          </p:nvSpPr>
          <p:spPr>
            <a:xfrm>
              <a:off x="4093680" y="5604012"/>
              <a:ext cx="557382" cy="44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1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5953760" y="3717290"/>
            <a:ext cx="2371090" cy="2178685"/>
            <a:chOff x="6251930" y="4074869"/>
            <a:chExt cx="2104572" cy="2104572"/>
          </a:xfrm>
        </p:grpSpPr>
        <p:sp>
          <p:nvSpPr>
            <p:cNvPr id="81" name="泪滴形 80"/>
            <p:cNvSpPr/>
            <p:nvPr/>
          </p:nvSpPr>
          <p:spPr>
            <a:xfrm flipV="1">
              <a:off x="6251930" y="4074869"/>
              <a:ext cx="2104572" cy="2104572"/>
            </a:xfrm>
            <a:prstGeom prst="teardrop">
              <a:avLst/>
            </a:prstGeom>
            <a:gradFill flip="none" rotWithShape="1">
              <a:gsLst>
                <a:gs pos="100000">
                  <a:srgbClr val="FFFFFF">
                    <a:lumMod val="100000"/>
                  </a:srgbClr>
                </a:gs>
                <a:gs pos="0">
                  <a:srgbClr val="D9D9DA"/>
                </a:gs>
              </a:gsLst>
              <a:lin ang="135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2700000" scaled="1"/>
                <a:tileRect/>
              </a:gradFill>
            </a:ln>
            <a:effectLst>
              <a:outerShdw blurRad="101600" dist="635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54"/>
            <p:cNvSpPr txBox="1"/>
            <p:nvPr/>
          </p:nvSpPr>
          <p:spPr>
            <a:xfrm>
              <a:off x="7656824" y="5604012"/>
              <a:ext cx="557382" cy="444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1"/>
                  </a:solidFill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文本框 55"/>
          <p:cNvSpPr txBox="1"/>
          <p:nvPr/>
        </p:nvSpPr>
        <p:spPr>
          <a:xfrm>
            <a:off x="3542030" y="2159635"/>
            <a:ext cx="1924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物质变化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57"/>
          <p:cNvSpPr txBox="1"/>
          <p:nvPr/>
        </p:nvSpPr>
        <p:spPr>
          <a:xfrm>
            <a:off x="6285860" y="2159516"/>
            <a:ext cx="18788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能量变化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58"/>
          <p:cNvSpPr txBox="1"/>
          <p:nvPr/>
        </p:nvSpPr>
        <p:spPr>
          <a:xfrm>
            <a:off x="5872480" y="4716780"/>
            <a:ext cx="2988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化学反应速率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47"/>
          <p:cNvSpPr>
            <a:spLocks noChangeArrowheads="1"/>
          </p:cNvSpPr>
          <p:nvPr/>
        </p:nvSpPr>
        <p:spPr bwMode="auto">
          <a:xfrm>
            <a:off x="160655" y="1988820"/>
            <a:ext cx="2955290" cy="186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物质的性质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物质变化条件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物质变化规律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……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9" name="矩形 47"/>
          <p:cNvSpPr>
            <a:spLocks noChangeArrowheads="1"/>
          </p:cNvSpPr>
          <p:nvPr/>
        </p:nvSpPr>
        <p:spPr bwMode="auto">
          <a:xfrm>
            <a:off x="8380095" y="1988820"/>
            <a:ext cx="255691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化学反应与热能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化学反应与电能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……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3116223" y="4716125"/>
            <a:ext cx="262509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化学反应限度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47"/>
          <p:cNvSpPr>
            <a:spLocks noChangeArrowheads="1"/>
          </p:cNvSpPr>
          <p:nvPr/>
        </p:nvSpPr>
        <p:spPr bwMode="auto">
          <a:xfrm>
            <a:off x="22225" y="4383405"/>
            <a:ext cx="309372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化学反应是有限度的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化学平衡状态的建立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化学反应条件的控制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95" name="矩形 47"/>
          <p:cNvSpPr>
            <a:spLocks noChangeArrowheads="1"/>
          </p:cNvSpPr>
          <p:nvPr/>
        </p:nvSpPr>
        <p:spPr bwMode="auto">
          <a:xfrm>
            <a:off x="8380095" y="4383405"/>
            <a:ext cx="40227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zh-CN" sz="2400">
                <a:latin typeface="新宋体" panose="02010609030101010101" charset="-122"/>
                <a:ea typeface="新宋体" panose="02010609030101010101" charset="-122"/>
                <a:sym typeface="+mn-ea"/>
              </a:rPr>
              <a:t>化学反应速率表示方法</a:t>
            </a:r>
            <a:endParaRPr lang="zh-CN" altLang="zh-CN" sz="2400">
              <a:latin typeface="新宋体" panose="02010609030101010101" charset="-122"/>
              <a:ea typeface="新宋体" panose="0201060903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>
                <a:latin typeface="新宋体" panose="02010609030101010101" charset="-122"/>
                <a:ea typeface="新宋体" panose="02010609030101010101" charset="-122"/>
                <a:sym typeface="+mn-ea"/>
              </a:rPr>
              <a:t>化学反应速率</a:t>
            </a:r>
            <a:r>
              <a:rPr lang="zh-CN" altLang="en-US" sz="2400">
                <a:latin typeface="新宋体" panose="02010609030101010101" charset="-122"/>
                <a:ea typeface="新宋体" panose="02010609030101010101" charset="-122"/>
                <a:sym typeface="+mn-ea"/>
              </a:rPr>
              <a:t>影响因素</a:t>
            </a:r>
            <a:endParaRPr lang="zh-CN" altLang="en-US" sz="2400">
              <a:latin typeface="新宋体" panose="02010609030101010101" charset="-122"/>
              <a:ea typeface="新宋体" panose="0201060903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400">
                <a:latin typeface="新宋体" panose="02010609030101010101" charset="-122"/>
                <a:ea typeface="新宋体" panose="02010609030101010101" charset="-122"/>
                <a:sym typeface="+mn-ea"/>
              </a:rPr>
              <a:t>科学研究中变量控制的思想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0">
            <a:off x="4620260" y="2705100"/>
            <a:ext cx="2218055" cy="2077085"/>
            <a:chOff x="6109101" y="4180433"/>
            <a:chExt cx="598687" cy="598687"/>
          </a:xfrm>
        </p:grpSpPr>
        <p:grpSp>
          <p:nvGrpSpPr>
            <p:cNvPr id="8" name="组合 115"/>
            <p:cNvGrpSpPr/>
            <p:nvPr/>
          </p:nvGrpSpPr>
          <p:grpSpPr>
            <a:xfrm>
              <a:off x="6109101" y="4180433"/>
              <a:ext cx="598687" cy="598687"/>
              <a:chOff x="1907802" y="1618748"/>
              <a:chExt cx="743425" cy="743425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907802" y="1618748"/>
                <a:ext cx="743425" cy="743425"/>
              </a:xfrm>
              <a:prstGeom prst="ellipse">
                <a:avLst/>
              </a:prstGeom>
              <a:gradFill rotWithShape="1">
                <a:gsLst>
                  <a:gs pos="76000">
                    <a:srgbClr val="ECECEC">
                      <a:alpha val="10000"/>
                      <a:lumMod val="98000"/>
                    </a:srgbClr>
                  </a:gs>
                  <a:gs pos="100000">
                    <a:srgbClr val="F7F7F7"/>
                  </a:gs>
                  <a:gs pos="9000">
                    <a:srgbClr val="BEBEBE"/>
                  </a:gs>
                </a:gsLst>
                <a:lin ang="7800000" scaled="0"/>
              </a:gradFill>
              <a:ln w="2222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800000" scaled="0"/>
                </a:gradFill>
              </a:ln>
              <a:effectLst>
                <a:outerShdw blurRad="203200" dist="127000" dir="3600000" sx="102000" sy="102000" algn="ctr" rotWithShape="0">
                  <a:schemeClr val="tx1">
                    <a:lumMod val="90000"/>
                    <a:lumOff val="10000"/>
                    <a:alpha val="50000"/>
                  </a:schemeClr>
                </a:outerShdw>
              </a:effectLst>
            </p:spPr>
            <p:txBody>
              <a:bodyPr wrap="none" anchor="ctr"/>
              <a:p>
                <a:pPr latinLnBrk="1"/>
                <a:endParaRPr kumimoji="1" lang="zh-CN" altLang="en-US" sz="2600"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990947" y="1701893"/>
                <a:ext cx="577134" cy="577134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EFEFEF"/>
                  </a:gs>
                  <a:gs pos="54000">
                    <a:schemeClr val="accent3">
                      <a:lumMod val="5000"/>
                      <a:lumOff val="95000"/>
                    </a:schemeClr>
                  </a:gs>
                  <a:gs pos="0">
                    <a:schemeClr val="bg1">
                      <a:lumMod val="76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4925">
                <a:solidFill>
                  <a:schemeClr val="bg1">
                    <a:lumMod val="75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等腰三角形 10"/>
            <p:cNvSpPr/>
            <p:nvPr/>
          </p:nvSpPr>
          <p:spPr>
            <a:xfrm rot="16200000">
              <a:off x="6271142" y="4434876"/>
              <a:ext cx="221673" cy="130344"/>
            </a:xfrm>
            <a:prstGeom prst="triangle">
              <a:avLst/>
            </a:prstGeom>
            <a:solidFill>
              <a:schemeClr val="bg1">
                <a:lumMod val="7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框 57"/>
          <p:cNvSpPr txBox="1"/>
          <p:nvPr/>
        </p:nvSpPr>
        <p:spPr>
          <a:xfrm>
            <a:off x="4749800" y="3420745"/>
            <a:ext cx="2299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化学反应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4" grpId="0"/>
      <p:bldP spid="95" grpId="0"/>
      <p:bldP spid="84" grpId="0"/>
      <p:bldP spid="86" grpId="0"/>
      <p:bldP spid="12" grpId="0"/>
      <p:bldP spid="93" grpId="0"/>
      <p:bldP spid="87" grpId="0"/>
      <p:bldP spid="84" grpId="1"/>
      <p:bldP spid="86" grpId="1"/>
      <p:bldP spid="12" grpId="1"/>
      <p:bldP spid="93" grpId="1"/>
      <p:bldP spid="8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3" y="3147060"/>
            <a:ext cx="621199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3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谢谢您的观看</a:t>
            </a:r>
            <a:endParaRPr lang="zh-CN" altLang="en-US" sz="7200" b="1" spc="3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z="2400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化学反应是有限度的</a:t>
            </a:r>
            <a:endParaRPr lang="zh-CN" altLang="en-US" b="1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897255" y="1981835"/>
            <a:ext cx="1039749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由于生成物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SO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不稳定，会部分地分解为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SO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该反应是一个可逆反应，不能进行到底。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996315" y="1470025"/>
          <a:ext cx="4395470" cy="487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1437640" imgH="164465" progId="">
                  <p:embed/>
                </p:oleObj>
              </mc:Choice>
              <mc:Fallback>
                <p:oleObj name="" r:id="rId1" imgW="1437640" imgH="164465" progId="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96315" y="1470025"/>
                        <a:ext cx="4395470" cy="487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内容占位符 2"/>
          <p:cNvSpPr>
            <a:spLocks noGrp="1"/>
          </p:cNvSpPr>
          <p:nvPr/>
        </p:nvSpPr>
        <p:spPr>
          <a:xfrm>
            <a:off x="897255" y="4050030"/>
            <a:ext cx="10935335" cy="1767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高炉炼铁无论焦炭如何过量，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中总是有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的存在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也是因为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反应是可逆反应，反应有限度。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4" name="对象 13"/>
          <p:cNvGraphicFramePr/>
          <p:nvPr/>
        </p:nvGraphicFramePr>
        <p:xfrm>
          <a:off x="984885" y="3465195"/>
          <a:ext cx="3639185" cy="512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1173480" imgH="179705" progId="">
                  <p:embed/>
                </p:oleObj>
              </mc:Choice>
              <mc:Fallback>
                <p:oleObj name="" r:id="rId3" imgW="1173480" imgH="179705" progId="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885" y="3465195"/>
                        <a:ext cx="3639185" cy="512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/>
          <p:nvPr/>
        </p:nvGraphicFramePr>
        <p:xfrm>
          <a:off x="2437765" y="3218180"/>
          <a:ext cx="1255395" cy="662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5" imgW="1657350" imgH="742950" progId="Paint.Picture">
                  <p:embed/>
                </p:oleObj>
              </mc:Choice>
              <mc:Fallback>
                <p:oleObj name="" r:id="rId5" imgW="1657350" imgH="742950" progId="Paint.Picture">
                  <p:embed/>
                  <p:pic>
                    <p:nvPicPr>
                      <p:cNvPr id="0" name="图片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7765" y="3218180"/>
                        <a:ext cx="1255395" cy="662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标题 1"/>
          <p:cNvSpPr>
            <a:spLocks noGrp="1"/>
          </p:cNvSpPr>
          <p:nvPr/>
        </p:nvSpPr>
        <p:spPr>
          <a:xfrm>
            <a:off x="942340" y="52025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3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可逆反应：在相同条件下，既可以向正反应方向进行，同时又能够向逆反应方向进行的反应。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l"/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为什么化学反应存在限度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188075" y="1807845"/>
            <a:ext cx="464248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可逆反应即向正反应方向进行，又向逆反应方向进行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88075" y="3234055"/>
            <a:ext cx="3840480" cy="10502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某时刻，正逆反应速率相等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30000"/>
              </a:lnSpc>
            </a:pP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88075" y="4366260"/>
            <a:ext cx="2926080" cy="5708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化学反应是有限度的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8" name="对象 7"/>
          <p:cNvGraphicFramePr/>
          <p:nvPr/>
        </p:nvGraphicFramePr>
        <p:xfrm>
          <a:off x="937895" y="1655445"/>
          <a:ext cx="479679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5403850" imgH="3994150" progId="Paint.Picture">
                  <p:embed/>
                </p:oleObj>
              </mc:Choice>
              <mc:Fallback>
                <p:oleObj name="" r:id="rId1" imgW="5403850" imgH="39941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37895" y="1655445"/>
                        <a:ext cx="4796790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343910" y="3147695"/>
            <a:ext cx="1862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（化学平衡状态）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4" name="表格 13"/>
          <p:cNvGraphicFramePr/>
          <p:nvPr>
            <p:custDataLst>
              <p:tags r:id="rId1"/>
            </p:custDataLst>
          </p:nvPr>
        </p:nvGraphicFramePr>
        <p:xfrm>
          <a:off x="502920" y="1899920"/>
          <a:ext cx="7714615" cy="449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275"/>
                <a:gridCol w="3938905"/>
                <a:gridCol w="2337435"/>
              </a:tblGrid>
              <a:tr h="614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新宋体" panose="02010609030101010101" charset="-122"/>
                          <a:sym typeface="+mn-ea"/>
                        </a:rPr>
                        <a:t>实验原理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anchor="ctr" anchorCtr="0"/>
                </a:tc>
                <a:tc gridSpan="2">
                  <a:txBody>
                    <a:bodyPr/>
                    <a:p>
                      <a:pPr>
                        <a:buNone/>
                      </a:pP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17411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新宋体" panose="02010609030101010101" charset="-122"/>
                          <a:sym typeface="+mn-ea"/>
                        </a:rPr>
                        <a:t>实验操作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91376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新宋体" panose="02010609030101010101" charset="-122"/>
                          <a:sym typeface="+mn-ea"/>
                        </a:rPr>
                        <a:t>实验现象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146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新宋体" panose="02010609030101010101" charset="-122"/>
                          <a:sym typeface="+mn-ea"/>
                        </a:rPr>
                        <a:t>分析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6140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结论</a:t>
                      </a: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1976755" y="2611120"/>
            <a:ext cx="3857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取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3mL0.1mol/L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溶液，滴加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~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滴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0.1mol/L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FeCl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溶液，继续加入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3mLCCl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，充分振荡。静置。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标题 16"/>
          <p:cNvSpPr>
            <a:spLocks noGrp="1"/>
          </p:cNvSpPr>
          <p:nvPr/>
        </p:nvSpPr>
        <p:spPr>
          <a:xfrm>
            <a:off x="451485" y="193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实验验证化学反应是有限度的</a:t>
            </a:r>
            <a:endParaRPr lang="en-US" altLang="zh-CN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1096080"/>
            <a:ext cx="10969200" cy="705600"/>
          </a:xfrm>
        </p:spPr>
        <p:txBody>
          <a:bodyPr>
            <a:normAutofit/>
          </a:bodyPr>
          <a:p>
            <a:r>
              <a:rPr lang="zh-CN" altLang="en-US" sz="2800">
                <a:latin typeface="微软雅黑" panose="020B0503020204020204" pitchFamily="34" charset="-122"/>
                <a:cs typeface="微软雅黑" panose="020B0503020204020204" pitchFamily="34" charset="-122"/>
              </a:rPr>
              <a:t>设计实验证明</a:t>
            </a:r>
            <a:r>
              <a:rPr lang="en-US" altLang="zh-CN" sz="28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Fe</a:t>
            </a:r>
            <a:r>
              <a:rPr lang="en-US" altLang="zh-CN" sz="2800" baseline="300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3+</a:t>
            </a:r>
            <a:r>
              <a:rPr lang="zh-CN" altLang="en-US" sz="28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en-US" altLang="zh-CN" sz="28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</a:t>
            </a:r>
            <a:r>
              <a:rPr lang="en-US" altLang="zh-CN" sz="2800" baseline="300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28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可以反应，且反应是有限度的 </a:t>
            </a:r>
            <a:endParaRPr lang="zh-CN" altLang="en-US" sz="2800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71560" y="4282440"/>
            <a:ext cx="3144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已知：碘单质易溶于四氯化碳，溶液呈紫色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43150" y="2675890"/>
            <a:ext cx="686435" cy="3181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23185" y="3039745"/>
            <a:ext cx="962660" cy="335915"/>
          </a:xfrm>
          <a:prstGeom prst="rect">
            <a:avLst/>
          </a:prstGeom>
          <a:noFill/>
          <a:ln w="412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可逆反应氯化铁和碘化钾反应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671560" y="1899920"/>
            <a:ext cx="3048000" cy="19177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5970" y="1974850"/>
            <a:ext cx="5020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2Fe</a:t>
            </a:r>
            <a:r>
              <a:rPr lang="en-US" altLang="zh-CN" sz="2400" baseline="300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3+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+2I</a:t>
            </a:r>
            <a:r>
              <a:rPr lang="en-US" altLang="zh-CN" sz="2400" baseline="300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-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=2Fe</a:t>
            </a:r>
            <a:r>
              <a:rPr lang="en-US" altLang="zh-CN" sz="2400" baseline="300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2+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+I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2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28360" y="2935605"/>
            <a:ext cx="2288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取上层清液，加入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KSCN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溶液。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76755" y="4499610"/>
            <a:ext cx="29127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分层，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CCl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层呈紫色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22340" y="4282440"/>
            <a:ext cx="21958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KSCN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溶液后变红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76755" y="5249545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有碘单质生成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22340" y="5226685"/>
            <a:ext cx="1390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存在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Fe</a:t>
            </a:r>
            <a:r>
              <a:rPr lang="en-US" altLang="zh-CN" sz="2400" baseline="30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3+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22340" y="586803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反应有限度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76755" y="587946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反应已发生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3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bldLvl="0" animBg="1"/>
      <p:bldP spid="9" grpId="0"/>
      <p:bldP spid="5" grpId="0"/>
      <p:bldP spid="3" grpId="0"/>
      <p:bldP spid="6" grpId="0"/>
      <p:bldP spid="10" grpId="0"/>
      <p:bldP spid="11" grpId="0"/>
      <p:bldP spid="12" grpId="0"/>
      <p:bldP spid="13" grpId="0"/>
      <p:bldP spid="15" grpId="0"/>
      <p:bldP spid="16" grpId="0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rcRect l="33571" r="29267"/>
          <a:stretch>
            <a:fillRect/>
          </a:stretch>
        </p:blipFill>
        <p:spPr>
          <a:xfrm>
            <a:off x="1256665" y="1737360"/>
            <a:ext cx="2432685" cy="3382645"/>
          </a:xfrm>
          <a:prstGeom prst="rect">
            <a:avLst/>
          </a:prstGeom>
        </p:spPr>
      </p:pic>
      <p:graphicFrame>
        <p:nvGraphicFramePr>
          <p:cNvPr id="3" name="对象 2"/>
          <p:cNvGraphicFramePr/>
          <p:nvPr/>
        </p:nvGraphicFramePr>
        <p:xfrm>
          <a:off x="4501515" y="1607185"/>
          <a:ext cx="4017645" cy="553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1496695" imgH="192405" progId="">
                  <p:embed/>
                </p:oleObj>
              </mc:Choice>
              <mc:Fallback>
                <p:oleObj name="" r:id="rId2" imgW="1496695" imgH="192405" progId="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01515" y="1607185"/>
                        <a:ext cx="4017645" cy="553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793750" y="5669915"/>
            <a:ext cx="8947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可逆反应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是有限度的！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常见的可逆反应</a:t>
            </a:r>
            <a:endParaRPr b="1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480560" y="4556760"/>
          <a:ext cx="4964430" cy="1011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4" imgW="1953260" imgH="398145" progId="">
                  <p:embed/>
                </p:oleObj>
              </mc:Choice>
              <mc:Fallback>
                <p:oleObj name="" r:id="rId4" imgW="1953260" imgH="398145" progId="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80560" y="4556760"/>
                        <a:ext cx="4964430" cy="1011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4480560" y="2703195"/>
          <a:ext cx="4807585" cy="48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6" imgW="1667510" imgH="178435" progId="">
                  <p:embed/>
                </p:oleObj>
              </mc:Choice>
              <mc:Fallback>
                <p:oleObj name="" r:id="rId6" imgW="1667510" imgH="178435" progId="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80560" y="2703195"/>
                        <a:ext cx="4807585" cy="483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对象 19"/>
          <p:cNvGraphicFramePr/>
          <p:nvPr/>
        </p:nvGraphicFramePr>
        <p:xfrm>
          <a:off x="4480560" y="3469005"/>
          <a:ext cx="4058920" cy="108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" name="" r:id="rId8" imgW="1461135" imgH="393065" progId="">
                  <p:embed/>
                </p:oleObj>
              </mc:Choice>
              <mc:Fallback>
                <p:oleObj name="" r:id="rId8" imgW="1461135" imgH="393065" progId="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80560" y="3469005"/>
                        <a:ext cx="4058920" cy="1087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6194425" y="1737360"/>
          <a:ext cx="838835" cy="30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0" imgW="838200" imgH="241300" progId="Paint.Picture">
                  <p:embed/>
                </p:oleObj>
              </mc:Choice>
              <mc:Fallback>
                <p:oleObj name="" r:id="rId10" imgW="838200" imgH="2413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94425" y="1737360"/>
                        <a:ext cx="838835" cy="306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fontAlgn="auto">
              <a:lnSpc>
                <a:spcPct val="130000"/>
              </a:lnSpc>
            </a:pPr>
            <a:r>
              <a:rPr lang="zh-CN" altLang="en-US" sz="2400">
                <a:latin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</a:rPr>
              <a:t>500℃</a:t>
            </a:r>
            <a:r>
              <a:rPr lang="zh-CN" altLang="en-US" sz="2400">
                <a:latin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</a:rPr>
              <a:t>101kPa</a:t>
            </a:r>
            <a:r>
              <a:rPr lang="zh-CN" altLang="en-US" sz="2400">
                <a:latin typeface="微软雅黑" panose="020B0503020204020204" pitchFamily="34" charset="-122"/>
                <a:cs typeface="微软雅黑" panose="020B0503020204020204" pitchFamily="34" charset="-122"/>
              </a:rPr>
              <a:t>条件下，将一定量的</a:t>
            </a:r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</a:rPr>
              <a:t>SO</a:t>
            </a:r>
            <a:r>
              <a:rPr lang="en-US" altLang="zh-CN" sz="2400" baseline="-2500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en-US" altLang="zh-CN" sz="2400">
                <a:latin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en-US" altLang="zh-CN" sz="2400" baseline="-25000">
                <a:latin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cs typeface="微软雅黑" panose="020B0503020204020204" pitchFamily="34" charset="-122"/>
              </a:rPr>
              <a:t>充入含有催化剂的密闭容器中，二者发生反应。随着反应的进行，用气体传感器测量各组分的浓度（见下表）。据此画出各物质的浓度随时间的变化示意图。</a:t>
            </a:r>
            <a:endParaRPr lang="zh-CN" altLang="en-US" sz="2400" baseline="-250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201420" y="3105785"/>
          <a:ext cx="94869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190"/>
                <a:gridCol w="885190"/>
                <a:gridCol w="948690"/>
                <a:gridCol w="948690"/>
                <a:gridCol w="948690"/>
                <a:gridCol w="948690"/>
                <a:gridCol w="948690"/>
                <a:gridCol w="948690"/>
                <a:gridCol w="948690"/>
                <a:gridCol w="948690"/>
              </a:tblGrid>
              <a:tr h="640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反应时间</a:t>
                      </a: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/s</a:t>
                      </a:r>
                      <a:endPara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841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c(SO</a:t>
                      </a:r>
                      <a:r>
                        <a:rPr lang="en-US" altLang="zh-CN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)/(mol/L)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841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c(O</a:t>
                      </a:r>
                      <a:r>
                        <a:rPr lang="en-US" altLang="zh-CN" sz="18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</a:t>
                      </a:r>
                      <a:endParaRPr lang="en-US" altLang="zh-CN" sz="18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(mol/L)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1.75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841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c(SO</a:t>
                      </a:r>
                      <a:r>
                        <a:rPr lang="en-US" altLang="zh-CN" sz="18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zh-CN" altLang="en-US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5" name="标题 16"/>
          <p:cNvSpPr>
            <a:spLocks noGrp="1"/>
          </p:cNvSpPr>
          <p:nvPr/>
        </p:nvSpPr>
        <p:spPr>
          <a:xfrm>
            <a:off x="608330" y="297815"/>
            <a:ext cx="10774045" cy="13258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</a:t>
            </a:r>
            <a:r>
              <a:rPr lang="en-US" altLang="zh-CN"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SO</a:t>
            </a:r>
            <a:r>
              <a:rPr lang="en-US" altLang="zh-CN" b="1" baseline="-25000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b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催化氧化为例分析化学反应限度</a:t>
            </a:r>
            <a:endParaRPr b="1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/>
          <p:nvPr/>
        </p:nvGraphicFramePr>
        <p:xfrm>
          <a:off x="906780" y="733425"/>
          <a:ext cx="5447665" cy="2628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7665"/>
              </a:tblGrid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椭圆 28"/>
          <p:cNvSpPr/>
          <p:nvPr/>
        </p:nvSpPr>
        <p:spPr>
          <a:xfrm>
            <a:off x="5442585" y="310769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962400" y="309245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494405" y="310515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057525" y="307467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597150" y="288734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159000" y="257048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705610" y="233997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332865" y="184975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79475" y="113347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59730" y="322262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90975" y="322580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94405" y="321691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057525" y="319341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09850" y="306578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185035" y="296545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731645" y="275082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323340" y="255206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92810" y="222758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流程图: 摘录 50"/>
          <p:cNvSpPr/>
          <p:nvPr/>
        </p:nvSpPr>
        <p:spPr>
          <a:xfrm>
            <a:off x="5441950" y="13601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流程图: 摘录 51"/>
          <p:cNvSpPr/>
          <p:nvPr/>
        </p:nvSpPr>
        <p:spPr>
          <a:xfrm>
            <a:off x="3908425" y="13601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流程图: 摘录 52"/>
          <p:cNvSpPr/>
          <p:nvPr/>
        </p:nvSpPr>
        <p:spPr>
          <a:xfrm>
            <a:off x="3429000" y="13601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流程图: 摘录 53"/>
          <p:cNvSpPr/>
          <p:nvPr/>
        </p:nvSpPr>
        <p:spPr>
          <a:xfrm>
            <a:off x="3021965" y="13601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流程图: 摘录 54"/>
          <p:cNvSpPr/>
          <p:nvPr/>
        </p:nvSpPr>
        <p:spPr>
          <a:xfrm>
            <a:off x="2565400" y="158115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流程图: 摘录 55"/>
          <p:cNvSpPr/>
          <p:nvPr/>
        </p:nvSpPr>
        <p:spPr>
          <a:xfrm>
            <a:off x="2039620" y="18745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流程图: 摘录 56"/>
          <p:cNvSpPr/>
          <p:nvPr/>
        </p:nvSpPr>
        <p:spPr>
          <a:xfrm>
            <a:off x="1713865" y="229044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流程图: 摘录 57"/>
          <p:cNvSpPr/>
          <p:nvPr/>
        </p:nvSpPr>
        <p:spPr>
          <a:xfrm>
            <a:off x="1323340" y="267081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流程图: 摘录 58"/>
          <p:cNvSpPr/>
          <p:nvPr/>
        </p:nvSpPr>
        <p:spPr>
          <a:xfrm>
            <a:off x="892810" y="330581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4054475" y="3155315"/>
            <a:ext cx="1456690" cy="215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3600450" y="3156585"/>
            <a:ext cx="454025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3181350" y="3176905"/>
            <a:ext cx="429260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endCxn id="32" idx="5"/>
          </p:cNvCxnSpPr>
          <p:nvPr/>
        </p:nvCxnSpPr>
        <p:spPr>
          <a:xfrm>
            <a:off x="2710815" y="2965450"/>
            <a:ext cx="462915" cy="21018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221865" y="2639060"/>
            <a:ext cx="453390" cy="30861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endCxn id="34" idx="5"/>
          </p:cNvCxnSpPr>
          <p:nvPr/>
        </p:nvCxnSpPr>
        <p:spPr>
          <a:xfrm>
            <a:off x="1803400" y="2406650"/>
            <a:ext cx="471805" cy="26479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57" idx="2"/>
          </p:cNvCxnSpPr>
          <p:nvPr/>
        </p:nvCxnSpPr>
        <p:spPr>
          <a:xfrm>
            <a:off x="1433195" y="1945005"/>
            <a:ext cx="353695" cy="47244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36" idx="1"/>
          </p:cNvCxnSpPr>
          <p:nvPr/>
        </p:nvCxnSpPr>
        <p:spPr>
          <a:xfrm>
            <a:off x="1002665" y="1200150"/>
            <a:ext cx="349885" cy="66675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4098290" y="3272155"/>
            <a:ext cx="1471295" cy="127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3574415" y="3281045"/>
            <a:ext cx="470535" cy="25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3167380" y="3256280"/>
            <a:ext cx="36957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2675255" y="3134360"/>
            <a:ext cx="408305" cy="1219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endCxn id="43" idx="1"/>
          </p:cNvCxnSpPr>
          <p:nvPr/>
        </p:nvCxnSpPr>
        <p:spPr>
          <a:xfrm>
            <a:off x="2275205" y="3034030"/>
            <a:ext cx="334645" cy="1003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endCxn id="44" idx="3"/>
          </p:cNvCxnSpPr>
          <p:nvPr/>
        </p:nvCxnSpPr>
        <p:spPr>
          <a:xfrm>
            <a:off x="1859280" y="2819400"/>
            <a:ext cx="435610" cy="2146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endCxn id="45" idx="3"/>
          </p:cNvCxnSpPr>
          <p:nvPr/>
        </p:nvCxnSpPr>
        <p:spPr>
          <a:xfrm>
            <a:off x="1433195" y="2639060"/>
            <a:ext cx="408305" cy="1803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endCxn id="46" idx="3"/>
          </p:cNvCxnSpPr>
          <p:nvPr/>
        </p:nvCxnSpPr>
        <p:spPr>
          <a:xfrm>
            <a:off x="1002665" y="2308225"/>
            <a:ext cx="430530" cy="3124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endCxn id="51" idx="3"/>
          </p:cNvCxnSpPr>
          <p:nvPr/>
        </p:nvCxnSpPr>
        <p:spPr>
          <a:xfrm flipV="1">
            <a:off x="4008755" y="1423670"/>
            <a:ext cx="1542415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3491865" y="1423670"/>
            <a:ext cx="516890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3084195" y="1423670"/>
            <a:ext cx="45275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endCxn id="54" idx="3"/>
          </p:cNvCxnSpPr>
          <p:nvPr/>
        </p:nvCxnSpPr>
        <p:spPr>
          <a:xfrm flipV="1">
            <a:off x="2710815" y="1423670"/>
            <a:ext cx="420370" cy="2266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2159000" y="1677670"/>
            <a:ext cx="452755" cy="25590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endCxn id="56" idx="2"/>
          </p:cNvCxnSpPr>
          <p:nvPr/>
        </p:nvCxnSpPr>
        <p:spPr>
          <a:xfrm flipV="1">
            <a:off x="1758950" y="2001520"/>
            <a:ext cx="353695" cy="39306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1416685" y="2403475"/>
            <a:ext cx="360680" cy="3473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endCxn id="58" idx="3"/>
          </p:cNvCxnSpPr>
          <p:nvPr/>
        </p:nvCxnSpPr>
        <p:spPr>
          <a:xfrm flipV="1">
            <a:off x="968375" y="2734310"/>
            <a:ext cx="464185" cy="65151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7295515" y="1746885"/>
            <a:ext cx="2460625" cy="1454785"/>
            <a:chOff x="12008" y="2156"/>
            <a:chExt cx="3875" cy="2291"/>
          </a:xfrm>
        </p:grpSpPr>
        <p:sp>
          <p:nvSpPr>
            <p:cNvPr id="100" name="文本框 99"/>
            <p:cNvSpPr txBox="1"/>
            <p:nvPr/>
          </p:nvSpPr>
          <p:spPr>
            <a:xfrm>
              <a:off x="13213" y="2156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3283" y="297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3227" y="372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2008" y="2497"/>
              <a:ext cx="982" cy="1709"/>
              <a:chOff x="12008" y="2497"/>
              <a:chExt cx="982" cy="1709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2393" y="2497"/>
                <a:ext cx="214" cy="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2413" y="3243"/>
                <a:ext cx="173" cy="215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流程图: 摘录 47"/>
              <p:cNvSpPr/>
              <p:nvPr/>
            </p:nvSpPr>
            <p:spPr>
              <a:xfrm>
                <a:off x="12385" y="4006"/>
                <a:ext cx="229" cy="200"/>
              </a:xfrm>
              <a:prstGeom prst="flowChartExtra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12035" y="2585"/>
                <a:ext cx="929" cy="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12008" y="4142"/>
                <a:ext cx="983" cy="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组合 1"/>
          <p:cNvGrpSpPr/>
          <p:nvPr/>
        </p:nvGrpSpPr>
        <p:grpSpPr>
          <a:xfrm>
            <a:off x="95250" y="507365"/>
            <a:ext cx="6717030" cy="3542030"/>
            <a:chOff x="368" y="827"/>
            <a:chExt cx="10578" cy="5578"/>
          </a:xfrm>
        </p:grpSpPr>
        <p:sp>
          <p:nvSpPr>
            <p:cNvPr id="21" name="文本框 20"/>
            <p:cNvSpPr txBox="1"/>
            <p:nvPr/>
          </p:nvSpPr>
          <p:spPr>
            <a:xfrm>
              <a:off x="844" y="1516"/>
              <a:ext cx="9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58" y="3607"/>
              <a:ext cx="6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368" y="827"/>
              <a:ext cx="10579" cy="5578"/>
              <a:chOff x="345" y="809"/>
              <a:chExt cx="10579" cy="5578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345" y="1313"/>
                <a:ext cx="724" cy="39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物质的量浓度</a:t>
                </a: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/(mol/L)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830" y="809"/>
                <a:ext cx="10094" cy="5579"/>
                <a:chOff x="830" y="809"/>
                <a:chExt cx="10094" cy="5579"/>
              </a:xfrm>
            </p:grpSpPr>
            <p:sp>
              <p:nvSpPr>
                <p:cNvPr id="20" name="文本框 19"/>
                <p:cNvSpPr txBox="1"/>
                <p:nvPr/>
              </p:nvSpPr>
              <p:spPr>
                <a:xfrm>
                  <a:off x="830" y="809"/>
                  <a:ext cx="943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68" y="2227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8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文本框 112"/>
                <p:cNvSpPr txBox="1"/>
                <p:nvPr/>
              </p:nvSpPr>
              <p:spPr>
                <a:xfrm>
                  <a:off x="1069" y="2940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文本框 114"/>
                <p:cNvSpPr txBox="1"/>
                <p:nvPr/>
              </p:nvSpPr>
              <p:spPr>
                <a:xfrm>
                  <a:off x="1049" y="4278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18" name="组合 117"/>
                <p:cNvGrpSpPr/>
                <p:nvPr/>
              </p:nvGrpSpPr>
              <p:grpSpPr>
                <a:xfrm>
                  <a:off x="1190" y="5222"/>
                  <a:ext cx="9735" cy="1167"/>
                  <a:chOff x="1190" y="5222"/>
                  <a:chExt cx="9735" cy="1167"/>
                </a:xfrm>
              </p:grpSpPr>
              <p:sp>
                <p:nvSpPr>
                  <p:cNvPr id="107" name="文本框 106"/>
                  <p:cNvSpPr txBox="1"/>
                  <p:nvPr/>
                </p:nvSpPr>
                <p:spPr>
                  <a:xfrm>
                    <a:off x="1190" y="5222"/>
                    <a:ext cx="671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8" name="文本框 107"/>
                  <p:cNvSpPr txBox="1"/>
                  <p:nvPr/>
                </p:nvSpPr>
                <p:spPr>
                  <a:xfrm>
                    <a:off x="8219" y="5227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100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9" name="文本框 108"/>
                  <p:cNvSpPr txBox="1"/>
                  <p:nvPr/>
                </p:nvSpPr>
                <p:spPr>
                  <a:xfrm>
                    <a:off x="6805" y="5264"/>
                    <a:ext cx="101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80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0" name="文本框 109"/>
                  <p:cNvSpPr txBox="1"/>
                  <p:nvPr/>
                </p:nvSpPr>
                <p:spPr>
                  <a:xfrm>
                    <a:off x="5278" y="5268"/>
                    <a:ext cx="99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6</a:t>
                    </a:r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  <p:sp>
                <p:nvSpPr>
                  <p:cNvPr id="111" name="文本框 110"/>
                  <p:cNvSpPr txBox="1"/>
                  <p:nvPr/>
                </p:nvSpPr>
                <p:spPr>
                  <a:xfrm>
                    <a:off x="3863" y="5282"/>
                    <a:ext cx="92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40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2" name="文本框 111"/>
                  <p:cNvSpPr txBox="1"/>
                  <p:nvPr/>
                </p:nvSpPr>
                <p:spPr>
                  <a:xfrm>
                    <a:off x="2461" y="5297"/>
                    <a:ext cx="98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6" name="文本框 115"/>
                  <p:cNvSpPr txBox="1"/>
                  <p:nvPr/>
                </p:nvSpPr>
                <p:spPr>
                  <a:xfrm>
                    <a:off x="9583" y="5222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7" name="文本框 116"/>
                  <p:cNvSpPr txBox="1"/>
                  <p:nvPr/>
                </p:nvSpPr>
                <p:spPr>
                  <a:xfrm>
                    <a:off x="5170" y="5809"/>
                    <a:ext cx="3086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反应时间</a:t>
                    </a:r>
                    <a:r>
                      <a: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/s</a:t>
                    </a:r>
                    <a:endPara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sp>
        <p:nvSpPr>
          <p:cNvPr id="121" name="文本框 120"/>
          <p:cNvSpPr txBox="1"/>
          <p:nvPr/>
        </p:nvSpPr>
        <p:spPr>
          <a:xfrm>
            <a:off x="580390" y="4089400"/>
            <a:ext cx="129540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根据表中数据，请同学判断：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SO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SO</a:t>
            </a:r>
            <a:r>
              <a:rPr lang="en-US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0~50s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内的平均反应速率分别为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775325" y="41275"/>
          <a:ext cx="6416675" cy="139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/>
                <a:gridCol w="509905"/>
                <a:gridCol w="571500"/>
                <a:gridCol w="570230"/>
                <a:gridCol w="604520"/>
                <a:gridCol w="489585"/>
                <a:gridCol w="523875"/>
                <a:gridCol w="547370"/>
                <a:gridCol w="523875"/>
                <a:gridCol w="570865"/>
              </a:tblGrid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反应时间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/s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702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1.75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80390" y="5253990"/>
            <a:ext cx="74148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、反应在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时刻之后一定达到化学反应限度。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0390" y="5899150"/>
            <a:ext cx="8335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500℃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101kPa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，二氧化硫的最大转化率是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400" u="sng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8400" y="365760"/>
            <a:ext cx="2047240" cy="3473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058400" y="713105"/>
            <a:ext cx="2047240" cy="3670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058400" y="1080770"/>
            <a:ext cx="2046605" cy="3244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058400" y="41275"/>
            <a:ext cx="442595" cy="32448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662545" y="4782185"/>
            <a:ext cx="1584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0.18mol/(L</a:t>
            </a:r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‧s)</a:t>
            </a:r>
            <a:endParaRPr lang="en-US" altLang="zh-CN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327275" y="5361940"/>
            <a:ext cx="1369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50s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353935" y="5996940"/>
            <a:ext cx="1369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90%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556240" y="4822190"/>
            <a:ext cx="1584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0.18mol/(L</a:t>
            </a:r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‧s)</a:t>
            </a:r>
            <a:endParaRPr lang="en-US" altLang="zh-CN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056370" y="4822190"/>
            <a:ext cx="1584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0.09mol/(L</a:t>
            </a:r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‧s)</a:t>
            </a:r>
            <a:endParaRPr lang="en-US" altLang="zh-CN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121" grpId="0"/>
      <p:bldP spid="7" grpId="0"/>
      <p:bldP spid="8" grpId="0"/>
      <p:bldP spid="11" grpId="0" bldLvl="0" animBg="1"/>
      <p:bldP spid="3" grpId="0" bldLvl="0" animBg="1"/>
      <p:bldP spid="9" grpId="0" bldLvl="0" animBg="1"/>
      <p:bldP spid="10" grpId="0" bldLvl="0" animBg="1"/>
      <p:bldP spid="23" grpId="0"/>
      <p:bldP spid="50" grpId="0"/>
      <p:bldP spid="49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13435" y="4627245"/>
            <a:ext cx="104717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</a:rPr>
              <a:t>在一定条件下，当可逆反应进行到一定程度，正反应速率与逆反应速率相等，反应物的浓度和生成物的浓度都不再改变，达到一种表面静止的状态，我们称之为化学平衡状态，简称化学平衡。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19785" y="5348605"/>
            <a:ext cx="5652135" cy="4229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62775" y="4799965"/>
            <a:ext cx="4039870" cy="4216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67765"/>
            <a:ext cx="10968990" cy="5081905"/>
          </a:xfrm>
        </p:spPr>
        <p:txBody>
          <a:bodyPr/>
          <a:p>
            <a:pPr marL="0" indent="0">
              <a:buNone/>
            </a:pPr>
            <a:r>
              <a:rPr lang="zh-CN" altLang="zh-CN" sz="2000">
                <a:solidFill>
                  <a:schemeClr val="tx1"/>
                </a:solidFill>
                <a:latin typeface="微软雅黑" panose="020B0503020204020204" pitchFamily="34" charset="-122"/>
              </a:rPr>
              <a:t>绘制一定条件下可逆反应正逆反应速率随时间变化曲线图</a:t>
            </a:r>
            <a:endParaRPr lang="zh-CN" altLang="zh-CN" sz="200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225" name="Arc 33"/>
          <p:cNvSpPr/>
          <p:nvPr/>
        </p:nvSpPr>
        <p:spPr bwMode="auto">
          <a:xfrm rot="-10891337">
            <a:off x="885190" y="2521903"/>
            <a:ext cx="11430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miter lim="800000"/>
          </a:ln>
          <a:effectLst/>
        </p:spPr>
        <p:txBody>
          <a:bodyPr wrap="none" anchor="ctr"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26" name="Arc 34"/>
          <p:cNvSpPr/>
          <p:nvPr/>
        </p:nvSpPr>
        <p:spPr bwMode="auto">
          <a:xfrm rot="-4288398">
            <a:off x="834708" y="3344863"/>
            <a:ext cx="11430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 cmpd="sng">
            <a:solidFill>
              <a:srgbClr val="0070C0"/>
            </a:solidFill>
            <a:prstDash val="solid"/>
            <a:miter lim="800000"/>
          </a:ln>
          <a:effectLst/>
        </p:spPr>
        <p:txBody>
          <a:bodyPr wrap="none" anchor="ctr"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1330325" y="3305175"/>
            <a:ext cx="114300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逆反应速率</a:t>
            </a:r>
            <a:endParaRPr kumimoji="1"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1909445" y="2889885"/>
            <a:ext cx="4563110" cy="3987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kumimoji="1"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正、逆反应速率相等</a:t>
            </a:r>
            <a:endParaRPr kumimoji="1"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Line 35"/>
          <p:cNvSpPr>
            <a:spLocks noChangeShapeType="1"/>
          </p:cNvSpPr>
          <p:nvPr/>
        </p:nvSpPr>
        <p:spPr bwMode="auto">
          <a:xfrm>
            <a:off x="1947545" y="3275965"/>
            <a:ext cx="1676400" cy="0"/>
          </a:xfrm>
          <a:prstGeom prst="line">
            <a:avLst/>
          </a:prstGeom>
          <a:noFill/>
          <a:ln w="38100">
            <a:solidFill>
              <a:srgbClr val="00CC00"/>
            </a:solidFill>
            <a:miter lim="800000"/>
          </a:ln>
          <a:effectLst/>
        </p:spPr>
        <p:txBody>
          <a:bodyPr wrap="none"/>
          <a:p>
            <a:endParaRPr lang="zh-CN" altLang="en-US"/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1079500" y="2018030"/>
            <a:ext cx="1143000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正反应速率</a:t>
            </a:r>
            <a:endParaRPr kumimoji="1"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>
            <a:stCxn id="8229" idx="0"/>
          </p:cNvCxnSpPr>
          <p:nvPr/>
        </p:nvCxnSpPr>
        <p:spPr>
          <a:xfrm flipH="1">
            <a:off x="1896745" y="3305175"/>
            <a:ext cx="17780" cy="809625"/>
          </a:xfrm>
          <a:prstGeom prst="line">
            <a:avLst/>
          </a:prstGeom>
          <a:ln w="539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656715" y="4071620"/>
            <a:ext cx="947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3600" baseline="-250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3600" baseline="-25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4000" y="1969135"/>
            <a:ext cx="4192905" cy="2658110"/>
            <a:chOff x="520" y="3101"/>
            <a:chExt cx="6603" cy="4186"/>
          </a:xfrm>
        </p:grpSpPr>
        <p:sp>
          <p:nvSpPr>
            <p:cNvPr id="8" name="Line 40"/>
            <p:cNvSpPr>
              <a:spLocks noChangeShapeType="1"/>
            </p:cNvSpPr>
            <p:nvPr/>
          </p:nvSpPr>
          <p:spPr bwMode="auto">
            <a:xfrm>
              <a:off x="1480" y="3101"/>
              <a:ext cx="0" cy="3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triangle" w="med" len="med"/>
            </a:ln>
            <a:effectLst/>
          </p:spPr>
          <p:txBody>
            <a:bodyPr wrap="none"/>
            <a:p>
              <a:endParaRPr lang="zh-CN" altLang="en-US"/>
            </a:p>
          </p:txBody>
        </p:sp>
        <p:sp>
          <p:nvSpPr>
            <p:cNvPr id="9" name="Line 41"/>
            <p:cNvSpPr>
              <a:spLocks noChangeShapeType="1"/>
            </p:cNvSpPr>
            <p:nvPr/>
          </p:nvSpPr>
          <p:spPr bwMode="auto">
            <a:xfrm>
              <a:off x="1480" y="6494"/>
              <a:ext cx="55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tailEnd type="triangle" w="med" len="med"/>
            </a:ln>
            <a:effectLst/>
          </p:spPr>
          <p:txBody>
            <a:bodyPr wrap="none"/>
            <a:p>
              <a:endParaRPr lang="zh-CN" altLang="en-US"/>
            </a:p>
          </p:txBody>
        </p:sp>
        <p:sp>
          <p:nvSpPr>
            <p:cNvPr id="10" name="Text Box 42"/>
            <p:cNvSpPr txBox="1">
              <a:spLocks noChangeArrowheads="1"/>
            </p:cNvSpPr>
            <p:nvPr/>
          </p:nvSpPr>
          <p:spPr bwMode="auto">
            <a:xfrm>
              <a:off x="5803" y="6471"/>
              <a:ext cx="1320" cy="72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kumimoji="1"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</a:t>
              </a:r>
              <a:endPara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 Box 43"/>
            <p:cNvSpPr txBox="1">
              <a:spLocks noChangeArrowheads="1"/>
            </p:cNvSpPr>
            <p:nvPr/>
          </p:nvSpPr>
          <p:spPr bwMode="auto">
            <a:xfrm>
              <a:off x="520" y="3126"/>
              <a:ext cx="600" cy="247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kumimoji="1"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反应速率</a:t>
              </a:r>
              <a:endPara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94" y="6465"/>
              <a:ext cx="12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lang="en-US" altLang="zh-CN" sz="2800" i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40861" name="图片 2408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7573" y="1780858"/>
            <a:ext cx="7254875" cy="2865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0863" name="图片 24086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9533" y="3211830"/>
            <a:ext cx="636587" cy="341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0866" name="图片 24086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5345" y="2802573"/>
            <a:ext cx="655638" cy="357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0867" name="图片 24086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4395" y="3245485"/>
            <a:ext cx="636588" cy="341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0868" name="图片 24086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91558" y="4164965"/>
            <a:ext cx="641350" cy="36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椭圆 15"/>
          <p:cNvSpPr/>
          <p:nvPr/>
        </p:nvSpPr>
        <p:spPr>
          <a:xfrm>
            <a:off x="818515" y="2493010"/>
            <a:ext cx="76200" cy="762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19785" y="407162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0483" y="2802573"/>
            <a:ext cx="655637" cy="357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90910" y="1781175"/>
            <a:ext cx="676275" cy="38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5345" y="2317750"/>
            <a:ext cx="176213" cy="277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3328035" y="4798695"/>
            <a:ext cx="1248410" cy="4229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89240" y="5348605"/>
            <a:ext cx="1243965" cy="4222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标题 16"/>
          <p:cNvSpPr>
            <a:spLocks noGrp="1"/>
          </p:cNvSpPr>
          <p:nvPr/>
        </p:nvSpPr>
        <p:spPr>
          <a:xfrm>
            <a:off x="539750" y="1136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化学平衡状态的建立过程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5" grpId="0" bldLvl="0" animBg="1"/>
      <p:bldP spid="8226" grpId="0" bldLvl="0" animBg="1"/>
      <p:bldP spid="8229" grpId="0" bldLvl="0" animBg="1"/>
      <p:bldP spid="11" grpId="0"/>
      <p:bldP spid="16" grpId="0" bldLvl="0" animBg="1"/>
      <p:bldP spid="17" grpId="0" bldLvl="0" animBg="1"/>
      <p:bldP spid="8230" grpId="0" bldLvl="0" animBg="1"/>
      <p:bldP spid="15" grpId="0" bldLvl="0" animBg="1"/>
      <p:bldP spid="14" grpId="0" bldLvl="0" animBg="1"/>
      <p:bldP spid="20" grpId="0" bldLvl="0" animBg="1"/>
      <p:bldP spid="21" grpId="0" bldLvl="0" animBg="1"/>
      <p:bldP spid="22" grpId="0" bldLvl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标题 16"/>
          <p:cNvSpPr>
            <a:spLocks noGrp="1"/>
          </p:cNvSpPr>
          <p:nvPr/>
        </p:nvSpPr>
        <p:spPr>
          <a:xfrm>
            <a:off x="544830" y="3924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化学平衡状态研究对象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——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新宋体" panose="02010609030101010101" charset="-122"/>
                <a:sym typeface="+mn-ea"/>
              </a:rPr>
              <a:t>可逆反应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  <a:cs typeface="新宋体" panose="02010609030101010101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906780" y="1609725"/>
          <a:ext cx="5447665" cy="2628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47665"/>
              </a:tblGrid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2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" name="椭圆 28"/>
          <p:cNvSpPr/>
          <p:nvPr/>
        </p:nvSpPr>
        <p:spPr>
          <a:xfrm>
            <a:off x="5442585" y="398399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962400" y="396875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494405" y="395097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057525" y="395097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597150" y="376364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159000" y="3446780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705610" y="321627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332865" y="272605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79475" y="2009775"/>
            <a:ext cx="135890" cy="1181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59730" y="409892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990975" y="410210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94405" y="409321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057525" y="406971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609850" y="394208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185035" y="384175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731645" y="362712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323340" y="3428365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92810" y="3103880"/>
            <a:ext cx="109855" cy="136525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流程图: 摘录 50"/>
          <p:cNvSpPr/>
          <p:nvPr/>
        </p:nvSpPr>
        <p:spPr>
          <a:xfrm>
            <a:off x="5441950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流程图: 摘录 51"/>
          <p:cNvSpPr/>
          <p:nvPr/>
        </p:nvSpPr>
        <p:spPr>
          <a:xfrm>
            <a:off x="3908425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流程图: 摘录 52"/>
          <p:cNvSpPr/>
          <p:nvPr/>
        </p:nvSpPr>
        <p:spPr>
          <a:xfrm>
            <a:off x="3429000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流程图: 摘录 53"/>
          <p:cNvSpPr/>
          <p:nvPr/>
        </p:nvSpPr>
        <p:spPr>
          <a:xfrm>
            <a:off x="3021965" y="223647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流程图: 摘录 54"/>
          <p:cNvSpPr/>
          <p:nvPr/>
        </p:nvSpPr>
        <p:spPr>
          <a:xfrm>
            <a:off x="2565400" y="245745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流程图: 摘录 55"/>
          <p:cNvSpPr/>
          <p:nvPr/>
        </p:nvSpPr>
        <p:spPr>
          <a:xfrm>
            <a:off x="2039620" y="275082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流程图: 摘录 56"/>
          <p:cNvSpPr/>
          <p:nvPr/>
        </p:nvSpPr>
        <p:spPr>
          <a:xfrm>
            <a:off x="1713865" y="3166745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流程图: 摘录 57"/>
          <p:cNvSpPr/>
          <p:nvPr/>
        </p:nvSpPr>
        <p:spPr>
          <a:xfrm>
            <a:off x="1323340" y="354711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流程图: 摘录 58"/>
          <p:cNvSpPr/>
          <p:nvPr/>
        </p:nvSpPr>
        <p:spPr>
          <a:xfrm>
            <a:off x="892810" y="4182110"/>
            <a:ext cx="145415" cy="127000"/>
          </a:xfrm>
          <a:prstGeom prst="flowChartExtra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4054475" y="4031615"/>
            <a:ext cx="1456690" cy="215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3600450" y="4032885"/>
            <a:ext cx="454025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>
            <a:endCxn id="31" idx="5"/>
          </p:cNvCxnSpPr>
          <p:nvPr/>
        </p:nvCxnSpPr>
        <p:spPr>
          <a:xfrm>
            <a:off x="3181350" y="4033520"/>
            <a:ext cx="429260" cy="889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endCxn id="32" idx="5"/>
          </p:cNvCxnSpPr>
          <p:nvPr/>
        </p:nvCxnSpPr>
        <p:spPr>
          <a:xfrm>
            <a:off x="2710815" y="3832225"/>
            <a:ext cx="462915" cy="21018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2221865" y="3515360"/>
            <a:ext cx="453390" cy="30861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endCxn id="34" idx="5"/>
          </p:cNvCxnSpPr>
          <p:nvPr/>
        </p:nvCxnSpPr>
        <p:spPr>
          <a:xfrm>
            <a:off x="1803400" y="3273425"/>
            <a:ext cx="471805" cy="26479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57" idx="2"/>
          </p:cNvCxnSpPr>
          <p:nvPr/>
        </p:nvCxnSpPr>
        <p:spPr>
          <a:xfrm>
            <a:off x="1433195" y="2811780"/>
            <a:ext cx="353695" cy="47244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endCxn id="36" idx="1"/>
          </p:cNvCxnSpPr>
          <p:nvPr/>
        </p:nvCxnSpPr>
        <p:spPr>
          <a:xfrm>
            <a:off x="1002665" y="2066925"/>
            <a:ext cx="349885" cy="66675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4098290" y="4148455"/>
            <a:ext cx="1471295" cy="127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3574415" y="4157345"/>
            <a:ext cx="470535" cy="25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3167380" y="4132580"/>
            <a:ext cx="36957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2675255" y="4010660"/>
            <a:ext cx="408305" cy="1219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endCxn id="43" idx="1"/>
          </p:cNvCxnSpPr>
          <p:nvPr/>
        </p:nvCxnSpPr>
        <p:spPr>
          <a:xfrm>
            <a:off x="2275205" y="3900805"/>
            <a:ext cx="334645" cy="1003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endCxn id="44" idx="3"/>
          </p:cNvCxnSpPr>
          <p:nvPr/>
        </p:nvCxnSpPr>
        <p:spPr>
          <a:xfrm>
            <a:off x="1859280" y="3686175"/>
            <a:ext cx="435610" cy="21463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endCxn id="45" idx="3"/>
          </p:cNvCxnSpPr>
          <p:nvPr/>
        </p:nvCxnSpPr>
        <p:spPr>
          <a:xfrm>
            <a:off x="1433195" y="3505835"/>
            <a:ext cx="408305" cy="18034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endCxn id="46" idx="3"/>
          </p:cNvCxnSpPr>
          <p:nvPr/>
        </p:nvCxnSpPr>
        <p:spPr>
          <a:xfrm>
            <a:off x="1002665" y="3175000"/>
            <a:ext cx="430530" cy="31242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endCxn id="51" idx="3"/>
          </p:cNvCxnSpPr>
          <p:nvPr/>
        </p:nvCxnSpPr>
        <p:spPr>
          <a:xfrm flipV="1">
            <a:off x="4008755" y="2290445"/>
            <a:ext cx="1542415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3491865" y="2299970"/>
            <a:ext cx="516890" cy="889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3084195" y="2299970"/>
            <a:ext cx="452755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endCxn id="54" idx="3"/>
          </p:cNvCxnSpPr>
          <p:nvPr/>
        </p:nvCxnSpPr>
        <p:spPr>
          <a:xfrm flipV="1">
            <a:off x="2710815" y="2290445"/>
            <a:ext cx="420370" cy="2266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 flipV="1">
            <a:off x="2159000" y="2553970"/>
            <a:ext cx="452755" cy="25590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endCxn id="56" idx="2"/>
          </p:cNvCxnSpPr>
          <p:nvPr/>
        </p:nvCxnSpPr>
        <p:spPr>
          <a:xfrm flipV="1">
            <a:off x="1758950" y="2868295"/>
            <a:ext cx="353695" cy="39306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1416685" y="3279775"/>
            <a:ext cx="360680" cy="34734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/>
          <p:cNvCxnSpPr>
            <a:endCxn id="58" idx="3"/>
          </p:cNvCxnSpPr>
          <p:nvPr/>
        </p:nvCxnSpPr>
        <p:spPr>
          <a:xfrm flipV="1">
            <a:off x="968375" y="3601085"/>
            <a:ext cx="464185" cy="65151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组合 104"/>
          <p:cNvGrpSpPr/>
          <p:nvPr/>
        </p:nvGrpSpPr>
        <p:grpSpPr>
          <a:xfrm>
            <a:off x="7285355" y="3034030"/>
            <a:ext cx="2460625" cy="1495425"/>
            <a:chOff x="12008" y="2156"/>
            <a:chExt cx="3875" cy="2355"/>
          </a:xfrm>
        </p:grpSpPr>
        <p:sp>
          <p:nvSpPr>
            <p:cNvPr id="100" name="文本框 99"/>
            <p:cNvSpPr txBox="1"/>
            <p:nvPr/>
          </p:nvSpPr>
          <p:spPr>
            <a:xfrm>
              <a:off x="13213" y="2156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13283" y="2973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3213" y="3786"/>
              <a:ext cx="26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SO</a:t>
              </a:r>
              <a:r>
                <a:rPr lang="en-US" altLang="zh-CN" sz="2400" baseline="-2500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2400" baseline="-25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2008" y="2497"/>
              <a:ext cx="982" cy="1709"/>
              <a:chOff x="12008" y="2497"/>
              <a:chExt cx="982" cy="1709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12393" y="2497"/>
                <a:ext cx="214" cy="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2413" y="3243"/>
                <a:ext cx="173" cy="215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流程图: 摘录 47"/>
              <p:cNvSpPr/>
              <p:nvPr/>
            </p:nvSpPr>
            <p:spPr>
              <a:xfrm>
                <a:off x="12385" y="4006"/>
                <a:ext cx="229" cy="200"/>
              </a:xfrm>
              <a:prstGeom prst="flowChartExtra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12035" y="2585"/>
                <a:ext cx="929" cy="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12008" y="4142"/>
                <a:ext cx="983" cy="1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12028" y="3344"/>
                <a:ext cx="943" cy="1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合 5"/>
          <p:cNvGrpSpPr/>
          <p:nvPr/>
        </p:nvGrpSpPr>
        <p:grpSpPr>
          <a:xfrm>
            <a:off x="57150" y="1393190"/>
            <a:ext cx="6717030" cy="3542030"/>
            <a:chOff x="368" y="827"/>
            <a:chExt cx="10578" cy="5578"/>
          </a:xfrm>
        </p:grpSpPr>
        <p:sp>
          <p:nvSpPr>
            <p:cNvPr id="21" name="文本框 20"/>
            <p:cNvSpPr txBox="1"/>
            <p:nvPr/>
          </p:nvSpPr>
          <p:spPr>
            <a:xfrm>
              <a:off x="844" y="1516"/>
              <a:ext cx="9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58" y="3607"/>
              <a:ext cx="6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368" y="827"/>
              <a:ext cx="10579" cy="5578"/>
              <a:chOff x="345" y="809"/>
              <a:chExt cx="10579" cy="5578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345" y="1313"/>
                <a:ext cx="724" cy="398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物质的量浓度</a:t>
                </a: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/(mol/L)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830" y="809"/>
                <a:ext cx="10094" cy="5579"/>
                <a:chOff x="830" y="809"/>
                <a:chExt cx="10094" cy="5579"/>
              </a:xfrm>
            </p:grpSpPr>
            <p:sp>
              <p:nvSpPr>
                <p:cNvPr id="20" name="文本框 19"/>
                <p:cNvSpPr txBox="1"/>
                <p:nvPr/>
              </p:nvSpPr>
              <p:spPr>
                <a:xfrm>
                  <a:off x="830" y="809"/>
                  <a:ext cx="943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68" y="2227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8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文本框 112"/>
                <p:cNvSpPr txBox="1"/>
                <p:nvPr/>
              </p:nvSpPr>
              <p:spPr>
                <a:xfrm>
                  <a:off x="1069" y="2940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6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文本框 114"/>
                <p:cNvSpPr txBox="1"/>
                <p:nvPr/>
              </p:nvSpPr>
              <p:spPr>
                <a:xfrm>
                  <a:off x="1049" y="4278"/>
                  <a:ext cx="671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en-US" altLang="zh-CN" sz="2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18" name="组合 117"/>
                <p:cNvGrpSpPr/>
                <p:nvPr/>
              </p:nvGrpSpPr>
              <p:grpSpPr>
                <a:xfrm>
                  <a:off x="1190" y="5222"/>
                  <a:ext cx="9735" cy="1167"/>
                  <a:chOff x="1190" y="5222"/>
                  <a:chExt cx="9735" cy="1167"/>
                </a:xfrm>
              </p:grpSpPr>
              <p:sp>
                <p:nvSpPr>
                  <p:cNvPr id="107" name="文本框 106"/>
                  <p:cNvSpPr txBox="1"/>
                  <p:nvPr/>
                </p:nvSpPr>
                <p:spPr>
                  <a:xfrm>
                    <a:off x="1190" y="5222"/>
                    <a:ext cx="671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8" name="文本框 107"/>
                  <p:cNvSpPr txBox="1"/>
                  <p:nvPr/>
                </p:nvSpPr>
                <p:spPr>
                  <a:xfrm>
                    <a:off x="8219" y="5227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100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9" name="文本框 108"/>
                  <p:cNvSpPr txBox="1"/>
                  <p:nvPr/>
                </p:nvSpPr>
                <p:spPr>
                  <a:xfrm>
                    <a:off x="6805" y="5264"/>
                    <a:ext cx="101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80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0" name="文本框 109"/>
                  <p:cNvSpPr txBox="1"/>
                  <p:nvPr/>
                </p:nvSpPr>
                <p:spPr>
                  <a:xfrm>
                    <a:off x="5278" y="5268"/>
                    <a:ext cx="99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6</a:t>
                    </a:r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  <p:sp>
                <p:nvSpPr>
                  <p:cNvPr id="111" name="文本框 110"/>
                  <p:cNvSpPr txBox="1"/>
                  <p:nvPr/>
                </p:nvSpPr>
                <p:spPr>
                  <a:xfrm>
                    <a:off x="3863" y="5282"/>
                    <a:ext cx="928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40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2" name="文本框 111"/>
                  <p:cNvSpPr txBox="1"/>
                  <p:nvPr/>
                </p:nvSpPr>
                <p:spPr>
                  <a:xfrm>
                    <a:off x="2461" y="5297"/>
                    <a:ext cx="985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6" name="文本框 115"/>
                  <p:cNvSpPr txBox="1"/>
                  <p:nvPr/>
                </p:nvSpPr>
                <p:spPr>
                  <a:xfrm>
                    <a:off x="9583" y="5222"/>
                    <a:ext cx="134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120</a:t>
                    </a:r>
                    <a:endParaRPr lang="en-US" altLang="zh-CN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17" name="文本框 116"/>
                  <p:cNvSpPr txBox="1"/>
                  <p:nvPr/>
                </p:nvSpPr>
                <p:spPr>
                  <a:xfrm>
                    <a:off x="5170" y="5809"/>
                    <a:ext cx="3086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反应时间</a:t>
                    </a:r>
                    <a:r>
                      <a: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/s</a:t>
                    </a:r>
                    <a:endPara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</p:txBody>
              </p:sp>
            </p:grpSp>
          </p:grpSp>
        </p:grp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775325" y="1574800"/>
          <a:ext cx="6416675" cy="139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0"/>
                <a:gridCol w="509905"/>
                <a:gridCol w="571500"/>
                <a:gridCol w="570230"/>
                <a:gridCol w="604520"/>
                <a:gridCol w="489585"/>
                <a:gridCol w="523875"/>
                <a:gridCol w="547370"/>
                <a:gridCol w="523875"/>
                <a:gridCol w="570865"/>
              </a:tblGrid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反应时间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/s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702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1.75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  <a:tr h="340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c(SO</a:t>
                      </a:r>
                      <a:r>
                        <a:rPr lang="en-US" altLang="zh-CN" sz="1600" baseline="-250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)/(mol/L)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6.5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6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72795" y="4983480"/>
            <a:ext cx="89287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pitchFamily="34" charset="-122"/>
                <a:sym typeface="+mn-ea"/>
              </a:rPr>
              <a:t>在500℃和101kPa条件下，50s后，反应物SO</a:t>
            </a:r>
            <a:r>
              <a:rPr sz="2000" baseline="-25000">
                <a:latin typeface="微软雅黑" panose="020B0503020204020204" pitchFamily="34" charset="-122"/>
                <a:sym typeface="+mn-ea"/>
              </a:rPr>
              <a:t>2</a:t>
            </a:r>
            <a:r>
              <a:rPr sz="2000">
                <a:latin typeface="微软雅黑" panose="020B0503020204020204" pitchFamily="34" charset="-122"/>
                <a:sym typeface="+mn-ea"/>
              </a:rPr>
              <a:t>、O</a:t>
            </a:r>
            <a:r>
              <a:rPr sz="2000" baseline="-25000">
                <a:latin typeface="微软雅黑" panose="020B0503020204020204" pitchFamily="34" charset="-122"/>
                <a:sym typeface="+mn-ea"/>
              </a:rPr>
              <a:t>2</a:t>
            </a:r>
            <a:r>
              <a:rPr sz="2000">
                <a:latin typeface="微软雅黑" panose="020B0503020204020204" pitchFamily="34" charset="-122"/>
                <a:sym typeface="+mn-ea"/>
              </a:rPr>
              <a:t>依然有剩余且浓度保持不变，反应达到化学平衡状态。若一定条件下体系中反应物物质的量为零或极小时认为反应不可逆，不存在化学平衡状态。化学平衡状态研究对象是可逆反应。</a:t>
            </a:r>
            <a:endParaRPr sz="2000">
              <a:latin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REFSHAPE" val="164085324"/>
</p:tagLst>
</file>

<file path=ppt/tags/tag64.xml><?xml version="1.0" encoding="utf-8"?>
<p:tagLst xmlns:p="http://schemas.openxmlformats.org/presentationml/2006/main">
  <p:tag name="REFSHAPE" val="164085732"/>
</p:tagLst>
</file>

<file path=ppt/tags/tag65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68.xml><?xml version="1.0" encoding="utf-8"?>
<p:tagLst xmlns:p="http://schemas.openxmlformats.org/presentationml/2006/main">
  <p:tag name="KSO_WM_UNIT_TABLE_BEAUTIFY" val="smartTable{692e735c-0c06-48f8-9143-0692f032a4aa}"/>
</p:tagLst>
</file>

<file path=ppt/tags/tag6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055*1165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72.xml><?xml version="1.0" encoding="utf-8"?>
<p:tagLst xmlns:p="http://schemas.openxmlformats.org/presentationml/2006/main">
  <p:tag name="KSO_WM_UNIT_TABLE_BEAUTIFY" val="smartTable{48470e09-9ffc-4933-9b4c-f096e93f82fe}"/>
  <p:tag name="TABLE_RECT" val="205*198.73*550*242.5"/>
  <p:tag name="TABLE_EMPHASIZE_COLOR" val="6579300"/>
  <p:tag name="TABLE_ONEKEY_SKIN_IDX" val="0"/>
  <p:tag name="TABLE_SKINIDX" val="-1"/>
  <p:tag name="TABLE_COLORIDX" val="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74.xml><?xml version="1.0" encoding="utf-8"?>
<p:tagLst xmlns:p="http://schemas.openxmlformats.org/presentationml/2006/main">
  <p:tag name="KSO_WM_UNIT_TABLE_BEAUTIFY" val="smartTable{48470e09-9ffc-4933-9b4c-f096e93f82fe}"/>
  <p:tag name="TABLE_RECT" val="205*198.73*550*242.5"/>
  <p:tag name="TABLE_EMPHASIZE_COLOR" val="6579300"/>
  <p:tag name="TABLE_ONEKEY_SKIN_IDX" val="0"/>
  <p:tag name="TABLE_SKINIDX" val="-1"/>
  <p:tag name="TABLE_COLORIDX" val="l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77.xml><?xml version="1.0" encoding="utf-8"?>
<p:tagLst xmlns:p="http://schemas.openxmlformats.org/presentationml/2006/main">
  <p:tag name="KSO_WM_UNIT_TABLE_BEAUTIFY" val="smartTable{48470e09-9ffc-4933-9b4c-f096e93f82fe}"/>
  <p:tag name="TABLE_RECT" val="205*198.73*550*242.5"/>
  <p:tag name="TABLE_EMPHASIZE_COLOR" val="6579300"/>
  <p:tag name="TABLE_ONEKEY_SKIN_IDX" val="0"/>
  <p:tag name="TABLE_SKINIDX" val="-1"/>
  <p:tag name="TABLE_COLORIDX" val="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79.xml><?xml version="1.0" encoding="utf-8"?>
<p:tagLst xmlns:p="http://schemas.openxmlformats.org/presentationml/2006/main">
  <p:tag name="KSO_WM_UNIT_TABLE_BEAUTIFY" val="smartTable{48470e09-9ffc-4933-9b4c-f096e93f82fe}"/>
  <p:tag name="TABLE_RECT" val="205*198.73*550*242.5"/>
  <p:tag name="TABLE_EMPHASIZE_COLOR" val="6579300"/>
  <p:tag name="TABLE_ONEKEY_SKIN_IDX" val="0"/>
  <p:tag name="TABLE_SKINIDX" val="-1"/>
  <p:tag name="TABLE_COLORIDX" val="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81.xml><?xml version="1.0" encoding="utf-8"?>
<p:tagLst xmlns:p="http://schemas.openxmlformats.org/presentationml/2006/main">
  <p:tag name="KSO_WM_UNIT_TABLE_BEAUTIFY" val="smartTable{48470e09-9ffc-4933-9b4c-f096e93f82fe}"/>
  <p:tag name="TABLE_RECT" val="205*198.73*550*242.5"/>
  <p:tag name="TABLE_EMPHASIZE_COLOR" val="6579300"/>
  <p:tag name="TABLE_ONEKEY_SKIN_IDX" val="0"/>
  <p:tag name="TABLE_SKINIDX" val="-1"/>
  <p:tag name="TABLE_COLORIDX" val="l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83.xml><?xml version="1.0" encoding="utf-8"?>
<p:tagLst xmlns:p="http://schemas.openxmlformats.org/presentationml/2006/main">
  <p:tag name="KSO_WM_UNIT_TABLE_BEAUTIFY" val="smartTable{48470e09-9ffc-4933-9b4c-f096e93f82fe}"/>
  <p:tag name="TABLE_RECT" val="205*198.73*550*242.5"/>
  <p:tag name="TABLE_EMPHASIZE_COLOR" val="6579300"/>
  <p:tag name="TABLE_ONEKEY_SKIN_IDX" val="0"/>
  <p:tag name="TABLE_SKINIDX" val="-1"/>
  <p:tag name="TABLE_COLORIDX" val="l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8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998*2105*690*6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E5B958"/>
  <p:tag name="KSO_WM_UNIT_MEDIACOVER_TRANSPARENCY" val="0.2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89.xml><?xml version="1.0" encoding="utf-8"?>
<p:tagLst xmlns:p="http://schemas.openxmlformats.org/presentationml/2006/main">
  <p:tag name="KSO_WM_UNIT_TABLE_BEAUTIFY" val="smartTable{a940c4a9-0537-407f-8df9-cd93de935824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ags/tag92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  <p:tag name="KSO_WM_SPECIAL_SOURCE" val="bdnull"/>
</p:tagLst>
</file>

<file path=ppt/theme/theme1.xml><?xml version="1.0" encoding="utf-8"?>
<a:theme xmlns:a="http://schemas.openxmlformats.org/drawingml/2006/main" name="1_空白设计模板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2745</Words>
  <Application>WPS 演示</Application>
  <PresentationFormat>宽屏</PresentationFormat>
  <Paragraphs>959</Paragraphs>
  <Slides>18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楷体</vt:lpstr>
      <vt:lpstr>新宋体</vt:lpstr>
      <vt:lpstr>Gulim</vt:lpstr>
      <vt:lpstr>Impact</vt:lpstr>
      <vt:lpstr>Microsoft YaHei UI</vt:lpstr>
      <vt:lpstr>Calibri</vt:lpstr>
      <vt:lpstr>Arial Unicode MS</vt:lpstr>
      <vt:lpstr>1_空白设计模板</vt:lpstr>
      <vt:lpstr>Paint.Picture</vt:lpstr>
      <vt:lpstr>Paint.Picture</vt:lpstr>
      <vt:lpstr>Paint.Picture</vt:lpstr>
      <vt:lpstr>Paint.Picture</vt:lpstr>
      <vt:lpstr>Paint.Picture</vt:lpstr>
      <vt:lpstr>化学反应的限度</vt:lpstr>
      <vt:lpstr> 化学反应是有限度的</vt:lpstr>
      <vt:lpstr> 为什么化学反应存在限度</vt:lpstr>
      <vt:lpstr>设计实验证明Fe3+和I-可以反应，且反应是有限度的 </vt:lpstr>
      <vt:lpstr> 常见的可逆反应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化学平衡状态特征</vt:lpstr>
      <vt:lpstr>PowerPoint 演示文稿</vt:lpstr>
      <vt:lpstr>工业合成氨条件的调控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李娜</cp:lastModifiedBy>
  <cp:revision>130</cp:revision>
  <dcterms:created xsi:type="dcterms:W3CDTF">2019-06-19T02:08:00Z</dcterms:created>
  <dcterms:modified xsi:type="dcterms:W3CDTF">2020-04-28T12:09:37Z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