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mp4" ContentType="video/mp4"/>
  <Default Extension="avi" ContentType="video/avi"/>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9" r:id="rId5"/>
    <p:sldId id="285" r:id="rId6"/>
    <p:sldId id="415" r:id="rId7"/>
    <p:sldId id="332" r:id="rId8"/>
    <p:sldId id="441" r:id="rId9"/>
    <p:sldId id="386" r:id="rId10"/>
    <p:sldId id="302" r:id="rId11"/>
    <p:sldId id="303" r:id="rId12"/>
    <p:sldId id="484" r:id="rId13"/>
    <p:sldId id="265" r:id="rId14"/>
    <p:sldId id="287" r:id="rId15"/>
    <p:sldId id="413" r:id="rId16"/>
    <p:sldId id="273" r:id="rId17"/>
    <p:sldId id="261" r:id="rId18"/>
    <p:sldId id="358" r:id="rId19"/>
    <p:sldId id="267" r:id="rId20"/>
    <p:sldId id="442" r:id="rId21"/>
    <p:sldId id="439" r:id="rId22"/>
    <p:sldId id="467" r:id="rId23"/>
    <p:sldId id="480" r:id="rId24"/>
    <p:sldId id="483" r:id="rId25"/>
    <p:sldId id="25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21.wmf"/><Relationship Id="rId8" Type="http://schemas.openxmlformats.org/officeDocument/2006/relationships/image" Target="../media/image20.wmf"/><Relationship Id="rId7" Type="http://schemas.openxmlformats.org/officeDocument/2006/relationships/image" Target="../media/image19.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3" Type="http://schemas.openxmlformats.org/officeDocument/2006/relationships/image" Target="../media/image15.emf"/><Relationship Id="rId2" Type="http://schemas.openxmlformats.org/officeDocument/2006/relationships/image" Target="../media/image14.emf"/><Relationship Id="rId13" Type="http://schemas.openxmlformats.org/officeDocument/2006/relationships/image" Target="../media/image25.wmf"/><Relationship Id="rId12" Type="http://schemas.openxmlformats.org/officeDocument/2006/relationships/image" Target="../media/image24.wmf"/><Relationship Id="rId11" Type="http://schemas.openxmlformats.org/officeDocument/2006/relationships/image" Target="../media/image23.wmf"/><Relationship Id="rId10" Type="http://schemas.openxmlformats.org/officeDocument/2006/relationships/image" Target="../media/image22.w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你了解下图涉及的化学反应进行的快慢吗？反应的快慢程度与我们有什么关系？</a:t>
            </a:r>
            <a:endParaRPr lang="zh-CN" altLang="en-US" sz="1000"/>
          </a:p>
          <a:p>
            <a:r>
              <a:rPr lang="zh-CN" altLang="en-US"/>
              <a:t>爆炸瞬间完成 铁桥生锈以年月计，因金属性质与其存在环境不同而差异很大，牛奶变质以天计，与温度关系甚大；溶洞</a:t>
            </a:r>
            <a:r>
              <a:rPr lang="en-US" altLang="zh-CN"/>
              <a:t>100</a:t>
            </a:r>
            <a:r>
              <a:rPr lang="zh-CN" altLang="en-US"/>
              <a:t>万年增长</a:t>
            </a:r>
            <a:r>
              <a:rPr lang="en-US" altLang="zh-CN"/>
              <a:t>0.03mm</a:t>
            </a:r>
            <a:r>
              <a:rPr lang="zh-CN" altLang="en-US"/>
              <a:t>，以万年计，及其缓慢</a:t>
            </a:r>
            <a:endParaRPr lang="zh-CN" altLang="en-US"/>
          </a:p>
          <a:p>
            <a:r>
              <a:rPr lang="zh-CN" altLang="en-US"/>
              <a:t>你还能举出哪些涉及反应快慢的实例？</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smtClean="0">
                <a:solidFill>
                  <a:srgbClr val="FF0000"/>
                </a:solidFill>
                <a:latin typeface="黑体" panose="02010609060101010101" pitchFamily="49" charset="-122"/>
                <a:ea typeface="黑体" panose="02010609060101010101" pitchFamily="49" charset="-122"/>
                <a:sym typeface="+mn-ea"/>
              </a:rPr>
              <a:t>化学反应速率与哪些因素有关？这些因素对化学反应会产生怎样的影响？</a:t>
            </a:r>
            <a:endParaRPr lang="zh-CN" altLang="en-US" dirty="0" smtClean="0">
              <a:solidFill>
                <a:srgbClr val="FF0000"/>
              </a:solidFill>
              <a:latin typeface="黑体" panose="02010609060101010101" pitchFamily="49" charset="-122"/>
              <a:ea typeface="黑体" panose="02010609060101010101" pitchFamily="49" charset="-122"/>
              <a:sym typeface="+mn-ea"/>
            </a:endParaRPr>
          </a:p>
          <a:p>
            <a:r>
              <a:rPr lang="zh-CN" altLang="en-US"/>
              <a:t>什么叫控制不了，为什么要控制变量，如何控制变量</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dirty="0" smtClean="0">
                <a:solidFill>
                  <a:srgbClr val="FF0000"/>
                </a:solidFill>
                <a:latin typeface="黑体" panose="02010609060101010101" pitchFamily="49" charset="-122"/>
                <a:ea typeface="黑体" panose="02010609060101010101" pitchFamily="49" charset="-122"/>
                <a:sym typeface="+mn-ea"/>
              </a:rPr>
              <a:t>化学反应速率与哪些因素有关？这些因素对化学反应会产生怎样的影响？</a:t>
            </a:r>
            <a:endParaRPr lang="zh-CN" altLang="en-US" dirty="0" smtClean="0">
              <a:solidFill>
                <a:srgbClr val="FF0000"/>
              </a:solidFill>
              <a:latin typeface="黑体" panose="02010609060101010101" pitchFamily="49" charset="-122"/>
              <a:ea typeface="黑体" panose="02010609060101010101" pitchFamily="49" charset="-122"/>
              <a:sym typeface="+mn-ea"/>
            </a:endParaRPr>
          </a:p>
          <a:p>
            <a:r>
              <a:rPr lang="zh-CN" altLang="en-US"/>
              <a:t>什么叫控制不了，为什么要控制变量，如何控制变量</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1.png"/><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6.xml"/><Relationship Id="rId7" Type="http://schemas.openxmlformats.org/officeDocument/2006/relationships/image" Target="../media/image35.png"/><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32.wmf"/><Relationship Id="rId3" Type="http://schemas.openxmlformats.org/officeDocument/2006/relationships/oleObject" Target="../embeddings/oleObject19.bin"/><Relationship Id="rId2" Type="http://schemas.openxmlformats.org/officeDocument/2006/relationships/image" Target="../media/image34.png"/><Relationship Id="rId11" Type="http://schemas.openxmlformats.org/officeDocument/2006/relationships/notesSlide" Target="../notesSlides/notesSlide4.xml"/><Relationship Id="rId10" Type="http://schemas.openxmlformats.org/officeDocument/2006/relationships/vmlDrawing" Target="../drawings/vmlDrawing4.v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9.xml"/><Relationship Id="rId7" Type="http://schemas.openxmlformats.org/officeDocument/2006/relationships/image" Target="../media/image37.wmf"/><Relationship Id="rId6" Type="http://schemas.openxmlformats.org/officeDocument/2006/relationships/oleObject" Target="../embeddings/oleObject20.bin"/><Relationship Id="rId5" Type="http://schemas.openxmlformats.org/officeDocument/2006/relationships/tags" Target="../tags/tag78.xml"/><Relationship Id="rId4" Type="http://schemas.openxmlformats.org/officeDocument/2006/relationships/image" Target="../media/image36.png"/><Relationship Id="rId3" Type="http://schemas.openxmlformats.org/officeDocument/2006/relationships/tags" Target="../tags/tag77.xml"/><Relationship Id="rId2" Type="http://schemas.microsoft.com/office/2007/relationships/media" Target="../media/media1.mp4"/><Relationship Id="rId11" Type="http://schemas.openxmlformats.org/officeDocument/2006/relationships/notesSlide" Target="../notesSlides/notesSlide5.xml"/><Relationship Id="rId10" Type="http://schemas.openxmlformats.org/officeDocument/2006/relationships/vmlDrawing" Target="../drawings/vmlDrawing5.vml"/><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2.xml"/><Relationship Id="rId7" Type="http://schemas.openxmlformats.org/officeDocument/2006/relationships/image" Target="../media/image39.wmf"/><Relationship Id="rId6" Type="http://schemas.openxmlformats.org/officeDocument/2006/relationships/oleObject" Target="../embeddings/oleObject21.bin"/><Relationship Id="rId5" Type="http://schemas.openxmlformats.org/officeDocument/2006/relationships/tags" Target="../tags/tag81.xml"/><Relationship Id="rId4" Type="http://schemas.openxmlformats.org/officeDocument/2006/relationships/image" Target="../media/image38.png"/><Relationship Id="rId3" Type="http://schemas.openxmlformats.org/officeDocument/2006/relationships/tags" Target="../tags/tag80.xml"/><Relationship Id="rId2" Type="http://schemas.microsoft.com/office/2007/relationships/media" Target="../media/media2.mp4"/><Relationship Id="rId10" Type="http://schemas.openxmlformats.org/officeDocument/2006/relationships/vmlDrawing" Target="../drawings/vmlDrawing6.vml"/><Relationship Id="rId1" Type="http://schemas.openxmlformats.org/officeDocument/2006/relationships/video" Target="../media/media2.mp4"/></Relationships>
</file>

<file path=ppt/slides/_rels/slide14.xml.rels><?xml version="1.0" encoding="UTF-8" standalone="yes"?>
<Relationships xmlns="http://schemas.openxmlformats.org/package/2006/relationships"><Relationship Id="rId9" Type="http://schemas.openxmlformats.org/officeDocument/2006/relationships/image" Target="../media/image42.wmf"/><Relationship Id="rId8" Type="http://schemas.openxmlformats.org/officeDocument/2006/relationships/oleObject" Target="../embeddings/oleObject23.bin"/><Relationship Id="rId7" Type="http://schemas.openxmlformats.org/officeDocument/2006/relationships/tags" Target="../tags/tag84.xml"/><Relationship Id="rId6" Type="http://schemas.openxmlformats.org/officeDocument/2006/relationships/image" Target="../media/image41.wmf"/><Relationship Id="rId5" Type="http://schemas.openxmlformats.org/officeDocument/2006/relationships/oleObject" Target="../embeddings/oleObject22.bin"/><Relationship Id="rId4" Type="http://schemas.openxmlformats.org/officeDocument/2006/relationships/image" Target="../media/image40.png"/><Relationship Id="rId3" Type="http://schemas.openxmlformats.org/officeDocument/2006/relationships/tags" Target="../tags/tag83.xml"/><Relationship Id="rId2" Type="http://schemas.microsoft.com/office/2007/relationships/media" Target="../media/media3.avi"/><Relationship Id="rId14" Type="http://schemas.openxmlformats.org/officeDocument/2006/relationships/vmlDrawing" Target="../drawings/vmlDrawing7.vml"/><Relationship Id="rId13" Type="http://schemas.openxmlformats.org/officeDocument/2006/relationships/slideLayout" Target="../slideLayouts/slideLayout2.xml"/><Relationship Id="rId12" Type="http://schemas.openxmlformats.org/officeDocument/2006/relationships/tags" Target="../tags/tag85.xml"/><Relationship Id="rId11" Type="http://schemas.openxmlformats.org/officeDocument/2006/relationships/image" Target="../media/image43.wmf"/><Relationship Id="rId10" Type="http://schemas.openxmlformats.org/officeDocument/2006/relationships/oleObject" Target="../embeddings/oleObject24.bin"/><Relationship Id="rId1" Type="http://schemas.openxmlformats.org/officeDocument/2006/relationships/video" Target="../media/media3.avi"/></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8.xml"/><Relationship Id="rId7" Type="http://schemas.openxmlformats.org/officeDocument/2006/relationships/image" Target="../media/image45.wmf"/><Relationship Id="rId6" Type="http://schemas.openxmlformats.org/officeDocument/2006/relationships/oleObject" Target="../embeddings/oleObject25.bin"/><Relationship Id="rId5" Type="http://schemas.openxmlformats.org/officeDocument/2006/relationships/tags" Target="../tags/tag87.xml"/><Relationship Id="rId4" Type="http://schemas.openxmlformats.org/officeDocument/2006/relationships/image" Target="../media/image44.png"/><Relationship Id="rId3" Type="http://schemas.openxmlformats.org/officeDocument/2006/relationships/tags" Target="../tags/tag86.xml"/><Relationship Id="rId2" Type="http://schemas.microsoft.com/office/2007/relationships/media" Target="../media/media4.avi"/><Relationship Id="rId11" Type="http://schemas.openxmlformats.org/officeDocument/2006/relationships/notesSlide" Target="../notesSlides/notesSlide6.xml"/><Relationship Id="rId10" Type="http://schemas.openxmlformats.org/officeDocument/2006/relationships/vmlDrawing" Target="../drawings/vmlDrawing8.vml"/><Relationship Id="rId1" Type="http://schemas.openxmlformats.org/officeDocument/2006/relationships/video" Target="../media/media4.avi"/></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1.xml"/><Relationship Id="rId7" Type="http://schemas.openxmlformats.org/officeDocument/2006/relationships/image" Target="../media/image47.wmf"/><Relationship Id="rId6" Type="http://schemas.openxmlformats.org/officeDocument/2006/relationships/oleObject" Target="../embeddings/oleObject26.bin"/><Relationship Id="rId5" Type="http://schemas.openxmlformats.org/officeDocument/2006/relationships/tags" Target="../tags/tag90.xml"/><Relationship Id="rId4" Type="http://schemas.openxmlformats.org/officeDocument/2006/relationships/image" Target="../media/image46.png"/><Relationship Id="rId3" Type="http://schemas.openxmlformats.org/officeDocument/2006/relationships/tags" Target="../tags/tag89.xml"/><Relationship Id="rId2" Type="http://schemas.microsoft.com/office/2007/relationships/media" Target="../media/media5.mp4"/><Relationship Id="rId10" Type="http://schemas.openxmlformats.org/officeDocument/2006/relationships/vmlDrawing" Target="../drawings/vmlDrawing9.vml"/><Relationship Id="rId1" Type="http://schemas.openxmlformats.org/officeDocument/2006/relationships/video" Target="../media/media5.mp4"/></Relationships>
</file>

<file path=ppt/slides/_rels/slide17.xml.rels><?xml version="1.0" encoding="UTF-8" standalone="yes"?>
<Relationships xmlns="http://schemas.openxmlformats.org/package/2006/relationships"><Relationship Id="rId7" Type="http://schemas.openxmlformats.org/officeDocument/2006/relationships/vmlDrawing" Target="../drawings/vmlDrawing10.vml"/><Relationship Id="rId6" Type="http://schemas.openxmlformats.org/officeDocument/2006/relationships/slideLayout" Target="../slideLayouts/slideLayout2.xml"/><Relationship Id="rId5" Type="http://schemas.openxmlformats.org/officeDocument/2006/relationships/tags" Target="../tags/tag92.xml"/><Relationship Id="rId4" Type="http://schemas.openxmlformats.org/officeDocument/2006/relationships/image" Target="../media/image50.wmf"/><Relationship Id="rId3" Type="http://schemas.openxmlformats.org/officeDocument/2006/relationships/oleObject" Target="../embeddings/oleObject27.bin"/><Relationship Id="rId2" Type="http://schemas.openxmlformats.org/officeDocument/2006/relationships/image" Target="../media/image49.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94.xml"/><Relationship Id="rId2" Type="http://schemas.openxmlformats.org/officeDocument/2006/relationships/image" Target="../media/image51.png"/><Relationship Id="rId1" Type="http://schemas.openxmlformats.org/officeDocument/2006/relationships/tags" Target="../tags/tag93.xml"/></Relationships>
</file>

<file path=ppt/slides/_rels/slide19.xml.rels><?xml version="1.0" encoding="UTF-8" standalone="yes"?>
<Relationships xmlns="http://schemas.openxmlformats.org/package/2006/relationships"><Relationship Id="rId8" Type="http://schemas.openxmlformats.org/officeDocument/2006/relationships/vmlDrawing" Target="../drawings/vmlDrawing11.vml"/><Relationship Id="rId7" Type="http://schemas.openxmlformats.org/officeDocument/2006/relationships/slideLayout" Target="../slideLayouts/slideLayout2.xml"/><Relationship Id="rId6" Type="http://schemas.openxmlformats.org/officeDocument/2006/relationships/tags" Target="../tags/tag96.xml"/><Relationship Id="rId5" Type="http://schemas.openxmlformats.org/officeDocument/2006/relationships/image" Target="../media/image53.wmf"/><Relationship Id="rId4" Type="http://schemas.openxmlformats.org/officeDocument/2006/relationships/oleObject" Target="../embeddings/oleObject29.bin"/><Relationship Id="rId3" Type="http://schemas.openxmlformats.org/officeDocument/2006/relationships/tags" Target="../tags/tag95.xml"/><Relationship Id="rId2" Type="http://schemas.openxmlformats.org/officeDocument/2006/relationships/image" Target="../media/image52.wmf"/><Relationship Id="rId1" Type="http://schemas.openxmlformats.org/officeDocument/2006/relationships/oleObject" Target="../embeddings/oleObject28.bin"/></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image" Target="../media/image53.wmf"/><Relationship Id="rId8" Type="http://schemas.openxmlformats.org/officeDocument/2006/relationships/oleObject" Target="../embeddings/oleObject31.bin"/><Relationship Id="rId7" Type="http://schemas.openxmlformats.org/officeDocument/2006/relationships/tags" Target="../tags/tag98.xml"/><Relationship Id="rId6" Type="http://schemas.openxmlformats.org/officeDocument/2006/relationships/image" Target="../media/image55.png"/><Relationship Id="rId5" Type="http://schemas.openxmlformats.org/officeDocument/2006/relationships/tags" Target="../tags/tag97.xml"/><Relationship Id="rId4" Type="http://schemas.microsoft.com/office/2007/relationships/media" Target="file:///C:\Users\Administrator\Desktop\&#39640;&#19968;&#24180;&#32423;&#21270;&#23398;&#31532;9&#12289;10&#35838;&#26102;&#12298;&#21270;&#23398;&#21453;&#24212;&#30340;&#36895;&#29575;&#19982;&#38480;&#24230;&#12299;&#35838;&#31243;&#36164;&#26009;&#21253;\PPT&#20013;&#20351;&#29992;&#30340;&#35270;&#39057;\&#28201;&#24230;&#23545;&#30827;&#20195;&#30827;&#37240;&#38048;&#21644;&#31232;&#30827;&#37240;&#21453;&#24212;P57-2.mp4" TargetMode="External"/><Relationship Id="rId3" Type="http://schemas.openxmlformats.org/officeDocument/2006/relationships/video" Target="file:///C:\Users\Administrator\Desktop\&#39640;&#19968;&#24180;&#32423;&#21270;&#23398;&#31532;9&#12289;10&#35838;&#26102;&#12298;&#21270;&#23398;&#21453;&#24212;&#30340;&#36895;&#29575;&#19982;&#38480;&#24230;&#12299;&#35838;&#31243;&#36164;&#26009;&#21253;\PPT&#20013;&#20351;&#29992;&#30340;&#35270;&#39057;\&#28201;&#24230;&#23545;&#30827;&#20195;&#30827;&#37240;&#38048;&#21644;&#31232;&#30827;&#37240;&#21453;&#24212;P57-2.mp4" TargetMode="External"/><Relationship Id="rId2" Type="http://schemas.openxmlformats.org/officeDocument/2006/relationships/image" Target="../media/image54.wmf"/><Relationship Id="rId12" Type="http://schemas.openxmlformats.org/officeDocument/2006/relationships/vmlDrawing" Target="../drawings/vmlDrawing12.vml"/><Relationship Id="rId11" Type="http://schemas.openxmlformats.org/officeDocument/2006/relationships/slideLayout" Target="../slideLayouts/slideLayout2.xml"/><Relationship Id="rId10" Type="http://schemas.openxmlformats.org/officeDocument/2006/relationships/tags" Target="../tags/tag99.xml"/><Relationship Id="rId1" Type="http://schemas.openxmlformats.org/officeDocument/2006/relationships/oleObject" Target="../embeddings/oleObject30.bin"/></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3.xml"/><Relationship Id="rId2" Type="http://schemas.openxmlformats.org/officeDocument/2006/relationships/image" Target="../media/image56.jpeg"/><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8.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image" Target="../media/image12.wmf"/><Relationship Id="rId3" Type="http://schemas.openxmlformats.org/officeDocument/2006/relationships/oleObject" Target="../embeddings/oleObject2.bin"/><Relationship Id="rId2" Type="http://schemas.openxmlformats.org/officeDocument/2006/relationships/image" Target="../media/image11.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9" Type="http://schemas.openxmlformats.org/officeDocument/2006/relationships/image" Target="../media/image16.emf"/><Relationship Id="rId8" Type="http://schemas.openxmlformats.org/officeDocument/2006/relationships/oleObject" Target="../embeddings/oleObject6.bin"/><Relationship Id="rId7" Type="http://schemas.openxmlformats.org/officeDocument/2006/relationships/image" Target="../media/image15.emf"/><Relationship Id="rId6" Type="http://schemas.openxmlformats.org/officeDocument/2006/relationships/oleObject" Target="../embeddings/oleObject5.bin"/><Relationship Id="rId5" Type="http://schemas.openxmlformats.org/officeDocument/2006/relationships/image" Target="../media/image14.emf"/><Relationship Id="rId4" Type="http://schemas.openxmlformats.org/officeDocument/2006/relationships/oleObject" Target="../embeddings/oleObject4.bin"/><Relationship Id="rId30" Type="http://schemas.openxmlformats.org/officeDocument/2006/relationships/vmlDrawing" Target="../drawings/vmlDrawing2.vml"/><Relationship Id="rId3" Type="http://schemas.openxmlformats.org/officeDocument/2006/relationships/image" Target="../media/image13.emf"/><Relationship Id="rId29" Type="http://schemas.openxmlformats.org/officeDocument/2006/relationships/slideLayout" Target="../slideLayouts/slideLayout2.xml"/><Relationship Id="rId28" Type="http://schemas.openxmlformats.org/officeDocument/2006/relationships/tags" Target="../tags/tag72.xml"/><Relationship Id="rId27" Type="http://schemas.openxmlformats.org/officeDocument/2006/relationships/image" Target="../media/image25.wmf"/><Relationship Id="rId26" Type="http://schemas.openxmlformats.org/officeDocument/2006/relationships/oleObject" Target="../embeddings/oleObject15.bin"/><Relationship Id="rId25" Type="http://schemas.openxmlformats.org/officeDocument/2006/relationships/image" Target="../media/image24.wmf"/><Relationship Id="rId24" Type="http://schemas.openxmlformats.org/officeDocument/2006/relationships/oleObject" Target="../embeddings/oleObject14.bin"/><Relationship Id="rId23" Type="http://schemas.openxmlformats.org/officeDocument/2006/relationships/image" Target="../media/image23.wmf"/><Relationship Id="rId22" Type="http://schemas.openxmlformats.org/officeDocument/2006/relationships/oleObject" Target="../embeddings/oleObject13.bin"/><Relationship Id="rId21" Type="http://schemas.openxmlformats.org/officeDocument/2006/relationships/image" Target="../media/image22.wmf"/><Relationship Id="rId20" Type="http://schemas.openxmlformats.org/officeDocument/2006/relationships/oleObject" Target="../embeddings/oleObject12.bin"/><Relationship Id="rId2" Type="http://schemas.openxmlformats.org/officeDocument/2006/relationships/oleObject" Target="../embeddings/oleObject3.bin"/><Relationship Id="rId19" Type="http://schemas.openxmlformats.org/officeDocument/2006/relationships/image" Target="../media/image21.wmf"/><Relationship Id="rId18" Type="http://schemas.openxmlformats.org/officeDocument/2006/relationships/oleObject" Target="../embeddings/oleObject11.bin"/><Relationship Id="rId17" Type="http://schemas.openxmlformats.org/officeDocument/2006/relationships/image" Target="../media/image20.wmf"/><Relationship Id="rId16" Type="http://schemas.openxmlformats.org/officeDocument/2006/relationships/oleObject" Target="../embeddings/oleObject10.bin"/><Relationship Id="rId15" Type="http://schemas.openxmlformats.org/officeDocument/2006/relationships/image" Target="../media/image19.emf"/><Relationship Id="rId14" Type="http://schemas.openxmlformats.org/officeDocument/2006/relationships/oleObject" Target="../embeddings/oleObject9.bin"/><Relationship Id="rId13" Type="http://schemas.openxmlformats.org/officeDocument/2006/relationships/image" Target="../media/image18.emf"/><Relationship Id="rId12" Type="http://schemas.openxmlformats.org/officeDocument/2006/relationships/oleObject" Target="../embeddings/oleObject8.bin"/><Relationship Id="rId11" Type="http://schemas.openxmlformats.org/officeDocument/2006/relationships/image" Target="../media/image17.emf"/><Relationship Id="rId10" Type="http://schemas.openxmlformats.org/officeDocument/2006/relationships/oleObject" Target="../embeddings/oleObject7.bin"/><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wmf"/><Relationship Id="rId5" Type="http://schemas.openxmlformats.org/officeDocument/2006/relationships/oleObject" Target="../embeddings/oleObject18.bin"/><Relationship Id="rId4" Type="http://schemas.openxmlformats.org/officeDocument/2006/relationships/image" Target="../media/image31.wmf"/><Relationship Id="rId3" Type="http://schemas.openxmlformats.org/officeDocument/2006/relationships/oleObject" Target="../embeddings/oleObject17.bin"/><Relationship Id="rId2" Type="http://schemas.openxmlformats.org/officeDocument/2006/relationships/image" Target="../media/image30.wmf"/><Relationship Id="rId11" Type="http://schemas.openxmlformats.org/officeDocument/2006/relationships/vmlDrawing" Target="../drawings/vmlDrawing3.vml"/><Relationship Id="rId10" Type="http://schemas.openxmlformats.org/officeDocument/2006/relationships/slideLayout" Target="../slideLayouts/slideLayout2.xml"/><Relationship Id="rId1" Type="http://schemas.openxmlformats.org/officeDocument/2006/relationships/oleObject" Target="../embeddings/oleObject1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rotWithShape="1">
          <a:blip r:embed="rId2"/>
          <a:srcRect r="531"/>
          <a:stretch>
            <a:fillRect/>
          </a:stretch>
        </p:blipFill>
        <p:spPr>
          <a:xfrm>
            <a:off x="0" y="0"/>
            <a:ext cx="12192000" cy="6858000"/>
          </a:xfrm>
          <a:prstGeom prst="rect">
            <a:avLst/>
          </a:prstGeom>
        </p:spPr>
      </p:pic>
      <p:sp>
        <p:nvSpPr>
          <p:cNvPr id="15" name="标题 14"/>
          <p:cNvSpPr>
            <a:spLocks noGrp="1"/>
          </p:cNvSpPr>
          <p:nvPr>
            <p:ph type="title"/>
            <p:custDataLst>
              <p:tags r:id="rId3"/>
            </p:custDataLst>
          </p:nvPr>
        </p:nvSpPr>
        <p:spPr>
          <a:xfrm>
            <a:off x="2995365" y="3187135"/>
            <a:ext cx="10969200" cy="648000"/>
          </a:xfrm>
        </p:spPr>
        <p:txBody>
          <a:bodyPr>
            <a:noAutofit/>
          </a:bodyPr>
          <a:lstStyle/>
          <a:p>
            <a:pPr algn="ctr"/>
            <a:r>
              <a:rPr lang="zh-CN" altLang="en-US" sz="4800" dirty="0">
                <a:solidFill>
                  <a:srgbClr val="FF0000"/>
                </a:solidFill>
                <a:latin typeface="微软雅黑" panose="020B0503020204020204" charset="-122"/>
                <a:ea typeface="微软雅黑" panose="020B0503020204020204" charset="-122"/>
              </a:rPr>
              <a:t>化学反应的速率</a:t>
            </a:r>
            <a:endParaRPr lang="zh-CN" altLang="en-US" sz="4800" dirty="0">
              <a:solidFill>
                <a:srgbClr val="FF0000"/>
              </a:solidFill>
              <a:latin typeface="微软雅黑" panose="020B0503020204020204" charset="-122"/>
              <a:ea typeface="微软雅黑" panose="020B0503020204020204" charset="-122"/>
            </a:endParaRPr>
          </a:p>
        </p:txBody>
      </p:sp>
      <p:sp>
        <p:nvSpPr>
          <p:cNvPr id="10" name="矩形 9"/>
          <p:cNvSpPr/>
          <p:nvPr/>
        </p:nvSpPr>
        <p:spPr>
          <a:xfrm>
            <a:off x="6494780" y="4847167"/>
            <a:ext cx="4802293" cy="707390"/>
          </a:xfrm>
          <a:prstGeom prst="rect">
            <a:avLst/>
          </a:prstGeom>
        </p:spPr>
        <p:txBody>
          <a:bodyPr wrap="square">
            <a:spAutoFit/>
          </a:bodyPr>
          <a:lstStyle/>
          <a:p>
            <a:pPr algn="l">
              <a:lnSpc>
                <a:spcPct val="150000"/>
              </a:lnSpc>
            </a:pPr>
            <a:r>
              <a:rPr lang="en-US" altLang="zh-CN" sz="2400" b="1" spc="226" dirty="0">
                <a:solidFill>
                  <a:schemeClr val="tx1"/>
                </a:solidFill>
                <a:latin typeface="楷体" panose="02010609060101010101" charset="-122"/>
                <a:ea typeface="楷体" panose="02010609060101010101" charset="-122"/>
                <a:cs typeface="楷体" panose="02010609060101010101" charset="-122"/>
              </a:rPr>
              <a:t>  </a:t>
            </a:r>
            <a:r>
              <a:rPr lang="en-US" altLang="zh-CN" sz="2665" spc="226" dirty="0">
                <a:solidFill>
                  <a:schemeClr val="tx1"/>
                </a:solidFill>
                <a:latin typeface="微软雅黑" panose="020B0503020204020204" charset="-122"/>
                <a:ea typeface="微软雅黑" panose="020B0503020204020204" charset="-122"/>
              </a:rPr>
              <a:t> </a:t>
            </a:r>
            <a:endParaRPr lang="en-US" altLang="zh-CN" sz="2665" spc="226" dirty="0">
              <a:solidFill>
                <a:schemeClr val="tx1"/>
              </a:solidFill>
              <a:latin typeface="微软雅黑" panose="020B0503020204020204" charset="-122"/>
              <a:ea typeface="微软雅黑" panose="020B0503020204020204" charset="-122"/>
            </a:endParaRPr>
          </a:p>
        </p:txBody>
      </p:sp>
      <p:sp>
        <p:nvSpPr>
          <p:cNvPr id="11" name="文本框 10"/>
          <p:cNvSpPr txBox="1"/>
          <p:nvPr/>
        </p:nvSpPr>
        <p:spPr>
          <a:xfrm>
            <a:off x="5422159" y="1592164"/>
            <a:ext cx="5458460" cy="583565"/>
          </a:xfrm>
          <a:prstGeom prst="rect">
            <a:avLst/>
          </a:prstGeom>
          <a:noFill/>
        </p:spPr>
        <p:txBody>
          <a:bodyPr wrap="square" rtlCol="0">
            <a:spAutoFit/>
          </a:bodyPr>
          <a:lstStyle/>
          <a:p>
            <a:pPr algn="ctr"/>
            <a:r>
              <a:rPr lang="zh-CN" altLang="en-US" sz="2665"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a:t>
            </a:r>
            <a:r>
              <a:rPr lang="zh-CN" altLang="en-US" sz="2665"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课堂</a:t>
            </a:r>
            <a:r>
              <a:rPr lang="en-US" altLang="zh-CN" sz="2665"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665" b="1" spc="226" dirty="0">
                <a:solidFill>
                  <a:srgbClr val="002060"/>
                </a:solidFill>
                <a:latin typeface="微软雅黑" panose="020B0503020204020204" charset="-122"/>
                <a:ea typeface="微软雅黑" panose="020B0503020204020204" charset="-122"/>
                <a:cs typeface="楷体" panose="02010609060101010101" charset="-122"/>
                <a:sym typeface="+mn-ea"/>
              </a:rPr>
              <a:t>高</a:t>
            </a:r>
            <a:r>
              <a:rPr lang="zh-CN" altLang="en-US" sz="2665"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一年级化学</a:t>
            </a:r>
            <a:r>
              <a:rPr lang="zh-CN" altLang="en-US" sz="32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 </a:t>
            </a:r>
            <a:endParaRPr lang="zh-CN" altLang="en-US" sz="32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5255259" y="4760033"/>
            <a:ext cx="6448320" cy="707390"/>
          </a:xfrm>
          <a:prstGeom prst="rect">
            <a:avLst/>
          </a:prstGeom>
          <a:noFill/>
        </p:spPr>
        <p:txBody>
          <a:bodyPr wrap="square" rtlCol="0">
            <a:spAutoFit/>
          </a:bodyPr>
          <a:lstStyle/>
          <a:p>
            <a:pPr algn="ctr">
              <a:lnSpc>
                <a:spcPct val="150000"/>
              </a:lnSpc>
            </a:pPr>
            <a:r>
              <a:rPr lang="zh-CN" altLang="en-US" sz="2665" spc="226" dirty="0" smtClean="0">
                <a:solidFill>
                  <a:schemeClr val="bg2">
                    <a:lumMod val="10000"/>
                  </a:schemeClr>
                </a:solidFill>
                <a:latin typeface="微软雅黑" panose="020B0503020204020204" charset="-122"/>
                <a:ea typeface="微软雅黑" panose="020B0503020204020204" charset="-122"/>
              </a:rPr>
              <a:t>北京市朝阳外国语学校   李娜</a:t>
            </a:r>
            <a:endParaRPr lang="zh-CN" altLang="en-US" sz="2665" spc="226" dirty="0">
              <a:solidFill>
                <a:schemeClr val="bg2">
                  <a:lumMod val="10000"/>
                </a:schemeClr>
              </a:solidFill>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1" name="任意多边形 40"/>
          <p:cNvSpPr/>
          <p:nvPr/>
        </p:nvSpPr>
        <p:spPr>
          <a:xfrm rot="18900000">
            <a:off x="5650554" y="1336014"/>
            <a:ext cx="477190" cy="1151714"/>
          </a:xfrm>
          <a:custGeom>
            <a:avLst/>
            <a:gdLst>
              <a:gd name="connsiteX0" fmla="*/ 0 w 621685"/>
              <a:gd name="connsiteY0" fmla="*/ 0 h 1500457"/>
              <a:gd name="connsiteX1" fmla="*/ 130107 w 621685"/>
              <a:gd name="connsiteY1" fmla="*/ 143945 h 1500457"/>
              <a:gd name="connsiteX2" fmla="*/ 613116 w 621685"/>
              <a:gd name="connsiteY2" fmla="*/ 1320975 h 1500457"/>
              <a:gd name="connsiteX3" fmla="*/ 621685 w 621685"/>
              <a:gd name="connsiteY3" fmla="*/ 1500457 h 1500457"/>
              <a:gd name="connsiteX4" fmla="*/ 296256 w 621685"/>
              <a:gd name="connsiteY4" fmla="*/ 1175027 h 1500457"/>
              <a:gd name="connsiteX5" fmla="*/ 295207 w 621685"/>
              <a:gd name="connsiteY5" fmla="*/ 1167756 h 1500457"/>
              <a:gd name="connsiteX6" fmla="*/ 16122 w 621685"/>
              <a:gd name="connsiteY6" fmla="*/ 483147 h 1500457"/>
              <a:gd name="connsiteX7" fmla="*/ 0 w 621685"/>
              <a:gd name="connsiteY7" fmla="*/ 461217 h 1500457"/>
              <a:gd name="connsiteX8" fmla="*/ 0 w 621685"/>
              <a:gd name="connsiteY8" fmla="*/ 0 h 15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685" h="1500457">
                <a:moveTo>
                  <a:pt x="0" y="0"/>
                </a:moveTo>
                <a:lnTo>
                  <a:pt x="130107" y="143945"/>
                </a:lnTo>
                <a:cubicBezTo>
                  <a:pt x="411862" y="489397"/>
                  <a:pt x="572865" y="900497"/>
                  <a:pt x="613116" y="1320975"/>
                </a:cubicBezTo>
                <a:lnTo>
                  <a:pt x="621685" y="1500457"/>
                </a:lnTo>
                <a:lnTo>
                  <a:pt x="296256" y="1175027"/>
                </a:lnTo>
                <a:lnTo>
                  <a:pt x="295207" y="1167756"/>
                </a:lnTo>
                <a:cubicBezTo>
                  <a:pt x="248693" y="927511"/>
                  <a:pt x="155665" y="694492"/>
                  <a:pt x="16122" y="483147"/>
                </a:cubicBezTo>
                <a:lnTo>
                  <a:pt x="0" y="461217"/>
                </a:lnTo>
                <a:lnTo>
                  <a:pt x="0" y="0"/>
                </a:lnTo>
                <a:close/>
              </a:path>
            </a:pathLst>
          </a:custGeom>
          <a:solidFill>
            <a:schemeClr val="bg2">
              <a:lumMod val="25000"/>
            </a:schemeClr>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2" name="任意多边形 41"/>
          <p:cNvSpPr/>
          <p:nvPr/>
        </p:nvSpPr>
        <p:spPr>
          <a:xfrm rot="18900000">
            <a:off x="4113501" y="1674241"/>
            <a:ext cx="1149729" cy="475396"/>
          </a:xfrm>
          <a:custGeom>
            <a:avLst/>
            <a:gdLst>
              <a:gd name="connsiteX0" fmla="*/ 1497870 w 1497870"/>
              <a:gd name="connsiteY0" fmla="*/ 619347 h 619347"/>
              <a:gd name="connsiteX1" fmla="*/ 1036059 w 1497870"/>
              <a:gd name="connsiteY1" fmla="*/ 619347 h 619347"/>
              <a:gd name="connsiteX2" fmla="*/ 1017311 w 1497870"/>
              <a:gd name="connsiteY2" fmla="*/ 605563 h 619347"/>
              <a:gd name="connsiteX3" fmla="*/ 332702 w 1497870"/>
              <a:gd name="connsiteY3" fmla="*/ 326479 h 619347"/>
              <a:gd name="connsiteX4" fmla="*/ 325430 w 1497870"/>
              <a:gd name="connsiteY4" fmla="*/ 325430 h 619347"/>
              <a:gd name="connsiteX5" fmla="*/ 0 w 1497870"/>
              <a:gd name="connsiteY5" fmla="*/ 0 h 619347"/>
              <a:gd name="connsiteX6" fmla="*/ 179482 w 1497870"/>
              <a:gd name="connsiteY6" fmla="*/ 8570 h 619347"/>
              <a:gd name="connsiteX7" fmla="*/ 1356513 w 1497870"/>
              <a:gd name="connsiteY7" fmla="*/ 491579 h 619347"/>
              <a:gd name="connsiteX8" fmla="*/ 1497870 w 1497870"/>
              <a:gd name="connsiteY8" fmla="*/ 619347 h 6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870" h="619347">
                <a:moveTo>
                  <a:pt x="1497870" y="619347"/>
                </a:moveTo>
                <a:lnTo>
                  <a:pt x="1036059" y="619347"/>
                </a:lnTo>
                <a:lnTo>
                  <a:pt x="1017311" y="605563"/>
                </a:lnTo>
                <a:cubicBezTo>
                  <a:pt x="805966" y="466021"/>
                  <a:pt x="572946" y="372993"/>
                  <a:pt x="332702" y="326479"/>
                </a:cubicBezTo>
                <a:lnTo>
                  <a:pt x="325430" y="325430"/>
                </a:lnTo>
                <a:lnTo>
                  <a:pt x="0" y="0"/>
                </a:lnTo>
                <a:lnTo>
                  <a:pt x="179482" y="8570"/>
                </a:lnTo>
                <a:cubicBezTo>
                  <a:pt x="599960" y="48820"/>
                  <a:pt x="1011060" y="209823"/>
                  <a:pt x="1356513" y="491579"/>
                </a:cubicBezTo>
                <a:lnTo>
                  <a:pt x="1497870" y="619347"/>
                </a:lnTo>
                <a:close/>
              </a:path>
            </a:pathLst>
          </a:custGeom>
          <a:solidFill>
            <a:schemeClr val="accent1"/>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3" name="任意多边形 42"/>
          <p:cNvSpPr/>
          <p:nvPr/>
        </p:nvSpPr>
        <p:spPr>
          <a:xfrm rot="18900000">
            <a:off x="6499532" y="2185902"/>
            <a:ext cx="477105" cy="1149932"/>
          </a:xfrm>
          <a:custGeom>
            <a:avLst/>
            <a:gdLst>
              <a:gd name="connsiteX0" fmla="*/ 621574 w 621574"/>
              <a:gd name="connsiteY0" fmla="*/ 0 h 1498135"/>
              <a:gd name="connsiteX1" fmla="*/ 613115 w 621574"/>
              <a:gd name="connsiteY1" fmla="*/ 177161 h 1498135"/>
              <a:gd name="connsiteX2" fmla="*/ 130106 w 621574"/>
              <a:gd name="connsiteY2" fmla="*/ 1354191 h 1498135"/>
              <a:gd name="connsiteX3" fmla="*/ 0 w 621574"/>
              <a:gd name="connsiteY3" fmla="*/ 1498135 h 1498135"/>
              <a:gd name="connsiteX4" fmla="*/ 0 w 621574"/>
              <a:gd name="connsiteY4" fmla="*/ 1036918 h 1498135"/>
              <a:gd name="connsiteX5" fmla="*/ 16122 w 621574"/>
              <a:gd name="connsiteY5" fmla="*/ 1014989 h 1498135"/>
              <a:gd name="connsiteX6" fmla="*/ 295206 w 621574"/>
              <a:gd name="connsiteY6" fmla="*/ 330381 h 1498135"/>
              <a:gd name="connsiteX7" fmla="*/ 295883 w 621574"/>
              <a:gd name="connsiteY7" fmla="*/ 325693 h 1498135"/>
              <a:gd name="connsiteX8" fmla="*/ 621574 w 621574"/>
              <a:gd name="connsiteY8" fmla="*/ 0 h 1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574" h="1498135">
                <a:moveTo>
                  <a:pt x="621574" y="0"/>
                </a:moveTo>
                <a:lnTo>
                  <a:pt x="613115" y="177161"/>
                </a:lnTo>
                <a:cubicBezTo>
                  <a:pt x="572865" y="597639"/>
                  <a:pt x="411862" y="1008739"/>
                  <a:pt x="130106" y="1354191"/>
                </a:cubicBezTo>
                <a:lnTo>
                  <a:pt x="0" y="1498135"/>
                </a:lnTo>
                <a:lnTo>
                  <a:pt x="0" y="1036918"/>
                </a:lnTo>
                <a:lnTo>
                  <a:pt x="16122" y="1014989"/>
                </a:lnTo>
                <a:cubicBezTo>
                  <a:pt x="155664" y="803645"/>
                  <a:pt x="248692" y="570625"/>
                  <a:pt x="295206" y="330381"/>
                </a:cubicBezTo>
                <a:lnTo>
                  <a:pt x="295883" y="325693"/>
                </a:lnTo>
                <a:lnTo>
                  <a:pt x="621574" y="0"/>
                </a:lnTo>
                <a:close/>
              </a:path>
            </a:pathLst>
          </a:custGeom>
          <a:solidFill>
            <a:schemeClr val="accent1"/>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4" name="任意多边形 43"/>
          <p:cNvSpPr/>
          <p:nvPr/>
        </p:nvSpPr>
        <p:spPr>
          <a:xfrm rot="18900000">
            <a:off x="6164920" y="3724788"/>
            <a:ext cx="1146067" cy="473613"/>
          </a:xfrm>
          <a:custGeom>
            <a:avLst/>
            <a:gdLst>
              <a:gd name="connsiteX0" fmla="*/ 1493100 w 1493100"/>
              <a:gd name="connsiteY0" fmla="*/ 0 h 617024"/>
              <a:gd name="connsiteX1" fmla="*/ 1354190 w 1493100"/>
              <a:gd name="connsiteY1" fmla="*/ 125556 h 617024"/>
              <a:gd name="connsiteX2" fmla="*/ 177160 w 1493100"/>
              <a:gd name="connsiteY2" fmla="*/ 608566 h 617024"/>
              <a:gd name="connsiteX3" fmla="*/ 0 w 1493100"/>
              <a:gd name="connsiteY3" fmla="*/ 617024 h 617024"/>
              <a:gd name="connsiteX4" fmla="*/ 325691 w 1493100"/>
              <a:gd name="connsiteY4" fmla="*/ 291333 h 617024"/>
              <a:gd name="connsiteX5" fmla="*/ 330379 w 1493100"/>
              <a:gd name="connsiteY5" fmla="*/ 290657 h 617024"/>
              <a:gd name="connsiteX6" fmla="*/ 1014988 w 1493100"/>
              <a:gd name="connsiteY6" fmla="*/ 11572 h 617024"/>
              <a:gd name="connsiteX7" fmla="*/ 1030728 w 1493100"/>
              <a:gd name="connsiteY7" fmla="*/ 0 h 617024"/>
              <a:gd name="connsiteX8" fmla="*/ 1493100 w 1493100"/>
              <a:gd name="connsiteY8" fmla="*/ 0 h 6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100" h="617024">
                <a:moveTo>
                  <a:pt x="1493100" y="0"/>
                </a:moveTo>
                <a:lnTo>
                  <a:pt x="1354190" y="125556"/>
                </a:lnTo>
                <a:cubicBezTo>
                  <a:pt x="1008738" y="407312"/>
                  <a:pt x="597638" y="568315"/>
                  <a:pt x="177160" y="608566"/>
                </a:cubicBezTo>
                <a:lnTo>
                  <a:pt x="0" y="617024"/>
                </a:lnTo>
                <a:lnTo>
                  <a:pt x="325691" y="291333"/>
                </a:lnTo>
                <a:lnTo>
                  <a:pt x="330379" y="290657"/>
                </a:lnTo>
                <a:cubicBezTo>
                  <a:pt x="570624" y="244143"/>
                  <a:pt x="803643" y="151114"/>
                  <a:pt x="1014988" y="11572"/>
                </a:cubicBezTo>
                <a:lnTo>
                  <a:pt x="1030728" y="0"/>
                </a:lnTo>
                <a:lnTo>
                  <a:pt x="1493100" y="0"/>
                </a:lnTo>
                <a:close/>
              </a:path>
            </a:pathLst>
          </a:custGeom>
          <a:solidFill>
            <a:schemeClr val="bg2">
              <a:lumMod val="25000"/>
            </a:schemeClr>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5" name="任意多边形 44"/>
          <p:cNvSpPr/>
          <p:nvPr/>
        </p:nvSpPr>
        <p:spPr>
          <a:xfrm rot="18900000">
            <a:off x="4452704" y="4240998"/>
            <a:ext cx="471552" cy="1138528"/>
          </a:xfrm>
          <a:custGeom>
            <a:avLst/>
            <a:gdLst>
              <a:gd name="connsiteX0" fmla="*/ 0 w 614340"/>
              <a:gd name="connsiteY0" fmla="*/ 0 h 1483278"/>
              <a:gd name="connsiteX1" fmla="*/ 326952 w 614340"/>
              <a:gd name="connsiteY1" fmla="*/ 326952 h 1483278"/>
              <a:gd name="connsiteX2" fmla="*/ 369629 w 614340"/>
              <a:gd name="connsiteY2" fmla="*/ 501748 h 1483278"/>
              <a:gd name="connsiteX3" fmla="*/ 605107 w 614340"/>
              <a:gd name="connsiteY3" fmla="*/ 1007753 h 1483278"/>
              <a:gd name="connsiteX4" fmla="*/ 614340 w 614340"/>
              <a:gd name="connsiteY4" fmla="*/ 1020313 h 1483278"/>
              <a:gd name="connsiteX5" fmla="*/ 614340 w 614340"/>
              <a:gd name="connsiteY5" fmla="*/ 1483278 h 1483278"/>
              <a:gd name="connsiteX6" fmla="*/ 491122 w 614340"/>
              <a:gd name="connsiteY6" fmla="*/ 1346955 h 1483278"/>
              <a:gd name="connsiteX7" fmla="*/ 8113 w 614340"/>
              <a:gd name="connsiteY7" fmla="*/ 169925 h 1483278"/>
              <a:gd name="connsiteX8" fmla="*/ 0 w 614340"/>
              <a:gd name="connsiteY8" fmla="*/ 0 h 148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340" h="1483278">
                <a:moveTo>
                  <a:pt x="0" y="0"/>
                </a:moveTo>
                <a:lnTo>
                  <a:pt x="326952" y="326952"/>
                </a:lnTo>
                <a:lnTo>
                  <a:pt x="369629" y="501748"/>
                </a:lnTo>
                <a:cubicBezTo>
                  <a:pt x="421957" y="678544"/>
                  <a:pt x="500450" y="849245"/>
                  <a:pt x="605107" y="1007753"/>
                </a:cubicBezTo>
                <a:lnTo>
                  <a:pt x="614340" y="1020313"/>
                </a:lnTo>
                <a:lnTo>
                  <a:pt x="614340" y="1483278"/>
                </a:lnTo>
                <a:lnTo>
                  <a:pt x="491122" y="1346955"/>
                </a:lnTo>
                <a:cubicBezTo>
                  <a:pt x="209367" y="1001503"/>
                  <a:pt x="48364" y="590403"/>
                  <a:pt x="8113" y="169925"/>
                </a:cubicBezTo>
                <a:lnTo>
                  <a:pt x="0" y="0"/>
                </a:lnTo>
                <a:close/>
              </a:path>
            </a:pathLst>
          </a:custGeom>
          <a:solidFill>
            <a:schemeClr val="bg2">
              <a:lumMod val="25000"/>
            </a:schemeClr>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6" name="任意多边形 45"/>
          <p:cNvSpPr/>
          <p:nvPr/>
        </p:nvSpPr>
        <p:spPr>
          <a:xfrm rot="18900000">
            <a:off x="5318774" y="4573657"/>
            <a:ext cx="1140515" cy="473348"/>
          </a:xfrm>
          <a:custGeom>
            <a:avLst/>
            <a:gdLst>
              <a:gd name="connsiteX0" fmla="*/ 1485866 w 1485866"/>
              <a:gd name="connsiteY0" fmla="*/ 616679 h 616679"/>
              <a:gd name="connsiteX1" fmla="*/ 1315942 w 1485866"/>
              <a:gd name="connsiteY1" fmla="*/ 608566 h 616679"/>
              <a:gd name="connsiteX2" fmla="*/ 138911 w 1485866"/>
              <a:gd name="connsiteY2" fmla="*/ 125556 h 616679"/>
              <a:gd name="connsiteX3" fmla="*/ 0 w 1485866"/>
              <a:gd name="connsiteY3" fmla="*/ 0 h 616679"/>
              <a:gd name="connsiteX4" fmla="*/ 462373 w 1485866"/>
              <a:gd name="connsiteY4" fmla="*/ 0 h 616679"/>
              <a:gd name="connsiteX5" fmla="*/ 478113 w 1485866"/>
              <a:gd name="connsiteY5" fmla="*/ 11572 h 616679"/>
              <a:gd name="connsiteX6" fmla="*/ 984119 w 1485866"/>
              <a:gd name="connsiteY6" fmla="*/ 247050 h 616679"/>
              <a:gd name="connsiteX7" fmla="*/ 1158914 w 1485866"/>
              <a:gd name="connsiteY7" fmla="*/ 289727 h 616679"/>
              <a:gd name="connsiteX8" fmla="*/ 1485866 w 1485866"/>
              <a:gd name="connsiteY8" fmla="*/ 616679 h 6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866" h="616679">
                <a:moveTo>
                  <a:pt x="1485866" y="616679"/>
                </a:moveTo>
                <a:lnTo>
                  <a:pt x="1315942" y="608566"/>
                </a:lnTo>
                <a:cubicBezTo>
                  <a:pt x="895463" y="568315"/>
                  <a:pt x="484363" y="407312"/>
                  <a:pt x="138911" y="125556"/>
                </a:cubicBezTo>
                <a:lnTo>
                  <a:pt x="0" y="0"/>
                </a:lnTo>
                <a:lnTo>
                  <a:pt x="462373" y="0"/>
                </a:lnTo>
                <a:lnTo>
                  <a:pt x="478113" y="11572"/>
                </a:lnTo>
                <a:cubicBezTo>
                  <a:pt x="636622" y="116229"/>
                  <a:pt x="807322" y="194722"/>
                  <a:pt x="984119" y="247050"/>
                </a:cubicBezTo>
                <a:lnTo>
                  <a:pt x="1158914" y="289727"/>
                </a:lnTo>
                <a:lnTo>
                  <a:pt x="1485866" y="616679"/>
                </a:lnTo>
                <a:close/>
              </a:path>
            </a:pathLst>
          </a:custGeom>
          <a:solidFill>
            <a:schemeClr val="accent1"/>
          </a:solidFill>
          <a:ln>
            <a:noFill/>
          </a:ln>
          <a:effectLst/>
          <a:scene3d>
            <a:camera prst="orthographicFront"/>
            <a:lightRig rig="threePt" dir="t">
              <a:rot lat="0" lon="0" rev="0"/>
            </a:lightRig>
          </a:scene3d>
          <a:sp3d prstMaterial="matte">
            <a:bevelT w="63500" h="82550"/>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nvGrpSpPr>
          <p:cNvPr id="47" name="组合 46"/>
          <p:cNvGrpSpPr/>
          <p:nvPr/>
        </p:nvGrpSpPr>
        <p:grpSpPr>
          <a:xfrm>
            <a:off x="6547021" y="3057463"/>
            <a:ext cx="598687" cy="598687"/>
            <a:chOff x="8514478" y="3122467"/>
            <a:chExt cx="598687" cy="598687"/>
          </a:xfrm>
        </p:grpSpPr>
        <p:grpSp>
          <p:nvGrpSpPr>
            <p:cNvPr id="48" name="组合 102"/>
            <p:cNvGrpSpPr/>
            <p:nvPr/>
          </p:nvGrpSpPr>
          <p:grpSpPr>
            <a:xfrm>
              <a:off x="8514478" y="3122467"/>
              <a:ext cx="598687" cy="598687"/>
              <a:chOff x="1907802" y="1618748"/>
              <a:chExt cx="743425" cy="743425"/>
            </a:xfrm>
          </p:grpSpPr>
          <p:sp>
            <p:nvSpPr>
              <p:cNvPr id="50" name="椭圆 49"/>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algn="ctr" latinLnBrk="1"/>
                <a:endParaRPr kumimoji="1" lang="zh-CN" altLang="en-US" sz="2600">
                  <a:latin typeface="Impact" panose="020B0806030902050204" pitchFamily="34" charset="0"/>
                  <a:ea typeface="Gulim" panose="020B0600000101010101" charset="-127"/>
                </a:endParaRPr>
              </a:p>
            </p:txBody>
          </p:sp>
          <p:sp>
            <p:nvSpPr>
              <p:cNvPr id="51" name="椭圆 50"/>
              <p:cNvSpPr/>
              <p:nvPr/>
            </p:nvSpPr>
            <p:spPr>
              <a:xfrm>
                <a:off x="1990946" y="1701892"/>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Impact" panose="020B0806030902050204" pitchFamily="34" charset="0"/>
                </a:endParaRPr>
              </a:p>
            </p:txBody>
          </p:sp>
        </p:grpSp>
        <p:sp>
          <p:nvSpPr>
            <p:cNvPr id="49" name="文本框 90"/>
            <p:cNvSpPr txBox="1"/>
            <p:nvPr/>
          </p:nvSpPr>
          <p:spPr>
            <a:xfrm>
              <a:off x="8711632" y="3267921"/>
              <a:ext cx="204377" cy="307777"/>
            </a:xfrm>
            <a:prstGeom prst="rect">
              <a:avLst/>
            </a:prstGeom>
            <a:noFill/>
          </p:spPr>
          <p:txBody>
            <a:bodyPr wrap="square" rtlCol="0" anchor="ctr">
              <a:spAutoFit/>
            </a:bodyPr>
            <a:p>
              <a:pPr algn="ctr"/>
              <a:r>
                <a:rPr lang="en-US" altLang="zh-CN" sz="1400" dirty="0">
                  <a:latin typeface="Impact" panose="020B0806030902050204" pitchFamily="34" charset="0"/>
                </a:rPr>
                <a:t>3</a:t>
              </a:r>
              <a:endParaRPr lang="zh-CN" altLang="en-US" sz="1400" dirty="0">
                <a:latin typeface="Impact" panose="020B0806030902050204" pitchFamily="34" charset="0"/>
              </a:endParaRPr>
            </a:p>
          </p:txBody>
        </p:sp>
      </p:grpSp>
      <p:grpSp>
        <p:nvGrpSpPr>
          <p:cNvPr id="52" name="组合 51"/>
          <p:cNvGrpSpPr/>
          <p:nvPr/>
        </p:nvGrpSpPr>
        <p:grpSpPr>
          <a:xfrm>
            <a:off x="6085114" y="1963795"/>
            <a:ext cx="598687" cy="598687"/>
            <a:chOff x="8052571" y="2028799"/>
            <a:chExt cx="598687" cy="598687"/>
          </a:xfrm>
        </p:grpSpPr>
        <p:grpSp>
          <p:nvGrpSpPr>
            <p:cNvPr id="53" name="组合 93"/>
            <p:cNvGrpSpPr/>
            <p:nvPr/>
          </p:nvGrpSpPr>
          <p:grpSpPr>
            <a:xfrm>
              <a:off x="8052571" y="2028799"/>
              <a:ext cx="598687" cy="598687"/>
              <a:chOff x="1907802" y="1618748"/>
              <a:chExt cx="743425" cy="743425"/>
            </a:xfrm>
          </p:grpSpPr>
          <p:sp>
            <p:nvSpPr>
              <p:cNvPr id="55" name="椭圆 54"/>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algn="ctr" latinLnBrk="1"/>
                <a:endParaRPr kumimoji="1" lang="zh-CN" altLang="en-US" sz="2600">
                  <a:latin typeface="Impact" panose="020B0806030902050204" pitchFamily="34" charset="0"/>
                  <a:ea typeface="Gulim" panose="020B0600000101010101" charset="-127"/>
                </a:endParaRPr>
              </a:p>
            </p:txBody>
          </p:sp>
          <p:sp>
            <p:nvSpPr>
              <p:cNvPr id="56" name="椭圆 55"/>
              <p:cNvSpPr/>
              <p:nvPr/>
            </p:nvSpPr>
            <p:spPr>
              <a:xfrm>
                <a:off x="1990946" y="1701892"/>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Impact" panose="020B0806030902050204" pitchFamily="34" charset="0"/>
                </a:endParaRPr>
              </a:p>
            </p:txBody>
          </p:sp>
        </p:grpSp>
        <p:sp>
          <p:nvSpPr>
            <p:cNvPr id="54" name="文本框 96"/>
            <p:cNvSpPr txBox="1"/>
            <p:nvPr/>
          </p:nvSpPr>
          <p:spPr>
            <a:xfrm>
              <a:off x="8249725" y="2174253"/>
              <a:ext cx="204377" cy="307777"/>
            </a:xfrm>
            <a:prstGeom prst="rect">
              <a:avLst/>
            </a:prstGeom>
            <a:noFill/>
          </p:spPr>
          <p:txBody>
            <a:bodyPr wrap="square" rtlCol="0" anchor="ctr">
              <a:spAutoFit/>
            </a:bodyPr>
            <a:p>
              <a:pPr algn="ctr"/>
              <a:r>
                <a:rPr lang="en-US" altLang="zh-CN" sz="1400" dirty="0">
                  <a:latin typeface="Impact" panose="020B0806030902050204" pitchFamily="34" charset="0"/>
                </a:rPr>
                <a:t>2</a:t>
              </a:r>
              <a:endParaRPr lang="zh-CN" altLang="en-US" sz="1400" dirty="0">
                <a:latin typeface="Impact" panose="020B0806030902050204" pitchFamily="34" charset="0"/>
              </a:endParaRPr>
            </a:p>
          </p:txBody>
        </p:sp>
      </p:grpSp>
      <p:grpSp>
        <p:nvGrpSpPr>
          <p:cNvPr id="57" name="组合 56"/>
          <p:cNvGrpSpPr/>
          <p:nvPr/>
        </p:nvGrpSpPr>
        <p:grpSpPr>
          <a:xfrm>
            <a:off x="4962061" y="1517958"/>
            <a:ext cx="598687" cy="598687"/>
            <a:chOff x="7161742" y="1582962"/>
            <a:chExt cx="598687" cy="598687"/>
          </a:xfrm>
        </p:grpSpPr>
        <p:grpSp>
          <p:nvGrpSpPr>
            <p:cNvPr id="58" name="组合 98"/>
            <p:cNvGrpSpPr/>
            <p:nvPr/>
          </p:nvGrpSpPr>
          <p:grpSpPr>
            <a:xfrm>
              <a:off x="7161742" y="1582962"/>
              <a:ext cx="598687" cy="598687"/>
              <a:chOff x="1907802" y="1618748"/>
              <a:chExt cx="743425" cy="743425"/>
            </a:xfrm>
          </p:grpSpPr>
          <p:sp>
            <p:nvSpPr>
              <p:cNvPr id="60" name="椭圆 59"/>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latinLnBrk="1"/>
                <a:endParaRPr kumimoji="1" lang="zh-CN" altLang="en-US" sz="2600">
                  <a:latin typeface="Gulim" panose="020B0600000101010101" charset="-127"/>
                  <a:ea typeface="Gulim" panose="020B0600000101010101" charset="-127"/>
                </a:endParaRPr>
              </a:p>
            </p:txBody>
          </p:sp>
          <p:sp>
            <p:nvSpPr>
              <p:cNvPr id="61" name="椭圆 60"/>
              <p:cNvSpPr/>
              <p:nvPr/>
            </p:nvSpPr>
            <p:spPr>
              <a:xfrm>
                <a:off x="1990946" y="1701892"/>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59" name="文本框 99"/>
            <p:cNvSpPr txBox="1"/>
            <p:nvPr/>
          </p:nvSpPr>
          <p:spPr>
            <a:xfrm>
              <a:off x="7358896" y="1728416"/>
              <a:ext cx="204377" cy="307777"/>
            </a:xfrm>
            <a:prstGeom prst="rect">
              <a:avLst/>
            </a:prstGeom>
            <a:noFill/>
          </p:spPr>
          <p:txBody>
            <a:bodyPr wrap="square" rtlCol="0">
              <a:spAutoFit/>
            </a:bodyPr>
            <a:p>
              <a:pPr algn="ctr"/>
              <a:r>
                <a:rPr lang="en-US" altLang="zh-CN" sz="1400" dirty="0">
                  <a:latin typeface="Impact" panose="020B0806030902050204" pitchFamily="34" charset="0"/>
                </a:rPr>
                <a:t>1</a:t>
              </a:r>
              <a:endParaRPr lang="zh-CN" altLang="en-US" sz="1400" dirty="0">
                <a:latin typeface="Impact" panose="020B0806030902050204" pitchFamily="34" charset="0"/>
              </a:endParaRPr>
            </a:p>
          </p:txBody>
        </p:sp>
      </p:grpSp>
      <p:grpSp>
        <p:nvGrpSpPr>
          <p:cNvPr id="62" name="组合 61"/>
          <p:cNvGrpSpPr/>
          <p:nvPr/>
        </p:nvGrpSpPr>
        <p:grpSpPr>
          <a:xfrm>
            <a:off x="6099094" y="4126868"/>
            <a:ext cx="598687" cy="598687"/>
            <a:chOff x="8298775" y="4191872"/>
            <a:chExt cx="598687" cy="598687"/>
          </a:xfrm>
        </p:grpSpPr>
        <p:grpSp>
          <p:nvGrpSpPr>
            <p:cNvPr id="63" name="组合 106"/>
            <p:cNvGrpSpPr/>
            <p:nvPr/>
          </p:nvGrpSpPr>
          <p:grpSpPr>
            <a:xfrm>
              <a:off x="8298775" y="4191872"/>
              <a:ext cx="598687" cy="598687"/>
              <a:chOff x="1907802" y="1618748"/>
              <a:chExt cx="743425" cy="743425"/>
            </a:xfrm>
          </p:grpSpPr>
          <p:sp>
            <p:nvSpPr>
              <p:cNvPr id="65" name="椭圆 64"/>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algn="ctr" latinLnBrk="1"/>
                <a:endParaRPr kumimoji="1" lang="zh-CN" altLang="en-US" sz="2600">
                  <a:latin typeface="Impact" panose="020B0806030902050204" pitchFamily="34" charset="0"/>
                  <a:ea typeface="Gulim" panose="020B0600000101010101" charset="-127"/>
                </a:endParaRPr>
              </a:p>
            </p:txBody>
          </p:sp>
          <p:sp>
            <p:nvSpPr>
              <p:cNvPr id="66" name="椭圆 65"/>
              <p:cNvSpPr/>
              <p:nvPr/>
            </p:nvSpPr>
            <p:spPr>
              <a:xfrm>
                <a:off x="1990946" y="1701892"/>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Impact" panose="020B0806030902050204" pitchFamily="34" charset="0"/>
                </a:endParaRPr>
              </a:p>
            </p:txBody>
          </p:sp>
        </p:grpSp>
        <p:sp>
          <p:nvSpPr>
            <p:cNvPr id="64" name="文本框 107"/>
            <p:cNvSpPr txBox="1"/>
            <p:nvPr/>
          </p:nvSpPr>
          <p:spPr>
            <a:xfrm>
              <a:off x="8495929" y="4337326"/>
              <a:ext cx="204377" cy="307777"/>
            </a:xfrm>
            <a:prstGeom prst="rect">
              <a:avLst/>
            </a:prstGeom>
            <a:noFill/>
          </p:spPr>
          <p:txBody>
            <a:bodyPr wrap="square" rtlCol="0" anchor="ctr">
              <a:spAutoFit/>
            </a:bodyPr>
            <a:p>
              <a:pPr algn="ctr"/>
              <a:r>
                <a:rPr lang="en-US" altLang="zh-CN" sz="1400" dirty="0">
                  <a:latin typeface="Impact" panose="020B0806030902050204" pitchFamily="34" charset="0"/>
                </a:rPr>
                <a:t>4</a:t>
              </a:r>
              <a:endParaRPr lang="zh-CN" altLang="en-US" sz="1400" dirty="0">
                <a:latin typeface="Impact" panose="020B0806030902050204" pitchFamily="34" charset="0"/>
              </a:endParaRPr>
            </a:p>
          </p:txBody>
        </p:sp>
      </p:grpSp>
      <p:grpSp>
        <p:nvGrpSpPr>
          <p:cNvPr id="67" name="组合 66"/>
          <p:cNvGrpSpPr/>
          <p:nvPr/>
        </p:nvGrpSpPr>
        <p:grpSpPr>
          <a:xfrm>
            <a:off x="4987527" y="4534238"/>
            <a:ext cx="598687" cy="598687"/>
            <a:chOff x="6954984" y="4599242"/>
            <a:chExt cx="598687" cy="598687"/>
          </a:xfrm>
        </p:grpSpPr>
        <p:grpSp>
          <p:nvGrpSpPr>
            <p:cNvPr id="68" name="组合 110"/>
            <p:cNvGrpSpPr/>
            <p:nvPr/>
          </p:nvGrpSpPr>
          <p:grpSpPr>
            <a:xfrm>
              <a:off x="6954984" y="4599242"/>
              <a:ext cx="598687" cy="598687"/>
              <a:chOff x="1907802" y="1618748"/>
              <a:chExt cx="743425" cy="743425"/>
            </a:xfrm>
          </p:grpSpPr>
          <p:sp>
            <p:nvSpPr>
              <p:cNvPr id="70" name="椭圆 69"/>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algn="ctr" latinLnBrk="1"/>
                <a:endParaRPr kumimoji="1" lang="zh-CN" altLang="en-US" sz="2600">
                  <a:latin typeface="Impact" panose="020B0806030902050204" pitchFamily="34" charset="0"/>
                  <a:ea typeface="Gulim" panose="020B0600000101010101" charset="-127"/>
                </a:endParaRPr>
              </a:p>
            </p:txBody>
          </p:sp>
          <p:sp>
            <p:nvSpPr>
              <p:cNvPr id="71" name="椭圆 70"/>
              <p:cNvSpPr/>
              <p:nvPr/>
            </p:nvSpPr>
            <p:spPr>
              <a:xfrm>
                <a:off x="1990948" y="1701894"/>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Impact" panose="020B0806030902050204" pitchFamily="34" charset="0"/>
                </a:endParaRPr>
              </a:p>
            </p:txBody>
          </p:sp>
        </p:grpSp>
        <p:sp>
          <p:nvSpPr>
            <p:cNvPr id="69" name="文本框 113"/>
            <p:cNvSpPr txBox="1"/>
            <p:nvPr/>
          </p:nvSpPr>
          <p:spPr>
            <a:xfrm>
              <a:off x="7152139" y="4744697"/>
              <a:ext cx="204377" cy="307777"/>
            </a:xfrm>
            <a:prstGeom prst="rect">
              <a:avLst/>
            </a:prstGeom>
            <a:noFill/>
          </p:spPr>
          <p:txBody>
            <a:bodyPr wrap="square" rtlCol="0" anchor="ctr">
              <a:spAutoFit/>
            </a:bodyPr>
            <a:p>
              <a:pPr algn="ctr"/>
              <a:r>
                <a:rPr lang="en-US" altLang="zh-CN" sz="1400" dirty="0">
                  <a:latin typeface="Impact" panose="020B0806030902050204" pitchFamily="34" charset="0"/>
                </a:rPr>
                <a:t>5</a:t>
              </a:r>
              <a:endParaRPr lang="zh-CN" altLang="en-US" sz="1400" dirty="0">
                <a:latin typeface="Impact" panose="020B0806030902050204" pitchFamily="34" charset="0"/>
              </a:endParaRPr>
            </a:p>
          </p:txBody>
        </p:sp>
      </p:grpSp>
      <p:grpSp>
        <p:nvGrpSpPr>
          <p:cNvPr id="72" name="组合 71"/>
          <p:cNvGrpSpPr/>
          <p:nvPr/>
        </p:nvGrpSpPr>
        <p:grpSpPr>
          <a:xfrm>
            <a:off x="3909420" y="4115429"/>
            <a:ext cx="598687" cy="598687"/>
            <a:chOff x="6109101" y="4180433"/>
            <a:chExt cx="598687" cy="598687"/>
          </a:xfrm>
        </p:grpSpPr>
        <p:grpSp>
          <p:nvGrpSpPr>
            <p:cNvPr id="73" name="组合 115"/>
            <p:cNvGrpSpPr/>
            <p:nvPr/>
          </p:nvGrpSpPr>
          <p:grpSpPr>
            <a:xfrm>
              <a:off x="6109101" y="4180433"/>
              <a:ext cx="598687" cy="598687"/>
              <a:chOff x="1907802" y="1618748"/>
              <a:chExt cx="743425" cy="743425"/>
            </a:xfrm>
          </p:grpSpPr>
          <p:sp>
            <p:nvSpPr>
              <p:cNvPr id="75" name="椭圆 74"/>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3600000" sx="102000" sy="102000" algn="ctr" rotWithShape="0">
                  <a:schemeClr val="tx1">
                    <a:lumMod val="90000"/>
                    <a:lumOff val="10000"/>
                    <a:alpha val="50000"/>
                  </a:schemeClr>
                </a:outerShdw>
              </a:effectLst>
            </p:spPr>
            <p:txBody>
              <a:bodyPr wrap="none" anchor="ctr"/>
              <a:p>
                <a:pPr latinLnBrk="1"/>
                <a:endParaRPr kumimoji="1" lang="zh-CN" altLang="en-US" sz="2600">
                  <a:latin typeface="Gulim" panose="020B0600000101010101" charset="-127"/>
                  <a:ea typeface="Gulim" panose="020B0600000101010101" charset="-127"/>
                </a:endParaRPr>
              </a:p>
            </p:txBody>
          </p:sp>
          <p:sp>
            <p:nvSpPr>
              <p:cNvPr id="76" name="椭圆 75"/>
              <p:cNvSpPr/>
              <p:nvPr/>
            </p:nvSpPr>
            <p:spPr>
              <a:xfrm>
                <a:off x="1990947" y="1701893"/>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74" name="等腰三角形 73"/>
            <p:cNvSpPr/>
            <p:nvPr/>
          </p:nvSpPr>
          <p:spPr>
            <a:xfrm rot="16200000">
              <a:off x="6271142" y="4434876"/>
              <a:ext cx="221673" cy="130344"/>
            </a:xfrm>
            <a:prstGeom prst="triangle">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nvGrpSpPr>
          <p:cNvPr id="77" name="组合 76"/>
          <p:cNvGrpSpPr/>
          <p:nvPr/>
        </p:nvGrpSpPr>
        <p:grpSpPr>
          <a:xfrm>
            <a:off x="3905164" y="1928388"/>
            <a:ext cx="598687" cy="598687"/>
            <a:chOff x="6139517" y="2015062"/>
            <a:chExt cx="598687" cy="598687"/>
          </a:xfrm>
        </p:grpSpPr>
        <p:grpSp>
          <p:nvGrpSpPr>
            <p:cNvPr id="78" name="组合 120"/>
            <p:cNvGrpSpPr/>
            <p:nvPr/>
          </p:nvGrpSpPr>
          <p:grpSpPr>
            <a:xfrm>
              <a:off x="6139517" y="2015062"/>
              <a:ext cx="598687" cy="598687"/>
              <a:chOff x="1907802" y="1618748"/>
              <a:chExt cx="743425" cy="743425"/>
            </a:xfrm>
          </p:grpSpPr>
          <p:sp>
            <p:nvSpPr>
              <p:cNvPr id="80" name="椭圆 79"/>
              <p:cNvSpPr/>
              <p:nvPr/>
            </p:nvSpPr>
            <p:spPr>
              <a:xfrm>
                <a:off x="1907802" y="1618748"/>
                <a:ext cx="743425" cy="743425"/>
              </a:xfrm>
              <a:prstGeom prst="ellipse">
                <a:avLst/>
              </a:prstGeom>
              <a:gradFill rotWithShape="1">
                <a:gsLst>
                  <a:gs pos="76000">
                    <a:srgbClr val="ECECEC">
                      <a:alpha val="10000"/>
                      <a:lumMod val="98000"/>
                    </a:srgbClr>
                  </a:gs>
                  <a:gs pos="100000">
                    <a:srgbClr val="F7F7F7"/>
                  </a:gs>
                  <a:gs pos="9000">
                    <a:srgbClr val="BEBEBE"/>
                  </a:gs>
                </a:gsLst>
                <a:lin ang="7800000" scaled="0"/>
              </a:gradFill>
              <a:ln w="22225">
                <a:gradFill>
                  <a:gsLst>
                    <a:gs pos="0">
                      <a:schemeClr val="bg1"/>
                    </a:gs>
                    <a:gs pos="100000">
                      <a:schemeClr val="bg1">
                        <a:lumMod val="85000"/>
                      </a:schemeClr>
                    </a:gs>
                  </a:gsLst>
                  <a:lin ang="7800000" scaled="0"/>
                </a:gradFill>
              </a:ln>
              <a:effectLst>
                <a:outerShdw blurRad="203200" dist="127000" dir="2400000" sx="102000" sy="102000" algn="ctr" rotWithShape="0">
                  <a:schemeClr val="tx1">
                    <a:lumMod val="90000"/>
                    <a:lumOff val="10000"/>
                    <a:alpha val="50000"/>
                  </a:schemeClr>
                </a:outerShdw>
              </a:effectLst>
            </p:spPr>
            <p:txBody>
              <a:bodyPr wrap="none" anchor="ctr"/>
              <a:p>
                <a:pPr latinLnBrk="1"/>
                <a:endParaRPr kumimoji="1" lang="zh-CN" altLang="en-US" sz="2600">
                  <a:latin typeface="Gulim" panose="020B0600000101010101" charset="-127"/>
                  <a:ea typeface="Gulim" panose="020B0600000101010101" charset="-127"/>
                </a:endParaRPr>
              </a:p>
            </p:txBody>
          </p:sp>
          <p:sp>
            <p:nvSpPr>
              <p:cNvPr id="81" name="椭圆 80"/>
              <p:cNvSpPr/>
              <p:nvPr/>
            </p:nvSpPr>
            <p:spPr>
              <a:xfrm>
                <a:off x="1990947" y="1701893"/>
                <a:ext cx="577134" cy="577134"/>
              </a:xfrm>
              <a:prstGeom prst="ellipse">
                <a:avLst/>
              </a:prstGeom>
              <a:gradFill flip="none" rotWithShape="1">
                <a:gsLst>
                  <a:gs pos="37000">
                    <a:srgbClr val="EFEFEF"/>
                  </a:gs>
                  <a:gs pos="54000">
                    <a:schemeClr val="accent3">
                      <a:lumMod val="5000"/>
                      <a:lumOff val="95000"/>
                    </a:schemeClr>
                  </a:gs>
                  <a:gs pos="0">
                    <a:schemeClr val="bg1">
                      <a:lumMod val="76000"/>
                    </a:schemeClr>
                  </a:gs>
                  <a:gs pos="100000">
                    <a:schemeClr val="bg1">
                      <a:lumMod val="75000"/>
                    </a:schemeClr>
                  </a:gs>
                </a:gsLst>
                <a:path path="circle">
                  <a:fillToRect l="100000" t="100000"/>
                </a:path>
                <a:tileRect r="-100000" b="-100000"/>
              </a:gradFill>
              <a:ln w="34925">
                <a:solidFill>
                  <a:schemeClr val="bg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79" name="等腰三角形 78"/>
            <p:cNvSpPr/>
            <p:nvPr/>
          </p:nvSpPr>
          <p:spPr>
            <a:xfrm rot="5400000">
              <a:off x="6353704" y="2244524"/>
              <a:ext cx="221673" cy="130344"/>
            </a:xfrm>
            <a:prstGeom prst="triangle">
              <a:avLst/>
            </a:prstGeom>
            <a:solidFill>
              <a:schemeClr val="bg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sp>
        <p:nvSpPr>
          <p:cNvPr id="82" name="矩形 81"/>
          <p:cNvSpPr/>
          <p:nvPr/>
        </p:nvSpPr>
        <p:spPr>
          <a:xfrm>
            <a:off x="5075560" y="894616"/>
            <a:ext cx="3096344" cy="459105"/>
          </a:xfrm>
          <a:prstGeom prst="rect">
            <a:avLst/>
          </a:prstGeom>
        </p:spPr>
        <p:txBody>
          <a:bodyPr wrap="square" lIns="91431" tIns="45716" rIns="91431" bIns="45716">
            <a:spAutoFit/>
          </a:bodyPr>
          <a:p>
            <a:pPr algn="ctr"/>
            <a:r>
              <a:rPr lang="zh-CN" altLang="en-US" sz="2400">
                <a:latin typeface="微软雅黑" panose="020B0503020204020204" charset="-122"/>
                <a:ea typeface="微软雅黑" panose="020B0503020204020204" charset="-122"/>
                <a:sym typeface="+mn-ea"/>
              </a:rPr>
              <a:t>提高工厂生产效率</a:t>
            </a:r>
            <a:endParaRPr lang="en-US" altLang="zh-CN" sz="2200" b="1" dirty="0">
              <a:latin typeface="微软雅黑" panose="020B0503020204020204" charset="-122"/>
              <a:ea typeface="微软雅黑" panose="020B0503020204020204" charset="-122"/>
            </a:endParaRPr>
          </a:p>
        </p:txBody>
      </p:sp>
      <p:sp>
        <p:nvSpPr>
          <p:cNvPr id="84" name="矩形 83"/>
          <p:cNvSpPr/>
          <p:nvPr/>
        </p:nvSpPr>
        <p:spPr>
          <a:xfrm>
            <a:off x="6659736" y="1830720"/>
            <a:ext cx="3156512" cy="459105"/>
          </a:xfrm>
          <a:prstGeom prst="rect">
            <a:avLst/>
          </a:prstGeom>
        </p:spPr>
        <p:txBody>
          <a:bodyPr wrap="square" lIns="91431" tIns="45716" rIns="91431" bIns="45716">
            <a:spAutoFit/>
          </a:bodyPr>
          <a:p>
            <a:r>
              <a:rPr lang="zh-CN" altLang="en-US" sz="2400">
                <a:latin typeface="微软雅黑" panose="020B0503020204020204" charset="-122"/>
                <a:ea typeface="微软雅黑" panose="020B0503020204020204" charset="-122"/>
                <a:sym typeface="+mn-ea"/>
              </a:rPr>
              <a:t>缩短实验所需时间</a:t>
            </a:r>
            <a:r>
              <a:rPr lang="zh-CN" altLang="zh-CN" sz="2400" b="1" dirty="0" smtClean="0"/>
              <a:t> </a:t>
            </a:r>
            <a:endParaRPr lang="zh-CN" altLang="zh-CN" sz="2400" dirty="0"/>
          </a:p>
        </p:txBody>
      </p:sp>
      <p:sp>
        <p:nvSpPr>
          <p:cNvPr id="90" name="矩形 89"/>
          <p:cNvSpPr/>
          <p:nvPr/>
        </p:nvSpPr>
        <p:spPr>
          <a:xfrm>
            <a:off x="5313045" y="5238750"/>
            <a:ext cx="2682240" cy="828675"/>
          </a:xfrm>
          <a:prstGeom prst="rect">
            <a:avLst/>
          </a:prstGeom>
        </p:spPr>
        <p:txBody>
          <a:bodyPr wrap="square" lIns="91431" tIns="45716" rIns="91431" bIns="45716">
            <a:spAutoFit/>
          </a:bodyPr>
          <a:p>
            <a:r>
              <a:rPr lang="zh-CN" altLang="en-US" sz="2400">
                <a:latin typeface="微软雅黑" panose="020B0503020204020204" charset="-122"/>
                <a:ea typeface="微软雅黑" panose="020B0503020204020204" charset="-122"/>
                <a:sym typeface="+mn-ea"/>
              </a:rPr>
              <a:t>决定化学实验成败或化工生产成本</a:t>
            </a:r>
            <a:endParaRPr lang="en-US" altLang="zh-CN" sz="2200" b="1" dirty="0">
              <a:latin typeface="微软雅黑" panose="020B0503020204020204" charset="-122"/>
              <a:ea typeface="微软雅黑" panose="020B0503020204020204" charset="-122"/>
            </a:endParaRPr>
          </a:p>
        </p:txBody>
      </p:sp>
      <p:sp>
        <p:nvSpPr>
          <p:cNvPr id="95" name="矩形 94"/>
          <p:cNvSpPr/>
          <p:nvPr/>
        </p:nvSpPr>
        <p:spPr>
          <a:xfrm>
            <a:off x="1330960" y="2982595"/>
            <a:ext cx="3539490" cy="1075055"/>
          </a:xfrm>
          <a:prstGeom prst="rect">
            <a:avLst/>
          </a:prstGeom>
        </p:spPr>
        <p:txBody>
          <a:bodyPr wrap="square" lIns="91431" tIns="45716" rIns="91431" bIns="45716">
            <a:spAutoFit/>
          </a:bodyPr>
          <a:p>
            <a:pPr algn="ctr"/>
            <a:r>
              <a:rPr lang="zh-CN" altLang="zh-CN" sz="3200" dirty="0" smtClean="0">
                <a:latin typeface="微软雅黑" panose="020B0503020204020204" charset="-122"/>
                <a:ea typeface="微软雅黑" panose="020B0503020204020204" charset="-122"/>
              </a:rPr>
              <a:t>调控化学反应速率的目的</a:t>
            </a:r>
            <a:endParaRPr lang="zh-CN" altLang="zh-CN" sz="3200" dirty="0" smtClean="0">
              <a:latin typeface="微软雅黑" panose="020B0503020204020204" charset="-122"/>
              <a:ea typeface="微软雅黑" panose="020B0503020204020204" charset="-122"/>
            </a:endParaRPr>
          </a:p>
        </p:txBody>
      </p:sp>
      <p:sp>
        <p:nvSpPr>
          <p:cNvPr id="4" name="矩形 3"/>
          <p:cNvSpPr/>
          <p:nvPr/>
        </p:nvSpPr>
        <p:spPr>
          <a:xfrm>
            <a:off x="7240761" y="3057540"/>
            <a:ext cx="3156512" cy="459105"/>
          </a:xfrm>
          <a:prstGeom prst="rect">
            <a:avLst/>
          </a:prstGeom>
        </p:spPr>
        <p:txBody>
          <a:bodyPr wrap="square" lIns="91431" tIns="45716" rIns="91431" bIns="45716">
            <a:spAutoFit/>
          </a:bodyPr>
          <a:p>
            <a:r>
              <a:rPr lang="zh-CN" altLang="en-US" sz="2400">
                <a:latin typeface="微软雅黑" panose="020B0503020204020204" charset="-122"/>
                <a:ea typeface="微软雅黑" panose="020B0503020204020204" charset="-122"/>
                <a:sym typeface="+mn-ea"/>
              </a:rPr>
              <a:t>金属使用寿命更长</a:t>
            </a:r>
            <a:r>
              <a:rPr lang="zh-CN" altLang="zh-CN" sz="2400" b="1" dirty="0" smtClean="0"/>
              <a:t> </a:t>
            </a:r>
            <a:endParaRPr lang="zh-CN" altLang="zh-CN" sz="2400" dirty="0"/>
          </a:p>
        </p:txBody>
      </p:sp>
      <p:sp>
        <p:nvSpPr>
          <p:cNvPr id="5" name="矩形 4"/>
          <p:cNvSpPr/>
          <p:nvPr/>
        </p:nvSpPr>
        <p:spPr>
          <a:xfrm>
            <a:off x="6683866" y="4404375"/>
            <a:ext cx="3156512" cy="459105"/>
          </a:xfrm>
          <a:prstGeom prst="rect">
            <a:avLst/>
          </a:prstGeom>
        </p:spPr>
        <p:txBody>
          <a:bodyPr wrap="square" lIns="91431" tIns="45716" rIns="91431" bIns="45716">
            <a:spAutoFit/>
          </a:bodyPr>
          <a:p>
            <a:r>
              <a:rPr lang="zh-CN" altLang="en-US" sz="2400">
                <a:latin typeface="微软雅黑" panose="020B0503020204020204" charset="-122"/>
                <a:ea typeface="微软雅黑" panose="020B0503020204020204" charset="-122"/>
                <a:sym typeface="+mn-ea"/>
              </a:rPr>
              <a:t>食物等不易变质</a:t>
            </a:r>
            <a:r>
              <a:rPr lang="zh-CN" altLang="zh-CN" sz="2400" b="1" dirty="0" smtClean="0"/>
              <a:t> </a:t>
            </a:r>
            <a:endParaRPr lang="zh-CN" altLang="zh-CN"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linds(horizont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linds(horizontal)">
                                      <p:cBhvr>
                                        <p:cTn id="12" dur="500"/>
                                        <p:tgtEl>
                                          <p:spTgt spid="7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par>
                                <p:cTn id="16" presetID="3" presetClass="entr" presetSubtype="1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linds(horizontal)">
                                      <p:cBhvr>
                                        <p:cTn id="18" dur="500"/>
                                        <p:tgtEl>
                                          <p:spTgt spid="5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blinds(horizontal)">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linds(horizontal)">
                                      <p:cBhvr>
                                        <p:cTn id="26" dur="500"/>
                                        <p:tgtEl>
                                          <p:spTgt spid="4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blinds(horizontal)">
                                      <p:cBhvr>
                                        <p:cTn id="29" dur="500"/>
                                        <p:tgtEl>
                                          <p:spTgt spid="84"/>
                                        </p:tgtEl>
                                      </p:cBhvr>
                                    </p:animEffect>
                                  </p:childTnLst>
                                </p:cTn>
                              </p:par>
                              <p:par>
                                <p:cTn id="30" presetID="3" presetClass="entr" presetSubtype="1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linds(horizont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par>
                                <p:cTn id="38" presetID="3" presetClass="entr" presetSubtype="1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linds(horizontal)">
                                      <p:cBhvr>
                                        <p:cTn id="48" dur="500"/>
                                        <p:tgtEl>
                                          <p:spTgt spid="44"/>
                                        </p:tgtEl>
                                      </p:cBhvr>
                                    </p:animEffect>
                                  </p:childTnLst>
                                </p:cTn>
                              </p:par>
                              <p:par>
                                <p:cTn id="49" presetID="3" presetClass="entr" presetSubtype="1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linds(horizontal)">
                                      <p:cBhvr>
                                        <p:cTn id="51" dur="500"/>
                                        <p:tgtEl>
                                          <p:spTgt spid="6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linds(horizont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blinds(horizontal)">
                                      <p:cBhvr>
                                        <p:cTn id="59" dur="500"/>
                                        <p:tgtEl>
                                          <p:spTgt spid="46"/>
                                        </p:tgtEl>
                                      </p:cBhvr>
                                    </p:animEffect>
                                  </p:childTnLst>
                                </p:cTn>
                              </p:par>
                              <p:par>
                                <p:cTn id="60" presetID="3" presetClass="entr" presetSubtype="10"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blinds(horizontal)">
                                      <p:cBhvr>
                                        <p:cTn id="62" dur="500"/>
                                        <p:tgtEl>
                                          <p:spTgt spid="67"/>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blinds(horizontal)">
                                      <p:cBhvr>
                                        <p:cTn id="65" dur="500"/>
                                        <p:tgtEl>
                                          <p:spTgt spid="90"/>
                                        </p:tgtEl>
                                      </p:cBhvr>
                                    </p:animEffect>
                                  </p:childTnLst>
                                </p:cTn>
                              </p:par>
                              <p:par>
                                <p:cTn id="66" presetID="3" presetClass="entr" presetSubtype="10" fill="hold"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blinds(horizontal)">
                                      <p:cBhvr>
                                        <p:cTn id="68" dur="500"/>
                                        <p:tgtEl>
                                          <p:spTgt spid="72"/>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blinds(horizontal)">
                                      <p:cBhvr>
                                        <p:cTn id="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43" grpId="0" bldLvl="0" animBg="1"/>
      <p:bldP spid="44" grpId="0" bldLvl="0" animBg="1"/>
      <p:bldP spid="45" grpId="0" bldLvl="0" animBg="1"/>
      <p:bldP spid="46" grpId="0" bldLvl="0" animBg="1"/>
      <p:bldP spid="82" grpId="0"/>
      <p:bldP spid="84" grpId="0"/>
      <p:bldP spid="90" grpId="0"/>
      <p:bldP spid="95" grpId="1" uiExpand="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3600" b="1">
                <a:latin typeface="微软雅黑" panose="020B0503020204020204" charset="-122"/>
                <a:ea typeface="微软雅黑" panose="020B0503020204020204" charset="-122"/>
                <a:cs typeface="新宋体" panose="02010609030101010101" charset="-122"/>
                <a:sym typeface="+mn-ea"/>
              </a:rPr>
              <a:t>影响化学反应速率的因素</a:t>
            </a:r>
            <a:endParaRPr lang="zh-CN" altLang="en-US" sz="3600" b="1">
              <a:latin typeface="微软雅黑" panose="020B0503020204020204" charset="-122"/>
              <a:ea typeface="微软雅黑" panose="020B0503020204020204" charset="-122"/>
              <a:cs typeface="新宋体" panose="02010609030101010101" charset="-122"/>
              <a:sym typeface="+mn-ea"/>
            </a:endParaRPr>
          </a:p>
        </p:txBody>
      </p:sp>
      <p:sp>
        <p:nvSpPr>
          <p:cNvPr id="4" name="文本框 3"/>
          <p:cNvSpPr txBox="1"/>
          <p:nvPr/>
        </p:nvSpPr>
        <p:spPr>
          <a:xfrm>
            <a:off x="147198" y="4114800"/>
            <a:ext cx="2366888" cy="510783"/>
          </a:xfrm>
          <a:prstGeom prst="roundRect">
            <a:avLst/>
          </a:prstGeom>
          <a:noFill/>
          <a:ln w="28575" cmpd="sng">
            <a:solidFill>
              <a:srgbClr val="FF0000"/>
            </a:solidFill>
            <a:prstDash val="solid"/>
          </a:ln>
        </p:spPr>
        <p:txBody>
          <a:bodyPr wrap="none" rtlCol="0">
            <a:spAutoFit/>
          </a:bodyPr>
          <a:p>
            <a:pPr algn="ctr"/>
            <a:r>
              <a:rPr lang="zh-CN" altLang="en-US" sz="2400">
                <a:latin typeface="微软雅黑" panose="020B0503020204020204" charset="-122"/>
                <a:ea typeface="微软雅黑" panose="020B0503020204020204" charset="-122"/>
                <a:sym typeface="+mn-ea"/>
              </a:rPr>
              <a:t>物质本身的性质</a:t>
            </a:r>
            <a:endParaRPr lang="zh-CN" altLang="en-US" sz="2400">
              <a:latin typeface="微软雅黑" panose="020B0503020204020204" charset="-122"/>
              <a:ea typeface="微软雅黑" panose="020B0503020204020204" charset="-122"/>
              <a:sym typeface="+mn-ea"/>
            </a:endParaRPr>
          </a:p>
        </p:txBody>
      </p:sp>
      <p:sp>
        <p:nvSpPr>
          <p:cNvPr id="6" name="文本框 5"/>
          <p:cNvSpPr txBox="1"/>
          <p:nvPr/>
        </p:nvSpPr>
        <p:spPr>
          <a:xfrm>
            <a:off x="3123883" y="4145280"/>
            <a:ext cx="1779905" cy="510181"/>
          </a:xfrm>
          <a:prstGeom prst="roundRect">
            <a:avLst/>
          </a:prstGeom>
          <a:noFill/>
          <a:ln w="28575" cmpd="sng">
            <a:solidFill>
              <a:srgbClr val="FF0000"/>
            </a:solidFill>
            <a:prstDash val="solid"/>
          </a:ln>
        </p:spPr>
        <p:txBody>
          <a:bodyPr wrap="square" rtlCol="0">
            <a:spAutoFit/>
          </a:bodyPr>
          <a:p>
            <a:pPr algn="ctr"/>
            <a:r>
              <a:rPr lang="zh-CN" altLang="en-US" sz="2400">
                <a:latin typeface="微软雅黑" panose="020B0503020204020204" charset="-122"/>
                <a:ea typeface="微软雅黑" panose="020B0503020204020204" charset="-122"/>
                <a:sym typeface="+mn-ea"/>
              </a:rPr>
              <a:t>催化剂</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nvSpPr>
        <p:spPr>
          <a:xfrm>
            <a:off x="5510848" y="4114800"/>
            <a:ext cx="1711325" cy="510181"/>
          </a:xfrm>
          <a:prstGeom prst="roundRect">
            <a:avLst/>
          </a:prstGeom>
          <a:noFill/>
          <a:ln w="28575" cmpd="sng">
            <a:solidFill>
              <a:srgbClr val="FF0000"/>
            </a:solidFill>
            <a:prstDash val="solid"/>
          </a:ln>
        </p:spPr>
        <p:txBody>
          <a:bodyPr wrap="square" rtlCol="0">
            <a:spAutoFit/>
          </a:bodyPr>
          <a:p>
            <a:pPr algn="ctr"/>
            <a:r>
              <a:rPr lang="zh-CN" altLang="en-US" sz="2400">
                <a:latin typeface="微软雅黑" panose="020B0503020204020204" charset="-122"/>
                <a:ea typeface="微软雅黑" panose="020B0503020204020204" charset="-122"/>
                <a:sym typeface="+mn-ea"/>
              </a:rPr>
              <a:t>温度</a:t>
            </a:r>
            <a:endParaRPr lang="zh-CN" altLang="en-US" sz="2400">
              <a:latin typeface="微软雅黑" panose="020B0503020204020204" charset="-122"/>
              <a:ea typeface="微软雅黑" panose="020B0503020204020204" charset="-122"/>
              <a:sym typeface="+mn-ea"/>
            </a:endParaRPr>
          </a:p>
        </p:txBody>
      </p:sp>
      <p:sp>
        <p:nvSpPr>
          <p:cNvPr id="8" name="文本框 7"/>
          <p:cNvSpPr txBox="1"/>
          <p:nvPr/>
        </p:nvSpPr>
        <p:spPr>
          <a:xfrm>
            <a:off x="7752080" y="4114800"/>
            <a:ext cx="1628140" cy="510181"/>
          </a:xfrm>
          <a:prstGeom prst="roundRect">
            <a:avLst/>
          </a:prstGeom>
          <a:noFill/>
          <a:ln w="28575" cmpd="sng">
            <a:solidFill>
              <a:srgbClr val="FF0000"/>
            </a:solidFill>
            <a:prstDash val="solid"/>
          </a:ln>
        </p:spPr>
        <p:txBody>
          <a:bodyPr wrap="square" rtlCol="0">
            <a:spAutoFit/>
          </a:bodyPr>
          <a:p>
            <a:pPr algn="ctr"/>
            <a:r>
              <a:rPr lang="zh-CN" altLang="en-US" sz="2400">
                <a:latin typeface="微软雅黑" panose="020B0503020204020204" charset="-122"/>
                <a:ea typeface="微软雅黑" panose="020B0503020204020204" charset="-122"/>
                <a:sym typeface="+mn-ea"/>
              </a:rPr>
              <a:t>浓度</a:t>
            </a:r>
            <a:endParaRPr lang="zh-CN" altLang="en-US" sz="2400">
              <a:latin typeface="微软雅黑" panose="020B0503020204020204" charset="-122"/>
              <a:ea typeface="微软雅黑" panose="020B0503020204020204" charset="-122"/>
              <a:sym typeface="+mn-ea"/>
            </a:endParaRPr>
          </a:p>
        </p:txBody>
      </p:sp>
      <p:sp>
        <p:nvSpPr>
          <p:cNvPr id="9" name="文本框 8"/>
          <p:cNvSpPr txBox="1"/>
          <p:nvPr/>
        </p:nvSpPr>
        <p:spPr>
          <a:xfrm>
            <a:off x="9944418" y="4114800"/>
            <a:ext cx="1834515" cy="510181"/>
          </a:xfrm>
          <a:prstGeom prst="roundRect">
            <a:avLst/>
          </a:prstGeom>
          <a:noFill/>
          <a:ln w="28575" cmpd="sng">
            <a:solidFill>
              <a:srgbClr val="FF0000"/>
            </a:solidFill>
            <a:prstDash val="solid"/>
          </a:ln>
        </p:spPr>
        <p:txBody>
          <a:bodyPr wrap="square" rtlCol="0">
            <a:spAutoFit/>
          </a:bodyPr>
          <a:p>
            <a:pPr algn="ctr"/>
            <a:r>
              <a:rPr lang="zh-CN" altLang="en-US" sz="2400">
                <a:latin typeface="微软雅黑" panose="020B0503020204020204" charset="-122"/>
                <a:ea typeface="微软雅黑" panose="020B0503020204020204" charset="-122"/>
                <a:sym typeface="+mn-ea"/>
              </a:rPr>
              <a:t>接触面积</a:t>
            </a:r>
            <a:endParaRPr lang="zh-CN" altLang="en-US" sz="2400">
              <a:latin typeface="微软雅黑" panose="020B0503020204020204" charset="-122"/>
              <a:ea typeface="微软雅黑" panose="020B0503020204020204" charset="-122"/>
              <a:sym typeface="+mn-ea"/>
            </a:endParaRPr>
          </a:p>
        </p:txBody>
      </p:sp>
      <p:sp>
        <p:nvSpPr>
          <p:cNvPr id="14" name="文本框 13"/>
          <p:cNvSpPr txBox="1"/>
          <p:nvPr/>
        </p:nvSpPr>
        <p:spPr>
          <a:xfrm>
            <a:off x="9855835" y="3292475"/>
            <a:ext cx="20116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煤粉炉火更旺</a:t>
            </a:r>
            <a:endParaRPr lang="zh-CN" altLang="en-US" sz="2400">
              <a:latin typeface="微软雅黑" panose="020B0503020204020204" charset="-122"/>
              <a:ea typeface="微软雅黑" panose="020B0503020204020204" charset="-122"/>
              <a:sym typeface="+mn-ea"/>
            </a:endParaRPr>
          </a:p>
        </p:txBody>
      </p:sp>
      <p:sp>
        <p:nvSpPr>
          <p:cNvPr id="34" name="文本框 33"/>
          <p:cNvSpPr txBox="1"/>
          <p:nvPr/>
        </p:nvSpPr>
        <p:spPr>
          <a:xfrm>
            <a:off x="475298" y="4923155"/>
            <a:ext cx="1710690" cy="578450"/>
          </a:xfrm>
          <a:prstGeom prst="roundRect">
            <a:avLst/>
          </a:prstGeom>
          <a:noFill/>
          <a:ln w="28575" cmpd="sng">
            <a:noFill/>
            <a:prstDash val="solid"/>
          </a:ln>
        </p:spPr>
        <p:txBody>
          <a:bodyPr wrap="square" rtlCol="0">
            <a:spAutoFit/>
          </a:bodyPr>
          <a:p>
            <a:pPr algn="l"/>
            <a:r>
              <a:rPr lang="en-US" altLang="zh-CN" sz="2800">
                <a:latin typeface="微软雅黑" panose="020B0503020204020204" charset="-122"/>
                <a:ea typeface="微软雅黑" panose="020B0503020204020204" charset="-122"/>
                <a:sym typeface="+mn-ea"/>
              </a:rPr>
              <a:t>……</a:t>
            </a:r>
            <a:endParaRPr lang="en-US" altLang="zh-CN" sz="2800">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179705" y="1413510"/>
            <a:ext cx="2301875" cy="1542415"/>
          </a:xfrm>
          <a:prstGeom prst="roundRect">
            <a:avLst/>
          </a:prstGeom>
        </p:spPr>
      </p:pic>
      <p:sp>
        <p:nvSpPr>
          <p:cNvPr id="15" name="文本框 14"/>
          <p:cNvSpPr txBox="1"/>
          <p:nvPr/>
        </p:nvSpPr>
        <p:spPr>
          <a:xfrm>
            <a:off x="267335" y="3292475"/>
            <a:ext cx="348488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橡胶和塑料的老化</a:t>
            </a:r>
            <a:endParaRPr lang="zh-CN" altLang="en-US" sz="2400">
              <a:latin typeface="微软雅黑" panose="020B0503020204020204" charset="-122"/>
              <a:ea typeface="微软雅黑" panose="020B0503020204020204" charset="-122"/>
            </a:endParaRPr>
          </a:p>
        </p:txBody>
      </p:sp>
      <p:pic>
        <p:nvPicPr>
          <p:cNvPr id="22" name="图片 21"/>
          <p:cNvPicPr>
            <a:picLocks noChangeAspect="1"/>
          </p:cNvPicPr>
          <p:nvPr/>
        </p:nvPicPr>
        <p:blipFill>
          <a:blip r:embed="rId2"/>
          <a:stretch>
            <a:fillRect/>
          </a:stretch>
        </p:blipFill>
        <p:spPr>
          <a:xfrm>
            <a:off x="2880678" y="1443990"/>
            <a:ext cx="2266315" cy="1455420"/>
          </a:xfrm>
          <a:prstGeom prst="roundRect">
            <a:avLst/>
          </a:prstGeom>
        </p:spPr>
      </p:pic>
      <p:graphicFrame>
        <p:nvGraphicFramePr>
          <p:cNvPr id="23" name="对象 22"/>
          <p:cNvGraphicFramePr/>
          <p:nvPr/>
        </p:nvGraphicFramePr>
        <p:xfrm>
          <a:off x="2836545" y="3322955"/>
          <a:ext cx="2354580" cy="749300"/>
        </p:xfrm>
        <a:graphic>
          <a:graphicData uri="http://schemas.openxmlformats.org/presentationml/2006/ole">
            <mc:AlternateContent xmlns:mc="http://schemas.openxmlformats.org/markup-compatibility/2006">
              <mc:Choice xmlns:v="urn:schemas-microsoft-com:vml" Requires="v">
                <p:oleObj spid="_x0000_s24" name="" r:id="rId3" imgW="1461135" imgH="389255" progId="">
                  <p:embed/>
                </p:oleObj>
              </mc:Choice>
              <mc:Fallback>
                <p:oleObj name="" r:id="rId3" imgW="1461135" imgH="389255" progId="">
                  <p:embed/>
                  <p:pic>
                    <p:nvPicPr>
                      <p:cNvPr id="0" name="图片 19"/>
                      <p:cNvPicPr/>
                      <p:nvPr/>
                    </p:nvPicPr>
                    <p:blipFill>
                      <a:blip r:embed="rId4"/>
                      <a:stretch>
                        <a:fillRect/>
                      </a:stretch>
                    </p:blipFill>
                    <p:spPr>
                      <a:xfrm>
                        <a:off x="2836545" y="3322955"/>
                        <a:ext cx="2354580" cy="749300"/>
                      </a:xfrm>
                      <a:prstGeom prst="rect">
                        <a:avLst/>
                      </a:prstGeom>
                    </p:spPr>
                  </p:pic>
                </p:oleObj>
              </mc:Fallback>
            </mc:AlternateContent>
          </a:graphicData>
        </a:graphic>
      </p:graphicFrame>
      <p:pic>
        <p:nvPicPr>
          <p:cNvPr id="25" name="内容占位符 24"/>
          <p:cNvPicPr>
            <a:picLocks noChangeAspect="1"/>
          </p:cNvPicPr>
          <p:nvPr>
            <p:ph idx="1"/>
          </p:nvPr>
        </p:nvPicPr>
        <p:blipFill>
          <a:blip r:embed="rId5"/>
          <a:stretch>
            <a:fillRect/>
          </a:stretch>
        </p:blipFill>
        <p:spPr>
          <a:xfrm>
            <a:off x="5387975" y="1413510"/>
            <a:ext cx="1958340" cy="1779905"/>
          </a:xfrm>
          <a:prstGeom prst="roundRect">
            <a:avLst/>
          </a:prstGeom>
        </p:spPr>
      </p:pic>
      <p:sp>
        <p:nvSpPr>
          <p:cNvPr id="26" name="文本框 25"/>
          <p:cNvSpPr txBox="1"/>
          <p:nvPr/>
        </p:nvSpPr>
        <p:spPr>
          <a:xfrm>
            <a:off x="5499735" y="3292475"/>
            <a:ext cx="2778125"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食物的变质</a:t>
            </a:r>
            <a:endParaRPr lang="zh-CN" altLang="en-US" sz="2400">
              <a:latin typeface="微软雅黑" panose="020B0503020204020204" charset="-122"/>
              <a:ea typeface="微软雅黑" panose="020B0503020204020204" charset="-122"/>
            </a:endParaRPr>
          </a:p>
        </p:txBody>
      </p:sp>
      <p:pic>
        <p:nvPicPr>
          <p:cNvPr id="27" name="图片 26"/>
          <p:cNvPicPr>
            <a:picLocks noChangeAspect="1"/>
          </p:cNvPicPr>
          <p:nvPr/>
        </p:nvPicPr>
        <p:blipFill>
          <a:blip r:embed="rId6"/>
          <a:stretch>
            <a:fillRect/>
          </a:stretch>
        </p:blipFill>
        <p:spPr>
          <a:xfrm>
            <a:off x="7739380" y="1413510"/>
            <a:ext cx="1653540" cy="1653540"/>
          </a:xfrm>
          <a:prstGeom prst="roundRect">
            <a:avLst/>
          </a:prstGeom>
        </p:spPr>
      </p:pic>
      <p:sp>
        <p:nvSpPr>
          <p:cNvPr id="28" name="文本框 27"/>
          <p:cNvSpPr txBox="1"/>
          <p:nvPr/>
        </p:nvSpPr>
        <p:spPr>
          <a:xfrm>
            <a:off x="7634605" y="3322955"/>
            <a:ext cx="2011680" cy="460375"/>
          </a:xfrm>
          <a:prstGeom prst="rect">
            <a:avLst/>
          </a:prstGeom>
          <a:noFill/>
        </p:spPr>
        <p:txBody>
          <a:bodyPr wrap="none" rtlCol="0" anchor="t">
            <a:spAutoFit/>
          </a:bodyPr>
          <a:p>
            <a:r>
              <a:rPr lang="zh-CN" altLang="en-US" sz="2400">
                <a:latin typeface="微软雅黑" panose="020B0503020204020204" charset="-122"/>
                <a:ea typeface="微软雅黑" panose="020B0503020204020204" charset="-122"/>
                <a:cs typeface="新宋体" panose="02010609030101010101" charset="-122"/>
                <a:sym typeface="+mn-ea"/>
              </a:rPr>
              <a:t>糕点内除氧剂</a:t>
            </a:r>
            <a:endParaRPr lang="zh-CN" altLang="en-US" sz="2400">
              <a:latin typeface="微软雅黑" panose="020B0503020204020204" charset="-122"/>
              <a:ea typeface="微软雅黑" panose="020B0503020204020204" charset="-122"/>
              <a:cs typeface="新宋体" panose="02010609030101010101" charset="-122"/>
              <a:sym typeface="+mn-ea"/>
            </a:endParaRPr>
          </a:p>
        </p:txBody>
      </p:sp>
      <p:pic>
        <p:nvPicPr>
          <p:cNvPr id="29" name="图片 28"/>
          <p:cNvPicPr>
            <a:picLocks noChangeAspect="1"/>
          </p:cNvPicPr>
          <p:nvPr/>
        </p:nvPicPr>
        <p:blipFill>
          <a:blip r:embed="rId7"/>
          <a:stretch>
            <a:fillRect/>
          </a:stretch>
        </p:blipFill>
        <p:spPr>
          <a:xfrm>
            <a:off x="9734550" y="1413510"/>
            <a:ext cx="2254250" cy="1691640"/>
          </a:xfrm>
          <a:prstGeom prst="round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linds(horizont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linds(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linds(horizontal)">
                                      <p:cBhvr>
                                        <p:cTn id="46" dur="500"/>
                                        <p:tgtEl>
                                          <p:spTgt spid="27"/>
                                        </p:tgtEl>
                                      </p:cBhvr>
                                    </p:animEffect>
                                  </p:childTnLst>
                                </p:cTn>
                              </p:par>
                              <p:par>
                                <p:cTn id="47" presetID="3" presetClass="entr" presetSubtype="10" fill="hold" grpId="1"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linds(horizontal)">
                                      <p:cBhvr>
                                        <p:cTn id="59" dur="500"/>
                                        <p:tgtEl>
                                          <p:spTgt spid="14"/>
                                        </p:tgtEl>
                                      </p:cBhvr>
                                    </p:animEffect>
                                  </p:childTnLst>
                                </p:cTn>
                              </p:par>
                              <p:par>
                                <p:cTn id="60" presetID="3" presetClass="entr" presetSubtype="1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linds(horizont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linds(horizontal)">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p:bldP spid="6" grpId="0" bldLvl="0" animBg="1"/>
      <p:bldP spid="7" grpId="0" bldLvl="0" animBg="1"/>
      <p:bldP spid="26" grpId="0"/>
      <p:bldP spid="8" grpId="0" bldLvl="0" animBg="1"/>
      <p:bldP spid="9" grpId="0" bldLvl="0" animBg="1"/>
      <p:bldP spid="14" grpId="0"/>
      <p:bldP spid="28" grpId="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内容占位符 13"/>
          <p:cNvSpPr>
            <a:spLocks noGrp="1"/>
          </p:cNvSpPr>
          <p:nvPr>
            <p:ph idx="1"/>
          </p:nvPr>
        </p:nvSpPr>
        <p:spPr/>
        <p:txBody>
          <a:bodyPr/>
          <a:p>
            <a:endParaRPr lang="zh-CN" altLang="en-US"/>
          </a:p>
        </p:txBody>
      </p:sp>
      <p:pic>
        <p:nvPicPr>
          <p:cNvPr id="7" name="反应物本身性质对化学反应速率的影响">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244205" y="1504950"/>
            <a:ext cx="3666490" cy="2211705"/>
          </a:xfrm>
          <a:prstGeom prst="rect">
            <a:avLst/>
          </a:prstGeom>
        </p:spPr>
      </p:pic>
      <p:graphicFrame>
        <p:nvGraphicFramePr>
          <p:cNvPr id="10" name="表格 9"/>
          <p:cNvGraphicFramePr/>
          <p:nvPr>
            <p:custDataLst>
              <p:tags r:id="rId5"/>
            </p:custDataLst>
          </p:nvPr>
        </p:nvGraphicFramePr>
        <p:xfrm>
          <a:off x="444500" y="1504950"/>
          <a:ext cx="7599680" cy="4391025"/>
        </p:xfrm>
        <a:graphic>
          <a:graphicData uri="http://schemas.openxmlformats.org/drawingml/2006/table">
            <a:tbl>
              <a:tblPr firstRow="1" bandRow="1">
                <a:tableStyleId>{5C22544A-7EE6-4342-B048-85BDC9FD1C3A}</a:tableStyleId>
              </a:tblPr>
              <a:tblGrid>
                <a:gridCol w="3141345"/>
                <a:gridCol w="4458335"/>
              </a:tblGrid>
              <a:tr h="996315">
                <a:tc>
                  <a:txBody>
                    <a:bodyPr/>
                    <a:p>
                      <a:pPr>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817880">
                <a:tc>
                  <a:txBody>
                    <a:bodyPr/>
                    <a:p>
                      <a:pPr>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a:buNone/>
                      </a:pPr>
                      <a:endParaRPr lang="zh-CN" altLang="en-US" sz="2400">
                        <a:latin typeface="微软雅黑" panose="020B0503020204020204" charset="-122"/>
                        <a:ea typeface="微软雅黑" panose="020B0503020204020204" charset="-122"/>
                      </a:endParaRPr>
                    </a:p>
                  </a:txBody>
                  <a:tcPr anchor="ctr" anchorCtr="0"/>
                </a:tc>
              </a:tr>
              <a:tr h="1720215">
                <a:tc>
                  <a:txBody>
                    <a:bodyPr/>
                    <a:p>
                      <a:pPr>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856615">
                <a:tc>
                  <a:txBody>
                    <a:bodyPr/>
                    <a:p>
                      <a:pPr>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sp>
        <p:nvSpPr>
          <p:cNvPr id="3" name="标题 1"/>
          <p:cNvSpPr>
            <a:spLocks noGrp="1"/>
          </p:cNvSpPr>
          <p:nvPr/>
        </p:nvSpPr>
        <p:spPr>
          <a:xfrm>
            <a:off x="690245" y="3257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微软雅黑" panose="020B0503020204020204" charset="-122"/>
                <a:ea typeface="微软雅黑" panose="020B0503020204020204" charset="-122"/>
                <a:cs typeface="新宋体" panose="02010609030101010101" charset="-122"/>
                <a:sym typeface="+mn-ea"/>
              </a:rPr>
              <a:t>反应物本身性质影响化学反应速率</a:t>
            </a:r>
            <a:endParaRPr lang="zh-CN" altLang="en-US" sz="3600" b="1">
              <a:latin typeface="微软雅黑" panose="020B0503020204020204" charset="-122"/>
              <a:ea typeface="微软雅黑" panose="020B0503020204020204" charset="-122"/>
              <a:cs typeface="新宋体" panose="02010609030101010101" charset="-122"/>
              <a:sym typeface="+mn-ea"/>
            </a:endParaRPr>
          </a:p>
        </p:txBody>
      </p:sp>
      <p:sp>
        <p:nvSpPr>
          <p:cNvPr id="5" name="文本框 4"/>
          <p:cNvSpPr txBox="1"/>
          <p:nvPr/>
        </p:nvSpPr>
        <p:spPr>
          <a:xfrm>
            <a:off x="8293100" y="3842385"/>
            <a:ext cx="3629025" cy="922020"/>
          </a:xfrm>
          <a:prstGeom prst="rect">
            <a:avLst/>
          </a:prstGeom>
          <a:noFill/>
        </p:spPr>
        <p:txBody>
          <a:bodyPr wrap="square" rtlCol="0">
            <a:spAutoFit/>
          </a:bodyPr>
          <a:p>
            <a:pPr marL="0" indent="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【用品】  </a:t>
            </a:r>
            <a:r>
              <a:rPr lang="en-US" altLang="zh-CN">
                <a:latin typeface="微软雅黑" panose="020B0503020204020204" charset="-122"/>
                <a:ea typeface="微软雅黑" panose="020B0503020204020204" charset="-122"/>
                <a:cs typeface="微软雅黑" panose="020B0503020204020204" charset="-122"/>
                <a:sym typeface="+mn-ea"/>
              </a:rPr>
              <a:t>3</a:t>
            </a:r>
            <a:r>
              <a:rPr lang="en-US" altLang="zh-CN">
                <a:latin typeface="微软雅黑" panose="020B0503020204020204" charset="-122"/>
                <a:ea typeface="微软雅黑" panose="020B0503020204020204" charset="-122"/>
                <a:cs typeface="微软雅黑" panose="020B0503020204020204" charset="-122"/>
                <a:sym typeface="+mn-ea"/>
              </a:rPr>
              <a:t>mol/L</a:t>
            </a:r>
            <a:r>
              <a:rPr lang="zh-CN" altLang="en-US">
                <a:latin typeface="微软雅黑" panose="020B0503020204020204" charset="-122"/>
                <a:ea typeface="微软雅黑" panose="020B0503020204020204" charset="-122"/>
                <a:cs typeface="微软雅黑" panose="020B0503020204020204" charset="-122"/>
                <a:sym typeface="+mn-ea"/>
              </a:rPr>
              <a:t>盐酸  镁条 铝条  试管  镊子 </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6" name="对象 5"/>
          <p:cNvGraphicFramePr/>
          <p:nvPr/>
        </p:nvGraphicFramePr>
        <p:xfrm>
          <a:off x="3823970" y="3468370"/>
          <a:ext cx="3409315" cy="1405255"/>
        </p:xfrm>
        <a:graphic>
          <a:graphicData uri="http://schemas.openxmlformats.org/presentationml/2006/ole">
            <mc:AlternateContent xmlns:mc="http://schemas.openxmlformats.org/markup-compatibility/2006">
              <mc:Choice xmlns:v="urn:schemas-microsoft-com:vml" Requires="v">
                <p:oleObj spid="_x0000_s8" name="" r:id="rId6" imgW="2298700" imgH="704850" progId="Paint.Picture">
                  <p:embed/>
                </p:oleObj>
              </mc:Choice>
              <mc:Fallback>
                <p:oleObj name="" r:id="rId6" imgW="2298700" imgH="704850" progId="Paint.Picture">
                  <p:embed/>
                  <p:pic>
                    <p:nvPicPr>
                      <p:cNvPr id="0" name="图片 7"/>
                      <p:cNvPicPr/>
                      <p:nvPr/>
                    </p:nvPicPr>
                    <p:blipFill>
                      <a:blip r:embed="rId7"/>
                      <a:stretch>
                        <a:fillRect/>
                      </a:stretch>
                    </p:blipFill>
                    <p:spPr>
                      <a:xfrm>
                        <a:off x="3823970" y="3468370"/>
                        <a:ext cx="3409315" cy="1405255"/>
                      </a:xfrm>
                      <a:prstGeom prst="rect">
                        <a:avLst/>
                      </a:prstGeom>
                    </p:spPr>
                  </p:pic>
                </p:oleObj>
              </mc:Fallback>
            </mc:AlternateContent>
          </a:graphicData>
        </a:graphic>
      </p:graphicFrame>
      <p:sp>
        <p:nvSpPr>
          <p:cNvPr id="9" name="文本框 8"/>
          <p:cNvSpPr txBox="1"/>
          <p:nvPr/>
        </p:nvSpPr>
        <p:spPr>
          <a:xfrm>
            <a:off x="3696970" y="1628775"/>
            <a:ext cx="3994150" cy="829945"/>
          </a:xfrm>
          <a:prstGeom prst="rect">
            <a:avLst/>
          </a:prstGeom>
          <a:noFill/>
        </p:spPr>
        <p:txBody>
          <a:bodyPr wrap="square" rtlCol="0" anchor="t">
            <a:spAutoFit/>
          </a:bodyPr>
          <a:p>
            <a:pPr algn="ctr">
              <a:buNone/>
            </a:pPr>
            <a:r>
              <a:rPr lang="en-US" altLang="zh-CN" sz="2400">
                <a:latin typeface="微软雅黑" panose="020B0503020204020204" charset="-122"/>
                <a:ea typeface="微软雅黑" panose="020B0503020204020204" charset="-122"/>
                <a:cs typeface="Arial" panose="020B0604020202020204" pitchFamily="34" charset="0"/>
                <a:sym typeface="+mn-ea"/>
              </a:rPr>
              <a:t>Mg+2HCl=MgCl</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a:t>
            </a:r>
            <a:endParaRPr lang="en-US" altLang="zh-CN" sz="2400">
              <a:latin typeface="微软雅黑" panose="020B0503020204020204" charset="-122"/>
              <a:ea typeface="微软雅黑" panose="020B0503020204020204" charset="-122"/>
              <a:cs typeface="Arial" panose="020B0604020202020204" pitchFamily="34" charset="0"/>
            </a:endParaRPr>
          </a:p>
          <a:p>
            <a:pPr algn="ctr">
              <a:buNone/>
            </a:pPr>
            <a:r>
              <a:rPr lang="en-US" altLang="zh-CN" sz="2400">
                <a:latin typeface="微软雅黑" panose="020B0503020204020204" charset="-122"/>
                <a:ea typeface="微软雅黑" panose="020B0503020204020204" charset="-122"/>
                <a:cs typeface="Arial" panose="020B0604020202020204" pitchFamily="34" charset="0"/>
                <a:sym typeface="+mn-ea"/>
              </a:rPr>
              <a:t>2Al+6HCl=2AlCl</a:t>
            </a:r>
            <a:r>
              <a:rPr lang="en-US" altLang="zh-CN" sz="2400" baseline="-25000">
                <a:latin typeface="微软雅黑" panose="020B0503020204020204" charset="-122"/>
                <a:ea typeface="微软雅黑" panose="020B0503020204020204" charset="-122"/>
                <a:cs typeface="Arial" panose="020B0604020202020204" pitchFamily="34" charset="0"/>
                <a:sym typeface="+mn-ea"/>
              </a:rPr>
              <a:t>3</a:t>
            </a:r>
            <a:r>
              <a:rPr lang="en-US" altLang="zh-CN" sz="2400">
                <a:latin typeface="微软雅黑" panose="020B0503020204020204" charset="-122"/>
                <a:ea typeface="微软雅黑" panose="020B0503020204020204" charset="-122"/>
                <a:cs typeface="Arial" panose="020B0604020202020204" pitchFamily="34" charset="0"/>
                <a:sym typeface="+mn-ea"/>
              </a:rPr>
              <a:t>+3H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a:t>
            </a:r>
            <a:endParaRPr lang="zh-CN" altLang="en-US" sz="2400"/>
          </a:p>
        </p:txBody>
      </p:sp>
      <p:sp>
        <p:nvSpPr>
          <p:cNvPr id="11" name="文本框 10"/>
          <p:cNvSpPr txBox="1"/>
          <p:nvPr/>
        </p:nvSpPr>
        <p:spPr>
          <a:xfrm>
            <a:off x="4271010" y="2701925"/>
            <a:ext cx="2540000" cy="460375"/>
          </a:xfrm>
          <a:prstGeom prst="rect">
            <a:avLst/>
          </a:prstGeom>
          <a:noFill/>
        </p:spPr>
        <p:txBody>
          <a:bodyPr wrap="square" rtlCol="0" anchor="t">
            <a:spAutoFit/>
          </a:bodyPr>
          <a:p>
            <a:pPr algn="ctr">
              <a:buNone/>
            </a:pPr>
            <a:r>
              <a:rPr lang="zh-CN" altLang="en-US" sz="2400">
                <a:latin typeface="微软雅黑" panose="020B0503020204020204" charset="-122"/>
                <a:ea typeface="微软雅黑" panose="020B0503020204020204" charset="-122"/>
                <a:sym typeface="+mn-ea"/>
              </a:rPr>
              <a:t>反应物本身性质</a:t>
            </a:r>
            <a:endParaRPr lang="zh-CN" altLang="en-US" sz="2400">
              <a:latin typeface="微软雅黑" panose="020B0503020204020204" charset="-122"/>
              <a:ea typeface="微软雅黑" panose="020B0503020204020204" charset="-122"/>
              <a:sym typeface="+mn-ea"/>
            </a:endParaRPr>
          </a:p>
        </p:txBody>
      </p:sp>
      <p:sp>
        <p:nvSpPr>
          <p:cNvPr id="12" name="文本框 11"/>
          <p:cNvSpPr txBox="1"/>
          <p:nvPr/>
        </p:nvSpPr>
        <p:spPr>
          <a:xfrm>
            <a:off x="4361180" y="5232400"/>
            <a:ext cx="2011680" cy="460375"/>
          </a:xfrm>
          <a:prstGeom prst="rect">
            <a:avLst/>
          </a:prstGeom>
          <a:noFill/>
        </p:spPr>
        <p:txBody>
          <a:bodyPr wrap="none" rtlCol="0" anchor="t">
            <a:spAutoFit/>
          </a:bodyPr>
          <a:p>
            <a:pPr algn="ctr">
              <a:buNone/>
            </a:pPr>
            <a:r>
              <a:rPr lang="zh-CN" altLang="en-US" sz="2400">
                <a:latin typeface="微软雅黑" panose="020B0503020204020204" charset="-122"/>
                <a:ea typeface="微软雅黑" panose="020B0503020204020204" charset="-122"/>
                <a:sym typeface="+mn-ea"/>
              </a:rPr>
              <a:t>产生气泡快慢</a:t>
            </a:r>
            <a:endParaRPr lang="zh-CN" altLang="en-US" sz="2400">
              <a:latin typeface="微软雅黑" panose="020B0503020204020204" charset="-122"/>
              <a:ea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8" fill="hold" display="1">
                  <p:stCondLst>
                    <p:cond delay="indefinite"/>
                  </p:stCondLst>
                  <p:endCondLst>
                    <p:cond evt="onNext">
                      <p:tgtEl>
                        <p:sldTgt/>
                      </p:tgtEl>
                    </p:cond>
                    <p:cond evt="onPrev">
                      <p:tgtEl>
                        <p:sldTgt/>
                      </p:tgtEl>
                    </p:cond>
                  </p:endCondLst>
                </p:cTn>
                <p:tgtEl>
                  <p:spTgt spid="7"/>
                </p:tgtEl>
              </p:cMediaNode>
            </p:vide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additive="base">
                                        <p:cTn id="33" dur="1" fill="hold"/>
                                        <p:tgtEl>
                                          <p:spTgt spid="7"/>
                                        </p:tgtEl>
                                      </p:cBhvr>
                                    </p:cmd>
                                  </p:childTnLst>
                                </p:cTn>
                              </p:par>
                            </p:childTnLst>
                          </p:cTn>
                        </p:par>
                      </p:childTnLst>
                    </p:cTn>
                  </p:par>
                </p:childTnLst>
              </p:cTn>
              <p:nextCondLst>
                <p:cond evt="onClick" delay="0">
                  <p:tgtEl>
                    <p:spTgt spid="7"/>
                  </p:tgtEl>
                </p:cond>
              </p:nextCondLst>
            </p:seq>
          </p:childTnLst>
        </p:cTn>
      </p:par>
    </p:tnLst>
    <p:bldLst>
      <p:bldP spid="9" grpId="0"/>
      <p:bldP spid="11" grpId="0"/>
      <p:bldP spid="1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催化剂对速率的影响P57-3 截取视频 截取合并">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201660" y="1459865"/>
            <a:ext cx="3518535" cy="2284095"/>
          </a:xfrm>
          <a:prstGeom prst="rect">
            <a:avLst/>
          </a:prstGeom>
        </p:spPr>
      </p:pic>
      <p:sp>
        <p:nvSpPr>
          <p:cNvPr id="3" name="标题 2"/>
          <p:cNvSpPr>
            <a:spLocks noGrp="1"/>
          </p:cNvSpPr>
          <p:nvPr>
            <p:ph type="title"/>
          </p:nvPr>
        </p:nvSpPr>
        <p:spPr/>
        <p:txBody>
          <a:bodyPr>
            <a:normAutofit/>
          </a:bodyPr>
          <a:p>
            <a:r>
              <a:rPr lang="zh-CN" altLang="en-US" sz="4000" b="1">
                <a:latin typeface="微软雅黑" panose="020B0503020204020204" charset="-122"/>
                <a:ea typeface="微软雅黑" panose="020B0503020204020204" charset="-122"/>
                <a:cs typeface="新宋体" panose="02010609030101010101" charset="-122"/>
                <a:sym typeface="+mn-ea"/>
              </a:rPr>
              <a:t>催化剂影响化学反应速率</a:t>
            </a:r>
            <a:endParaRPr lang="zh-CN" altLang="en-US" sz="4000" b="1">
              <a:latin typeface="微软雅黑" panose="020B0503020204020204" charset="-122"/>
              <a:ea typeface="微软雅黑" panose="020B0503020204020204" charset="-122"/>
              <a:cs typeface="新宋体" panose="02010609030101010101" charset="-122"/>
            </a:endParaRPr>
          </a:p>
        </p:txBody>
      </p:sp>
      <p:sp>
        <p:nvSpPr>
          <p:cNvPr id="39" name="文本框 38"/>
          <p:cNvSpPr txBox="1"/>
          <p:nvPr/>
        </p:nvSpPr>
        <p:spPr>
          <a:xfrm>
            <a:off x="8286115" y="4064000"/>
            <a:ext cx="3349625" cy="1337945"/>
          </a:xfrm>
          <a:prstGeom prst="rect">
            <a:avLst/>
          </a:prstGeom>
          <a:noFill/>
        </p:spPr>
        <p:txBody>
          <a:bodyPr wrap="square" rtlCol="0">
            <a:spAutoFit/>
          </a:bodyPr>
          <a:p>
            <a:pPr marL="0" indent="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【用品】</a:t>
            </a:r>
            <a:r>
              <a:rPr lang="en-US" altLang="zh-CN">
                <a:latin typeface="微软雅黑" panose="020B0503020204020204" charset="-122"/>
                <a:ea typeface="微软雅黑" panose="020B0503020204020204" charset="-122"/>
                <a:cs typeface="微软雅黑" panose="020B0503020204020204" charset="-122"/>
                <a:sym typeface="+mn-ea"/>
              </a:rPr>
              <a:t>10</a:t>
            </a:r>
            <a:r>
              <a:rPr lang="en-US" altLang="zh-CN">
                <a:latin typeface="微软雅黑" panose="020B0503020204020204" charset="-122"/>
                <a:ea typeface="微软雅黑" panose="020B0503020204020204" charset="-122"/>
                <a:cs typeface="微软雅黑" panose="020B0503020204020204" charset="-122"/>
                <a:sym typeface="+mn-ea"/>
              </a:rPr>
              <a:t>%H</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en-US" altLang="zh-CN">
                <a:latin typeface="微软雅黑" panose="020B0503020204020204" charset="-122"/>
                <a:ea typeface="微软雅黑" panose="020B0503020204020204" charset="-122"/>
                <a:cs typeface="微软雅黑" panose="020B0503020204020204" charset="-122"/>
                <a:sym typeface="+mn-ea"/>
              </a:rPr>
              <a:t>O</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zh-CN" altLang="en-US">
                <a:latin typeface="微软雅黑" panose="020B0503020204020204" charset="-122"/>
                <a:ea typeface="微软雅黑" panose="020B0503020204020204" charset="-122"/>
                <a:cs typeface="微软雅黑" panose="020B0503020204020204" charset="-122"/>
                <a:sym typeface="+mn-ea"/>
              </a:rPr>
              <a:t>溶液  </a:t>
            </a:r>
            <a:r>
              <a:rPr lang="en-US" altLang="zh-CN">
                <a:latin typeface="微软雅黑" panose="020B0503020204020204" charset="-122"/>
                <a:ea typeface="微软雅黑" panose="020B0503020204020204" charset="-122"/>
                <a:cs typeface="微软雅黑" panose="020B0503020204020204" charset="-122"/>
                <a:sym typeface="+mn-ea"/>
              </a:rPr>
              <a:t>1mol/LFeCl</a:t>
            </a:r>
            <a:r>
              <a:rPr lang="en-US" altLang="zh-CN" baseline="-25000">
                <a:latin typeface="微软雅黑" panose="020B0503020204020204" charset="-122"/>
                <a:ea typeface="微软雅黑" panose="020B0503020204020204" charset="-122"/>
                <a:cs typeface="微软雅黑" panose="020B0503020204020204" charset="-122"/>
                <a:sym typeface="+mn-ea"/>
              </a:rPr>
              <a:t>3</a:t>
            </a:r>
            <a:r>
              <a:rPr lang="zh-CN" altLang="en-US">
                <a:latin typeface="微软雅黑" panose="020B0503020204020204" charset="-122"/>
                <a:ea typeface="微软雅黑" panose="020B0503020204020204" charset="-122"/>
                <a:cs typeface="微软雅黑" panose="020B0503020204020204" charset="-122"/>
                <a:sym typeface="+mn-ea"/>
              </a:rPr>
              <a:t>溶液    </a:t>
            </a:r>
            <a:r>
              <a:rPr lang="en-US" altLang="zh-CN">
                <a:latin typeface="微软雅黑" panose="020B0503020204020204" charset="-122"/>
                <a:ea typeface="微软雅黑" panose="020B0503020204020204" charset="-122"/>
                <a:cs typeface="微软雅黑" panose="020B0503020204020204" charset="-122"/>
                <a:sym typeface="+mn-ea"/>
              </a:rPr>
              <a:t>MnO</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zh-CN" altLang="en-US">
                <a:latin typeface="微软雅黑" panose="020B0503020204020204" charset="-122"/>
                <a:ea typeface="微软雅黑" panose="020B0503020204020204" charset="-122"/>
                <a:cs typeface="微软雅黑" panose="020B0503020204020204" charset="-122"/>
                <a:sym typeface="+mn-ea"/>
              </a:rPr>
              <a:t>粉末</a:t>
            </a:r>
            <a:r>
              <a:rPr lang="zh-CN" altLang="en-US">
                <a:latin typeface="微软雅黑" panose="020B0503020204020204" charset="-122"/>
                <a:ea typeface="微软雅黑" panose="020B0503020204020204" charset="-122"/>
                <a:cs typeface="微软雅黑" panose="020B0503020204020204" charset="-122"/>
                <a:sym typeface="+mn-ea"/>
              </a:rPr>
              <a:t>  药匙   试管     胶头滴管</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10" name="表格 9"/>
          <p:cNvGraphicFramePr/>
          <p:nvPr>
            <p:custDataLst>
              <p:tags r:id="rId5"/>
            </p:custDataLst>
          </p:nvPr>
        </p:nvGraphicFramePr>
        <p:xfrm>
          <a:off x="267335" y="1542415"/>
          <a:ext cx="7718425" cy="4484370"/>
        </p:xfrm>
        <a:graphic>
          <a:graphicData uri="http://schemas.openxmlformats.org/drawingml/2006/table">
            <a:tbl>
              <a:tblPr firstRow="1" bandRow="1">
                <a:tableStyleId>{5C22544A-7EE6-4342-B048-85BDC9FD1C3A}</a:tableStyleId>
              </a:tblPr>
              <a:tblGrid>
                <a:gridCol w="3141345"/>
                <a:gridCol w="4577080"/>
              </a:tblGrid>
              <a:tr h="65532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2039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r h="249047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55689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graphicFrame>
        <p:nvGraphicFramePr>
          <p:cNvPr id="4" name="对象 3"/>
          <p:cNvGraphicFramePr/>
          <p:nvPr/>
        </p:nvGraphicFramePr>
        <p:xfrm>
          <a:off x="3967480" y="2963545"/>
          <a:ext cx="3007995" cy="2204085"/>
        </p:xfrm>
        <a:graphic>
          <a:graphicData uri="http://schemas.openxmlformats.org/presentationml/2006/ole">
            <mc:AlternateContent xmlns:mc="http://schemas.openxmlformats.org/markup-compatibility/2006">
              <mc:Choice xmlns:v="urn:schemas-microsoft-com:vml" Requires="v">
                <p:oleObj spid="_x0000_s6" name="" r:id="rId6" imgW="1562100" imgH="1276350" progId="Paint.Picture">
                  <p:embed/>
                </p:oleObj>
              </mc:Choice>
              <mc:Fallback>
                <p:oleObj name="" r:id="rId6" imgW="1562100" imgH="1276350" progId="Paint.Picture">
                  <p:embed/>
                  <p:pic>
                    <p:nvPicPr>
                      <p:cNvPr id="0" name="图片 5"/>
                      <p:cNvPicPr/>
                      <p:nvPr/>
                    </p:nvPicPr>
                    <p:blipFill>
                      <a:blip r:embed="rId7"/>
                      <a:stretch>
                        <a:fillRect/>
                      </a:stretch>
                    </p:blipFill>
                    <p:spPr>
                      <a:xfrm>
                        <a:off x="3967480" y="2963545"/>
                        <a:ext cx="3007995" cy="2204085"/>
                      </a:xfrm>
                      <a:prstGeom prst="rect">
                        <a:avLst/>
                      </a:prstGeom>
                    </p:spPr>
                  </p:pic>
                </p:oleObj>
              </mc:Fallback>
            </mc:AlternateContent>
          </a:graphicData>
        </a:graphic>
      </p:graphicFrame>
      <p:sp>
        <p:nvSpPr>
          <p:cNvPr id="8" name="文本框 7"/>
          <p:cNvSpPr txBox="1"/>
          <p:nvPr/>
        </p:nvSpPr>
        <p:spPr>
          <a:xfrm>
            <a:off x="4333875" y="1701800"/>
            <a:ext cx="2825115" cy="460375"/>
          </a:xfrm>
          <a:prstGeom prst="rect">
            <a:avLst/>
          </a:prstGeom>
          <a:noFill/>
        </p:spPr>
        <p:txBody>
          <a:bodyPr wrap="none" rtlCol="0">
            <a:spAutoFit/>
          </a:bodyPr>
          <a:p>
            <a:pPr algn="ctr" fontAlgn="base">
              <a:buNone/>
            </a:pPr>
            <a:r>
              <a:rPr lang="en-US" altLang="zh-CN" sz="2400">
                <a:latin typeface="微软雅黑" panose="020B0503020204020204" charset="-122"/>
                <a:ea typeface="微软雅黑" panose="020B0503020204020204" charset="-122"/>
                <a:cs typeface="Arial" panose="020B0604020202020204" pitchFamily="34" charset="0"/>
                <a:sym typeface="+mn-ea"/>
              </a:rPr>
              <a:t>2H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O</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=2H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O+O</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a:t>
            </a:r>
            <a:endParaRPr lang="en-US" altLang="zh-CN" sz="2400">
              <a:latin typeface="微软雅黑" panose="020B0503020204020204" charset="-122"/>
              <a:ea typeface="微软雅黑" panose="020B0503020204020204" charset="-122"/>
              <a:cs typeface="Arial" panose="020B0604020202020204" pitchFamily="34" charset="0"/>
            </a:endParaRPr>
          </a:p>
        </p:txBody>
      </p:sp>
      <p:sp>
        <p:nvSpPr>
          <p:cNvPr id="11" name="文本框 10"/>
          <p:cNvSpPr txBox="1"/>
          <p:nvPr/>
        </p:nvSpPr>
        <p:spPr>
          <a:xfrm>
            <a:off x="4922520" y="2263775"/>
            <a:ext cx="1097280" cy="460375"/>
          </a:xfrm>
          <a:prstGeom prst="rect">
            <a:avLst/>
          </a:prstGeom>
          <a:noFill/>
        </p:spPr>
        <p:txBody>
          <a:bodyPr wrap="none" rtlCol="0">
            <a:spAutoFit/>
          </a:bodyPr>
          <a:p>
            <a:pPr algn="ctr" fontAlgn="base">
              <a:buNone/>
            </a:pPr>
            <a:r>
              <a:rPr lang="zh-CN" altLang="en-US" sz="2400">
                <a:latin typeface="微软雅黑" panose="020B0503020204020204" charset="-122"/>
                <a:ea typeface="微软雅黑" panose="020B0503020204020204" charset="-122"/>
                <a:sym typeface="+mn-ea"/>
              </a:rPr>
              <a:t>催化剂</a:t>
            </a:r>
            <a:endParaRPr lang="zh-CN" altLang="en-US" sz="2400">
              <a:latin typeface="微软雅黑" panose="020B0503020204020204" charset="-122"/>
              <a:ea typeface="微软雅黑" panose="020B0503020204020204" charset="-122"/>
            </a:endParaRPr>
          </a:p>
        </p:txBody>
      </p:sp>
      <p:sp>
        <p:nvSpPr>
          <p:cNvPr id="12" name="文本框 11"/>
          <p:cNvSpPr txBox="1"/>
          <p:nvPr/>
        </p:nvSpPr>
        <p:spPr>
          <a:xfrm>
            <a:off x="4587240" y="5518785"/>
            <a:ext cx="2011680" cy="460375"/>
          </a:xfrm>
          <a:prstGeom prst="rect">
            <a:avLst/>
          </a:prstGeom>
          <a:noFill/>
        </p:spPr>
        <p:txBody>
          <a:bodyPr wrap="none" rtlCol="0">
            <a:spAutoFit/>
          </a:bodyPr>
          <a:p>
            <a:pPr algn="ctr" fontAlgn="base">
              <a:buNone/>
            </a:pPr>
            <a:r>
              <a:rPr lang="zh-CN" altLang="en-US" sz="2400">
                <a:latin typeface="微软雅黑" panose="020B0503020204020204" charset="-122"/>
                <a:ea typeface="微软雅黑" panose="020B0503020204020204" charset="-122"/>
                <a:sym typeface="+mn-ea"/>
              </a:rPr>
              <a:t>产生气泡快慢</a:t>
            </a:r>
            <a:endParaRPr lang="zh-CN" altLang="en-US" sz="2400">
              <a:latin typeface="微软雅黑" panose="020B0503020204020204" charset="-122"/>
              <a:ea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29" fill="hold" display="1">
                  <p:stCondLst>
                    <p:cond delay="indefinite"/>
                  </p:stCondLst>
                  <p:endCondLst>
                    <p:cond evt="onNext">
                      <p:tgtEl>
                        <p:sldTgt/>
                      </p:tgtEl>
                    </p:cond>
                    <p:cond evt="onPrev">
                      <p:tgtEl>
                        <p:sldTgt/>
                      </p:tgtEl>
                    </p:cond>
                  </p:end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5"/>
                                        </p:tgtEl>
                                      </p:cBhvr>
                                    </p:cmd>
                                  </p:childTnLst>
                                </p:cTn>
                              </p:par>
                            </p:childTnLst>
                          </p:cTn>
                        </p:par>
                      </p:childTnLst>
                    </p:cTn>
                  </p:par>
                </p:childTnLst>
              </p:cTn>
              <p:nextCondLst>
                <p:cond evt="onClick" delay="0">
                  <p:tgtEl>
                    <p:spTgt spid="5"/>
                  </p:tgtEl>
                </p:cond>
              </p:nextCondLst>
            </p:seq>
          </p:childTnLst>
        </p:cTn>
      </p:par>
    </p:tnLst>
    <p:bldLst>
      <p:bldP spid="39"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温度对化学反应速率的影响">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133080" y="1588135"/>
            <a:ext cx="3902075" cy="2258695"/>
          </a:xfrm>
          <a:prstGeom prst="rect">
            <a:avLst/>
          </a:prstGeom>
        </p:spPr>
      </p:pic>
      <p:sp>
        <p:nvSpPr>
          <p:cNvPr id="4" name="标题 1"/>
          <p:cNvSpPr>
            <a:spLocks noGrp="1"/>
          </p:cNvSpPr>
          <p:nvPr/>
        </p:nvSpPr>
        <p:spPr>
          <a:xfrm>
            <a:off x="564515" y="2476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a:latin typeface="微软雅黑" panose="020B0503020204020204" charset="-122"/>
                <a:ea typeface="微软雅黑" panose="020B0503020204020204" charset="-122"/>
                <a:cs typeface="新宋体" panose="02010609030101010101" charset="-122"/>
                <a:sym typeface="+mn-ea"/>
              </a:rPr>
              <a:t>反应温度影响化学反应速率</a:t>
            </a:r>
            <a:endParaRPr lang="zh-CN" altLang="en-US" sz="4000" b="1">
              <a:latin typeface="微软雅黑" panose="020B0503020204020204" charset="-122"/>
              <a:ea typeface="微软雅黑" panose="020B0503020204020204" charset="-122"/>
              <a:cs typeface="新宋体" panose="02010609030101010101" charset="-122"/>
              <a:sym typeface="+mn-ea"/>
            </a:endParaRPr>
          </a:p>
        </p:txBody>
      </p:sp>
      <p:grpSp>
        <p:nvGrpSpPr>
          <p:cNvPr id="2" name="组合 1"/>
          <p:cNvGrpSpPr/>
          <p:nvPr/>
        </p:nvGrpSpPr>
        <p:grpSpPr>
          <a:xfrm>
            <a:off x="4564380" y="4262120"/>
            <a:ext cx="3596640" cy="459740"/>
            <a:chOff x="7188" y="6712"/>
            <a:chExt cx="5664" cy="724"/>
          </a:xfrm>
        </p:grpSpPr>
        <p:sp>
          <p:nvSpPr>
            <p:cNvPr id="14" name="文本框 13"/>
            <p:cNvSpPr txBox="1"/>
            <p:nvPr/>
          </p:nvSpPr>
          <p:spPr>
            <a:xfrm>
              <a:off x="7580" y="6712"/>
              <a:ext cx="5273" cy="725"/>
            </a:xfrm>
            <a:prstGeom prst="rect">
              <a:avLst/>
            </a:prstGeom>
            <a:noFill/>
          </p:spPr>
          <p:txBody>
            <a:bodyPr wrap="square" rtlCol="0">
              <a:spAutoFit/>
            </a:bodyPr>
            <a:p>
              <a:r>
                <a:rPr lang="en-US" altLang="zh-CN" sz="2400">
                  <a:latin typeface="微软雅黑" panose="020B0503020204020204" charset="-122"/>
                  <a:ea typeface="微软雅黑" panose="020B0503020204020204" charset="-122"/>
                  <a:cs typeface="Arial" panose="020B0604020202020204" pitchFamily="34" charset="0"/>
                  <a:sym typeface="+mn-ea"/>
                </a:rPr>
                <a:t>                     ↑   </a:t>
              </a:r>
              <a:endParaRPr lang="en-US" altLang="zh-CN" sz="2400">
                <a:latin typeface="微软雅黑" panose="020B0503020204020204" charset="-122"/>
                <a:ea typeface="微软雅黑" panose="020B0503020204020204" charset="-122"/>
                <a:cs typeface="Arial" panose="020B0604020202020204" pitchFamily="34" charset="0"/>
                <a:sym typeface="+mn-ea"/>
              </a:endParaRPr>
            </a:p>
          </p:txBody>
        </p:sp>
        <p:graphicFrame>
          <p:nvGraphicFramePr>
            <p:cNvPr id="10" name="对象 9"/>
            <p:cNvGraphicFramePr/>
            <p:nvPr/>
          </p:nvGraphicFramePr>
          <p:xfrm>
            <a:off x="7188" y="6712"/>
            <a:ext cx="3471" cy="628"/>
          </p:xfrm>
          <a:graphic>
            <a:graphicData uri="http://schemas.openxmlformats.org/presentationml/2006/ole">
              <mc:AlternateContent xmlns:mc="http://schemas.openxmlformats.org/markup-compatibility/2006">
                <mc:Choice xmlns:v="urn:schemas-microsoft-com:vml" Requires="v">
                  <p:oleObj spid="_x0000_s11" name="" r:id="rId5" imgW="1434465" imgH="262890" progId="">
                    <p:embed/>
                  </p:oleObj>
                </mc:Choice>
                <mc:Fallback>
                  <p:oleObj name="" r:id="rId5" imgW="1434465" imgH="262890" progId="">
                    <p:embed/>
                    <p:pic>
                      <p:nvPicPr>
                        <p:cNvPr id="0" name="图片 10"/>
                        <p:cNvPicPr/>
                        <p:nvPr/>
                      </p:nvPicPr>
                      <p:blipFill>
                        <a:blip r:embed="rId6"/>
                        <a:stretch>
                          <a:fillRect/>
                        </a:stretch>
                      </p:blipFill>
                      <p:spPr>
                        <a:xfrm>
                          <a:off x="7188" y="6712"/>
                          <a:ext cx="3471" cy="628"/>
                        </a:xfrm>
                        <a:prstGeom prst="rect">
                          <a:avLst/>
                        </a:prstGeom>
                      </p:spPr>
                    </p:pic>
                  </p:oleObj>
                </mc:Fallback>
              </mc:AlternateContent>
            </a:graphicData>
          </a:graphic>
        </p:graphicFrame>
      </p:grpSp>
      <p:sp>
        <p:nvSpPr>
          <p:cNvPr id="39" name="文本框 38"/>
          <p:cNvSpPr txBox="1"/>
          <p:nvPr/>
        </p:nvSpPr>
        <p:spPr>
          <a:xfrm>
            <a:off x="8373745" y="4150360"/>
            <a:ext cx="3306445" cy="1337945"/>
          </a:xfrm>
          <a:prstGeom prst="rect">
            <a:avLst/>
          </a:prstGeom>
          <a:noFill/>
        </p:spPr>
        <p:txBody>
          <a:bodyPr wrap="square" rtlCol="0">
            <a:spAutoFit/>
          </a:bodyPr>
          <a:p>
            <a:pPr marL="0" indent="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【用品】</a:t>
            </a:r>
            <a:r>
              <a:rPr lang="en-US" altLang="zh-CN">
                <a:latin typeface="微软雅黑" panose="020B0503020204020204" charset="-122"/>
                <a:ea typeface="微软雅黑" panose="020B0503020204020204" charset="-122"/>
                <a:cs typeface="微软雅黑" panose="020B0503020204020204" charset="-122"/>
                <a:sym typeface="+mn-ea"/>
              </a:rPr>
              <a:t>5%H</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en-US" altLang="zh-CN">
                <a:latin typeface="微软雅黑" panose="020B0503020204020204" charset="-122"/>
                <a:ea typeface="微软雅黑" panose="020B0503020204020204" charset="-122"/>
                <a:cs typeface="微软雅黑" panose="020B0503020204020204" charset="-122"/>
                <a:sym typeface="+mn-ea"/>
              </a:rPr>
              <a:t>O</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zh-CN" altLang="en-US">
                <a:latin typeface="微软雅黑" panose="020B0503020204020204" charset="-122"/>
                <a:ea typeface="微软雅黑" panose="020B0503020204020204" charset="-122"/>
                <a:cs typeface="微软雅黑" panose="020B0503020204020204" charset="-122"/>
                <a:sym typeface="+mn-ea"/>
              </a:rPr>
              <a:t>溶液  </a:t>
            </a:r>
            <a:r>
              <a:rPr lang="en-US" altLang="zh-CN">
                <a:latin typeface="微软雅黑" panose="020B0503020204020204" charset="-122"/>
                <a:ea typeface="微软雅黑" panose="020B0503020204020204" charset="-122"/>
                <a:cs typeface="微软雅黑" panose="020B0503020204020204" charset="-122"/>
                <a:sym typeface="+mn-ea"/>
              </a:rPr>
              <a:t>1mol/LFeCl</a:t>
            </a:r>
            <a:r>
              <a:rPr lang="en-US" altLang="zh-CN" baseline="-25000">
                <a:latin typeface="微软雅黑" panose="020B0503020204020204" charset="-122"/>
                <a:ea typeface="微软雅黑" panose="020B0503020204020204" charset="-122"/>
                <a:cs typeface="微软雅黑" panose="020B0503020204020204" charset="-122"/>
                <a:sym typeface="+mn-ea"/>
              </a:rPr>
              <a:t>3</a:t>
            </a:r>
            <a:r>
              <a:rPr lang="zh-CN" altLang="en-US">
                <a:latin typeface="微软雅黑" panose="020B0503020204020204" charset="-122"/>
                <a:ea typeface="微软雅黑" panose="020B0503020204020204" charset="-122"/>
                <a:cs typeface="微软雅黑" panose="020B0503020204020204" charset="-122"/>
                <a:sym typeface="+mn-ea"/>
              </a:rPr>
              <a:t>溶液   冷水  热水 试管    烧杯  </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22" name="表格 21"/>
          <p:cNvGraphicFramePr/>
          <p:nvPr>
            <p:custDataLst>
              <p:tags r:id="rId7"/>
            </p:custDataLst>
          </p:nvPr>
        </p:nvGraphicFramePr>
        <p:xfrm>
          <a:off x="835025" y="1588135"/>
          <a:ext cx="7129145" cy="4627245"/>
        </p:xfrm>
        <a:graphic>
          <a:graphicData uri="http://schemas.openxmlformats.org/drawingml/2006/table">
            <a:tbl>
              <a:tblPr firstRow="1" bandRow="1">
                <a:tableStyleId>{5C22544A-7EE6-4342-B048-85BDC9FD1C3A}</a:tableStyleId>
              </a:tblPr>
              <a:tblGrid>
                <a:gridCol w="3117850"/>
                <a:gridCol w="4011295"/>
              </a:tblGrid>
              <a:tr h="65087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1595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1">
                        <a:latin typeface="微软雅黑" panose="020B0503020204020204" charset="-122"/>
                        <a:ea typeface="微软雅黑" panose="020B0503020204020204" charset="-122"/>
                        <a:cs typeface="新宋体" panose="02010609030101010101" charset="-122"/>
                        <a:sym typeface="+mn-ea"/>
                      </a:endParaRPr>
                    </a:p>
                  </a:txBody>
                  <a:tcPr anchor="ctr" anchorCtr="0"/>
                </a:tc>
              </a:tr>
              <a:tr h="270954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65087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graphicFrame>
        <p:nvGraphicFramePr>
          <p:cNvPr id="26" name="对象 25"/>
          <p:cNvGraphicFramePr/>
          <p:nvPr/>
        </p:nvGraphicFramePr>
        <p:xfrm>
          <a:off x="4329430" y="3167380"/>
          <a:ext cx="3284220" cy="2149475"/>
        </p:xfrm>
        <a:graphic>
          <a:graphicData uri="http://schemas.openxmlformats.org/presentationml/2006/ole">
            <mc:AlternateContent xmlns:mc="http://schemas.openxmlformats.org/markup-compatibility/2006">
              <mc:Choice xmlns:v="urn:schemas-microsoft-com:vml" Requires="v">
                <p:oleObj spid="_x0000_s27" name="" r:id="rId8" imgW="2381250" imgH="1631950" progId="Paint.Picture">
                  <p:embed/>
                </p:oleObj>
              </mc:Choice>
              <mc:Fallback>
                <p:oleObj name="" r:id="rId8" imgW="2381250" imgH="1631950" progId="Paint.Picture">
                  <p:embed/>
                  <p:pic>
                    <p:nvPicPr>
                      <p:cNvPr id="0" name="图片 26"/>
                      <p:cNvPicPr/>
                      <p:nvPr/>
                    </p:nvPicPr>
                    <p:blipFill>
                      <a:blip r:embed="rId9"/>
                      <a:stretch>
                        <a:fillRect/>
                      </a:stretch>
                    </p:blipFill>
                    <p:spPr>
                      <a:xfrm>
                        <a:off x="4329430" y="3167380"/>
                        <a:ext cx="3284220" cy="2149475"/>
                      </a:xfrm>
                      <a:prstGeom prst="rect">
                        <a:avLst/>
                      </a:prstGeom>
                    </p:spPr>
                  </p:pic>
                </p:oleObj>
              </mc:Fallback>
            </mc:AlternateContent>
          </a:graphicData>
        </a:graphic>
      </p:graphicFrame>
      <p:sp>
        <p:nvSpPr>
          <p:cNvPr id="32" name="文本框 31"/>
          <p:cNvSpPr txBox="1"/>
          <p:nvPr/>
        </p:nvSpPr>
        <p:spPr>
          <a:xfrm>
            <a:off x="4992370" y="5618480"/>
            <a:ext cx="20116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产生气泡快慢</a:t>
            </a:r>
            <a:endParaRPr lang="zh-CN" altLang="en-US" sz="2400">
              <a:latin typeface="微软雅黑" panose="020B0503020204020204" charset="-122"/>
              <a:ea typeface="微软雅黑" panose="020B0503020204020204" charset="-122"/>
            </a:endParaRPr>
          </a:p>
        </p:txBody>
      </p:sp>
      <p:sp>
        <p:nvSpPr>
          <p:cNvPr id="33" name="文本框 32"/>
          <p:cNvSpPr txBox="1"/>
          <p:nvPr/>
        </p:nvSpPr>
        <p:spPr>
          <a:xfrm>
            <a:off x="5160645" y="2336800"/>
            <a:ext cx="14020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反应温度</a:t>
            </a:r>
            <a:endParaRPr lang="zh-CN" altLang="en-US" sz="2400" b="1">
              <a:latin typeface="微软雅黑" panose="020B0503020204020204" charset="-122"/>
              <a:ea typeface="微软雅黑" panose="020B0503020204020204" charset="-122"/>
              <a:cs typeface="新宋体" panose="02010609030101010101" charset="-122"/>
              <a:sym typeface="+mn-ea"/>
            </a:endParaRPr>
          </a:p>
        </p:txBody>
      </p:sp>
      <p:graphicFrame>
        <p:nvGraphicFramePr>
          <p:cNvPr id="3" name="内容占位符 2"/>
          <p:cNvGraphicFramePr>
            <a:graphicFrameLocks noChangeAspect="1"/>
          </p:cNvGraphicFramePr>
          <p:nvPr>
            <p:ph idx="1"/>
          </p:nvPr>
        </p:nvGraphicFramePr>
        <p:xfrm>
          <a:off x="4152900" y="1638935"/>
          <a:ext cx="3705860" cy="560705"/>
        </p:xfrm>
        <a:graphic>
          <a:graphicData uri="http://schemas.openxmlformats.org/presentationml/2006/ole">
            <mc:AlternateContent xmlns:mc="http://schemas.openxmlformats.org/markup-compatibility/2006">
              <mc:Choice xmlns:v="urn:schemas-microsoft-com:vml" Requires="v">
                <p:oleObj spid="_x0000_s5" name="" r:id="rId10" imgW="1548765" imgH="234315" progId="">
                  <p:embed/>
                </p:oleObj>
              </mc:Choice>
              <mc:Fallback>
                <p:oleObj name="" r:id="rId10" imgW="1548765" imgH="234315" progId="">
                  <p:embed/>
                  <p:pic>
                    <p:nvPicPr>
                      <p:cNvPr id="0" name="图片 4"/>
                      <p:cNvPicPr/>
                      <p:nvPr/>
                    </p:nvPicPr>
                    <p:blipFill>
                      <a:blip r:embed="rId11"/>
                      <a:stretch>
                        <a:fillRect/>
                      </a:stretch>
                    </p:blipFill>
                    <p:spPr>
                      <a:xfrm>
                        <a:off x="4152900" y="1638935"/>
                        <a:ext cx="3705860" cy="560705"/>
                      </a:xfrm>
                      <a:prstGeom prst="rect">
                        <a:avLst/>
                      </a:prstGeom>
                    </p:spPr>
                  </p:pic>
                </p:oleObj>
              </mc:Fallback>
            </mc:AlternateContent>
          </a:graphicData>
        </a:graphic>
      </p:graphicFrame>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linds(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linds(horizont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1" fill="hold" display="1">
                  <p:stCondLst>
                    <p:cond delay="indefinite"/>
                  </p:stCondLst>
                  <p:endCondLst>
                    <p:cond evt="onNext">
                      <p:tgtEl>
                        <p:sldTgt/>
                      </p:tgtEl>
                    </p:cond>
                    <p:cond evt="onPrev">
                      <p:tgtEl>
                        <p:sldTgt/>
                      </p:tgtEl>
                    </p:cond>
                  </p:endCondLst>
                </p:cTn>
                <p:tgtEl>
                  <p:spTgt spid="15"/>
                </p:tgtEl>
              </p:cMediaNode>
            </p:video>
          </p:childTnLst>
        </p:cTn>
      </p:par>
    </p:tnLst>
    <p:bldLst>
      <p:bldP spid="39"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浓度对化学反应速率的影响">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058150" y="1513205"/>
            <a:ext cx="3630930" cy="2334260"/>
          </a:xfrm>
          <a:prstGeom prst="rect">
            <a:avLst/>
          </a:prstGeom>
        </p:spPr>
      </p:pic>
      <p:sp>
        <p:nvSpPr>
          <p:cNvPr id="4" name="内容占位符 3"/>
          <p:cNvSpPr>
            <a:spLocks noGrp="1"/>
          </p:cNvSpPr>
          <p:nvPr>
            <p:ph idx="1"/>
          </p:nvPr>
        </p:nvSpPr>
        <p:spPr/>
        <p:txBody>
          <a:bodyPr/>
          <a:p>
            <a:endParaRPr lang="zh-CN" altLang="en-US"/>
          </a:p>
        </p:txBody>
      </p:sp>
      <p:sp>
        <p:nvSpPr>
          <p:cNvPr id="7" name="标题 6"/>
          <p:cNvSpPr>
            <a:spLocks noGrp="1"/>
          </p:cNvSpPr>
          <p:nvPr>
            <p:ph type="title"/>
          </p:nvPr>
        </p:nvSpPr>
        <p:spPr/>
        <p:txBody>
          <a:bodyPr>
            <a:normAutofit/>
          </a:bodyPr>
          <a:p>
            <a:r>
              <a:rPr lang="zh-CN" altLang="en-US" sz="4000" b="1">
                <a:latin typeface="微软雅黑" panose="020B0503020204020204" charset="-122"/>
                <a:ea typeface="微软雅黑" panose="020B0503020204020204" charset="-122"/>
                <a:cs typeface="新宋体" panose="02010609030101010101" charset="-122"/>
                <a:sym typeface="+mn-ea"/>
              </a:rPr>
              <a:t>反应物浓度影响化学反应速率</a:t>
            </a:r>
            <a:endParaRPr lang="zh-CN" altLang="en-US" sz="4000" b="1">
              <a:latin typeface="微软雅黑" panose="020B0503020204020204" charset="-122"/>
              <a:ea typeface="微软雅黑" panose="020B0503020204020204" charset="-122"/>
              <a:cs typeface="新宋体" panose="02010609030101010101" charset="-122"/>
            </a:endParaRPr>
          </a:p>
        </p:txBody>
      </p:sp>
      <p:sp>
        <p:nvSpPr>
          <p:cNvPr id="3" name="文本框 2"/>
          <p:cNvSpPr txBox="1"/>
          <p:nvPr/>
        </p:nvSpPr>
        <p:spPr>
          <a:xfrm>
            <a:off x="8144510" y="4173855"/>
            <a:ext cx="3800475" cy="922020"/>
          </a:xfrm>
          <a:prstGeom prst="rect">
            <a:avLst/>
          </a:prstGeom>
          <a:noFill/>
        </p:spPr>
        <p:txBody>
          <a:bodyPr wrap="square" rtlCol="0">
            <a:spAutoFit/>
          </a:bodyPr>
          <a:p>
            <a:pPr marL="0" indent="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【用品】</a:t>
            </a:r>
            <a:r>
              <a:rPr lang="zh-CN" altLang="en-US">
                <a:latin typeface="微软雅黑" panose="020B0503020204020204" charset="-122"/>
                <a:ea typeface="微软雅黑" panose="020B0503020204020204" charset="-122"/>
                <a:cs typeface="微软雅黑" panose="020B0503020204020204" charset="-122"/>
                <a:sym typeface="+mn-ea"/>
              </a:rPr>
              <a:t> 大理石碎块</a:t>
            </a:r>
            <a:r>
              <a:rPr lang="zh-CN" altLang="en-US">
                <a:latin typeface="微软雅黑" panose="020B0503020204020204" charset="-122"/>
                <a:ea typeface="微软雅黑" panose="020B0503020204020204" charset="-122"/>
                <a:cs typeface="微软雅黑" panose="020B0503020204020204" charset="-122"/>
                <a:sym typeface="+mn-ea"/>
              </a:rPr>
              <a:t>  </a:t>
            </a:r>
            <a:r>
              <a:rPr lang="en-US" altLang="zh-CN">
                <a:latin typeface="微软雅黑" panose="020B0503020204020204" charset="-122"/>
                <a:ea typeface="微软雅黑" panose="020B0503020204020204" charset="-122"/>
                <a:cs typeface="微软雅黑" panose="020B0503020204020204" charset="-122"/>
                <a:sym typeface="+mn-ea"/>
              </a:rPr>
              <a:t>0.1mol/L</a:t>
            </a:r>
            <a:r>
              <a:rPr lang="zh-CN" altLang="en-US">
                <a:latin typeface="微软雅黑" panose="020B0503020204020204" charset="-122"/>
                <a:ea typeface="微软雅黑" panose="020B0503020204020204" charset="-122"/>
                <a:cs typeface="微软雅黑" panose="020B0503020204020204" charset="-122"/>
                <a:sym typeface="+mn-ea"/>
              </a:rPr>
              <a:t>盐酸  </a:t>
            </a:r>
            <a:r>
              <a:rPr lang="en-US" altLang="zh-CN">
                <a:latin typeface="微软雅黑" panose="020B0503020204020204" charset="-122"/>
                <a:ea typeface="微软雅黑" panose="020B0503020204020204" charset="-122"/>
                <a:cs typeface="微软雅黑" panose="020B0503020204020204" charset="-122"/>
                <a:sym typeface="+mn-ea"/>
              </a:rPr>
              <a:t>1mol/L</a:t>
            </a:r>
            <a:r>
              <a:rPr lang="zh-CN" altLang="en-US">
                <a:latin typeface="微软雅黑" panose="020B0503020204020204" charset="-122"/>
                <a:ea typeface="微软雅黑" panose="020B0503020204020204" charset="-122"/>
                <a:cs typeface="微软雅黑" panose="020B0503020204020204" charset="-122"/>
                <a:sym typeface="+mn-ea"/>
              </a:rPr>
              <a:t>盐酸   试管    镊子  烧杯  </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22" name="表格 21"/>
          <p:cNvGraphicFramePr/>
          <p:nvPr>
            <p:custDataLst>
              <p:tags r:id="rId5"/>
            </p:custDataLst>
          </p:nvPr>
        </p:nvGraphicFramePr>
        <p:xfrm>
          <a:off x="332105" y="1479550"/>
          <a:ext cx="7614920" cy="4703445"/>
        </p:xfrm>
        <a:graphic>
          <a:graphicData uri="http://schemas.openxmlformats.org/drawingml/2006/table">
            <a:tbl>
              <a:tblPr firstRow="1" bandRow="1">
                <a:tableStyleId>{5C22544A-7EE6-4342-B048-85BDC9FD1C3A}</a:tableStyleId>
              </a:tblPr>
              <a:tblGrid>
                <a:gridCol w="2701925"/>
                <a:gridCol w="4912995"/>
              </a:tblGrid>
              <a:tr h="62547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0325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sym typeface="+mn-ea"/>
                      </a:endParaRPr>
                    </a:p>
                  </a:txBody>
                  <a:tcPr anchor="ctr" anchorCtr="0"/>
                </a:tc>
              </a:tr>
              <a:tr h="252412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63690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graphicFrame>
        <p:nvGraphicFramePr>
          <p:cNvPr id="11" name="对象 10"/>
          <p:cNvGraphicFramePr/>
          <p:nvPr/>
        </p:nvGraphicFramePr>
        <p:xfrm>
          <a:off x="3408680" y="2900680"/>
          <a:ext cx="3843655" cy="2195195"/>
        </p:xfrm>
        <a:graphic>
          <a:graphicData uri="http://schemas.openxmlformats.org/presentationml/2006/ole">
            <mc:AlternateContent xmlns:mc="http://schemas.openxmlformats.org/markup-compatibility/2006">
              <mc:Choice xmlns:v="urn:schemas-microsoft-com:vml" Requires="v">
                <p:oleObj spid="_x0000_s13" name="" r:id="rId6" imgW="1543050" imgH="889000" progId="Paint.Picture">
                  <p:embed/>
                </p:oleObj>
              </mc:Choice>
              <mc:Fallback>
                <p:oleObj name="" r:id="rId6" imgW="1543050" imgH="889000" progId="Paint.Picture">
                  <p:embed/>
                  <p:pic>
                    <p:nvPicPr>
                      <p:cNvPr id="0" name="图片 12"/>
                      <p:cNvPicPr/>
                      <p:nvPr/>
                    </p:nvPicPr>
                    <p:blipFill>
                      <a:blip r:embed="rId7"/>
                      <a:stretch>
                        <a:fillRect/>
                      </a:stretch>
                    </p:blipFill>
                    <p:spPr>
                      <a:xfrm>
                        <a:off x="3408680" y="2900680"/>
                        <a:ext cx="3843655" cy="2195195"/>
                      </a:xfrm>
                      <a:prstGeom prst="rect">
                        <a:avLst/>
                      </a:prstGeom>
                    </p:spPr>
                  </p:pic>
                </p:oleObj>
              </mc:Fallback>
            </mc:AlternateContent>
          </a:graphicData>
        </a:graphic>
      </p:graphicFrame>
      <p:sp>
        <p:nvSpPr>
          <p:cNvPr id="19" name="文本框 18"/>
          <p:cNvSpPr txBox="1"/>
          <p:nvPr/>
        </p:nvSpPr>
        <p:spPr>
          <a:xfrm>
            <a:off x="3134995" y="1569085"/>
            <a:ext cx="4812030" cy="460375"/>
          </a:xfrm>
          <a:prstGeom prst="rect">
            <a:avLst/>
          </a:prstGeom>
          <a:noFill/>
        </p:spPr>
        <p:txBody>
          <a:bodyPr wrap="none" rtlCol="0">
            <a:spAutoFit/>
          </a:bodyPr>
          <a:p>
            <a:pPr algn="l"/>
            <a:r>
              <a:rPr lang="en-US" altLang="zh-CN" sz="2400">
                <a:latin typeface="微软雅黑" panose="020B0503020204020204" charset="-122"/>
                <a:ea typeface="微软雅黑" panose="020B0503020204020204" charset="-122"/>
                <a:cs typeface="Arial" panose="020B0604020202020204" pitchFamily="34" charset="0"/>
                <a:sym typeface="+mn-ea"/>
              </a:rPr>
              <a:t>CaCO</a:t>
            </a:r>
            <a:r>
              <a:rPr lang="en-US" altLang="zh-CN" sz="2400" baseline="-25000">
                <a:latin typeface="微软雅黑" panose="020B0503020204020204" charset="-122"/>
                <a:ea typeface="微软雅黑" panose="020B0503020204020204" charset="-122"/>
                <a:cs typeface="Arial" panose="020B0604020202020204" pitchFamily="34" charset="0"/>
                <a:sym typeface="+mn-ea"/>
              </a:rPr>
              <a:t>3</a:t>
            </a:r>
            <a:r>
              <a:rPr lang="en-US" altLang="zh-CN" sz="2400">
                <a:latin typeface="微软雅黑" panose="020B0503020204020204" charset="-122"/>
                <a:ea typeface="微软雅黑" panose="020B0503020204020204" charset="-122"/>
                <a:cs typeface="Arial" panose="020B0604020202020204" pitchFamily="34" charset="0"/>
                <a:sym typeface="+mn-ea"/>
              </a:rPr>
              <a:t>+2HCl=CaCl</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O+CO</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a:t>
            </a:r>
            <a:endParaRPr lang="en-US" altLang="zh-CN" sz="2400">
              <a:latin typeface="微软雅黑" panose="020B0503020204020204" charset="-122"/>
              <a:ea typeface="微软雅黑" panose="020B0503020204020204" charset="-122"/>
              <a:cs typeface="Arial" panose="020B0604020202020204" pitchFamily="34" charset="0"/>
            </a:endParaRPr>
          </a:p>
        </p:txBody>
      </p:sp>
      <p:sp>
        <p:nvSpPr>
          <p:cNvPr id="21" name="文本框 20"/>
          <p:cNvSpPr txBox="1"/>
          <p:nvPr/>
        </p:nvSpPr>
        <p:spPr>
          <a:xfrm>
            <a:off x="4476750" y="2220595"/>
            <a:ext cx="17068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反应物浓度</a:t>
            </a:r>
            <a:endParaRPr lang="zh-CN" altLang="en-US" sz="2400">
              <a:latin typeface="微软雅黑" panose="020B0503020204020204" charset="-122"/>
              <a:ea typeface="微软雅黑" panose="020B0503020204020204" charset="-122"/>
              <a:sym typeface="+mn-ea"/>
            </a:endParaRPr>
          </a:p>
        </p:txBody>
      </p:sp>
      <p:sp>
        <p:nvSpPr>
          <p:cNvPr id="23" name="文本框 22"/>
          <p:cNvSpPr txBox="1"/>
          <p:nvPr/>
        </p:nvSpPr>
        <p:spPr>
          <a:xfrm>
            <a:off x="4324350" y="5526405"/>
            <a:ext cx="20116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产生气泡快慢</a:t>
            </a:r>
            <a:endParaRPr lang="zh-CN" altLang="en-US" sz="2400">
              <a:latin typeface="微软雅黑" panose="020B0503020204020204" charset="-122"/>
              <a:ea typeface="微软雅黑" panose="020B050302020402020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1" fill="hold" display="1">
                  <p:stCondLst>
                    <p:cond delay="indefinite"/>
                  </p:stCondLst>
                  <p:endCondLst>
                    <p:cond evt="onNext">
                      <p:tgtEl>
                        <p:sldTgt/>
                      </p:tgtEl>
                    </p:cond>
                    <p:cond evt="onPrev">
                      <p:tgtEl>
                        <p:sldTgt/>
                      </p:tgtEl>
                    </p:cond>
                  </p:endCondLst>
                </p:cTn>
                <p:tgtEl>
                  <p:spTgt spid="8"/>
                </p:tgtEl>
              </p:cMediaNode>
            </p:video>
          </p:childTnLst>
        </p:cTn>
      </p:par>
    </p:tnLst>
    <p:bldLst>
      <p:bldP spid="3" grpId="0"/>
      <p:bldP spid="21" grpId="0"/>
      <p:bldP spid="2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接触面积对化学反应速率的影响">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8143240" y="1066165"/>
            <a:ext cx="3792220" cy="2416175"/>
          </a:xfrm>
          <a:prstGeom prst="rect">
            <a:avLst/>
          </a:prstGeom>
        </p:spPr>
      </p:pic>
      <p:sp>
        <p:nvSpPr>
          <p:cNvPr id="8" name="标题 7"/>
          <p:cNvSpPr>
            <a:spLocks noGrp="1"/>
          </p:cNvSpPr>
          <p:nvPr>
            <p:ph type="title"/>
          </p:nvPr>
        </p:nvSpPr>
        <p:spPr/>
        <p:txBody>
          <a:bodyPr>
            <a:normAutofit/>
          </a:bodyPr>
          <a:p>
            <a:r>
              <a:rPr lang="zh-CN" altLang="en-US" sz="4000" b="1">
                <a:latin typeface="微软雅黑" panose="020B0503020204020204" charset="-122"/>
                <a:ea typeface="微软雅黑" panose="020B0503020204020204" charset="-122"/>
                <a:cs typeface="新宋体" panose="02010609030101010101" charset="-122"/>
                <a:sym typeface="+mn-ea"/>
              </a:rPr>
              <a:t>接触面积影响化学反应速率</a:t>
            </a:r>
            <a:endParaRPr lang="zh-CN" altLang="en-US" sz="4000" b="1">
              <a:latin typeface="微软雅黑" panose="020B0503020204020204" charset="-122"/>
              <a:ea typeface="微软雅黑" panose="020B0503020204020204" charset="-122"/>
              <a:cs typeface="新宋体" panose="02010609030101010101" charset="-122"/>
              <a:sym typeface="+mn-ea"/>
            </a:endParaRPr>
          </a:p>
        </p:txBody>
      </p:sp>
      <p:sp>
        <p:nvSpPr>
          <p:cNvPr id="39" name="文本框 38"/>
          <p:cNvSpPr txBox="1"/>
          <p:nvPr/>
        </p:nvSpPr>
        <p:spPr>
          <a:xfrm>
            <a:off x="8306435" y="3772535"/>
            <a:ext cx="3629025" cy="922020"/>
          </a:xfrm>
          <a:prstGeom prst="rect">
            <a:avLst/>
          </a:prstGeom>
          <a:noFill/>
        </p:spPr>
        <p:txBody>
          <a:bodyPr wrap="square" rtlCol="0">
            <a:spAutoFit/>
          </a:bodyPr>
          <a:p>
            <a:pPr marL="0" indent="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【用品】  </a:t>
            </a:r>
            <a:r>
              <a:rPr lang="en-US" altLang="zh-CN">
                <a:latin typeface="微软雅黑" panose="020B0503020204020204" charset="-122"/>
                <a:ea typeface="微软雅黑" panose="020B0503020204020204" charset="-122"/>
                <a:cs typeface="微软雅黑" panose="020B0503020204020204" charset="-122"/>
                <a:sym typeface="+mn-ea"/>
              </a:rPr>
              <a:t>1mol/L</a:t>
            </a:r>
            <a:r>
              <a:rPr lang="zh-CN" altLang="en-US">
                <a:latin typeface="微软雅黑" panose="020B0503020204020204" charset="-122"/>
                <a:ea typeface="微软雅黑" panose="020B0503020204020204" charset="-122"/>
                <a:cs typeface="微软雅黑" panose="020B0503020204020204" charset="-122"/>
                <a:sym typeface="+mn-ea"/>
              </a:rPr>
              <a:t>盐酸  大理石碎块  大理石粉末   试管  镊子  药匙   </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22" name="表格 21"/>
          <p:cNvGraphicFramePr/>
          <p:nvPr>
            <p:custDataLst>
              <p:tags r:id="rId5"/>
            </p:custDataLst>
          </p:nvPr>
        </p:nvGraphicFramePr>
        <p:xfrm>
          <a:off x="299085" y="1522730"/>
          <a:ext cx="7614920" cy="4703445"/>
        </p:xfrm>
        <a:graphic>
          <a:graphicData uri="http://schemas.openxmlformats.org/drawingml/2006/table">
            <a:tbl>
              <a:tblPr firstRow="1" bandRow="1">
                <a:tableStyleId>{5C22544A-7EE6-4342-B048-85BDC9FD1C3A}</a:tableStyleId>
              </a:tblPr>
              <a:tblGrid>
                <a:gridCol w="2609215"/>
                <a:gridCol w="5005705"/>
              </a:tblGrid>
              <a:tr h="62547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0325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sym typeface="+mn-ea"/>
                      </a:endParaRPr>
                    </a:p>
                  </a:txBody>
                  <a:tcPr anchor="ctr" anchorCtr="0"/>
                </a:tc>
              </a:tr>
              <a:tr h="242062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63690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sp>
        <p:nvSpPr>
          <p:cNvPr id="12" name="文本框 11"/>
          <p:cNvSpPr txBox="1"/>
          <p:nvPr/>
        </p:nvSpPr>
        <p:spPr>
          <a:xfrm>
            <a:off x="2938145" y="1631950"/>
            <a:ext cx="4812030" cy="460375"/>
          </a:xfrm>
          <a:prstGeom prst="rect">
            <a:avLst/>
          </a:prstGeom>
          <a:noFill/>
        </p:spPr>
        <p:txBody>
          <a:bodyPr wrap="none" rtlCol="0">
            <a:spAutoFit/>
          </a:bodyPr>
          <a:p>
            <a:pPr algn="l"/>
            <a:r>
              <a:rPr lang="en-US" altLang="zh-CN" sz="2400">
                <a:latin typeface="微软雅黑" panose="020B0503020204020204" charset="-122"/>
                <a:ea typeface="微软雅黑" panose="020B0503020204020204" charset="-122"/>
                <a:cs typeface="Arial" panose="020B0604020202020204" pitchFamily="34" charset="0"/>
                <a:sym typeface="+mn-ea"/>
              </a:rPr>
              <a:t>CaCO</a:t>
            </a:r>
            <a:r>
              <a:rPr lang="en-US" altLang="zh-CN" sz="2400" baseline="-25000">
                <a:latin typeface="微软雅黑" panose="020B0503020204020204" charset="-122"/>
                <a:ea typeface="微软雅黑" panose="020B0503020204020204" charset="-122"/>
                <a:cs typeface="Arial" panose="020B0604020202020204" pitchFamily="34" charset="0"/>
                <a:sym typeface="+mn-ea"/>
              </a:rPr>
              <a:t>3</a:t>
            </a:r>
            <a:r>
              <a:rPr lang="en-US" altLang="zh-CN" sz="2400">
                <a:latin typeface="微软雅黑" panose="020B0503020204020204" charset="-122"/>
                <a:ea typeface="微软雅黑" panose="020B0503020204020204" charset="-122"/>
                <a:cs typeface="Arial" panose="020B0604020202020204" pitchFamily="34" charset="0"/>
                <a:sym typeface="+mn-ea"/>
              </a:rPr>
              <a:t>+2HCl=CaCl</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+H</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O+CO</a:t>
            </a:r>
            <a:r>
              <a:rPr lang="en-US" altLang="zh-CN" sz="2400" baseline="-25000">
                <a:latin typeface="微软雅黑" panose="020B0503020204020204" charset="-122"/>
                <a:ea typeface="微软雅黑" panose="020B0503020204020204" charset="-122"/>
                <a:cs typeface="Arial" panose="020B0604020202020204" pitchFamily="34" charset="0"/>
                <a:sym typeface="+mn-ea"/>
              </a:rPr>
              <a:t>2</a:t>
            </a:r>
            <a:r>
              <a:rPr lang="en-US" altLang="zh-CN" sz="2400">
                <a:latin typeface="微软雅黑" panose="020B0503020204020204" charset="-122"/>
                <a:ea typeface="微软雅黑" panose="020B0503020204020204" charset="-122"/>
                <a:cs typeface="Arial" panose="020B0604020202020204" pitchFamily="34" charset="0"/>
                <a:sym typeface="+mn-ea"/>
              </a:rPr>
              <a:t>↑</a:t>
            </a:r>
            <a:endParaRPr lang="en-US" altLang="zh-CN" sz="2400">
              <a:latin typeface="微软雅黑" panose="020B0503020204020204" charset="-122"/>
              <a:ea typeface="微软雅黑" panose="020B0503020204020204" charset="-122"/>
              <a:cs typeface="Arial" panose="020B0604020202020204" pitchFamily="34" charset="0"/>
            </a:endParaRPr>
          </a:p>
        </p:txBody>
      </p:sp>
      <p:sp>
        <p:nvSpPr>
          <p:cNvPr id="21" name="文本框 20"/>
          <p:cNvSpPr txBox="1"/>
          <p:nvPr/>
        </p:nvSpPr>
        <p:spPr>
          <a:xfrm>
            <a:off x="4185285" y="2221230"/>
            <a:ext cx="23164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反应物接触面积</a:t>
            </a:r>
            <a:endParaRPr lang="zh-CN" altLang="en-US" sz="2400">
              <a:latin typeface="微软雅黑" panose="020B0503020204020204" charset="-122"/>
              <a:ea typeface="微软雅黑" panose="020B0503020204020204" charset="-122"/>
              <a:sym typeface="+mn-ea"/>
            </a:endParaRPr>
          </a:p>
        </p:txBody>
      </p:sp>
      <p:sp>
        <p:nvSpPr>
          <p:cNvPr id="23" name="文本框 22"/>
          <p:cNvSpPr txBox="1"/>
          <p:nvPr/>
        </p:nvSpPr>
        <p:spPr>
          <a:xfrm>
            <a:off x="4413885" y="5561330"/>
            <a:ext cx="2011680" cy="460375"/>
          </a:xfrm>
          <a:prstGeom prst="rect">
            <a:avLst/>
          </a:prstGeom>
          <a:noFill/>
        </p:spPr>
        <p:txBody>
          <a:bodyPr wrap="none" rtlCol="0">
            <a:spAutoFit/>
          </a:bodyPr>
          <a:p>
            <a:pPr algn="ctr" fontAlgn="base">
              <a:buNone/>
            </a:pPr>
            <a:r>
              <a:rPr lang="zh-CN" altLang="en-US" sz="2400">
                <a:latin typeface="微软雅黑" panose="020B0503020204020204" charset="-122"/>
                <a:ea typeface="微软雅黑" panose="020B0503020204020204" charset="-122"/>
                <a:sym typeface="+mn-ea"/>
              </a:rPr>
              <a:t>产生气泡快慢</a:t>
            </a:r>
            <a:endParaRPr lang="zh-CN" altLang="en-US" sz="2400">
              <a:latin typeface="微软雅黑" panose="020B0503020204020204" charset="-122"/>
              <a:ea typeface="微软雅黑" panose="020B0503020204020204" charset="-122"/>
            </a:endParaRPr>
          </a:p>
        </p:txBody>
      </p:sp>
      <p:graphicFrame>
        <p:nvGraphicFramePr>
          <p:cNvPr id="2" name="内容占位符 1"/>
          <p:cNvGraphicFramePr>
            <a:graphicFrameLocks noChangeAspect="1"/>
          </p:cNvGraphicFramePr>
          <p:nvPr>
            <p:ph idx="1"/>
          </p:nvPr>
        </p:nvGraphicFramePr>
        <p:xfrm>
          <a:off x="2938145" y="3088640"/>
          <a:ext cx="4678680" cy="2065020"/>
        </p:xfrm>
        <a:graphic>
          <a:graphicData uri="http://schemas.openxmlformats.org/presentationml/2006/ole">
            <mc:AlternateContent xmlns:mc="http://schemas.openxmlformats.org/markup-compatibility/2006">
              <mc:Choice xmlns:v="urn:schemas-microsoft-com:vml" Requires="v">
                <p:oleObj spid="_x0000_s5" name="" r:id="rId6" imgW="4057650" imgH="1790700" progId="Paint.Picture">
                  <p:embed/>
                </p:oleObj>
              </mc:Choice>
              <mc:Fallback>
                <p:oleObj name="" r:id="rId6" imgW="4057650" imgH="1790700" progId="Paint.Picture">
                  <p:embed/>
                  <p:pic>
                    <p:nvPicPr>
                      <p:cNvPr id="0" name="图片 4"/>
                      <p:cNvPicPr/>
                      <p:nvPr/>
                    </p:nvPicPr>
                    <p:blipFill>
                      <a:blip r:embed="rId7"/>
                      <a:stretch>
                        <a:fillRect/>
                      </a:stretch>
                    </p:blipFill>
                    <p:spPr>
                      <a:xfrm>
                        <a:off x="2938145" y="3088640"/>
                        <a:ext cx="4678680" cy="2065020"/>
                      </a:xfrm>
                      <a:prstGeom prst="rect">
                        <a:avLst/>
                      </a:prstGeom>
                    </p:spPr>
                  </p:pic>
                </p:oleObj>
              </mc:Fallback>
            </mc:AlternateContent>
          </a:graphicData>
        </a:graphic>
      </p:graphicFrame>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1">
                <p:cTn id="33" fill="hold" display="1">
                  <p:stCondLst>
                    <p:cond delay="indefinite"/>
                  </p:stCondLst>
                  <p:endCondLst>
                    <p:cond evt="onNext">
                      <p:tgtEl>
                        <p:sldTgt/>
                      </p:tgtEl>
                    </p:cond>
                    <p:cond evt="onPrev">
                      <p:tgtEl>
                        <p:sldTgt/>
                      </p:tgtEl>
                    </p:cond>
                  </p:endCondLst>
                </p:cTn>
                <p:tgtEl>
                  <p:spTgt spid="3"/>
                </p:tgtEl>
              </p:cMediaNode>
            </p:video>
          </p:childTnLst>
        </p:cTn>
      </p:par>
    </p:tnLst>
    <p:bldLst>
      <p:bldP spid="39" grpId="0"/>
      <p:bldP spid="21" grpId="0"/>
      <p:bldP spid="23"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r>
              <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微观解释压强影响 </a:t>
            </a:r>
            <a:endParaRPr lang="zh-CN" altLang="en-US" sz="240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028700" y="2637155"/>
            <a:ext cx="3573780" cy="2780030"/>
          </a:xfrm>
          <a:prstGeom prst="rect">
            <a:avLst/>
          </a:prstGeom>
        </p:spPr>
      </p:pic>
      <p:pic>
        <p:nvPicPr>
          <p:cNvPr id="6" name="图片 5"/>
          <p:cNvPicPr>
            <a:picLocks noChangeAspect="1"/>
          </p:cNvPicPr>
          <p:nvPr/>
        </p:nvPicPr>
        <p:blipFill>
          <a:blip r:embed="rId2"/>
          <a:stretch>
            <a:fillRect/>
          </a:stretch>
        </p:blipFill>
        <p:spPr>
          <a:xfrm>
            <a:off x="4813935" y="2693035"/>
            <a:ext cx="6406515" cy="2668905"/>
          </a:xfrm>
          <a:prstGeom prst="rect">
            <a:avLst/>
          </a:prstGeom>
        </p:spPr>
      </p:pic>
      <p:sp>
        <p:nvSpPr>
          <p:cNvPr id="10" name="椭圆 9"/>
          <p:cNvSpPr/>
          <p:nvPr/>
        </p:nvSpPr>
        <p:spPr>
          <a:xfrm>
            <a:off x="5389880" y="4194810"/>
            <a:ext cx="2418080" cy="382905"/>
          </a:xfrm>
          <a:prstGeom prst="ellipse">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ln w="28575" cmpd="sng">
                <a:solidFill>
                  <a:srgbClr val="FF0000"/>
                </a:solidFill>
                <a:prstDash val="solid"/>
              </a:ln>
              <a:noFill/>
              <a:latin typeface="微软雅黑" panose="020B0503020204020204" charset="-122"/>
              <a:ea typeface="微软雅黑" panose="020B0503020204020204" charset="-122"/>
            </a:endParaRPr>
          </a:p>
        </p:txBody>
      </p:sp>
      <p:sp>
        <p:nvSpPr>
          <p:cNvPr id="7" name="椭圆 6"/>
          <p:cNvSpPr/>
          <p:nvPr/>
        </p:nvSpPr>
        <p:spPr>
          <a:xfrm>
            <a:off x="9001760" y="3437890"/>
            <a:ext cx="2418080" cy="382905"/>
          </a:xfrm>
          <a:prstGeom prst="ellipse">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ln w="28575" cmpd="sng">
                <a:solidFill>
                  <a:srgbClr val="FF0000"/>
                </a:solidFill>
                <a:prstDash val="solid"/>
              </a:ln>
              <a:noFill/>
              <a:latin typeface="微软雅黑" panose="020B0503020204020204" charset="-122"/>
              <a:ea typeface="微软雅黑" panose="020B0503020204020204" charset="-122"/>
            </a:endParaRPr>
          </a:p>
        </p:txBody>
      </p:sp>
      <p:cxnSp>
        <p:nvCxnSpPr>
          <p:cNvPr id="8" name="直接连接符 7"/>
          <p:cNvCxnSpPr/>
          <p:nvPr/>
        </p:nvCxnSpPr>
        <p:spPr>
          <a:xfrm flipV="1">
            <a:off x="5904230" y="3799205"/>
            <a:ext cx="3048635" cy="1333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8169910" y="4205605"/>
            <a:ext cx="3048635" cy="1333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944745" y="5551805"/>
            <a:ext cx="2740660" cy="583565"/>
          </a:xfrm>
          <a:prstGeom prst="rect">
            <a:avLst/>
          </a:prstGeom>
          <a:noFill/>
        </p:spPr>
        <p:txBody>
          <a:bodyPr wrap="square" rtlCol="0">
            <a:spAutoFit/>
          </a:bodyPr>
          <a:p>
            <a:r>
              <a:rPr lang="zh-CN" altLang="en-US" sz="3200">
                <a:latin typeface="微软雅黑" panose="020B0503020204020204" charset="-122"/>
                <a:ea typeface="微软雅黑" panose="020B0503020204020204" charset="-122"/>
              </a:rPr>
              <a:t>压强问题</a:t>
            </a:r>
            <a:endParaRPr lang="zh-CN" altLang="en-US" sz="3200">
              <a:latin typeface="微软雅黑" panose="020B0503020204020204" charset="-122"/>
              <a:ea typeface="微软雅黑" panose="020B0503020204020204" charset="-122"/>
            </a:endParaRPr>
          </a:p>
        </p:txBody>
      </p:sp>
      <p:sp>
        <p:nvSpPr>
          <p:cNvPr id="16" name="文本框 15"/>
          <p:cNvSpPr txBox="1"/>
          <p:nvPr/>
        </p:nvSpPr>
        <p:spPr>
          <a:xfrm>
            <a:off x="7639050" y="5579110"/>
            <a:ext cx="1945005" cy="583565"/>
          </a:xfrm>
          <a:prstGeom prst="rect">
            <a:avLst/>
          </a:prstGeom>
          <a:noFill/>
        </p:spPr>
        <p:txBody>
          <a:bodyPr wrap="square" rtlCol="0">
            <a:spAutoFit/>
          </a:bodyPr>
          <a:p>
            <a:r>
              <a:rPr lang="zh-CN" altLang="en-US" sz="3200">
                <a:latin typeface="微软雅黑" panose="020B0503020204020204" charset="-122"/>
                <a:ea typeface="微软雅黑" panose="020B0503020204020204" charset="-122"/>
              </a:rPr>
              <a:t>浓度问题</a:t>
            </a:r>
            <a:endParaRPr lang="zh-CN" altLang="en-US" sz="3200">
              <a:latin typeface="微软雅黑" panose="020B0503020204020204" charset="-122"/>
              <a:ea typeface="微软雅黑" panose="020B0503020204020204" charset="-122"/>
            </a:endParaRPr>
          </a:p>
        </p:txBody>
      </p:sp>
      <p:sp>
        <p:nvSpPr>
          <p:cNvPr id="17" name="标题 16"/>
          <p:cNvSpPr>
            <a:spLocks noGrp="1"/>
          </p:cNvSpPr>
          <p:nvPr>
            <p:ph type="title"/>
          </p:nvPr>
        </p:nvSpPr>
        <p:spPr/>
        <p:txBody>
          <a:bodyPr>
            <a:normAutofit/>
          </a:bodyPr>
          <a:p>
            <a:r>
              <a:rPr lang="zh-CN" altLang="en-US" sz="4000" b="1">
                <a:latin typeface="微软雅黑" panose="020B0503020204020204" charset="-122"/>
                <a:ea typeface="微软雅黑" panose="020B0503020204020204" charset="-122"/>
                <a:cs typeface="新宋体" panose="02010609030101010101" charset="-122"/>
                <a:sym typeface="+mn-ea"/>
              </a:rPr>
              <a:t>压强影响化学反应速率</a:t>
            </a:r>
            <a:endParaRPr lang="zh-CN" altLang="en-US" sz="4000" b="1">
              <a:latin typeface="微软雅黑" panose="020B0503020204020204" charset="-122"/>
              <a:ea typeface="微软雅黑" panose="020B0503020204020204" charset="-122"/>
              <a:cs typeface="新宋体" panose="02010609030101010101" charset="-122"/>
              <a:sym typeface="+mn-ea"/>
            </a:endParaRPr>
          </a:p>
        </p:txBody>
      </p:sp>
      <p:cxnSp>
        <p:nvCxnSpPr>
          <p:cNvPr id="18" name="直接箭头连接符 17"/>
          <p:cNvCxnSpPr/>
          <p:nvPr/>
        </p:nvCxnSpPr>
        <p:spPr>
          <a:xfrm>
            <a:off x="6772275" y="5851525"/>
            <a:ext cx="76263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 name="对象 1"/>
          <p:cNvGraphicFramePr/>
          <p:nvPr/>
        </p:nvGraphicFramePr>
        <p:xfrm>
          <a:off x="5181600" y="1626870"/>
          <a:ext cx="6120130" cy="946150"/>
        </p:xfrm>
        <a:graphic>
          <a:graphicData uri="http://schemas.openxmlformats.org/presentationml/2006/ole">
            <mc:AlternateContent xmlns:mc="http://schemas.openxmlformats.org/markup-compatibility/2006">
              <mc:Choice xmlns:v="urn:schemas-microsoft-com:vml" Requires="v">
                <p:oleObj spid="_x0000_s5" name="" r:id="rId3" imgW="2654935" imgH="360045" progId="">
                  <p:embed/>
                </p:oleObj>
              </mc:Choice>
              <mc:Fallback>
                <p:oleObj name="" r:id="rId3" imgW="2654935" imgH="360045" progId="">
                  <p:embed/>
                  <p:pic>
                    <p:nvPicPr>
                      <p:cNvPr id="0" name="图片 4"/>
                      <p:cNvPicPr/>
                      <p:nvPr/>
                    </p:nvPicPr>
                    <p:blipFill>
                      <a:blip r:embed="rId4"/>
                      <a:stretch>
                        <a:fillRect/>
                      </a:stretch>
                    </p:blipFill>
                    <p:spPr>
                      <a:xfrm>
                        <a:off x="5181600" y="1626870"/>
                        <a:ext cx="6120130" cy="946150"/>
                      </a:xfrm>
                      <a:prstGeom prst="rect">
                        <a:avLst/>
                      </a:prstGeom>
                    </p:spPr>
                  </p:pic>
                </p:oleObj>
              </mc:Fallback>
            </mc:AlternateContent>
          </a:graphicData>
        </a:graphic>
      </p:graphicFrame>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7" grpId="0" animBg="1"/>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4000" b="1">
                <a:latin typeface="微软雅黑" panose="020B0503020204020204" charset="-122"/>
                <a:ea typeface="微软雅黑" panose="020B0503020204020204" charset="-122"/>
                <a:cs typeface="微软雅黑" panose="020B0503020204020204" charset="-122"/>
              </a:rPr>
              <a:t>科学探究的方法</a:t>
            </a:r>
            <a:r>
              <a:rPr lang="en-US" altLang="zh-CN" sz="4000" b="1">
                <a:latin typeface="微软雅黑" panose="020B0503020204020204" charset="-122"/>
                <a:ea typeface="微软雅黑" panose="020B0503020204020204" charset="-122"/>
                <a:cs typeface="微软雅黑" panose="020B0503020204020204" charset="-122"/>
              </a:rPr>
              <a:t>——</a:t>
            </a:r>
            <a:r>
              <a:rPr lang="zh-CN" altLang="en-US" sz="4000" b="1">
                <a:latin typeface="微软雅黑" panose="020B0503020204020204" charset="-122"/>
                <a:ea typeface="微软雅黑" panose="020B0503020204020204" charset="-122"/>
                <a:cs typeface="微软雅黑" panose="020B0503020204020204" charset="-122"/>
              </a:rPr>
              <a:t>变量控制</a:t>
            </a:r>
            <a:endParaRPr lang="zh-CN" altLang="en-US" sz="4000" b="1">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custDataLst>
              <p:tags r:id="rId1"/>
            </p:custDataLst>
          </p:nvPr>
        </p:nvPicPr>
        <p:blipFill>
          <a:blip r:embed="rId2"/>
          <a:stretch>
            <a:fillRect/>
          </a:stretch>
        </p:blipFill>
        <p:spPr>
          <a:xfrm>
            <a:off x="227330" y="1478915"/>
            <a:ext cx="6355080" cy="5046980"/>
          </a:xfrm>
          <a:prstGeom prst="rect">
            <a:avLst/>
          </a:prstGeom>
        </p:spPr>
      </p:pic>
      <p:cxnSp>
        <p:nvCxnSpPr>
          <p:cNvPr id="7" name="直接连接符 6"/>
          <p:cNvCxnSpPr/>
          <p:nvPr/>
        </p:nvCxnSpPr>
        <p:spPr>
          <a:xfrm>
            <a:off x="4417060" y="3308985"/>
            <a:ext cx="2037715" cy="635"/>
          </a:xfrm>
          <a:prstGeom prst="line">
            <a:avLst/>
          </a:prstGeom>
          <a:ln w="3492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402080" y="3284220"/>
            <a:ext cx="2755900" cy="5715"/>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168525" y="4137660"/>
            <a:ext cx="1905000" cy="382905"/>
          </a:xfrm>
          <a:prstGeom prst="ellipse">
            <a:avLst/>
          </a:prstGeom>
          <a:noFill/>
          <a:ln w="3492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sz="3200">
              <a:ln w="28575" cmpd="sng">
                <a:solidFill>
                  <a:srgbClr val="FF0000"/>
                </a:solidFill>
                <a:prstDash val="solid"/>
              </a:ln>
              <a:noFill/>
              <a:latin typeface="微软雅黑" panose="020B0503020204020204" charset="-122"/>
              <a:ea typeface="微软雅黑" panose="020B0503020204020204" charset="-122"/>
            </a:endParaRPr>
          </a:p>
        </p:txBody>
      </p:sp>
      <p:sp>
        <p:nvSpPr>
          <p:cNvPr id="14" name="矩形 13"/>
          <p:cNvSpPr/>
          <p:nvPr/>
        </p:nvSpPr>
        <p:spPr>
          <a:xfrm>
            <a:off x="3002915" y="2480310"/>
            <a:ext cx="3055620" cy="411480"/>
          </a:xfrm>
          <a:prstGeom prst="rect">
            <a:avLst/>
          </a:prstGeom>
          <a:noFill/>
          <a:ln w="349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5" name="文本框 4"/>
          <p:cNvSpPr txBox="1"/>
          <p:nvPr/>
        </p:nvSpPr>
        <p:spPr>
          <a:xfrm>
            <a:off x="7002780" y="4520565"/>
            <a:ext cx="6616700" cy="645160"/>
          </a:xfrm>
          <a:prstGeom prst="rect">
            <a:avLst/>
          </a:prstGeom>
          <a:noFill/>
          <a:ln w="9525">
            <a:noFill/>
          </a:ln>
        </p:spPr>
        <p:txBody>
          <a:bodyPr wrap="square">
            <a:spAutoFit/>
          </a:bodyPr>
          <a:p>
            <a:pPr indent="0" fontAlgn="auto">
              <a:lnSpc>
                <a:spcPct val="150000"/>
              </a:lnSpc>
            </a:pPr>
            <a:r>
              <a:rPr lang="zh-CN" sz="2400" b="0">
                <a:solidFill>
                  <a:schemeClr val="tx1"/>
                </a:solidFill>
                <a:latin typeface="微软雅黑" panose="020B0503020204020204" charset="-122"/>
                <a:ea typeface="微软雅黑" panose="020B0503020204020204" charset="-122"/>
                <a:cs typeface="微软雅黑" panose="020B0503020204020204" charset="-122"/>
              </a:rPr>
              <a:t>4、确定因变量的观测指标</a:t>
            </a:r>
            <a:endParaRPr lang="zh-CN" altLang="en-US" sz="2400" b="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825615" y="1709420"/>
            <a:ext cx="6293485" cy="521970"/>
          </a:xfrm>
          <a:prstGeom prst="rect">
            <a:avLst/>
          </a:prstGeom>
          <a:noFill/>
        </p:spPr>
        <p:txBody>
          <a:bodyPr wrap="square" rtlCol="0">
            <a:spAutoFit/>
          </a:bodyPr>
          <a:p>
            <a:r>
              <a:rPr lang="zh-CN" altLang="en-US" sz="2800">
                <a:latin typeface="微软雅黑" panose="020B0503020204020204" charset="-122"/>
                <a:ea typeface="微软雅黑" panose="020B0503020204020204" charset="-122"/>
              </a:rPr>
              <a:t>规律类探究实验设计基本思路</a:t>
            </a:r>
            <a:endParaRPr lang="zh-CN" altLang="en-US" sz="2800">
              <a:latin typeface="微软雅黑" panose="020B0503020204020204" charset="-122"/>
              <a:ea typeface="微软雅黑" panose="020B0503020204020204" charset="-122"/>
            </a:endParaRPr>
          </a:p>
        </p:txBody>
      </p:sp>
      <p:sp>
        <p:nvSpPr>
          <p:cNvPr id="12" name="文本框 11"/>
          <p:cNvSpPr txBox="1"/>
          <p:nvPr/>
        </p:nvSpPr>
        <p:spPr>
          <a:xfrm>
            <a:off x="7002780" y="2463800"/>
            <a:ext cx="2494915" cy="460375"/>
          </a:xfrm>
          <a:prstGeom prst="rect">
            <a:avLst/>
          </a:prstGeom>
          <a:noFill/>
        </p:spPr>
        <p:txBody>
          <a:bodyPr wrap="none" rtlCol="0">
            <a:spAutoFit/>
          </a:bodyPr>
          <a:p>
            <a:pPr algn="l"/>
            <a:r>
              <a:rPr lang="zh-CN" sz="2400">
                <a:latin typeface="微软雅黑" panose="020B0503020204020204" charset="-122"/>
                <a:ea typeface="微软雅黑" panose="020B0503020204020204" charset="-122"/>
                <a:cs typeface="微软雅黑" panose="020B0503020204020204" charset="-122"/>
                <a:sym typeface="+mn-ea"/>
              </a:rPr>
              <a:t>1、确定研究对象</a:t>
            </a:r>
            <a:endParaRPr lang="zh-CN" altLang="en-US" sz="2400" b="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7002780" y="3198495"/>
            <a:ext cx="3409315" cy="460375"/>
          </a:xfrm>
          <a:prstGeom prst="rect">
            <a:avLst/>
          </a:prstGeom>
          <a:noFill/>
        </p:spPr>
        <p:txBody>
          <a:bodyPr wrap="none" rtlCol="0">
            <a:spAutoFit/>
          </a:bodyPr>
          <a:p>
            <a:pPr algn="l"/>
            <a:r>
              <a:rPr lang="zh-CN" sz="2400">
                <a:latin typeface="微软雅黑" panose="020B0503020204020204" charset="-122"/>
                <a:ea typeface="微软雅黑" panose="020B0503020204020204" charset="-122"/>
                <a:cs typeface="微软雅黑" panose="020B0503020204020204" charset="-122"/>
                <a:sym typeface="+mn-ea"/>
              </a:rPr>
              <a:t>2、确定自变量和因变量</a:t>
            </a:r>
            <a:endParaRPr lang="zh-CN" altLang="en-US" sz="2400" b="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7002780" y="3794125"/>
            <a:ext cx="4933315" cy="645160"/>
          </a:xfrm>
          <a:prstGeom prst="rect">
            <a:avLst/>
          </a:prstGeom>
          <a:noFill/>
        </p:spPr>
        <p:txBody>
          <a:bodyPr wrap="square" rtlCol="0">
            <a:spAutoFit/>
          </a:bodyPr>
          <a:p>
            <a:pPr indent="0" algn="l" fontAlgn="auto">
              <a:lnSpc>
                <a:spcPct val="150000"/>
              </a:lnSpc>
            </a:pPr>
            <a:r>
              <a:rPr lang="zh-CN" sz="2400">
                <a:latin typeface="微软雅黑" panose="020B0503020204020204" charset="-122"/>
                <a:ea typeface="微软雅黑" panose="020B0503020204020204" charset="-122"/>
                <a:cs typeface="微软雅黑" panose="020B0503020204020204" charset="-122"/>
                <a:sym typeface="+mn-ea"/>
              </a:rPr>
              <a:t>3、设计实验操作，改变单一自变量</a:t>
            </a:r>
            <a:endParaRPr lang="zh-CN" altLang="en-US" sz="2400" b="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6" grpId="0"/>
      <p:bldP spid="5" grpId="0"/>
      <p:bldP spid="12"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对象 5"/>
          <p:cNvGraphicFramePr/>
          <p:nvPr/>
        </p:nvGraphicFramePr>
        <p:xfrm>
          <a:off x="833755" y="4083685"/>
          <a:ext cx="10466705" cy="2459355"/>
        </p:xfrm>
        <a:graphic>
          <a:graphicData uri="http://schemas.openxmlformats.org/presentationml/2006/ole">
            <mc:AlternateContent xmlns:mc="http://schemas.openxmlformats.org/markup-compatibility/2006">
              <mc:Choice xmlns:v="urn:schemas-microsoft-com:vml" Requires="v">
                <p:oleObj spid="_x0000_s14" name="" r:id="rId1" imgW="10458450" imgH="2457450" progId="Paint.Picture">
                  <p:embed/>
                </p:oleObj>
              </mc:Choice>
              <mc:Fallback>
                <p:oleObj name="" r:id="rId1" imgW="10458450" imgH="2457450" progId="Paint.Picture">
                  <p:embed/>
                  <p:pic>
                    <p:nvPicPr>
                      <p:cNvPr id="0" name="图片 13"/>
                      <p:cNvPicPr/>
                      <p:nvPr/>
                    </p:nvPicPr>
                    <p:blipFill>
                      <a:blip r:embed="rId2"/>
                      <a:stretch>
                        <a:fillRect/>
                      </a:stretch>
                    </p:blipFill>
                    <p:spPr>
                      <a:xfrm>
                        <a:off x="833755" y="4083685"/>
                        <a:ext cx="10466705" cy="2459355"/>
                      </a:xfrm>
                      <a:prstGeom prst="rect">
                        <a:avLst/>
                      </a:prstGeom>
                    </p:spPr>
                  </p:pic>
                </p:oleObj>
              </mc:Fallback>
            </mc:AlternateContent>
          </a:graphicData>
        </a:graphic>
      </p:graphicFrame>
      <p:sp>
        <p:nvSpPr>
          <p:cNvPr id="9" name="内容占位符 8"/>
          <p:cNvSpPr>
            <a:spLocks noGrp="1"/>
          </p:cNvSpPr>
          <p:nvPr>
            <p:ph idx="1"/>
          </p:nvPr>
        </p:nvSpPr>
        <p:spPr/>
        <p:txBody>
          <a:bodyPr/>
          <a:p>
            <a:endParaRPr lang="zh-CN" altLang="en-US"/>
          </a:p>
        </p:txBody>
      </p:sp>
      <p:sp>
        <p:nvSpPr>
          <p:cNvPr id="3" name="标题 2"/>
          <p:cNvSpPr>
            <a:spLocks noGrp="1"/>
          </p:cNvSpPr>
          <p:nvPr>
            <p:ph type="title"/>
          </p:nvPr>
        </p:nvSpPr>
        <p:spPr/>
        <p:txBody>
          <a:bodyPr/>
          <a:p>
            <a:r>
              <a:rPr lang="zh-CN" altLang="en-US" sz="4000" b="1">
                <a:latin typeface="微软雅黑" panose="020B0503020204020204" charset="-122"/>
                <a:ea typeface="微软雅黑" panose="020B0503020204020204" charset="-122"/>
                <a:cs typeface="新宋体" panose="02010609030101010101" charset="-122"/>
              </a:rPr>
              <a:t>变量控制方法的应用</a:t>
            </a:r>
            <a:r>
              <a:rPr lang="en-US" altLang="zh-CN" sz="4000" b="1">
                <a:latin typeface="微软雅黑" panose="020B0503020204020204" charset="-122"/>
                <a:ea typeface="微软雅黑" panose="020B0503020204020204" charset="-122"/>
                <a:cs typeface="新宋体" panose="02010609030101010101" charset="-122"/>
              </a:rPr>
              <a:t>——p57 </a:t>
            </a:r>
            <a:r>
              <a:rPr lang="zh-CN" altLang="en-US" sz="4000" b="1">
                <a:latin typeface="微软雅黑" panose="020B0503020204020204" charset="-122"/>
                <a:ea typeface="微软雅黑" panose="020B0503020204020204" charset="-122"/>
                <a:cs typeface="新宋体" panose="02010609030101010101" charset="-122"/>
              </a:rPr>
              <a:t>实验活动</a:t>
            </a:r>
            <a:r>
              <a:rPr lang="en-US" altLang="zh-CN" sz="4000" b="1">
                <a:latin typeface="微软雅黑" panose="020B0503020204020204" charset="-122"/>
                <a:ea typeface="微软雅黑" panose="020B0503020204020204" charset="-122"/>
                <a:cs typeface="新宋体" panose="02010609030101010101" charset="-122"/>
              </a:rPr>
              <a:t>7</a:t>
            </a:r>
            <a:endParaRPr lang="en-US" altLang="zh-CN" sz="4000" b="1">
              <a:latin typeface="微软雅黑" panose="020B0503020204020204" charset="-122"/>
              <a:ea typeface="微软雅黑" panose="020B0503020204020204" charset="-122"/>
              <a:cs typeface="新宋体" panose="02010609030101010101" charset="-122"/>
            </a:endParaRPr>
          </a:p>
        </p:txBody>
      </p:sp>
      <p:sp>
        <p:nvSpPr>
          <p:cNvPr id="7" name="椭圆 6"/>
          <p:cNvSpPr/>
          <p:nvPr/>
        </p:nvSpPr>
        <p:spPr>
          <a:xfrm>
            <a:off x="4952365" y="6095365"/>
            <a:ext cx="560070" cy="333375"/>
          </a:xfrm>
          <a:prstGeom prst="ellipse">
            <a:avLst/>
          </a:prstGeom>
          <a:noFill/>
          <a:ln w="28575" cmpd="sng">
            <a:solidFill>
              <a:srgbClr val="FF0000"/>
            </a:solidFill>
            <a:prstDash val="solid"/>
          </a:ln>
          <a:extLst>
            <a:ext uri="{909E8E84-426E-40DD-AFC4-6F175D3DCCD1}">
              <a14:hiddenFill xmlns:a14="http://schemas.microsoft.com/office/drawing/2010/main">
                <a:solidFill>
                  <a:srgbClr val="FF0000"/>
                </a:solidFill>
              </a14:hiddenFill>
            </a:ext>
          </a:extLst>
        </p:spPr>
        <p:style>
          <a:lnRef idx="2">
            <a:schemeClr val="accent1"/>
          </a:lnRef>
          <a:fillRef idx="1">
            <a:schemeClr val="lt1"/>
          </a:fillRef>
          <a:effectRef idx="0">
            <a:schemeClr val="accent1"/>
          </a:effectRef>
          <a:fontRef idx="minor">
            <a:schemeClr val="dk1"/>
          </a:fontRef>
        </p:style>
        <p:txBody>
          <a:bodyPr rtlCol="0" anchor="ctr"/>
          <a:p>
            <a:pPr algn="ctr"/>
            <a:endParaRPr lang="zh-CN" altLang="en-US">
              <a:ln w="28575" cmpd="sng">
                <a:solidFill>
                  <a:srgbClr val="FF0000"/>
                </a:solidFill>
                <a:prstDash val="solid"/>
              </a:ln>
              <a:noFill/>
              <a:latin typeface="微软雅黑" panose="020B0503020204020204" charset="-122"/>
              <a:ea typeface="微软雅黑" panose="020B0503020204020204" charset="-122"/>
            </a:endParaRPr>
          </a:p>
        </p:txBody>
      </p:sp>
      <p:graphicFrame>
        <p:nvGraphicFramePr>
          <p:cNvPr id="22" name="表格 21"/>
          <p:cNvGraphicFramePr/>
          <p:nvPr>
            <p:custDataLst>
              <p:tags r:id="rId3"/>
            </p:custDataLst>
          </p:nvPr>
        </p:nvGraphicFramePr>
        <p:xfrm>
          <a:off x="822325" y="1377950"/>
          <a:ext cx="10378440" cy="2626995"/>
        </p:xfrm>
        <a:graphic>
          <a:graphicData uri="http://schemas.openxmlformats.org/drawingml/2006/table">
            <a:tbl>
              <a:tblPr firstRow="1" bandRow="1">
                <a:tableStyleId>{5C22544A-7EE6-4342-B048-85BDC9FD1C3A}</a:tableStyleId>
              </a:tblPr>
              <a:tblGrid>
                <a:gridCol w="3461385"/>
                <a:gridCol w="6917055"/>
              </a:tblGrid>
              <a:tr h="62992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3563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sym typeface="+mn-ea"/>
                      </a:endParaRPr>
                    </a:p>
                  </a:txBody>
                  <a:tcPr anchor="ctr" anchorCtr="0"/>
                </a:tc>
              </a:tr>
              <a:tr h="59880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76263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graphicFrame>
        <p:nvGraphicFramePr>
          <p:cNvPr id="2" name="对象 1"/>
          <p:cNvGraphicFramePr/>
          <p:nvPr/>
        </p:nvGraphicFramePr>
        <p:xfrm>
          <a:off x="4585970" y="1469390"/>
          <a:ext cx="6457950" cy="450215"/>
        </p:xfrm>
        <a:graphic>
          <a:graphicData uri="http://schemas.openxmlformats.org/presentationml/2006/ole">
            <mc:AlternateContent xmlns:mc="http://schemas.openxmlformats.org/markup-compatibility/2006">
              <mc:Choice xmlns:v="urn:schemas-microsoft-com:vml" Requires="v">
                <p:oleObj spid="_x0000_s5" name="" r:id="rId4" imgW="3004185" imgH="187960" progId="">
                  <p:embed/>
                </p:oleObj>
              </mc:Choice>
              <mc:Fallback>
                <p:oleObj name="" r:id="rId4" imgW="3004185" imgH="187960" progId="">
                  <p:embed/>
                  <p:pic>
                    <p:nvPicPr>
                      <p:cNvPr id="0" name="图片 7"/>
                      <p:cNvPicPr/>
                      <p:nvPr/>
                    </p:nvPicPr>
                    <p:blipFill>
                      <a:blip r:embed="rId5"/>
                      <a:stretch>
                        <a:fillRect/>
                      </a:stretch>
                    </p:blipFill>
                    <p:spPr>
                      <a:xfrm>
                        <a:off x="4585970" y="1469390"/>
                        <a:ext cx="6457950" cy="450215"/>
                      </a:xfrm>
                      <a:prstGeom prst="rect">
                        <a:avLst/>
                      </a:prstGeom>
                    </p:spPr>
                  </p:pic>
                </p:oleObj>
              </mc:Fallback>
            </mc:AlternateContent>
          </a:graphicData>
        </a:graphic>
      </p:graphicFrame>
      <p:sp>
        <p:nvSpPr>
          <p:cNvPr id="19" name="AutoShape 3"/>
          <p:cNvSpPr>
            <a:spLocks noChangeArrowheads="1"/>
          </p:cNvSpPr>
          <p:nvPr/>
        </p:nvSpPr>
        <p:spPr bwMode="auto">
          <a:xfrm>
            <a:off x="8279765" y="3115945"/>
            <a:ext cx="3808730" cy="511175"/>
          </a:xfrm>
          <a:prstGeom prst="wedgeEllipseCallout">
            <a:avLst>
              <a:gd name="adj1" fmla="val -68439"/>
              <a:gd name="adj2" fmla="val 158322"/>
            </a:avLst>
          </a:prstGeom>
          <a:solidFill>
            <a:schemeClr val="bg1"/>
          </a:solidFill>
          <a:ln w="28575" cmpd="sng">
            <a:solidFill>
              <a:schemeClr val="accent1">
                <a:shade val="50000"/>
              </a:schemeClr>
            </a:solidFill>
            <a:prstDash val="solid"/>
            <a:miter lim="800000"/>
          </a:ln>
        </p:spPr>
        <p:txBody>
          <a:bodyPr vert="horz" wrap="square" lIns="91440" tIns="45720" rIns="91440" bIns="45720" numCol="1" anchor="t" anchorCtr="0" compatLnSpc="1"/>
          <a:p>
            <a:pPr algn="ctr"/>
            <a:r>
              <a:rPr lang="zh-CN" altLang="en-US" sz="2400" b="1" dirty="0">
                <a:solidFill>
                  <a:schemeClr val="accent1"/>
                </a:solidFill>
                <a:latin typeface="微软雅黑" panose="020B0503020204020204" charset="-122"/>
                <a:ea typeface="微软雅黑" panose="020B0503020204020204" charset="-122"/>
              </a:rPr>
              <a:t>控制其他因素不变</a:t>
            </a:r>
            <a:endParaRPr lang="zh-CN" altLang="en-US" sz="2400" b="1" dirty="0">
              <a:solidFill>
                <a:schemeClr val="accent1"/>
              </a:solidFill>
              <a:latin typeface="微软雅黑" panose="020B0503020204020204" charset="-122"/>
              <a:ea typeface="微软雅黑" panose="020B0503020204020204" charset="-122"/>
            </a:endParaRPr>
          </a:p>
        </p:txBody>
      </p:sp>
      <p:sp>
        <p:nvSpPr>
          <p:cNvPr id="16" name="文本框 15"/>
          <p:cNvSpPr txBox="1"/>
          <p:nvPr/>
        </p:nvSpPr>
        <p:spPr>
          <a:xfrm>
            <a:off x="10038080" y="5537835"/>
            <a:ext cx="1213485" cy="460375"/>
          </a:xfrm>
          <a:prstGeom prst="rect">
            <a:avLst/>
          </a:prstGeom>
          <a:noFill/>
        </p:spPr>
        <p:txBody>
          <a:bodyPr wrap="square" rtlCol="0">
            <a:spAutoFit/>
          </a:bodyPr>
          <a:p>
            <a:r>
              <a:rPr lang="zh-CN" altLang="en-US" sz="2400"/>
              <a:t>快</a:t>
            </a:r>
            <a:endParaRPr lang="zh-CN" altLang="en-US" sz="2400"/>
          </a:p>
        </p:txBody>
      </p:sp>
      <p:sp>
        <p:nvSpPr>
          <p:cNvPr id="17" name="文本框 16"/>
          <p:cNvSpPr txBox="1"/>
          <p:nvPr/>
        </p:nvSpPr>
        <p:spPr>
          <a:xfrm>
            <a:off x="10062210" y="5996305"/>
            <a:ext cx="1213485" cy="460375"/>
          </a:xfrm>
          <a:prstGeom prst="rect">
            <a:avLst/>
          </a:prstGeom>
          <a:noFill/>
        </p:spPr>
        <p:txBody>
          <a:bodyPr wrap="square" rtlCol="0">
            <a:spAutoFit/>
          </a:bodyPr>
          <a:p>
            <a:r>
              <a:rPr lang="zh-CN" altLang="en-US" sz="2400"/>
              <a:t>慢</a:t>
            </a:r>
            <a:endParaRPr lang="zh-CN" altLang="en-US" sz="2400"/>
          </a:p>
        </p:txBody>
      </p:sp>
      <p:sp>
        <p:nvSpPr>
          <p:cNvPr id="18" name="矩形 17"/>
          <p:cNvSpPr/>
          <p:nvPr/>
        </p:nvSpPr>
        <p:spPr>
          <a:xfrm>
            <a:off x="1722755" y="4206875"/>
            <a:ext cx="2936875" cy="2266950"/>
          </a:xfrm>
          <a:prstGeom prst="rect">
            <a:avLst/>
          </a:prstGeom>
          <a:noFill/>
          <a:ln w="539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4659630" y="4206875"/>
            <a:ext cx="4612640" cy="2283460"/>
          </a:xfrm>
          <a:prstGeom prst="rect">
            <a:avLst/>
          </a:prstGeom>
          <a:noFill/>
          <a:ln w="60325"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AutoShape 3"/>
          <p:cNvSpPr>
            <a:spLocks noChangeArrowheads="1"/>
          </p:cNvSpPr>
          <p:nvPr/>
        </p:nvSpPr>
        <p:spPr bwMode="auto">
          <a:xfrm>
            <a:off x="1408430" y="6336665"/>
            <a:ext cx="3177540" cy="521335"/>
          </a:xfrm>
          <a:prstGeom prst="wedgeEllipseCallout">
            <a:avLst>
              <a:gd name="adj1" fmla="val 61970"/>
              <a:gd name="adj2" fmla="val -48358"/>
            </a:avLst>
          </a:prstGeom>
          <a:noFill/>
          <a:ln w="9525">
            <a:solidFill>
              <a:schemeClr val="accent5">
                <a:lumMod val="60000"/>
                <a:lumOff val="40000"/>
              </a:schemeClr>
            </a:solidFill>
            <a:miter lim="800000"/>
          </a:ln>
        </p:spPr>
        <p:txBody>
          <a:bodyPr vert="horz" wrap="square" lIns="91440" tIns="45720" rIns="91440" bIns="45720" numCol="1" anchor="t" anchorCtr="0" compatLnSpc="1"/>
          <a:p>
            <a:r>
              <a:rPr lang="zh-CN" altLang="en-US" sz="2400" b="1" dirty="0">
                <a:solidFill>
                  <a:schemeClr val="accent5">
                    <a:lumMod val="60000"/>
                    <a:lumOff val="40000"/>
                  </a:schemeClr>
                </a:solidFill>
                <a:latin typeface="微软雅黑" panose="020B0503020204020204" charset="-122"/>
                <a:ea typeface="微软雅黑" panose="020B0503020204020204" charset="-122"/>
                <a:cs typeface="微软雅黑" panose="020B0503020204020204" charset="-122"/>
              </a:rPr>
              <a:t>加</a:t>
            </a:r>
            <a:r>
              <a:rPr lang="en-US" altLang="zh-CN" sz="2400" b="1" dirty="0">
                <a:solidFill>
                  <a:schemeClr val="accent5">
                    <a:lumMod val="60000"/>
                    <a:lumOff val="40000"/>
                  </a:schemeClr>
                </a:solidFill>
                <a:latin typeface="微软雅黑" panose="020B0503020204020204" charset="-122"/>
                <a:ea typeface="微软雅黑" panose="020B0503020204020204" charset="-122"/>
                <a:cs typeface="微软雅黑" panose="020B0503020204020204" charset="-122"/>
              </a:rPr>
              <a:t>1mL</a:t>
            </a:r>
            <a:r>
              <a:rPr lang="zh-CN" altLang="en-US" sz="2400" b="1" dirty="0">
                <a:solidFill>
                  <a:schemeClr val="accent5">
                    <a:lumMod val="60000"/>
                    <a:lumOff val="40000"/>
                  </a:schemeClr>
                </a:solidFill>
                <a:latin typeface="微软雅黑" panose="020B0503020204020204" charset="-122"/>
                <a:ea typeface="微软雅黑" panose="020B0503020204020204" charset="-122"/>
                <a:cs typeface="微软雅黑" panose="020B0503020204020204" charset="-122"/>
              </a:rPr>
              <a:t>水目的？</a:t>
            </a:r>
            <a:endParaRPr lang="zh-CN" altLang="en-US" sz="2400" b="1" dirty="0">
              <a:solidFill>
                <a:schemeClr val="accent5">
                  <a:lumMod val="60000"/>
                  <a:lumOff val="40000"/>
                </a:schemeClr>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6494780" y="2110105"/>
            <a:ext cx="1706880" cy="460375"/>
          </a:xfrm>
          <a:prstGeom prst="rect">
            <a:avLst/>
          </a:prstGeom>
          <a:noFill/>
        </p:spPr>
        <p:txBody>
          <a:bodyPr wrap="none" rtlCol="0">
            <a:spAutoFit/>
          </a:bodyPr>
          <a:p>
            <a:pPr algn="ctr" fontAlgn="base">
              <a:buNone/>
            </a:pPr>
            <a:r>
              <a:rPr lang="zh-CN" altLang="en-US" sz="2400">
                <a:latin typeface="微软雅黑" panose="020B0503020204020204" charset="-122"/>
                <a:ea typeface="微软雅黑" panose="020B0503020204020204" charset="-122"/>
                <a:sym typeface="+mn-ea"/>
              </a:rPr>
              <a:t>反应物浓度</a:t>
            </a:r>
            <a:endParaRPr lang="zh-CN" altLang="en-US" sz="2400">
              <a:latin typeface="微软雅黑" panose="020B0503020204020204" charset="-122"/>
              <a:ea typeface="微软雅黑" panose="020B0503020204020204" charset="-122"/>
              <a:sym typeface="+mn-ea"/>
            </a:endParaRPr>
          </a:p>
        </p:txBody>
      </p:sp>
      <p:sp>
        <p:nvSpPr>
          <p:cNvPr id="23" name="文本框 22"/>
          <p:cNvSpPr txBox="1"/>
          <p:nvPr/>
        </p:nvSpPr>
        <p:spPr>
          <a:xfrm>
            <a:off x="6189980" y="3425190"/>
            <a:ext cx="23164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出现浑浊的快慢</a:t>
            </a:r>
            <a:endParaRPr lang="zh-CN" altLang="en-US" sz="2400">
              <a:latin typeface="微软雅黑" panose="020B0503020204020204" charset="-122"/>
              <a:ea typeface="微软雅黑" panose="020B0503020204020204" charset="-122"/>
            </a:endParaRPr>
          </a:p>
        </p:txBody>
      </p:sp>
      <p:sp>
        <p:nvSpPr>
          <p:cNvPr id="24" name="文本框 23"/>
          <p:cNvSpPr txBox="1"/>
          <p:nvPr/>
        </p:nvSpPr>
        <p:spPr>
          <a:xfrm>
            <a:off x="6799580" y="2733040"/>
            <a:ext cx="1097280" cy="460375"/>
          </a:xfrm>
          <a:prstGeom prst="rect">
            <a:avLst/>
          </a:prstGeom>
          <a:noFill/>
        </p:spPr>
        <p:txBody>
          <a:bodyPr wrap="none" rtlCol="0">
            <a:spAutoFit/>
          </a:bodyPr>
          <a:p>
            <a:pPr algn="l"/>
            <a:r>
              <a:rPr lang="zh-CN" altLang="en-US" sz="2400">
                <a:solidFill>
                  <a:srgbClr val="FF0000"/>
                </a:solidFill>
                <a:latin typeface="微软雅黑" panose="020B0503020204020204" charset="-122"/>
                <a:ea typeface="微软雅黑" panose="020B0503020204020204" charset="-122"/>
                <a:sym typeface="+mn-ea"/>
              </a:rPr>
              <a:t>如下表</a:t>
            </a:r>
            <a:endParaRPr lang="zh-CN" altLang="en-US" sz="2400" b="0">
              <a:solidFill>
                <a:srgbClr val="FF0000"/>
              </a:solidFill>
              <a:latin typeface="微软雅黑" panose="020B0503020204020204" charset="-122"/>
              <a:ea typeface="微软雅黑" panose="020B0503020204020204" charset="-122"/>
              <a:sym typeface="+mn-ea"/>
            </a:endParaRPr>
          </a:p>
        </p:txBody>
      </p:sp>
      <p:sp>
        <p:nvSpPr>
          <p:cNvPr id="8" name="AutoShape 3"/>
          <p:cNvSpPr>
            <a:spLocks noChangeArrowheads="1"/>
          </p:cNvSpPr>
          <p:nvPr/>
        </p:nvSpPr>
        <p:spPr bwMode="auto">
          <a:xfrm>
            <a:off x="4066540" y="2659380"/>
            <a:ext cx="5205730" cy="534035"/>
          </a:xfrm>
          <a:prstGeom prst="wedgeEllipseCallout">
            <a:avLst>
              <a:gd name="adj1" fmla="val -51524"/>
              <a:gd name="adj2" fmla="val 234304"/>
            </a:avLst>
          </a:prstGeom>
          <a:solidFill>
            <a:schemeClr val="bg1"/>
          </a:solidFill>
          <a:ln w="9525">
            <a:solidFill>
              <a:srgbClr val="FF0000"/>
            </a:solidFill>
            <a:miter lim="800000"/>
          </a:ln>
        </p:spPr>
        <p:txBody>
          <a:bodyPr vert="horz" wrap="square" lIns="91440" tIns="45720" rIns="91440" bIns="45720" numCol="1" anchor="t" anchorCtr="0" compatLnSpc="1"/>
          <a:p>
            <a:r>
              <a:rPr lang="zh-CN" altLang="en-US" sz="2400" b="1" dirty="0">
                <a:solidFill>
                  <a:srgbClr val="FF0000"/>
                </a:solidFill>
                <a:latin typeface="微软雅黑" panose="020B0503020204020204" charset="-122"/>
                <a:ea typeface="微软雅黑" panose="020B0503020204020204" charset="-122"/>
              </a:rPr>
              <a:t>只改变其中的某一个因素</a:t>
            </a:r>
            <a:endParaRPr lang="zh-CN" altLang="en-US" sz="2400" b="1" dirty="0">
              <a:solidFill>
                <a:srgbClr val="FF0000"/>
              </a:solidFill>
              <a:latin typeface="微软雅黑" panose="020B0503020204020204" charset="-122"/>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linds(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linds(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linds(horizontal)">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3" grpId="0" bldLvl="0" animBg="1"/>
      <p:bldP spid="8" grpId="0" bldLvl="0" animBg="1"/>
      <p:bldP spid="19" grpId="0" bldLvl="0" animBg="1"/>
      <p:bldP spid="21" grpId="0"/>
      <p:bldP spid="23" grpId="0"/>
      <p:bldP spid="24" grpId="0"/>
      <p:bldP spid="20" grpId="0" bldLvl="0" animBg="1"/>
      <p:bldP spid="18" grpId="0" bldLvl="0" animBg="1"/>
      <p:bldP spid="17"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884920" y="1478280"/>
            <a:ext cx="1685290" cy="521970"/>
          </a:xfrm>
          <a:prstGeom prst="rect">
            <a:avLst/>
          </a:prstGeom>
          <a:noFill/>
        </p:spPr>
        <p:txBody>
          <a:bodyPr wrap="square" rtlCol="0">
            <a:spAutoFit/>
          </a:bodyPr>
          <a:p>
            <a:r>
              <a:rPr lang="zh-CN" altLang="en-US" sz="2800">
                <a:solidFill>
                  <a:srgbClr val="FF0000"/>
                </a:solidFill>
                <a:latin typeface="微软雅黑" panose="020B0503020204020204" charset="-122"/>
                <a:ea typeface="微软雅黑" panose="020B0503020204020204" charset="-122"/>
                <a:cs typeface="微软雅黑" panose="020B0503020204020204" charset="-122"/>
              </a:rPr>
              <a:t>以天计</a:t>
            </a:r>
            <a:endParaRPr lang="zh-CN" altLang="en-US" sz="28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884920" y="5476875"/>
            <a:ext cx="2284095" cy="521970"/>
          </a:xfrm>
          <a:prstGeom prst="rect">
            <a:avLst/>
          </a:prstGeom>
          <a:noFill/>
        </p:spPr>
        <p:txBody>
          <a:bodyPr wrap="square" rtlCol="0">
            <a:spAutoFit/>
          </a:bodyPr>
          <a:p>
            <a:r>
              <a:rPr lang="zh-CN" altLang="en-US" sz="2800">
                <a:solidFill>
                  <a:srgbClr val="FF0000"/>
                </a:solidFill>
                <a:latin typeface="微软雅黑" panose="020B0503020204020204" charset="-122"/>
                <a:ea typeface="微软雅黑" panose="020B0503020204020204" charset="-122"/>
              </a:rPr>
              <a:t>以万年计</a:t>
            </a:r>
            <a:endParaRPr lang="zh-CN" altLang="en-US" sz="2800">
              <a:solidFill>
                <a:srgbClr val="FF0000"/>
              </a:solidFill>
              <a:latin typeface="微软雅黑" panose="020B0503020204020204" charset="-122"/>
              <a:ea typeface="微软雅黑" panose="020B0503020204020204" charset="-122"/>
            </a:endParaRPr>
          </a:p>
        </p:txBody>
      </p:sp>
      <p:sp>
        <p:nvSpPr>
          <p:cNvPr id="6" name="文本框 5"/>
          <p:cNvSpPr txBox="1"/>
          <p:nvPr/>
        </p:nvSpPr>
        <p:spPr>
          <a:xfrm>
            <a:off x="8884920" y="3618230"/>
            <a:ext cx="2342515" cy="579602"/>
          </a:xfrm>
          <a:prstGeom prst="roundRect">
            <a:avLst/>
          </a:prstGeom>
          <a:noFill/>
        </p:spPr>
        <p:txBody>
          <a:bodyPr wrap="square" rtlCol="0">
            <a:spAutoFit/>
          </a:bodyPr>
          <a:p>
            <a:r>
              <a:rPr lang="zh-CN" altLang="en-US" sz="2800">
                <a:solidFill>
                  <a:srgbClr val="FF0000"/>
                </a:solidFill>
                <a:latin typeface="微软雅黑" panose="020B0503020204020204" charset="-122"/>
                <a:ea typeface="微软雅黑" panose="020B0503020204020204" charset="-122"/>
              </a:rPr>
              <a:t>以年月计</a:t>
            </a:r>
            <a:endParaRPr lang="zh-CN" altLang="en-US" sz="2800">
              <a:solidFill>
                <a:srgbClr val="FF0000"/>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a:stretch>
            <a:fillRect/>
          </a:stretch>
        </p:blipFill>
        <p:spPr>
          <a:xfrm>
            <a:off x="5824855" y="2574925"/>
            <a:ext cx="2812415" cy="2024380"/>
          </a:xfrm>
          <a:prstGeom prst="roundRect">
            <a:avLst/>
          </a:prstGeom>
        </p:spPr>
      </p:pic>
      <p:sp>
        <p:nvSpPr>
          <p:cNvPr id="10" name="文本框 9"/>
          <p:cNvSpPr txBox="1"/>
          <p:nvPr/>
        </p:nvSpPr>
        <p:spPr>
          <a:xfrm>
            <a:off x="8884920" y="4940935"/>
            <a:ext cx="1824355"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溶洞形成</a:t>
            </a:r>
            <a:endParaRPr lang="zh-CN" altLang="en-US" sz="2400">
              <a:latin typeface="微软雅黑" panose="020B0503020204020204" charset="-122"/>
              <a:ea typeface="微软雅黑" panose="020B0503020204020204" charset="-122"/>
            </a:endParaRPr>
          </a:p>
        </p:txBody>
      </p:sp>
      <p:sp>
        <p:nvSpPr>
          <p:cNvPr id="11" name="文本框 10"/>
          <p:cNvSpPr txBox="1"/>
          <p:nvPr/>
        </p:nvSpPr>
        <p:spPr>
          <a:xfrm>
            <a:off x="8884920" y="880745"/>
            <a:ext cx="203581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牛奶变质</a:t>
            </a:r>
            <a:endParaRPr lang="zh-CN" altLang="en-US" sz="2400">
              <a:latin typeface="微软雅黑" panose="020B0503020204020204" charset="-122"/>
              <a:ea typeface="微软雅黑" panose="020B0503020204020204" charset="-122"/>
            </a:endParaRPr>
          </a:p>
        </p:txBody>
      </p:sp>
      <p:sp>
        <p:nvSpPr>
          <p:cNvPr id="2" name="标题 1"/>
          <p:cNvSpPr>
            <a:spLocks noGrp="1"/>
          </p:cNvSpPr>
          <p:nvPr/>
        </p:nvSpPr>
        <p:spPr>
          <a:xfrm>
            <a:off x="501650"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微软雅黑" panose="020B0503020204020204" charset="-122"/>
                <a:ea typeface="微软雅黑" panose="020B0503020204020204" charset="-122"/>
                <a:cs typeface="新宋体" panose="02010609030101010101" charset="-122"/>
                <a:sym typeface="+mn-ea"/>
              </a:rPr>
              <a:t>化学反应有快有慢</a:t>
            </a:r>
            <a:endParaRPr lang="zh-CN" altLang="en-US" sz="3600" b="1">
              <a:latin typeface="微软雅黑" panose="020B0503020204020204" charset="-122"/>
              <a:ea typeface="微软雅黑" panose="020B0503020204020204" charset="-122"/>
              <a:cs typeface="新宋体" panose="02010609030101010101" charset="-122"/>
              <a:sym typeface="+mn-ea"/>
            </a:endParaRPr>
          </a:p>
        </p:txBody>
      </p:sp>
      <p:sp>
        <p:nvSpPr>
          <p:cNvPr id="5" name="文本框 4"/>
          <p:cNvSpPr txBox="1"/>
          <p:nvPr/>
        </p:nvSpPr>
        <p:spPr>
          <a:xfrm>
            <a:off x="8884920" y="2979420"/>
            <a:ext cx="2501265"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铁桥生锈</a:t>
            </a:r>
            <a:endParaRPr lang="zh-CN" altLang="en-US" sz="2400">
              <a:latin typeface="微软雅黑" panose="020B0503020204020204" charset="-122"/>
              <a:ea typeface="微软雅黑" panose="020B0503020204020204" charset="-122"/>
            </a:endParaRPr>
          </a:p>
        </p:txBody>
      </p:sp>
      <p:sp>
        <p:nvSpPr>
          <p:cNvPr id="8" name="文本框 7"/>
          <p:cNvSpPr txBox="1"/>
          <p:nvPr/>
        </p:nvSpPr>
        <p:spPr>
          <a:xfrm>
            <a:off x="1994535" y="4820285"/>
            <a:ext cx="1539875"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爆炸</a:t>
            </a:r>
            <a:endParaRPr lang="zh-CN" altLang="en-US" sz="2400">
              <a:latin typeface="微软雅黑" panose="020B0503020204020204" charset="-122"/>
              <a:ea typeface="微软雅黑" panose="020B0503020204020204" charset="-122"/>
            </a:endParaRPr>
          </a:p>
        </p:txBody>
      </p:sp>
      <p:pic>
        <p:nvPicPr>
          <p:cNvPr id="24" name="内容占位符 23"/>
          <p:cNvPicPr>
            <a:picLocks noChangeAspect="1"/>
          </p:cNvPicPr>
          <p:nvPr>
            <p:ph idx="1"/>
          </p:nvPr>
        </p:nvPicPr>
        <p:blipFill>
          <a:blip r:embed="rId2"/>
          <a:stretch>
            <a:fillRect/>
          </a:stretch>
        </p:blipFill>
        <p:spPr>
          <a:xfrm>
            <a:off x="993140" y="2437765"/>
            <a:ext cx="3492500" cy="2349500"/>
          </a:xfrm>
          <a:prstGeom prst="roundRect">
            <a:avLst/>
          </a:prstGeom>
        </p:spPr>
      </p:pic>
      <p:pic>
        <p:nvPicPr>
          <p:cNvPr id="26" name="图片 25"/>
          <p:cNvPicPr>
            <a:picLocks noChangeAspect="1"/>
          </p:cNvPicPr>
          <p:nvPr/>
        </p:nvPicPr>
        <p:blipFill>
          <a:blip r:embed="rId3"/>
          <a:stretch>
            <a:fillRect/>
          </a:stretch>
        </p:blipFill>
        <p:spPr>
          <a:xfrm>
            <a:off x="5768975" y="474345"/>
            <a:ext cx="2923540" cy="1963420"/>
          </a:xfrm>
          <a:prstGeom prst="roundRect">
            <a:avLst/>
          </a:prstGeom>
        </p:spPr>
      </p:pic>
      <p:pic>
        <p:nvPicPr>
          <p:cNvPr id="27" name="图片 26"/>
          <p:cNvPicPr>
            <a:picLocks noChangeAspect="1"/>
          </p:cNvPicPr>
          <p:nvPr/>
        </p:nvPicPr>
        <p:blipFill>
          <a:blip r:embed="rId4"/>
          <a:stretch>
            <a:fillRect/>
          </a:stretch>
        </p:blipFill>
        <p:spPr>
          <a:xfrm>
            <a:off x="5804535" y="4737100"/>
            <a:ext cx="2946400" cy="1898650"/>
          </a:xfrm>
          <a:prstGeom prst="roundRect">
            <a:avLst/>
          </a:prstGeom>
        </p:spPr>
      </p:pic>
      <p:sp>
        <p:nvSpPr>
          <p:cNvPr id="7" name="文本框 6"/>
          <p:cNvSpPr txBox="1"/>
          <p:nvPr/>
        </p:nvSpPr>
        <p:spPr>
          <a:xfrm>
            <a:off x="1994535" y="5300980"/>
            <a:ext cx="1661795" cy="521970"/>
          </a:xfrm>
          <a:prstGeom prst="rect">
            <a:avLst/>
          </a:prstGeom>
          <a:solidFill>
            <a:srgbClr val="FFFFFF"/>
          </a:solidFill>
        </p:spPr>
        <p:txBody>
          <a:bodyPr wrap="square" rtlCol="0">
            <a:spAutoFit/>
          </a:bodyPr>
          <a:p>
            <a:r>
              <a:rPr lang="zh-CN" altLang="en-US" sz="2800">
                <a:solidFill>
                  <a:srgbClr val="FF0000"/>
                </a:solidFill>
                <a:latin typeface="微软雅黑" panose="020B0503020204020204" charset="-122"/>
                <a:ea typeface="微软雅黑" panose="020B0503020204020204" charset="-122"/>
                <a:cs typeface="微软雅黑" panose="020B0503020204020204" charset="-122"/>
              </a:rPr>
              <a:t>瞬间完成</a:t>
            </a:r>
            <a:endParaRPr lang="zh-CN" altLang="en-US" sz="2800">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 name="对象 9"/>
          <p:cNvGraphicFramePr/>
          <p:nvPr/>
        </p:nvGraphicFramePr>
        <p:xfrm>
          <a:off x="561975" y="3900170"/>
          <a:ext cx="10464800" cy="2426970"/>
        </p:xfrm>
        <a:graphic>
          <a:graphicData uri="http://schemas.openxmlformats.org/presentationml/2006/ole">
            <mc:AlternateContent xmlns:mc="http://schemas.openxmlformats.org/markup-compatibility/2006">
              <mc:Choice xmlns:v="urn:schemas-microsoft-com:vml" Requires="v">
                <p:oleObj spid="_x0000_s12" name="" r:id="rId1" imgW="10375900" imgH="2355850" progId="Paint.Picture">
                  <p:embed/>
                </p:oleObj>
              </mc:Choice>
              <mc:Fallback>
                <p:oleObj name="" r:id="rId1" imgW="10375900" imgH="2355850" progId="Paint.Picture">
                  <p:embed/>
                  <p:pic>
                    <p:nvPicPr>
                      <p:cNvPr id="0" name="图片 11"/>
                      <p:cNvPicPr/>
                      <p:nvPr/>
                    </p:nvPicPr>
                    <p:blipFill>
                      <a:blip r:embed="rId2"/>
                      <a:stretch>
                        <a:fillRect/>
                      </a:stretch>
                    </p:blipFill>
                    <p:spPr>
                      <a:xfrm>
                        <a:off x="561975" y="3900170"/>
                        <a:ext cx="10464800" cy="2426970"/>
                      </a:xfrm>
                      <a:prstGeom prst="rect">
                        <a:avLst/>
                      </a:prstGeom>
                    </p:spPr>
                  </p:pic>
                </p:oleObj>
              </mc:Fallback>
            </mc:AlternateContent>
          </a:graphicData>
        </a:graphic>
      </p:graphicFrame>
      <p:sp>
        <p:nvSpPr>
          <p:cNvPr id="6" name="内容占位符 5"/>
          <p:cNvSpPr>
            <a:spLocks noGrp="1"/>
          </p:cNvSpPr>
          <p:nvPr>
            <p:ph idx="1"/>
          </p:nvPr>
        </p:nvSpPr>
        <p:spPr/>
        <p:txBody>
          <a:bodyPr/>
          <a:p>
            <a:endParaRPr lang="zh-CN" altLang="en-US"/>
          </a:p>
        </p:txBody>
      </p:sp>
      <p:pic>
        <p:nvPicPr>
          <p:cNvPr id="2" name="温度对硫代硫酸钠和稀硫酸反应P57-2">
            <a:hlinkClick r:id="" action="ppaction://media"/>
          </p:cNvPr>
          <p:cNvPicPr/>
          <p:nvPr>
            <a:videoFile r:link="rId3"/>
            <p:extLst>
              <p:ext uri="{DAA4B4D4-6D71-4841-9C94-3DE7FCFB9230}">
                <p14:media xmlns:p14="http://schemas.microsoft.com/office/powerpoint/2010/main" r:link="rId4"/>
              </p:ext>
            </p:extLst>
            <p:custDataLst>
              <p:tags r:id="rId5"/>
            </p:custDataLst>
          </p:nvPr>
        </p:nvPicPr>
        <p:blipFill>
          <a:blip r:embed="rId6"/>
          <a:stretch>
            <a:fillRect/>
          </a:stretch>
        </p:blipFill>
        <p:spPr>
          <a:xfrm>
            <a:off x="7870825" y="3937635"/>
            <a:ext cx="3121660" cy="2283460"/>
          </a:xfrm>
          <a:prstGeom prst="rect">
            <a:avLst/>
          </a:prstGeom>
        </p:spPr>
      </p:pic>
      <p:sp>
        <p:nvSpPr>
          <p:cNvPr id="5" name="标题 4"/>
          <p:cNvSpPr>
            <a:spLocks noGrp="1"/>
          </p:cNvSpPr>
          <p:nvPr>
            <p:ph type="title"/>
          </p:nvPr>
        </p:nvSpPr>
        <p:spPr/>
        <p:txBody>
          <a:bodyPr/>
          <a:p>
            <a:r>
              <a:rPr lang="zh-CN" altLang="en-US" sz="4000" b="1">
                <a:latin typeface="微软雅黑" panose="020B0503020204020204" charset="-122"/>
                <a:ea typeface="微软雅黑" panose="020B0503020204020204" charset="-122"/>
                <a:cs typeface="新宋体" panose="02010609030101010101" charset="-122"/>
              </a:rPr>
              <a:t>变量控制方法的应用</a:t>
            </a:r>
            <a:r>
              <a:rPr lang="en-US" altLang="zh-CN" sz="4000">
                <a:latin typeface="微软雅黑" panose="020B0503020204020204" charset="-122"/>
                <a:cs typeface="新宋体" panose="02010609030101010101" charset="-122"/>
                <a:sym typeface="+mn-ea"/>
              </a:rPr>
              <a:t>——p57 </a:t>
            </a:r>
            <a:r>
              <a:rPr sz="4000">
                <a:latin typeface="微软雅黑" panose="020B0503020204020204" charset="-122"/>
                <a:cs typeface="新宋体" panose="02010609030101010101" charset="-122"/>
                <a:sym typeface="+mn-ea"/>
              </a:rPr>
              <a:t>实验活动</a:t>
            </a:r>
            <a:r>
              <a:rPr lang="en-US" altLang="zh-CN" sz="4000">
                <a:latin typeface="微软雅黑" panose="020B0503020204020204" charset="-122"/>
                <a:cs typeface="新宋体" panose="02010609030101010101" charset="-122"/>
                <a:sym typeface="+mn-ea"/>
              </a:rPr>
              <a:t>7</a:t>
            </a:r>
            <a:endParaRPr lang="zh-CN" altLang="en-US" sz="4000" b="1">
              <a:latin typeface="微软雅黑" panose="020B0503020204020204" charset="-122"/>
              <a:ea typeface="微软雅黑" panose="020B0503020204020204" charset="-122"/>
              <a:cs typeface="新宋体" panose="02010609030101010101" charset="-122"/>
            </a:endParaRPr>
          </a:p>
        </p:txBody>
      </p:sp>
      <p:graphicFrame>
        <p:nvGraphicFramePr>
          <p:cNvPr id="22" name="表格 21"/>
          <p:cNvGraphicFramePr/>
          <p:nvPr>
            <p:custDataLst>
              <p:tags r:id="rId7"/>
            </p:custDataLst>
          </p:nvPr>
        </p:nvGraphicFramePr>
        <p:xfrm>
          <a:off x="574040" y="1282700"/>
          <a:ext cx="10378440" cy="2558415"/>
        </p:xfrm>
        <a:graphic>
          <a:graphicData uri="http://schemas.openxmlformats.org/drawingml/2006/table">
            <a:tbl>
              <a:tblPr firstRow="1" bandRow="1">
                <a:tableStyleId>{5C22544A-7EE6-4342-B048-85BDC9FD1C3A}</a:tableStyleId>
              </a:tblPr>
              <a:tblGrid>
                <a:gridCol w="3461385"/>
                <a:gridCol w="6917055"/>
              </a:tblGrid>
              <a:tr h="65087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1、化学反应  </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en-US" altLang="zh-CN" sz="2400">
                        <a:latin typeface="微软雅黑" panose="020B0503020204020204" charset="-122"/>
                        <a:ea typeface="微软雅黑" panose="020B0503020204020204" charset="-122"/>
                        <a:cs typeface="Arial" panose="020B0604020202020204" pitchFamily="34" charset="0"/>
                      </a:endParaRPr>
                    </a:p>
                  </a:txBody>
                  <a:tcPr anchor="ctr" anchorCtr="0"/>
                </a:tc>
              </a:tr>
              <a:tr h="655955">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2、影响因素</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sym typeface="+mn-ea"/>
                      </a:endParaRPr>
                    </a:p>
                  </a:txBody>
                  <a:tcPr anchor="ctr" anchorCtr="0"/>
                </a:tc>
              </a:tr>
              <a:tr h="618490">
                <a:tc>
                  <a:txBody>
                    <a:bodyPr/>
                    <a:p>
                      <a:pPr algn="l" fontAlgn="base">
                        <a:buNone/>
                      </a:pPr>
                      <a:r>
                        <a:rPr lang="zh-CN" altLang="en-US" sz="2400">
                          <a:latin typeface="微软雅黑" panose="020B0503020204020204" charset="-122"/>
                          <a:ea typeface="微软雅黑" panose="020B0503020204020204" charset="-122"/>
                          <a:cs typeface="微软雅黑" panose="020B0503020204020204" charset="-122"/>
                          <a:sym typeface="+mn-ea"/>
                        </a:rPr>
                        <a:t>3、实验操作</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b="0">
                        <a:solidFill>
                          <a:srgbClr val="FF0000"/>
                        </a:solidFill>
                        <a:latin typeface="微软雅黑" panose="020B0503020204020204" charset="-122"/>
                        <a:ea typeface="微软雅黑" panose="020B0503020204020204" charset="-122"/>
                        <a:sym typeface="+mn-ea"/>
                      </a:endParaRPr>
                    </a:p>
                  </a:txBody>
                  <a:tcPr anchor="ctr" anchorCtr="0"/>
                </a:tc>
              </a:tr>
              <a:tr h="633095">
                <a:tc>
                  <a:txBody>
                    <a:bodyPr/>
                    <a:p>
                      <a:pPr algn="l" fontAlgn="base">
                        <a:buNone/>
                      </a:pPr>
                      <a:r>
                        <a:rPr lang="en-US" altLang="zh-CN" sz="2400">
                          <a:latin typeface="微软雅黑" panose="020B0503020204020204" charset="-122"/>
                          <a:ea typeface="微软雅黑" panose="020B0503020204020204" charset="-122"/>
                          <a:cs typeface="微软雅黑" panose="020B0503020204020204" charset="-122"/>
                          <a:sym typeface="+mn-ea"/>
                        </a:rPr>
                        <a:t>4</a:t>
                      </a:r>
                      <a:r>
                        <a:rPr lang="zh-CN" altLang="en-US" sz="2400">
                          <a:latin typeface="微软雅黑" panose="020B0503020204020204" charset="-122"/>
                          <a:ea typeface="微软雅黑" panose="020B0503020204020204" charset="-122"/>
                          <a:cs typeface="微软雅黑" panose="020B0503020204020204" charset="-122"/>
                          <a:sym typeface="+mn-ea"/>
                        </a:rPr>
                        <a:t>、观测反应快慢角度</a:t>
                      </a:r>
                      <a:endParaRPr lang="zh-CN" altLang="en-US" sz="2400">
                        <a:latin typeface="微软雅黑" panose="020B0503020204020204" charset="-122"/>
                        <a:ea typeface="微软雅黑" panose="020B0503020204020204" charset="-122"/>
                        <a:cs typeface="微软雅黑" panose="020B0503020204020204" charset="-122"/>
                        <a:sym typeface="+mn-ea"/>
                      </a:endParaRPr>
                    </a:p>
                  </a:txBody>
                  <a:tcPr anchor="ctr" anchorCtr="0"/>
                </a:tc>
                <a:tc>
                  <a:txBody>
                    <a:bodyPr/>
                    <a:p>
                      <a:pPr algn="ctr" fontAlgn="base">
                        <a:buNone/>
                      </a:pPr>
                      <a:endParaRPr lang="zh-CN" altLang="en-US" sz="2400">
                        <a:latin typeface="微软雅黑" panose="020B0503020204020204" charset="-122"/>
                        <a:ea typeface="微软雅黑" panose="020B0503020204020204" charset="-122"/>
                      </a:endParaRPr>
                    </a:p>
                  </a:txBody>
                  <a:tcPr anchor="ctr" anchorCtr="0"/>
                </a:tc>
              </a:tr>
            </a:tbl>
          </a:graphicData>
        </a:graphic>
      </p:graphicFrame>
      <p:graphicFrame>
        <p:nvGraphicFramePr>
          <p:cNvPr id="3" name="对象 2"/>
          <p:cNvGraphicFramePr/>
          <p:nvPr/>
        </p:nvGraphicFramePr>
        <p:xfrm>
          <a:off x="4181475" y="1432560"/>
          <a:ext cx="6637655" cy="427355"/>
        </p:xfrm>
        <a:graphic>
          <a:graphicData uri="http://schemas.openxmlformats.org/presentationml/2006/ole">
            <mc:AlternateContent xmlns:mc="http://schemas.openxmlformats.org/markup-compatibility/2006">
              <mc:Choice xmlns:v="urn:schemas-microsoft-com:vml" Requires="v">
                <p:oleObj spid="_x0000_s8" name="" r:id="rId8" imgW="3004185" imgH="187960" progId="">
                  <p:embed/>
                </p:oleObj>
              </mc:Choice>
              <mc:Fallback>
                <p:oleObj name="" r:id="rId8" imgW="3004185" imgH="187960" progId="">
                  <p:embed/>
                  <p:pic>
                    <p:nvPicPr>
                      <p:cNvPr id="0" name="图片 7"/>
                      <p:cNvPicPr/>
                      <p:nvPr/>
                    </p:nvPicPr>
                    <p:blipFill>
                      <a:blip r:embed="rId9"/>
                      <a:stretch>
                        <a:fillRect/>
                      </a:stretch>
                    </p:blipFill>
                    <p:spPr>
                      <a:xfrm>
                        <a:off x="4181475" y="1432560"/>
                        <a:ext cx="6637655" cy="427355"/>
                      </a:xfrm>
                      <a:prstGeom prst="rect">
                        <a:avLst/>
                      </a:prstGeom>
                    </p:spPr>
                  </p:pic>
                </p:oleObj>
              </mc:Fallback>
            </mc:AlternateContent>
          </a:graphicData>
        </a:graphic>
      </p:graphicFrame>
      <p:sp>
        <p:nvSpPr>
          <p:cNvPr id="16" name="矩形 15"/>
          <p:cNvSpPr/>
          <p:nvPr/>
        </p:nvSpPr>
        <p:spPr>
          <a:xfrm>
            <a:off x="1328420" y="3937635"/>
            <a:ext cx="6541770" cy="2283460"/>
          </a:xfrm>
          <a:prstGeom prst="rect">
            <a:avLst/>
          </a:prstGeom>
          <a:noFill/>
          <a:ln w="60325"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7870190" y="3937635"/>
            <a:ext cx="1574165" cy="2317750"/>
          </a:xfrm>
          <a:prstGeom prst="rect">
            <a:avLst/>
          </a:prstGeom>
          <a:noFill/>
          <a:ln w="603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AutoShape 3"/>
          <p:cNvSpPr>
            <a:spLocks noChangeArrowheads="1"/>
          </p:cNvSpPr>
          <p:nvPr/>
        </p:nvSpPr>
        <p:spPr bwMode="auto">
          <a:xfrm>
            <a:off x="2973070" y="2583180"/>
            <a:ext cx="4110990" cy="594995"/>
          </a:xfrm>
          <a:prstGeom prst="wedgeEllipseCallout">
            <a:avLst>
              <a:gd name="adj1" fmla="val -17377"/>
              <a:gd name="adj2" fmla="val 192369"/>
            </a:avLst>
          </a:prstGeom>
          <a:noFill/>
          <a:ln w="28575" cmpd="sng">
            <a:solidFill>
              <a:schemeClr val="accent1"/>
            </a:solidFill>
            <a:prstDash val="solid"/>
            <a:miter lim="800000"/>
          </a:ln>
        </p:spPr>
        <p:txBody>
          <a:bodyPr vert="horz" wrap="square" lIns="91440" tIns="45720" rIns="91440" bIns="45720" numCol="1" anchor="t" anchorCtr="0" compatLnSpc="1"/>
          <a:p>
            <a:pPr algn="ctr"/>
            <a:r>
              <a:rPr lang="zh-CN" altLang="en-US" sz="2400" b="1" dirty="0">
                <a:solidFill>
                  <a:schemeClr val="accent1"/>
                </a:solidFill>
                <a:latin typeface="微软雅黑" panose="020B0503020204020204" charset="-122"/>
                <a:ea typeface="微软雅黑" panose="020B0503020204020204" charset="-122"/>
              </a:rPr>
              <a:t>控制其他因素不变</a:t>
            </a:r>
            <a:endParaRPr lang="zh-CN" altLang="en-US" sz="2400" b="1" dirty="0">
              <a:solidFill>
                <a:schemeClr val="accent1"/>
              </a:solidFill>
              <a:latin typeface="微软雅黑" panose="020B0503020204020204" charset="-122"/>
              <a:ea typeface="微软雅黑" panose="020B0503020204020204" charset="-122"/>
            </a:endParaRPr>
          </a:p>
        </p:txBody>
      </p:sp>
      <p:sp>
        <p:nvSpPr>
          <p:cNvPr id="13" name="AutoShape 3"/>
          <p:cNvSpPr>
            <a:spLocks noChangeArrowheads="1"/>
          </p:cNvSpPr>
          <p:nvPr/>
        </p:nvSpPr>
        <p:spPr bwMode="auto">
          <a:xfrm>
            <a:off x="7440295" y="2473325"/>
            <a:ext cx="5063490" cy="603250"/>
          </a:xfrm>
          <a:prstGeom prst="wedgeEllipseCallout">
            <a:avLst>
              <a:gd name="adj1" fmla="val -27037"/>
              <a:gd name="adj2" fmla="val 188210"/>
            </a:avLst>
          </a:prstGeom>
          <a:noFill/>
          <a:ln w="9525">
            <a:solidFill>
              <a:srgbClr val="FF0000"/>
            </a:solidFill>
            <a:miter lim="800000"/>
          </a:ln>
        </p:spPr>
        <p:txBody>
          <a:bodyPr vert="horz" wrap="square" lIns="91440" tIns="45720" rIns="91440" bIns="45720" numCol="1" anchor="t" anchorCtr="0" compatLnSpc="1"/>
          <a:p>
            <a:r>
              <a:rPr lang="zh-CN" altLang="en-US" sz="2400" b="1" dirty="0">
                <a:solidFill>
                  <a:srgbClr val="FF0000"/>
                </a:solidFill>
                <a:latin typeface="微软雅黑" panose="020B0503020204020204" charset="-122"/>
                <a:ea typeface="微软雅黑" panose="020B0503020204020204" charset="-122"/>
              </a:rPr>
              <a:t>只改变其中的某一个因素</a:t>
            </a:r>
            <a:endParaRPr lang="zh-CN" altLang="en-US" sz="2400" b="1" dirty="0">
              <a:solidFill>
                <a:srgbClr val="FF0000"/>
              </a:solidFill>
              <a:latin typeface="微软雅黑" panose="020B0503020204020204" charset="-122"/>
              <a:ea typeface="微软雅黑" panose="020B0503020204020204" charset="-122"/>
            </a:endParaRPr>
          </a:p>
        </p:txBody>
      </p:sp>
      <p:sp>
        <p:nvSpPr>
          <p:cNvPr id="21" name="文本框 20"/>
          <p:cNvSpPr txBox="1"/>
          <p:nvPr/>
        </p:nvSpPr>
        <p:spPr>
          <a:xfrm>
            <a:off x="6471285" y="1986915"/>
            <a:ext cx="14020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反应温度</a:t>
            </a:r>
            <a:endParaRPr lang="en-US" altLang="zh-CN" sz="2400">
              <a:latin typeface="微软雅黑" panose="020B0503020204020204" charset="-122"/>
              <a:ea typeface="微软雅黑" panose="020B0503020204020204" charset="-122"/>
              <a:sym typeface="+mn-ea"/>
            </a:endParaRPr>
          </a:p>
        </p:txBody>
      </p:sp>
      <p:sp>
        <p:nvSpPr>
          <p:cNvPr id="23" name="文本框 22"/>
          <p:cNvSpPr txBox="1"/>
          <p:nvPr/>
        </p:nvSpPr>
        <p:spPr>
          <a:xfrm>
            <a:off x="6776085" y="2646045"/>
            <a:ext cx="1097280" cy="460375"/>
          </a:xfrm>
          <a:prstGeom prst="rect">
            <a:avLst/>
          </a:prstGeom>
          <a:noFill/>
        </p:spPr>
        <p:txBody>
          <a:bodyPr wrap="none" rtlCol="0">
            <a:spAutoFit/>
          </a:bodyPr>
          <a:p>
            <a:pPr algn="l"/>
            <a:r>
              <a:rPr lang="zh-CN" altLang="en-US" sz="2400">
                <a:solidFill>
                  <a:srgbClr val="FF0000"/>
                </a:solidFill>
                <a:latin typeface="微软雅黑" panose="020B0503020204020204" charset="-122"/>
                <a:ea typeface="微软雅黑" panose="020B0503020204020204" charset="-122"/>
                <a:sym typeface="+mn-ea"/>
              </a:rPr>
              <a:t>如下表</a:t>
            </a:r>
            <a:endParaRPr lang="zh-CN" altLang="en-US" sz="2400" b="0">
              <a:solidFill>
                <a:srgbClr val="FF0000"/>
              </a:solidFill>
              <a:latin typeface="微软雅黑" panose="020B0503020204020204" charset="-122"/>
              <a:ea typeface="微软雅黑" panose="020B0503020204020204" charset="-122"/>
              <a:sym typeface="+mn-ea"/>
            </a:endParaRPr>
          </a:p>
        </p:txBody>
      </p:sp>
      <p:sp>
        <p:nvSpPr>
          <p:cNvPr id="24" name="文本框 23"/>
          <p:cNvSpPr txBox="1"/>
          <p:nvPr/>
        </p:nvSpPr>
        <p:spPr>
          <a:xfrm>
            <a:off x="6189980" y="3275330"/>
            <a:ext cx="2316480" cy="460375"/>
          </a:xfrm>
          <a:prstGeom prst="rect">
            <a:avLst/>
          </a:prstGeom>
          <a:noFill/>
        </p:spPr>
        <p:txBody>
          <a:bodyPr wrap="none" rtlCol="0">
            <a:spAutoFit/>
          </a:bodyPr>
          <a:p>
            <a:pPr algn="l"/>
            <a:r>
              <a:rPr lang="zh-CN" altLang="en-US" sz="2400">
                <a:latin typeface="微软雅黑" panose="020B0503020204020204" charset="-122"/>
                <a:ea typeface="微软雅黑" panose="020B0503020204020204" charset="-122"/>
                <a:sym typeface="+mn-ea"/>
              </a:rPr>
              <a:t>出现浑浊的快慢</a:t>
            </a:r>
            <a:endParaRPr lang="zh-CN" altLang="en-US" sz="2400">
              <a:latin typeface="微软雅黑" panose="020B0503020204020204" charset="-122"/>
              <a:ea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53" fill="hold" display="1">
                  <p:stCondLst>
                    <p:cond delay="indefinite"/>
                  </p:stCondLst>
                  <p:endCondLst>
                    <p:cond evt="onNext">
                      <p:tgtEl>
                        <p:sldTgt/>
                      </p:tgtEl>
                    </p:cond>
                    <p:cond evt="onPrev">
                      <p:tgtEl>
                        <p:sldTgt/>
                      </p:tgtEl>
                    </p:cond>
                  </p:endCondLst>
                </p:cTn>
                <p:tgtEl>
                  <p:spTgt spid="2"/>
                </p:tgtEl>
              </p:cMediaNode>
            </p:video>
          </p:childTnLst>
        </p:cTn>
      </p:par>
    </p:tnLst>
    <p:bldLst>
      <p:bldP spid="16" grpId="0" animBg="1"/>
      <p:bldP spid="17" grpId="0" animBg="1"/>
      <p:bldP spid="19" grpId="0" bldLvl="0" animBg="1"/>
      <p:bldP spid="13" grpId="0" animBg="1"/>
      <p:bldP spid="24"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圆角矩形 40"/>
          <p:cNvSpPr/>
          <p:nvPr/>
        </p:nvSpPr>
        <p:spPr>
          <a:xfrm rot="1200000">
            <a:off x="5401276" y="3167921"/>
            <a:ext cx="1028236" cy="165953"/>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微软雅黑" panose="020B0503020204020204" charset="-122"/>
              <a:ea typeface="微软雅黑" panose="020B0503020204020204" charset="-122"/>
            </a:endParaRPr>
          </a:p>
        </p:txBody>
      </p:sp>
      <p:sp>
        <p:nvSpPr>
          <p:cNvPr id="2" name="内容占位符 1"/>
          <p:cNvSpPr>
            <a:spLocks noGrp="1"/>
          </p:cNvSpPr>
          <p:nvPr>
            <p:ph idx="1"/>
          </p:nvPr>
        </p:nvSpPr>
        <p:spPr/>
        <p:txBody>
          <a:bodyPr/>
          <a:p>
            <a:endParaRPr lang="zh-CN" altLang="en-US"/>
          </a:p>
        </p:txBody>
      </p:sp>
      <p:sp>
        <p:nvSpPr>
          <p:cNvPr id="42" name="圆角矩形 41"/>
          <p:cNvSpPr/>
          <p:nvPr/>
        </p:nvSpPr>
        <p:spPr>
          <a:xfrm rot="20400000">
            <a:off x="5401274" y="2306974"/>
            <a:ext cx="1028236" cy="165953"/>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微软雅黑" panose="020B0503020204020204" charset="-122"/>
              <a:ea typeface="微软雅黑" panose="020B0503020204020204" charset="-122"/>
            </a:endParaRPr>
          </a:p>
        </p:txBody>
      </p:sp>
      <p:grpSp>
        <p:nvGrpSpPr>
          <p:cNvPr id="43" name="组合 42"/>
          <p:cNvGrpSpPr/>
          <p:nvPr/>
        </p:nvGrpSpPr>
        <p:grpSpPr>
          <a:xfrm>
            <a:off x="4853305" y="2478405"/>
            <a:ext cx="814705" cy="728980"/>
            <a:chOff x="5054033" y="1695602"/>
            <a:chExt cx="765599" cy="765732"/>
          </a:xfrm>
        </p:grpSpPr>
        <p:sp>
          <p:nvSpPr>
            <p:cNvPr id="44" name="椭圆 27"/>
            <p:cNvSpPr>
              <a:spLocks noChangeArrowheads="1"/>
            </p:cNvSpPr>
            <p:nvPr/>
          </p:nvSpPr>
          <p:spPr bwMode="auto">
            <a:xfrm>
              <a:off x="5054033" y="1695602"/>
              <a:ext cx="765599" cy="76573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45" name="椭圆 28"/>
            <p:cNvSpPr>
              <a:spLocks noChangeArrowheads="1"/>
            </p:cNvSpPr>
            <p:nvPr/>
          </p:nvSpPr>
          <p:spPr bwMode="auto">
            <a:xfrm>
              <a:off x="5139119" y="1780703"/>
              <a:ext cx="595426" cy="595530"/>
            </a:xfrm>
            <a:prstGeom prst="roundRect">
              <a:avLst/>
            </a:prstGeom>
            <a:gradFill rotWithShape="1">
              <a:gsLst>
                <a:gs pos="93000">
                  <a:srgbClr val="ECECEC"/>
                </a:gs>
                <a:gs pos="66000">
                  <a:srgbClr val="F9F9F9"/>
                </a:gs>
                <a:gs pos="0">
                  <a:srgbClr val="D3D3D3"/>
                </a:gs>
              </a:gsLst>
              <a:lin ang="4200000" scaled="0"/>
            </a:gra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algn="ctr" latinLnBrk="1"/>
              <a:r>
                <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rPr>
                <a:t>浓度</a:t>
              </a:r>
              <a:endPar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endParaRPr>
            </a:p>
          </p:txBody>
        </p:sp>
      </p:grpSp>
      <p:sp>
        <p:nvSpPr>
          <p:cNvPr id="46" name="圆角矩形 45"/>
          <p:cNvSpPr/>
          <p:nvPr/>
        </p:nvSpPr>
        <p:spPr>
          <a:xfrm rot="1200000">
            <a:off x="5401275" y="4852504"/>
            <a:ext cx="1028236" cy="165953"/>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微软雅黑" panose="020B0503020204020204" charset="-122"/>
              <a:ea typeface="微软雅黑" panose="020B0503020204020204" charset="-122"/>
            </a:endParaRPr>
          </a:p>
        </p:txBody>
      </p:sp>
      <p:sp>
        <p:nvSpPr>
          <p:cNvPr id="47" name="圆角矩形 46"/>
          <p:cNvSpPr/>
          <p:nvPr/>
        </p:nvSpPr>
        <p:spPr>
          <a:xfrm rot="20400000">
            <a:off x="5401273" y="4003994"/>
            <a:ext cx="1028236" cy="165953"/>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微软雅黑" panose="020B0503020204020204" charset="-122"/>
              <a:ea typeface="微软雅黑" panose="020B0503020204020204" charset="-122"/>
            </a:endParaRPr>
          </a:p>
        </p:txBody>
      </p:sp>
      <p:grpSp>
        <p:nvGrpSpPr>
          <p:cNvPr id="48" name="组合 47"/>
          <p:cNvGrpSpPr/>
          <p:nvPr/>
        </p:nvGrpSpPr>
        <p:grpSpPr>
          <a:xfrm>
            <a:off x="4853305" y="4148455"/>
            <a:ext cx="814705" cy="728980"/>
            <a:chOff x="5054033" y="1695602"/>
            <a:chExt cx="765599" cy="765732"/>
          </a:xfrm>
        </p:grpSpPr>
        <p:sp>
          <p:nvSpPr>
            <p:cNvPr id="49" name="椭圆 27"/>
            <p:cNvSpPr>
              <a:spLocks noChangeArrowheads="1"/>
            </p:cNvSpPr>
            <p:nvPr/>
          </p:nvSpPr>
          <p:spPr bwMode="auto">
            <a:xfrm>
              <a:off x="5054033" y="1695602"/>
              <a:ext cx="765599" cy="76573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0" name="椭圆 28"/>
            <p:cNvSpPr>
              <a:spLocks noChangeArrowheads="1"/>
            </p:cNvSpPr>
            <p:nvPr/>
          </p:nvSpPr>
          <p:spPr bwMode="auto">
            <a:xfrm>
              <a:off x="5139119" y="1780703"/>
              <a:ext cx="595426" cy="595530"/>
            </a:xfrm>
            <a:prstGeom prst="roundRect">
              <a:avLst/>
            </a:prstGeom>
            <a:gradFill rotWithShape="1">
              <a:gsLst>
                <a:gs pos="93000">
                  <a:srgbClr val="ECECEC"/>
                </a:gs>
                <a:gs pos="66000">
                  <a:srgbClr val="F9F9F9"/>
                </a:gs>
                <a:gs pos="0">
                  <a:srgbClr val="D3D3D3"/>
                </a:gs>
              </a:gsLst>
              <a:lin ang="4200000" scaled="0"/>
            </a:gra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algn="ctr" latinLnBrk="1"/>
              <a:r>
                <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rPr>
                <a:t>压强</a:t>
              </a:r>
              <a:endPar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endParaRPr>
            </a:p>
          </p:txBody>
        </p:sp>
      </p:grpSp>
      <p:sp>
        <p:nvSpPr>
          <p:cNvPr id="51" name="圆角矩形 50"/>
          <p:cNvSpPr/>
          <p:nvPr/>
        </p:nvSpPr>
        <p:spPr>
          <a:xfrm rot="20400000">
            <a:off x="5401273" y="5633614"/>
            <a:ext cx="1028236" cy="165953"/>
          </a:xfrm>
          <a:prstGeom prst="roundRect">
            <a:avLst>
              <a:gd name="adj" fmla="val 50000"/>
            </a:avLst>
          </a:prstGeom>
          <a:solidFill>
            <a:schemeClr val="bg1">
              <a:lumMod val="6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微软雅黑" panose="020B0503020204020204" charset="-122"/>
              <a:ea typeface="微软雅黑" panose="020B0503020204020204" charset="-122"/>
            </a:endParaRPr>
          </a:p>
        </p:txBody>
      </p:sp>
      <p:grpSp>
        <p:nvGrpSpPr>
          <p:cNvPr id="52" name="组合 51"/>
          <p:cNvGrpSpPr/>
          <p:nvPr/>
        </p:nvGrpSpPr>
        <p:grpSpPr>
          <a:xfrm>
            <a:off x="4853305" y="5793105"/>
            <a:ext cx="911860" cy="728980"/>
            <a:chOff x="5054033" y="1695602"/>
            <a:chExt cx="765599" cy="765732"/>
          </a:xfrm>
        </p:grpSpPr>
        <p:sp>
          <p:nvSpPr>
            <p:cNvPr id="53" name="椭圆 27"/>
            <p:cNvSpPr>
              <a:spLocks noChangeArrowheads="1"/>
            </p:cNvSpPr>
            <p:nvPr/>
          </p:nvSpPr>
          <p:spPr bwMode="auto">
            <a:xfrm>
              <a:off x="5054033" y="1695602"/>
              <a:ext cx="765599" cy="76573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4" name="椭圆 28"/>
            <p:cNvSpPr>
              <a:spLocks noChangeArrowheads="1"/>
            </p:cNvSpPr>
            <p:nvPr/>
          </p:nvSpPr>
          <p:spPr bwMode="auto">
            <a:xfrm>
              <a:off x="5139119" y="1780703"/>
              <a:ext cx="595426" cy="595530"/>
            </a:xfrm>
            <a:prstGeom prst="roundRect">
              <a:avLst/>
            </a:prstGeom>
            <a:gradFill rotWithShape="1">
              <a:gsLst>
                <a:gs pos="93000">
                  <a:srgbClr val="ECECEC"/>
                </a:gs>
                <a:gs pos="66000">
                  <a:srgbClr val="F9F9F9"/>
                </a:gs>
                <a:gs pos="0">
                  <a:srgbClr val="D3D3D3"/>
                </a:gs>
              </a:gsLst>
              <a:lin ang="4200000" scaled="0"/>
            </a:gra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algn="ctr" latinLnBrk="1"/>
              <a:r>
                <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rPr>
                <a:t>其他</a:t>
              </a:r>
              <a:endPar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endParaRPr>
            </a:p>
          </p:txBody>
        </p:sp>
      </p:grpSp>
      <p:grpSp>
        <p:nvGrpSpPr>
          <p:cNvPr id="55" name="组合 54"/>
          <p:cNvGrpSpPr/>
          <p:nvPr/>
        </p:nvGrpSpPr>
        <p:grpSpPr>
          <a:xfrm>
            <a:off x="6186170" y="4974590"/>
            <a:ext cx="997585" cy="728980"/>
            <a:chOff x="5054033" y="1695602"/>
            <a:chExt cx="765599" cy="765732"/>
          </a:xfrm>
        </p:grpSpPr>
        <p:sp>
          <p:nvSpPr>
            <p:cNvPr id="56" name="椭圆 27"/>
            <p:cNvSpPr>
              <a:spLocks noChangeArrowheads="1"/>
            </p:cNvSpPr>
            <p:nvPr/>
          </p:nvSpPr>
          <p:spPr bwMode="auto">
            <a:xfrm>
              <a:off x="5054033" y="1695602"/>
              <a:ext cx="765599" cy="76573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0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57" name="椭圆 28"/>
            <p:cNvSpPr>
              <a:spLocks noChangeArrowheads="1"/>
            </p:cNvSpPr>
            <p:nvPr/>
          </p:nvSpPr>
          <p:spPr bwMode="auto">
            <a:xfrm>
              <a:off x="5139119" y="1780703"/>
              <a:ext cx="595426" cy="595530"/>
            </a:xfrm>
            <a:prstGeom prst="roundRect">
              <a:avLst/>
            </a:prstGeom>
            <a:gradFill rotWithShape="1">
              <a:gsLst>
                <a:gs pos="93000">
                  <a:srgbClr val="ECECEC"/>
                </a:gs>
                <a:gs pos="66000">
                  <a:srgbClr val="F9F9F9"/>
                </a:gs>
                <a:gs pos="0">
                  <a:srgbClr val="D3D3D3"/>
                </a:gs>
              </a:gsLst>
              <a:lin ang="4200000" scaled="0"/>
            </a:gra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algn="ctr" latinLnBrk="1"/>
              <a:r>
                <a:rPr kumimoji="1" lang="zh-CN" altLang="zh-CN" sz="2400" dirty="0">
                  <a:solidFill>
                    <a:schemeClr val="tx1"/>
                  </a:solidFill>
                  <a:latin typeface="微软雅黑" panose="020B0503020204020204" charset="-122"/>
                  <a:ea typeface="微软雅黑" panose="020B0503020204020204" charset="-122"/>
                  <a:sym typeface="微软雅黑" panose="020B0503020204020204" charset="-122"/>
                </a:rPr>
                <a:t>催化剂</a:t>
              </a:r>
              <a:endParaRPr kumimoji="1" lang="zh-CN" altLang="zh-CN" sz="2400" dirty="0">
                <a:solidFill>
                  <a:schemeClr val="tx1"/>
                </a:solidFill>
                <a:latin typeface="微软雅黑" panose="020B0503020204020204" charset="-122"/>
                <a:ea typeface="微软雅黑" panose="020B0503020204020204" charset="-122"/>
                <a:sym typeface="微软雅黑" panose="020B0503020204020204" charset="-122"/>
              </a:endParaRPr>
            </a:p>
          </p:txBody>
        </p:sp>
      </p:grpSp>
      <p:grpSp>
        <p:nvGrpSpPr>
          <p:cNvPr id="58" name="组合 57"/>
          <p:cNvGrpSpPr/>
          <p:nvPr/>
        </p:nvGrpSpPr>
        <p:grpSpPr>
          <a:xfrm>
            <a:off x="6186170" y="3301365"/>
            <a:ext cx="911860" cy="728980"/>
            <a:chOff x="5054033" y="1695602"/>
            <a:chExt cx="765599" cy="765732"/>
          </a:xfrm>
        </p:grpSpPr>
        <p:sp>
          <p:nvSpPr>
            <p:cNvPr id="59" name="椭圆 27"/>
            <p:cNvSpPr>
              <a:spLocks noChangeArrowheads="1"/>
            </p:cNvSpPr>
            <p:nvPr/>
          </p:nvSpPr>
          <p:spPr bwMode="auto">
            <a:xfrm>
              <a:off x="5054033" y="1695602"/>
              <a:ext cx="765599" cy="76573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60" name="椭圆 28"/>
            <p:cNvSpPr>
              <a:spLocks noChangeArrowheads="1"/>
            </p:cNvSpPr>
            <p:nvPr/>
          </p:nvSpPr>
          <p:spPr bwMode="auto">
            <a:xfrm>
              <a:off x="5139119" y="1780703"/>
              <a:ext cx="595426" cy="595530"/>
            </a:xfrm>
            <a:prstGeom prst="roundRect">
              <a:avLst/>
            </a:prstGeom>
            <a:gradFill rotWithShape="1">
              <a:gsLst>
                <a:gs pos="93000">
                  <a:srgbClr val="ECECEC"/>
                </a:gs>
                <a:gs pos="66000">
                  <a:srgbClr val="F9F9F9"/>
                </a:gs>
                <a:gs pos="0">
                  <a:srgbClr val="D3D3D3"/>
                </a:gs>
              </a:gsLst>
              <a:lin ang="4200000" scaled="0"/>
            </a:gradFill>
            <a:ln w="28575">
              <a:gradFill>
                <a:gsLst>
                  <a:gs pos="0">
                    <a:schemeClr val="bg1"/>
                  </a:gs>
                  <a:gs pos="100000">
                    <a:schemeClr val="bg1">
                      <a:lumMod val="85000"/>
                    </a:schemeClr>
                  </a:gs>
                </a:gsLst>
                <a:lin ang="4200000" scaled="0"/>
              </a:gradFill>
            </a:ln>
            <a:effectLst>
              <a:outerShdw blurRad="203200" dist="127000" dir="3600000" sx="102000" sy="102000" algn="ctr" rotWithShape="0">
                <a:schemeClr val="tx1">
                  <a:lumMod val="90000"/>
                  <a:lumOff val="10000"/>
                  <a:alpha val="40000"/>
                </a:schemeClr>
              </a:outerShdw>
            </a:effectLst>
          </p:spPr>
          <p:txBody>
            <a:bodyPr wrap="none" anchor="ctr"/>
            <a:lstStyle/>
            <a:p>
              <a:pPr algn="ctr" latinLnBrk="1"/>
              <a:r>
                <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rPr>
                <a:t>温度</a:t>
              </a:r>
              <a:endParaRPr kumimoji="1" lang="zh-CN" altLang="zh-CN" sz="2600" dirty="0">
                <a:solidFill>
                  <a:schemeClr val="tx1"/>
                </a:solidFill>
                <a:latin typeface="微软雅黑" panose="020B0503020204020204" charset="-122"/>
                <a:ea typeface="微软雅黑" panose="020B0503020204020204" charset="-122"/>
                <a:sym typeface="微软雅黑" panose="020B0503020204020204" charset="-122"/>
              </a:endParaRPr>
            </a:p>
          </p:txBody>
        </p:sp>
      </p:grpSp>
      <p:sp>
        <p:nvSpPr>
          <p:cNvPr id="68" name="矩形 67"/>
          <p:cNvSpPr/>
          <p:nvPr/>
        </p:nvSpPr>
        <p:spPr>
          <a:xfrm>
            <a:off x="1501140" y="2561590"/>
            <a:ext cx="3187065" cy="705485"/>
          </a:xfrm>
          <a:prstGeom prst="rect">
            <a:avLst/>
          </a:prstGeom>
        </p:spPr>
        <p:txBody>
          <a:bodyPr wrap="square" lIns="91431" tIns="45716" rIns="91431" bIns="45716">
            <a:spAutoFit/>
          </a:bodyPr>
          <a:lstStyle/>
          <a:p>
            <a:r>
              <a:rPr lang="zh-CN" altLang="en-US" sz="2000" dirty="0" smtClean="0">
                <a:latin typeface="微软雅黑" panose="020B0503020204020204" charset="-122"/>
                <a:ea typeface="微软雅黑" panose="020B0503020204020204" charset="-122"/>
                <a:sym typeface="+mn-ea"/>
              </a:rPr>
              <a:t>增大反应物浓度，化学反应速率增大；反之减小</a:t>
            </a:r>
            <a:endPar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mn-ea"/>
            </a:endParaRPr>
          </a:p>
        </p:txBody>
      </p:sp>
      <p:cxnSp>
        <p:nvCxnSpPr>
          <p:cNvPr id="73" name="直接连接符 72"/>
          <p:cNvCxnSpPr/>
          <p:nvPr/>
        </p:nvCxnSpPr>
        <p:spPr>
          <a:xfrm flipH="1">
            <a:off x="1466523" y="2482546"/>
            <a:ext cx="3233610" cy="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1466523" y="4150440"/>
            <a:ext cx="3233610" cy="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1466523" y="5792825"/>
            <a:ext cx="3233610" cy="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6975475" y="5006340"/>
            <a:ext cx="2769870" cy="381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6975475" y="3302635"/>
            <a:ext cx="2899410" cy="1143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6186170" y="1616075"/>
            <a:ext cx="1143000" cy="728980"/>
            <a:chOff x="9742" y="2545"/>
            <a:chExt cx="1800" cy="1148"/>
          </a:xfrm>
        </p:grpSpPr>
        <p:grpSp>
          <p:nvGrpSpPr>
            <p:cNvPr id="63" name="组合 8"/>
            <p:cNvGrpSpPr/>
            <p:nvPr/>
          </p:nvGrpSpPr>
          <p:grpSpPr>
            <a:xfrm rot="0">
              <a:off x="9742" y="2545"/>
              <a:ext cx="1571" cy="1148"/>
              <a:chOff x="3495062" y="2195423"/>
              <a:chExt cx="1741709" cy="1742012"/>
            </a:xfrm>
          </p:grpSpPr>
          <p:sp>
            <p:nvSpPr>
              <p:cNvPr id="65" name="椭圆 27"/>
              <p:cNvSpPr>
                <a:spLocks noChangeArrowheads="1"/>
              </p:cNvSpPr>
              <p:nvPr/>
            </p:nvSpPr>
            <p:spPr bwMode="auto">
              <a:xfrm>
                <a:off x="3495062" y="2195423"/>
                <a:ext cx="1741709" cy="174201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66" name="椭圆 28"/>
              <p:cNvSpPr>
                <a:spLocks noChangeArrowheads="1"/>
              </p:cNvSpPr>
              <p:nvPr/>
            </p:nvSpPr>
            <p:spPr bwMode="auto">
              <a:xfrm>
                <a:off x="3634753" y="2388137"/>
                <a:ext cx="1487825" cy="1355067"/>
              </a:xfrm>
              <a:prstGeom prst="roundRect">
                <a:avLst/>
              </a:prstGeom>
              <a:solidFill>
                <a:schemeClr val="accent1">
                  <a:lumMod val="60000"/>
                  <a:lumOff val="40000"/>
                </a:schemeClr>
              </a:solid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anchor="ctr"/>
              <a:lstStyle/>
              <a:p>
                <a:pPr algn="ctr">
                  <a:spcBef>
                    <a:spcPct val="0"/>
                  </a:spcBef>
                  <a:buFont typeface="Arial" panose="020B0604020202020204" pitchFamily="34" charset="0"/>
                  <a:buNone/>
                </a:pPr>
                <a:endParaRPr lang="zh-CN" altLang="zh-CN" sz="2600">
                  <a:solidFill>
                    <a:schemeClr val="accent1"/>
                  </a:solidFill>
                  <a:latin typeface="微软雅黑" panose="020B0503020204020204" charset="-122"/>
                  <a:ea typeface="微软雅黑" panose="020B0503020204020204" charset="-122"/>
                  <a:sym typeface="微软雅黑" panose="020B0503020204020204" charset="-122"/>
                </a:endParaRPr>
              </a:p>
            </p:txBody>
          </p:sp>
        </p:grpSp>
        <p:sp>
          <p:nvSpPr>
            <p:cNvPr id="4" name="文本框 3"/>
            <p:cNvSpPr txBox="1"/>
            <p:nvPr/>
          </p:nvSpPr>
          <p:spPr>
            <a:xfrm>
              <a:off x="9790" y="2672"/>
              <a:ext cx="1753" cy="822"/>
            </a:xfrm>
            <a:prstGeom prst="rect">
              <a:avLst/>
            </a:prstGeom>
            <a:noFill/>
          </p:spPr>
          <p:txBody>
            <a:bodyPr wrap="square" rtlCol="0">
              <a:spAutoFit/>
            </a:bodyPr>
            <a:p>
              <a:r>
                <a:rPr lang="zh-CN" altLang="en-US" sz="2800">
                  <a:latin typeface="微软雅黑" panose="020B0503020204020204" charset="-122"/>
                  <a:ea typeface="微软雅黑" panose="020B0503020204020204" charset="-122"/>
                </a:rPr>
                <a:t>外因</a:t>
              </a:r>
              <a:endParaRPr lang="zh-CN" altLang="en-US" sz="2800">
                <a:latin typeface="微软雅黑" panose="020B0503020204020204" charset="-122"/>
                <a:ea typeface="微软雅黑" panose="020B0503020204020204" charset="-122"/>
              </a:endParaRPr>
            </a:p>
          </p:txBody>
        </p:sp>
      </p:grpSp>
      <p:sp>
        <p:nvSpPr>
          <p:cNvPr id="5" name="矩形 4"/>
          <p:cNvSpPr/>
          <p:nvPr/>
        </p:nvSpPr>
        <p:spPr>
          <a:xfrm>
            <a:off x="1512570" y="4229100"/>
            <a:ext cx="3187065" cy="705485"/>
          </a:xfrm>
          <a:prstGeom prst="rect">
            <a:avLst/>
          </a:prstGeom>
        </p:spPr>
        <p:txBody>
          <a:bodyPr wrap="square" lIns="91431" tIns="45716" rIns="91431" bIns="45716">
            <a:spAutoFit/>
          </a:bodyPr>
          <a:p>
            <a:r>
              <a:rPr lang="zh-CN" altLang="en-US" sz="2000" dirty="0" smtClean="0">
                <a:solidFill>
                  <a:schemeClr val="tx1">
                    <a:lumMod val="95000"/>
                    <a:lumOff val="5000"/>
                  </a:schemeClr>
                </a:solidFill>
                <a:latin typeface="微软雅黑" panose="020B0503020204020204" charset="-122"/>
                <a:ea typeface="微软雅黑" panose="020B0503020204020204" charset="-122"/>
                <a:sym typeface="+mn-ea"/>
              </a:rPr>
              <a:t>增大压强，化学反应速率增大；反之减小</a:t>
            </a:r>
            <a:endParaRPr lang="zh-CN" altLang="en-US" sz="2000" b="1"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矩形 5"/>
          <p:cNvSpPr/>
          <p:nvPr/>
        </p:nvSpPr>
        <p:spPr>
          <a:xfrm>
            <a:off x="7040245" y="3385820"/>
            <a:ext cx="3187065" cy="705485"/>
          </a:xfrm>
          <a:prstGeom prst="rect">
            <a:avLst/>
          </a:prstGeom>
        </p:spPr>
        <p:txBody>
          <a:bodyPr wrap="square" lIns="91431" tIns="45716" rIns="91431" bIns="45716">
            <a:spAutoFit/>
          </a:bodyPr>
          <a:lstStyle/>
          <a:p>
            <a:r>
              <a:rPr lang="zh-CN" altLang="en-US" sz="2000" dirty="0" smtClean="0">
                <a:solidFill>
                  <a:schemeClr val="tx1">
                    <a:lumMod val="95000"/>
                    <a:lumOff val="5000"/>
                  </a:schemeClr>
                </a:solidFill>
                <a:latin typeface="微软雅黑" panose="020B0503020204020204" charset="-122"/>
                <a:ea typeface="微软雅黑" panose="020B0503020204020204" charset="-122"/>
                <a:sym typeface="+mn-ea"/>
              </a:rPr>
              <a:t>升高温度，化学反应速率增大；反之减小</a:t>
            </a:r>
            <a:endParaRPr lang="zh-CN" altLang="en-US" sz="20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7" name="矩形 6"/>
          <p:cNvSpPr/>
          <p:nvPr/>
        </p:nvSpPr>
        <p:spPr>
          <a:xfrm>
            <a:off x="7118350" y="5138420"/>
            <a:ext cx="3187065" cy="397510"/>
          </a:xfrm>
          <a:prstGeom prst="rect">
            <a:avLst/>
          </a:prstGeom>
        </p:spPr>
        <p:txBody>
          <a:bodyPr wrap="square" lIns="91431" tIns="45716" rIns="91431" bIns="45716">
            <a:spAutoFit/>
          </a:bodyPr>
          <a:lstStyle/>
          <a:p>
            <a:r>
              <a:rPr lang="zh-CN" altLang="en-US" sz="2000" dirty="0" smtClean="0">
                <a:latin typeface="微软雅黑" panose="020B0503020204020204" charset="-122"/>
                <a:ea typeface="微软雅黑" panose="020B0503020204020204" charset="-122"/>
                <a:sym typeface="+mn-ea"/>
              </a:rPr>
              <a:t>可以改变化学反应速率</a:t>
            </a:r>
            <a:endPar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8" name="矩形 7"/>
          <p:cNvSpPr/>
          <p:nvPr/>
        </p:nvSpPr>
        <p:spPr>
          <a:xfrm>
            <a:off x="1513205" y="5816600"/>
            <a:ext cx="3340100" cy="705485"/>
          </a:xfrm>
          <a:prstGeom prst="rect">
            <a:avLst/>
          </a:prstGeom>
        </p:spPr>
        <p:txBody>
          <a:bodyPr wrap="square" lIns="91431" tIns="45716" rIns="91431" bIns="45716">
            <a:spAutoFit/>
          </a:bodyPr>
          <a:lstStyle/>
          <a:p>
            <a:r>
              <a:rPr lang="zh-CN" altLang="en-US" sz="2000" dirty="0" smtClean="0">
                <a:latin typeface="微软雅黑" panose="020B0503020204020204" charset="-122"/>
                <a:ea typeface="微软雅黑" panose="020B0503020204020204" charset="-122"/>
                <a:sym typeface="+mn-ea"/>
              </a:rPr>
              <a:t>反应物接触面积，反应物颗粒大小等</a:t>
            </a:r>
            <a:endParaRPr lang="zh-CN" altLang="en-US" sz="2000" b="1" dirty="0" smtClean="0">
              <a:solidFill>
                <a:schemeClr val="tx1">
                  <a:lumMod val="75000"/>
                  <a:lumOff val="25000"/>
                </a:schemeClr>
              </a:solidFill>
              <a:latin typeface="微软雅黑" panose="020B0503020204020204" charset="-122"/>
              <a:ea typeface="微软雅黑" panose="020B0503020204020204" charset="-122"/>
              <a:sym typeface="+mn-ea"/>
            </a:endParaRPr>
          </a:p>
        </p:txBody>
      </p:sp>
      <p:grpSp>
        <p:nvGrpSpPr>
          <p:cNvPr id="19" name="组合 18"/>
          <p:cNvGrpSpPr/>
          <p:nvPr/>
        </p:nvGrpSpPr>
        <p:grpSpPr>
          <a:xfrm>
            <a:off x="6176645" y="586105"/>
            <a:ext cx="1132840" cy="728980"/>
            <a:chOff x="9727" y="923"/>
            <a:chExt cx="1784" cy="1148"/>
          </a:xfrm>
        </p:grpSpPr>
        <p:grpSp>
          <p:nvGrpSpPr>
            <p:cNvPr id="9" name="组合 8"/>
            <p:cNvGrpSpPr/>
            <p:nvPr/>
          </p:nvGrpSpPr>
          <p:grpSpPr>
            <a:xfrm rot="0">
              <a:off x="9727" y="923"/>
              <a:ext cx="1571" cy="1148"/>
              <a:chOff x="3495062" y="2195423"/>
              <a:chExt cx="1741709" cy="1742012"/>
            </a:xfrm>
          </p:grpSpPr>
          <p:sp>
            <p:nvSpPr>
              <p:cNvPr id="10" name="椭圆 27"/>
              <p:cNvSpPr>
                <a:spLocks noChangeArrowheads="1"/>
              </p:cNvSpPr>
              <p:nvPr/>
            </p:nvSpPr>
            <p:spPr bwMode="auto">
              <a:xfrm>
                <a:off x="3495062" y="2195423"/>
                <a:ext cx="1741709" cy="1742012"/>
              </a:xfrm>
              <a:prstGeom prst="roundRect">
                <a:avLst/>
              </a:prstGeom>
              <a:gradFill rotWithShape="1">
                <a:gsLst>
                  <a:gs pos="63000">
                    <a:srgbClr val="ECECEC"/>
                  </a:gs>
                  <a:gs pos="100000">
                    <a:srgbClr val="F7F7F7"/>
                  </a:gs>
                  <a:gs pos="9000">
                    <a:srgbClr val="BEBEBE"/>
                  </a:gs>
                </a:gsLst>
                <a:lin ang="7800000" scaled="0"/>
              </a:gradFill>
              <a:ln w="31750">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p>
                <a:pPr latinLnBrk="1"/>
                <a:endParaRPr kumimoji="1" lang="zh-CN" altLang="zh-CN" sz="2600">
                  <a:solidFill>
                    <a:srgbClr val="000000"/>
                  </a:solidFill>
                  <a:latin typeface="微软雅黑" panose="020B0503020204020204" charset="-122"/>
                  <a:ea typeface="微软雅黑" panose="020B0503020204020204" charset="-122"/>
                  <a:sym typeface="微软雅黑" panose="020B0503020204020204" charset="-122"/>
                </a:endParaRPr>
              </a:p>
            </p:txBody>
          </p:sp>
          <p:sp>
            <p:nvSpPr>
              <p:cNvPr id="11" name="椭圆 28"/>
              <p:cNvSpPr>
                <a:spLocks noChangeArrowheads="1"/>
              </p:cNvSpPr>
              <p:nvPr/>
            </p:nvSpPr>
            <p:spPr bwMode="auto">
              <a:xfrm>
                <a:off x="3688630" y="2389025"/>
                <a:ext cx="1354572" cy="1354808"/>
              </a:xfrm>
              <a:prstGeom prst="roundRect">
                <a:avLst/>
              </a:prstGeom>
              <a:solidFill>
                <a:schemeClr val="accent1">
                  <a:lumMod val="60000"/>
                  <a:lumOff val="40000"/>
                </a:schemeClr>
              </a:solid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anchor="ctr"/>
              <a:p>
                <a:pPr algn="ctr">
                  <a:spcBef>
                    <a:spcPct val="0"/>
                  </a:spcBef>
                  <a:buFont typeface="Arial" panose="020B0604020202020204" pitchFamily="34" charset="0"/>
                  <a:buNone/>
                </a:pPr>
                <a:endParaRPr lang="zh-CN" altLang="zh-CN" sz="2600">
                  <a:solidFill>
                    <a:srgbClr val="FFFFFF"/>
                  </a:solidFill>
                  <a:latin typeface="微软雅黑" panose="020B0503020204020204" charset="-122"/>
                  <a:ea typeface="微软雅黑" panose="020B0503020204020204" charset="-122"/>
                  <a:sym typeface="微软雅黑" panose="020B0503020204020204" charset="-122"/>
                </a:endParaRPr>
              </a:p>
            </p:txBody>
          </p:sp>
        </p:grpSp>
        <p:sp>
          <p:nvSpPr>
            <p:cNvPr id="12" name="文本框 11"/>
            <p:cNvSpPr txBox="1"/>
            <p:nvPr/>
          </p:nvSpPr>
          <p:spPr>
            <a:xfrm>
              <a:off x="9758" y="1080"/>
              <a:ext cx="1753" cy="822"/>
            </a:xfrm>
            <a:prstGeom prst="rect">
              <a:avLst/>
            </a:prstGeom>
            <a:noFill/>
          </p:spPr>
          <p:txBody>
            <a:bodyPr wrap="square" rtlCol="0">
              <a:spAutoFit/>
            </a:bodyPr>
            <a:p>
              <a:r>
                <a:rPr lang="zh-CN" altLang="en-US" sz="2800" b="1">
                  <a:solidFill>
                    <a:srgbClr val="FF0000"/>
                  </a:solidFill>
                  <a:latin typeface="微软雅黑" panose="020B0503020204020204" charset="-122"/>
                  <a:ea typeface="微软雅黑" panose="020B0503020204020204" charset="-122"/>
                </a:rPr>
                <a:t>内因</a:t>
              </a:r>
              <a:endParaRPr lang="zh-CN" altLang="en-US" sz="2800" b="1">
                <a:solidFill>
                  <a:srgbClr val="FF0000"/>
                </a:solidFill>
                <a:latin typeface="微软雅黑" panose="020B0503020204020204" charset="-122"/>
                <a:ea typeface="微软雅黑" panose="020B0503020204020204" charset="-122"/>
              </a:endParaRPr>
            </a:p>
          </p:txBody>
        </p:sp>
      </p:grpSp>
      <p:cxnSp>
        <p:nvCxnSpPr>
          <p:cNvPr id="13" name="直接连接符 12"/>
          <p:cNvCxnSpPr/>
          <p:nvPr/>
        </p:nvCxnSpPr>
        <p:spPr>
          <a:xfrm>
            <a:off x="7183755" y="1703705"/>
            <a:ext cx="2899410" cy="1143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7279005" y="1744980"/>
            <a:ext cx="3187065" cy="520700"/>
          </a:xfrm>
          <a:prstGeom prst="rect">
            <a:avLst/>
          </a:prstGeom>
        </p:spPr>
        <p:txBody>
          <a:bodyPr wrap="square" lIns="91431" tIns="45716" rIns="91431" bIns="45716">
            <a:spAutoFit/>
          </a:bodyPr>
          <a:p>
            <a:r>
              <a:rPr lang="zh-CN" altLang="en-US" sz="2800" dirty="0" smtClean="0">
                <a:solidFill>
                  <a:schemeClr val="tx1"/>
                </a:solidFill>
                <a:latin typeface="微软雅黑" panose="020B0503020204020204" charset="-122"/>
                <a:ea typeface="微软雅黑" panose="020B0503020204020204" charset="-122"/>
                <a:sym typeface="+mn-ea"/>
              </a:rPr>
              <a:t>其他条件相同时</a:t>
            </a:r>
            <a:endParaRPr lang="zh-CN" altLang="en-US" sz="2800" dirty="0" smtClean="0">
              <a:solidFill>
                <a:schemeClr val="tx1"/>
              </a:solidFill>
              <a:latin typeface="微软雅黑" panose="020B0503020204020204" charset="-122"/>
              <a:ea typeface="微软雅黑" panose="020B0503020204020204" charset="-122"/>
              <a:sym typeface="+mn-ea"/>
            </a:endParaRPr>
          </a:p>
        </p:txBody>
      </p:sp>
      <p:sp>
        <p:nvSpPr>
          <p:cNvPr id="15" name="标题 14"/>
          <p:cNvSpPr>
            <a:spLocks noGrp="1"/>
          </p:cNvSpPr>
          <p:nvPr>
            <p:ph type="title"/>
          </p:nvPr>
        </p:nvSpPr>
        <p:spPr/>
        <p:txBody>
          <a:bodyPr>
            <a:normAutofit/>
          </a:bodyPr>
          <a:p>
            <a:r>
              <a:rPr lang="zh-CN" altLang="en-US" sz="3600">
                <a:latin typeface="微软雅黑" panose="020B0503020204020204" charset="-122"/>
                <a:ea typeface="微软雅黑" panose="020B0503020204020204" charset="-122"/>
                <a:cs typeface="新宋体" panose="02010609030101010101" charset="-122"/>
                <a:sym typeface="+mn-ea"/>
              </a:rPr>
              <a:t>化学反应速率影响因素</a:t>
            </a:r>
            <a:endParaRPr lang="zh-CN" altLang="en-US" sz="3600">
              <a:latin typeface="微软雅黑" panose="020B0503020204020204" charset="-122"/>
              <a:ea typeface="微软雅黑" panose="020B0503020204020204" charset="-122"/>
              <a:cs typeface="新宋体" panose="02010609030101010101" charset="-122"/>
              <a:sym typeface="+mn-ea"/>
            </a:endParaRPr>
          </a:p>
        </p:txBody>
      </p:sp>
      <p:cxnSp>
        <p:nvCxnSpPr>
          <p:cNvPr id="16" name="直接连接符 15"/>
          <p:cNvCxnSpPr/>
          <p:nvPr/>
        </p:nvCxnSpPr>
        <p:spPr>
          <a:xfrm>
            <a:off x="7174230" y="655955"/>
            <a:ext cx="2899410" cy="11430"/>
          </a:xfrm>
          <a:prstGeom prst="line">
            <a:avLst/>
          </a:prstGeom>
          <a:ln w="19050">
            <a:solidFill>
              <a:schemeClr val="bg1"/>
            </a:solidFill>
            <a:prstDash val="dash"/>
            <a:tailEnd type="oval"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118350" y="721995"/>
            <a:ext cx="3091180" cy="521970"/>
          </a:xfrm>
          <a:prstGeom prst="rect">
            <a:avLst/>
          </a:prstGeom>
          <a:noFill/>
        </p:spPr>
        <p:txBody>
          <a:bodyPr wrap="square" rtlCol="0" anchor="t">
            <a:spAutoFit/>
          </a:bodyPr>
          <a:p>
            <a:r>
              <a:rPr lang="zh-CN" altLang="en-US" sz="2800" dirty="0" smtClean="0">
                <a:solidFill>
                  <a:srgbClr val="FF0000"/>
                </a:solidFill>
                <a:latin typeface="微软雅黑" panose="020B0503020204020204" charset="-122"/>
                <a:ea typeface="微软雅黑" panose="020B0503020204020204" charset="-122"/>
                <a:sym typeface="+mn-ea"/>
              </a:rPr>
              <a:t>反应物本身的性质</a:t>
            </a:r>
            <a:endParaRPr lang="zh-CN" altLang="en-US" sz="2800" dirty="0" smtClean="0">
              <a:solidFill>
                <a:srgbClr val="FF0000"/>
              </a:solidFill>
              <a:latin typeface="微软雅黑" panose="020B0503020204020204" charset="-122"/>
              <a:ea typeface="微软雅黑" panose="020B0503020204020204"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linds(horizontal)">
                                      <p:cBhvr>
                                        <p:cTn id="29" dur="500"/>
                                        <p:tgtEl>
                                          <p:spTgt spid="42"/>
                                        </p:tgtEl>
                                      </p:cBhvr>
                                    </p:animEffect>
                                  </p:childTnLst>
                                </p:cTn>
                              </p:par>
                              <p:par>
                                <p:cTn id="30" presetID="3"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linds(horizontal)">
                                      <p:cBhvr>
                                        <p:cTn id="32" dur="500"/>
                                        <p:tgtEl>
                                          <p:spTgt spid="43"/>
                                        </p:tgtEl>
                                      </p:cBhvr>
                                    </p:animEffect>
                                  </p:childTnLst>
                                </p:cTn>
                              </p:par>
                              <p:par>
                                <p:cTn id="33" presetID="3" presetClass="entr" presetSubtype="1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linds(horizontal)">
                                      <p:cBhvr>
                                        <p:cTn id="35" dur="500"/>
                                        <p:tgtEl>
                                          <p:spTgt spid="7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blinds(horizontal)">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blinds(horizontal)">
                                      <p:cBhvr>
                                        <p:cTn id="46" dur="500"/>
                                        <p:tgtEl>
                                          <p:spTgt spid="5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blinds(horizontal)">
                                      <p:cBhvr>
                                        <p:cTn id="52" dur="500"/>
                                        <p:tgtEl>
                                          <p:spTgt spid="8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linds(horizontal)">
                                      <p:cBhvr>
                                        <p:cTn id="57" dur="500"/>
                                        <p:tgtEl>
                                          <p:spTgt spid="47"/>
                                        </p:tgtEl>
                                      </p:cBhvr>
                                    </p:animEffect>
                                  </p:childTnLst>
                                </p:cTn>
                              </p:par>
                              <p:par>
                                <p:cTn id="58" presetID="3" presetClass="entr" presetSubtype="1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blinds(horizontal)">
                                      <p:cBhvr>
                                        <p:cTn id="60" dur="500"/>
                                        <p:tgtEl>
                                          <p:spTgt spid="48"/>
                                        </p:tgtEl>
                                      </p:cBhvr>
                                    </p:animEffect>
                                  </p:childTnLst>
                                </p:cTn>
                              </p:par>
                              <p:par>
                                <p:cTn id="61" presetID="3" presetClass="entr" presetSubtype="1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blinds(horizontal)">
                                      <p:cBhvr>
                                        <p:cTn id="63" dur="500"/>
                                        <p:tgtEl>
                                          <p:spTgt spid="74"/>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linds(horizontal)">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linds(horizontal)">
                                      <p:cBhvr>
                                        <p:cTn id="71" dur="500"/>
                                        <p:tgtEl>
                                          <p:spTgt spid="46"/>
                                        </p:tgtEl>
                                      </p:cBhvr>
                                    </p:animEffect>
                                  </p:childTnLst>
                                </p:cTn>
                              </p:par>
                              <p:par>
                                <p:cTn id="72" presetID="3" presetClass="entr" presetSubtype="1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blinds(horizontal)">
                                      <p:cBhvr>
                                        <p:cTn id="74" dur="500"/>
                                        <p:tgtEl>
                                          <p:spTgt spid="55"/>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linds(horizontal)">
                                      <p:cBhvr>
                                        <p:cTn id="77" dur="500"/>
                                        <p:tgtEl>
                                          <p:spTgt spid="7"/>
                                        </p:tgtEl>
                                      </p:cBhvr>
                                    </p:animEffect>
                                  </p:childTnLst>
                                </p:cTn>
                              </p:par>
                              <p:par>
                                <p:cTn id="78" presetID="3" presetClass="entr" presetSubtype="10" fill="hold" nodeType="withEffect">
                                  <p:stCondLst>
                                    <p:cond delay="0"/>
                                  </p:stCondLst>
                                  <p:childTnLst>
                                    <p:set>
                                      <p:cBhvr>
                                        <p:cTn id="79" dur="1" fill="hold">
                                          <p:stCondLst>
                                            <p:cond delay="0"/>
                                          </p:stCondLst>
                                        </p:cTn>
                                        <p:tgtEl>
                                          <p:spTgt spid="80"/>
                                        </p:tgtEl>
                                        <p:attrNameLst>
                                          <p:attrName>style.visibility</p:attrName>
                                        </p:attrNameLst>
                                      </p:cBhvr>
                                      <p:to>
                                        <p:strVal val="visible"/>
                                      </p:to>
                                    </p:set>
                                    <p:animEffect transition="in" filter="blinds(horizontal)">
                                      <p:cBhvr>
                                        <p:cTn id="80" dur="500"/>
                                        <p:tgtEl>
                                          <p:spTgt spid="80"/>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blinds(horizontal)">
                                      <p:cBhvr>
                                        <p:cTn id="85" dur="500"/>
                                        <p:tgtEl>
                                          <p:spTgt spid="51"/>
                                        </p:tgtEl>
                                      </p:cBhvr>
                                    </p:animEffect>
                                  </p:childTnLst>
                                </p:cTn>
                              </p:par>
                              <p:par>
                                <p:cTn id="86" presetID="3" presetClass="entr" presetSubtype="1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blinds(horizontal)">
                                      <p:cBhvr>
                                        <p:cTn id="88" dur="500"/>
                                        <p:tgtEl>
                                          <p:spTgt spid="52"/>
                                        </p:tgtEl>
                                      </p:cBhvr>
                                    </p:animEffect>
                                  </p:childTnLst>
                                </p:cTn>
                              </p:par>
                              <p:par>
                                <p:cTn id="89" presetID="3" presetClass="entr" presetSubtype="10" fill="hold"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blinds(horizontal)">
                                      <p:cBhvr>
                                        <p:cTn id="91" dur="500"/>
                                        <p:tgtEl>
                                          <p:spTgt spid="75"/>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blinds(horizontal)">
                                      <p:cBhvr>
                                        <p:cTn id="9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42" grpId="0" animBg="1"/>
      <p:bldP spid="68" grpId="0"/>
      <p:bldP spid="41" grpId="0" animBg="1"/>
      <p:bldP spid="6" grpId="0"/>
      <p:bldP spid="47" grpId="0" animBg="1"/>
      <p:bldP spid="5" grpId="0"/>
      <p:bldP spid="46" grpId="0" animBg="1"/>
      <p:bldP spid="7" grpId="0"/>
      <p:bldP spid="51"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任意多边形 10"/>
          <p:cNvSpPr/>
          <p:nvPr/>
        </p:nvSpPr>
        <p:spPr>
          <a:xfrm>
            <a:off x="5295265" y="2924810"/>
            <a:ext cx="1366520" cy="1438910"/>
          </a:xfrm>
          <a:custGeom>
            <a:avLst/>
            <a:gdLst>
              <a:gd name="connsiteX0" fmla="*/ 485776 w 1468603"/>
              <a:gd name="connsiteY0" fmla="*/ 0 h 1818385"/>
              <a:gd name="connsiteX1" fmla="*/ 611480 w 1468603"/>
              <a:gd name="connsiteY1" fmla="*/ 52068 h 1818385"/>
              <a:gd name="connsiteX2" fmla="*/ 1468603 w 1468603"/>
              <a:gd name="connsiteY2" fmla="*/ 909193 h 1818385"/>
              <a:gd name="connsiteX3" fmla="*/ 611480 w 1468603"/>
              <a:gd name="connsiteY3" fmla="*/ 1766317 h 1818385"/>
              <a:gd name="connsiteX4" fmla="*/ 360072 w 1468603"/>
              <a:gd name="connsiteY4" fmla="*/ 1766317 h 1818385"/>
              <a:gd name="connsiteX5" fmla="*/ 1 w 1468603"/>
              <a:gd name="connsiteY5" fmla="*/ 1406246 h 1818385"/>
              <a:gd name="connsiteX6" fmla="*/ 439313 w 1468603"/>
              <a:gd name="connsiteY6" fmla="*/ 966934 h 1818385"/>
              <a:gd name="connsiteX7" fmla="*/ 748365 w 1468603"/>
              <a:gd name="connsiteY7" fmla="*/ 966934 h 1818385"/>
              <a:gd name="connsiteX8" fmla="*/ 748365 w 1468603"/>
              <a:gd name="connsiteY8" fmla="*/ 1092686 h 1818385"/>
              <a:gd name="connsiteX9" fmla="*/ 923154 w 1468603"/>
              <a:gd name="connsiteY9" fmla="*/ 909193 h 1818385"/>
              <a:gd name="connsiteX10" fmla="*/ 748365 w 1468603"/>
              <a:gd name="connsiteY10" fmla="*/ 725699 h 1818385"/>
              <a:gd name="connsiteX11" fmla="*/ 748365 w 1468603"/>
              <a:gd name="connsiteY11" fmla="*/ 851451 h 1818385"/>
              <a:gd name="connsiteX12" fmla="*/ 439312 w 1468603"/>
              <a:gd name="connsiteY12" fmla="*/ 851451 h 1818385"/>
              <a:gd name="connsiteX13" fmla="*/ 0 w 1468603"/>
              <a:gd name="connsiteY13" fmla="*/ 412140 h 1818385"/>
              <a:gd name="connsiteX14" fmla="*/ 360072 w 1468603"/>
              <a:gd name="connsiteY14" fmla="*/ 52068 h 1818385"/>
              <a:gd name="connsiteX15" fmla="*/ 485776 w 1468603"/>
              <a:gd name="connsiteY15" fmla="*/ 0 h 18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8603" h="1818385">
                <a:moveTo>
                  <a:pt x="485776" y="0"/>
                </a:moveTo>
                <a:cubicBezTo>
                  <a:pt x="531271" y="0"/>
                  <a:pt x="576768" y="17356"/>
                  <a:pt x="611480" y="52068"/>
                </a:cubicBezTo>
                <a:lnTo>
                  <a:pt x="1468603" y="909193"/>
                </a:lnTo>
                <a:lnTo>
                  <a:pt x="611480" y="1766317"/>
                </a:lnTo>
                <a:cubicBezTo>
                  <a:pt x="542054" y="1835742"/>
                  <a:pt x="429496" y="1835742"/>
                  <a:pt x="360072" y="1766317"/>
                </a:cubicBezTo>
                <a:lnTo>
                  <a:pt x="1" y="1406246"/>
                </a:lnTo>
                <a:lnTo>
                  <a:pt x="439313" y="966934"/>
                </a:lnTo>
                <a:lnTo>
                  <a:pt x="748365" y="966934"/>
                </a:lnTo>
                <a:lnTo>
                  <a:pt x="748365" y="1092686"/>
                </a:lnTo>
                <a:lnTo>
                  <a:pt x="923154" y="909193"/>
                </a:lnTo>
                <a:lnTo>
                  <a:pt x="748365" y="725699"/>
                </a:lnTo>
                <a:lnTo>
                  <a:pt x="748365" y="851451"/>
                </a:lnTo>
                <a:lnTo>
                  <a:pt x="439312" y="851451"/>
                </a:lnTo>
                <a:lnTo>
                  <a:pt x="0" y="412140"/>
                </a:lnTo>
                <a:lnTo>
                  <a:pt x="360072" y="52068"/>
                </a:lnTo>
                <a:cubicBezTo>
                  <a:pt x="394784" y="17356"/>
                  <a:pt x="440280" y="0"/>
                  <a:pt x="485776" y="0"/>
                </a:cubicBezTo>
                <a:close/>
              </a:path>
            </a:pathLst>
          </a:custGeom>
          <a:solidFill>
            <a:schemeClr val="bg1">
              <a:lumMod val="50000"/>
            </a:schemeClr>
          </a:solidFill>
          <a:ln>
            <a:noFill/>
          </a:ln>
          <a:effectLst>
            <a:innerShdw blurRad="63500" dist="50800" dir="16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3324860" y="2924810"/>
            <a:ext cx="1366520" cy="1438910"/>
          </a:xfrm>
          <a:custGeom>
            <a:avLst/>
            <a:gdLst>
              <a:gd name="connsiteX0" fmla="*/ 485776 w 1468603"/>
              <a:gd name="connsiteY0" fmla="*/ 0 h 1818385"/>
              <a:gd name="connsiteX1" fmla="*/ 611480 w 1468603"/>
              <a:gd name="connsiteY1" fmla="*/ 52068 h 1818385"/>
              <a:gd name="connsiteX2" fmla="*/ 1468603 w 1468603"/>
              <a:gd name="connsiteY2" fmla="*/ 909193 h 1818385"/>
              <a:gd name="connsiteX3" fmla="*/ 611480 w 1468603"/>
              <a:gd name="connsiteY3" fmla="*/ 1766317 h 1818385"/>
              <a:gd name="connsiteX4" fmla="*/ 360072 w 1468603"/>
              <a:gd name="connsiteY4" fmla="*/ 1766317 h 1818385"/>
              <a:gd name="connsiteX5" fmla="*/ 1 w 1468603"/>
              <a:gd name="connsiteY5" fmla="*/ 1406246 h 1818385"/>
              <a:gd name="connsiteX6" fmla="*/ 439313 w 1468603"/>
              <a:gd name="connsiteY6" fmla="*/ 966934 h 1818385"/>
              <a:gd name="connsiteX7" fmla="*/ 748365 w 1468603"/>
              <a:gd name="connsiteY7" fmla="*/ 966934 h 1818385"/>
              <a:gd name="connsiteX8" fmla="*/ 748365 w 1468603"/>
              <a:gd name="connsiteY8" fmla="*/ 1092686 h 1818385"/>
              <a:gd name="connsiteX9" fmla="*/ 923154 w 1468603"/>
              <a:gd name="connsiteY9" fmla="*/ 909193 h 1818385"/>
              <a:gd name="connsiteX10" fmla="*/ 748365 w 1468603"/>
              <a:gd name="connsiteY10" fmla="*/ 725699 h 1818385"/>
              <a:gd name="connsiteX11" fmla="*/ 748365 w 1468603"/>
              <a:gd name="connsiteY11" fmla="*/ 851451 h 1818385"/>
              <a:gd name="connsiteX12" fmla="*/ 439312 w 1468603"/>
              <a:gd name="connsiteY12" fmla="*/ 851451 h 1818385"/>
              <a:gd name="connsiteX13" fmla="*/ 0 w 1468603"/>
              <a:gd name="connsiteY13" fmla="*/ 412140 h 1818385"/>
              <a:gd name="connsiteX14" fmla="*/ 360072 w 1468603"/>
              <a:gd name="connsiteY14" fmla="*/ 52068 h 1818385"/>
              <a:gd name="connsiteX15" fmla="*/ 485776 w 1468603"/>
              <a:gd name="connsiteY15" fmla="*/ 0 h 18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8603" h="1818385">
                <a:moveTo>
                  <a:pt x="485776" y="0"/>
                </a:moveTo>
                <a:cubicBezTo>
                  <a:pt x="531271" y="0"/>
                  <a:pt x="576768" y="17356"/>
                  <a:pt x="611480" y="52068"/>
                </a:cubicBezTo>
                <a:lnTo>
                  <a:pt x="1468603" y="909193"/>
                </a:lnTo>
                <a:lnTo>
                  <a:pt x="611480" y="1766317"/>
                </a:lnTo>
                <a:cubicBezTo>
                  <a:pt x="542054" y="1835742"/>
                  <a:pt x="429496" y="1835742"/>
                  <a:pt x="360072" y="1766317"/>
                </a:cubicBezTo>
                <a:lnTo>
                  <a:pt x="1" y="1406246"/>
                </a:lnTo>
                <a:lnTo>
                  <a:pt x="439313" y="966934"/>
                </a:lnTo>
                <a:lnTo>
                  <a:pt x="748365" y="966934"/>
                </a:lnTo>
                <a:lnTo>
                  <a:pt x="748365" y="1092686"/>
                </a:lnTo>
                <a:lnTo>
                  <a:pt x="923154" y="909193"/>
                </a:lnTo>
                <a:lnTo>
                  <a:pt x="748365" y="725699"/>
                </a:lnTo>
                <a:lnTo>
                  <a:pt x="748365" y="851451"/>
                </a:lnTo>
                <a:lnTo>
                  <a:pt x="439312" y="851451"/>
                </a:lnTo>
                <a:lnTo>
                  <a:pt x="0" y="412140"/>
                </a:lnTo>
                <a:lnTo>
                  <a:pt x="360072" y="52068"/>
                </a:lnTo>
                <a:cubicBezTo>
                  <a:pt x="394784" y="17356"/>
                  <a:pt x="440280" y="0"/>
                  <a:pt x="485776" y="0"/>
                </a:cubicBezTo>
                <a:close/>
              </a:path>
            </a:pathLst>
          </a:custGeom>
          <a:solidFill>
            <a:schemeClr val="accent1"/>
          </a:solidFill>
          <a:ln>
            <a:noFill/>
          </a:ln>
          <a:effectLst>
            <a:innerShdw blurRad="63500" dist="50800" dir="16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7358380" y="2924810"/>
            <a:ext cx="1366520" cy="1438910"/>
          </a:xfrm>
          <a:custGeom>
            <a:avLst/>
            <a:gdLst>
              <a:gd name="connsiteX0" fmla="*/ 485776 w 1468603"/>
              <a:gd name="connsiteY0" fmla="*/ 0 h 1818385"/>
              <a:gd name="connsiteX1" fmla="*/ 611480 w 1468603"/>
              <a:gd name="connsiteY1" fmla="*/ 52068 h 1818385"/>
              <a:gd name="connsiteX2" fmla="*/ 1468603 w 1468603"/>
              <a:gd name="connsiteY2" fmla="*/ 909193 h 1818385"/>
              <a:gd name="connsiteX3" fmla="*/ 611480 w 1468603"/>
              <a:gd name="connsiteY3" fmla="*/ 1766317 h 1818385"/>
              <a:gd name="connsiteX4" fmla="*/ 360072 w 1468603"/>
              <a:gd name="connsiteY4" fmla="*/ 1766317 h 1818385"/>
              <a:gd name="connsiteX5" fmla="*/ 1 w 1468603"/>
              <a:gd name="connsiteY5" fmla="*/ 1406246 h 1818385"/>
              <a:gd name="connsiteX6" fmla="*/ 439313 w 1468603"/>
              <a:gd name="connsiteY6" fmla="*/ 966934 h 1818385"/>
              <a:gd name="connsiteX7" fmla="*/ 748365 w 1468603"/>
              <a:gd name="connsiteY7" fmla="*/ 966934 h 1818385"/>
              <a:gd name="connsiteX8" fmla="*/ 748365 w 1468603"/>
              <a:gd name="connsiteY8" fmla="*/ 1092686 h 1818385"/>
              <a:gd name="connsiteX9" fmla="*/ 923154 w 1468603"/>
              <a:gd name="connsiteY9" fmla="*/ 909193 h 1818385"/>
              <a:gd name="connsiteX10" fmla="*/ 748365 w 1468603"/>
              <a:gd name="connsiteY10" fmla="*/ 725699 h 1818385"/>
              <a:gd name="connsiteX11" fmla="*/ 748365 w 1468603"/>
              <a:gd name="connsiteY11" fmla="*/ 851451 h 1818385"/>
              <a:gd name="connsiteX12" fmla="*/ 439312 w 1468603"/>
              <a:gd name="connsiteY12" fmla="*/ 851451 h 1818385"/>
              <a:gd name="connsiteX13" fmla="*/ 0 w 1468603"/>
              <a:gd name="connsiteY13" fmla="*/ 412140 h 1818385"/>
              <a:gd name="connsiteX14" fmla="*/ 360072 w 1468603"/>
              <a:gd name="connsiteY14" fmla="*/ 52068 h 1818385"/>
              <a:gd name="connsiteX15" fmla="*/ 485776 w 1468603"/>
              <a:gd name="connsiteY15" fmla="*/ 0 h 18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8603" h="1818385">
                <a:moveTo>
                  <a:pt x="485776" y="0"/>
                </a:moveTo>
                <a:cubicBezTo>
                  <a:pt x="531271" y="0"/>
                  <a:pt x="576768" y="17356"/>
                  <a:pt x="611480" y="52068"/>
                </a:cubicBezTo>
                <a:lnTo>
                  <a:pt x="1468603" y="909193"/>
                </a:lnTo>
                <a:lnTo>
                  <a:pt x="611480" y="1766317"/>
                </a:lnTo>
                <a:cubicBezTo>
                  <a:pt x="542054" y="1835742"/>
                  <a:pt x="429496" y="1835742"/>
                  <a:pt x="360072" y="1766317"/>
                </a:cubicBezTo>
                <a:lnTo>
                  <a:pt x="1" y="1406246"/>
                </a:lnTo>
                <a:lnTo>
                  <a:pt x="439313" y="966934"/>
                </a:lnTo>
                <a:lnTo>
                  <a:pt x="748365" y="966934"/>
                </a:lnTo>
                <a:lnTo>
                  <a:pt x="748365" y="1092686"/>
                </a:lnTo>
                <a:lnTo>
                  <a:pt x="923154" y="909193"/>
                </a:lnTo>
                <a:lnTo>
                  <a:pt x="748365" y="725699"/>
                </a:lnTo>
                <a:lnTo>
                  <a:pt x="748365" y="851451"/>
                </a:lnTo>
                <a:lnTo>
                  <a:pt x="439312" y="851451"/>
                </a:lnTo>
                <a:lnTo>
                  <a:pt x="0" y="412140"/>
                </a:lnTo>
                <a:lnTo>
                  <a:pt x="360072" y="52068"/>
                </a:lnTo>
                <a:cubicBezTo>
                  <a:pt x="394784" y="17356"/>
                  <a:pt x="440280" y="0"/>
                  <a:pt x="485776" y="0"/>
                </a:cubicBezTo>
                <a:close/>
              </a:path>
            </a:pathLst>
          </a:custGeom>
          <a:solidFill>
            <a:schemeClr val="accent1"/>
          </a:solidFill>
          <a:ln>
            <a:noFill/>
          </a:ln>
          <a:effectLst>
            <a:innerShdw blurRad="63500" dist="50800" dir="16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flipV="1">
            <a:off x="3794125" y="4363720"/>
            <a:ext cx="9525" cy="616585"/>
          </a:xfrm>
          <a:prstGeom prst="line">
            <a:avLst/>
          </a:prstGeom>
          <a:ln w="12700">
            <a:solidFill>
              <a:schemeClr val="tx1">
                <a:lumMod val="75000"/>
                <a:lumOff val="25000"/>
                <a:alpha val="80000"/>
              </a:scheme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754630" y="4995545"/>
            <a:ext cx="2486025" cy="951865"/>
          </a:xfrm>
          <a:prstGeom prst="rect">
            <a:avLst/>
          </a:prstGeom>
        </p:spPr>
        <p:txBody>
          <a:bodyPr wrap="square" lIns="91431" tIns="45716" rIns="91431" bIns="45716">
            <a:spAutoFit/>
          </a:bodyPr>
          <a:lstStyle/>
          <a:p>
            <a:pPr algn="l"/>
            <a:r>
              <a:rPr lang="zh-CN" altLang="zh-CN" sz="2800">
                <a:latin typeface="微软雅黑" panose="020B0503020204020204" charset="-122"/>
                <a:ea typeface="微软雅黑" panose="020B0503020204020204" charset="-122"/>
                <a:sym typeface="+mn-ea"/>
              </a:rPr>
              <a:t>如何表示化学反应速率</a:t>
            </a:r>
            <a:endParaRPr lang="zh-CN" altLang="zh-CN"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6" name="矩形 25"/>
          <p:cNvSpPr/>
          <p:nvPr/>
        </p:nvSpPr>
        <p:spPr>
          <a:xfrm>
            <a:off x="8187690" y="4612640"/>
            <a:ext cx="2960370" cy="951865"/>
          </a:xfrm>
          <a:prstGeom prst="rect">
            <a:avLst/>
          </a:prstGeom>
        </p:spPr>
        <p:txBody>
          <a:bodyPr wrap="square" lIns="91431" tIns="45716" rIns="91431" bIns="45716">
            <a:spAutoFit/>
          </a:bodyPr>
          <a:lstStyle/>
          <a:p>
            <a:r>
              <a:rPr lang="zh-CN" altLang="en-US" sz="2800">
                <a:latin typeface="微软雅黑" panose="020B0503020204020204" charset="-122"/>
                <a:ea typeface="微软雅黑" panose="020B0503020204020204" charset="-122"/>
                <a:sym typeface="+mn-ea"/>
              </a:rPr>
              <a:t>科学研究中变量控制的思想</a:t>
            </a:r>
            <a:endParaRPr lang="zh-CN" alt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28" name="矩形 27"/>
          <p:cNvSpPr/>
          <p:nvPr/>
        </p:nvSpPr>
        <p:spPr>
          <a:xfrm>
            <a:off x="6121400" y="1567180"/>
            <a:ext cx="2603500" cy="951865"/>
          </a:xfrm>
          <a:prstGeom prst="rect">
            <a:avLst/>
          </a:prstGeom>
        </p:spPr>
        <p:txBody>
          <a:bodyPr wrap="square" lIns="91431" tIns="45716" rIns="91431" bIns="45716">
            <a:spAutoFit/>
          </a:bodyPr>
          <a:lstStyle/>
          <a:p>
            <a:r>
              <a:rPr lang="zh-CN" altLang="en-US" sz="2800">
                <a:latin typeface="微软雅黑" panose="020B0503020204020204" charset="-122"/>
                <a:ea typeface="微软雅黑" panose="020B0503020204020204" charset="-122"/>
                <a:sym typeface="+mn-ea"/>
              </a:rPr>
              <a:t>影响化学反应速率的因素</a:t>
            </a:r>
            <a:endParaRPr lang="zh-CN" alt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31" name="圆角矩形 6"/>
          <p:cNvSpPr/>
          <p:nvPr/>
        </p:nvSpPr>
        <p:spPr>
          <a:xfrm flipH="1">
            <a:off x="5785485" y="2031365"/>
            <a:ext cx="254000" cy="893445"/>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1" fmla="*/ 0 w 670708"/>
              <a:gd name="connsiteY0-2" fmla="*/ 983247 h 1095765"/>
              <a:gd name="connsiteX1-3" fmla="*/ 0 w 670708"/>
              <a:gd name="connsiteY1-4" fmla="*/ 112518 h 1095765"/>
              <a:gd name="connsiteX2-5" fmla="*/ 112518 w 670708"/>
              <a:gd name="connsiteY2-6" fmla="*/ 0 h 1095765"/>
              <a:gd name="connsiteX3-7" fmla="*/ 558190 w 670708"/>
              <a:gd name="connsiteY3-8" fmla="*/ 0 h 1095765"/>
              <a:gd name="connsiteX4-9" fmla="*/ 670708 w 670708"/>
              <a:gd name="connsiteY4-10" fmla="*/ 112518 h 1095765"/>
              <a:gd name="connsiteX5-11" fmla="*/ 670708 w 670708"/>
              <a:gd name="connsiteY5-12" fmla="*/ 983247 h 1095765"/>
              <a:gd name="connsiteX6-13" fmla="*/ 558190 w 670708"/>
              <a:gd name="connsiteY6-14" fmla="*/ 1095765 h 1095765"/>
              <a:gd name="connsiteX7-15" fmla="*/ 112518 w 670708"/>
              <a:gd name="connsiteY7-16" fmla="*/ 1095765 h 1095765"/>
              <a:gd name="connsiteX8-17" fmla="*/ 91440 w 670708"/>
              <a:gd name="connsiteY8-18" fmla="*/ 1074687 h 1095765"/>
              <a:gd name="connsiteX0-19" fmla="*/ 0 w 670708"/>
              <a:gd name="connsiteY0-20" fmla="*/ 983247 h 1095765"/>
              <a:gd name="connsiteX1-21" fmla="*/ 0 w 670708"/>
              <a:gd name="connsiteY1-22" fmla="*/ 112518 h 1095765"/>
              <a:gd name="connsiteX2-23" fmla="*/ 112518 w 670708"/>
              <a:gd name="connsiteY2-24" fmla="*/ 0 h 1095765"/>
              <a:gd name="connsiteX3-25" fmla="*/ 558190 w 670708"/>
              <a:gd name="connsiteY3-26" fmla="*/ 0 h 1095765"/>
              <a:gd name="connsiteX4-27" fmla="*/ 670708 w 670708"/>
              <a:gd name="connsiteY4-28" fmla="*/ 112518 h 1095765"/>
              <a:gd name="connsiteX5-29" fmla="*/ 670708 w 670708"/>
              <a:gd name="connsiteY5-30" fmla="*/ 983247 h 1095765"/>
              <a:gd name="connsiteX6-31" fmla="*/ 558190 w 670708"/>
              <a:gd name="connsiteY6-32" fmla="*/ 1095765 h 1095765"/>
              <a:gd name="connsiteX7-33" fmla="*/ 112518 w 670708"/>
              <a:gd name="connsiteY7-34" fmla="*/ 1095765 h 1095765"/>
              <a:gd name="connsiteX0-35" fmla="*/ 0 w 670708"/>
              <a:gd name="connsiteY0-36" fmla="*/ 983247 h 1095765"/>
              <a:gd name="connsiteX1-37" fmla="*/ 0 w 670708"/>
              <a:gd name="connsiteY1-38" fmla="*/ 112518 h 1095765"/>
              <a:gd name="connsiteX2-39" fmla="*/ 112518 w 670708"/>
              <a:gd name="connsiteY2-40" fmla="*/ 0 h 1095765"/>
              <a:gd name="connsiteX3-41" fmla="*/ 558190 w 670708"/>
              <a:gd name="connsiteY3-42" fmla="*/ 0 h 1095765"/>
              <a:gd name="connsiteX4-43" fmla="*/ 670708 w 670708"/>
              <a:gd name="connsiteY4-44" fmla="*/ 112518 h 1095765"/>
              <a:gd name="connsiteX5-45" fmla="*/ 670708 w 670708"/>
              <a:gd name="connsiteY5-46" fmla="*/ 983247 h 1095765"/>
              <a:gd name="connsiteX6-47" fmla="*/ 558190 w 670708"/>
              <a:gd name="connsiteY6-48" fmla="*/ 1095765 h 1095765"/>
              <a:gd name="connsiteX0-49" fmla="*/ 0 w 670708"/>
              <a:gd name="connsiteY0-50" fmla="*/ 983247 h 983247"/>
              <a:gd name="connsiteX1-51" fmla="*/ 0 w 670708"/>
              <a:gd name="connsiteY1-52" fmla="*/ 112518 h 983247"/>
              <a:gd name="connsiteX2-53" fmla="*/ 112518 w 670708"/>
              <a:gd name="connsiteY2-54" fmla="*/ 0 h 983247"/>
              <a:gd name="connsiteX3-55" fmla="*/ 558190 w 670708"/>
              <a:gd name="connsiteY3-56" fmla="*/ 0 h 983247"/>
              <a:gd name="connsiteX4-57" fmla="*/ 670708 w 670708"/>
              <a:gd name="connsiteY4-58" fmla="*/ 112518 h 983247"/>
              <a:gd name="connsiteX5-59" fmla="*/ 670708 w 670708"/>
              <a:gd name="connsiteY5-60" fmla="*/ 983247 h 983247"/>
              <a:gd name="connsiteX0-61" fmla="*/ 0 w 670708"/>
              <a:gd name="connsiteY0-62" fmla="*/ 112518 h 983247"/>
              <a:gd name="connsiteX1-63" fmla="*/ 112518 w 670708"/>
              <a:gd name="connsiteY1-64" fmla="*/ 0 h 983247"/>
              <a:gd name="connsiteX2-65" fmla="*/ 558190 w 670708"/>
              <a:gd name="connsiteY2-66" fmla="*/ 0 h 983247"/>
              <a:gd name="connsiteX3-67" fmla="*/ 670708 w 670708"/>
              <a:gd name="connsiteY3-68" fmla="*/ 112518 h 983247"/>
              <a:gd name="connsiteX4-69" fmla="*/ 670708 w 670708"/>
              <a:gd name="connsiteY4-70" fmla="*/ 983247 h 983247"/>
              <a:gd name="connsiteX0-71" fmla="*/ 0 w 558190"/>
              <a:gd name="connsiteY0-72" fmla="*/ 0 h 983247"/>
              <a:gd name="connsiteX1-73" fmla="*/ 445672 w 558190"/>
              <a:gd name="connsiteY1-74" fmla="*/ 0 h 983247"/>
              <a:gd name="connsiteX2-75" fmla="*/ 558190 w 558190"/>
              <a:gd name="connsiteY2-76" fmla="*/ 112518 h 983247"/>
              <a:gd name="connsiteX3-77" fmla="*/ 558190 w 558190"/>
              <a:gd name="connsiteY3-78" fmla="*/ 983247 h 983247"/>
            </a:gdLst>
            <a:ahLst/>
            <a:cxnLst>
              <a:cxn ang="0">
                <a:pos x="connsiteX0-1" y="connsiteY0-2"/>
              </a:cxn>
              <a:cxn ang="0">
                <a:pos x="connsiteX1-3" y="connsiteY1-4"/>
              </a:cxn>
              <a:cxn ang="0">
                <a:pos x="connsiteX2-5" y="connsiteY2-6"/>
              </a:cxn>
              <a:cxn ang="0">
                <a:pos x="connsiteX3-7" y="connsiteY3-8"/>
              </a:cxn>
            </a:cxnLst>
            <a:rect l="l" t="t" r="r" b="b"/>
            <a:pathLst>
              <a:path w="558190" h="983247">
                <a:moveTo>
                  <a:pt x="0" y="0"/>
                </a:moveTo>
                <a:lnTo>
                  <a:pt x="445672" y="0"/>
                </a:lnTo>
                <a:cubicBezTo>
                  <a:pt x="507814" y="0"/>
                  <a:pt x="558190" y="50376"/>
                  <a:pt x="558190" y="112518"/>
                </a:cubicBezTo>
                <a:lnTo>
                  <a:pt x="558190" y="983247"/>
                </a:lnTo>
              </a:path>
            </a:pathLst>
          </a:custGeom>
          <a:ln w="12700">
            <a:solidFill>
              <a:schemeClr val="tx1">
                <a:lumMod val="75000"/>
                <a:lumOff val="25000"/>
                <a:alpha val="80000"/>
              </a:scheme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33" name="圆角矩形 6"/>
          <p:cNvSpPr/>
          <p:nvPr/>
        </p:nvSpPr>
        <p:spPr>
          <a:xfrm flipH="1" flipV="1">
            <a:off x="7864475" y="4363720"/>
            <a:ext cx="323215" cy="720090"/>
          </a:xfrm>
          <a:custGeom>
            <a:avLst/>
            <a:gdLst>
              <a:gd name="connsiteX0" fmla="*/ 0 w 670708"/>
              <a:gd name="connsiteY0" fmla="*/ 112518 h 1095765"/>
              <a:gd name="connsiteX1" fmla="*/ 112518 w 670708"/>
              <a:gd name="connsiteY1" fmla="*/ 0 h 1095765"/>
              <a:gd name="connsiteX2" fmla="*/ 558190 w 670708"/>
              <a:gd name="connsiteY2" fmla="*/ 0 h 1095765"/>
              <a:gd name="connsiteX3" fmla="*/ 670708 w 670708"/>
              <a:gd name="connsiteY3" fmla="*/ 112518 h 1095765"/>
              <a:gd name="connsiteX4" fmla="*/ 670708 w 670708"/>
              <a:gd name="connsiteY4" fmla="*/ 983247 h 1095765"/>
              <a:gd name="connsiteX5" fmla="*/ 558190 w 670708"/>
              <a:gd name="connsiteY5" fmla="*/ 1095765 h 1095765"/>
              <a:gd name="connsiteX6" fmla="*/ 112518 w 670708"/>
              <a:gd name="connsiteY6" fmla="*/ 1095765 h 1095765"/>
              <a:gd name="connsiteX7" fmla="*/ 0 w 670708"/>
              <a:gd name="connsiteY7" fmla="*/ 983247 h 1095765"/>
              <a:gd name="connsiteX8" fmla="*/ 0 w 670708"/>
              <a:gd name="connsiteY8" fmla="*/ 112518 h 1095765"/>
              <a:gd name="connsiteX0-1" fmla="*/ 0 w 670708"/>
              <a:gd name="connsiteY0-2" fmla="*/ 983247 h 1095765"/>
              <a:gd name="connsiteX1-3" fmla="*/ 0 w 670708"/>
              <a:gd name="connsiteY1-4" fmla="*/ 112518 h 1095765"/>
              <a:gd name="connsiteX2-5" fmla="*/ 112518 w 670708"/>
              <a:gd name="connsiteY2-6" fmla="*/ 0 h 1095765"/>
              <a:gd name="connsiteX3-7" fmla="*/ 558190 w 670708"/>
              <a:gd name="connsiteY3-8" fmla="*/ 0 h 1095765"/>
              <a:gd name="connsiteX4-9" fmla="*/ 670708 w 670708"/>
              <a:gd name="connsiteY4-10" fmla="*/ 112518 h 1095765"/>
              <a:gd name="connsiteX5-11" fmla="*/ 670708 w 670708"/>
              <a:gd name="connsiteY5-12" fmla="*/ 983247 h 1095765"/>
              <a:gd name="connsiteX6-13" fmla="*/ 558190 w 670708"/>
              <a:gd name="connsiteY6-14" fmla="*/ 1095765 h 1095765"/>
              <a:gd name="connsiteX7-15" fmla="*/ 112518 w 670708"/>
              <a:gd name="connsiteY7-16" fmla="*/ 1095765 h 1095765"/>
              <a:gd name="connsiteX8-17" fmla="*/ 91440 w 670708"/>
              <a:gd name="connsiteY8-18" fmla="*/ 1074687 h 1095765"/>
              <a:gd name="connsiteX0-19" fmla="*/ 0 w 670708"/>
              <a:gd name="connsiteY0-20" fmla="*/ 983247 h 1095765"/>
              <a:gd name="connsiteX1-21" fmla="*/ 0 w 670708"/>
              <a:gd name="connsiteY1-22" fmla="*/ 112518 h 1095765"/>
              <a:gd name="connsiteX2-23" fmla="*/ 112518 w 670708"/>
              <a:gd name="connsiteY2-24" fmla="*/ 0 h 1095765"/>
              <a:gd name="connsiteX3-25" fmla="*/ 558190 w 670708"/>
              <a:gd name="connsiteY3-26" fmla="*/ 0 h 1095765"/>
              <a:gd name="connsiteX4-27" fmla="*/ 670708 w 670708"/>
              <a:gd name="connsiteY4-28" fmla="*/ 112518 h 1095765"/>
              <a:gd name="connsiteX5-29" fmla="*/ 670708 w 670708"/>
              <a:gd name="connsiteY5-30" fmla="*/ 983247 h 1095765"/>
              <a:gd name="connsiteX6-31" fmla="*/ 558190 w 670708"/>
              <a:gd name="connsiteY6-32" fmla="*/ 1095765 h 1095765"/>
              <a:gd name="connsiteX7-33" fmla="*/ 112518 w 670708"/>
              <a:gd name="connsiteY7-34" fmla="*/ 1095765 h 1095765"/>
              <a:gd name="connsiteX0-35" fmla="*/ 0 w 670708"/>
              <a:gd name="connsiteY0-36" fmla="*/ 983247 h 1095765"/>
              <a:gd name="connsiteX1-37" fmla="*/ 0 w 670708"/>
              <a:gd name="connsiteY1-38" fmla="*/ 112518 h 1095765"/>
              <a:gd name="connsiteX2-39" fmla="*/ 112518 w 670708"/>
              <a:gd name="connsiteY2-40" fmla="*/ 0 h 1095765"/>
              <a:gd name="connsiteX3-41" fmla="*/ 558190 w 670708"/>
              <a:gd name="connsiteY3-42" fmla="*/ 0 h 1095765"/>
              <a:gd name="connsiteX4-43" fmla="*/ 670708 w 670708"/>
              <a:gd name="connsiteY4-44" fmla="*/ 112518 h 1095765"/>
              <a:gd name="connsiteX5-45" fmla="*/ 670708 w 670708"/>
              <a:gd name="connsiteY5-46" fmla="*/ 983247 h 1095765"/>
              <a:gd name="connsiteX6-47" fmla="*/ 558190 w 670708"/>
              <a:gd name="connsiteY6-48" fmla="*/ 1095765 h 1095765"/>
              <a:gd name="connsiteX0-49" fmla="*/ 0 w 670708"/>
              <a:gd name="connsiteY0-50" fmla="*/ 983247 h 983247"/>
              <a:gd name="connsiteX1-51" fmla="*/ 0 w 670708"/>
              <a:gd name="connsiteY1-52" fmla="*/ 112518 h 983247"/>
              <a:gd name="connsiteX2-53" fmla="*/ 112518 w 670708"/>
              <a:gd name="connsiteY2-54" fmla="*/ 0 h 983247"/>
              <a:gd name="connsiteX3-55" fmla="*/ 558190 w 670708"/>
              <a:gd name="connsiteY3-56" fmla="*/ 0 h 983247"/>
              <a:gd name="connsiteX4-57" fmla="*/ 670708 w 670708"/>
              <a:gd name="connsiteY4-58" fmla="*/ 112518 h 983247"/>
              <a:gd name="connsiteX5-59" fmla="*/ 670708 w 670708"/>
              <a:gd name="connsiteY5-60" fmla="*/ 983247 h 983247"/>
              <a:gd name="connsiteX0-61" fmla="*/ 0 w 670708"/>
              <a:gd name="connsiteY0-62" fmla="*/ 112518 h 983247"/>
              <a:gd name="connsiteX1-63" fmla="*/ 112518 w 670708"/>
              <a:gd name="connsiteY1-64" fmla="*/ 0 h 983247"/>
              <a:gd name="connsiteX2-65" fmla="*/ 558190 w 670708"/>
              <a:gd name="connsiteY2-66" fmla="*/ 0 h 983247"/>
              <a:gd name="connsiteX3-67" fmla="*/ 670708 w 670708"/>
              <a:gd name="connsiteY3-68" fmla="*/ 112518 h 983247"/>
              <a:gd name="connsiteX4-69" fmla="*/ 670708 w 670708"/>
              <a:gd name="connsiteY4-70" fmla="*/ 983247 h 983247"/>
              <a:gd name="connsiteX0-71" fmla="*/ 0 w 558190"/>
              <a:gd name="connsiteY0-72" fmla="*/ 0 h 983247"/>
              <a:gd name="connsiteX1-73" fmla="*/ 445672 w 558190"/>
              <a:gd name="connsiteY1-74" fmla="*/ 0 h 983247"/>
              <a:gd name="connsiteX2-75" fmla="*/ 558190 w 558190"/>
              <a:gd name="connsiteY2-76" fmla="*/ 112518 h 983247"/>
              <a:gd name="connsiteX3-77" fmla="*/ 558190 w 558190"/>
              <a:gd name="connsiteY3-78" fmla="*/ 983247 h 983247"/>
              <a:gd name="connsiteX0-79" fmla="*/ 0 w 558190"/>
              <a:gd name="connsiteY0-80" fmla="*/ 0 h 983247"/>
              <a:gd name="connsiteX1-81" fmla="*/ 445672 w 558190"/>
              <a:gd name="connsiteY1-82" fmla="*/ 0 h 983247"/>
              <a:gd name="connsiteX2-83" fmla="*/ 558190 w 558190"/>
              <a:gd name="connsiteY2-84" fmla="*/ 112518 h 983247"/>
              <a:gd name="connsiteX3-85" fmla="*/ 556463 w 558190"/>
              <a:gd name="connsiteY3-86" fmla="*/ 541893 h 983247"/>
              <a:gd name="connsiteX4-87" fmla="*/ 558190 w 558190"/>
              <a:gd name="connsiteY4-88" fmla="*/ 983247 h 983247"/>
              <a:gd name="connsiteX0-89" fmla="*/ 0 w 558190"/>
              <a:gd name="connsiteY0-90" fmla="*/ 0 h 541893"/>
              <a:gd name="connsiteX1-91" fmla="*/ 445672 w 558190"/>
              <a:gd name="connsiteY1-92" fmla="*/ 0 h 541893"/>
              <a:gd name="connsiteX2-93" fmla="*/ 558190 w 558190"/>
              <a:gd name="connsiteY2-94" fmla="*/ 112518 h 541893"/>
              <a:gd name="connsiteX3-95" fmla="*/ 556463 w 558190"/>
              <a:gd name="connsiteY3-96" fmla="*/ 541893 h 541893"/>
            </a:gdLst>
            <a:ahLst/>
            <a:cxnLst>
              <a:cxn ang="0">
                <a:pos x="connsiteX0-1" y="connsiteY0-2"/>
              </a:cxn>
              <a:cxn ang="0">
                <a:pos x="connsiteX1-3" y="connsiteY1-4"/>
              </a:cxn>
              <a:cxn ang="0">
                <a:pos x="connsiteX2-5" y="connsiteY2-6"/>
              </a:cxn>
              <a:cxn ang="0">
                <a:pos x="connsiteX3-7" y="connsiteY3-8"/>
              </a:cxn>
            </a:cxnLst>
            <a:rect l="l" t="t" r="r" b="b"/>
            <a:pathLst>
              <a:path w="558190" h="541893">
                <a:moveTo>
                  <a:pt x="0" y="0"/>
                </a:moveTo>
                <a:lnTo>
                  <a:pt x="445672" y="0"/>
                </a:lnTo>
                <a:cubicBezTo>
                  <a:pt x="507814" y="0"/>
                  <a:pt x="558190" y="50376"/>
                  <a:pt x="558190" y="112518"/>
                </a:cubicBezTo>
                <a:cubicBezTo>
                  <a:pt x="557614" y="255643"/>
                  <a:pt x="557039" y="398768"/>
                  <a:pt x="556463" y="541893"/>
                </a:cubicBezTo>
              </a:path>
            </a:pathLst>
          </a:custGeom>
          <a:ln w="12700">
            <a:solidFill>
              <a:schemeClr val="tx1">
                <a:lumMod val="75000"/>
                <a:lumOff val="25000"/>
                <a:alpha val="80000"/>
              </a:schemeClr>
            </a:solidFill>
            <a:prstDash val="solid"/>
            <a:headEnd type="oval"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tx1"/>
              </a:solidFill>
            </a:endParaRPr>
          </a:p>
        </p:txBody>
      </p:sp>
      <p:sp>
        <p:nvSpPr>
          <p:cNvPr id="2" name="文本框 1"/>
          <p:cNvSpPr txBox="1"/>
          <p:nvPr/>
        </p:nvSpPr>
        <p:spPr>
          <a:xfrm>
            <a:off x="580390" y="3378835"/>
            <a:ext cx="2625090" cy="583565"/>
          </a:xfrm>
          <a:prstGeom prst="rect">
            <a:avLst/>
          </a:prstGeom>
          <a:noFill/>
        </p:spPr>
        <p:txBody>
          <a:bodyPr wrap="none" rtlCol="0" anchor="t">
            <a:spAutoFit/>
          </a:bodyPr>
          <a:p>
            <a:r>
              <a:rPr lang="zh-CN" altLang="en-US" sz="3200" b="1">
                <a:latin typeface="微软雅黑" panose="020B0503020204020204" charset="-122"/>
                <a:ea typeface="微软雅黑" panose="020B0503020204020204" charset="-122"/>
                <a:cs typeface="新宋体" panose="02010609030101010101" charset="-122"/>
                <a:sym typeface="+mn-ea"/>
              </a:rPr>
              <a:t>化学反应速率</a:t>
            </a:r>
            <a:endParaRPr lang="zh-CN" altLang="en-US" sz="3200" b="1">
              <a:latin typeface="微软雅黑" panose="020B0503020204020204" charset="-122"/>
              <a:ea typeface="微软雅黑" panose="020B0503020204020204" charset="-122"/>
              <a:cs typeface="新宋体" panose="0201060903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linds(horizontal)">
                                      <p:cBhvr>
                                        <p:cTn id="23" dur="500"/>
                                        <p:tgtEl>
                                          <p:spTgt spid="3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linds(horizont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1" grpId="0" bldLvl="0" animBg="1"/>
      <p:bldP spid="3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p>
            <a:endParaRPr lang="zh-CN" altLang="en-US"/>
          </a:p>
        </p:txBody>
      </p:sp>
      <p:sp>
        <p:nvSpPr>
          <p:cNvPr id="9" name="内容占位符 8"/>
          <p:cNvSpPr>
            <a:spLocks noGrp="1"/>
          </p:cNvSpPr>
          <p:nvPr>
            <p:ph sz="half" idx="2"/>
          </p:nvPr>
        </p:nvSpPr>
        <p:spPr/>
        <p:txBody>
          <a:bodyPr/>
          <a:p>
            <a:endParaRPr lang="zh-CN" altLang="en-US"/>
          </a:p>
        </p:txBody>
      </p:sp>
      <p:pic>
        <p:nvPicPr>
          <p:cNvPr id="5" name="图片 4" descr="微信图片_20200201171503"/>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5273040" y="1058444"/>
            <a:ext cx="1645920" cy="1630680"/>
          </a:xfrm>
          <a:prstGeom prst="rect">
            <a:avLst/>
          </a:prstGeom>
        </p:spPr>
      </p:pic>
      <p:sp>
        <p:nvSpPr>
          <p:cNvPr id="19" name="矩形 18"/>
          <p:cNvSpPr/>
          <p:nvPr/>
        </p:nvSpPr>
        <p:spPr>
          <a:xfrm>
            <a:off x="3169073" y="3147060"/>
            <a:ext cx="6211993" cy="1198880"/>
          </a:xfrm>
          <a:prstGeom prst="rect">
            <a:avLst/>
          </a:prstGeom>
        </p:spPr>
        <p:txBody>
          <a:bodyPr wrap="square">
            <a:spAutoFit/>
          </a:bodyPr>
          <a:lstStyle/>
          <a:p>
            <a:pPr algn="r"/>
            <a:r>
              <a:rPr lang="zh-CN" altLang="en-US" sz="7200" b="1" spc="300" dirty="0">
                <a:solidFill>
                  <a:srgbClr val="002060"/>
                </a:solidFill>
                <a:latin typeface="微软雅黑" panose="020B0503020204020204" charset="-122"/>
                <a:ea typeface="微软雅黑" panose="020B0503020204020204" charset="-122"/>
              </a:rPr>
              <a:t>谢谢您的观看</a:t>
            </a:r>
            <a:endParaRPr lang="zh-CN" altLang="en-US" sz="7200" b="1" spc="300" dirty="0">
              <a:solidFill>
                <a:srgbClr val="002060"/>
              </a:solidFill>
              <a:latin typeface="微软雅黑" panose="020B0503020204020204" charset="-122"/>
              <a:ea typeface="微软雅黑" panose="020B0503020204020204" charset="-122"/>
            </a:endParaRPr>
          </a:p>
        </p:txBody>
      </p:sp>
      <p:sp>
        <p:nvSpPr>
          <p:cNvPr id="7" name="矩形 6"/>
          <p:cNvSpPr/>
          <p:nvPr/>
        </p:nvSpPr>
        <p:spPr>
          <a:xfrm>
            <a:off x="3510280" y="4676987"/>
            <a:ext cx="5607216" cy="645160"/>
          </a:xfrm>
          <a:prstGeom prst="rect">
            <a:avLst/>
          </a:prstGeom>
        </p:spPr>
        <p:txBody>
          <a:bodyPr wrap="square">
            <a:spAutoFit/>
          </a:bodyPr>
          <a:lstStyle/>
          <a:p>
            <a:pPr algn="l">
              <a:lnSpc>
                <a:spcPct val="150000"/>
              </a:lnSpc>
            </a:pPr>
            <a:r>
              <a:rPr lang="zh-CN" altLang="en-US" sz="2400" spc="226" dirty="0">
                <a:solidFill>
                  <a:srgbClr val="002060"/>
                </a:solidFill>
                <a:latin typeface="楷体" panose="02010609060101010101" charset="-122"/>
                <a:ea typeface="楷体" panose="02010609060101010101" charset="-122"/>
              </a:rPr>
              <a:t>北京市朝阳区教育研究中心  制作</a:t>
            </a:r>
            <a:endParaRPr lang="zh-CN" altLang="en-US" sz="2400" spc="226" dirty="0">
              <a:solidFill>
                <a:srgbClr val="002060"/>
              </a:solidFill>
              <a:latin typeface="楷体" panose="02010609060101010101" charset="-122"/>
              <a:ea typeface="楷体" panose="02010609060101010101" charset="-122"/>
            </a:endParaRPr>
          </a:p>
        </p:txBody>
      </p:sp>
      <p:sp>
        <p:nvSpPr>
          <p:cNvPr id="3" name="内容占位符 2"/>
          <p:cNvSpPr/>
          <p:nvPr>
            <p:ph sz="half" idx="1"/>
          </p:nvPr>
        </p:nvSpPr>
        <p:spPr/>
        <p:txBody>
          <a:bodyPr/>
          <a:p>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微软雅黑" panose="020B0503020204020204" charset="-122"/>
                <a:ea typeface="微软雅黑" panose="020B0503020204020204" charset="-122"/>
                <a:sym typeface="+mn-ea"/>
              </a:rPr>
              <a:t>如何描述化学反应速率？</a:t>
            </a:r>
            <a:endParaRPr lang="zh-CN" altLang="en-US" sz="3600" b="1">
              <a:latin typeface="微软雅黑" panose="020B0503020204020204" charset="-122"/>
              <a:ea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392430" y="1712595"/>
            <a:ext cx="3639185" cy="3278505"/>
          </a:xfrm>
          <a:prstGeom prst="roundRect">
            <a:avLst/>
          </a:prstGeom>
        </p:spPr>
      </p:pic>
      <p:sp>
        <p:nvSpPr>
          <p:cNvPr id="6" name="文本框 5"/>
          <p:cNvSpPr txBox="1"/>
          <p:nvPr/>
        </p:nvSpPr>
        <p:spPr>
          <a:xfrm>
            <a:off x="817245" y="6061710"/>
            <a:ext cx="2316480" cy="460375"/>
          </a:xfrm>
          <a:prstGeom prst="rect">
            <a:avLst/>
          </a:prstGeom>
          <a:noFill/>
        </p:spPr>
        <p:txBody>
          <a:bodyPr wrap="none" rtlCol="0" anchor="t">
            <a:spAutoFit/>
          </a:bodyPr>
          <a:p>
            <a:r>
              <a:rPr lang="zh-CN" altLang="en-US" sz="2400">
                <a:latin typeface="微软雅黑" panose="020B0503020204020204" charset="-122"/>
                <a:ea typeface="微软雅黑" panose="020B0503020204020204" charset="-122"/>
                <a:sym typeface="+mn-ea"/>
              </a:rPr>
              <a:t>冒出气泡的快慢</a:t>
            </a:r>
            <a:endParaRPr lang="zh-CN" altLang="en-US" sz="2400">
              <a:latin typeface="微软雅黑" panose="020B0503020204020204" charset="-122"/>
              <a:ea typeface="微软雅黑" panose="020B0503020204020204" charset="-122"/>
              <a:sym typeface="+mn-ea"/>
            </a:endParaRPr>
          </a:p>
        </p:txBody>
      </p:sp>
      <p:pic>
        <p:nvPicPr>
          <p:cNvPr id="4" name="内容占位符 3"/>
          <p:cNvPicPr>
            <a:picLocks noChangeAspect="1"/>
          </p:cNvPicPr>
          <p:nvPr/>
        </p:nvPicPr>
        <p:blipFill>
          <a:blip r:embed="rId2"/>
          <a:stretch>
            <a:fillRect/>
          </a:stretch>
        </p:blipFill>
        <p:spPr>
          <a:xfrm>
            <a:off x="5187950" y="1729740"/>
            <a:ext cx="2078355" cy="3189605"/>
          </a:xfrm>
          <a:prstGeom prst="roundRect">
            <a:avLst/>
          </a:prstGeom>
        </p:spPr>
      </p:pic>
      <p:pic>
        <p:nvPicPr>
          <p:cNvPr id="10" name="图片 9"/>
          <p:cNvPicPr>
            <a:picLocks noChangeAspect="1"/>
          </p:cNvPicPr>
          <p:nvPr/>
        </p:nvPicPr>
        <p:blipFill>
          <a:blip r:embed="rId3"/>
          <a:stretch>
            <a:fillRect/>
          </a:stretch>
        </p:blipFill>
        <p:spPr>
          <a:xfrm>
            <a:off x="8627110" y="875665"/>
            <a:ext cx="2936240" cy="4115435"/>
          </a:xfrm>
          <a:prstGeom prst="roundRect">
            <a:avLst/>
          </a:prstGeom>
        </p:spPr>
      </p:pic>
      <p:sp>
        <p:nvSpPr>
          <p:cNvPr id="11" name="文本框 10"/>
          <p:cNvSpPr txBox="1"/>
          <p:nvPr/>
        </p:nvSpPr>
        <p:spPr>
          <a:xfrm>
            <a:off x="4965700" y="5998210"/>
            <a:ext cx="2316480" cy="460375"/>
          </a:xfrm>
          <a:prstGeom prst="rect">
            <a:avLst/>
          </a:prstGeom>
          <a:noFill/>
        </p:spPr>
        <p:txBody>
          <a:bodyPr wrap="none" rtlCol="0" anchor="t">
            <a:spAutoFit/>
          </a:bodyPr>
          <a:p>
            <a:r>
              <a:rPr lang="zh-CN" altLang="en-US" sz="2400">
                <a:latin typeface="微软雅黑" panose="020B0503020204020204" charset="-122"/>
                <a:ea typeface="微软雅黑" panose="020B0503020204020204" charset="-122"/>
                <a:cs typeface="微软雅黑" panose="020B0503020204020204" charset="-122"/>
                <a:sym typeface="+mn-ea"/>
              </a:rPr>
              <a:t>固体量减少快慢 </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8998585" y="5982335"/>
            <a:ext cx="2011680" cy="460375"/>
          </a:xfrm>
          <a:prstGeom prst="rect">
            <a:avLst/>
          </a:prstGeom>
          <a:noFill/>
        </p:spPr>
        <p:txBody>
          <a:bodyPr wrap="none" rtlCol="0" anchor="t">
            <a:spAutoFit/>
          </a:bodyPr>
          <a:p>
            <a:r>
              <a:rPr lang="zh-CN" altLang="en-US" sz="2400">
                <a:latin typeface="微软雅黑" panose="020B0503020204020204" charset="-122"/>
                <a:ea typeface="微软雅黑" panose="020B0503020204020204" charset="-122"/>
                <a:sym typeface="+mn-ea"/>
              </a:rPr>
              <a:t>温度变化快慢</a:t>
            </a:r>
            <a:endParaRPr lang="zh-CN" altLang="en-US" sz="2400">
              <a:latin typeface="微软雅黑" panose="020B0503020204020204" charset="-122"/>
              <a:ea typeface="微软雅黑" panose="020B0503020204020204" charset="-122"/>
              <a:sym typeface="+mn-ea"/>
            </a:endParaRPr>
          </a:p>
        </p:txBody>
      </p:sp>
      <p:sp>
        <p:nvSpPr>
          <p:cNvPr id="14" name="文本框 13"/>
          <p:cNvSpPr txBox="1"/>
          <p:nvPr/>
        </p:nvSpPr>
        <p:spPr>
          <a:xfrm>
            <a:off x="611505" y="5223510"/>
            <a:ext cx="3727450" cy="706755"/>
          </a:xfrm>
          <a:prstGeom prst="rect">
            <a:avLst/>
          </a:prstGeom>
          <a:noFill/>
        </p:spPr>
        <p:txBody>
          <a:bodyPr wrap="square" rtlCol="0" anchor="t">
            <a:spAutoFit/>
          </a:bodyPr>
          <a:p>
            <a:r>
              <a:rPr lang="zh-CN" altLang="en-US" sz="2000">
                <a:latin typeface="微软雅黑" panose="020B0503020204020204" charset="-122"/>
                <a:ea typeface="微软雅黑" panose="020B0503020204020204" charset="-122"/>
              </a:rPr>
              <a:t>2Al+6HCl=2AlCl</a:t>
            </a:r>
            <a:r>
              <a:rPr lang="zh-CN" altLang="en-US" sz="2000" baseline="-25000">
                <a:latin typeface="微软雅黑" panose="020B0503020204020204" charset="-122"/>
                <a:ea typeface="微软雅黑" panose="020B0503020204020204" charset="-122"/>
              </a:rPr>
              <a:t>3</a:t>
            </a:r>
            <a:r>
              <a:rPr lang="zh-CN" altLang="en-US" sz="2000">
                <a:latin typeface="微软雅黑" panose="020B0503020204020204" charset="-122"/>
                <a:ea typeface="微软雅黑" panose="020B0503020204020204" charset="-122"/>
              </a:rPr>
              <a:t>+3H</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a:p>
            <a:r>
              <a:rPr lang="en-US" altLang="zh-CN" sz="2000">
                <a:latin typeface="微软雅黑" panose="020B0503020204020204" charset="-122"/>
                <a:ea typeface="微软雅黑" panose="020B0503020204020204" charset="-122"/>
                <a:cs typeface="Arial" panose="020B0604020202020204" pitchFamily="34" charset="0"/>
                <a:sym typeface="+mn-ea"/>
              </a:rPr>
              <a:t>Mg+2HCl=MgCl</a:t>
            </a:r>
            <a:r>
              <a:rPr lang="en-US" altLang="zh-CN" sz="2000" baseline="-25000">
                <a:latin typeface="微软雅黑" panose="020B0503020204020204" charset="-122"/>
                <a:ea typeface="微软雅黑" panose="020B0503020204020204" charset="-122"/>
                <a:cs typeface="Arial" panose="020B0604020202020204" pitchFamily="34" charset="0"/>
                <a:sym typeface="+mn-ea"/>
              </a:rPr>
              <a:t>2</a:t>
            </a:r>
            <a:r>
              <a:rPr lang="en-US" altLang="zh-CN" sz="2000">
                <a:latin typeface="微软雅黑" panose="020B0503020204020204" charset="-122"/>
                <a:ea typeface="微软雅黑" panose="020B0503020204020204" charset="-122"/>
                <a:cs typeface="Arial" panose="020B0604020202020204" pitchFamily="34" charset="0"/>
                <a:sym typeface="+mn-ea"/>
              </a:rPr>
              <a:t>+H</a:t>
            </a:r>
            <a:r>
              <a:rPr lang="en-US" altLang="zh-CN" sz="2000" baseline="-25000">
                <a:latin typeface="微软雅黑" panose="020B0503020204020204" charset="-122"/>
                <a:ea typeface="微软雅黑" panose="020B0503020204020204" charset="-122"/>
                <a:cs typeface="Arial" panose="020B0604020202020204" pitchFamily="34" charset="0"/>
                <a:sym typeface="+mn-ea"/>
              </a:rPr>
              <a:t>2</a:t>
            </a:r>
            <a:r>
              <a:rPr lang="en-US" altLang="zh-CN" sz="2000">
                <a:latin typeface="微软雅黑" panose="020B0503020204020204" charset="-122"/>
                <a:ea typeface="微软雅黑" panose="020B0503020204020204" charset="-122"/>
                <a:cs typeface="Arial" panose="020B0604020202020204" pitchFamily="34" charset="0"/>
                <a:sym typeface="+mn-ea"/>
              </a:rPr>
              <a:t>↑</a:t>
            </a:r>
            <a:endParaRPr lang="zh-CN" altLang="en-US" sz="2000">
              <a:latin typeface="微软雅黑" panose="020B0503020204020204" charset="-122"/>
              <a:ea typeface="微软雅黑" panose="020B0503020204020204" charset="-122"/>
            </a:endParaRPr>
          </a:p>
        </p:txBody>
      </p:sp>
      <p:sp>
        <p:nvSpPr>
          <p:cNvPr id="15" name="文本框 14"/>
          <p:cNvSpPr txBox="1"/>
          <p:nvPr/>
        </p:nvSpPr>
        <p:spPr>
          <a:xfrm>
            <a:off x="4119245" y="5223510"/>
            <a:ext cx="4951730" cy="398780"/>
          </a:xfrm>
          <a:prstGeom prst="rect">
            <a:avLst/>
          </a:prstGeom>
          <a:noFill/>
        </p:spPr>
        <p:txBody>
          <a:bodyPr wrap="square" rtlCol="0" anchor="t">
            <a:spAutoFit/>
          </a:bodyPr>
          <a:p>
            <a:r>
              <a:rPr lang="zh-CN" altLang="en-US" sz="2000">
                <a:latin typeface="微软雅黑" panose="020B0503020204020204" charset="-122"/>
                <a:ea typeface="微软雅黑" panose="020B0503020204020204" charset="-122"/>
              </a:rPr>
              <a:t>CaCO</a:t>
            </a:r>
            <a:r>
              <a:rPr lang="zh-CN" altLang="en-US" sz="2000" baseline="-25000">
                <a:latin typeface="微软雅黑" panose="020B0503020204020204" charset="-122"/>
                <a:ea typeface="微软雅黑" panose="020B0503020204020204" charset="-122"/>
              </a:rPr>
              <a:t>3</a:t>
            </a:r>
            <a:r>
              <a:rPr lang="zh-CN" altLang="en-US" sz="2000">
                <a:latin typeface="微软雅黑" panose="020B0503020204020204" charset="-122"/>
                <a:ea typeface="微软雅黑" panose="020B0503020204020204" charset="-122"/>
              </a:rPr>
              <a:t>+2HCl=CaCl</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+H</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O+CO</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p:txBody>
      </p:sp>
      <p:sp>
        <p:nvSpPr>
          <p:cNvPr id="16" name="文本框 15"/>
          <p:cNvSpPr txBox="1"/>
          <p:nvPr/>
        </p:nvSpPr>
        <p:spPr>
          <a:xfrm>
            <a:off x="8830945" y="5223510"/>
            <a:ext cx="3550285" cy="398780"/>
          </a:xfrm>
          <a:prstGeom prst="rect">
            <a:avLst/>
          </a:prstGeom>
          <a:noFill/>
        </p:spPr>
        <p:txBody>
          <a:bodyPr wrap="square" rtlCol="0" anchor="t">
            <a:spAutoFit/>
          </a:bodyPr>
          <a:p>
            <a:r>
              <a:rPr lang="zh-CN" altLang="en-US" sz="2000">
                <a:latin typeface="微软雅黑" panose="020B0503020204020204" charset="-122"/>
                <a:ea typeface="微软雅黑" panose="020B0503020204020204" charset="-122"/>
              </a:rPr>
              <a:t>Mg+2HCl=MgCl</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+H</a:t>
            </a:r>
            <a:r>
              <a:rPr lang="zh-CN" altLang="en-US" sz="2000" baseline="-25000">
                <a:latin typeface="微软雅黑" panose="020B0503020204020204" charset="-122"/>
                <a:ea typeface="微软雅黑" panose="020B0503020204020204" charset="-122"/>
              </a:rPr>
              <a:t>2</a:t>
            </a:r>
            <a:r>
              <a:rPr lang="zh-CN" altLang="en-US" sz="2000">
                <a:latin typeface="微软雅黑" panose="020B0503020204020204" charset="-122"/>
                <a:ea typeface="微软雅黑" panose="020B0503020204020204" charset="-122"/>
              </a:rPr>
              <a:t>↑</a:t>
            </a:r>
            <a:endParaRPr lang="zh-CN" altLang="en-US" sz="2000">
              <a:latin typeface="微软雅黑" panose="020B0503020204020204" charset="-122"/>
              <a:ea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5" grpId="0"/>
      <p:bldP spid="12" grpId="0"/>
      <p:bldP spid="16"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标题 9"/>
          <p:cNvSpPr>
            <a:spLocks noGrp="1"/>
          </p:cNvSpPr>
          <p:nvPr>
            <p:ph type="title"/>
          </p:nvPr>
        </p:nvSpPr>
        <p:spPr/>
        <p:txBody>
          <a:bodyPr/>
          <a:p>
            <a:r>
              <a:rPr lang="en-US" altLang="zh-CN"/>
              <a:t>`</a:t>
            </a:r>
            <a:endParaRPr lang="en-US" altLang="zh-CN"/>
          </a:p>
        </p:txBody>
      </p:sp>
      <p:sp>
        <p:nvSpPr>
          <p:cNvPr id="11" name="内容占位符 10"/>
          <p:cNvSpPr>
            <a:spLocks noGrp="1"/>
          </p:cNvSpPr>
          <p:nvPr>
            <p:ph idx="1"/>
          </p:nvPr>
        </p:nvSpPr>
        <p:spPr/>
        <p:txBody>
          <a:bodyPr/>
          <a:p>
            <a:endParaRPr lang="zh-CN" altLang="en-US"/>
          </a:p>
        </p:txBody>
      </p:sp>
      <p:pic>
        <p:nvPicPr>
          <p:cNvPr id="4" name="图片 3"/>
          <p:cNvPicPr>
            <a:picLocks noChangeAspect="1"/>
          </p:cNvPicPr>
          <p:nvPr/>
        </p:nvPicPr>
        <p:blipFill>
          <a:blip r:embed="rId1"/>
          <a:stretch>
            <a:fillRect/>
          </a:stretch>
        </p:blipFill>
        <p:spPr>
          <a:xfrm>
            <a:off x="1080770" y="1654810"/>
            <a:ext cx="5112385" cy="2872740"/>
          </a:xfrm>
          <a:prstGeom prst="roundRect">
            <a:avLst/>
          </a:prstGeom>
        </p:spPr>
      </p:pic>
      <p:sp>
        <p:nvSpPr>
          <p:cNvPr id="5" name="文本框 4"/>
          <p:cNvSpPr txBox="1"/>
          <p:nvPr/>
        </p:nvSpPr>
        <p:spPr>
          <a:xfrm>
            <a:off x="6696075" y="3755390"/>
            <a:ext cx="3999230" cy="460375"/>
          </a:xfrm>
          <a:prstGeom prst="rect">
            <a:avLst/>
          </a:prstGeom>
          <a:noFill/>
        </p:spPr>
        <p:txBody>
          <a:bodyPr wrap="square" rtlCol="0">
            <a:spAutoFit/>
          </a:bodyPr>
          <a:p>
            <a:r>
              <a:rPr lang="en-US" altLang="zh-CN" sz="2400">
                <a:latin typeface="微软雅黑" panose="020B0503020204020204" charset="-122"/>
                <a:ea typeface="微软雅黑" panose="020B0503020204020204" charset="-122"/>
                <a:cs typeface="微软雅黑" panose="020B0503020204020204" charset="-122"/>
              </a:rPr>
              <a:t>2NaN</a:t>
            </a:r>
            <a:r>
              <a:rPr lang="en-US" altLang="zh-CN" sz="2400" baseline="-25000">
                <a:latin typeface="微软雅黑" panose="020B0503020204020204" charset="-122"/>
                <a:ea typeface="微软雅黑" panose="020B0503020204020204" charset="-122"/>
                <a:cs typeface="微软雅黑" panose="020B0503020204020204" charset="-122"/>
              </a:rPr>
              <a:t>3</a:t>
            </a:r>
            <a:r>
              <a:rPr lang="en-US" altLang="zh-CN" sz="2400">
                <a:latin typeface="微软雅黑" panose="020B0503020204020204" charset="-122"/>
                <a:ea typeface="微软雅黑" panose="020B0503020204020204" charset="-122"/>
                <a:cs typeface="微软雅黑" panose="020B0503020204020204" charset="-122"/>
              </a:rPr>
              <a:t>＝2Na＋3N</a:t>
            </a:r>
            <a:r>
              <a:rPr lang="en-US" altLang="zh-CN" sz="2400" baseline="-25000">
                <a:latin typeface="微软雅黑" panose="020B0503020204020204" charset="-122"/>
                <a:ea typeface="微软雅黑" panose="020B0503020204020204" charset="-122"/>
                <a:cs typeface="微软雅黑" panose="020B0503020204020204" charset="-122"/>
              </a:rPr>
              <a:t>2</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600825" y="1713230"/>
            <a:ext cx="3950335" cy="1753235"/>
          </a:xfrm>
          <a:prstGeom prst="rect">
            <a:avLst/>
          </a:prstGeom>
          <a:noFill/>
        </p:spPr>
        <p:txBody>
          <a:bodyPr wrap="square" rtlCol="0">
            <a:spAutoFit/>
          </a:bodyPr>
          <a:p>
            <a:pPr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rPr>
              <a:t>安全气囊撞击后，</a:t>
            </a:r>
            <a:r>
              <a:rPr lang="en-US" altLang="zh-CN" sz="2400">
                <a:latin typeface="微软雅黑" panose="020B0503020204020204" charset="-122"/>
                <a:ea typeface="微软雅黑" panose="020B0503020204020204" charset="-122"/>
                <a:cs typeface="微软雅黑" panose="020B0503020204020204" charset="-122"/>
              </a:rPr>
              <a:t>0.03s</a:t>
            </a:r>
            <a:r>
              <a:rPr lang="zh-CN" altLang="en-US" sz="2400">
                <a:latin typeface="微软雅黑" panose="020B0503020204020204" charset="-122"/>
                <a:ea typeface="微软雅黑" panose="020B0503020204020204" charset="-122"/>
                <a:cs typeface="微软雅黑" panose="020B0503020204020204" charset="-122"/>
              </a:rPr>
              <a:t>产生</a:t>
            </a:r>
            <a:r>
              <a:rPr lang="en-US" altLang="zh-CN" sz="2400">
                <a:latin typeface="微软雅黑" panose="020B0503020204020204" charset="-122"/>
                <a:ea typeface="微软雅黑" panose="020B0503020204020204" charset="-122"/>
                <a:cs typeface="微软雅黑" panose="020B0503020204020204" charset="-122"/>
              </a:rPr>
              <a:t>4.5mol</a:t>
            </a:r>
            <a:r>
              <a:rPr lang="zh-CN" altLang="en-US" sz="2400">
                <a:latin typeface="微软雅黑" panose="020B0503020204020204" charset="-122"/>
                <a:ea typeface="微软雅黑" panose="020B0503020204020204" charset="-122"/>
                <a:cs typeface="微软雅黑" panose="020B0503020204020204" charset="-122"/>
              </a:rPr>
              <a:t>的气体充满气囊方能达到安全要求</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2" name="标题 1"/>
          <p:cNvSpPr>
            <a:spLocks noGrp="1"/>
          </p:cNvSpPr>
          <p:nvPr/>
        </p:nvSpPr>
        <p:spPr>
          <a:xfrm>
            <a:off x="630555" y="490855"/>
            <a:ext cx="9799320" cy="7639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50000"/>
              </a:lnSpc>
            </a:pPr>
            <a:r>
              <a:rPr lang="zh-CN" altLang="en-US" sz="3600" b="1">
                <a:latin typeface="微软雅黑" panose="020B0503020204020204" charset="-122"/>
                <a:ea typeface="微软雅黑" panose="020B0503020204020204" charset="-122"/>
                <a:sym typeface="+mn-ea"/>
              </a:rPr>
              <a:t>如何描述化学反应速率？</a:t>
            </a:r>
            <a:endParaRPr lang="zh-CN" altLang="en-US" sz="3600" b="1">
              <a:latin typeface="微软雅黑" panose="020B0503020204020204" charset="-122"/>
              <a:ea typeface="微软雅黑" panose="020B0503020204020204" charset="-122"/>
              <a:sym typeface="+mn-ea"/>
            </a:endParaRPr>
          </a:p>
        </p:txBody>
      </p:sp>
      <p:sp>
        <p:nvSpPr>
          <p:cNvPr id="3" name="文本框 2"/>
          <p:cNvSpPr txBox="1"/>
          <p:nvPr/>
        </p:nvSpPr>
        <p:spPr>
          <a:xfrm>
            <a:off x="515620" y="4868545"/>
            <a:ext cx="7259320" cy="1198880"/>
          </a:xfrm>
          <a:prstGeom prst="rect">
            <a:avLst/>
          </a:prstGeom>
          <a:noFill/>
        </p:spPr>
        <p:txBody>
          <a:bodyPr wrap="square" rtlCol="0">
            <a:spAutoFit/>
          </a:bodyPr>
          <a:p>
            <a:pPr fontAlgn="auto">
              <a:lnSpc>
                <a:spcPct val="150000"/>
              </a:lnSpc>
            </a:pPr>
            <a:r>
              <a:rPr lang="zh-CN" altLang="en-US" sz="2400">
                <a:latin typeface="微软雅黑" panose="020B0503020204020204" charset="-122"/>
                <a:ea typeface="微软雅黑" panose="020B0503020204020204" charset="-122"/>
              </a:rPr>
              <a:t>与物理学中物体的运动快慢用速率表示类似，化学反应过程进行的快慢用反应速率来表示。</a:t>
            </a:r>
            <a:endParaRPr lang="zh-CN" altLang="en-US" sz="240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a:stretch>
            <a:fillRect/>
          </a:stretch>
        </p:blipFill>
        <p:spPr>
          <a:xfrm>
            <a:off x="7954010" y="4657090"/>
            <a:ext cx="3006090" cy="1690370"/>
          </a:xfrm>
          <a:prstGeom prst="round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2"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P spid="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微软雅黑" panose="020B0503020204020204" charset="-122"/>
                <a:ea typeface="微软雅黑" panose="020B0503020204020204" charset="-122"/>
              </a:rPr>
              <a:t>如何表示化学反应速率？</a:t>
            </a:r>
            <a:endParaRPr lang="zh-CN" altLang="en-US" sz="3600" b="1">
              <a:latin typeface="微软雅黑" panose="020B0503020204020204" charset="-122"/>
              <a:ea typeface="微软雅黑" panose="020B0503020204020204" charset="-122"/>
            </a:endParaRPr>
          </a:p>
        </p:txBody>
      </p:sp>
      <p:sp>
        <p:nvSpPr>
          <p:cNvPr id="3" name="内容占位符 2"/>
          <p:cNvSpPr>
            <a:spLocks noGrp="1"/>
          </p:cNvSpPr>
          <p:nvPr>
            <p:ph idx="1"/>
          </p:nvPr>
        </p:nvSpPr>
        <p:spPr/>
        <p:txBody>
          <a:bodyPr>
            <a:normAutofit/>
          </a:bodyPr>
          <a:p>
            <a:pPr fontAlgn="auto">
              <a:lnSpc>
                <a:spcPct val="150000"/>
              </a:lnSpc>
            </a:pPr>
            <a:r>
              <a:rPr lang="zh-CN" altLang="en-US" sz="3555">
                <a:latin typeface="微软雅黑" panose="020B0503020204020204" charset="-122"/>
                <a:ea typeface="微软雅黑" panose="020B0503020204020204" charset="-122"/>
                <a:cs typeface="微软雅黑" panose="020B0503020204020204" charset="-122"/>
                <a:sym typeface="+mn-ea"/>
              </a:rPr>
              <a:t>化学反应速率通常用</a:t>
            </a:r>
            <a:r>
              <a:rPr lang="zh-CN" altLang="en-US" sz="3555">
                <a:solidFill>
                  <a:srgbClr val="FF0000"/>
                </a:solidFill>
                <a:latin typeface="微软雅黑" panose="020B0503020204020204" charset="-122"/>
                <a:ea typeface="微软雅黑" panose="020B0503020204020204" charset="-122"/>
                <a:cs typeface="微软雅黑" panose="020B0503020204020204" charset="-122"/>
                <a:sym typeface="+mn-ea"/>
              </a:rPr>
              <a:t>单位时间内</a:t>
            </a:r>
            <a:r>
              <a:rPr lang="zh-CN" altLang="en-US" sz="3555">
                <a:latin typeface="微软雅黑" panose="020B0503020204020204" charset="-122"/>
                <a:ea typeface="微软雅黑" panose="020B0503020204020204" charset="-122"/>
                <a:cs typeface="微软雅黑" panose="020B0503020204020204" charset="-122"/>
                <a:sym typeface="+mn-ea"/>
              </a:rPr>
              <a:t>反应物</a:t>
            </a:r>
            <a:r>
              <a:rPr lang="zh-CN" altLang="en-US" sz="3555">
                <a:solidFill>
                  <a:srgbClr val="FF0000"/>
                </a:solidFill>
                <a:latin typeface="微软雅黑" panose="020B0503020204020204" charset="-122"/>
                <a:ea typeface="微软雅黑" panose="020B0503020204020204" charset="-122"/>
                <a:cs typeface="微软雅黑" panose="020B0503020204020204" charset="-122"/>
                <a:sym typeface="+mn-ea"/>
              </a:rPr>
              <a:t>浓度的减少量</a:t>
            </a:r>
            <a:r>
              <a:rPr lang="zh-CN" altLang="en-US" sz="3555">
                <a:latin typeface="微软雅黑" panose="020B0503020204020204" charset="-122"/>
                <a:ea typeface="微软雅黑" panose="020B0503020204020204" charset="-122"/>
                <a:cs typeface="微软雅黑" panose="020B0503020204020204" charset="-122"/>
                <a:sym typeface="+mn-ea"/>
              </a:rPr>
              <a:t>或生成物</a:t>
            </a:r>
            <a:r>
              <a:rPr lang="zh-CN" altLang="en-US" sz="3555">
                <a:solidFill>
                  <a:srgbClr val="FF0000"/>
                </a:solidFill>
                <a:latin typeface="微软雅黑" panose="020B0503020204020204" charset="-122"/>
                <a:ea typeface="微软雅黑" panose="020B0503020204020204" charset="-122"/>
                <a:cs typeface="微软雅黑" panose="020B0503020204020204" charset="-122"/>
                <a:sym typeface="+mn-ea"/>
              </a:rPr>
              <a:t>浓度的增加量</a:t>
            </a:r>
            <a:r>
              <a:rPr lang="zh-CN" altLang="en-US" sz="3555">
                <a:latin typeface="微软雅黑" panose="020B0503020204020204" charset="-122"/>
                <a:ea typeface="微软雅黑" panose="020B0503020204020204" charset="-122"/>
                <a:cs typeface="微软雅黑" panose="020B0503020204020204" charset="-122"/>
                <a:sym typeface="+mn-ea"/>
              </a:rPr>
              <a:t>（均为正值）来表示。</a:t>
            </a:r>
            <a:endParaRPr lang="zh-CN" altLang="en-US" sz="3555">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zh-CN" altLang="en-US" sz="2220">
                <a:latin typeface="微软雅黑" panose="020B0503020204020204" charset="-122"/>
                <a:ea typeface="微软雅黑" panose="020B0503020204020204" charset="-122"/>
                <a:cs typeface="微软雅黑" panose="020B0503020204020204" charset="-122"/>
              </a:rPr>
              <a:t>例</a:t>
            </a:r>
            <a:r>
              <a:rPr lang="en-US" altLang="zh-CN" sz="2220">
                <a:latin typeface="微软雅黑" panose="020B0503020204020204" charset="-122"/>
                <a:ea typeface="微软雅黑" panose="020B0503020204020204" charset="-122"/>
                <a:cs typeface="微软雅黑" panose="020B0503020204020204" charset="-122"/>
              </a:rPr>
              <a:t>1</a:t>
            </a:r>
            <a:r>
              <a:rPr lang="zh-CN" altLang="en-US" sz="2220">
                <a:latin typeface="微软雅黑" panose="020B0503020204020204" charset="-122"/>
                <a:ea typeface="微软雅黑" panose="020B0503020204020204" charset="-122"/>
                <a:cs typeface="微软雅黑" panose="020B0503020204020204" charset="-122"/>
              </a:rPr>
              <a:t>：某反应的反应物浓度在</a:t>
            </a:r>
            <a:r>
              <a:rPr lang="en-US" altLang="zh-CN" sz="2220">
                <a:latin typeface="微软雅黑" panose="020B0503020204020204" charset="-122"/>
                <a:ea typeface="微软雅黑" panose="020B0503020204020204" charset="-122"/>
                <a:cs typeface="微软雅黑" panose="020B0503020204020204" charset="-122"/>
              </a:rPr>
              <a:t>5min</a:t>
            </a:r>
            <a:r>
              <a:rPr lang="zh-CN" altLang="en-US" sz="2220">
                <a:latin typeface="微软雅黑" panose="020B0503020204020204" charset="-122"/>
                <a:ea typeface="微软雅黑" panose="020B0503020204020204" charset="-122"/>
                <a:cs typeface="微软雅黑" panose="020B0503020204020204" charset="-122"/>
              </a:rPr>
              <a:t>内由</a:t>
            </a:r>
            <a:r>
              <a:rPr lang="en-US" altLang="zh-CN" sz="2220">
                <a:latin typeface="微软雅黑" panose="020B0503020204020204" charset="-122"/>
                <a:ea typeface="微软雅黑" panose="020B0503020204020204" charset="-122"/>
                <a:cs typeface="微软雅黑" panose="020B0503020204020204" charset="-122"/>
              </a:rPr>
              <a:t>6mol/L</a:t>
            </a:r>
            <a:r>
              <a:rPr lang="zh-CN" altLang="en-US" sz="2220">
                <a:latin typeface="微软雅黑" panose="020B0503020204020204" charset="-122"/>
                <a:ea typeface="微软雅黑" panose="020B0503020204020204" charset="-122"/>
                <a:cs typeface="微软雅黑" panose="020B0503020204020204" charset="-122"/>
              </a:rPr>
              <a:t>变成了</a:t>
            </a:r>
            <a:r>
              <a:rPr lang="en-US" altLang="zh-CN" sz="2220">
                <a:latin typeface="微软雅黑" panose="020B0503020204020204" charset="-122"/>
                <a:ea typeface="微软雅黑" panose="020B0503020204020204" charset="-122"/>
                <a:cs typeface="微软雅黑" panose="020B0503020204020204" charset="-122"/>
              </a:rPr>
              <a:t>2mol/L</a:t>
            </a:r>
            <a:r>
              <a:rPr lang="zh-CN" altLang="en-US" sz="2220">
                <a:latin typeface="微软雅黑" panose="020B0503020204020204" charset="-122"/>
                <a:ea typeface="微软雅黑" panose="020B0503020204020204" charset="-122"/>
                <a:cs typeface="微软雅黑" panose="020B0503020204020204" charset="-122"/>
              </a:rPr>
              <a:t>，则以该反应物浓度变化表示的该反应在这段时间内的平均反应速率为</a:t>
            </a:r>
            <a:r>
              <a:rPr lang="en-US" altLang="zh-CN" sz="2220">
                <a:latin typeface="微软雅黑" panose="020B0503020204020204" charset="-122"/>
                <a:ea typeface="微软雅黑" panose="020B0503020204020204" charset="-122"/>
                <a:cs typeface="微软雅黑" panose="020B0503020204020204" charset="-122"/>
              </a:rPr>
              <a:t>0.8</a:t>
            </a:r>
            <a:r>
              <a:rPr lang="en-US" altLang="zh-CN" sz="2220">
                <a:latin typeface="微软雅黑" panose="020B0503020204020204" charset="-122"/>
                <a:ea typeface="微软雅黑" panose="020B0503020204020204" charset="-122"/>
                <a:cs typeface="微软雅黑" panose="020B0503020204020204" charset="-122"/>
                <a:sym typeface="+mn-ea"/>
              </a:rPr>
              <a:t>mol/</a:t>
            </a:r>
            <a:r>
              <a:rPr lang="zh-CN" altLang="en-US" sz="2220">
                <a:latin typeface="微软雅黑" panose="020B0503020204020204" charset="-122"/>
                <a:ea typeface="微软雅黑" panose="020B0503020204020204" charset="-122"/>
                <a:cs typeface="微软雅黑" panose="020B0503020204020204" charset="-122"/>
                <a:sym typeface="+mn-ea"/>
              </a:rPr>
              <a:t>（L‧min）。</a:t>
            </a:r>
            <a:endParaRPr lang="zh-CN" altLang="en-US" sz="222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zh-CN" altLang="en-US" sz="2220">
                <a:latin typeface="微软雅黑" panose="020B0503020204020204" charset="-122"/>
                <a:ea typeface="微软雅黑" panose="020B0503020204020204" charset="-122"/>
                <a:cs typeface="微软雅黑" panose="020B0503020204020204" charset="-122"/>
                <a:sym typeface="+mn-ea"/>
              </a:rPr>
              <a:t>例</a:t>
            </a:r>
            <a:r>
              <a:rPr lang="en-US" altLang="zh-CN" sz="2220">
                <a:latin typeface="微软雅黑" panose="020B0503020204020204" charset="-122"/>
                <a:ea typeface="微软雅黑" panose="020B0503020204020204" charset="-122"/>
                <a:cs typeface="微软雅黑" panose="020B0503020204020204" charset="-122"/>
                <a:sym typeface="+mn-ea"/>
              </a:rPr>
              <a:t>2</a:t>
            </a:r>
            <a:r>
              <a:rPr lang="zh-CN" altLang="en-US" sz="2220">
                <a:latin typeface="微软雅黑" panose="020B0503020204020204" charset="-122"/>
                <a:ea typeface="微软雅黑" panose="020B0503020204020204" charset="-122"/>
                <a:cs typeface="微软雅黑" panose="020B0503020204020204" charset="-122"/>
                <a:sym typeface="+mn-ea"/>
              </a:rPr>
              <a:t>：某反应的生成物浓度在</a:t>
            </a:r>
            <a:r>
              <a:rPr lang="en-US" altLang="zh-CN" sz="2220">
                <a:latin typeface="微软雅黑" panose="020B0503020204020204" charset="-122"/>
                <a:ea typeface="微软雅黑" panose="020B0503020204020204" charset="-122"/>
                <a:cs typeface="微软雅黑" panose="020B0503020204020204" charset="-122"/>
                <a:sym typeface="+mn-ea"/>
              </a:rPr>
              <a:t>10min</a:t>
            </a:r>
            <a:r>
              <a:rPr lang="zh-CN" altLang="en-US" sz="2220">
                <a:latin typeface="微软雅黑" panose="020B0503020204020204" charset="-122"/>
                <a:ea typeface="微软雅黑" panose="020B0503020204020204" charset="-122"/>
                <a:cs typeface="微软雅黑" panose="020B0503020204020204" charset="-122"/>
                <a:sym typeface="+mn-ea"/>
              </a:rPr>
              <a:t>内由</a:t>
            </a:r>
            <a:r>
              <a:rPr lang="en-US" altLang="zh-CN" sz="2220">
                <a:latin typeface="微软雅黑" panose="020B0503020204020204" charset="-122"/>
                <a:ea typeface="微软雅黑" panose="020B0503020204020204" charset="-122"/>
                <a:cs typeface="微软雅黑" panose="020B0503020204020204" charset="-122"/>
                <a:sym typeface="+mn-ea"/>
              </a:rPr>
              <a:t>2mol/L</a:t>
            </a:r>
            <a:r>
              <a:rPr lang="zh-CN" altLang="en-US" sz="2220">
                <a:latin typeface="微软雅黑" panose="020B0503020204020204" charset="-122"/>
                <a:ea typeface="微软雅黑" panose="020B0503020204020204" charset="-122"/>
                <a:cs typeface="微软雅黑" panose="020B0503020204020204" charset="-122"/>
                <a:sym typeface="+mn-ea"/>
              </a:rPr>
              <a:t>变成了</a:t>
            </a:r>
            <a:r>
              <a:rPr lang="en-US" altLang="zh-CN" sz="2220">
                <a:latin typeface="微软雅黑" panose="020B0503020204020204" charset="-122"/>
                <a:ea typeface="微软雅黑" panose="020B0503020204020204" charset="-122"/>
                <a:cs typeface="微软雅黑" panose="020B0503020204020204" charset="-122"/>
                <a:sym typeface="+mn-ea"/>
              </a:rPr>
              <a:t>6mol/L</a:t>
            </a:r>
            <a:r>
              <a:rPr lang="zh-CN" altLang="en-US" sz="2220">
                <a:latin typeface="微软雅黑" panose="020B0503020204020204" charset="-122"/>
                <a:ea typeface="微软雅黑" panose="020B0503020204020204" charset="-122"/>
                <a:cs typeface="微软雅黑" panose="020B0503020204020204" charset="-122"/>
                <a:sym typeface="+mn-ea"/>
              </a:rPr>
              <a:t>，则以该生成物浓度变化表示的该反应在这段时间内的平均反应速率为</a:t>
            </a:r>
            <a:r>
              <a:rPr lang="en-US" altLang="zh-CN" sz="2220">
                <a:latin typeface="微软雅黑" panose="020B0503020204020204" charset="-122"/>
                <a:ea typeface="微软雅黑" panose="020B0503020204020204" charset="-122"/>
                <a:cs typeface="微软雅黑" panose="020B0503020204020204" charset="-122"/>
                <a:sym typeface="+mn-ea"/>
              </a:rPr>
              <a:t>0.4mol/</a:t>
            </a:r>
            <a:r>
              <a:rPr lang="zh-CN" altLang="en-US" sz="2220">
                <a:latin typeface="微软雅黑" panose="020B0503020204020204" charset="-122"/>
                <a:ea typeface="微软雅黑" panose="020B0503020204020204" charset="-122"/>
                <a:cs typeface="微软雅黑" panose="020B0503020204020204" charset="-122"/>
                <a:sym typeface="+mn-ea"/>
              </a:rPr>
              <a:t>（L‧min）。</a:t>
            </a:r>
            <a:endParaRPr lang="zh-CN" altLang="en-US" sz="222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内容占位符 2"/>
          <p:cNvSpPr>
            <a:spLocks noGrp="1"/>
          </p:cNvSpPr>
          <p:nvPr>
            <p:ph idx="1"/>
          </p:nvPr>
        </p:nvSpPr>
        <p:spPr/>
        <p:txBody>
          <a:bodyPr>
            <a:noAutofit/>
          </a:bodyPr>
          <a:p>
            <a:pPr fontAlgn="auto">
              <a:lnSpc>
                <a:spcPct val="200000"/>
              </a:lnSpc>
            </a:pPr>
            <a:r>
              <a:rPr lang="zh-CN" altLang="en-US" sz="2400">
                <a:latin typeface="微软雅黑" panose="020B0503020204020204" charset="-122"/>
                <a:ea typeface="微软雅黑" panose="020B0503020204020204" charset="-122"/>
                <a:cs typeface="微软雅黑" panose="020B0503020204020204" charset="-122"/>
              </a:rPr>
              <a:t>化学反应  </a:t>
            </a:r>
            <a:r>
              <a:rPr lang="en-US" altLang="zh-CN" sz="2400">
                <a:latin typeface="微软雅黑" panose="020B0503020204020204" charset="-122"/>
                <a:ea typeface="微软雅黑" panose="020B0503020204020204" charset="-122"/>
                <a:cs typeface="微软雅黑" panose="020B0503020204020204" charset="-122"/>
              </a:rPr>
              <a:t>m</a:t>
            </a:r>
            <a:r>
              <a:rPr lang="en-US" altLang="zh-CN" sz="2400">
                <a:latin typeface="微软雅黑" panose="020B0503020204020204" charset="-122"/>
                <a:ea typeface="微软雅黑" panose="020B0503020204020204" charset="-122"/>
                <a:cs typeface="微软雅黑" panose="020B0503020204020204" charset="-122"/>
              </a:rPr>
              <a:t>A + nB = pC + qD</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200000"/>
              </a:lnSpc>
            </a:pPr>
            <a:r>
              <a:rPr lang="zh-CN" altLang="en-US" sz="2400">
                <a:latin typeface="微软雅黑" panose="020B0503020204020204" charset="-122"/>
                <a:ea typeface="微软雅黑" panose="020B0503020204020204" charset="-122"/>
                <a:cs typeface="微软雅黑" panose="020B0503020204020204" charset="-122"/>
              </a:rPr>
              <a:t>以反应物</a:t>
            </a:r>
            <a:r>
              <a:rPr lang="en-US" altLang="zh-CN" sz="2400">
                <a:latin typeface="微软雅黑" panose="020B0503020204020204" charset="-122"/>
                <a:ea typeface="微软雅黑" panose="020B0503020204020204" charset="-122"/>
                <a:cs typeface="微软雅黑" panose="020B0503020204020204" charset="-122"/>
              </a:rPr>
              <a:t>A</a:t>
            </a:r>
            <a:r>
              <a:rPr lang="zh-CN" altLang="en-US" sz="2400">
                <a:latin typeface="微软雅黑" panose="020B0503020204020204" charset="-122"/>
                <a:ea typeface="微软雅黑" panose="020B0503020204020204" charset="-122"/>
                <a:cs typeface="微软雅黑" panose="020B0503020204020204" charset="-122"/>
              </a:rPr>
              <a:t>来表示，反应的化学反应速率为</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200000"/>
              </a:lnSpc>
            </a:pPr>
            <a:r>
              <a:rPr lang="zh-CN" altLang="en-US" sz="2400">
                <a:latin typeface="微软雅黑" panose="020B0503020204020204" charset="-122"/>
                <a:ea typeface="微软雅黑" panose="020B0503020204020204" charset="-122"/>
                <a:cs typeface="微软雅黑" panose="020B0503020204020204" charset="-122"/>
              </a:rPr>
              <a:t>以生成物</a:t>
            </a:r>
            <a:r>
              <a:rPr lang="en-US" altLang="zh-CN" sz="2400">
                <a:latin typeface="微软雅黑" panose="020B0503020204020204" charset="-122"/>
                <a:ea typeface="微软雅黑" panose="020B0503020204020204" charset="-122"/>
                <a:cs typeface="微软雅黑" panose="020B0503020204020204" charset="-122"/>
              </a:rPr>
              <a:t>D</a:t>
            </a:r>
            <a:r>
              <a:rPr lang="zh-CN" altLang="en-US" sz="2400">
                <a:latin typeface="微软雅黑" panose="020B0503020204020204" charset="-122"/>
                <a:ea typeface="微软雅黑" panose="020B0503020204020204" charset="-122"/>
                <a:cs typeface="微软雅黑" panose="020B0503020204020204" charset="-122"/>
              </a:rPr>
              <a:t>来表示，反应的化学反应速率为</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200000"/>
              </a:lnSpc>
            </a:pPr>
            <a:r>
              <a:rPr lang="zh-CN" altLang="en-US" sz="2400">
                <a:latin typeface="微软雅黑" panose="020B0503020204020204" charset="-122"/>
                <a:ea typeface="微软雅黑" panose="020B0503020204020204" charset="-122"/>
                <a:cs typeface="微软雅黑" panose="020B0503020204020204" charset="-122"/>
              </a:rPr>
              <a:t>化学反应速率单位 </a:t>
            </a:r>
            <a:r>
              <a:rPr lang="en-US" altLang="zh-CN" sz="2400">
                <a:latin typeface="微软雅黑" panose="020B0503020204020204" charset="-122"/>
                <a:ea typeface="微软雅黑" panose="020B0503020204020204" charset="-122"/>
                <a:cs typeface="微软雅黑" panose="020B0503020204020204" charset="-122"/>
              </a:rPr>
              <a:t>mol‧L</a:t>
            </a:r>
            <a:r>
              <a:rPr lang="en-US" altLang="zh-CN" sz="2400" baseline="30000">
                <a:latin typeface="微软雅黑" panose="020B0503020204020204" charset="-122"/>
                <a:ea typeface="微软雅黑" panose="020B0503020204020204" charset="-122"/>
                <a:cs typeface="微软雅黑" panose="020B0503020204020204" charset="-122"/>
              </a:rPr>
              <a:t>-1</a:t>
            </a:r>
            <a:r>
              <a:rPr lang="en-US" altLang="zh-CN" sz="2400">
                <a:latin typeface="微软雅黑" panose="020B0503020204020204" charset="-122"/>
                <a:ea typeface="微软雅黑" panose="020B0503020204020204" charset="-122"/>
                <a:cs typeface="微软雅黑" panose="020B0503020204020204" charset="-122"/>
                <a:sym typeface="+mn-ea"/>
              </a:rPr>
              <a:t>‧</a:t>
            </a:r>
            <a:r>
              <a:rPr lang="en-US" altLang="zh-CN" sz="2400">
                <a:latin typeface="微软雅黑" panose="020B0503020204020204" charset="-122"/>
                <a:ea typeface="微软雅黑" panose="020B0503020204020204" charset="-122"/>
                <a:cs typeface="微软雅黑" panose="020B0503020204020204" charset="-122"/>
              </a:rPr>
              <a:t>min</a:t>
            </a:r>
            <a:r>
              <a:rPr lang="en-US" altLang="zh-CN" sz="2400" baseline="30000">
                <a:latin typeface="微软雅黑" panose="020B0503020204020204" charset="-122"/>
                <a:ea typeface="微软雅黑" panose="020B0503020204020204" charset="-122"/>
                <a:cs typeface="微软雅黑" panose="020B0503020204020204" charset="-122"/>
              </a:rPr>
              <a:t>-1 </a:t>
            </a:r>
            <a:r>
              <a:rPr lang="zh-CN" altLang="en-US" sz="2400">
                <a:latin typeface="微软雅黑" panose="020B0503020204020204" charset="-122"/>
                <a:ea typeface="微软雅黑" panose="020B0503020204020204" charset="-122"/>
                <a:cs typeface="微软雅黑" panose="020B0503020204020204" charset="-122"/>
              </a:rPr>
              <a:t>或 </a:t>
            </a:r>
            <a:r>
              <a:rPr lang="en-US" altLang="zh-CN" sz="2400">
                <a:latin typeface="微软雅黑" panose="020B0503020204020204" charset="-122"/>
                <a:ea typeface="微软雅黑" panose="020B0503020204020204" charset="-122"/>
                <a:cs typeface="微软雅黑" panose="020B0503020204020204" charset="-122"/>
                <a:sym typeface="+mn-ea"/>
              </a:rPr>
              <a:t>mol‧L</a:t>
            </a:r>
            <a:r>
              <a:rPr lang="en-US" altLang="zh-CN" sz="2400" baseline="30000">
                <a:latin typeface="微软雅黑" panose="020B0503020204020204" charset="-122"/>
                <a:ea typeface="微软雅黑" panose="020B0503020204020204" charset="-122"/>
                <a:cs typeface="微软雅黑" panose="020B0503020204020204" charset="-122"/>
                <a:sym typeface="+mn-ea"/>
              </a:rPr>
              <a:t>-1</a:t>
            </a:r>
            <a:r>
              <a:rPr lang="en-US" altLang="zh-CN" sz="2400">
                <a:latin typeface="微软雅黑" panose="020B0503020204020204" charset="-122"/>
                <a:ea typeface="微软雅黑" panose="020B0503020204020204" charset="-122"/>
                <a:cs typeface="微软雅黑" panose="020B0503020204020204" charset="-122"/>
                <a:sym typeface="+mn-ea"/>
              </a:rPr>
              <a:t>‧s</a:t>
            </a:r>
            <a:r>
              <a:rPr lang="en-US" altLang="zh-CN" sz="2400" baseline="30000">
                <a:latin typeface="微软雅黑" panose="020B0503020204020204" charset="-122"/>
                <a:ea typeface="微软雅黑" panose="020B0503020204020204" charset="-122"/>
                <a:cs typeface="微软雅黑" panose="020B0503020204020204" charset="-122"/>
                <a:sym typeface="+mn-ea"/>
              </a:rPr>
              <a:t>-1</a:t>
            </a:r>
            <a:endParaRPr lang="zh-CN" altLang="en-US" sz="2400">
              <a:latin typeface="微软雅黑" panose="020B0503020204020204" charset="-122"/>
              <a:ea typeface="微软雅黑" panose="020B0503020204020204" charset="-122"/>
              <a:cs typeface="微软雅黑" panose="020B0503020204020204" charset="-122"/>
            </a:endParaRPr>
          </a:p>
        </p:txBody>
      </p:sp>
      <p:graphicFrame>
        <p:nvGraphicFramePr>
          <p:cNvPr id="4" name="对象 3">
            <a:hlinkClick r:id="" action="ppaction://ole?verb="/>
          </p:cNvPr>
          <p:cNvGraphicFramePr>
            <a:graphicFrameLocks noChangeAspect="1"/>
          </p:cNvGraphicFramePr>
          <p:nvPr/>
        </p:nvGraphicFramePr>
        <p:xfrm>
          <a:off x="7181215" y="2418715"/>
          <a:ext cx="2374900" cy="861060"/>
        </p:xfrm>
        <a:graphic>
          <a:graphicData uri="http://schemas.openxmlformats.org/presentationml/2006/ole">
            <mc:AlternateContent xmlns:mc="http://schemas.openxmlformats.org/markup-compatibility/2006">
              <mc:Choice xmlns:v="urn:schemas-microsoft-com:vml" Requires="v">
                <p:oleObj spid="_x0000_s2049" name="" r:id="rId1" imgW="3432810" imgH="969010" progId="Equation.KSEE3">
                  <p:embed/>
                </p:oleObj>
              </mc:Choice>
              <mc:Fallback>
                <p:oleObj name="" r:id="rId1" imgW="3432810" imgH="969010" progId="Equation.KSEE3">
                  <p:embed/>
                  <p:pic>
                    <p:nvPicPr>
                      <p:cNvPr id="0" name="图片 2048"/>
                      <p:cNvPicPr/>
                      <p:nvPr/>
                    </p:nvPicPr>
                    <p:blipFill>
                      <a:blip r:embed="rId2"/>
                      <a:stretch>
                        <a:fillRect/>
                      </a:stretch>
                    </p:blipFill>
                    <p:spPr>
                      <a:xfrm>
                        <a:off x="7181215" y="2418715"/>
                        <a:ext cx="2374900" cy="861060"/>
                      </a:xfrm>
                      <a:prstGeom prst="rect">
                        <a:avLst/>
                      </a:prstGeom>
                      <a:noFill/>
                    </p:spPr>
                  </p:pic>
                </p:oleObj>
              </mc:Fallback>
            </mc:AlternateContent>
          </a:graphicData>
        </a:graphic>
      </p:graphicFrame>
      <p:graphicFrame>
        <p:nvGraphicFramePr>
          <p:cNvPr id="7" name="对象 6">
            <a:hlinkClick r:id="" action="ppaction://ole?verb="/>
          </p:cNvPr>
          <p:cNvGraphicFramePr>
            <a:graphicFrameLocks noChangeAspect="1"/>
          </p:cNvGraphicFramePr>
          <p:nvPr/>
        </p:nvGraphicFramePr>
        <p:xfrm>
          <a:off x="7181215" y="3279775"/>
          <a:ext cx="2257425" cy="924560"/>
        </p:xfrm>
        <a:graphic>
          <a:graphicData uri="http://schemas.openxmlformats.org/presentationml/2006/ole">
            <mc:AlternateContent xmlns:mc="http://schemas.openxmlformats.org/markup-compatibility/2006">
              <mc:Choice xmlns:v="urn:schemas-microsoft-com:vml" Requires="v">
                <p:oleObj spid="_x0000_s1027" name="" r:id="rId3" imgW="914400" imgH="393700" progId="Equation.KSEE3">
                  <p:embed/>
                </p:oleObj>
              </mc:Choice>
              <mc:Fallback>
                <p:oleObj name="" r:id="rId3" imgW="914400" imgH="393700" progId="Equation.KSEE3">
                  <p:embed/>
                  <p:pic>
                    <p:nvPicPr>
                      <p:cNvPr id="0" name="图片 1026"/>
                      <p:cNvPicPr/>
                      <p:nvPr/>
                    </p:nvPicPr>
                    <p:blipFill>
                      <a:blip r:embed="rId4"/>
                      <a:stretch>
                        <a:fillRect/>
                      </a:stretch>
                    </p:blipFill>
                    <p:spPr>
                      <a:xfrm>
                        <a:off x="7181215" y="3279775"/>
                        <a:ext cx="2257425" cy="924560"/>
                      </a:xfrm>
                      <a:prstGeom prst="rect">
                        <a:avLst/>
                      </a:prstGeom>
                    </p:spPr>
                  </p:pic>
                </p:oleObj>
              </mc:Fallback>
            </mc:AlternateContent>
          </a:graphicData>
        </a:graphic>
      </p:graphicFrame>
      <p:sp>
        <p:nvSpPr>
          <p:cNvPr id="6" name="标题 1"/>
          <p:cNvSpPr>
            <a:spLocks noGrp="1"/>
          </p:cNvSpPr>
          <p:nvPr/>
        </p:nvSpPr>
        <p:spPr>
          <a:xfrm>
            <a:off x="521970" y="1962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微软雅黑" panose="020B0503020204020204" charset="-122"/>
                <a:ea typeface="微软雅黑" panose="020B0503020204020204" charset="-122"/>
                <a:cs typeface="新宋体" panose="02010609030101010101" charset="-122"/>
              </a:rPr>
              <a:t>如何表示化学反应速率？</a:t>
            </a:r>
            <a:endParaRPr lang="zh-CN" altLang="en-US" sz="3600" b="1">
              <a:latin typeface="微软雅黑" panose="020B0503020204020204" charset="-122"/>
              <a:ea typeface="微软雅黑" panose="020B0503020204020204" charset="-122"/>
              <a:cs typeface="新宋体" panose="0201060903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6" name="标题 1"/>
          <p:cNvSpPr>
            <a:spLocks noGrp="1"/>
          </p:cNvSpPr>
          <p:nvPr/>
        </p:nvSpPr>
        <p:spPr>
          <a:xfrm>
            <a:off x="531495" y="196215"/>
            <a:ext cx="1050607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b="1">
                <a:latin typeface="微软雅黑" panose="020B0503020204020204" charset="-122"/>
                <a:ea typeface="微软雅黑" panose="020B0503020204020204" charset="-122"/>
                <a:cs typeface="新宋体" panose="02010609030101010101" charset="-122"/>
              </a:rPr>
              <a:t>化学反应速率如何计算？</a:t>
            </a:r>
            <a:endParaRPr lang="zh-CN" altLang="en-US" sz="3600" b="1">
              <a:latin typeface="微软雅黑" panose="020B0503020204020204" charset="-122"/>
              <a:ea typeface="微软雅黑" panose="020B0503020204020204" charset="-122"/>
              <a:cs typeface="新宋体" panose="02010609030101010101" charset="-122"/>
            </a:endParaRPr>
          </a:p>
        </p:txBody>
      </p:sp>
      <p:sp>
        <p:nvSpPr>
          <p:cNvPr id="9" name="文本框 8"/>
          <p:cNvSpPr txBox="1"/>
          <p:nvPr/>
        </p:nvSpPr>
        <p:spPr>
          <a:xfrm>
            <a:off x="383540" y="1333500"/>
            <a:ext cx="5147945" cy="2489200"/>
          </a:xfrm>
          <a:prstGeom prst="rect">
            <a:avLst/>
          </a:prstGeom>
          <a:noFill/>
        </p:spPr>
        <p:txBody>
          <a:bodyPr wrap="square" rtlCol="0">
            <a:spAutoFit/>
          </a:bodyPr>
          <a:p>
            <a:pPr fontAlgn="auto">
              <a:lnSpc>
                <a:spcPct val="130000"/>
              </a:lnSpc>
            </a:pPr>
            <a:r>
              <a:rPr lang="zh-CN" altLang="en-US" sz="2400">
                <a:latin typeface="微软雅黑" panose="020B0503020204020204" charset="-122"/>
                <a:ea typeface="微软雅黑" panose="020B0503020204020204" charset="-122"/>
                <a:cs typeface="微软雅黑" panose="020B0503020204020204" charset="-122"/>
              </a:rPr>
              <a:t>在一个体积为2 L的密闭容器中充入2 mol SO</a:t>
            </a:r>
            <a:r>
              <a:rPr lang="zh-CN" altLang="en-US" sz="2400" baseline="-250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和 1 mol O</a:t>
            </a:r>
            <a:r>
              <a:rPr lang="zh-CN" altLang="en-US" sz="2400" baseline="-250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，5 s后，测得SO</a:t>
            </a:r>
            <a:r>
              <a:rPr lang="zh-CN" altLang="en-US" sz="2400" baseline="-25000">
                <a:latin typeface="微软雅黑" panose="020B0503020204020204" charset="-122"/>
                <a:ea typeface="微软雅黑" panose="020B0503020204020204" charset="-122"/>
                <a:cs typeface="微软雅黑" panose="020B0503020204020204" charset="-122"/>
              </a:rPr>
              <a:t>3</a:t>
            </a:r>
            <a:r>
              <a:rPr lang="zh-CN" altLang="en-US" sz="2400">
                <a:latin typeface="微软雅黑" panose="020B0503020204020204" charset="-122"/>
                <a:ea typeface="微软雅黑" panose="020B0503020204020204" charset="-122"/>
                <a:cs typeface="微软雅黑" panose="020B0503020204020204" charset="-122"/>
              </a:rPr>
              <a:t>的物质的量为 0.8 mol。请填写右表并</a:t>
            </a:r>
            <a:r>
              <a:rPr lang="zh-CN" altLang="zh-CN" sz="2400">
                <a:latin typeface="微软雅黑" panose="020B0503020204020204" charset="-122"/>
                <a:ea typeface="微软雅黑" panose="020B0503020204020204" charset="-122"/>
                <a:cs typeface="微软雅黑" panose="020B0503020204020204" charset="-122"/>
                <a:sym typeface="+mn-ea"/>
              </a:rPr>
              <a:t>用</a:t>
            </a:r>
            <a:r>
              <a:rPr lang="en-US" altLang="zh-CN" sz="2400">
                <a:latin typeface="微软雅黑" panose="020B0503020204020204" charset="-122"/>
                <a:ea typeface="微软雅黑" panose="020B0503020204020204" charset="-122"/>
                <a:cs typeface="微软雅黑" panose="020B0503020204020204" charset="-122"/>
                <a:sym typeface="+mn-ea"/>
              </a:rPr>
              <a:t>SO</a:t>
            </a:r>
            <a:r>
              <a:rPr lang="en-US" altLang="zh-CN" sz="2400" baseline="-25000">
                <a:latin typeface="微软雅黑" panose="020B0503020204020204" charset="-122"/>
                <a:ea typeface="微软雅黑" panose="020B0503020204020204" charset="-122"/>
                <a:cs typeface="微软雅黑" panose="020B0503020204020204" charset="-122"/>
                <a:sym typeface="+mn-ea"/>
              </a:rPr>
              <a:t>2</a:t>
            </a:r>
            <a:r>
              <a:rPr lang="zh-CN" altLang="en-US" sz="2400">
                <a:latin typeface="微软雅黑" panose="020B0503020204020204" charset="-122"/>
                <a:ea typeface="微软雅黑" panose="020B0503020204020204" charset="-122"/>
                <a:cs typeface="微软雅黑" panose="020B0503020204020204" charset="-122"/>
                <a:sym typeface="+mn-ea"/>
              </a:rPr>
              <a:t>、O</a:t>
            </a:r>
            <a:r>
              <a:rPr lang="zh-CN" altLang="en-US" sz="2400" baseline="-25000">
                <a:latin typeface="微软雅黑" panose="020B0503020204020204" charset="-122"/>
                <a:ea typeface="微软雅黑" panose="020B0503020204020204" charset="-122"/>
                <a:cs typeface="微软雅黑" panose="020B0503020204020204" charset="-122"/>
                <a:sym typeface="+mn-ea"/>
              </a:rPr>
              <a:t>2</a:t>
            </a:r>
            <a:r>
              <a:rPr lang="zh-CN" altLang="en-US" sz="2400">
                <a:latin typeface="微软雅黑" panose="020B0503020204020204" charset="-122"/>
                <a:ea typeface="微软雅黑" panose="020B0503020204020204" charset="-122"/>
                <a:cs typeface="微软雅黑" panose="020B0503020204020204" charset="-122"/>
                <a:sym typeface="+mn-ea"/>
              </a:rPr>
              <a:t>和SO</a:t>
            </a:r>
            <a:r>
              <a:rPr lang="zh-CN" altLang="en-US" sz="2400" baseline="-25000">
                <a:latin typeface="微软雅黑" panose="020B0503020204020204" charset="-122"/>
                <a:ea typeface="微软雅黑" panose="020B0503020204020204" charset="-122"/>
                <a:cs typeface="微软雅黑" panose="020B0503020204020204" charset="-122"/>
                <a:sym typeface="+mn-ea"/>
              </a:rPr>
              <a:t>3</a:t>
            </a:r>
            <a:r>
              <a:rPr lang="zh-CN" altLang="en-US" sz="2400">
                <a:latin typeface="微软雅黑" panose="020B0503020204020204" charset="-122"/>
                <a:ea typeface="微软雅黑" panose="020B0503020204020204" charset="-122"/>
                <a:cs typeface="微软雅黑" panose="020B0503020204020204" charset="-122"/>
                <a:sym typeface="+mn-ea"/>
              </a:rPr>
              <a:t>的浓度变化量表示该反应在</a:t>
            </a:r>
            <a:r>
              <a:rPr lang="en-US" altLang="zh-CN" sz="2400">
                <a:latin typeface="微软雅黑" panose="020B0503020204020204" charset="-122"/>
                <a:ea typeface="微软雅黑" panose="020B0503020204020204" charset="-122"/>
                <a:cs typeface="微软雅黑" panose="020B0503020204020204" charset="-122"/>
                <a:sym typeface="+mn-ea"/>
              </a:rPr>
              <a:t>5s</a:t>
            </a:r>
            <a:r>
              <a:rPr lang="zh-CN" altLang="en-US" sz="2400">
                <a:latin typeface="微软雅黑" panose="020B0503020204020204" charset="-122"/>
                <a:ea typeface="微软雅黑" panose="020B0503020204020204" charset="-122"/>
                <a:cs typeface="微软雅黑" panose="020B0503020204020204" charset="-122"/>
                <a:sym typeface="+mn-ea"/>
              </a:rPr>
              <a:t>内的平均反应速率。</a:t>
            </a:r>
            <a:endParaRPr lang="zh-CN" altLang="en-US" sz="2400">
              <a:latin typeface="微软雅黑" panose="020B0503020204020204" charset="-122"/>
              <a:ea typeface="微软雅黑" panose="020B0503020204020204" charset="-122"/>
              <a:cs typeface="微软雅黑" panose="020B0503020204020204" charset="-122"/>
            </a:endParaRPr>
          </a:p>
        </p:txBody>
      </p:sp>
      <p:graphicFrame>
        <p:nvGraphicFramePr>
          <p:cNvPr id="12" name="表格 11"/>
          <p:cNvGraphicFramePr/>
          <p:nvPr>
            <p:custDataLst>
              <p:tags r:id="rId1"/>
            </p:custDataLst>
          </p:nvPr>
        </p:nvGraphicFramePr>
        <p:xfrm>
          <a:off x="5532120" y="1191260"/>
          <a:ext cx="6153785" cy="2877820"/>
        </p:xfrm>
        <a:graphic>
          <a:graphicData uri="http://schemas.openxmlformats.org/drawingml/2006/table">
            <a:tbl>
              <a:tblPr firstRow="1" bandRow="1">
                <a:tableStyleId>{5C22544A-7EE6-4342-B048-85BDC9FD1C3A}</a:tableStyleId>
              </a:tblPr>
              <a:tblGrid>
                <a:gridCol w="1837055"/>
                <a:gridCol w="1372235"/>
                <a:gridCol w="1372870"/>
                <a:gridCol w="1571625"/>
              </a:tblGrid>
              <a:tr h="765810">
                <a:tc>
                  <a:txBody>
                    <a:bodyPr/>
                    <a:p>
                      <a:pPr>
                        <a:buNone/>
                      </a:pPr>
                      <a:r>
                        <a:rPr lang="zh-CN" altLang="en-US" sz="2400">
                          <a:latin typeface="微软雅黑" panose="020B0503020204020204" charset="-122"/>
                          <a:ea typeface="微软雅黑" panose="020B0503020204020204" charset="-122"/>
                          <a:cs typeface="微软雅黑" panose="020B0503020204020204" charset="-122"/>
                        </a:rPr>
                        <a:t>单位</a:t>
                      </a:r>
                      <a:r>
                        <a:rPr lang="en-US" altLang="zh-CN" sz="2400">
                          <a:latin typeface="微软雅黑" panose="020B0503020204020204" charset="-122"/>
                          <a:ea typeface="微软雅黑" panose="020B0503020204020204" charset="-122"/>
                          <a:cs typeface="微软雅黑" panose="020B0503020204020204" charset="-122"/>
                        </a:rPr>
                        <a:t>mol/L</a:t>
                      </a:r>
                      <a:endParaRPr lang="en-US" altLang="zh-CN" sz="2400" baseline="30000">
                        <a:latin typeface="微软雅黑" panose="020B0503020204020204" charset="-122"/>
                        <a:ea typeface="微软雅黑" panose="020B0503020204020204" charset="-122"/>
                        <a:cs typeface="微软雅黑" panose="020B0503020204020204" charset="-122"/>
                      </a:endParaRPr>
                    </a:p>
                  </a:txBody>
                  <a:tcPr anchor="ctr" anchorCtr="0"/>
                </a:tc>
                <a:tc gridSpan="3">
                  <a:txBody>
                    <a:bodyPr/>
                    <a:p>
                      <a:pPr>
                        <a:buNone/>
                      </a:pPr>
                      <a:endParaRPr lang="zh-CN" altLang="en-US" sz="2400">
                        <a:latin typeface="微软雅黑" panose="020B0503020204020204" charset="-122"/>
                        <a:ea typeface="微软雅黑" panose="020B0503020204020204" charset="-122"/>
                      </a:endParaRPr>
                    </a:p>
                  </a:txBody>
                  <a:tcPr anchor="ctr" anchorCtr="0"/>
                </a:tc>
                <a:tc hMerge="1">
                  <a:tcPr/>
                </a:tc>
                <a:tc hMerge="1">
                  <a:tcPr/>
                </a:tc>
              </a:tr>
              <a:tr h="644525">
                <a:tc>
                  <a:txBody>
                    <a:bodyPr/>
                    <a:p>
                      <a:pPr>
                        <a:buNone/>
                      </a:pPr>
                      <a:r>
                        <a:rPr lang="zh-CN" altLang="en-US" sz="2400">
                          <a:latin typeface="微软雅黑" panose="020B0503020204020204" charset="-122"/>
                          <a:ea typeface="微软雅黑" panose="020B0503020204020204" charset="-122"/>
                        </a:rPr>
                        <a:t>起始浓度</a:t>
                      </a:r>
                      <a:endParaRPr lang="zh-CN" altLang="en-US" sz="2400">
                        <a:latin typeface="微软雅黑" panose="020B0503020204020204" charset="-122"/>
                        <a:ea typeface="微软雅黑" panose="020B0503020204020204" charset="-122"/>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r>
              <a:tr h="822960">
                <a:tc>
                  <a:txBody>
                    <a:bodyPr/>
                    <a:p>
                      <a:pPr>
                        <a:buNone/>
                      </a:pPr>
                      <a:r>
                        <a:rPr lang="en-US" altLang="zh-CN" sz="2400">
                          <a:latin typeface="微软雅黑" panose="020B0503020204020204" charset="-122"/>
                          <a:ea typeface="微软雅黑" panose="020B0503020204020204" charset="-122"/>
                          <a:cs typeface="微软雅黑" panose="020B0503020204020204" charset="-122"/>
                        </a:rPr>
                        <a:t>5s</a:t>
                      </a:r>
                      <a:r>
                        <a:rPr lang="zh-CN" altLang="en-US" sz="2400">
                          <a:latin typeface="微软雅黑" panose="020B0503020204020204" charset="-122"/>
                          <a:ea typeface="微软雅黑" panose="020B0503020204020204" charset="-122"/>
                          <a:cs typeface="微软雅黑" panose="020B0503020204020204" charset="-122"/>
                        </a:rPr>
                        <a:t>内浓度变化量</a:t>
                      </a:r>
                      <a:endParaRPr lang="zh-CN" altLang="en-US" sz="2400">
                        <a:latin typeface="微软雅黑" panose="020B0503020204020204" charset="-122"/>
                        <a:ea typeface="微软雅黑" panose="020B0503020204020204" charset="-122"/>
                        <a:cs typeface="微软雅黑" panose="020B0503020204020204" charset="-122"/>
                      </a:endParaRPr>
                    </a:p>
                  </a:txBody>
                  <a:tcPr anchor="ctr" anchorCtr="0"/>
                </a:tc>
                <a:tc>
                  <a:txBody>
                    <a:bodyPr/>
                    <a:p>
                      <a:pPr marL="0" lvl="0" indent="0" algn="ctr">
                        <a:lnSpc>
                          <a:spcPct val="130000"/>
                        </a:lnSpc>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c>
                  <a:txBody>
                    <a:bodyPr/>
                    <a:p>
                      <a:pPr algn="ctr">
                        <a:buNone/>
                      </a:pPr>
                      <a:r>
                        <a:rPr lang="en-US" altLang="zh-CN" sz="2400">
                          <a:latin typeface="微软雅黑" panose="020B0503020204020204" charset="-122"/>
                          <a:ea typeface="微软雅黑" panose="020B0503020204020204" charset="-122"/>
                        </a:rPr>
                        <a:t>0.4</a:t>
                      </a:r>
                      <a:endParaRPr lang="en-US" altLang="zh-CN" sz="2400">
                        <a:latin typeface="微软雅黑" panose="020B0503020204020204" charset="-122"/>
                        <a:ea typeface="微软雅黑" panose="020B0503020204020204" charset="-122"/>
                      </a:endParaRPr>
                    </a:p>
                  </a:txBody>
                  <a:tcPr anchor="ctr" anchorCtr="0"/>
                </a:tc>
              </a:tr>
              <a:tr h="644525">
                <a:tc>
                  <a:txBody>
                    <a:bodyPr/>
                    <a:p>
                      <a:pPr>
                        <a:buNone/>
                      </a:pPr>
                      <a:r>
                        <a:rPr lang="en-US" altLang="zh-CN" sz="2400">
                          <a:latin typeface="微软雅黑" panose="020B0503020204020204" charset="-122"/>
                          <a:ea typeface="微软雅黑" panose="020B0503020204020204" charset="-122"/>
                          <a:cs typeface="微软雅黑" panose="020B0503020204020204" charset="-122"/>
                        </a:rPr>
                        <a:t>5s</a:t>
                      </a:r>
                      <a:r>
                        <a:rPr lang="zh-CN" altLang="en-US" sz="2400">
                          <a:latin typeface="微软雅黑" panose="020B0503020204020204" charset="-122"/>
                          <a:ea typeface="微软雅黑" panose="020B0503020204020204" charset="-122"/>
                          <a:cs typeface="微软雅黑" panose="020B0503020204020204" charset="-122"/>
                        </a:rPr>
                        <a:t>后浓度</a:t>
                      </a:r>
                      <a:endParaRPr lang="zh-CN" altLang="en-US" sz="240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c>
                  <a:txBody>
                    <a:bodyPr/>
                    <a:p>
                      <a:pPr algn="ctr">
                        <a:buNone/>
                      </a:pPr>
                      <a:r>
                        <a:rPr lang="en-US" altLang="zh-CN" sz="2400">
                          <a:latin typeface="微软雅黑" panose="020B0503020204020204" charset="-122"/>
                          <a:ea typeface="微软雅黑" panose="020B0503020204020204" charset="-122"/>
                          <a:sym typeface="+mn-ea"/>
                        </a:rPr>
                        <a:t>______</a:t>
                      </a:r>
                      <a:endParaRPr lang="en-US" altLang="zh-CN" sz="2400">
                        <a:latin typeface="微软雅黑" panose="020B0503020204020204" charset="-122"/>
                        <a:ea typeface="微软雅黑" panose="020B0503020204020204" charset="-122"/>
                        <a:sym typeface="+mn-ea"/>
                      </a:endParaRPr>
                    </a:p>
                  </a:txBody>
                  <a:tcPr anchor="ctr" anchorCtr="0"/>
                </a:tc>
                <a:tc>
                  <a:txBody>
                    <a:bodyPr/>
                    <a:p>
                      <a:pPr algn="ctr">
                        <a:buNone/>
                      </a:pPr>
                      <a:r>
                        <a:rPr lang="en-US" altLang="zh-CN" sz="2400">
                          <a:latin typeface="微软雅黑" panose="020B0503020204020204" charset="-122"/>
                          <a:ea typeface="微软雅黑" panose="020B0503020204020204" charset="-122"/>
                        </a:rPr>
                        <a:t>0.4</a:t>
                      </a:r>
                      <a:endParaRPr lang="en-US" altLang="zh-CN" sz="2400">
                        <a:latin typeface="微软雅黑" panose="020B0503020204020204" charset="-122"/>
                        <a:ea typeface="微软雅黑" panose="020B0503020204020204" charset="-122"/>
                      </a:endParaRPr>
                    </a:p>
                  </a:txBody>
                  <a:tcPr anchor="ctr" anchorCtr="0"/>
                </a:tc>
              </a:tr>
            </a:tbl>
          </a:graphicData>
        </a:graphic>
      </p:graphicFrame>
      <p:graphicFrame>
        <p:nvGraphicFramePr>
          <p:cNvPr id="239755" name="对象 239754"/>
          <p:cNvGraphicFramePr/>
          <p:nvPr/>
        </p:nvGraphicFramePr>
        <p:xfrm>
          <a:off x="7889875" y="2040255"/>
          <a:ext cx="487362" cy="615950"/>
        </p:xfrm>
        <a:graphic>
          <a:graphicData uri="http://schemas.openxmlformats.org/presentationml/2006/ole">
            <mc:AlternateContent xmlns:mc="http://schemas.openxmlformats.org/markup-compatibility/2006">
              <mc:Choice xmlns:v="urn:schemas-microsoft-com:vml" Requires="v">
                <p:oleObj spid="_x0000_s3088" name="" r:id="rId2" imgW="499110" imgH="621030" progId="Word.Document.8">
                  <p:embed/>
                </p:oleObj>
              </mc:Choice>
              <mc:Fallback>
                <p:oleObj name="" r:id="rId2" imgW="499110" imgH="621030" progId="Word.Document.8">
                  <p:embed/>
                  <p:pic>
                    <p:nvPicPr>
                      <p:cNvPr id="0" name="图片 3087"/>
                      <p:cNvPicPr/>
                      <p:nvPr/>
                    </p:nvPicPr>
                    <p:blipFill>
                      <a:blip r:embed="rId3"/>
                      <a:stretch>
                        <a:fillRect/>
                      </a:stretch>
                    </p:blipFill>
                    <p:spPr>
                      <a:xfrm>
                        <a:off x="7889875" y="2040255"/>
                        <a:ext cx="487362" cy="615950"/>
                      </a:xfrm>
                      <a:prstGeom prst="rect">
                        <a:avLst/>
                      </a:prstGeom>
                      <a:noFill/>
                      <a:ln w="38100">
                        <a:noFill/>
                        <a:miter/>
                      </a:ln>
                    </p:spPr>
                  </p:pic>
                </p:oleObj>
              </mc:Fallback>
            </mc:AlternateContent>
          </a:graphicData>
        </a:graphic>
      </p:graphicFrame>
      <p:graphicFrame>
        <p:nvGraphicFramePr>
          <p:cNvPr id="239756" name="对象 239755"/>
          <p:cNvGraphicFramePr/>
          <p:nvPr/>
        </p:nvGraphicFramePr>
        <p:xfrm>
          <a:off x="9290368" y="2050415"/>
          <a:ext cx="746125" cy="536575"/>
        </p:xfrm>
        <a:graphic>
          <a:graphicData uri="http://schemas.openxmlformats.org/presentationml/2006/ole">
            <mc:AlternateContent xmlns:mc="http://schemas.openxmlformats.org/markup-compatibility/2006">
              <mc:Choice xmlns:v="urn:schemas-microsoft-com:vml" Requires="v">
                <p:oleObj spid="_x0000_s3089" name="" r:id="rId4" imgW="768350" imgH="548005" progId="Word.Document.8">
                  <p:embed/>
                </p:oleObj>
              </mc:Choice>
              <mc:Fallback>
                <p:oleObj name="" r:id="rId4" imgW="768350" imgH="548005" progId="Word.Document.8">
                  <p:embed/>
                  <p:pic>
                    <p:nvPicPr>
                      <p:cNvPr id="0" name="图片 3088"/>
                      <p:cNvPicPr/>
                      <p:nvPr/>
                    </p:nvPicPr>
                    <p:blipFill>
                      <a:blip r:embed="rId5"/>
                      <a:stretch>
                        <a:fillRect/>
                      </a:stretch>
                    </p:blipFill>
                    <p:spPr>
                      <a:xfrm>
                        <a:off x="9290368" y="2050415"/>
                        <a:ext cx="746125" cy="536575"/>
                      </a:xfrm>
                      <a:prstGeom prst="rect">
                        <a:avLst/>
                      </a:prstGeom>
                      <a:noFill/>
                      <a:ln w="38100">
                        <a:noFill/>
                        <a:miter/>
                      </a:ln>
                    </p:spPr>
                  </p:pic>
                </p:oleObj>
              </mc:Fallback>
            </mc:AlternateContent>
          </a:graphicData>
        </a:graphic>
      </p:graphicFrame>
      <p:graphicFrame>
        <p:nvGraphicFramePr>
          <p:cNvPr id="239757" name="对象 239756"/>
          <p:cNvGraphicFramePr/>
          <p:nvPr/>
        </p:nvGraphicFramePr>
        <p:xfrm>
          <a:off x="10835640" y="2042795"/>
          <a:ext cx="487363" cy="615950"/>
        </p:xfrm>
        <a:graphic>
          <a:graphicData uri="http://schemas.openxmlformats.org/presentationml/2006/ole">
            <mc:AlternateContent xmlns:mc="http://schemas.openxmlformats.org/markup-compatibility/2006">
              <mc:Choice xmlns:v="urn:schemas-microsoft-com:vml" Requires="v">
                <p:oleObj spid="_x0000_s3090" name="" r:id="rId6" imgW="499110" imgH="621030" progId="Word.Document.8">
                  <p:embed/>
                </p:oleObj>
              </mc:Choice>
              <mc:Fallback>
                <p:oleObj name="" r:id="rId6" imgW="499110" imgH="621030" progId="Word.Document.8">
                  <p:embed/>
                  <p:pic>
                    <p:nvPicPr>
                      <p:cNvPr id="0" name="图片 3089"/>
                      <p:cNvPicPr/>
                      <p:nvPr/>
                    </p:nvPicPr>
                    <p:blipFill>
                      <a:blip r:embed="rId7"/>
                      <a:stretch>
                        <a:fillRect/>
                      </a:stretch>
                    </p:blipFill>
                    <p:spPr>
                      <a:xfrm>
                        <a:off x="10835640" y="2042795"/>
                        <a:ext cx="487363" cy="615950"/>
                      </a:xfrm>
                      <a:prstGeom prst="rect">
                        <a:avLst/>
                      </a:prstGeom>
                      <a:noFill/>
                      <a:ln w="38100">
                        <a:noFill/>
                        <a:miter/>
                      </a:ln>
                    </p:spPr>
                  </p:pic>
                </p:oleObj>
              </mc:Fallback>
            </mc:AlternateContent>
          </a:graphicData>
        </a:graphic>
      </p:graphicFrame>
      <p:graphicFrame>
        <p:nvGraphicFramePr>
          <p:cNvPr id="239758" name="对象 239757"/>
          <p:cNvGraphicFramePr/>
          <p:nvPr/>
        </p:nvGraphicFramePr>
        <p:xfrm>
          <a:off x="7889875" y="2800350"/>
          <a:ext cx="746125" cy="536575"/>
        </p:xfrm>
        <a:graphic>
          <a:graphicData uri="http://schemas.openxmlformats.org/presentationml/2006/ole">
            <mc:AlternateContent xmlns:mc="http://schemas.openxmlformats.org/markup-compatibility/2006">
              <mc:Choice xmlns:v="urn:schemas-microsoft-com:vml" Requires="v">
                <p:oleObj spid="_x0000_s3091" name="" r:id="rId8" imgW="768350" imgH="546100" progId="Word.Document.8">
                  <p:embed/>
                </p:oleObj>
              </mc:Choice>
              <mc:Fallback>
                <p:oleObj name="" r:id="rId8" imgW="768350" imgH="546100" progId="Word.Document.8">
                  <p:embed/>
                  <p:pic>
                    <p:nvPicPr>
                      <p:cNvPr id="0" name="图片 3090"/>
                      <p:cNvPicPr/>
                      <p:nvPr/>
                    </p:nvPicPr>
                    <p:blipFill>
                      <a:blip r:embed="rId9"/>
                      <a:stretch>
                        <a:fillRect/>
                      </a:stretch>
                    </p:blipFill>
                    <p:spPr>
                      <a:xfrm>
                        <a:off x="7889875" y="2800350"/>
                        <a:ext cx="746125" cy="536575"/>
                      </a:xfrm>
                      <a:prstGeom prst="rect">
                        <a:avLst/>
                      </a:prstGeom>
                      <a:noFill/>
                      <a:ln w="38100">
                        <a:noFill/>
                        <a:miter/>
                      </a:ln>
                    </p:spPr>
                  </p:pic>
                </p:oleObj>
              </mc:Fallback>
            </mc:AlternateContent>
          </a:graphicData>
        </a:graphic>
      </p:graphicFrame>
      <p:graphicFrame>
        <p:nvGraphicFramePr>
          <p:cNvPr id="239759" name="对象 239758"/>
          <p:cNvGraphicFramePr/>
          <p:nvPr/>
        </p:nvGraphicFramePr>
        <p:xfrm>
          <a:off x="9250363" y="2779713"/>
          <a:ext cx="746125" cy="536575"/>
        </p:xfrm>
        <a:graphic>
          <a:graphicData uri="http://schemas.openxmlformats.org/presentationml/2006/ole">
            <mc:AlternateContent xmlns:mc="http://schemas.openxmlformats.org/markup-compatibility/2006">
              <mc:Choice xmlns:v="urn:schemas-microsoft-com:vml" Requires="v">
                <p:oleObj spid="_x0000_s3092" name="" r:id="rId10" imgW="768350" imgH="546100" progId="Word.Document.8">
                  <p:embed/>
                </p:oleObj>
              </mc:Choice>
              <mc:Fallback>
                <p:oleObj name="" r:id="rId10" imgW="768350" imgH="546100" progId="Word.Document.8">
                  <p:embed/>
                  <p:pic>
                    <p:nvPicPr>
                      <p:cNvPr id="0" name="图片 3091"/>
                      <p:cNvPicPr/>
                      <p:nvPr/>
                    </p:nvPicPr>
                    <p:blipFill>
                      <a:blip r:embed="rId11"/>
                      <a:stretch>
                        <a:fillRect/>
                      </a:stretch>
                    </p:blipFill>
                    <p:spPr>
                      <a:xfrm>
                        <a:off x="9250363" y="2779713"/>
                        <a:ext cx="746125" cy="536575"/>
                      </a:xfrm>
                      <a:prstGeom prst="rect">
                        <a:avLst/>
                      </a:prstGeom>
                      <a:noFill/>
                      <a:ln w="38100">
                        <a:noFill/>
                        <a:miter/>
                      </a:ln>
                    </p:spPr>
                  </p:pic>
                </p:oleObj>
              </mc:Fallback>
            </mc:AlternateContent>
          </a:graphicData>
        </a:graphic>
      </p:graphicFrame>
      <p:graphicFrame>
        <p:nvGraphicFramePr>
          <p:cNvPr id="239760" name="对象 239759"/>
          <p:cNvGraphicFramePr/>
          <p:nvPr/>
        </p:nvGraphicFramePr>
        <p:xfrm>
          <a:off x="7889875" y="3505518"/>
          <a:ext cx="746125" cy="536575"/>
        </p:xfrm>
        <a:graphic>
          <a:graphicData uri="http://schemas.openxmlformats.org/presentationml/2006/ole">
            <mc:AlternateContent xmlns:mc="http://schemas.openxmlformats.org/markup-compatibility/2006">
              <mc:Choice xmlns:v="urn:schemas-microsoft-com:vml" Requires="v">
                <p:oleObj spid="_x0000_s3093" name="" r:id="rId12" imgW="768350" imgH="546100" progId="Word.Document.8">
                  <p:embed/>
                </p:oleObj>
              </mc:Choice>
              <mc:Fallback>
                <p:oleObj name="" r:id="rId12" imgW="768350" imgH="546100" progId="Word.Document.8">
                  <p:embed/>
                  <p:pic>
                    <p:nvPicPr>
                      <p:cNvPr id="0" name="图片 3092"/>
                      <p:cNvPicPr/>
                      <p:nvPr/>
                    </p:nvPicPr>
                    <p:blipFill>
                      <a:blip r:embed="rId13"/>
                      <a:stretch>
                        <a:fillRect/>
                      </a:stretch>
                    </p:blipFill>
                    <p:spPr>
                      <a:xfrm>
                        <a:off x="7889875" y="3505518"/>
                        <a:ext cx="746125" cy="536575"/>
                      </a:xfrm>
                      <a:prstGeom prst="rect">
                        <a:avLst/>
                      </a:prstGeom>
                      <a:noFill/>
                      <a:ln w="38100">
                        <a:noFill/>
                        <a:miter/>
                      </a:ln>
                    </p:spPr>
                  </p:pic>
                </p:oleObj>
              </mc:Fallback>
            </mc:AlternateContent>
          </a:graphicData>
        </a:graphic>
      </p:graphicFrame>
      <p:graphicFrame>
        <p:nvGraphicFramePr>
          <p:cNvPr id="239761" name="对象 239760"/>
          <p:cNvGraphicFramePr/>
          <p:nvPr/>
        </p:nvGraphicFramePr>
        <p:xfrm>
          <a:off x="9290368" y="3489008"/>
          <a:ext cx="746125" cy="536575"/>
        </p:xfrm>
        <a:graphic>
          <a:graphicData uri="http://schemas.openxmlformats.org/presentationml/2006/ole">
            <mc:AlternateContent xmlns:mc="http://schemas.openxmlformats.org/markup-compatibility/2006">
              <mc:Choice xmlns:v="urn:schemas-microsoft-com:vml" Requires="v">
                <p:oleObj spid="_x0000_s3094" name="" r:id="rId14" imgW="768350" imgH="546100" progId="Word.Document.8">
                  <p:embed/>
                </p:oleObj>
              </mc:Choice>
              <mc:Fallback>
                <p:oleObj name="" r:id="rId14" imgW="768350" imgH="546100" progId="Word.Document.8">
                  <p:embed/>
                  <p:pic>
                    <p:nvPicPr>
                      <p:cNvPr id="0" name="图片 3093"/>
                      <p:cNvPicPr/>
                      <p:nvPr/>
                    </p:nvPicPr>
                    <p:blipFill>
                      <a:blip r:embed="rId15"/>
                      <a:stretch>
                        <a:fillRect/>
                      </a:stretch>
                    </p:blipFill>
                    <p:spPr>
                      <a:xfrm>
                        <a:off x="9290368" y="3489008"/>
                        <a:ext cx="746125" cy="536575"/>
                      </a:xfrm>
                      <a:prstGeom prst="rect">
                        <a:avLst/>
                      </a:prstGeom>
                      <a:noFill/>
                      <a:ln w="38100">
                        <a:noFill/>
                        <a:miter/>
                      </a:ln>
                    </p:spPr>
                  </p:pic>
                </p:oleObj>
              </mc:Fallback>
            </mc:AlternateContent>
          </a:graphicData>
        </a:graphic>
      </p:graphicFrame>
      <p:graphicFrame>
        <p:nvGraphicFramePr>
          <p:cNvPr id="10" name="对象 9"/>
          <p:cNvGraphicFramePr/>
          <p:nvPr/>
        </p:nvGraphicFramePr>
        <p:xfrm>
          <a:off x="7689215" y="1234440"/>
          <a:ext cx="3606800" cy="713740"/>
        </p:xfrm>
        <a:graphic>
          <a:graphicData uri="http://schemas.openxmlformats.org/presentationml/2006/ole">
            <mc:AlternateContent xmlns:mc="http://schemas.openxmlformats.org/markup-compatibility/2006">
              <mc:Choice xmlns:v="urn:schemas-microsoft-com:vml" Requires="v">
                <p:oleObj spid="_x0000_s11" name="" r:id="rId16" imgW="2029460" imgH="364490" progId="">
                  <p:embed/>
                </p:oleObj>
              </mc:Choice>
              <mc:Fallback>
                <p:oleObj name="" r:id="rId16" imgW="2029460" imgH="364490" progId="">
                  <p:embed/>
                  <p:pic>
                    <p:nvPicPr>
                      <p:cNvPr id="0" name="图片 10"/>
                      <p:cNvPicPr/>
                      <p:nvPr/>
                    </p:nvPicPr>
                    <p:blipFill>
                      <a:blip r:embed="rId17"/>
                      <a:stretch>
                        <a:fillRect/>
                      </a:stretch>
                    </p:blipFill>
                    <p:spPr>
                      <a:xfrm>
                        <a:off x="7689215" y="1234440"/>
                        <a:ext cx="3606800" cy="713740"/>
                      </a:xfrm>
                      <a:prstGeom prst="rect">
                        <a:avLst/>
                      </a:prstGeom>
                    </p:spPr>
                  </p:pic>
                </p:oleObj>
              </mc:Fallback>
            </mc:AlternateContent>
          </a:graphicData>
        </a:graphic>
      </p:graphicFrame>
      <p:graphicFrame>
        <p:nvGraphicFramePr>
          <p:cNvPr id="36" name="对象 35"/>
          <p:cNvGraphicFramePr/>
          <p:nvPr/>
        </p:nvGraphicFramePr>
        <p:xfrm>
          <a:off x="6094095" y="4372610"/>
          <a:ext cx="4896485" cy="357505"/>
        </p:xfrm>
        <a:graphic>
          <a:graphicData uri="http://schemas.openxmlformats.org/presentationml/2006/ole">
            <mc:AlternateContent xmlns:mc="http://schemas.openxmlformats.org/markup-compatibility/2006">
              <mc:Choice xmlns:v="urn:schemas-microsoft-com:vml" Requires="v">
                <p:oleObj spid="_x0000_s37" name="" r:id="rId18" imgW="2423160" imgH="172720" progId="">
                  <p:embed/>
                </p:oleObj>
              </mc:Choice>
              <mc:Fallback>
                <p:oleObj name="" r:id="rId18" imgW="2423160" imgH="172720" progId="">
                  <p:embed/>
                  <p:pic>
                    <p:nvPicPr>
                      <p:cNvPr id="0" name="图片 36"/>
                      <p:cNvPicPr/>
                      <p:nvPr/>
                    </p:nvPicPr>
                    <p:blipFill>
                      <a:blip r:embed="rId19"/>
                      <a:stretch>
                        <a:fillRect/>
                      </a:stretch>
                    </p:blipFill>
                    <p:spPr>
                      <a:xfrm>
                        <a:off x="6094095" y="4372610"/>
                        <a:ext cx="4896485" cy="357505"/>
                      </a:xfrm>
                      <a:prstGeom prst="rect">
                        <a:avLst/>
                      </a:prstGeom>
                    </p:spPr>
                  </p:pic>
                </p:oleObj>
              </mc:Fallback>
            </mc:AlternateContent>
          </a:graphicData>
        </a:graphic>
      </p:graphicFrame>
      <p:sp>
        <p:nvSpPr>
          <p:cNvPr id="40" name="文本框 39"/>
          <p:cNvSpPr txBox="1"/>
          <p:nvPr/>
        </p:nvSpPr>
        <p:spPr>
          <a:xfrm>
            <a:off x="6094095" y="4937125"/>
            <a:ext cx="4594225" cy="645160"/>
          </a:xfrm>
          <a:prstGeom prst="rect">
            <a:avLst/>
          </a:prstGeom>
          <a:noFill/>
        </p:spPr>
        <p:txBody>
          <a:bodyPr wrap="square" rtlCol="0" anchor="t">
            <a:spAutoFit/>
          </a:bodyPr>
          <a:p>
            <a:pPr fontAlgn="auto">
              <a:lnSpc>
                <a:spcPct val="150000"/>
              </a:lnSpc>
            </a:pPr>
            <a:r>
              <a:rPr lang="zh-CN" altLang="en-US" sz="2400">
                <a:latin typeface="微软雅黑" panose="020B0503020204020204" charset="-122"/>
                <a:ea typeface="微软雅黑" panose="020B0503020204020204" charset="-122"/>
                <a:cs typeface="新宋体" panose="02010609030101010101" charset="-122"/>
                <a:sym typeface="+mn-ea"/>
              </a:rPr>
              <a:t> </a:t>
            </a:r>
            <a:r>
              <a:rPr lang="en-US" altLang="zh-CN" sz="2400">
                <a:latin typeface="微软雅黑" panose="020B0503020204020204" charset="-122"/>
                <a:ea typeface="微软雅黑" panose="020B0503020204020204" charset="-122"/>
                <a:cs typeface="新宋体" panose="02010609030101010101" charset="-122"/>
                <a:sym typeface="+mn-ea"/>
              </a:rPr>
              <a:t>m</a:t>
            </a:r>
            <a:r>
              <a:rPr lang="en-US" altLang="zh-CN" sz="2400">
                <a:latin typeface="微软雅黑" panose="020B0503020204020204" charset="-122"/>
                <a:ea typeface="微软雅黑" panose="020B0503020204020204" charset="-122"/>
                <a:cs typeface="新宋体" panose="02010609030101010101" charset="-122"/>
                <a:sym typeface="+mn-ea"/>
              </a:rPr>
              <a:t>A + nB = pC + qD</a:t>
            </a:r>
            <a:endParaRPr lang="zh-CN" altLang="en-US" sz="2400">
              <a:latin typeface="微软雅黑" panose="020B0503020204020204" charset="-122"/>
              <a:ea typeface="微软雅黑" panose="020B0503020204020204" charset="-122"/>
            </a:endParaRPr>
          </a:p>
        </p:txBody>
      </p:sp>
      <p:graphicFrame>
        <p:nvGraphicFramePr>
          <p:cNvPr id="53" name="对象 52"/>
          <p:cNvGraphicFramePr/>
          <p:nvPr/>
        </p:nvGraphicFramePr>
        <p:xfrm>
          <a:off x="449580" y="4194810"/>
          <a:ext cx="5029200" cy="667385"/>
        </p:xfrm>
        <a:graphic>
          <a:graphicData uri="http://schemas.openxmlformats.org/presentationml/2006/ole">
            <mc:AlternateContent xmlns:mc="http://schemas.openxmlformats.org/markup-compatibility/2006">
              <mc:Choice xmlns:v="urn:schemas-microsoft-com:vml" Requires="v">
                <p:oleObj spid="_x0000_s54" name="" r:id="rId20" imgW="2872105" imgH="353060" progId="">
                  <p:embed/>
                </p:oleObj>
              </mc:Choice>
              <mc:Fallback>
                <p:oleObj name="" r:id="rId20" imgW="2872105" imgH="353060" progId="">
                  <p:embed/>
                  <p:pic>
                    <p:nvPicPr>
                      <p:cNvPr id="0" name="图片 53"/>
                      <p:cNvPicPr/>
                      <p:nvPr/>
                    </p:nvPicPr>
                    <p:blipFill>
                      <a:blip r:embed="rId21"/>
                      <a:stretch>
                        <a:fillRect/>
                      </a:stretch>
                    </p:blipFill>
                    <p:spPr>
                      <a:xfrm>
                        <a:off x="449580" y="4194810"/>
                        <a:ext cx="5029200" cy="667385"/>
                      </a:xfrm>
                      <a:prstGeom prst="rect">
                        <a:avLst/>
                      </a:prstGeom>
                    </p:spPr>
                  </p:pic>
                </p:oleObj>
              </mc:Fallback>
            </mc:AlternateContent>
          </a:graphicData>
        </a:graphic>
      </p:graphicFrame>
      <p:graphicFrame>
        <p:nvGraphicFramePr>
          <p:cNvPr id="55" name="对象 54"/>
          <p:cNvGraphicFramePr/>
          <p:nvPr/>
        </p:nvGraphicFramePr>
        <p:xfrm>
          <a:off x="449580" y="4924425"/>
          <a:ext cx="5027930" cy="717550"/>
        </p:xfrm>
        <a:graphic>
          <a:graphicData uri="http://schemas.openxmlformats.org/presentationml/2006/ole">
            <mc:AlternateContent xmlns:mc="http://schemas.openxmlformats.org/markup-compatibility/2006">
              <mc:Choice xmlns:v="urn:schemas-microsoft-com:vml" Requires="v">
                <p:oleObj spid="_x0000_s56" name="" r:id="rId22" imgW="2786380" imgH="372110" progId="">
                  <p:embed/>
                </p:oleObj>
              </mc:Choice>
              <mc:Fallback>
                <p:oleObj name="" r:id="rId22" imgW="2786380" imgH="372110" progId="">
                  <p:embed/>
                  <p:pic>
                    <p:nvPicPr>
                      <p:cNvPr id="0" name="图片 55"/>
                      <p:cNvPicPr/>
                      <p:nvPr/>
                    </p:nvPicPr>
                    <p:blipFill>
                      <a:blip r:embed="rId23"/>
                      <a:stretch>
                        <a:fillRect/>
                      </a:stretch>
                    </p:blipFill>
                    <p:spPr>
                      <a:xfrm>
                        <a:off x="449580" y="4924425"/>
                        <a:ext cx="5027930" cy="717550"/>
                      </a:xfrm>
                      <a:prstGeom prst="rect">
                        <a:avLst/>
                      </a:prstGeom>
                    </p:spPr>
                  </p:pic>
                </p:oleObj>
              </mc:Fallback>
            </mc:AlternateContent>
          </a:graphicData>
        </a:graphic>
      </p:graphicFrame>
      <p:graphicFrame>
        <p:nvGraphicFramePr>
          <p:cNvPr id="57" name="对象 56"/>
          <p:cNvGraphicFramePr/>
          <p:nvPr/>
        </p:nvGraphicFramePr>
        <p:xfrm>
          <a:off x="416560" y="5717540"/>
          <a:ext cx="4962525" cy="641350"/>
        </p:xfrm>
        <a:graphic>
          <a:graphicData uri="http://schemas.openxmlformats.org/presentationml/2006/ole">
            <mc:AlternateContent xmlns:mc="http://schemas.openxmlformats.org/markup-compatibility/2006">
              <mc:Choice xmlns:v="urn:schemas-microsoft-com:vml" Requires="v">
                <p:oleObj spid="_x0000_s58" name="" r:id="rId24" imgW="2872105" imgH="362585" progId="">
                  <p:embed/>
                </p:oleObj>
              </mc:Choice>
              <mc:Fallback>
                <p:oleObj name="" r:id="rId24" imgW="2872105" imgH="362585" progId="">
                  <p:embed/>
                  <p:pic>
                    <p:nvPicPr>
                      <p:cNvPr id="0" name="图片 57"/>
                      <p:cNvPicPr/>
                      <p:nvPr/>
                    </p:nvPicPr>
                    <p:blipFill>
                      <a:blip r:embed="rId25"/>
                      <a:stretch>
                        <a:fillRect/>
                      </a:stretch>
                    </p:blipFill>
                    <p:spPr>
                      <a:xfrm>
                        <a:off x="416560" y="5717540"/>
                        <a:ext cx="4962525" cy="641350"/>
                      </a:xfrm>
                      <a:prstGeom prst="rect">
                        <a:avLst/>
                      </a:prstGeom>
                    </p:spPr>
                  </p:pic>
                </p:oleObj>
              </mc:Fallback>
            </mc:AlternateContent>
          </a:graphicData>
        </a:graphic>
      </p:graphicFrame>
      <p:graphicFrame>
        <p:nvGraphicFramePr>
          <p:cNvPr id="2" name="内容占位符 1"/>
          <p:cNvGraphicFramePr>
            <a:graphicFrameLocks noChangeAspect="1"/>
          </p:cNvGraphicFramePr>
          <p:nvPr>
            <p:ph idx="1"/>
          </p:nvPr>
        </p:nvGraphicFramePr>
        <p:xfrm>
          <a:off x="6248400" y="5860415"/>
          <a:ext cx="5264150" cy="355600"/>
        </p:xfrm>
        <a:graphic>
          <a:graphicData uri="http://schemas.openxmlformats.org/presentationml/2006/ole">
            <mc:AlternateContent xmlns:mc="http://schemas.openxmlformats.org/markup-compatibility/2006">
              <mc:Choice xmlns:v="urn:schemas-microsoft-com:vml" Requires="v">
                <p:oleObj spid="_x0000_s3" name="" r:id="rId26" imgW="5264150" imgH="355600" progId="Paint.Picture">
                  <p:embed/>
                </p:oleObj>
              </mc:Choice>
              <mc:Fallback>
                <p:oleObj name="" r:id="rId26" imgW="5264150" imgH="355600" progId="Paint.Picture">
                  <p:embed/>
                  <p:pic>
                    <p:nvPicPr>
                      <p:cNvPr id="0" name="图片 2"/>
                      <p:cNvPicPr/>
                      <p:nvPr/>
                    </p:nvPicPr>
                    <p:blipFill>
                      <a:blip r:embed="rId27"/>
                      <a:stretch>
                        <a:fillRect/>
                      </a:stretch>
                    </p:blipFill>
                    <p:spPr>
                      <a:xfrm>
                        <a:off x="6248400" y="5860415"/>
                        <a:ext cx="5264150" cy="355600"/>
                      </a:xfrm>
                      <a:prstGeom prst="rect">
                        <a:avLst/>
                      </a:prstGeom>
                    </p:spPr>
                  </p:pic>
                </p:oleObj>
              </mc:Fallback>
            </mc:AlternateContent>
          </a:graphicData>
        </a:graphic>
      </p:graphicFrame>
    </p:spTree>
    <p:custDataLst>
      <p:tags r:id="rId2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9755"/>
                                        </p:tgtEl>
                                        <p:attrNameLst>
                                          <p:attrName>style.visibility</p:attrName>
                                        </p:attrNameLst>
                                      </p:cBhvr>
                                      <p:to>
                                        <p:strVal val="visible"/>
                                      </p:to>
                                    </p:set>
                                    <p:animEffect transition="in" filter="blinds(horizontal)">
                                      <p:cBhvr>
                                        <p:cTn id="12" dur="500"/>
                                        <p:tgtEl>
                                          <p:spTgt spid="23975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9756"/>
                                        </p:tgtEl>
                                        <p:attrNameLst>
                                          <p:attrName>style.visibility</p:attrName>
                                        </p:attrNameLst>
                                      </p:cBhvr>
                                      <p:to>
                                        <p:strVal val="visible"/>
                                      </p:to>
                                    </p:set>
                                    <p:animEffect transition="in" filter="blinds(horizontal)">
                                      <p:cBhvr>
                                        <p:cTn id="17" dur="500"/>
                                        <p:tgtEl>
                                          <p:spTgt spid="2397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9757"/>
                                        </p:tgtEl>
                                        <p:attrNameLst>
                                          <p:attrName>style.visibility</p:attrName>
                                        </p:attrNameLst>
                                      </p:cBhvr>
                                      <p:to>
                                        <p:strVal val="visible"/>
                                      </p:to>
                                    </p:set>
                                    <p:animEffect transition="in" filter="blinds(horizontal)">
                                      <p:cBhvr>
                                        <p:cTn id="22" dur="500"/>
                                        <p:tgtEl>
                                          <p:spTgt spid="23975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9758"/>
                                        </p:tgtEl>
                                        <p:attrNameLst>
                                          <p:attrName>style.visibility</p:attrName>
                                        </p:attrNameLst>
                                      </p:cBhvr>
                                      <p:to>
                                        <p:strVal val="visible"/>
                                      </p:to>
                                    </p:set>
                                    <p:animEffect transition="in" filter="blinds(horizontal)">
                                      <p:cBhvr>
                                        <p:cTn id="27" dur="500"/>
                                        <p:tgtEl>
                                          <p:spTgt spid="23975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39759"/>
                                        </p:tgtEl>
                                        <p:attrNameLst>
                                          <p:attrName>style.visibility</p:attrName>
                                        </p:attrNameLst>
                                      </p:cBhvr>
                                      <p:to>
                                        <p:strVal val="visible"/>
                                      </p:to>
                                    </p:set>
                                    <p:animEffect transition="in" filter="blinds(horizontal)">
                                      <p:cBhvr>
                                        <p:cTn id="32" dur="500"/>
                                        <p:tgtEl>
                                          <p:spTgt spid="23975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39760"/>
                                        </p:tgtEl>
                                        <p:attrNameLst>
                                          <p:attrName>style.visibility</p:attrName>
                                        </p:attrNameLst>
                                      </p:cBhvr>
                                      <p:to>
                                        <p:strVal val="visible"/>
                                      </p:to>
                                    </p:set>
                                    <p:animEffect transition="in" filter="blinds(horizontal)">
                                      <p:cBhvr>
                                        <p:cTn id="37" dur="500"/>
                                        <p:tgtEl>
                                          <p:spTgt spid="23976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39761"/>
                                        </p:tgtEl>
                                        <p:attrNameLst>
                                          <p:attrName>style.visibility</p:attrName>
                                        </p:attrNameLst>
                                      </p:cBhvr>
                                      <p:to>
                                        <p:strVal val="visible"/>
                                      </p:to>
                                    </p:set>
                                    <p:animEffect transition="in" filter="blinds(horizontal)">
                                      <p:cBhvr>
                                        <p:cTn id="42" dur="500"/>
                                        <p:tgtEl>
                                          <p:spTgt spid="23976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linds(horizontal)">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linds(horizontal)">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linds(horizontal)">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linds(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linds(horizontal)">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linds(horizontal)">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600" b="1">
                <a:latin typeface="微软雅黑" panose="020B0503020204020204" charset="-122"/>
                <a:ea typeface="微软雅黑" panose="020B0503020204020204" charset="-122"/>
                <a:cs typeface="新宋体" panose="02010609030101010101" charset="-122"/>
              </a:rPr>
              <a:t>化学反应速率可以调控吗</a:t>
            </a:r>
            <a:r>
              <a:rPr lang="zh-CN" altLang="en-US" sz="3600" b="1">
                <a:latin typeface="微软雅黑" panose="020B0503020204020204" charset="-122"/>
                <a:ea typeface="微软雅黑" panose="020B0503020204020204" charset="-122"/>
                <a:cs typeface="新宋体" panose="02010609030101010101" charset="-122"/>
                <a:sym typeface="+mn-ea"/>
              </a:rPr>
              <a:t>？</a:t>
            </a:r>
            <a:endParaRPr lang="zh-CN" altLang="en-US" sz="3600" b="1">
              <a:latin typeface="微软雅黑" panose="020B0503020204020204" charset="-122"/>
              <a:ea typeface="微软雅黑" panose="020B0503020204020204" charset="-122"/>
              <a:cs typeface="新宋体" panose="02010609030101010101" charset="-122"/>
            </a:endParaRPr>
          </a:p>
        </p:txBody>
      </p:sp>
      <p:pic>
        <p:nvPicPr>
          <p:cNvPr id="4" name="内容占位符 3"/>
          <p:cNvPicPr>
            <a:picLocks noChangeAspect="1"/>
          </p:cNvPicPr>
          <p:nvPr>
            <p:ph idx="1"/>
          </p:nvPr>
        </p:nvPicPr>
        <p:blipFill>
          <a:blip r:embed="rId1"/>
          <a:stretch>
            <a:fillRect/>
          </a:stretch>
        </p:blipFill>
        <p:spPr>
          <a:xfrm>
            <a:off x="574675" y="1400175"/>
            <a:ext cx="2347595" cy="2263140"/>
          </a:xfrm>
          <a:prstGeom prst="roundRect">
            <a:avLst/>
          </a:prstGeom>
        </p:spPr>
      </p:pic>
      <p:pic>
        <p:nvPicPr>
          <p:cNvPr id="7" name="图片 6"/>
          <p:cNvPicPr>
            <a:picLocks noChangeAspect="1"/>
          </p:cNvPicPr>
          <p:nvPr/>
        </p:nvPicPr>
        <p:blipFill>
          <a:blip r:embed="rId2"/>
          <a:stretch>
            <a:fillRect/>
          </a:stretch>
        </p:blipFill>
        <p:spPr>
          <a:xfrm>
            <a:off x="2892425" y="1664970"/>
            <a:ext cx="3345180" cy="2241550"/>
          </a:xfrm>
          <a:prstGeom prst="roundRect">
            <a:avLst/>
          </a:prstGeom>
        </p:spPr>
      </p:pic>
      <p:pic>
        <p:nvPicPr>
          <p:cNvPr id="8" name="图片 7"/>
          <p:cNvPicPr>
            <a:picLocks noChangeAspect="1"/>
          </p:cNvPicPr>
          <p:nvPr/>
        </p:nvPicPr>
        <p:blipFill>
          <a:blip r:embed="rId3"/>
          <a:stretch>
            <a:fillRect/>
          </a:stretch>
        </p:blipFill>
        <p:spPr>
          <a:xfrm>
            <a:off x="9088120" y="3486785"/>
            <a:ext cx="2628265" cy="1971675"/>
          </a:xfrm>
          <a:prstGeom prst="roundRect">
            <a:avLst/>
          </a:prstGeom>
        </p:spPr>
      </p:pic>
      <p:sp>
        <p:nvSpPr>
          <p:cNvPr id="9" name="文本框 8"/>
          <p:cNvSpPr txBox="1"/>
          <p:nvPr/>
        </p:nvSpPr>
        <p:spPr>
          <a:xfrm>
            <a:off x="823595" y="3906520"/>
            <a:ext cx="2778125"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食物的变质</a:t>
            </a:r>
            <a:endParaRPr lang="zh-CN" altLang="en-US" sz="2400">
              <a:latin typeface="微软雅黑" panose="020B0503020204020204" charset="-122"/>
              <a:ea typeface="微软雅黑" panose="020B0503020204020204" charset="-122"/>
            </a:endParaRPr>
          </a:p>
        </p:txBody>
      </p:sp>
      <p:sp>
        <p:nvSpPr>
          <p:cNvPr id="10" name="文本框 9"/>
          <p:cNvSpPr txBox="1"/>
          <p:nvPr/>
        </p:nvSpPr>
        <p:spPr>
          <a:xfrm>
            <a:off x="3418205" y="4057650"/>
            <a:ext cx="348488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橡胶和塑料的老化</a:t>
            </a:r>
            <a:endParaRPr lang="zh-CN" altLang="en-US" sz="2400">
              <a:latin typeface="微软雅黑" panose="020B0503020204020204" charset="-122"/>
              <a:ea typeface="微软雅黑" panose="020B0503020204020204" charset="-122"/>
            </a:endParaRPr>
          </a:p>
        </p:txBody>
      </p:sp>
      <p:sp>
        <p:nvSpPr>
          <p:cNvPr id="11" name="文本框 10"/>
          <p:cNvSpPr txBox="1"/>
          <p:nvPr/>
        </p:nvSpPr>
        <p:spPr>
          <a:xfrm>
            <a:off x="9445625" y="5553075"/>
            <a:ext cx="3187700" cy="460375"/>
          </a:xfrm>
          <a:prstGeom prst="rect">
            <a:avLst/>
          </a:prstGeom>
          <a:noFill/>
        </p:spPr>
        <p:txBody>
          <a:bodyPr wrap="square" rtlCol="0">
            <a:spAutoFit/>
          </a:bodyPr>
          <a:p>
            <a:r>
              <a:rPr lang="zh-CN" altLang="en-US" sz="2400">
                <a:latin typeface="微软雅黑" panose="020B0503020204020204" charset="-122"/>
                <a:ea typeface="微软雅黑" panose="020B0503020204020204" charset="-122"/>
              </a:rPr>
              <a:t>金属的锈蚀</a:t>
            </a:r>
            <a:endParaRPr lang="zh-CN" altLang="en-US" sz="2400">
              <a:latin typeface="微软雅黑" panose="020B0503020204020204" charset="-122"/>
              <a:ea typeface="微软雅黑" panose="020B0503020204020204" charset="-122"/>
            </a:endParaRPr>
          </a:p>
        </p:txBody>
      </p:sp>
      <p:sp>
        <p:nvSpPr>
          <p:cNvPr id="3" name="文本框 2"/>
          <p:cNvSpPr txBox="1"/>
          <p:nvPr/>
        </p:nvSpPr>
        <p:spPr>
          <a:xfrm>
            <a:off x="10053955" y="6108065"/>
            <a:ext cx="3049270" cy="460375"/>
          </a:xfrm>
          <a:prstGeom prst="rect">
            <a:avLst/>
          </a:prstGeom>
          <a:noFill/>
        </p:spPr>
        <p:txBody>
          <a:bodyPr wrap="square" rtlCol="0">
            <a:spAutoFit/>
          </a:bodyPr>
          <a:p>
            <a:r>
              <a:rPr lang="zh-CN" altLang="en-US" sz="2400">
                <a:solidFill>
                  <a:srgbClr val="FF0000"/>
                </a:solidFill>
                <a:latin typeface="微软雅黑" panose="020B0503020204020204" charset="-122"/>
                <a:ea typeface="微软雅黑" panose="020B0503020204020204" charset="-122"/>
              </a:rPr>
              <a:t>越慢越好</a:t>
            </a:r>
            <a:endParaRPr lang="zh-CN" altLang="en-US" sz="2400">
              <a:solidFill>
                <a:srgbClr val="FF0000"/>
              </a:solidFill>
              <a:latin typeface="微软雅黑" panose="020B0503020204020204" charset="-122"/>
              <a:ea typeface="微软雅黑" panose="020B0503020204020204" charset="-122"/>
            </a:endParaRPr>
          </a:p>
        </p:txBody>
      </p:sp>
      <p:pic>
        <p:nvPicPr>
          <p:cNvPr id="27" name="图片 26"/>
          <p:cNvPicPr>
            <a:picLocks noChangeAspect="1"/>
          </p:cNvPicPr>
          <p:nvPr/>
        </p:nvPicPr>
        <p:blipFill>
          <a:blip r:embed="rId4"/>
          <a:stretch>
            <a:fillRect/>
          </a:stretch>
        </p:blipFill>
        <p:spPr>
          <a:xfrm>
            <a:off x="6398260" y="2815590"/>
            <a:ext cx="2311400" cy="1997710"/>
          </a:xfrm>
          <a:prstGeom prst="roundRect">
            <a:avLst/>
          </a:prstGeom>
        </p:spPr>
      </p:pic>
      <p:sp>
        <p:nvSpPr>
          <p:cNvPr id="28" name="文本框 27"/>
          <p:cNvSpPr txBox="1"/>
          <p:nvPr/>
        </p:nvSpPr>
        <p:spPr>
          <a:xfrm>
            <a:off x="6548120" y="4998085"/>
            <a:ext cx="1706880" cy="460375"/>
          </a:xfrm>
          <a:prstGeom prst="rect">
            <a:avLst/>
          </a:prstGeom>
          <a:noFill/>
        </p:spPr>
        <p:txBody>
          <a:bodyPr wrap="none" rtlCol="0" anchor="t">
            <a:spAutoFit/>
          </a:bodyPr>
          <a:p>
            <a:r>
              <a:rPr lang="zh-CN" altLang="en-US" sz="2400">
                <a:latin typeface="微软雅黑" panose="020B0503020204020204" charset="-122"/>
                <a:ea typeface="微软雅黑" panose="020B0503020204020204" charset="-122"/>
                <a:cs typeface="新宋体" panose="02010609030101010101" charset="-122"/>
                <a:sym typeface="+mn-ea"/>
              </a:rPr>
              <a:t>糕点的氧化</a:t>
            </a:r>
            <a:endParaRPr lang="zh-CN" altLang="en-US" sz="2400">
              <a:latin typeface="微软雅黑" panose="020B0503020204020204" charset="-122"/>
              <a:ea typeface="微软雅黑" panose="020B0503020204020204" charset="-122"/>
              <a:cs typeface="新宋体" panose="02010609030101010101"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 name="内容占位符 11"/>
          <p:cNvGraphicFramePr>
            <a:graphicFrameLocks noChangeAspect="1"/>
          </p:cNvGraphicFramePr>
          <p:nvPr>
            <p:ph idx="1"/>
          </p:nvPr>
        </p:nvGraphicFramePr>
        <p:xfrm>
          <a:off x="829485" y="4646923"/>
          <a:ext cx="4964430" cy="1011555"/>
        </p:xfrm>
        <a:graphic>
          <a:graphicData uri="http://schemas.openxmlformats.org/presentationml/2006/ole">
            <mc:AlternateContent xmlns:mc="http://schemas.openxmlformats.org/markup-compatibility/2006">
              <mc:Choice xmlns:v="urn:schemas-microsoft-com:vml" Requires="v">
                <p:oleObj spid="_x0000_s13" name="" r:id="rId1" imgW="1953260" imgH="398145" progId="">
                  <p:embed/>
                </p:oleObj>
              </mc:Choice>
              <mc:Fallback>
                <p:oleObj name="" r:id="rId1" imgW="1953260" imgH="398145" progId="">
                  <p:embed/>
                  <p:pic>
                    <p:nvPicPr>
                      <p:cNvPr id="0" name="图片 12"/>
                      <p:cNvPicPr/>
                      <p:nvPr/>
                    </p:nvPicPr>
                    <p:blipFill>
                      <a:blip r:embed="rId2"/>
                      <a:stretch>
                        <a:fillRect/>
                      </a:stretch>
                    </p:blipFill>
                    <p:spPr>
                      <a:xfrm>
                        <a:off x="829485" y="4646923"/>
                        <a:ext cx="4964430" cy="1011555"/>
                      </a:xfrm>
                      <a:prstGeom prst="rect">
                        <a:avLst/>
                      </a:prstGeom>
                    </p:spPr>
                  </p:pic>
                </p:oleObj>
              </mc:Fallback>
            </mc:AlternateContent>
          </a:graphicData>
        </a:graphic>
      </p:graphicFrame>
      <p:graphicFrame>
        <p:nvGraphicFramePr>
          <p:cNvPr id="14" name="对象 13">
            <a:hlinkClick r:id="" action="ppaction://ole?verb="/>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spid="_x0000_s1026" name="" r:id="rId3" imgW="914400" imgH="215900" progId="Equation.KSEE3">
                  <p:embed/>
                </p:oleObj>
              </mc:Choice>
              <mc:Fallback>
                <p:oleObj name="" r:id="rId3" imgW="914400" imgH="215900" progId="Equation.KSEE3">
                  <p:embed/>
                  <p:pic>
                    <p:nvPicPr>
                      <p:cNvPr id="0" name="图片 1025"/>
                      <p:cNvPicPr/>
                      <p:nvPr/>
                    </p:nvPicPr>
                    <p:blipFill>
                      <a:blip r:embed="rId4"/>
                      <a:stretch>
                        <a:fillRect/>
                      </a:stretch>
                    </p:blipFill>
                    <p:spPr>
                      <a:xfrm>
                        <a:off x="5638800" y="3321050"/>
                        <a:ext cx="914400" cy="215900"/>
                      </a:xfrm>
                      <a:prstGeom prst="rect">
                        <a:avLst/>
                      </a:prstGeom>
                    </p:spPr>
                  </p:pic>
                </p:oleObj>
              </mc:Fallback>
            </mc:AlternateContent>
          </a:graphicData>
        </a:graphic>
      </p:graphicFrame>
      <p:graphicFrame>
        <p:nvGraphicFramePr>
          <p:cNvPr id="19" name="对象 18"/>
          <p:cNvGraphicFramePr/>
          <p:nvPr/>
        </p:nvGraphicFramePr>
        <p:xfrm>
          <a:off x="7353300" y="4624705"/>
          <a:ext cx="3874770" cy="1056005"/>
        </p:xfrm>
        <a:graphic>
          <a:graphicData uri="http://schemas.openxmlformats.org/presentationml/2006/ole">
            <mc:AlternateContent xmlns:mc="http://schemas.openxmlformats.org/markup-compatibility/2006">
              <mc:Choice xmlns:v="urn:schemas-microsoft-com:vml" Requires="v">
                <p:oleObj spid="_x0000_s20" name="" r:id="rId5" imgW="1461135" imgH="389255" progId="">
                  <p:embed/>
                </p:oleObj>
              </mc:Choice>
              <mc:Fallback>
                <p:oleObj name="" r:id="rId5" imgW="1461135" imgH="389255" progId="">
                  <p:embed/>
                  <p:pic>
                    <p:nvPicPr>
                      <p:cNvPr id="0" name="图片 19"/>
                      <p:cNvPicPr/>
                      <p:nvPr/>
                    </p:nvPicPr>
                    <p:blipFill>
                      <a:blip r:embed="rId6"/>
                      <a:stretch>
                        <a:fillRect/>
                      </a:stretch>
                    </p:blipFill>
                    <p:spPr>
                      <a:xfrm>
                        <a:off x="7353300" y="4624705"/>
                        <a:ext cx="3874770" cy="1056005"/>
                      </a:xfrm>
                      <a:prstGeom prst="rect">
                        <a:avLst/>
                      </a:prstGeom>
                    </p:spPr>
                  </p:pic>
                </p:oleObj>
              </mc:Fallback>
            </mc:AlternateContent>
          </a:graphicData>
        </a:graphic>
      </p:graphicFrame>
      <p:pic>
        <p:nvPicPr>
          <p:cNvPr id="3" name="图片 2"/>
          <p:cNvPicPr>
            <a:picLocks noChangeAspect="1"/>
          </p:cNvPicPr>
          <p:nvPr/>
        </p:nvPicPr>
        <p:blipFill>
          <a:blip r:embed="rId7"/>
          <a:stretch>
            <a:fillRect/>
          </a:stretch>
        </p:blipFill>
        <p:spPr>
          <a:xfrm>
            <a:off x="1318260" y="1787525"/>
            <a:ext cx="3513455" cy="2632075"/>
          </a:xfrm>
          <a:prstGeom prst="roundRect">
            <a:avLst/>
          </a:prstGeom>
        </p:spPr>
      </p:pic>
      <p:pic>
        <p:nvPicPr>
          <p:cNvPr id="4" name="图片 3"/>
          <p:cNvPicPr>
            <a:picLocks noChangeAspect="1"/>
          </p:cNvPicPr>
          <p:nvPr/>
        </p:nvPicPr>
        <p:blipFill>
          <a:blip r:embed="rId8"/>
          <a:stretch>
            <a:fillRect/>
          </a:stretch>
        </p:blipFill>
        <p:spPr>
          <a:xfrm>
            <a:off x="6956425" y="1728470"/>
            <a:ext cx="4100195" cy="2632075"/>
          </a:xfrm>
          <a:prstGeom prst="roundRect">
            <a:avLst/>
          </a:prstGeom>
        </p:spPr>
      </p:pic>
      <p:sp>
        <p:nvSpPr>
          <p:cNvPr id="6" name="标题 5"/>
          <p:cNvSpPr>
            <a:spLocks noGrp="1"/>
          </p:cNvSpPr>
          <p:nvPr>
            <p:ph type="title"/>
          </p:nvPr>
        </p:nvSpPr>
        <p:spPr/>
        <p:txBody>
          <a:bodyPr/>
          <a:p>
            <a:r>
              <a:rPr lang="zh-CN" altLang="en-US" sz="3600" b="1">
                <a:latin typeface="微软雅黑" panose="020B0503020204020204" charset="-122"/>
                <a:ea typeface="微软雅黑" panose="020B0503020204020204" charset="-122"/>
                <a:cs typeface="新宋体" panose="02010609030101010101" charset="-122"/>
                <a:sym typeface="+mn-ea"/>
              </a:rPr>
              <a:t>化学反应速率可以调控吗？</a:t>
            </a:r>
            <a:endParaRPr lang="zh-CN" altLang="en-US" sz="3600" b="1">
              <a:latin typeface="微软雅黑" panose="020B0503020204020204" charset="-122"/>
              <a:ea typeface="微软雅黑" panose="020B0503020204020204" charset="-122"/>
              <a:cs typeface="新宋体" panose="02010609030101010101" charset="-122"/>
              <a:sym typeface="+mn-ea"/>
            </a:endParaRPr>
          </a:p>
        </p:txBody>
      </p:sp>
      <p:sp>
        <p:nvSpPr>
          <p:cNvPr id="8" name="文本框 7"/>
          <p:cNvSpPr txBox="1"/>
          <p:nvPr/>
        </p:nvSpPr>
        <p:spPr>
          <a:xfrm>
            <a:off x="8996045" y="5937250"/>
            <a:ext cx="3049270" cy="460375"/>
          </a:xfrm>
          <a:prstGeom prst="rect">
            <a:avLst/>
          </a:prstGeom>
          <a:noFill/>
        </p:spPr>
        <p:txBody>
          <a:bodyPr wrap="square" rtlCol="0">
            <a:spAutoFit/>
          </a:bodyPr>
          <a:p>
            <a:r>
              <a:rPr lang="zh-CN" altLang="en-US" sz="2400">
                <a:solidFill>
                  <a:srgbClr val="FF0000"/>
                </a:solidFill>
                <a:latin typeface="微软雅黑" panose="020B0503020204020204" charset="-122"/>
                <a:ea typeface="微软雅黑" panose="020B0503020204020204" charset="-122"/>
              </a:rPr>
              <a:t>越快越好</a:t>
            </a:r>
            <a:endParaRPr lang="zh-CN" altLang="en-US" sz="2400">
              <a:solidFill>
                <a:srgbClr val="FF0000"/>
              </a:solidFill>
              <a:latin typeface="微软雅黑" panose="020B0503020204020204" charset="-122"/>
              <a:ea typeface="微软雅黑" panose="020B0503020204020204" charset="-122"/>
            </a:endParaRPr>
          </a:p>
        </p:txBody>
      </p:sp>
      <p:sp>
        <p:nvSpPr>
          <p:cNvPr id="9" name="文本框 8"/>
          <p:cNvSpPr txBox="1"/>
          <p:nvPr/>
        </p:nvSpPr>
        <p:spPr>
          <a:xfrm>
            <a:off x="596265" y="5937250"/>
            <a:ext cx="7980045" cy="460375"/>
          </a:xfrm>
          <a:prstGeom prst="rect">
            <a:avLst/>
          </a:prstGeom>
          <a:noFill/>
        </p:spPr>
        <p:txBody>
          <a:bodyPr wrap="square" rtlCol="0">
            <a:spAutoFit/>
          </a:bodyPr>
          <a:p>
            <a:r>
              <a:rPr lang="zh-CN" altLang="en-US" sz="2400">
                <a:solidFill>
                  <a:srgbClr val="FF0000"/>
                </a:solidFill>
                <a:latin typeface="微软雅黑" panose="020B0503020204020204" charset="-122"/>
                <a:ea typeface="微软雅黑" panose="020B0503020204020204" charset="-122"/>
              </a:rPr>
              <a:t>通过改变化学反应条件调控化学反应速率</a:t>
            </a:r>
            <a:endParaRPr lang="zh-CN" altLang="en-US" sz="2400">
              <a:solidFill>
                <a:srgbClr val="FF0000"/>
              </a:solidFill>
              <a:latin typeface="微软雅黑" panose="020B0503020204020204" charset="-122"/>
              <a:ea typeface="微软雅黑" panose="020B050302020402020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101.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102.xml><?xml version="1.0" encoding="utf-8"?>
<p:tagLst xmlns:p="http://schemas.openxmlformats.org/presentationml/2006/main">
  <p:tag name="KSO_WM_UNIT_PLACING_PICTURE_USER_VIEWPORT" val="{&quot;height&quot;:1926,&quot;width&quot;:1944}"/>
</p:tagLst>
</file>

<file path=ppt/tags/tag103.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REFSHAPE" val="164085324"/>
</p:tagLst>
</file>

<file path=ppt/tags/tag64.xml><?xml version="1.0" encoding="utf-8"?>
<p:tagLst xmlns:p="http://schemas.openxmlformats.org/presentationml/2006/main">
  <p:tag name="REFSHAPE" val="164085732"/>
</p:tagLst>
</file>

<file path=ppt/tags/tag65.xml><?xml version="1.0" encoding="utf-8"?>
<p:tagLst xmlns:p="http://schemas.openxmlformats.org/presentationml/2006/main">
  <p:tag name="KSO_WM_TEMPLATE_CATEGORY" val="custom"/>
  <p:tag name="KSO_WM_TEMPLATE_INDEX" val="20204446"/>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1.xml><?xml version="1.0" encoding="utf-8"?>
<p:tagLst xmlns:p="http://schemas.openxmlformats.org/presentationml/2006/main">
  <p:tag name="KSO_WM_UNIT_TABLE_BEAUTIFY" val="smartTable{954d1b86-1543-40cc-a687-bb408a7f1883}"/>
</p:tagLst>
</file>

<file path=ppt/tags/tag72.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4.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77.xml><?xml version="1.0" encoding="utf-8"?>
<p:tagLst xmlns:p="http://schemas.openxmlformats.org/presentationml/2006/main">
  <p:tag name="KSO_WM_MEDIACOVER_FLAG" val="1"/>
  <p:tag name="KSO_WM_UNIT_MEDIACOVER_BTN_STATE" val="1"/>
  <p:tag name="KSO_WM_UNIT_MEDIACOVER_BTNRECT" val="2542*1396*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8.xml><?xml version="1.0" encoding="utf-8"?>
<p:tagLst xmlns:p="http://schemas.openxmlformats.org/presentationml/2006/main">
  <p:tag name="KSO_WM_UNIT_TABLE_BEAUTIFY" val="smartTable{5f7dc8d9-1bca-4048-92bd-2f0b4a3fb785}"/>
</p:tagLst>
</file>

<file path=ppt/tags/tag79.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MEDIACOVER_FLAG" val="1"/>
  <p:tag name="KSO_WM_UNIT_MEDIACOVER_BTN_STATE" val="1"/>
  <p:tag name="KSO_WM_UNIT_MEDIACOVER_BTNRECT" val="2425*1453*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1.xml><?xml version="1.0" encoding="utf-8"?>
<p:tagLst xmlns:p="http://schemas.openxmlformats.org/presentationml/2006/main">
  <p:tag name="KSO_WM_UNIT_TABLE_BEAUTIFY" val="smartTable{5f7dc8d9-1bca-4048-92bd-2f0b4a3fb785}"/>
</p:tagLst>
</file>

<file path=ppt/tags/tag82.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83.xml><?xml version="1.0" encoding="utf-8"?>
<p:tagLst xmlns:p="http://schemas.openxmlformats.org/presentationml/2006/main">
  <p:tag name="KSO_WM_MEDIACOVER_FLAG" val="1"/>
  <p:tag name="KSO_WM_UNIT_MEDIACOVER_BTN_STATE" val="1"/>
  <p:tag name="KSO_WM_UNIT_MEDIACOVER_BTNRECT" val="2727*1433*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4.xml><?xml version="1.0" encoding="utf-8"?>
<p:tagLst xmlns:p="http://schemas.openxmlformats.org/presentationml/2006/main">
  <p:tag name="KSO_WM_UNIT_TABLE_BEAUTIFY" val="smartTable{5f7dc8d9-1bca-4048-92bd-2f0b4a3fb785}"/>
</p:tagLst>
</file>

<file path=ppt/tags/tag85.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86.xml><?xml version="1.0" encoding="utf-8"?>
<p:tagLst xmlns:p="http://schemas.openxmlformats.org/presentationml/2006/main">
  <p:tag name="KSO_WM_MEDIACOVER_FLAG" val="1"/>
  <p:tag name="KSO_WM_UNIT_MEDIACOVER_BTN_STATE" val="1"/>
  <p:tag name="KSO_WM_UNIT_MEDIACOVER_BTNRECT" val="2514*1493*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7.xml><?xml version="1.0" encoding="utf-8"?>
<p:tagLst xmlns:p="http://schemas.openxmlformats.org/presentationml/2006/main">
  <p:tag name="KSO_WM_UNIT_TABLE_BEAUTIFY" val="smartTable{5f7dc8d9-1bca-4048-92bd-2f0b4a3fb785}"/>
</p:tagLst>
</file>

<file path=ppt/tags/tag88.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89.xml><?xml version="1.0" encoding="utf-8"?>
<p:tagLst xmlns:p="http://schemas.openxmlformats.org/presentationml/2006/main">
  <p:tag name="KSO_WM_MEDIACOVER_FLAG" val="1"/>
  <p:tag name="KSO_WM_UNIT_MEDIACOVER_BTN_STATE" val="1"/>
  <p:tag name="KSO_WM_UNIT_MEDIACOVER_BTNRECT" val="2641*1557*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ABLE_BEAUTIFY" val="smartTable{5f7dc8d9-1bca-4048-92bd-2f0b4a3fb785}"/>
</p:tagLst>
</file>

<file path=ppt/tags/tag91.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92.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93.xml><?xml version="1.0" encoding="utf-8"?>
<p:tagLst xmlns:p="http://schemas.openxmlformats.org/presentationml/2006/main">
  <p:tag name="REFSHAPE" val="787173860"/>
  <p:tag name="KSO_WM_UNIT_PLACING_PICTURE_USER_VIEWPORT" val="{&quot;height&quot;:4320,&quot;width&quot;:5440}"/>
</p:tagLst>
</file>

<file path=ppt/tags/tag94.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95.xml><?xml version="1.0" encoding="utf-8"?>
<p:tagLst xmlns:p="http://schemas.openxmlformats.org/presentationml/2006/main">
  <p:tag name="KSO_WM_UNIT_TABLE_BEAUTIFY" val="smartTable{5f7dc8d9-1bca-4048-92bd-2f0b4a3fb785}"/>
</p:tagLst>
</file>

<file path=ppt/tags/tag96.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ags/tag97.xml><?xml version="1.0" encoding="utf-8"?>
<p:tagLst xmlns:p="http://schemas.openxmlformats.org/presentationml/2006/main">
  <p:tag name="KSO_WM_MEDIACOVER_FLAG" val="1"/>
  <p:tag name="KSO_WM_UNIT_MEDIACOVER_BTN_STATE" val="1"/>
  <p:tag name="KSO_WM_UNIT_MEDIACOVER_BTNRECT" val="2113*1453*690*69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8.xml><?xml version="1.0" encoding="utf-8"?>
<p:tagLst xmlns:p="http://schemas.openxmlformats.org/presentationml/2006/main">
  <p:tag name="KSO_WM_UNIT_TABLE_BEAUTIFY" val="smartTable{5f7dc8d9-1bca-4048-92bd-2f0b4a3fb785}"/>
</p:tagLst>
</file>

<file path=ppt/tags/tag99.xml><?xml version="1.0" encoding="utf-8"?>
<p:tagLst xmlns:p="http://schemas.openxmlformats.org/presentationml/2006/main">
  <p:tag name="KSO_WM_BEAUTIFY_FLAG" val="#wm#"/>
  <p:tag name="KSO_WM_TEMPLATE_CATEGORY" val="custom"/>
  <p:tag name="KSO_WM_TEMPLATE_INDEX" val="20204446"/>
  <p:tag name="KSO_WM_SPECIAL_SOURCE" val="bdnull"/>
</p:tagLst>
</file>

<file path=ppt/theme/theme1.xml><?xml version="1.0" encoding="utf-8"?>
<a:theme xmlns:a="http://schemas.openxmlformats.org/drawingml/2006/main" name="2_空白设计模板">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2096</Words>
  <Application>WPS 演示</Application>
  <PresentationFormat>宽屏</PresentationFormat>
  <Paragraphs>387</Paragraphs>
  <Slides>23</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18</vt:i4>
      </vt:variant>
      <vt:variant>
        <vt:lpstr>幻灯片标题</vt:lpstr>
      </vt:variant>
      <vt:variant>
        <vt:i4>23</vt:i4>
      </vt:variant>
    </vt:vector>
  </HeadingPairs>
  <TitlesOfParts>
    <vt:vector size="53" baseType="lpstr">
      <vt:lpstr>Arial</vt:lpstr>
      <vt:lpstr>宋体</vt:lpstr>
      <vt:lpstr>Wingdings</vt:lpstr>
      <vt:lpstr>微软雅黑</vt:lpstr>
      <vt:lpstr>楷体</vt:lpstr>
      <vt:lpstr>新宋体</vt:lpstr>
      <vt:lpstr>Impact</vt:lpstr>
      <vt:lpstr>Gulim</vt:lpstr>
      <vt:lpstr>Arial Unicode MS</vt:lpstr>
      <vt:lpstr>Calibri</vt:lpstr>
      <vt:lpstr>黑体</vt:lpstr>
      <vt:lpstr>2_空白设计模板</vt:lpstr>
      <vt:lpstr>Equation.KSEE3</vt:lpstr>
      <vt:lpstr>Paint.Picture</vt:lpstr>
      <vt:lpstr>Equation.KSEE3</vt:lpstr>
      <vt:lpstr>Equation.KSEE3</vt:lpstr>
      <vt:lpstr>Paint.Picture</vt:lpstr>
      <vt:lpstr>Paint.Picture</vt:lpstr>
      <vt:lpstr>Paint.Picture</vt:lpstr>
      <vt:lpstr>Paint.Picture</vt:lpstr>
      <vt:lpstr>Paint.Picture</vt:lpstr>
      <vt:lpstr>Paint.Picture</vt:lpstr>
      <vt:lpstr>Word.Document.8</vt:lpstr>
      <vt:lpstr>Paint.Picture</vt:lpstr>
      <vt:lpstr>Word.Document.8</vt:lpstr>
      <vt:lpstr>Word.Document.8</vt:lpstr>
      <vt:lpstr>Word.Document.8</vt:lpstr>
      <vt:lpstr>Word.Document.8</vt:lpstr>
      <vt:lpstr>Word.Document.8</vt:lpstr>
      <vt:lpstr>Word.Document.8</vt:lpstr>
      <vt:lpstr>化学反应的速率</vt:lpstr>
      <vt:lpstr>PowerPoint 演示文稿</vt:lpstr>
      <vt:lpstr>如何描述化学反应速率？</vt:lpstr>
      <vt:lpstr>`</vt:lpstr>
      <vt:lpstr>如何表示化学反应速率？</vt:lpstr>
      <vt:lpstr>PowerPoint 演示文稿</vt:lpstr>
      <vt:lpstr>PowerPoint 演示文稿</vt:lpstr>
      <vt:lpstr>化学反应速率可以调控吗？</vt:lpstr>
      <vt:lpstr>化学反应速率可以调控吗？</vt:lpstr>
      <vt:lpstr>PowerPoint 演示文稿</vt:lpstr>
      <vt:lpstr>影响化学反应速率的因素</vt:lpstr>
      <vt:lpstr>PowerPoint 演示文稿</vt:lpstr>
      <vt:lpstr>催化剂影响化学反应速率</vt:lpstr>
      <vt:lpstr>PowerPoint 演示文稿</vt:lpstr>
      <vt:lpstr>反应物浓度影响化学反应速率</vt:lpstr>
      <vt:lpstr>接触面积影响化学反应速率</vt:lpstr>
      <vt:lpstr>压强影响化学反应速率</vt:lpstr>
      <vt:lpstr>科学探究的方法——变量控制</vt:lpstr>
      <vt:lpstr>变量控制方法的应用——p57 实验活动7</vt:lpstr>
      <vt:lpstr>变量控制方法的应用——p57 实验活动7</vt:lpstr>
      <vt:lpstr>化学反应速率影响因素</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李娜</cp:lastModifiedBy>
  <cp:revision>98</cp:revision>
  <dcterms:created xsi:type="dcterms:W3CDTF">2020-03-31T06:14:00Z</dcterms:created>
  <dcterms:modified xsi:type="dcterms:W3CDTF">2020-04-28T12:09:46Z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