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heme/theme2.xml" ContentType="application/vnd.openxmlformats-officedocument.theme+xml"/>
  <Override PartName="/ppt/tags/tag113.xml" ContentType="application/vnd.openxmlformats-officedocument.presentationml.tags+xml"/>
  <Override PartName="/ppt/notesSlides/notesSlide1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.xml" ContentType="application/vnd.openxmlformats-officedocument.presentationml.notesSlide+xml"/>
  <Override PartName="/ppt/tags/tag116.xml" ContentType="application/vnd.openxmlformats-officedocument.presentationml.tags+xml"/>
  <Override PartName="/ppt/notesSlides/notesSlide3.xml" ContentType="application/vnd.openxmlformats-officedocument.presentationml.notesSlide+xml"/>
  <Override PartName="/ppt/tags/tag11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65" r:id="rId2"/>
    <p:sldId id="363" r:id="rId3"/>
    <p:sldId id="346" r:id="rId4"/>
    <p:sldId id="343" r:id="rId5"/>
    <p:sldId id="344" r:id="rId6"/>
    <p:sldId id="345" r:id="rId7"/>
    <p:sldId id="366" r:id="rId8"/>
    <p:sldId id="352" r:id="rId9"/>
    <p:sldId id="354" r:id="rId10"/>
    <p:sldId id="356" r:id="rId11"/>
    <p:sldId id="357" r:id="rId12"/>
    <p:sldId id="355" r:id="rId13"/>
    <p:sldId id="340" r:id="rId14"/>
    <p:sldId id="367" r:id="rId15"/>
    <p:sldId id="338" r:id="rId16"/>
    <p:sldId id="368" r:id="rId17"/>
    <p:sldId id="341" r:id="rId18"/>
    <p:sldId id="350" r:id="rId19"/>
    <p:sldId id="364" r:id="rId20"/>
    <p:sldId id="351" r:id="rId21"/>
    <p:sldId id="359" r:id="rId22"/>
    <p:sldId id="361" r:id="rId23"/>
    <p:sldId id="365" r:id="rId24"/>
    <p:sldId id="362" r:id="rId25"/>
    <p:sldId id="370" r:id="rId26"/>
    <p:sldId id="371" r:id="rId27"/>
    <p:sldId id="271" r:id="rId2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33CC"/>
    <a:srgbClr val="0000FF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91" autoAdjust="0"/>
    <p:restoredTop sz="97128" autoAdjust="0"/>
  </p:normalViewPr>
  <p:slideViewPr>
    <p:cSldViewPr snapToGrid="0">
      <p:cViewPr varScale="1">
        <p:scale>
          <a:sx n="84" d="100"/>
          <a:sy n="84" d="100"/>
        </p:scale>
        <p:origin x="-420" y="-56"/>
      </p:cViewPr>
      <p:guideLst>
        <p:guide orient="horz" pos="1736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981903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6595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7332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577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710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3247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463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b="1" dirty="0" smtClean="0"/>
              <a:t>目标检测</a:t>
            </a:r>
            <a:endParaRPr lang="zh-CN" altLang="zh-CN" dirty="0" smtClean="0"/>
          </a:p>
          <a:p>
            <a:r>
              <a:rPr lang="en-US" altLang="zh-CN" b="1" dirty="0" smtClean="0"/>
              <a:t>P62  1</a:t>
            </a:r>
            <a:endParaRPr lang="zh-CN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4499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0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01.xml"/><Relationship Id="rId9" Type="http://schemas.openxmlformats.org/officeDocument/2006/relationships/tags" Target="../tags/tag10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1.xml"/><Relationship Id="rId7" Type="http://schemas.openxmlformats.org/officeDocument/2006/relationships/image" Target="../media/image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tags" Target="../tags/tag40.xml"/><Relationship Id="rId7" Type="http://schemas.openxmlformats.org/officeDocument/2006/relationships/image" Target="../media/image3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79432"/>
            <a:ext cx="2133600" cy="274543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79432"/>
            <a:ext cx="2895600" cy="27454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79432"/>
            <a:ext cx="2133600" cy="274543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生物封面（必修2）定版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58"/>
            <a:ext cx="9146500" cy="515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" y="619"/>
            <a:ext cx="9143250" cy="51428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2020/5/5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28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3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684477" y="2331743"/>
            <a:ext cx="6459523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6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DNA</a:t>
            </a:r>
            <a:r>
              <a:rPr lang="zh-CN" altLang="en-US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结构与</a:t>
            </a:r>
            <a:r>
              <a:rPr lang="zh-CN" altLang="en-US" sz="36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功能</a:t>
            </a:r>
            <a:r>
              <a:rPr lang="en-US" altLang="zh-CN" sz="36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sz="36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36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单元</a:t>
            </a:r>
            <a:r>
              <a:rPr lang="zh-CN" altLang="en-US" sz="36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复习</a:t>
            </a:r>
            <a:endParaRPr lang="en-US" altLang="zh-CN" sz="3600" b="1" spc="3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710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生物学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13271" y="3688900"/>
            <a:ext cx="6580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对外经济贸易大学附属中学         魏亚静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7313" y="331325"/>
            <a:ext cx="6365845" cy="461665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放射性同位素标记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法与非放射性同位素标记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 descr="图片包含 游戏机, 文字&#10;&#10;描述已自动生成">
            <a:extLst>
              <a:ext uri="{FF2B5EF4-FFF2-40B4-BE49-F238E27FC236}">
                <a16:creationId xmlns:a16="http://schemas.microsoft.com/office/drawing/2014/main" xmlns="" id="{EB90C88D-F845-E445-895C-33B76F893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302" y="1067544"/>
            <a:ext cx="2239669" cy="335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/>
          <a:srcRect t="26945" r="88635"/>
          <a:stretch/>
        </p:blipFill>
        <p:spPr bwMode="auto">
          <a:xfrm>
            <a:off x="2705415" y="1043410"/>
            <a:ext cx="1390492" cy="347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/>
          <a:srcRect t="27104" r="88087"/>
          <a:stretch/>
        </p:blipFill>
        <p:spPr bwMode="auto">
          <a:xfrm>
            <a:off x="1227434" y="1067544"/>
            <a:ext cx="1477981" cy="344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4571683" y="4414441"/>
            <a:ext cx="3278462" cy="461665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非放射性同位素标记法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27434" y="4396708"/>
            <a:ext cx="2969083" cy="461665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放射性同位素标记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法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343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398" y="384472"/>
            <a:ext cx="1768433" cy="461665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离心技术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8214727-4C3C-A542-B44E-A538630AC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99" y="1127544"/>
            <a:ext cx="3525837" cy="343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/>
          <a:srcRect l="51065" r="-1065"/>
          <a:stretch/>
        </p:blipFill>
        <p:spPr bwMode="auto">
          <a:xfrm>
            <a:off x="723795" y="1127544"/>
            <a:ext cx="3759739" cy="344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58945" y="456261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差速离心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54587" y="457416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密度梯度离心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906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9411" y="399586"/>
            <a:ext cx="1768433" cy="461665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模型构建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A2ED103A-91E9-EC43-860E-876F9E4FF399}"/>
              </a:ext>
            </a:extLst>
          </p:cNvPr>
          <p:cNvGrpSpPr>
            <a:grpSpLocks/>
          </p:cNvGrpSpPr>
          <p:nvPr/>
        </p:nvGrpSpPr>
        <p:grpSpPr bwMode="auto">
          <a:xfrm>
            <a:off x="2862269" y="614206"/>
            <a:ext cx="3436613" cy="4208120"/>
            <a:chOff x="2680621" y="414811"/>
            <a:chExt cx="4345471" cy="4401586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xmlns="" id="{EFEB2AD4-C11C-A646-BAA1-689F6B203E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8730" y="4404501"/>
              <a:ext cx="4037362" cy="411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24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DNA</a:t>
              </a: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的双螺旋</a:t>
              </a:r>
              <a:r>
                <a:rPr lang="zh-CN" altLang="en-US" sz="24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结构模型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8" name="Picture 9" descr="IM">
              <a:extLst>
                <a:ext uri="{FF2B5EF4-FFF2-40B4-BE49-F238E27FC236}">
                  <a16:creationId xmlns:a16="http://schemas.microsoft.com/office/drawing/2014/main" xmlns="" id="{EB86AB72-93D2-6D48-8CBE-57F0F29CBB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0621" y="414811"/>
              <a:ext cx="4345471" cy="3989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246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6723" y="846757"/>
            <a:ext cx="73007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科学方法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自变量控制中的“加法原理”和“减法原理”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假说演绎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模型构建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技术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放射性同位素标记法和非放射性同位素标记法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离心技术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酶解处理技术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蛋白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质体外合成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技术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426" y="309976"/>
            <a:ext cx="314325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科学方法与技术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959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6750" y="799498"/>
            <a:ext cx="377539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p"/>
            </a:pPr>
            <a:r>
              <a:rPr lang="en-US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的科学史话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0887" y="1686338"/>
            <a:ext cx="407476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p"/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科学方法与技术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0887" y="2573178"/>
            <a:ext cx="261481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p"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知识框图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887" y="3460017"/>
            <a:ext cx="261481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p"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习题讲解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986750" y="2573177"/>
            <a:ext cx="2608955" cy="6463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11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http://i.serengeseba.com/uploads/i_0_1267825509x573301287_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90" y="33458"/>
            <a:ext cx="142218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知识框图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4470" y="3769811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遗传信息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5414" y="197864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64841" y="196722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RNA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615" y="961803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基因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5599" y="961803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基因的表达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48785" y="1967220"/>
            <a:ext cx="95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蛋白质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94971" y="2259471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性状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87176" y="1857815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细胞分裂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87176" y="2269690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细胞分化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1004490" y="2317187"/>
            <a:ext cx="1" cy="1671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stCxn id="12" idx="1"/>
          </p:cNvCxnSpPr>
          <p:nvPr/>
        </p:nvCxnSpPr>
        <p:spPr>
          <a:xfrm flipH="1">
            <a:off x="1009356" y="3969866"/>
            <a:ext cx="1675114" cy="7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3789258" y="3989130"/>
            <a:ext cx="7022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4511151" y="2571870"/>
            <a:ext cx="0" cy="1411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13" idx="0"/>
            <a:endCxn id="15" idx="2"/>
          </p:cNvCxnSpPr>
          <p:nvPr/>
        </p:nvCxnSpPr>
        <p:spPr>
          <a:xfrm flipH="1" flipV="1">
            <a:off x="1124032" y="1361913"/>
            <a:ext cx="8480" cy="616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15" idx="3"/>
            <a:endCxn id="16" idx="1"/>
          </p:cNvCxnSpPr>
          <p:nvPr/>
        </p:nvCxnSpPr>
        <p:spPr>
          <a:xfrm>
            <a:off x="1474448" y="1161858"/>
            <a:ext cx="18311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endCxn id="17" idx="1"/>
          </p:cNvCxnSpPr>
          <p:nvPr/>
        </p:nvCxnSpPr>
        <p:spPr>
          <a:xfrm>
            <a:off x="4317537" y="2167275"/>
            <a:ext cx="7312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088425" y="1792914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转录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21207" y="1798908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翻译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0268" y="1326035"/>
            <a:ext cx="122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有遗传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效应片段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87176" y="2669563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细胞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衰老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87176" y="3081438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细胞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凋亡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9" name="直接连接符 38"/>
          <p:cNvCxnSpPr>
            <a:stCxn id="16" idx="2"/>
          </p:cNvCxnSpPr>
          <p:nvPr/>
        </p:nvCxnSpPr>
        <p:spPr>
          <a:xfrm>
            <a:off x="4043141" y="1361913"/>
            <a:ext cx="0" cy="180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3462695" y="1542542"/>
            <a:ext cx="11889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endCxn id="33" idx="0"/>
          </p:cNvCxnSpPr>
          <p:nvPr/>
        </p:nvCxnSpPr>
        <p:spPr>
          <a:xfrm>
            <a:off x="4671623" y="1522949"/>
            <a:ext cx="1" cy="275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endCxn id="32" idx="0"/>
          </p:cNvCxnSpPr>
          <p:nvPr/>
        </p:nvCxnSpPr>
        <p:spPr>
          <a:xfrm>
            <a:off x="3438841" y="1524610"/>
            <a:ext cx="1" cy="268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706896" y="824149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选择性表达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 flipV="1">
            <a:off x="4683444" y="1161858"/>
            <a:ext cx="2302815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6986259" y="1159710"/>
            <a:ext cx="9417" cy="224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387176" y="1430916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细胞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生长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1124032" y="2314472"/>
            <a:ext cx="8480" cy="896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1124032" y="3210710"/>
            <a:ext cx="50223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V="1">
            <a:off x="6146337" y="2057871"/>
            <a:ext cx="0" cy="1152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endCxn id="19" idx="1"/>
          </p:cNvCxnSpPr>
          <p:nvPr/>
        </p:nvCxnSpPr>
        <p:spPr>
          <a:xfrm>
            <a:off x="6146337" y="2057870"/>
            <a:ext cx="2408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矩形 1023"/>
          <p:cNvSpPr/>
          <p:nvPr/>
        </p:nvSpPr>
        <p:spPr>
          <a:xfrm>
            <a:off x="4929633" y="574024"/>
            <a:ext cx="130016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（调控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dirty="0"/>
          </a:p>
          <a:p>
            <a:endParaRPr lang="zh-CN" altLang="en-US" dirty="0"/>
          </a:p>
        </p:txBody>
      </p:sp>
      <p:cxnSp>
        <p:nvCxnSpPr>
          <p:cNvPr id="1026" name="直接连接符 1025"/>
          <p:cNvCxnSpPr/>
          <p:nvPr/>
        </p:nvCxnSpPr>
        <p:spPr>
          <a:xfrm flipH="1">
            <a:off x="3941618" y="2317187"/>
            <a:ext cx="7952" cy="5195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直接连接符 1027"/>
          <p:cNvCxnSpPr/>
          <p:nvPr/>
        </p:nvCxnSpPr>
        <p:spPr>
          <a:xfrm flipH="1">
            <a:off x="1248322" y="2826552"/>
            <a:ext cx="2707358" cy="102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直接箭头连接符 1030"/>
          <p:cNvCxnSpPr/>
          <p:nvPr/>
        </p:nvCxnSpPr>
        <p:spPr>
          <a:xfrm flipH="1" flipV="1">
            <a:off x="1248321" y="2317187"/>
            <a:ext cx="1" cy="5093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矩形 80"/>
          <p:cNvSpPr/>
          <p:nvPr/>
        </p:nvSpPr>
        <p:spPr>
          <a:xfrm>
            <a:off x="2288735" y="251380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逆转录</a:t>
            </a:r>
            <a:endParaRPr lang="zh-CN" altLang="en-US" dirty="0"/>
          </a:p>
        </p:txBody>
      </p:sp>
      <p:sp>
        <p:nvSpPr>
          <p:cNvPr id="87" name="矩形 86"/>
          <p:cNvSpPr/>
          <p:nvPr/>
        </p:nvSpPr>
        <p:spPr>
          <a:xfrm>
            <a:off x="4168298" y="241390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复制</a:t>
            </a:r>
            <a:endParaRPr lang="zh-CN" altLang="en-US" dirty="0"/>
          </a:p>
        </p:txBody>
      </p:sp>
      <p:sp>
        <p:nvSpPr>
          <p:cNvPr id="1047" name="任意多边形 1046"/>
          <p:cNvSpPr/>
          <p:nvPr/>
        </p:nvSpPr>
        <p:spPr>
          <a:xfrm>
            <a:off x="4134657" y="2218414"/>
            <a:ext cx="356807" cy="390976"/>
          </a:xfrm>
          <a:custGeom>
            <a:avLst/>
            <a:gdLst>
              <a:gd name="connsiteX0" fmla="*/ 0 w 356807"/>
              <a:gd name="connsiteY0" fmla="*/ 79513 h 390976"/>
              <a:gd name="connsiteX1" fmla="*/ 55659 w 356807"/>
              <a:gd name="connsiteY1" fmla="*/ 381663 h 390976"/>
              <a:gd name="connsiteX2" fmla="*/ 278296 w 356807"/>
              <a:gd name="connsiteY2" fmla="*/ 294198 h 390976"/>
              <a:gd name="connsiteX3" fmla="*/ 349858 w 356807"/>
              <a:gd name="connsiteY3" fmla="*/ 95416 h 390976"/>
              <a:gd name="connsiteX4" fmla="*/ 127221 w 356807"/>
              <a:gd name="connsiteY4" fmla="*/ 0 h 39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807" h="390976">
                <a:moveTo>
                  <a:pt x="0" y="79513"/>
                </a:moveTo>
                <a:cubicBezTo>
                  <a:pt x="4638" y="212697"/>
                  <a:pt x="9276" y="345882"/>
                  <a:pt x="55659" y="381663"/>
                </a:cubicBezTo>
                <a:cubicBezTo>
                  <a:pt x="102042" y="417444"/>
                  <a:pt x="229263" y="341906"/>
                  <a:pt x="278296" y="294198"/>
                </a:cubicBezTo>
                <a:cubicBezTo>
                  <a:pt x="327329" y="246490"/>
                  <a:pt x="375037" y="144449"/>
                  <a:pt x="349858" y="95416"/>
                </a:cubicBezTo>
                <a:cubicBezTo>
                  <a:pt x="324679" y="46383"/>
                  <a:pt x="225950" y="23191"/>
                  <a:pt x="127221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" name="任意多边形 1051"/>
          <p:cNvSpPr/>
          <p:nvPr/>
        </p:nvSpPr>
        <p:spPr>
          <a:xfrm>
            <a:off x="542652" y="2223440"/>
            <a:ext cx="407918" cy="380923"/>
          </a:xfrm>
          <a:custGeom>
            <a:avLst/>
            <a:gdLst>
              <a:gd name="connsiteX0" fmla="*/ 344307 w 407918"/>
              <a:gd name="connsiteY0" fmla="*/ 1249 h 380923"/>
              <a:gd name="connsiteX1" fmla="*/ 42158 w 407918"/>
              <a:gd name="connsiteY1" fmla="*/ 41005 h 380923"/>
              <a:gd name="connsiteX2" fmla="*/ 18304 w 407918"/>
              <a:gd name="connsiteY2" fmla="*/ 271593 h 380923"/>
              <a:gd name="connsiteX3" fmla="*/ 193233 w 407918"/>
              <a:gd name="connsiteY3" fmla="*/ 374960 h 380923"/>
              <a:gd name="connsiteX4" fmla="*/ 407918 w 407918"/>
              <a:gd name="connsiteY4" fmla="*/ 104616 h 38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18" h="380923">
                <a:moveTo>
                  <a:pt x="344307" y="1249"/>
                </a:moveTo>
                <a:cubicBezTo>
                  <a:pt x="220399" y="-1402"/>
                  <a:pt x="96492" y="-4052"/>
                  <a:pt x="42158" y="41005"/>
                </a:cubicBezTo>
                <a:cubicBezTo>
                  <a:pt x="-12176" y="86062"/>
                  <a:pt x="-6875" y="215934"/>
                  <a:pt x="18304" y="271593"/>
                </a:cubicBezTo>
                <a:cubicBezTo>
                  <a:pt x="43483" y="327252"/>
                  <a:pt x="128297" y="402789"/>
                  <a:pt x="193233" y="374960"/>
                </a:cubicBezTo>
                <a:cubicBezTo>
                  <a:pt x="258169" y="347131"/>
                  <a:pt x="333043" y="225873"/>
                  <a:pt x="407918" y="104616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矩形 94"/>
          <p:cNvSpPr/>
          <p:nvPr/>
        </p:nvSpPr>
        <p:spPr>
          <a:xfrm>
            <a:off x="346582" y="242569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复制</a:t>
            </a:r>
            <a:endParaRPr lang="zh-CN" altLang="en-US" dirty="0"/>
          </a:p>
        </p:txBody>
      </p:sp>
      <p:sp>
        <p:nvSpPr>
          <p:cNvPr id="100" name="矩形 99"/>
          <p:cNvSpPr/>
          <p:nvPr/>
        </p:nvSpPr>
        <p:spPr>
          <a:xfrm>
            <a:off x="1041191" y="3616160"/>
            <a:ext cx="1300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储存</a:t>
            </a:r>
            <a:endParaRPr lang="zh-CN" altLang="en-US" dirty="0"/>
          </a:p>
        </p:txBody>
      </p:sp>
      <p:cxnSp>
        <p:nvCxnSpPr>
          <p:cNvPr id="66" name="直接连接符 65"/>
          <p:cNvCxnSpPr/>
          <p:nvPr/>
        </p:nvCxnSpPr>
        <p:spPr>
          <a:xfrm>
            <a:off x="3165898" y="4098409"/>
            <a:ext cx="0" cy="196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H="1">
            <a:off x="542653" y="4321926"/>
            <a:ext cx="2641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V="1">
            <a:off x="542652" y="2762591"/>
            <a:ext cx="0" cy="1559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矩形 112"/>
          <p:cNvSpPr/>
          <p:nvPr/>
        </p:nvSpPr>
        <p:spPr>
          <a:xfrm>
            <a:off x="542652" y="4018510"/>
            <a:ext cx="1300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传递</a:t>
            </a:r>
            <a:endParaRPr lang="zh-CN" altLang="en-US" dirty="0"/>
          </a:p>
        </p:txBody>
      </p:sp>
      <p:sp>
        <p:nvSpPr>
          <p:cNvPr id="116" name="矩形 115"/>
          <p:cNvSpPr/>
          <p:nvPr/>
        </p:nvSpPr>
        <p:spPr>
          <a:xfrm>
            <a:off x="3955680" y="3598424"/>
            <a:ext cx="1300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传递</a:t>
            </a:r>
            <a:endParaRPr lang="zh-CN" altLang="en-US" dirty="0"/>
          </a:p>
        </p:txBody>
      </p:sp>
      <p:cxnSp>
        <p:nvCxnSpPr>
          <p:cNvPr id="88" name="直接箭头连接符 87"/>
          <p:cNvCxnSpPr>
            <a:stCxn id="12" idx="0"/>
          </p:cNvCxnSpPr>
          <p:nvPr/>
        </p:nvCxnSpPr>
        <p:spPr>
          <a:xfrm flipV="1">
            <a:off x="3292970" y="2223440"/>
            <a:ext cx="0" cy="15463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3305599" y="3355450"/>
            <a:ext cx="15090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/>
          <p:nvPr/>
        </p:nvCxnSpPr>
        <p:spPr>
          <a:xfrm flipV="1">
            <a:off x="4814629" y="2057871"/>
            <a:ext cx="0" cy="1297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矩形 128"/>
          <p:cNvSpPr/>
          <p:nvPr/>
        </p:nvSpPr>
        <p:spPr>
          <a:xfrm>
            <a:off x="2871596" y="3400628"/>
            <a:ext cx="1300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表达</a:t>
            </a:r>
            <a:endParaRPr lang="zh-CN" altLang="en-US" dirty="0"/>
          </a:p>
        </p:txBody>
      </p:sp>
      <p:sp>
        <p:nvSpPr>
          <p:cNvPr id="93" name="圆角矩形 92"/>
          <p:cNvSpPr/>
          <p:nvPr/>
        </p:nvSpPr>
        <p:spPr>
          <a:xfrm>
            <a:off x="346582" y="569645"/>
            <a:ext cx="5920174" cy="39369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圆角矩形 93"/>
          <p:cNvSpPr/>
          <p:nvPr/>
        </p:nvSpPr>
        <p:spPr>
          <a:xfrm>
            <a:off x="6387176" y="1430916"/>
            <a:ext cx="1285833" cy="2154378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圆角矩形 95"/>
          <p:cNvSpPr/>
          <p:nvPr/>
        </p:nvSpPr>
        <p:spPr>
          <a:xfrm>
            <a:off x="7943353" y="1691427"/>
            <a:ext cx="1089329" cy="165052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TextBox 96"/>
          <p:cNvSpPr txBox="1"/>
          <p:nvPr/>
        </p:nvSpPr>
        <p:spPr>
          <a:xfrm>
            <a:off x="4974245" y="41372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分子水平</a:t>
            </a:r>
            <a:endParaRPr lang="zh-CN" alt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6496180" y="36005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细胞水平</a:t>
            </a:r>
            <a:endParaRPr lang="zh-CN" alt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7943353" y="334614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个体</a:t>
            </a:r>
            <a:r>
              <a:rPr lang="zh-CN" altLang="en-US" dirty="0" smtClean="0"/>
              <a:t>水平</a:t>
            </a:r>
            <a:endParaRPr lang="zh-CN" altLang="en-US" dirty="0"/>
          </a:p>
        </p:txBody>
      </p:sp>
      <p:cxnSp>
        <p:nvCxnSpPr>
          <p:cNvPr id="27" name="直接箭头连接符 26"/>
          <p:cNvCxnSpPr>
            <a:stCxn id="13" idx="3"/>
            <a:endCxn id="14" idx="1"/>
          </p:cNvCxnSpPr>
          <p:nvPr/>
        </p:nvCxnSpPr>
        <p:spPr>
          <a:xfrm flipV="1">
            <a:off x="1419610" y="2167275"/>
            <a:ext cx="2345231" cy="11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6986259" y="1137039"/>
            <a:ext cx="1511092" cy="24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endCxn id="96" idx="0"/>
          </p:cNvCxnSpPr>
          <p:nvPr/>
        </p:nvCxnSpPr>
        <p:spPr>
          <a:xfrm>
            <a:off x="8488017" y="1137039"/>
            <a:ext cx="1" cy="554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stCxn id="94" idx="3"/>
            <a:endCxn id="96" idx="1"/>
          </p:cNvCxnSpPr>
          <p:nvPr/>
        </p:nvCxnSpPr>
        <p:spPr>
          <a:xfrm>
            <a:off x="7673009" y="2508105"/>
            <a:ext cx="270344" cy="8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579535" y="2199018"/>
            <a:ext cx="430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呈现</a:t>
            </a:r>
            <a:endParaRPr lang="zh-CN" altLang="en-US" dirty="0"/>
          </a:p>
        </p:txBody>
      </p:sp>
      <p:cxnSp>
        <p:nvCxnSpPr>
          <p:cNvPr id="10" name="直接连接符 9"/>
          <p:cNvCxnSpPr>
            <a:stCxn id="12" idx="0"/>
          </p:cNvCxnSpPr>
          <p:nvPr/>
        </p:nvCxnSpPr>
        <p:spPr>
          <a:xfrm flipV="1">
            <a:off x="3292970" y="3481548"/>
            <a:ext cx="767144" cy="288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endCxn id="14" idx="2"/>
          </p:cNvCxnSpPr>
          <p:nvPr/>
        </p:nvCxnSpPr>
        <p:spPr>
          <a:xfrm flipV="1">
            <a:off x="4051939" y="2367330"/>
            <a:ext cx="0" cy="1114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矩形 74"/>
          <p:cNvSpPr/>
          <p:nvPr/>
        </p:nvSpPr>
        <p:spPr>
          <a:xfrm>
            <a:off x="3521679" y="3410510"/>
            <a:ext cx="1300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储存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2" grpId="0"/>
      <p:bldP spid="33" grpId="0"/>
      <p:bldP spid="34" grpId="0"/>
      <p:bldP spid="37" grpId="0"/>
      <p:bldP spid="38" grpId="0"/>
      <p:bldP spid="50" grpId="0"/>
      <p:bldP spid="55" grpId="0"/>
      <p:bldP spid="1024" grpId="0"/>
      <p:bldP spid="81" grpId="0"/>
      <p:bldP spid="87" grpId="0"/>
      <p:bldP spid="1047" grpId="0" animBg="1"/>
      <p:bldP spid="1052" grpId="0" animBg="1"/>
      <p:bldP spid="95" grpId="0"/>
      <p:bldP spid="100" grpId="0"/>
      <p:bldP spid="113" grpId="0"/>
      <p:bldP spid="116" grpId="0"/>
      <p:bldP spid="129" grpId="0"/>
      <p:bldP spid="94" grpId="0" animBg="1"/>
      <p:bldP spid="96" grpId="0" animBg="1"/>
      <p:bldP spid="97" grpId="0"/>
      <p:bldP spid="134" grpId="0"/>
      <p:bldP spid="135" grpId="0"/>
      <p:bldP spid="62" grpId="0"/>
      <p:bldP spid="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6750" y="799498"/>
            <a:ext cx="377539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p"/>
            </a:pPr>
            <a:r>
              <a:rPr lang="en-US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的科学史话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0887" y="1686338"/>
            <a:ext cx="407476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p"/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科学方法与技术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0887" y="2573178"/>
            <a:ext cx="261481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p"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知识框图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887" y="3460017"/>
            <a:ext cx="261481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p"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习题讲解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980887" y="3460017"/>
            <a:ext cx="2614818" cy="6463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11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588" y="176151"/>
            <a:ext cx="142218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习题讲解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0293" y="796596"/>
            <a:ext cx="836562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1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．在正常情况下，细胞内完全可自主合成组成核酸的核糖和脱氧核糖。现在细胞系由于发生基因突变而不能自主合成核糖和脱氧核糖，必须从培养基中摄取。为验证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分子复制的原料是脱氧核苷酸，而不是核糖核苷酸，现提供如下实验材料，请你完成实验方案。</a:t>
            </a:r>
          </a:p>
          <a:p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）实验目的：验证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分子复制的原料是脱氧核苷酸，而不是核糖核苷酸。</a:t>
            </a:r>
          </a:p>
          <a:p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）实验材料：突变细胞系、基本培养基、</a:t>
            </a:r>
            <a:r>
              <a:rPr lang="en-US" altLang="zh-CN" sz="2000" b="1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C—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核糖核苷酸、</a:t>
            </a:r>
            <a:r>
              <a:rPr lang="en-US" altLang="zh-CN" sz="2000" b="1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C—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核糖核苷酸、</a:t>
            </a:r>
            <a:r>
              <a:rPr lang="en-US" altLang="zh-CN" sz="2000" b="1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C—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脱氧核苷酸、</a:t>
            </a:r>
            <a:r>
              <a:rPr lang="en-US" altLang="zh-CN" sz="2000" b="1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C—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脱氧核苷酸、放射性探测显微仪等。</a:t>
            </a:r>
          </a:p>
          <a:p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）实验原理：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主要分布在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，其基本组成单位是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RNA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主要分布在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，其基本组成单位是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______________</a:t>
            </a:r>
            <a:r>
              <a:rPr lang="zh-CN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63472" y="3152018"/>
            <a:ext cx="17158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细胞核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0293" y="3552128"/>
            <a:ext cx="19199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脱氧核苷酸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89139" y="3552128"/>
            <a:ext cx="1492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细胞质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3007" y="3836576"/>
            <a:ext cx="1870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核糖</a:t>
            </a: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核苷酸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509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4365" y="144964"/>
            <a:ext cx="904963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1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．在正常情况下，细胞内完全可自主合成组成核酸的核糖和脱氧核糖。现在细胞系由于发生基因突变而不能自主合成核糖和脱氧核糖，必须从培养基中摄取。为验证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分子复制的原料是脱氧核苷酸，而不是核糖核苷酸，现提供如下实验材料，请你完成实验方案。</a:t>
            </a:r>
          </a:p>
          <a:p>
            <a:r>
              <a:rPr lang="zh-CN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）实验步骤：</a:t>
            </a:r>
          </a:p>
          <a:p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第一步：编号。取基本培养基两个，编号为甲、乙。</a:t>
            </a:r>
          </a:p>
          <a:p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第二步：设置对比实验。在培养基甲中加入适量的</a:t>
            </a:r>
            <a:r>
              <a:rPr lang="en-US" altLang="zh-CN" sz="2000" b="1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C—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核糖核苷酸和</a:t>
            </a:r>
            <a:r>
              <a:rPr lang="en-US" altLang="zh-CN" sz="2000" b="1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C—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脱氧核苷酸；在培养基乙中加入等量的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________________________________</a:t>
            </a:r>
            <a:r>
              <a:rPr lang="zh-CN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第三步：培养。在甲、乙培养基中分别接种等量的突变细胞系，放到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    _______</a:t>
            </a:r>
            <a:r>
              <a:rPr lang="en-US" altLang="zh-CN" sz="2000" b="1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r>
              <a:rPr lang="zh-CN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培养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一段时间，让细胞增殖。</a:t>
            </a:r>
          </a:p>
          <a:p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第四步：观察。分别取出培养基甲、乙中的细胞，用放射性探测显微仪观察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</a:t>
            </a:r>
            <a:r>
              <a:rPr lang="en-US" altLang="zh-CN" sz="2000" b="1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</a:t>
            </a:r>
            <a:r>
              <a:rPr lang="zh-CN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）预期结果：</a:t>
            </a:r>
            <a:r>
              <a:rPr lang="zh-CN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r>
              <a:rPr lang="en-US" altLang="zh-CN" sz="2000" b="1" i="1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____________________________________________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</a:p>
          <a:p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  <a:r>
              <a:rPr lang="en-US" altLang="zh-CN" sz="2000" b="1" i="1" u="sng" dirty="0">
                <a:latin typeface="楷体" panose="02010609060101010101" pitchFamily="49" charset="-122"/>
                <a:ea typeface="楷体" panose="02010609060101010101" pitchFamily="49" charset="-122"/>
              </a:rPr>
              <a:t>________________________________________________________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）实验结论</a:t>
            </a:r>
            <a:r>
              <a:rPr lang="zh-CN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___________________________________________________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4247662" y="22116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 b="1" baseline="30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一核糖核苷酸和</a:t>
            </a:r>
            <a:r>
              <a:rPr lang="en-US" altLang="zh-CN" sz="20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脱氧核苷酸</a:t>
            </a:r>
            <a:endParaRPr lang="zh-CN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46377" y="3750818"/>
            <a:ext cx="57522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培养基甲中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细胞</a:t>
            </a: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的放射性部位主要在细胞核</a:t>
            </a: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培养基乙中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细胞</a:t>
            </a: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的放射性部位主要在细胞质</a:t>
            </a:r>
          </a:p>
        </p:txBody>
      </p:sp>
      <p:sp>
        <p:nvSpPr>
          <p:cNvPr id="5" name="矩形 4"/>
          <p:cNvSpPr/>
          <p:nvPr/>
        </p:nvSpPr>
        <p:spPr>
          <a:xfrm>
            <a:off x="183662" y="2835515"/>
            <a:ext cx="3325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适宜</a:t>
            </a: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的相同环境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</a:t>
            </a:r>
            <a:endParaRPr lang="zh-CN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6182" y="34693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细胞核</a:t>
            </a: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和细胞质的放射性强弱</a:t>
            </a:r>
          </a:p>
        </p:txBody>
      </p:sp>
      <p:sp>
        <p:nvSpPr>
          <p:cNvPr id="4" name="矩形 3"/>
          <p:cNvSpPr/>
          <p:nvPr/>
        </p:nvSpPr>
        <p:spPr>
          <a:xfrm>
            <a:off x="2215661" y="4397816"/>
            <a:ext cx="6201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分子复制的原料是脱氧核苷酸而不是核糖核苷酸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07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45976" y="475474"/>
            <a:ext cx="1782304" cy="58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/>
              <a:t>明确目的</a:t>
            </a:r>
            <a:endParaRPr lang="en-US" altLang="zh-CN" sz="2400" b="1" dirty="0" smtClean="0"/>
          </a:p>
        </p:txBody>
      </p:sp>
      <p:sp>
        <p:nvSpPr>
          <p:cNvPr id="6" name="矩形 5"/>
          <p:cNvSpPr/>
          <p:nvPr/>
        </p:nvSpPr>
        <p:spPr>
          <a:xfrm>
            <a:off x="2909809" y="1431188"/>
            <a:ext cx="3037666" cy="58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/>
              <a:t>找出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自变量</a:t>
            </a:r>
            <a:r>
              <a:rPr lang="zh-CN" altLang="en-US" sz="2400" b="1" dirty="0" smtClean="0"/>
              <a:t>→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因变量</a:t>
            </a:r>
            <a:endParaRPr lang="en-US" altLang="zh-CN" sz="2400" b="1" dirty="0" smtClean="0">
              <a:solidFill>
                <a:srgbClr val="0000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36016" y="2514443"/>
            <a:ext cx="2549471" cy="58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/>
              <a:t>分析实验结果</a:t>
            </a:r>
            <a:endParaRPr lang="en-US" altLang="zh-CN" sz="2400" b="1" dirty="0"/>
          </a:p>
        </p:txBody>
      </p:sp>
      <p:sp>
        <p:nvSpPr>
          <p:cNvPr id="8" name="矩形 7"/>
          <p:cNvSpPr/>
          <p:nvPr/>
        </p:nvSpPr>
        <p:spPr>
          <a:xfrm>
            <a:off x="3355388" y="3562857"/>
            <a:ext cx="2549471" cy="58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/>
              <a:t>得出实验结论</a:t>
            </a:r>
            <a:endParaRPr lang="en-US" altLang="zh-CN" sz="2400" b="1" dirty="0"/>
          </a:p>
        </p:txBody>
      </p:sp>
      <p:sp>
        <p:nvSpPr>
          <p:cNvPr id="9" name="下箭头 8"/>
          <p:cNvSpPr/>
          <p:nvPr/>
        </p:nvSpPr>
        <p:spPr>
          <a:xfrm>
            <a:off x="4249441" y="1061912"/>
            <a:ext cx="191791" cy="471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" name="下箭头 9"/>
          <p:cNvSpPr/>
          <p:nvPr/>
        </p:nvSpPr>
        <p:spPr>
          <a:xfrm>
            <a:off x="4255252" y="2007374"/>
            <a:ext cx="191791" cy="471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1" name="下箭头 10"/>
          <p:cNvSpPr/>
          <p:nvPr/>
        </p:nvSpPr>
        <p:spPr>
          <a:xfrm>
            <a:off x="4245564" y="3091422"/>
            <a:ext cx="191791" cy="471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2" name="线形标注 2(带强调线) 11"/>
          <p:cNvSpPr/>
          <p:nvPr/>
        </p:nvSpPr>
        <p:spPr>
          <a:xfrm>
            <a:off x="816375" y="1533347"/>
            <a:ext cx="1879041" cy="809461"/>
          </a:xfrm>
          <a:prstGeom prst="accentCallout2">
            <a:avLst>
              <a:gd name="adj1" fmla="val 22428"/>
              <a:gd name="adj2" fmla="val 105953"/>
              <a:gd name="adj3" fmla="val -10776"/>
              <a:gd name="adj4" fmla="val 123040"/>
              <a:gd name="adj5" fmla="val 5127"/>
              <a:gd name="adj6" fmla="val 1501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单一变量原则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" name="线形标注 2 13"/>
          <p:cNvSpPr/>
          <p:nvPr/>
        </p:nvSpPr>
        <p:spPr>
          <a:xfrm>
            <a:off x="6360605" y="1005214"/>
            <a:ext cx="2029767" cy="584830"/>
          </a:xfrm>
          <a:prstGeom prst="borderCallout2">
            <a:avLst>
              <a:gd name="adj1" fmla="val 18750"/>
              <a:gd name="adj2" fmla="val -8333"/>
              <a:gd name="adj3" fmla="val -43535"/>
              <a:gd name="adj4" fmla="val -21212"/>
              <a:gd name="adj5" fmla="val 112500"/>
              <a:gd name="adj6" fmla="val -4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结果指标</a:t>
            </a:r>
          </a:p>
        </p:txBody>
      </p:sp>
      <p:sp>
        <p:nvSpPr>
          <p:cNvPr id="15" name="线形标注 2 14"/>
          <p:cNvSpPr/>
          <p:nvPr/>
        </p:nvSpPr>
        <p:spPr>
          <a:xfrm>
            <a:off x="6029008" y="2186394"/>
            <a:ext cx="2029767" cy="584830"/>
          </a:xfrm>
          <a:prstGeom prst="borderCallout2">
            <a:avLst>
              <a:gd name="adj1" fmla="val 18750"/>
              <a:gd name="adj2" fmla="val -8333"/>
              <a:gd name="adj3" fmla="val 25192"/>
              <a:gd name="adj4" fmla="val -39529"/>
              <a:gd name="adj5" fmla="val -62753"/>
              <a:gd name="adj6" fmla="val -6745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00FF"/>
                </a:solidFill>
              </a:rPr>
              <a:t>无关变量</a:t>
            </a:r>
          </a:p>
        </p:txBody>
      </p:sp>
      <p:sp>
        <p:nvSpPr>
          <p:cNvPr id="16" name="矩形标注 15"/>
          <p:cNvSpPr/>
          <p:nvPr/>
        </p:nvSpPr>
        <p:spPr>
          <a:xfrm>
            <a:off x="5904859" y="3304706"/>
            <a:ext cx="1818752" cy="838566"/>
          </a:xfrm>
          <a:prstGeom prst="wedgeRectCallout">
            <a:avLst>
              <a:gd name="adj1" fmla="val 29996"/>
              <a:gd name="adj2" fmla="val -1223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等量原则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适宜原则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" name="矩形标注 16"/>
          <p:cNvSpPr/>
          <p:nvPr/>
        </p:nvSpPr>
        <p:spPr>
          <a:xfrm>
            <a:off x="1091057" y="2885423"/>
            <a:ext cx="1818752" cy="838566"/>
          </a:xfrm>
          <a:prstGeom prst="wedgeRectCallout">
            <a:avLst>
              <a:gd name="adj1" fmla="val -12893"/>
              <a:gd name="adj2" fmla="val -12135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加法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减法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588" y="176151"/>
            <a:ext cx="265970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实验解题思路归纳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539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6750" y="799498"/>
            <a:ext cx="377539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p"/>
            </a:pPr>
            <a:r>
              <a:rPr lang="en-US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的科学史话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0887" y="1686338"/>
            <a:ext cx="407476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p"/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科学方法与技术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0887" y="2573178"/>
            <a:ext cx="261481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p"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知识框图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887" y="3460017"/>
            <a:ext cx="261481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p"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习题讲解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980887" y="799498"/>
            <a:ext cx="3781256" cy="6463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60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8537" y="216785"/>
            <a:ext cx="872196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2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．为研发一种活性高、半衰期长的新型降钙素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(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多肽类激素，临床上用于治疗骨质疏松症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)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，某科研机构从预期新型降钙素的功能出发，推测相应的脱氧核苷酸序列，并人工合成了两条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72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个碱基的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DNA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单链，两条链通过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18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个碱基对形成部分双链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DNA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片段，再利用</a:t>
            </a:r>
            <a:r>
              <a:rPr kumimoji="0" lang="en-US" altLang="zh-CN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Klenow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酶补平，获得双链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DNA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，过程如图。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itchFamily="2" charset="-122"/>
            </a:endParaRPr>
          </a:p>
        </p:txBody>
      </p:sp>
      <p:pic>
        <p:nvPicPr>
          <p:cNvPr id="5123" name="图片 9" descr="6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96" y="1673881"/>
            <a:ext cx="4486310" cy="21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3810" y="4087253"/>
            <a:ext cx="8970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(1)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请画出一个脱氧核苷酸的结构模式图并标注各部分名称。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8" name="图片 7" descr="64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65" y="1712926"/>
            <a:ext cx="3801184" cy="208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49839" y="27560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94859" y="31254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08549" y="31254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52096" y="27532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0824" y="27721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09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1822" y="3920300"/>
            <a:ext cx="84411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(2)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在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DNA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单链合成过程中所需条件除酶、模板和原料外还需要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________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。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宋体" pitchFamily="2" charset="-122"/>
            </a:endParaRP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(3)</a:t>
            </a:r>
            <a:r>
              <a:rPr lang="en-US" altLang="zh-CN" sz="2000" b="1" dirty="0" err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Klenow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酶是一种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________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酶，合成的双链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DNA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有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________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个碱基对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。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宋体" pitchFamily="2" charset="-122"/>
            </a:endParaRPr>
          </a:p>
        </p:txBody>
      </p:sp>
      <p:pic>
        <p:nvPicPr>
          <p:cNvPr id="6" name="图片 9" descr="6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614" y="1037248"/>
            <a:ext cx="5635680" cy="266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7216182" y="3897353"/>
            <a:ext cx="1595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能量（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ATP</a:t>
            </a: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40492" y="4232225"/>
            <a:ext cx="1586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聚合　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433" y="4248204"/>
            <a:ext cx="9003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126</a:t>
            </a: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9522" y="289170"/>
            <a:ext cx="87219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人工合成了两条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72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个碱基的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DNA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单链，两条链通过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18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个碱基对形成部分双链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DNA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片段，再利用</a:t>
            </a:r>
            <a:r>
              <a:rPr kumimoji="0" lang="en-US" altLang="zh-CN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Klenow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酶补平，获得双链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DNA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，过程如图。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itchFamily="2" charset="-122"/>
            </a:endParaRPr>
          </a:p>
        </p:txBody>
      </p:sp>
      <p:sp>
        <p:nvSpPr>
          <p:cNvPr id="4" name="左大括号 3"/>
          <p:cNvSpPr/>
          <p:nvPr/>
        </p:nvSpPr>
        <p:spPr>
          <a:xfrm rot="5400000">
            <a:off x="3042309" y="1115912"/>
            <a:ext cx="281354" cy="2088962"/>
          </a:xfrm>
          <a:prstGeom prst="leftBrace">
            <a:avLst>
              <a:gd name="adj1" fmla="val 5119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左大括号 8"/>
          <p:cNvSpPr/>
          <p:nvPr/>
        </p:nvSpPr>
        <p:spPr>
          <a:xfrm rot="5400000" flipH="1">
            <a:off x="4518919" y="1638428"/>
            <a:ext cx="221069" cy="2088962"/>
          </a:xfrm>
          <a:prstGeom prst="leftBrace">
            <a:avLst>
              <a:gd name="adj1" fmla="val 5119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2986" y="166802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72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2559" y="248285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72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2872" y="220241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18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1241" y="262170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54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左大括号 13"/>
          <p:cNvSpPr/>
          <p:nvPr/>
        </p:nvSpPr>
        <p:spPr>
          <a:xfrm rot="5400000" flipH="1">
            <a:off x="2675707" y="1924637"/>
            <a:ext cx="221069" cy="1295474"/>
          </a:xfrm>
          <a:prstGeom prst="leftBrace">
            <a:avLst>
              <a:gd name="adj1" fmla="val 5119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6285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4" grpId="0" animBg="1"/>
      <p:bldP spid="9" grpId="0" animBg="1"/>
      <p:bldP spid="10" grpId="0"/>
      <p:bldP spid="11" grpId="0"/>
      <p:bldP spid="12" grpId="0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2051" y="344489"/>
            <a:ext cx="8516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(4)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补平过程遵循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________________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原则。经测定一条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DNA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单链中，碱基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A∶C∶T∶G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的比例为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1∶2∶3∶4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，则在双链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DNA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中上述碱基比例为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________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08581" y="313710"/>
            <a:ext cx="2501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碱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基互补</a:t>
            </a:r>
            <a:r>
              <a:rPr lang="zh-CN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配对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06762" y="1036912"/>
            <a:ext cx="4164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∶6∶4∶6(2∶3∶2∶3)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345209" y="2160397"/>
            <a:ext cx="375808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345209" y="3103266"/>
            <a:ext cx="375808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35085" y="2160397"/>
            <a:ext cx="1821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A   C   T   G</a:t>
            </a:r>
            <a:endParaRPr lang="zh-CN" alt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35085" y="2641601"/>
            <a:ext cx="1821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T   G   A   C</a:t>
            </a:r>
            <a:endParaRPr lang="zh-CN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135085" y="1748416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1    2    3   4</a:t>
            </a:r>
            <a:endParaRPr lang="zh-CN" alt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135085" y="3103266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1    2    3   4</a:t>
            </a:r>
            <a:endParaRPr lang="zh-CN" altLang="en-US" sz="2400" b="1" dirty="0"/>
          </a:p>
        </p:txBody>
      </p:sp>
      <p:sp>
        <p:nvSpPr>
          <p:cNvPr id="15" name="矩形 14"/>
          <p:cNvSpPr/>
          <p:nvPr/>
        </p:nvSpPr>
        <p:spPr>
          <a:xfrm>
            <a:off x="3135085" y="1748416"/>
            <a:ext cx="361741" cy="8736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077928" y="2641601"/>
            <a:ext cx="351213" cy="8736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643462" y="1773258"/>
            <a:ext cx="402290" cy="873646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528734" y="2666443"/>
            <a:ext cx="402290" cy="873646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126444" y="1748416"/>
            <a:ext cx="402290" cy="873646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33CC"/>
                </a:solidFill>
              </a:ln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135085" y="2666443"/>
            <a:ext cx="402290" cy="873646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33CC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754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/>
      <p:bldP spid="16" grpId="0"/>
      <p:bldP spid="17" grpId="0"/>
      <p:bldP spid="18" grpId="0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2051" y="344489"/>
            <a:ext cx="8516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(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5)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用</a:t>
            </a:r>
            <a:r>
              <a:rPr lang="en-US" altLang="zh-CN" sz="2400" b="1" baseline="300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15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N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标记该双链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DNA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，复制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次，测得子代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DNA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中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含有</a:t>
            </a:r>
            <a:r>
              <a:rPr lang="en-US" altLang="zh-CN" sz="2400" b="1" baseline="300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15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N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的单链占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50%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，该现象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________(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能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/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不能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)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说明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DNA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复制方式为半保留复制，请分析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原因</a:t>
            </a:r>
            <a:r>
              <a:rPr lang="zh-CN" altLang="en-US" sz="2400" b="1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 </a:t>
            </a:r>
            <a:r>
              <a:rPr lang="zh-CN" altLang="en-US" sz="2400" b="1" u="sng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             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宋体" pitchFamily="2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368477" y="713821"/>
            <a:ext cx="17607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>
              <a:tabLst/>
            </a:pP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不能　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49" name="图片 1" descr="6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91" y="2699435"/>
            <a:ext cx="7049729" cy="186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72050" y="1499106"/>
            <a:ext cx="868611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>
              <a:tabLst/>
            </a:pPr>
            <a:r>
              <a:rPr lang="zh-CN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若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为半保留复制，两个子代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分别如图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所示，含有</a:t>
            </a:r>
            <a:r>
              <a:rPr lang="en-US" altLang="zh-CN" sz="24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的单链占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50%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；若为全保留复制，两个子代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分别如图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所示，含有</a:t>
            </a:r>
            <a:r>
              <a:rPr lang="en-US" altLang="zh-CN" sz="24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的单链也占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50%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1202" y="2699435"/>
            <a:ext cx="3524864" cy="18645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00FF"/>
                </a:solidFill>
              </a:ln>
              <a:noFill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21956" y="2699435"/>
            <a:ext cx="3524864" cy="186453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33CC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13395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785" y="219772"/>
            <a:ext cx="86301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3. 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下图表示发生在真核细胞内的两个生理过程，请据图回答问题：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3355" y="3142085"/>
            <a:ext cx="890973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（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1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）过程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Ⅰ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中甲的名称为</a:t>
            </a:r>
            <a:r>
              <a:rPr kumimoji="0" lang="zh-CN" alt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               </a:t>
            </a:r>
            <a:r>
              <a:rPr kumimoji="0" lang="zh-CN" alt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，乙与丙在组成上的不同之处在于乙含</a:t>
            </a:r>
            <a:r>
              <a:rPr kumimoji="0" lang="zh-CN" alt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            </a:t>
            </a:r>
            <a:r>
              <a:rPr kumimoji="0" lang="zh-CN" alt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。</a:t>
            </a:r>
            <a:endParaRPr kumimoji="0" lang="en-US" altLang="zh-CN" sz="2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</a:endParaRPr>
          </a:p>
          <a:p>
            <a:pPr lvl="0" hangingPunct="1"/>
            <a:r>
              <a:rPr lang="zh-CN" altLang="en-US" sz="2000" b="1" u="none" dirty="0" smtClean="0">
                <a:latin typeface="宋体" panose="02010600030101010101" pitchFamily="2" charset="-122"/>
              </a:rPr>
              <a:t>（</a:t>
            </a:r>
            <a:r>
              <a:rPr lang="en-US" altLang="zh-CN" sz="2000" b="1" u="none" dirty="0" smtClean="0">
                <a:latin typeface="宋体" panose="02010600030101010101" pitchFamily="2" charset="-122"/>
              </a:rPr>
              <a:t>2</a:t>
            </a:r>
            <a:r>
              <a:rPr lang="zh-CN" altLang="en-US" sz="2000" b="1" u="none" dirty="0" smtClean="0">
                <a:latin typeface="宋体" panose="02010600030101010101" pitchFamily="2" charset="-122"/>
              </a:rPr>
              <a:t>）过程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Ⅰ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中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DNA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分子的两条链通过</a:t>
            </a:r>
            <a:r>
              <a:rPr lang="zh-CN" altLang="en-US" sz="2000" b="1" u="sng" dirty="0" smtClean="0">
                <a:latin typeface="宋体" panose="02010600030101010101" pitchFamily="2" charset="-122"/>
              </a:rPr>
              <a:t>         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结合，在图中方框内应该</a:t>
            </a:r>
            <a:endParaRPr lang="en-US" altLang="zh-CN" sz="2000" b="1" dirty="0" smtClean="0">
              <a:latin typeface="宋体" panose="02010600030101010101" pitchFamily="2" charset="-122"/>
            </a:endParaRPr>
          </a:p>
          <a:p>
            <a:pPr lvl="0" hangingPunct="1"/>
            <a:r>
              <a:rPr lang="zh-CN" altLang="en-US" sz="2000" b="1" dirty="0" smtClean="0">
                <a:latin typeface="宋体" panose="02010600030101010101" pitchFamily="2" charset="-122"/>
              </a:rPr>
              <a:t>用</a:t>
            </a:r>
            <a:r>
              <a:rPr lang="zh-CN" altLang="en-US" sz="2000" b="1" u="sng" dirty="0" smtClean="0">
                <a:latin typeface="宋体" panose="02010600030101010101" pitchFamily="2" charset="-122"/>
              </a:rPr>
              <a:t>         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（填“→”或“←”）标出该过程进行的方向。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49408" y="3128608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 RNA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聚合酶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0" y="619882"/>
            <a:ext cx="8470207" cy="247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0932" y="3468262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脱氧核糖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0449" y="3675462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氢键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3333" y="4075572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←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785" y="219772"/>
            <a:ext cx="86301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3. 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下图表示发生在真核细胞内的两个生理</a:t>
            </a:r>
            <a:r>
              <a:rPr lang="zh-CN" altLang="en-US" sz="2000" b="1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过程</a:t>
            </a:r>
            <a:r>
              <a:rPr lang="zh-CN" altLang="en-US" sz="2000" b="1" dirty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，请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据图回答问题：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3355" y="3142085"/>
            <a:ext cx="890973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（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3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）若过程</a:t>
            </a:r>
            <a:r>
              <a:rPr lang="en-US" altLang="zh-CN" sz="2000" b="1" dirty="0" smtClean="0">
                <a:latin typeface="宋体" panose="02010600030101010101" pitchFamily="2" charset="-122"/>
                <a:ea typeface="仿宋"/>
              </a:rPr>
              <a:t>Ⅱ</a:t>
            </a:r>
            <a:r>
              <a:rPr lang="zh-CN" altLang="en-US" sz="2000" b="1" dirty="0">
                <a:latin typeface="宋体" panose="02010600030101010101" pitchFamily="2" charset="-122"/>
              </a:rPr>
              <a:t>的多肽链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中</a:t>
            </a:r>
            <a:r>
              <a:rPr lang="zh-CN" altLang="en-US" sz="2000" b="1" dirty="0">
                <a:latin typeface="宋体" panose="02010600030101010101" pitchFamily="2" charset="-122"/>
              </a:rPr>
              <a:t>有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一段氨基酸序列为“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-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丝氨酸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-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谷氨酸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-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”，携带丝氨酸和谷氨酸的</a:t>
            </a:r>
            <a:r>
              <a:rPr lang="en-US" altLang="zh-CN" sz="2000" b="1" dirty="0" err="1" smtClean="0">
                <a:latin typeface="宋体" panose="02010600030101010101" pitchFamily="2" charset="-122"/>
              </a:rPr>
              <a:t>tRNA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分子的反密码子分别为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AGA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、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CUU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，则物质</a:t>
            </a:r>
            <a:r>
              <a:rPr lang="zh-CN" altLang="en-US" sz="2000" b="1" dirty="0" smtClean="0">
                <a:latin typeface="仿宋"/>
                <a:ea typeface="仿宋"/>
              </a:rPr>
              <a:t>①</a:t>
            </a:r>
            <a:r>
              <a:rPr lang="zh-CN" altLang="en-US" sz="2000" b="1" dirty="0">
                <a:latin typeface="宋体" panose="02010600030101010101" pitchFamily="2" charset="-122"/>
              </a:rPr>
              <a:t>中模板链碱基序列为为</a:t>
            </a:r>
            <a:r>
              <a:rPr kumimoji="0" lang="zh-CN" alt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                   </a:t>
            </a:r>
            <a:r>
              <a:rPr kumimoji="0" lang="zh-CN" alt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，若该多肽合成到</a:t>
            </a:r>
            <a:r>
              <a:rPr kumimoji="0" lang="en-US" altLang="zh-CN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UGC</a:t>
            </a:r>
            <a:r>
              <a:rPr kumimoji="0" lang="zh-CN" alt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决定的氨基酸后就终止合成，则导致合成结束的终止密码子是</a:t>
            </a:r>
            <a:r>
              <a:rPr kumimoji="0" lang="zh-CN" alt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               </a:t>
            </a:r>
            <a:r>
              <a:rPr kumimoji="0" lang="zh-CN" alt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。</a:t>
            </a:r>
            <a:endParaRPr kumimoji="0" lang="en-US" altLang="zh-CN" sz="2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8752" y="3778476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 AGACTT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0" y="619882"/>
            <a:ext cx="8470207" cy="247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31809" y="4108049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UGA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79695" y="2372906"/>
            <a:ext cx="362737" cy="2796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80217" y="2372906"/>
            <a:ext cx="362737" cy="27961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9337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3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785" y="219772"/>
            <a:ext cx="86301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3. 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下图表示发生在真核细胞内的两个生理</a:t>
            </a:r>
            <a:r>
              <a:rPr lang="zh-CN" altLang="en-US" sz="2000" b="1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过程</a:t>
            </a:r>
            <a:r>
              <a:rPr lang="zh-CN" altLang="en-US" sz="2000" b="1" dirty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，请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据图回答问题：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3355" y="3226777"/>
            <a:ext cx="89097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lvl="0" hangingPunct="1"/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（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4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）</a:t>
            </a:r>
            <a:r>
              <a:rPr lang="zh-CN" altLang="en-US" sz="2000" b="1" dirty="0">
                <a:latin typeface="宋体" panose="02010600030101010101" pitchFamily="2" charset="-122"/>
              </a:rPr>
              <a:t>物质</a:t>
            </a:r>
            <a:r>
              <a:rPr lang="zh-CN" altLang="en-US" sz="2000" b="1" dirty="0" smtClean="0">
                <a:latin typeface="仿宋"/>
                <a:ea typeface="仿宋"/>
              </a:rPr>
              <a:t>①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在同一生物体内不同细胞中表达得到的蛋白质</a:t>
            </a:r>
            <a:r>
              <a:rPr lang="zh-CN" altLang="en-US" sz="2000" b="1" u="sng" dirty="0" smtClean="0">
                <a:latin typeface="宋体" panose="02010600030101010101" pitchFamily="2" charset="-122"/>
              </a:rPr>
              <a:t>          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（填“相同”“不相同”或“不完全相同”），原因</a:t>
            </a:r>
            <a:r>
              <a:rPr kumimoji="0" lang="zh-CN" alt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是</a:t>
            </a:r>
            <a:r>
              <a:rPr kumimoji="0" lang="zh-CN" alt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               </a:t>
            </a:r>
            <a:r>
              <a:rPr kumimoji="0" lang="zh-CN" alt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。</a:t>
            </a:r>
            <a:endParaRPr kumimoji="0" lang="en-US" altLang="zh-CN" sz="2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49060" y="3172604"/>
            <a:ext cx="1604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不完全相同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0" y="619882"/>
            <a:ext cx="8470207" cy="247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89793" y="3534553"/>
            <a:ext cx="2694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不同细胞内基因的选择性表达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27233" y="3952725"/>
            <a:ext cx="2335121" cy="103030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胰岛</a:t>
            </a:r>
            <a:r>
              <a:rPr lang="en-US" altLang="zh-CN" dirty="0" smtClean="0"/>
              <a:t>B</a:t>
            </a:r>
            <a:r>
              <a:rPr lang="zh-CN" altLang="en-US" dirty="0" smtClean="0"/>
              <a:t>细胞</a:t>
            </a:r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3238755" y="3934663"/>
            <a:ext cx="2345885" cy="103030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唾液腺细胞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56211" y="39553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胰岛素</a:t>
            </a:r>
            <a:endParaRPr lang="zh-CN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42283" y="396156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唾液淀粉酶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65527" y="454771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呼吸酶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3115" y="454771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呼吸酶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3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3" grpId="0" animBg="1"/>
      <p:bldP spid="8" grpId="0" animBg="1"/>
      <p:bldP spid="6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21088" y="1752036"/>
            <a:ext cx="1203107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sldjump"/>
              </a:rPr>
              <a:t>DNA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sldjump"/>
              </a:rPr>
              <a:t>是遗传物质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2788" y="2804140"/>
            <a:ext cx="134844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hlinkClick r:id="rId5" action="ppaction://hlinksldjump"/>
              </a:rPr>
              <a:t>DNA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hlinkClick r:id="rId5" action="ppaction://hlinksldjump"/>
              </a:rPr>
              <a:t>的结构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0961" y="2263694"/>
            <a:ext cx="2507418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复制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（遗传信息的传递）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463" y="240277"/>
            <a:ext cx="188865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科学史话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6069" y="471109"/>
            <a:ext cx="3423421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肺炎链球菌的体内转化实验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肺炎链球菌的体外转化实验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噬菌体侵染细菌的实验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20961" y="3035549"/>
            <a:ext cx="2507418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基因的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表达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（控制生物性状）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64050" y="2800466"/>
            <a:ext cx="134844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hlinkClick r:id="rId6" action="ppaction://hlinksldjump"/>
              </a:rPr>
              <a:t>DNA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hlinkClick r:id="rId6" action="ppaction://hlinksldjump"/>
              </a:rPr>
              <a:t>的功能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" name="直接箭头连接符 2"/>
          <p:cNvCxnSpPr>
            <a:stCxn id="7" idx="1"/>
            <a:endCxn id="8" idx="0"/>
          </p:cNvCxnSpPr>
          <p:nvPr/>
        </p:nvCxnSpPr>
        <p:spPr>
          <a:xfrm flipH="1">
            <a:off x="3407011" y="2105979"/>
            <a:ext cx="314077" cy="6981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>
            <a:stCxn id="7" idx="3"/>
            <a:endCxn id="17" idx="0"/>
          </p:cNvCxnSpPr>
          <p:nvPr/>
        </p:nvCxnSpPr>
        <p:spPr>
          <a:xfrm>
            <a:off x="4924195" y="2105979"/>
            <a:ext cx="314078" cy="6944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8" idx="3"/>
            <a:endCxn id="17" idx="1"/>
          </p:cNvCxnSpPr>
          <p:nvPr/>
        </p:nvCxnSpPr>
        <p:spPr>
          <a:xfrm flipV="1">
            <a:off x="4081234" y="3000521"/>
            <a:ext cx="482816" cy="36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61543" y="4139559"/>
            <a:ext cx="2826254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体外蛋白合成技术破译了密码子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6500" y="2263694"/>
            <a:ext cx="1289622" cy="147732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X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衍射图谱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A=T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C=G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的信息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双螺旋结构模型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89615" y="1448173"/>
            <a:ext cx="217011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半保留复制实验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1" name="直接箭头连接符 20"/>
          <p:cNvCxnSpPr>
            <a:stCxn id="17" idx="3"/>
            <a:endCxn id="9" idx="1"/>
          </p:cNvCxnSpPr>
          <p:nvPr/>
        </p:nvCxnSpPr>
        <p:spPr>
          <a:xfrm flipV="1">
            <a:off x="5912496" y="2617637"/>
            <a:ext cx="408465" cy="3828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17" idx="3"/>
            <a:endCxn id="24" idx="1"/>
          </p:cNvCxnSpPr>
          <p:nvPr/>
        </p:nvCxnSpPr>
        <p:spPr>
          <a:xfrm>
            <a:off x="5912496" y="3000521"/>
            <a:ext cx="408465" cy="3889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9" idx="0"/>
            <a:endCxn id="27" idx="2"/>
          </p:cNvCxnSpPr>
          <p:nvPr/>
        </p:nvCxnSpPr>
        <p:spPr>
          <a:xfrm flipV="1">
            <a:off x="7574670" y="1817505"/>
            <a:ext cx="0" cy="4461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24" idx="2"/>
            <a:endCxn id="23" idx="0"/>
          </p:cNvCxnSpPr>
          <p:nvPr/>
        </p:nvCxnSpPr>
        <p:spPr>
          <a:xfrm>
            <a:off x="7574670" y="3743435"/>
            <a:ext cx="0" cy="3961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7" idx="0"/>
            <a:endCxn id="11" idx="2"/>
          </p:cNvCxnSpPr>
          <p:nvPr/>
        </p:nvCxnSpPr>
        <p:spPr>
          <a:xfrm flipV="1">
            <a:off x="4322642" y="1394439"/>
            <a:ext cx="25138" cy="3575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8" idx="1"/>
            <a:endCxn id="26" idx="3"/>
          </p:cNvCxnSpPr>
          <p:nvPr/>
        </p:nvCxnSpPr>
        <p:spPr>
          <a:xfrm flipH="1" flipV="1">
            <a:off x="1976122" y="3002358"/>
            <a:ext cx="756666" cy="18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918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24" grpId="0" animBg="1"/>
      <p:bldP spid="17" grpId="0" animBg="1"/>
      <p:bldP spid="23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 l="5479" t="13881"/>
          <a:stretch>
            <a:fillRect/>
          </a:stretch>
        </p:blipFill>
        <p:spPr bwMode="auto">
          <a:xfrm>
            <a:off x="254809" y="516075"/>
            <a:ext cx="4228296" cy="224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图片 1"/>
          <p:cNvPicPr>
            <a:picLocks noChangeAspect="1" noChangeArrowheads="1"/>
          </p:cNvPicPr>
          <p:nvPr/>
        </p:nvPicPr>
        <p:blipFill>
          <a:blip r:embed="rId5"/>
          <a:srcRect b="9484"/>
          <a:stretch>
            <a:fillRect/>
          </a:stretch>
        </p:blipFill>
        <p:spPr bwMode="auto">
          <a:xfrm>
            <a:off x="4483105" y="493741"/>
            <a:ext cx="4295313" cy="227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5"/>
          <p:cNvGrpSpPr/>
          <p:nvPr/>
        </p:nvGrpSpPr>
        <p:grpSpPr>
          <a:xfrm>
            <a:off x="4557245" y="2880799"/>
            <a:ext cx="4295313" cy="1955629"/>
            <a:chOff x="1143001" y="426962"/>
            <a:chExt cx="5827489" cy="217472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66589" y="426962"/>
              <a:ext cx="5803901" cy="217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1143001" y="522514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实验二：</a:t>
              </a:r>
              <a:endParaRPr lang="zh-CN" altLang="en-US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01234" y="2901106"/>
            <a:ext cx="4281871" cy="1935322"/>
            <a:chOff x="1175658" y="2872236"/>
            <a:chExt cx="5834742" cy="2271264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78480" y="2872236"/>
              <a:ext cx="5831920" cy="2271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175658" y="2960915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实验一：</a:t>
              </a:r>
              <a:endParaRPr lang="zh-CN" altLang="en-US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7464" y="111808"/>
            <a:ext cx="312617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是遗传物质的实验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动作按钮: 上一张 12">
            <a:hlinkClick r:id="rId8" action="ppaction://hlinksldjump" highlightClick="1"/>
          </p:cNvPr>
          <p:cNvSpPr/>
          <p:nvPr/>
        </p:nvSpPr>
        <p:spPr>
          <a:xfrm>
            <a:off x="8622565" y="0"/>
            <a:ext cx="521435" cy="43830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562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IMG_2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22" y="721343"/>
            <a:ext cx="1935874" cy="2238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 descr="https://timgsa.baidu.com/timg?image&amp;quality=80&amp;size=b9999_10000&amp;sec=1588046574207&amp;di=58feeb157fb2e780c3b9b82d5ab4222c&amp;imgtype=0&amp;src=http%3A%2F%2Fcourseware.eduwest.com%2Fcourseware%2F0876%2Fcontent%2F0001%2F1_3_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10" y="2899647"/>
            <a:ext cx="3476936" cy="183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11" descr="IMG_2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1214" y="660886"/>
            <a:ext cx="4973274" cy="40784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7464" y="111808"/>
            <a:ext cx="312617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的双螺旋结构模型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Picture 2" descr="https://timgsa.baidu.com/timg?image&amp;quality=80&amp;size=b9999_10000&amp;sec=1588572228565&amp;di=1df42a2b41c6723b0214ee0e75a2b64c&amp;imgtype=0&amp;src=http%3A%2F%2Fa0.att.hudong.com%2F07%2F96%2F01000000000000119089653525907_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96" y="721343"/>
            <a:ext cx="1761098" cy="207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动作按钮: 上一张 2">
            <a:hlinkClick r:id="rId8" action="ppaction://hlinksldjump" highlightClick="1"/>
          </p:cNvPr>
          <p:cNvSpPr/>
          <p:nvPr/>
        </p:nvSpPr>
        <p:spPr>
          <a:xfrm>
            <a:off x="8622565" y="0"/>
            <a:ext cx="521435" cy="43830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720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imgsa.baidu.com/timg?image&amp;quality=80&amp;size=b9999_10000&amp;sec=1588047007663&amp;di=4d5aaf336cfc242c36254da8acb77d98&amp;imgtype=0&amp;src=http%3A%2F%2Fg.hiphotos.baidu.com%2Fzhidao%2Fpic%2Fitem%2Fb8014a90f603738d1f9073a5b51bb051f919ec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91" y="394499"/>
            <a:ext cx="4147832" cy="384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022" y="573473"/>
            <a:ext cx="4759977" cy="278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464" y="111808"/>
            <a:ext cx="498245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的功能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传递和表达遗传信息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1355" y="4218413"/>
            <a:ext cx="4594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传递遗传信息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——DNA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复制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91151" y="3361206"/>
            <a:ext cx="4186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表达遗传信息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基因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的表达</a:t>
            </a:r>
          </a:p>
        </p:txBody>
      </p:sp>
      <p:sp>
        <p:nvSpPr>
          <p:cNvPr id="7" name="动作按钮: 上一张 6">
            <a:hlinkClick r:id="rId5" action="ppaction://hlinksldjump" highlightClick="1"/>
          </p:cNvPr>
          <p:cNvSpPr/>
          <p:nvPr/>
        </p:nvSpPr>
        <p:spPr>
          <a:xfrm>
            <a:off x="8622565" y="0"/>
            <a:ext cx="521435" cy="43830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45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6750" y="799498"/>
            <a:ext cx="377539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p"/>
            </a:pPr>
            <a:r>
              <a:rPr lang="en-US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的科学史话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0887" y="1686338"/>
            <a:ext cx="407476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p"/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科学方法与技术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0887" y="2573178"/>
            <a:ext cx="261481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p"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知识框图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887" y="3460017"/>
            <a:ext cx="261481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p"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习题讲解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980886" y="1686338"/>
            <a:ext cx="4074763" cy="6463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11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 noChangeArrowheads="1"/>
          </p:cNvPicPr>
          <p:nvPr/>
        </p:nvPicPr>
        <p:blipFill>
          <a:blip r:embed="rId2"/>
          <a:srcRect b="9484"/>
          <a:stretch>
            <a:fillRect/>
          </a:stretch>
        </p:blipFill>
        <p:spPr bwMode="auto">
          <a:xfrm>
            <a:off x="1600901" y="1033863"/>
            <a:ext cx="7068105" cy="373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6299" y="434942"/>
            <a:ext cx="6930119" cy="461665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自变量控制中的“加法原理”和“减法原理”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0C52B86F-1DB9-4A44-856B-B0C4A5EAD9AF}"/>
              </a:ext>
            </a:extLst>
          </p:cNvPr>
          <p:cNvGrpSpPr/>
          <p:nvPr/>
        </p:nvGrpSpPr>
        <p:grpSpPr>
          <a:xfrm>
            <a:off x="1815674" y="2902589"/>
            <a:ext cx="6712620" cy="2063696"/>
            <a:chOff x="4685042" y="2707540"/>
            <a:chExt cx="3820239" cy="1035845"/>
          </a:xfrm>
        </p:grpSpPr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xmlns="" id="{01ED7905-F952-42FB-B5F0-405D9FF4F7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042" y="2707540"/>
              <a:ext cx="1269206" cy="1035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xmlns="" id="{2E594F63-19D7-45EE-AEEC-9F16D31D1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484" y="2707540"/>
              <a:ext cx="1269206" cy="1035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xmlns="" id="{AD11D098-9339-4394-B3AA-52615D14A4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690" y="2707541"/>
              <a:ext cx="1296591" cy="1035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矩形 12"/>
          <p:cNvSpPr/>
          <p:nvPr/>
        </p:nvSpPr>
        <p:spPr>
          <a:xfrm>
            <a:off x="468971" y="1592621"/>
            <a:ext cx="1039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减法原理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8971" y="3498908"/>
            <a:ext cx="1017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加法原理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362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6944" y="269137"/>
            <a:ext cx="2077813" cy="461665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假说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演绎法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xmlns="" id="{79C4EF23-3172-2E46-9CE0-EA735F963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16"/>
          <a:stretch>
            <a:fillRect/>
          </a:stretch>
        </p:blipFill>
        <p:spPr bwMode="auto">
          <a:xfrm>
            <a:off x="6350597" y="1028905"/>
            <a:ext cx="1409103" cy="317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D4C78A8-B39C-7C43-A17D-2F67E791C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2" r="32623"/>
          <a:stretch>
            <a:fillRect/>
          </a:stretch>
        </p:blipFill>
        <p:spPr bwMode="auto">
          <a:xfrm>
            <a:off x="7759700" y="1028905"/>
            <a:ext cx="1411156" cy="317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>
            <a:extLst>
              <a:ext uri="{FF2B5EF4-FFF2-40B4-BE49-F238E27FC236}">
                <a16:creationId xmlns:a16="http://schemas.microsoft.com/office/drawing/2014/main" xmlns="" id="{ABE28D58-BAE8-7E4B-9437-F1465DD7C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603" y="1454150"/>
            <a:ext cx="447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65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FontTx/>
              <a:buNone/>
            </a:pPr>
            <a:r>
              <a:rPr lang="zh-CN" altLang="en-US" sz="2000" b="1" noProof="1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zh-CN" altLang="zh-CN" sz="2000" b="1" noProof="1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2</a:t>
            </a:r>
            <a:r>
              <a:rPr lang="zh-CN" altLang="en-US" sz="2000" b="1" noProof="1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）</a:t>
            </a:r>
            <a:r>
              <a:rPr lang="en" altLang="zh-CN" sz="2000" b="1" noProof="1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DNA</a:t>
            </a:r>
            <a:r>
              <a:rPr lang="zh-CN" altLang="en-US" sz="2000" b="1" noProof="1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复制是半保留还是全保留</a:t>
            </a: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xmlns="" id="{D3E960D1-90F5-D449-822E-11B92E4CB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603" y="2246313"/>
            <a:ext cx="36853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65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FontTx/>
              <a:buNone/>
            </a:pPr>
            <a:r>
              <a:rPr lang="zh-CN" altLang="en-US" sz="2000" b="1" noProof="1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zh-CN" altLang="zh-CN" sz="2000" b="1" noProof="1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3</a:t>
            </a:r>
            <a:r>
              <a:rPr lang="zh-CN" altLang="en-US" sz="2000" b="1" noProof="1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）设计实验，根据假说，演绎推理得出预期实验结果：复制后子代</a:t>
            </a:r>
            <a:r>
              <a:rPr lang="en" altLang="zh-CN" sz="2000" b="1" noProof="1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DNA</a:t>
            </a:r>
            <a:r>
              <a:rPr lang="zh-CN" altLang="en-US" sz="2000" b="1" noProof="1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可能的情况</a:t>
            </a: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xmlns="" id="{97413A9E-5031-C141-B4BE-94F36E609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678" y="3289300"/>
            <a:ext cx="4185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65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FontTx/>
              <a:buNone/>
            </a:pPr>
            <a:r>
              <a:rPr lang="zh-CN" altLang="en-US" sz="2000" b="1" noProof="1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zh-CN" altLang="zh-CN" sz="2000" b="1" noProof="1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4</a:t>
            </a:r>
            <a:r>
              <a:rPr lang="zh-CN" altLang="en-US" sz="2000" b="1" noProof="1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）进行实验验证，得到实验结果</a:t>
            </a:r>
          </a:p>
        </p:txBody>
      </p:sp>
      <p:sp>
        <p:nvSpPr>
          <p:cNvPr id="13" name="文本框 21527">
            <a:extLst>
              <a:ext uri="{FF2B5EF4-FFF2-40B4-BE49-F238E27FC236}">
                <a16:creationId xmlns:a16="http://schemas.microsoft.com/office/drawing/2014/main" xmlns="" id="{327A1BAC-0F1C-E848-91C7-1E959C575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678" y="855663"/>
            <a:ext cx="44688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65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FontTx/>
              <a:buNone/>
            </a:pPr>
            <a:r>
              <a:rPr lang="zh-CN" altLang="en-US" sz="2000" b="1" noProof="1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zh-CN" altLang="zh-CN" sz="2000" b="1" noProof="1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zh-CN" altLang="en-US" sz="2000" b="1" noProof="1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）</a:t>
            </a:r>
            <a:r>
              <a:rPr lang="en" altLang="zh-CN" sz="2000" b="1" noProof="1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DNA</a:t>
            </a:r>
            <a:r>
              <a:rPr lang="zh-CN" altLang="en-US" sz="2000" b="1" noProof="1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是如何进行复制的？   </a:t>
            </a:r>
            <a:endParaRPr lang="zh-CN" altLang="en-US" sz="2000" b="1" noProof="1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4" name="文本框 21528">
            <a:extLst>
              <a:ext uri="{FF2B5EF4-FFF2-40B4-BE49-F238E27FC236}">
                <a16:creationId xmlns:a16="http://schemas.microsoft.com/office/drawing/2014/main" xmlns="" id="{EAE5B710-BFFC-874E-9CEF-FA53CC278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603" y="4148138"/>
            <a:ext cx="39576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65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FontTx/>
              <a:buNone/>
            </a:pPr>
            <a:r>
              <a:rPr lang="zh-CN" altLang="en-US" sz="2000" b="1" noProof="1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zh-CN" altLang="zh-CN" sz="2000" b="1" noProof="1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5</a:t>
            </a:r>
            <a:r>
              <a:rPr lang="zh-CN" altLang="en-US" sz="2000" b="1" noProof="1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）</a:t>
            </a:r>
            <a:r>
              <a:rPr lang="en" altLang="zh-CN" sz="2000" b="1" noProof="1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DNA</a:t>
            </a:r>
            <a:r>
              <a:rPr lang="zh-CN" altLang="en-US" sz="2000" b="1" noProof="1"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复制方式是半保留复制</a:t>
            </a:r>
            <a:endParaRPr lang="zh-CN" altLang="en-US" sz="2000" b="1" noProof="1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  <a:cs typeface="宋体" panose="02010600030101010101" pitchFamily="2" charset="-122"/>
            </a:endParaRPr>
          </a:p>
        </p:txBody>
      </p:sp>
      <p:grpSp>
        <p:nvGrpSpPr>
          <p:cNvPr id="15" name="组合 7">
            <a:extLst>
              <a:ext uri="{FF2B5EF4-FFF2-40B4-BE49-F238E27FC236}">
                <a16:creationId xmlns:a16="http://schemas.microsoft.com/office/drawing/2014/main" xmlns="" id="{7FCCB839-91E3-B84E-9A78-05AF919C4BFB}"/>
              </a:ext>
            </a:extLst>
          </p:cNvPr>
          <p:cNvGrpSpPr>
            <a:grpSpLocks/>
          </p:cNvGrpSpPr>
          <p:nvPr/>
        </p:nvGrpSpPr>
        <p:grpSpPr bwMode="auto">
          <a:xfrm>
            <a:off x="592138" y="798513"/>
            <a:ext cx="1711325" cy="3765550"/>
            <a:chOff x="5522437" y="678134"/>
            <a:chExt cx="1711587" cy="3765291"/>
          </a:xfrm>
        </p:grpSpPr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xmlns="" id="{F28C5723-73DB-0243-A0E1-5066E72DA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487" y="1310878"/>
              <a:ext cx="150733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r>
                <a:rPr lang="zh-CN" altLang="en-US" sz="2000" b="1" noProof="1">
                  <a:solidFill>
                    <a:srgbClr val="FF0000"/>
                  </a:solidFill>
                  <a:latin typeface="KaiTi" panose="02010609060101010101" pitchFamily="49" charset="-122"/>
                  <a:ea typeface="KaiTi" panose="02010609060101010101" pitchFamily="49" charset="-122"/>
                  <a:cs typeface="宋体" panose="02010600030101010101" pitchFamily="2" charset="-122"/>
                </a:rPr>
                <a:t>作出假说</a:t>
              </a:r>
            </a:p>
          </p:txBody>
        </p:sp>
        <p:sp>
          <p:nvSpPr>
            <p:cNvPr id="17" name="Text Box 3">
              <a:extLst>
                <a:ext uri="{FF2B5EF4-FFF2-40B4-BE49-F238E27FC236}">
                  <a16:creationId xmlns:a16="http://schemas.microsoft.com/office/drawing/2014/main" xmlns="" id="{61BCF86C-5FCA-1F4A-B074-2AD45D0822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0005" y="2158024"/>
              <a:ext cx="1674019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r>
                <a:rPr lang="zh-CN" altLang="en-US" sz="2000" b="1" noProof="1">
                  <a:solidFill>
                    <a:srgbClr val="FF0000"/>
                  </a:solidFill>
                  <a:latin typeface="KaiTi" panose="02010609060101010101" pitchFamily="49" charset="-122"/>
                  <a:ea typeface="KaiTi" panose="02010609060101010101" pitchFamily="49" charset="-122"/>
                  <a:cs typeface="宋体" panose="02010600030101010101" pitchFamily="2" charset="-122"/>
                </a:rPr>
                <a:t>演绎推理</a:t>
              </a:r>
            </a:p>
          </p:txBody>
        </p:sp>
        <p:sp>
          <p:nvSpPr>
            <p:cNvPr id="18" name="Text Box 4">
              <a:extLst>
                <a:ext uri="{FF2B5EF4-FFF2-40B4-BE49-F238E27FC236}">
                  <a16:creationId xmlns:a16="http://schemas.microsoft.com/office/drawing/2014/main" xmlns="" id="{ADF7E33C-A98A-FE40-B309-E4795BA8A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871" y="3083177"/>
              <a:ext cx="1566863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r>
                <a:rPr lang="zh-CN" altLang="en-US" sz="2000" b="1" noProof="1">
                  <a:solidFill>
                    <a:srgbClr val="FF0000"/>
                  </a:solidFill>
                  <a:latin typeface="KaiTi" panose="02010609060101010101" pitchFamily="49" charset="-122"/>
                  <a:ea typeface="KaiTi" panose="02010609060101010101" pitchFamily="49" charset="-122"/>
                  <a:cs typeface="宋体" panose="02010600030101010101" pitchFamily="2" charset="-122"/>
                </a:rPr>
                <a:t>验证假说</a:t>
              </a:r>
            </a:p>
          </p:txBody>
        </p:sp>
        <p:sp>
          <p:nvSpPr>
            <p:cNvPr id="19" name="下箭头 21530">
              <a:extLst>
                <a:ext uri="{FF2B5EF4-FFF2-40B4-BE49-F238E27FC236}">
                  <a16:creationId xmlns:a16="http://schemas.microsoft.com/office/drawing/2014/main" xmlns="" id="{7960AE35-AE39-3647-B6BF-AC1A32214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2974" y="1094185"/>
              <a:ext cx="215107" cy="270271"/>
            </a:xfrm>
            <a:prstGeom prst="downArrow">
              <a:avLst>
                <a:gd name="adj1" fmla="val 50000"/>
                <a:gd name="adj2" fmla="val 25001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endParaRPr lang="zh-CN" altLang="en-US" sz="200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下箭头 21531">
              <a:extLst>
                <a:ext uri="{FF2B5EF4-FFF2-40B4-BE49-F238E27FC236}">
                  <a16:creationId xmlns:a16="http://schemas.microsoft.com/office/drawing/2014/main" xmlns="" id="{60CE260A-6A68-034D-9FF1-D27D3AE9E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2975" y="1688307"/>
              <a:ext cx="215106" cy="445800"/>
            </a:xfrm>
            <a:prstGeom prst="downArrow">
              <a:avLst>
                <a:gd name="adj1" fmla="val 50000"/>
                <a:gd name="adj2" fmla="val 40538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endParaRPr lang="zh-CN" altLang="en-US" sz="200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下箭头 21532">
              <a:extLst>
                <a:ext uri="{FF2B5EF4-FFF2-40B4-BE49-F238E27FC236}">
                  <a16:creationId xmlns:a16="http://schemas.microsoft.com/office/drawing/2014/main" xmlns="" id="{7DC7EC53-CF58-DD4D-96C5-773168D9B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684" y="2596063"/>
              <a:ext cx="195398" cy="469105"/>
            </a:xfrm>
            <a:prstGeom prst="downArrow">
              <a:avLst>
                <a:gd name="adj1" fmla="val 50000"/>
                <a:gd name="adj2" fmla="val 55318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endParaRPr lang="zh-CN" altLang="en-US" sz="200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下箭头 21533">
              <a:extLst>
                <a:ext uri="{FF2B5EF4-FFF2-40B4-BE49-F238E27FC236}">
                  <a16:creationId xmlns:a16="http://schemas.microsoft.com/office/drawing/2014/main" xmlns="" id="{45EA0996-17C9-A947-9CDC-D4BF388CA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682" y="3516684"/>
              <a:ext cx="195399" cy="568326"/>
            </a:xfrm>
            <a:prstGeom prst="downArrow">
              <a:avLst>
                <a:gd name="adj1" fmla="val 50000"/>
                <a:gd name="adj2" fmla="val 44194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endParaRPr lang="zh-CN" altLang="en-US" sz="200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1">
              <a:extLst>
                <a:ext uri="{FF2B5EF4-FFF2-40B4-BE49-F238E27FC236}">
                  <a16:creationId xmlns:a16="http://schemas.microsoft.com/office/drawing/2014/main" xmlns="" id="{8EA41C4A-BA2B-4B4F-ADF6-AAE9C70CD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2437" y="678134"/>
              <a:ext cx="1649016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r>
                <a:rPr lang="zh-CN" altLang="en-US" sz="2000" b="1" noProof="1">
                  <a:solidFill>
                    <a:srgbClr val="FF0000"/>
                  </a:solidFill>
                  <a:latin typeface="KaiTi" panose="02010609060101010101" pitchFamily="49" charset="-122"/>
                  <a:ea typeface="KaiTi" panose="02010609060101010101" pitchFamily="49" charset="-122"/>
                  <a:cs typeface="宋体" panose="02010600030101010101" pitchFamily="2" charset="-122"/>
                  <a:sym typeface="+mn-ea" charset="0"/>
                </a:rPr>
                <a:t>提出问题</a:t>
              </a:r>
            </a:p>
          </p:txBody>
        </p:sp>
        <p:sp>
          <p:nvSpPr>
            <p:cNvPr id="24" name="矩形 2">
              <a:extLst>
                <a:ext uri="{FF2B5EF4-FFF2-40B4-BE49-F238E27FC236}">
                  <a16:creationId xmlns:a16="http://schemas.microsoft.com/office/drawing/2014/main" xmlns="" id="{93EFDB07-6778-DE49-8E77-4FD664AD3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8877" y="4043315"/>
              <a:ext cx="1217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3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r>
                <a:rPr lang="zh-CN" altLang="en-US" sz="2000" b="1" noProof="1">
                  <a:solidFill>
                    <a:srgbClr val="FF0000"/>
                  </a:solidFill>
                  <a:latin typeface="KaiTi" panose="02010609060101010101" pitchFamily="49" charset="-122"/>
                  <a:ea typeface="KaiTi" panose="02010609060101010101" pitchFamily="49" charset="-122"/>
                  <a:cs typeface="宋体" panose="02010600030101010101" pitchFamily="2" charset="-122"/>
                </a:rPr>
                <a:t>得出结论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409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5.5|10.2|14.2|6.2|8.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1|45.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4578</TotalTime>
  <Words>1457</Words>
  <Application>Microsoft Office PowerPoint</Application>
  <PresentationFormat>全屏显示(16:9)</PresentationFormat>
  <Paragraphs>196</Paragraphs>
  <Slides>27</Slides>
  <Notes>9</Notes>
  <HiddenSlides>3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1_Office 主题​​</vt:lpstr>
      <vt:lpstr>DNA结构与功能 ——单元复习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Lenovo</cp:lastModifiedBy>
  <cp:revision>432</cp:revision>
  <dcterms:created xsi:type="dcterms:W3CDTF">2020-02-01T11:21:00Z</dcterms:created>
  <dcterms:modified xsi:type="dcterms:W3CDTF">2020-05-05T01:57:26Z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