
<file path=[Content_Types].xml><?xml version="1.0" encoding="utf-8"?>
<Types xmlns="http://schemas.openxmlformats.org/package/2006/content-types">
  <Override PartName="/ppt/tags/tag8.xml" ContentType="application/vnd.openxmlformats-officedocument.presentationml.tags+xml"/>
  <Override PartName="/ppt/tags/tag104.xml" ContentType="application/vnd.openxmlformats-officedocument.presentationml.tags+xml"/>
  <Override PartName="/ppt/notesSlides/notesSlide2.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38.xml" ContentType="application/vnd.openxmlformats-officedocument.presentationml.tags+xml"/>
  <Override PartName="/ppt/tags/tag85.xml" ContentType="application/vnd.openxmlformats-officedocument.presentationml.tags+xml"/>
  <Override PartName="/ppt/notesSlides/notesSlide16.xml" ContentType="application/vnd.openxmlformats-officedocument.presentationml.notes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34.xml" ContentType="application/vnd.openxmlformats-officedocument.presentationml.tags+xml"/>
  <Override PartName="/ppt/tags/tag52.xml" ContentType="application/vnd.openxmlformats-officedocument.presentationml.tags+xml"/>
  <Override PartName="/ppt/tags/tag81.xml" ContentType="application/vnd.openxmlformats-officedocument.presentationml.tags+xml"/>
  <Override PartName="/ppt/tags/tag109.xml" ContentType="application/vnd.openxmlformats-officedocument.presentationml.tag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tags/tag70.xml" ContentType="application/vnd.openxmlformats-officedocument.presentationml.tags+xml"/>
  <Override PartName="/ppt/notesSlides/notesSlide7.xml" ContentType="application/vnd.openxmlformats-officedocument.presentationml.notesSlide+xml"/>
  <Override PartName="/ppt/tags/tag116.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tags/tag105.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ags/tag112.xml" ContentType="application/vnd.openxmlformats-officedocument.presentationml.tags+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68.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tags/tag1.xml" ContentType="application/vnd.openxmlformats-officedocument.presentationml.tags+xml"/>
  <Override PartName="/ppt/tags/tag28.xml" ContentType="application/vnd.openxmlformats-officedocument.presentationml.tags+xml"/>
  <Override PartName="/ppt/tags/tag57.xml" ContentType="application/vnd.openxmlformats-officedocument.presentationml.tags+xml"/>
  <Override PartName="/ppt/tags/tag75.xml" ContentType="application/vnd.openxmlformats-officedocument.presentationml.tags+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notesSlides/notesSlide13.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tags/tag24.xml" ContentType="application/vnd.openxmlformats-officedocument.presentationml.tags+xml"/>
  <Override PartName="/ppt/tags/tag53.xml" ContentType="application/vnd.openxmlformats-officedocument.presentationml.tags+xml"/>
  <Override PartName="/ppt/tags/tag71.xml" ContentType="application/vnd.openxmlformats-officedocument.presentationml.tags+xml"/>
  <Override PartName="/ppt/notesSlides/notesSlide8.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tags/tag20.xml" ContentType="application/vnd.openxmlformats-officedocument.presentationml.tags+xml"/>
  <Override PartName="/ppt/tags/tag106.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ags/tag98.xml" ContentType="application/vnd.openxmlformats-officedocument.presentationml.tags+xml"/>
  <Override PartName="/ppt/tags/tag102.xml" ContentType="application/vnd.openxmlformats-officedocument.presentationml.tags+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notesSlides/notesSlide14.xml" ContentType="application/vnd.openxmlformats-officedocument.presentationml.notesSlide+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tags/tag32.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tags/tag114.xml" ContentType="application/vnd.openxmlformats-officedocument.presentationml.tags+xml"/>
  <Override PartName="/ppt/slides/slide28.xml" ContentType="application/vnd.openxmlformats-officedocument.presentationml.slide+xml"/>
  <Override PartName="/ppt/tags/tag7.xml" ContentType="application/vnd.openxmlformats-officedocument.presentationml.tags+xml"/>
  <Override PartName="/ppt/tags/tag103.xml" ContentType="application/vnd.openxmlformats-officedocument.presentationml.tag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notesSlides/notesSlide19.xml" ContentType="application/vnd.openxmlformats-officedocument.presentationml.notesSlide+xml"/>
  <Override PartName="/ppt/slides/slide24.xml" ContentType="application/vnd.openxmlformats-officedocument.presentationml.slide+xml"/>
  <Override PartName="/ppt/slideLayouts/slideLayout16.xml" ContentType="application/vnd.openxmlformats-officedocument.presentationml.slideLayout+xml"/>
  <Override PartName="/ppt/tags/tag3.xml" ContentType="application/vnd.openxmlformats-officedocument.presentationml.tags+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notesSlides/notesSlide22.xml" ContentType="application/vnd.openxmlformats-officedocument.presentationml.notesSlide+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notesSlides/notesSlide11.xml" ContentType="application/vnd.openxmlformats-officedocument.presentationml.notesSlide+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notesSlides/notesSlide6.xml" ContentType="application/vnd.openxmlformats-officedocument.presentationml.notesSlide+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slides/slide29.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slides/slide32.xml" ContentType="application/vnd.openxmlformats-officedocument.presentationml.slide+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tags/tag45.xml" ContentType="application/vnd.openxmlformats-officedocument.presentationml.tags+xml"/>
  <Override PartName="/ppt/tags/tag92.xml" ContentType="application/vnd.openxmlformats-officedocument.presentationml.tags+xml"/>
  <Override PartName="/ppt/notesSlides/notesSlide23.xml" ContentType="application/vnd.openxmlformats-officedocument.presentationml.notesSlide+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sldIdLst>
    <p:sldId id="265" r:id="rId2"/>
    <p:sldId id="2070" r:id="rId3"/>
    <p:sldId id="374" r:id="rId4"/>
    <p:sldId id="2072" r:id="rId5"/>
    <p:sldId id="423" r:id="rId6"/>
    <p:sldId id="2075" r:id="rId7"/>
    <p:sldId id="772" r:id="rId8"/>
    <p:sldId id="773" r:id="rId9"/>
    <p:sldId id="300" r:id="rId10"/>
    <p:sldId id="774" r:id="rId11"/>
    <p:sldId id="1279" r:id="rId12"/>
    <p:sldId id="2086" r:id="rId13"/>
    <p:sldId id="2083" r:id="rId14"/>
    <p:sldId id="2082" r:id="rId15"/>
    <p:sldId id="266" r:id="rId16"/>
    <p:sldId id="780" r:id="rId17"/>
    <p:sldId id="2077" r:id="rId18"/>
    <p:sldId id="268" r:id="rId19"/>
    <p:sldId id="781" r:id="rId20"/>
    <p:sldId id="2064" r:id="rId21"/>
    <p:sldId id="1285" r:id="rId22"/>
    <p:sldId id="2085" r:id="rId23"/>
    <p:sldId id="1758" r:id="rId24"/>
    <p:sldId id="2078" r:id="rId25"/>
    <p:sldId id="782" r:id="rId26"/>
    <p:sldId id="783" r:id="rId27"/>
    <p:sldId id="2074" r:id="rId28"/>
    <p:sldId id="2073" r:id="rId29"/>
    <p:sldId id="748" r:id="rId30"/>
    <p:sldId id="749" r:id="rId31"/>
    <p:sldId id="750" r:id="rId32"/>
    <p:sldId id="361" r:id="rId33"/>
    <p:sldId id="271" r:id="rId34"/>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9pPr>
  </p:defaultTextStyle>
  <p:extLst>
    <p:ext uri="{EFAFB233-063F-42B5-8137-9DF3F51BA10A}">
      <p15:sldGuideLst xmlns="" xmlns:p15="http://schemas.microsoft.com/office/powerpoint/2012/main">
        <p15:guide id="1" orient="horz" pos="1736">
          <p15:clr>
            <a:srgbClr val="A4A3A4"/>
          </p15:clr>
        </p15:guide>
        <p15:guide id="2" pos="288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browse/>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CCFFFF"/>
    <a:srgbClr val="00B0F0"/>
    <a:srgbClr val="0000FF"/>
    <a:srgbClr val="FF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78" autoAdjust="0"/>
    <p:restoredTop sz="93164" autoAdjust="0"/>
  </p:normalViewPr>
  <p:slideViewPr>
    <p:cSldViewPr snapToGrid="0">
      <p:cViewPr varScale="1">
        <p:scale>
          <a:sx n="65" d="100"/>
          <a:sy n="65" d="100"/>
        </p:scale>
        <p:origin x="-542" y="-77"/>
      </p:cViewPr>
      <p:guideLst>
        <p:guide orient="horz" pos="1736"/>
        <p:guide pos="2882"/>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381533" y="685800"/>
            <a:ext cx="6094934"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 xmlns:p14="http://schemas.microsoft.com/office/powerpoint/2010/main" val="3659819036"/>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panose="020F0502020204030204"/>
      </a:defRPr>
    </a:lvl1pPr>
    <a:lvl2pPr indent="228600" latinLnBrk="0">
      <a:defRPr sz="1200">
        <a:latin typeface="+mj-lt"/>
        <a:ea typeface="+mj-ea"/>
        <a:cs typeface="+mj-cs"/>
        <a:sym typeface="Calibri" panose="020F0502020204030204"/>
      </a:defRPr>
    </a:lvl2pPr>
    <a:lvl3pPr indent="457200" latinLnBrk="0">
      <a:defRPr sz="1200">
        <a:latin typeface="+mj-lt"/>
        <a:ea typeface="+mj-ea"/>
        <a:cs typeface="+mj-cs"/>
        <a:sym typeface="Calibri" panose="020F0502020204030204"/>
      </a:defRPr>
    </a:lvl3pPr>
    <a:lvl4pPr indent="685800" latinLnBrk="0">
      <a:defRPr sz="1200">
        <a:latin typeface="+mj-lt"/>
        <a:ea typeface="+mj-ea"/>
        <a:cs typeface="+mj-cs"/>
        <a:sym typeface="Calibri" panose="020F0502020204030204"/>
      </a:defRPr>
    </a:lvl4pPr>
    <a:lvl5pPr indent="914400" latinLnBrk="0">
      <a:defRPr sz="1200">
        <a:latin typeface="+mj-lt"/>
        <a:ea typeface="+mj-ea"/>
        <a:cs typeface="+mj-cs"/>
        <a:sym typeface="Calibri" panose="020F0502020204030204"/>
      </a:defRPr>
    </a:lvl5pPr>
    <a:lvl6pPr indent="1143000" latinLnBrk="0">
      <a:defRPr sz="1200">
        <a:latin typeface="+mj-lt"/>
        <a:ea typeface="+mj-ea"/>
        <a:cs typeface="+mj-cs"/>
        <a:sym typeface="Calibri" panose="020F0502020204030204"/>
      </a:defRPr>
    </a:lvl6pPr>
    <a:lvl7pPr indent="1371600" latinLnBrk="0">
      <a:defRPr sz="1200">
        <a:latin typeface="+mj-lt"/>
        <a:ea typeface="+mj-ea"/>
        <a:cs typeface="+mj-cs"/>
        <a:sym typeface="Calibri" panose="020F0502020204030204"/>
      </a:defRPr>
    </a:lvl7pPr>
    <a:lvl8pPr indent="1600200" latinLnBrk="0">
      <a:defRPr sz="1200">
        <a:latin typeface="+mj-lt"/>
        <a:ea typeface="+mj-ea"/>
        <a:cs typeface="+mj-cs"/>
        <a:sym typeface="Calibri" panose="020F0502020204030204"/>
      </a:defRPr>
    </a:lvl8pPr>
    <a:lvl9pPr indent="1828800" latinLnBrk="0">
      <a:defRPr sz="1200">
        <a:latin typeface="+mj-lt"/>
        <a:ea typeface="+mj-ea"/>
        <a:cs typeface="+mj-cs"/>
        <a:sym typeface="Calibri" panose="020F050202020403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kumimoji="1" lang="zh-CN" altLang="en-US"/>
          </a:p>
        </p:txBody>
      </p:sp>
    </p:spTree>
    <p:extLst>
      <p:ext uri="{BB962C8B-B14F-4D97-AF65-F5344CB8AC3E}">
        <p14:creationId xmlns="" xmlns:p14="http://schemas.microsoft.com/office/powerpoint/2010/main" val="1357323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kumimoji="1" lang="zh-CN" altLang="en-US"/>
          </a:p>
        </p:txBody>
      </p:sp>
    </p:spTree>
    <p:extLst>
      <p:ext uri="{BB962C8B-B14F-4D97-AF65-F5344CB8AC3E}">
        <p14:creationId xmlns="" xmlns:p14="http://schemas.microsoft.com/office/powerpoint/2010/main" val="1522863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kumimoji="1" lang="zh-CN" altLang="en-US"/>
          </a:p>
        </p:txBody>
      </p:sp>
    </p:spTree>
    <p:extLst>
      <p:ext uri="{BB962C8B-B14F-4D97-AF65-F5344CB8AC3E}">
        <p14:creationId xmlns="" xmlns:p14="http://schemas.microsoft.com/office/powerpoint/2010/main" val="3798789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243" name="备注占位符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0244" name="灯片编号占位符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pPr>
            <a:fld id="{83B55E0B-D881-45EA-BD6A-6EEAEAFC581A}" type="slidenum">
              <a:rPr lang="zh-CN" altLang="en-US"/>
              <a:pPr>
                <a:spcBef>
                  <a:spcPct val="0"/>
                </a:spcBef>
              </a:pPr>
              <a:t>15</a:t>
            </a:fld>
            <a:endParaRPr lang="zh-CN" altLang="en-US"/>
          </a:p>
        </p:txBody>
      </p:sp>
    </p:spTree>
    <p:extLst>
      <p:ext uri="{BB962C8B-B14F-4D97-AF65-F5344CB8AC3E}">
        <p14:creationId xmlns="" xmlns:p14="http://schemas.microsoft.com/office/powerpoint/2010/main" val="925302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kumimoji="1" lang="zh-CN" altLang="en-US"/>
          </a:p>
        </p:txBody>
      </p:sp>
    </p:spTree>
    <p:extLst>
      <p:ext uri="{BB962C8B-B14F-4D97-AF65-F5344CB8AC3E}">
        <p14:creationId xmlns="" xmlns:p14="http://schemas.microsoft.com/office/powerpoint/2010/main" val="30398528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kumimoji="1" lang="zh-CN" altLang="en-US"/>
          </a:p>
        </p:txBody>
      </p:sp>
    </p:spTree>
    <p:extLst>
      <p:ext uri="{BB962C8B-B14F-4D97-AF65-F5344CB8AC3E}">
        <p14:creationId xmlns="" xmlns:p14="http://schemas.microsoft.com/office/powerpoint/2010/main" val="237862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0FE0DA7-A45F-4573-BDB6-25296F873932}" type="slidenum">
              <a:rPr lang="zh-CN" altLang="en-US" smtClean="0"/>
              <a:pPr/>
              <a:t>18</a:t>
            </a:fld>
            <a:endParaRPr lang="zh-CN" altLang="en-US"/>
          </a:p>
        </p:txBody>
      </p:sp>
    </p:spTree>
    <p:extLst>
      <p:ext uri="{BB962C8B-B14F-4D97-AF65-F5344CB8AC3E}">
        <p14:creationId xmlns="" xmlns:p14="http://schemas.microsoft.com/office/powerpoint/2010/main" val="19604433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kumimoji="1" lang="zh-CN" altLang="en-US"/>
          </a:p>
        </p:txBody>
      </p:sp>
    </p:spTree>
    <p:extLst>
      <p:ext uri="{BB962C8B-B14F-4D97-AF65-F5344CB8AC3E}">
        <p14:creationId xmlns="" xmlns:p14="http://schemas.microsoft.com/office/powerpoint/2010/main" val="296326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kumimoji="1" lang="zh-CN" altLang="en-US"/>
          </a:p>
        </p:txBody>
      </p:sp>
    </p:spTree>
    <p:extLst>
      <p:ext uri="{BB962C8B-B14F-4D97-AF65-F5344CB8AC3E}">
        <p14:creationId xmlns="" xmlns:p14="http://schemas.microsoft.com/office/powerpoint/2010/main" val="2242732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kumimoji="1" lang="zh-CN" altLang="en-US"/>
          </a:p>
        </p:txBody>
      </p:sp>
    </p:spTree>
    <p:extLst>
      <p:ext uri="{BB962C8B-B14F-4D97-AF65-F5344CB8AC3E}">
        <p14:creationId xmlns="" xmlns:p14="http://schemas.microsoft.com/office/powerpoint/2010/main" val="3892459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kumimoji="1" lang="zh-CN" altLang="en-US"/>
          </a:p>
        </p:txBody>
      </p:sp>
    </p:spTree>
    <p:extLst>
      <p:ext uri="{BB962C8B-B14F-4D97-AF65-F5344CB8AC3E}">
        <p14:creationId xmlns="" xmlns:p14="http://schemas.microsoft.com/office/powerpoint/2010/main" val="29418346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kumimoji="1" lang="zh-CN" altLang="en-US"/>
          </a:p>
        </p:txBody>
      </p:sp>
    </p:spTree>
    <p:extLst>
      <p:ext uri="{BB962C8B-B14F-4D97-AF65-F5344CB8AC3E}">
        <p14:creationId xmlns="" xmlns:p14="http://schemas.microsoft.com/office/powerpoint/2010/main" val="6538094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kumimoji="1" lang="zh-CN" altLang="en-US"/>
          </a:p>
        </p:txBody>
      </p:sp>
    </p:spTree>
    <p:extLst>
      <p:ext uri="{BB962C8B-B14F-4D97-AF65-F5344CB8AC3E}">
        <p14:creationId xmlns="" xmlns:p14="http://schemas.microsoft.com/office/powerpoint/2010/main" val="11133923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kumimoji="1" lang="zh-CN" altLang="en-US"/>
          </a:p>
        </p:txBody>
      </p:sp>
    </p:spTree>
    <p:extLst>
      <p:ext uri="{BB962C8B-B14F-4D97-AF65-F5344CB8AC3E}">
        <p14:creationId xmlns="" xmlns:p14="http://schemas.microsoft.com/office/powerpoint/2010/main" val="4417808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kumimoji="1" lang="zh-CN" altLang="en-US"/>
          </a:p>
        </p:txBody>
      </p:sp>
    </p:spTree>
    <p:extLst>
      <p:ext uri="{BB962C8B-B14F-4D97-AF65-F5344CB8AC3E}">
        <p14:creationId xmlns="" xmlns:p14="http://schemas.microsoft.com/office/powerpoint/2010/main" val="14288895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kumimoji="1" lang="zh-CN" altLang="en-US"/>
          </a:p>
        </p:txBody>
      </p:sp>
    </p:spTree>
    <p:extLst>
      <p:ext uri="{BB962C8B-B14F-4D97-AF65-F5344CB8AC3E}">
        <p14:creationId xmlns="" xmlns:p14="http://schemas.microsoft.com/office/powerpoint/2010/main" val="31013893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kumimoji="1" lang="zh-CN" altLang="en-US"/>
          </a:p>
        </p:txBody>
      </p:sp>
    </p:spTree>
    <p:extLst>
      <p:ext uri="{BB962C8B-B14F-4D97-AF65-F5344CB8AC3E}">
        <p14:creationId xmlns="" xmlns:p14="http://schemas.microsoft.com/office/powerpoint/2010/main" val="30212200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kumimoji="1" lang="zh-CN" altLang="en-US"/>
          </a:p>
        </p:txBody>
      </p:sp>
    </p:spTree>
    <p:extLst>
      <p:ext uri="{BB962C8B-B14F-4D97-AF65-F5344CB8AC3E}">
        <p14:creationId xmlns="" xmlns:p14="http://schemas.microsoft.com/office/powerpoint/2010/main" val="32667772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kumimoji="1" lang="zh-CN" altLang="en-US"/>
          </a:p>
        </p:txBody>
      </p:sp>
    </p:spTree>
    <p:extLst>
      <p:ext uri="{BB962C8B-B14F-4D97-AF65-F5344CB8AC3E}">
        <p14:creationId xmlns="" xmlns:p14="http://schemas.microsoft.com/office/powerpoint/2010/main" val="39972466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kumimoji="1" lang="zh-CN" altLang="en-US"/>
          </a:p>
        </p:txBody>
      </p:sp>
    </p:spTree>
    <p:extLst>
      <p:ext uri="{BB962C8B-B14F-4D97-AF65-F5344CB8AC3E}">
        <p14:creationId xmlns="" xmlns:p14="http://schemas.microsoft.com/office/powerpoint/2010/main" val="26327614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kumimoji="1" lang="zh-CN" altLang="en-US"/>
          </a:p>
        </p:txBody>
      </p:sp>
    </p:spTree>
    <p:extLst>
      <p:ext uri="{BB962C8B-B14F-4D97-AF65-F5344CB8AC3E}">
        <p14:creationId xmlns="" xmlns:p14="http://schemas.microsoft.com/office/powerpoint/2010/main" val="133745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2F34378-2182-4D8C-A314-C24236444279}" type="slidenum">
              <a:rPr lang="zh-CN" altLang="en-US" smtClean="0"/>
              <a:pPr/>
              <a:t>3</a:t>
            </a:fld>
            <a:endParaRPr lang="zh-CN" altLang="en-US"/>
          </a:p>
        </p:txBody>
      </p:sp>
    </p:spTree>
    <p:extLst>
      <p:ext uri="{BB962C8B-B14F-4D97-AF65-F5344CB8AC3E}">
        <p14:creationId xmlns="" xmlns:p14="http://schemas.microsoft.com/office/powerpoint/2010/main" val="22277347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kumimoji="1" lang="zh-CN" altLang="en-US"/>
          </a:p>
        </p:txBody>
      </p:sp>
    </p:spTree>
    <p:extLst>
      <p:ext uri="{BB962C8B-B14F-4D97-AF65-F5344CB8AC3E}">
        <p14:creationId xmlns="" xmlns:p14="http://schemas.microsoft.com/office/powerpoint/2010/main" val="9386222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kumimoji="1"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2F34378-2182-4D8C-A314-C24236444279}" type="slidenum">
              <a:rPr lang="zh-CN" altLang="en-US" smtClean="0"/>
              <a:pPr/>
              <a:t>4</a:t>
            </a:fld>
            <a:endParaRPr lang="zh-CN" altLang="en-US"/>
          </a:p>
        </p:txBody>
      </p:sp>
    </p:spTree>
    <p:extLst>
      <p:ext uri="{BB962C8B-B14F-4D97-AF65-F5344CB8AC3E}">
        <p14:creationId xmlns="" xmlns:p14="http://schemas.microsoft.com/office/powerpoint/2010/main" val="2852739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2F34378-2182-4D8C-A314-C24236444279}" type="slidenum">
              <a:rPr lang="zh-CN" altLang="en-US" smtClean="0"/>
              <a:pPr/>
              <a:t>5</a:t>
            </a:fld>
            <a:endParaRPr lang="zh-CN" altLang="en-US"/>
          </a:p>
        </p:txBody>
      </p:sp>
    </p:spTree>
    <p:extLst>
      <p:ext uri="{BB962C8B-B14F-4D97-AF65-F5344CB8AC3E}">
        <p14:creationId xmlns="" xmlns:p14="http://schemas.microsoft.com/office/powerpoint/2010/main" val="3552530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kumimoji="1" lang="zh-CN" altLang="en-US"/>
          </a:p>
        </p:txBody>
      </p:sp>
    </p:spTree>
    <p:extLst>
      <p:ext uri="{BB962C8B-B14F-4D97-AF65-F5344CB8AC3E}">
        <p14:creationId xmlns="" xmlns:p14="http://schemas.microsoft.com/office/powerpoint/2010/main" val="1047754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kumimoji="1" lang="zh-CN" altLang="en-US"/>
          </a:p>
        </p:txBody>
      </p:sp>
    </p:spTree>
    <p:extLst>
      <p:ext uri="{BB962C8B-B14F-4D97-AF65-F5344CB8AC3E}">
        <p14:creationId xmlns="" xmlns:p14="http://schemas.microsoft.com/office/powerpoint/2010/main" val="4287220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kumimoji="1" lang="zh-CN" altLang="en-US"/>
          </a:p>
        </p:txBody>
      </p:sp>
    </p:spTree>
    <p:extLst>
      <p:ext uri="{BB962C8B-B14F-4D97-AF65-F5344CB8AC3E}">
        <p14:creationId xmlns="" xmlns:p14="http://schemas.microsoft.com/office/powerpoint/2010/main" val="830484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kumimoji="1" lang="zh-CN" altLang="en-US"/>
          </a:p>
        </p:txBody>
      </p:sp>
    </p:spTree>
    <p:extLst>
      <p:ext uri="{BB962C8B-B14F-4D97-AF65-F5344CB8AC3E}">
        <p14:creationId xmlns="" xmlns:p14="http://schemas.microsoft.com/office/powerpoint/2010/main" val="176554031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5" Type="http://schemas.openxmlformats.org/officeDocument/2006/relationships/slideMaster" Target="../slideMasters/slideMaster1.xml"/><Relationship Id="rId4" Type="http://schemas.openxmlformats.org/officeDocument/2006/relationships/tags" Target="../tags/tag60.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63.xml"/><Relationship Id="rId7" Type="http://schemas.openxmlformats.org/officeDocument/2006/relationships/slideMaster" Target="../slideMasters/slideMaster1.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 Id="rId9" Type="http://schemas.openxmlformats.org/officeDocument/2006/relationships/image" Target="file:///C:\Users\1V994W2\PycharmProjects\PPT_Background_Generation/pic_temp/pic_sup.png" TargetMode="Externa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slideMaster" Target="../slideMasters/slideMaster1.xml"/><Relationship Id="rId4" Type="http://schemas.openxmlformats.org/officeDocument/2006/relationships/tags" Target="../tags/tag70.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73.xml"/><Relationship Id="rId7" Type="http://schemas.openxmlformats.org/officeDocument/2006/relationships/slideMaster" Target="../slideMasters/slideMaster1.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s>
</file>

<file path=ppt/slideLayouts/_rels/slideLayout14.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79.xml"/><Relationship Id="rId7" Type="http://schemas.openxmlformats.org/officeDocument/2006/relationships/tags" Target="../tags/tag83.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s>
</file>

<file path=ppt/slideLayouts/_rels/slideLayout15.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86.xml"/><Relationship Id="rId7" Type="http://schemas.openxmlformats.org/officeDocument/2006/relationships/tags" Target="../tags/tag90.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s>
</file>

<file path=ppt/slideLayouts/_rels/slideLayout16.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3.xml"/><Relationship Id="rId7" Type="http://schemas.openxmlformats.org/officeDocument/2006/relationships/tags" Target="../tags/tag97.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tags" Target="../tags/tag96.xml"/><Relationship Id="rId5" Type="http://schemas.openxmlformats.org/officeDocument/2006/relationships/tags" Target="../tags/tag95.xml"/><Relationship Id="rId4" Type="http://schemas.openxmlformats.org/officeDocument/2006/relationships/tags" Target="../tags/tag94.xml"/></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05.xml"/><Relationship Id="rId3" Type="http://schemas.openxmlformats.org/officeDocument/2006/relationships/tags" Target="../tags/tag100.xml"/><Relationship Id="rId7" Type="http://schemas.openxmlformats.org/officeDocument/2006/relationships/tags" Target="../tags/tag104.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tags" Target="../tags/tag103.xml"/><Relationship Id="rId5" Type="http://schemas.openxmlformats.org/officeDocument/2006/relationships/tags" Target="../tags/tag102.xml"/><Relationship Id="rId10" Type="http://schemas.openxmlformats.org/officeDocument/2006/relationships/slideMaster" Target="../slideMasters/slideMaster1.xml"/><Relationship Id="rId4" Type="http://schemas.openxmlformats.org/officeDocument/2006/relationships/tags" Target="../tags/tag101.xml"/><Relationship Id="rId9" Type="http://schemas.openxmlformats.org/officeDocument/2006/relationships/tags" Target="../tags/tag106.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109.xml"/><Relationship Id="rId7" Type="http://schemas.openxmlformats.org/officeDocument/2006/relationships/slideMaster" Target="../slideMasters/slideMaster1.xm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tags" Target="../tags/tag112.xml"/><Relationship Id="rId5" Type="http://schemas.openxmlformats.org/officeDocument/2006/relationships/tags" Target="../tags/tag111.xml"/><Relationship Id="rId4" Type="http://schemas.openxmlformats.org/officeDocument/2006/relationships/tags" Target="../tags/tag1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Master" Target="../slideMasters/slideMaster1.xml"/><Relationship Id="rId5" Type="http://schemas.openxmlformats.org/officeDocument/2006/relationships/tags" Target="../tags/tag18.xml"/><Relationship Id="rId4" Type="http://schemas.openxmlformats.org/officeDocument/2006/relationships/tags" Target="../tags/tag17.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file:///C:\Users\1V994W2\PycharmProjects\PPT_Background_Generation/pic_temp/pic_half_top.png" TargetMode="External"/><Relationship Id="rId3" Type="http://schemas.openxmlformats.org/officeDocument/2006/relationships/tags" Target="../tags/tag21.xml"/><Relationship Id="rId7" Type="http://schemas.openxmlformats.org/officeDocument/2006/relationships/image" Target="../media/image2.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slideMaster" Target="../slideMasters/slideMaster1.xml"/><Relationship Id="rId5" Type="http://schemas.openxmlformats.org/officeDocument/2006/relationships/tags" Target="../tags/tag23.xml"/><Relationship Id="rId4" Type="http://schemas.openxmlformats.org/officeDocument/2006/relationships/tags" Target="../tags/tag22.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7.xml"/><Relationship Id="rId3" Type="http://schemas.openxmlformats.org/officeDocument/2006/relationships/tags" Target="../tags/tag32.xml"/><Relationship Id="rId7" Type="http://schemas.openxmlformats.org/officeDocument/2006/relationships/tags" Target="../tags/tag36.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file:///C:\Users\1V994W2\Documents\Tencent%20Files\574576071\FileRecv\&#25340;&#35013;&#32032;&#26448;\forright\\06\subject_holdleft_84,125,158_0_staid_full_0.png" TargetMode="External"/><Relationship Id="rId3" Type="http://schemas.openxmlformats.org/officeDocument/2006/relationships/tags" Target="../tags/tag40.xml"/><Relationship Id="rId7" Type="http://schemas.openxmlformats.org/officeDocument/2006/relationships/image" Target="../media/image3.pn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slideMaster" Target="../slideMasters/slideMaster1.xml"/><Relationship Id="rId5" Type="http://schemas.openxmlformats.org/officeDocument/2006/relationships/tags" Target="../tags/tag42.xml"/><Relationship Id="rId4" Type="http://schemas.openxmlformats.org/officeDocument/2006/relationships/tags" Target="../tags/tag4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slideMaster" Target="../slideMasters/slideMaster1.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slideMaster" Target="../slideMasters/slideMaster1.xml"/><Relationship Id="rId5" Type="http://schemas.openxmlformats.org/officeDocument/2006/relationships/tags" Target="../tags/tag56.xml"/><Relationship Id="rId4" Type="http://schemas.openxmlformats.org/officeDocument/2006/relationships/tags" Target="../tags/tag5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2020/5/5</a:t>
            </a:fld>
            <a:endParaRPr lang="zh-CN" altLang="en-US"/>
          </a:p>
        </p:txBody>
      </p:sp>
      <p:sp>
        <p:nvSpPr>
          <p:cNvPr id="17" name="页脚占位符 16"/>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6" name="文本占位符 5"/>
          <p:cNvSpPr>
            <a:spLocks noGrp="1"/>
          </p:cNvSpPr>
          <p:nvPr>
            <p:ph type="body" sz="quarter" idx="16" hasCustomPrompt="1"/>
            <p:custDataLst>
              <p:tags r:id="rId4"/>
            </p:custDataLst>
          </p:nvPr>
        </p:nvSpPr>
        <p:spPr>
          <a:xfrm>
            <a:off x="4824418" y="3497935"/>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4" name="文本占位符 3"/>
          <p:cNvSpPr>
            <a:spLocks noGrp="1"/>
          </p:cNvSpPr>
          <p:nvPr>
            <p:ph type="body" sz="quarter" idx="15" hasCustomPrompt="1"/>
            <p:custDataLst>
              <p:tags r:id="rId5"/>
            </p:custDataLst>
          </p:nvPr>
        </p:nvSpPr>
        <p:spPr>
          <a:xfrm>
            <a:off x="4824418" y="3854214"/>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3" name="副标题 2"/>
          <p:cNvSpPr>
            <a:spLocks noGrp="1"/>
          </p:cNvSpPr>
          <p:nvPr>
            <p:ph type="subTitle" idx="14" hasCustomPrompt="1"/>
            <p:custDataLst>
              <p:tags r:id="rId6"/>
            </p:custDataLst>
          </p:nvPr>
        </p:nvSpPr>
        <p:spPr>
          <a:xfrm>
            <a:off x="4824417" y="2391469"/>
            <a:ext cx="3619500" cy="833540"/>
          </a:xfrm>
        </p:spPr>
        <p:txBody>
          <a:bodyPr vert="horz" wrap="square" lIns="0" tIns="0" rIns="0" bIns="0" anchor="t" anchorCtr="0">
            <a:normAutofit/>
          </a:bodyPr>
          <a:lstStyle>
            <a:lvl1pPr marL="0" marR="0" indent="0" algn="l" defTabSz="914400" rtl="0" eaLnBrk="1" fontAlgn="auto" latinLnBrk="0" hangingPunct="1">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4824418" y="1509822"/>
            <a:ext cx="3619024" cy="728276"/>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4050" b="0" spc="6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2020/5/5</a:t>
            </a:fld>
            <a:endParaRPr lang="zh-CN" altLang="en-US"/>
          </a:p>
        </p:txBody>
      </p:sp>
      <p:sp>
        <p:nvSpPr>
          <p:cNvPr id="4" name="页脚占位符 3"/>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
        <p:nvSpPr>
          <p:cNvPr id="7" name="内容占位符 6"/>
          <p:cNvSpPr>
            <a:spLocks noGrp="1"/>
          </p:cNvSpPr>
          <p:nvPr>
            <p:ph sz="quarter" idx="13"/>
            <p:custDataLst>
              <p:tags r:id="rId4"/>
            </p:custDataLst>
          </p:nvPr>
        </p:nvSpPr>
        <p:spPr>
          <a:xfrm>
            <a:off x="502448" y="714469"/>
            <a:ext cx="8139178" cy="4042179"/>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8" r:link="rId9" cstate="print"/>
          <a:stretch>
            <a:fillRect/>
          </a:stretch>
        </p:blipFill>
        <p:spPr>
          <a:xfrm>
            <a:off x="0" y="0"/>
            <a:ext cx="9144000" cy="5144135"/>
          </a:xfrm>
          <a:prstGeom prst="rect">
            <a:avLst/>
          </a:prstGeom>
        </p:spPr>
      </p:pic>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2020/5/5</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
        <p:nvSpPr>
          <p:cNvPr id="7" name="文本占位符 6"/>
          <p:cNvSpPr>
            <a:spLocks noGrp="1"/>
          </p:cNvSpPr>
          <p:nvPr>
            <p:ph type="body" idx="14" hasCustomPrompt="1"/>
            <p:custDataLst>
              <p:tags r:id="rId5"/>
            </p:custDataLst>
          </p:nvPr>
        </p:nvSpPr>
        <p:spPr>
          <a:xfrm>
            <a:off x="4953000" y="2739014"/>
            <a:ext cx="3619500" cy="833540"/>
          </a:xfrm>
        </p:spPr>
        <p:txBody>
          <a:bodyPr vert="horz" wrap="square" lIns="0" tIns="0" rIns="0" bIns="0" anchor="t" anchorCtr="0">
            <a:normAutofit/>
          </a:bodyPr>
          <a:lstStyle>
            <a:lvl1pPr marL="257175" marR="0" indent="-257175" algn="l" rtl="0" eaLnBrk="1" fontAlgn="auto">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20000"/>
              </a:lnSpc>
              <a:spcBef>
                <a:spcPts val="0"/>
              </a:spcBef>
              <a:spcAft>
                <a:spcPts val="0"/>
              </a:spcAft>
              <a:buClr>
                <a:schemeClr val="tx1">
                  <a:lumMod val="65000"/>
                  <a:lumOff val="35000"/>
                </a:schemeClr>
              </a:buClr>
              <a:buSzPts val="1800"/>
              <a:buFont typeface="Arial" panose="020B0604020202020204" pitchFamily="34" charset="0"/>
              <a:buNone/>
            </a:pPr>
            <a:r>
              <a:rPr lang="zh-CN" altLang="en-US"/>
              <a:t>单击此处编辑副标题</a:t>
            </a:r>
          </a:p>
        </p:txBody>
      </p:sp>
      <p:sp>
        <p:nvSpPr>
          <p:cNvPr id="2" name="标题 1"/>
          <p:cNvSpPr>
            <a:spLocks noGrp="1"/>
          </p:cNvSpPr>
          <p:nvPr>
            <p:ph type="title" idx="13" hasCustomPrompt="1"/>
            <p:custDataLst>
              <p:tags r:id="rId6"/>
            </p:custDataLst>
          </p:nvPr>
        </p:nvSpPr>
        <p:spPr>
          <a:xfrm>
            <a:off x="4953000" y="1571581"/>
            <a:ext cx="3619024" cy="1014061"/>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4950" b="0" spc="700">
                <a:solidFill>
                  <a:schemeClr val="tx1"/>
                </a:solidFill>
                <a:latin typeface="Arial" panose="020B0604020202020204" pitchFamily="34" charset="0"/>
                <a:ea typeface="汉仪旗黑-85S" panose="00020600040101010101" pitchFamily="18" charset="-122"/>
              </a:defRPr>
            </a:lvl1pPr>
          </a:lstStyle>
          <a:p>
            <a:r>
              <a:rPr lang="zh-CN" altLang="en-US"/>
              <a:t>编辑标题</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332464"/>
            <a:ext cx="8139178"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2020/5/5</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10" name="矩形 9"/>
          <p:cNvSpPr/>
          <p:nvPr>
            <p:custDataLst>
              <p:tags r:id="rId1"/>
            </p:custDataLst>
          </p:nvPr>
        </p:nvSpPr>
        <p:spPr>
          <a:xfrm>
            <a:off x="219056" y="227885"/>
            <a:ext cx="8705888" cy="468836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sp>
        <p:nvSpPr>
          <p:cNvPr id="2" name="标题 1"/>
          <p:cNvSpPr>
            <a:spLocks noGrp="1"/>
          </p:cNvSpPr>
          <p:nvPr>
            <p:ph type="title" hasCustomPrompt="1"/>
            <p:custDataLst>
              <p:tags r:id="rId2"/>
            </p:custDataLst>
          </p:nvPr>
        </p:nvSpPr>
        <p:spPr>
          <a:xfrm>
            <a:off x="961200" y="937016"/>
            <a:ext cx="7219800" cy="542767"/>
          </a:xfrm>
        </p:spPr>
        <p:txBody>
          <a:bodyPr wrap="square" anchor="ctr">
            <a:normAutofit/>
          </a:bodyPr>
          <a:lstStyle>
            <a:lvl1pP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7" name="内容占位符 6"/>
          <p:cNvSpPr>
            <a:spLocks noGrp="1"/>
          </p:cNvSpPr>
          <p:nvPr>
            <p:ph sz="quarter" idx="13"/>
            <p:custDataLst>
              <p:tags r:id="rId3"/>
            </p:custDataLst>
          </p:nvPr>
        </p:nvSpPr>
        <p:spPr>
          <a:xfrm>
            <a:off x="960835" y="1622900"/>
            <a:ext cx="7219950" cy="258421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2020/5/5</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0" name="矩形 9"/>
          <p:cNvSpPr/>
          <p:nvPr>
            <p:custDataLst>
              <p:tags r:id="rId1"/>
            </p:custDataLst>
          </p:nvPr>
        </p:nvSpPr>
        <p:spPr>
          <a:xfrm>
            <a:off x="0" y="0"/>
            <a:ext cx="3618452" cy="514413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sp>
        <p:nvSpPr>
          <p:cNvPr id="2" name="标题 1"/>
          <p:cNvSpPr>
            <a:spLocks noGrp="1"/>
          </p:cNvSpPr>
          <p:nvPr>
            <p:ph type="title" hasCustomPrompt="1"/>
            <p:custDataLst>
              <p:tags r:id="rId2"/>
            </p:custDataLst>
          </p:nvPr>
        </p:nvSpPr>
        <p:spPr>
          <a:xfrm>
            <a:off x="437400" y="577871"/>
            <a:ext cx="2970000" cy="661582"/>
          </a:xfrm>
        </p:spPr>
        <p:txBody>
          <a:bodyPr wrap="square" anchor="ctr" anchorCtr="0">
            <a:normAutofit/>
          </a:bodyPr>
          <a:lstStyle>
            <a:lvl1pPr>
              <a:defRPr sz="27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p>
        </p:txBody>
      </p:sp>
      <p:sp>
        <p:nvSpPr>
          <p:cNvPr id="3" name="日期占位符 2"/>
          <p:cNvSpPr>
            <a:spLocks noGrp="1"/>
          </p:cNvSpPr>
          <p:nvPr>
            <p:ph type="dt" sz="half" idx="10"/>
            <p:custDataLst>
              <p:tags r:id="rId3"/>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2020/5/5</a:t>
            </a:fld>
            <a:endParaRPr lang="zh-CN" altLang="en-US"/>
          </a:p>
        </p:txBody>
      </p:sp>
      <p:sp>
        <p:nvSpPr>
          <p:cNvPr id="4" name="页脚占位符 3"/>
          <p:cNvSpPr>
            <a:spLocks noGrp="1"/>
          </p:cNvSpPr>
          <p:nvPr>
            <p:ph type="ftr" sz="quarter" idx="11"/>
            <p:custDataLst>
              <p:tags r:id="rId4"/>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6"/>
            </p:custDataLst>
          </p:nvPr>
        </p:nvSpPr>
        <p:spPr>
          <a:xfrm>
            <a:off x="440100" y="1323163"/>
            <a:ext cx="2967300" cy="307027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7"/>
            </p:custDataLst>
          </p:nvPr>
        </p:nvSpPr>
        <p:spPr>
          <a:xfrm>
            <a:off x="3825900" y="577525"/>
            <a:ext cx="4860000" cy="381642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1" name="矩形 10"/>
          <p:cNvSpPr/>
          <p:nvPr>
            <p:custDataLst>
              <p:tags r:id="rId1"/>
            </p:custDataLst>
          </p:nvPr>
        </p:nvSpPr>
        <p:spPr>
          <a:xfrm>
            <a:off x="0" y="0"/>
            <a:ext cx="9144000" cy="1998496"/>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sp>
        <p:nvSpPr>
          <p:cNvPr id="2" name="标题 1"/>
          <p:cNvSpPr>
            <a:spLocks noGrp="1"/>
          </p:cNvSpPr>
          <p:nvPr>
            <p:ph type="title"/>
            <p:custDataLst>
              <p:tags r:id="rId2"/>
            </p:custDataLst>
          </p:nvPr>
        </p:nvSpPr>
        <p:spPr>
          <a:xfrm>
            <a:off x="459000" y="585972"/>
            <a:ext cx="8232300" cy="469858"/>
          </a:xfrm>
        </p:spPr>
        <p:txBody>
          <a:bodyPr wrap="square" anchor="ctr">
            <a:normAutofit/>
          </a:bodyPr>
          <a:lstStyle>
            <a:lvl1pPr algn="ctr">
              <a:defRPr sz="27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p>
        </p:txBody>
      </p:sp>
      <p:sp>
        <p:nvSpPr>
          <p:cNvPr id="3" name="日期占位符 2"/>
          <p:cNvSpPr>
            <a:spLocks noGrp="1"/>
          </p:cNvSpPr>
          <p:nvPr>
            <p:ph type="dt" sz="half" idx="10"/>
            <p:custDataLst>
              <p:tags r:id="rId3"/>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2020/5/5</a:t>
            </a:fld>
            <a:endParaRPr lang="zh-CN" altLang="en-US"/>
          </a:p>
        </p:txBody>
      </p:sp>
      <p:sp>
        <p:nvSpPr>
          <p:cNvPr id="4" name="页脚占位符 3"/>
          <p:cNvSpPr>
            <a:spLocks noGrp="1"/>
          </p:cNvSpPr>
          <p:nvPr>
            <p:ph type="ftr" sz="quarter" idx="11"/>
            <p:custDataLst>
              <p:tags r:id="rId4"/>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6"/>
            </p:custDataLst>
          </p:nvPr>
        </p:nvSpPr>
        <p:spPr>
          <a:xfrm>
            <a:off x="459000" y="1244854"/>
            <a:ext cx="8231981" cy="621077"/>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9" name="内容占位符 8"/>
          <p:cNvSpPr>
            <a:spLocks noGrp="1"/>
          </p:cNvSpPr>
          <p:nvPr>
            <p:ph sz="quarter" idx="14"/>
            <p:custDataLst>
              <p:tags r:id="rId7"/>
            </p:custDataLst>
          </p:nvPr>
        </p:nvSpPr>
        <p:spPr>
          <a:xfrm>
            <a:off x="459581" y="2106260"/>
            <a:ext cx="8224200" cy="257341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11" name="矩形 10"/>
          <p:cNvSpPr/>
          <p:nvPr>
            <p:custDataLst>
              <p:tags r:id="rId1"/>
            </p:custDataLst>
          </p:nvPr>
        </p:nvSpPr>
        <p:spPr>
          <a:xfrm>
            <a:off x="0" y="3772194"/>
            <a:ext cx="9144000" cy="1371941"/>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sp>
        <p:nvSpPr>
          <p:cNvPr id="2" name="标题 1"/>
          <p:cNvSpPr>
            <a:spLocks noGrp="1"/>
          </p:cNvSpPr>
          <p:nvPr>
            <p:ph type="title"/>
            <p:custDataLst>
              <p:tags r:id="rId2"/>
            </p:custDataLst>
          </p:nvPr>
        </p:nvSpPr>
        <p:spPr>
          <a:xfrm>
            <a:off x="453600" y="502262"/>
            <a:ext cx="8232300" cy="423952"/>
          </a:xfrm>
        </p:spPr>
        <p:txBody>
          <a:bodyPr wrap="square" anchor="ctr" anchorCtr="0">
            <a:normAutofit/>
          </a:bodyPr>
          <a:lstStyle>
            <a:lvl1pPr algn="ct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2020/5/5</a:t>
            </a:fld>
            <a:endParaRPr lang="zh-CN" altLang="en-US"/>
          </a:p>
        </p:txBody>
      </p:sp>
      <p:sp>
        <p:nvSpPr>
          <p:cNvPr id="4" name="页脚占位符 3"/>
          <p:cNvSpPr>
            <a:spLocks noGrp="1"/>
          </p:cNvSpPr>
          <p:nvPr>
            <p:ph type="ftr" sz="quarter" idx="11"/>
            <p:custDataLst>
              <p:tags r:id="rId4"/>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内容占位符 6"/>
          <p:cNvSpPr>
            <a:spLocks noGrp="1"/>
          </p:cNvSpPr>
          <p:nvPr>
            <p:ph sz="quarter" idx="13"/>
            <p:custDataLst>
              <p:tags r:id="rId6"/>
            </p:custDataLst>
          </p:nvPr>
        </p:nvSpPr>
        <p:spPr>
          <a:xfrm>
            <a:off x="453628" y="1261056"/>
            <a:ext cx="8243100" cy="240869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7"/>
            </p:custDataLst>
          </p:nvPr>
        </p:nvSpPr>
        <p:spPr>
          <a:xfrm>
            <a:off x="445500" y="3885780"/>
            <a:ext cx="8251200" cy="75879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4" name="矩形 13"/>
          <p:cNvSpPr/>
          <p:nvPr>
            <p:custDataLst>
              <p:tags r:id="rId1"/>
            </p:custDataLst>
          </p:nvPr>
        </p:nvSpPr>
        <p:spPr>
          <a:xfrm>
            <a:off x="0" y="0"/>
            <a:ext cx="9144000" cy="68588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sp>
        <p:nvSpPr>
          <p:cNvPr id="2" name="标题 1"/>
          <p:cNvSpPr>
            <a:spLocks noGrp="1"/>
          </p:cNvSpPr>
          <p:nvPr>
            <p:ph type="title"/>
            <p:custDataLst>
              <p:tags r:id="rId2"/>
            </p:custDataLst>
          </p:nvPr>
        </p:nvSpPr>
        <p:spPr>
          <a:xfrm>
            <a:off x="434700" y="178222"/>
            <a:ext cx="8278200"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2020/5/5</a:t>
            </a:fld>
            <a:endParaRPr lang="zh-CN" altLang="en-US"/>
          </a:p>
        </p:txBody>
      </p:sp>
      <p:sp>
        <p:nvSpPr>
          <p:cNvPr id="4" name="页脚占位符 3"/>
          <p:cNvSpPr>
            <a:spLocks noGrp="1"/>
          </p:cNvSpPr>
          <p:nvPr>
            <p:ph type="ftr" sz="quarter" idx="11"/>
            <p:custDataLst>
              <p:tags r:id="rId4"/>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内容占位符 6"/>
          <p:cNvSpPr>
            <a:spLocks noGrp="1"/>
          </p:cNvSpPr>
          <p:nvPr>
            <p:ph sz="quarter" idx="13"/>
            <p:custDataLst>
              <p:tags r:id="rId6"/>
            </p:custDataLst>
          </p:nvPr>
        </p:nvSpPr>
        <p:spPr>
          <a:xfrm>
            <a:off x="434700" y="1247554"/>
            <a:ext cx="40068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7"/>
            </p:custDataLst>
          </p:nvPr>
        </p:nvSpPr>
        <p:spPr>
          <a:xfrm>
            <a:off x="4681800" y="1247554"/>
            <a:ext cx="40257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8"/>
            </p:custDataLst>
          </p:nvPr>
        </p:nvSpPr>
        <p:spPr>
          <a:xfrm>
            <a:off x="429300" y="3613046"/>
            <a:ext cx="40068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9"/>
            </p:custDataLst>
          </p:nvPr>
        </p:nvSpPr>
        <p:spPr>
          <a:xfrm>
            <a:off x="4689900" y="3610346"/>
            <a:ext cx="40257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p:custDataLst>
              <p:tags r:id="rId1"/>
            </p:custDataLst>
          </p:nvPr>
        </p:nvSpPr>
        <p:spPr>
          <a:xfrm>
            <a:off x="0" y="715357"/>
            <a:ext cx="9144000" cy="371342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sp>
        <p:nvSpPr>
          <p:cNvPr id="2" name="标题 1"/>
          <p:cNvSpPr>
            <a:spLocks noGrp="1"/>
          </p:cNvSpPr>
          <p:nvPr>
            <p:ph type="title" hasCustomPrompt="1"/>
            <p:custDataLst>
              <p:tags r:id="rId2"/>
            </p:custDataLst>
          </p:nvPr>
        </p:nvSpPr>
        <p:spPr>
          <a:xfrm>
            <a:off x="1142100" y="1004524"/>
            <a:ext cx="6858000" cy="1790321"/>
          </a:xfrm>
        </p:spPr>
        <p:txBody>
          <a:bodyPr wrap="square" anchor="b">
            <a:normAutofit/>
          </a:bodyPr>
          <a:lstStyle>
            <a:lvl1pPr algn="ctr">
              <a:defRPr sz="45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3" name="日期占位符 2"/>
          <p:cNvSpPr>
            <a:spLocks noGrp="1"/>
          </p:cNvSpPr>
          <p:nvPr>
            <p:ph type="dt" sz="half" idx="10"/>
            <p:custDataLst>
              <p:tags r:id="rId3"/>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2020/5/5</a:t>
            </a:fld>
            <a:endParaRPr lang="zh-CN" altLang="en-US"/>
          </a:p>
        </p:txBody>
      </p:sp>
      <p:sp>
        <p:nvSpPr>
          <p:cNvPr id="4" name="页脚占位符 3"/>
          <p:cNvSpPr>
            <a:spLocks noGrp="1"/>
          </p:cNvSpPr>
          <p:nvPr>
            <p:ph type="ftr" sz="quarter" idx="11"/>
            <p:custDataLst>
              <p:tags r:id="rId4"/>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6"/>
            </p:custDataLst>
          </p:nvPr>
        </p:nvSpPr>
        <p:spPr>
          <a:xfrm>
            <a:off x="1141810" y="2897458"/>
            <a:ext cx="6858000" cy="1242153"/>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pPr/>
              <a:t>2020/5/5</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332467"/>
            <a:ext cx="8139178" cy="33151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502412" y="714469"/>
            <a:ext cx="8139178"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2020/5/5</a:t>
            </a:fld>
            <a:endParaRPr lang="zh-CN" altLang="en-US"/>
          </a:p>
        </p:txBody>
      </p:sp>
      <p:sp>
        <p:nvSpPr>
          <p:cNvPr id="5" name="页脚占位符 4"/>
          <p:cNvSpPr>
            <a:spLocks noGrp="1"/>
          </p:cNvSpPr>
          <p:nvPr>
            <p:ph type="ftr" sz="quarter" idx="11"/>
            <p:custDataLst>
              <p:tags r:id="rId4"/>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5"/>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79432"/>
            <a:ext cx="2133600" cy="274543"/>
          </a:xfrm>
          <a:prstGeom prst="rect">
            <a:avLst/>
          </a:prstGeom>
        </p:spPr>
        <p:txBody>
          <a:bodyPr/>
          <a:lstStyle/>
          <a:p>
            <a:fld id="{D819A9AE-DFF2-479B-AF37-FAA367F55B3D}" type="datetimeFigureOut">
              <a:rPr lang="zh-CN" altLang="en-US" smtClean="0"/>
              <a:pPr/>
              <a:t>2020/5/5</a:t>
            </a:fld>
            <a:endParaRPr lang="zh-CN" altLang="en-US"/>
          </a:p>
        </p:txBody>
      </p:sp>
      <p:sp>
        <p:nvSpPr>
          <p:cNvPr id="5" name="页脚占位符 4"/>
          <p:cNvSpPr>
            <a:spLocks noGrp="1"/>
          </p:cNvSpPr>
          <p:nvPr>
            <p:ph type="ftr" sz="quarter" idx="11"/>
          </p:nvPr>
        </p:nvSpPr>
        <p:spPr>
          <a:xfrm>
            <a:off x="3124200" y="4779432"/>
            <a:ext cx="2895600" cy="27454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79432"/>
            <a:ext cx="2133600" cy="274543"/>
          </a:xfrm>
          <a:prstGeom prst="rect">
            <a:avLst/>
          </a:prstGeom>
        </p:spPr>
        <p:txBody>
          <a:bodyPr/>
          <a:lstStyle/>
          <a:p>
            <a:fld id="{3F8935AA-09F9-4C1A-89F2-CB34E0111C49}" type="slidenum">
              <a:rPr lang="zh-CN" altLang="en-US" smtClean="0"/>
              <a:pPr/>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4" name="图片 3" descr="生物封面（必修2）定版"/>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5358"/>
            <a:ext cx="9146500" cy="51561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图片 1"/>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69" y="619"/>
            <a:ext cx="9143250" cy="51428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7" r:link="rId8" cstate="screen"/>
          <a:stretch>
            <a:fillRect/>
          </a:stretch>
        </p:blipFill>
        <p:spPr>
          <a:xfrm>
            <a:off x="3048000" y="4287541"/>
            <a:ext cx="3048000" cy="856594"/>
          </a:xfrm>
          <a:prstGeom prst="rect">
            <a:avLst/>
          </a:prstGeom>
        </p:spPr>
      </p:pic>
      <p:sp>
        <p:nvSpPr>
          <p:cNvPr id="4" name="日期占位符 3"/>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2020/5/5</a:t>
            </a:fld>
            <a:endParaRPr lang="zh-CN" altLang="en-US"/>
          </a:p>
        </p:txBody>
      </p:sp>
      <p:sp>
        <p:nvSpPr>
          <p:cNvPr id="5" name="页脚占位符 4"/>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
        <p:nvSpPr>
          <p:cNvPr id="2" name="标题 1"/>
          <p:cNvSpPr>
            <a:spLocks noGrp="1"/>
          </p:cNvSpPr>
          <p:nvPr>
            <p:ph type="ctrTitle" idx="13" hasCustomPrompt="1"/>
            <p:custDataLst>
              <p:tags r:id="rId5"/>
            </p:custDataLst>
          </p:nvPr>
        </p:nvSpPr>
        <p:spPr>
          <a:xfrm>
            <a:off x="3569970" y="2185543"/>
            <a:ext cx="3660458" cy="811154"/>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4800"/>
              <a:buFont typeface="Arial" panose="020B0604020202020204" pitchFamily="34" charset="0"/>
              <a:buNone/>
              <a:defRPr sz="3600" b="0" spc="5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2"/>
            </p:custDataLst>
          </p:nvPr>
        </p:nvSpPr>
        <p:spPr>
          <a:xfrm>
            <a:off x="502448"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3"/>
            </p:custDataLst>
          </p:nvPr>
        </p:nvSpPr>
        <p:spPr>
          <a:xfrm>
            <a:off x="4679158" y="714469"/>
            <a:ext cx="3962432" cy="4042179"/>
          </a:xfrm>
        </p:spPr>
        <p:txBody>
          <a:bodyPr wrap="square"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charset="-122"/>
              </a:defRPr>
            </a:lvl1pPr>
            <a:lvl2pPr eaLnBrk="1" fontAlgn="auto" latinLnBrk="0" hangingPunct="1">
              <a:defRPr sz="1200">
                <a:solidFill>
                  <a:schemeClr val="tx1"/>
                </a:solidFill>
                <a:latin typeface="Arial" panose="020B0604020202020204" pitchFamily="34" charset="0"/>
                <a:ea typeface="微软雅黑" panose="020B0503020204020204" charset="-122"/>
              </a:defRPr>
            </a:lvl2pPr>
            <a:lvl3pPr eaLnBrk="1" fontAlgn="auto" latinLnBrk="0" hangingPunct="1">
              <a:defRPr sz="1200">
                <a:solidFill>
                  <a:schemeClr val="tx1"/>
                </a:solidFill>
                <a:latin typeface="Arial" panose="020B0604020202020204" pitchFamily="34" charset="0"/>
                <a:ea typeface="微软雅黑" panose="020B0503020204020204" charset="-122"/>
              </a:defRPr>
            </a:lvl3pPr>
            <a:lvl4pPr eaLnBrk="1" fontAlgn="auto" latinLnBrk="0" hangingPunct="1">
              <a:defRPr sz="1200">
                <a:solidFill>
                  <a:schemeClr val="tx1"/>
                </a:solidFill>
                <a:latin typeface="Arial" panose="020B0604020202020204" pitchFamily="34" charset="0"/>
                <a:ea typeface="微软雅黑" panose="020B0503020204020204" charset="-122"/>
              </a:defRPr>
            </a:lvl4pPr>
            <a:lvl5pPr eaLnBrk="1" fontAlgn="auto" latinLnBrk="0" hangingPunct="1">
              <a:defRPr sz="12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2020/5/5</a:t>
            </a:fld>
            <a:endParaRPr lang="zh-CN" altLang="en-US"/>
          </a:p>
        </p:txBody>
      </p:sp>
      <p:sp>
        <p:nvSpPr>
          <p:cNvPr id="6" name="页脚占位符 5"/>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502448" y="714469"/>
            <a:ext cx="3962432" cy="285788"/>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502444" y="1055024"/>
            <a:ext cx="3962400"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4676813" y="714469"/>
            <a:ext cx="3962432" cy="285788"/>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4676813" y="1055024"/>
            <a:ext cx="3962432"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2020/5/5</a:t>
            </a:fld>
            <a:endParaRPr lang="zh-CN" altLang="en-US"/>
          </a:p>
        </p:txBody>
      </p:sp>
      <p:sp>
        <p:nvSpPr>
          <p:cNvPr id="8" name="页脚占位符 7"/>
          <p:cNvSpPr>
            <a:spLocks noGrp="1"/>
          </p:cNvSpPr>
          <p:nvPr>
            <p:ph type="ftr" sz="quarter" idx="11"/>
            <p:custDataLst>
              <p:tags r:id="rId7"/>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8"/>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7" r:link="rId8" cstate="screen"/>
          <a:stretch>
            <a:fillRect/>
          </a:stretch>
        </p:blipFill>
        <p:spPr>
          <a:xfrm>
            <a:off x="5623560" y="1646123"/>
            <a:ext cx="3291840" cy="1851889"/>
          </a:xfrm>
          <a:prstGeom prst="rect">
            <a:avLst/>
          </a:prstGeom>
        </p:spPr>
      </p:pic>
      <p:sp>
        <p:nvSpPr>
          <p:cNvPr id="2" name="标题 1"/>
          <p:cNvSpPr>
            <a:spLocks noGrp="1"/>
          </p:cNvSpPr>
          <p:nvPr>
            <p:ph type="title"/>
            <p:custDataLst>
              <p:tags r:id="rId2"/>
            </p:custDataLst>
          </p:nvPr>
        </p:nvSpPr>
        <p:spPr>
          <a:xfrm>
            <a:off x="502412" y="332464"/>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3"/>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2020/5/5</a:t>
            </a:fld>
            <a:endParaRPr lang="zh-CN" altLang="en-US"/>
          </a:p>
        </p:txBody>
      </p:sp>
      <p:sp>
        <p:nvSpPr>
          <p:cNvPr id="4" name="页脚占位符 3"/>
          <p:cNvSpPr>
            <a:spLocks noGrp="1"/>
          </p:cNvSpPr>
          <p:nvPr>
            <p:ph type="ftr" sz="quarter" idx="11"/>
            <p:custDataLst>
              <p:tags r:id="rId4"/>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5"/>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2020/5/5</a:t>
            </a:fld>
            <a:endParaRPr lang="zh-CN" altLang="en-US"/>
          </a:p>
        </p:txBody>
      </p:sp>
      <p:sp>
        <p:nvSpPr>
          <p:cNvPr id="3" name="页脚占位符 2"/>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48"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2"/>
            </p:custDataLst>
          </p:nvPr>
        </p:nvSpPr>
        <p:spPr>
          <a:xfrm>
            <a:off x="502448" y="714469"/>
            <a:ext cx="3962432" cy="4042179"/>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4679194"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pPr/>
              <a:t>2020/5/5</a:t>
            </a:fld>
            <a:endParaRPr lang="zh-CN" altLang="en-US" dirty="0"/>
          </a:p>
        </p:txBody>
      </p:sp>
      <p:sp>
        <p:nvSpPr>
          <p:cNvPr id="6" name="页脚占位符 5"/>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7928351" y="714469"/>
            <a:ext cx="713238" cy="4042179"/>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502444" y="714463"/>
            <a:ext cx="7371076" cy="4042179"/>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2020/5/5</a:t>
            </a:fld>
            <a:endParaRPr lang="zh-CN" altLang="en-US"/>
          </a:p>
        </p:txBody>
      </p:sp>
      <p:sp>
        <p:nvSpPr>
          <p:cNvPr id="5" name="页脚占位符 4"/>
          <p:cNvSpPr>
            <a:spLocks noGrp="1"/>
          </p:cNvSpPr>
          <p:nvPr>
            <p:ph type="ftr" sz="quarter" idx="11"/>
            <p:custDataLst>
              <p:tags r:id="rId4"/>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5"/>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4.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1.xml"/><Relationship Id="rId28" Type="http://schemas.openxmlformats.org/officeDocument/2006/relationships/tags" Target="../tags/tag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 Id="rId27" Type="http://schemas.openxmlformats.org/officeDocument/2006/relationships/tags" Target="../tags/tag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29" cstate="prin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3"/>
            </p:custDataLst>
          </p:nvPr>
        </p:nvSpPr>
        <p:spPr>
          <a:xfrm>
            <a:off x="502412" y="332464"/>
            <a:ext cx="8139178" cy="331514"/>
          </a:xfrm>
          <a:prstGeom prst="rect">
            <a:avLst/>
          </a:prstGeom>
        </p:spPr>
        <p:txBody>
          <a:bodyPr vert="horz" wrap="square"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4"/>
            </p:custDataLst>
          </p:nvPr>
        </p:nvSpPr>
        <p:spPr>
          <a:xfrm>
            <a:off x="502412" y="721138"/>
            <a:ext cx="8139178" cy="4042179"/>
          </a:xfrm>
          <a:prstGeom prst="rect">
            <a:avLst/>
          </a:prstGeom>
        </p:spPr>
        <p:txBody>
          <a:bodyPr vert="horz" wrap="square" lIns="90170" tIns="46990" rIns="90170" bIns="4699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5"/>
            </p:custDataLst>
          </p:nvPr>
        </p:nvSpPr>
        <p:spPr>
          <a:xfrm>
            <a:off x="659807" y="4762963"/>
            <a:ext cx="2025000" cy="237629"/>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pPr/>
              <a:t>2020/5/5</a:t>
            </a:fld>
            <a:endParaRPr lang="zh-CN" altLang="en-US"/>
          </a:p>
        </p:txBody>
      </p:sp>
      <p:sp>
        <p:nvSpPr>
          <p:cNvPr id="5" name="页脚占位符 4"/>
          <p:cNvSpPr>
            <a:spLocks noGrp="1"/>
          </p:cNvSpPr>
          <p:nvPr>
            <p:ph type="ftr" sz="quarter" idx="3"/>
            <p:custDataLst>
              <p:tags r:id="rId26"/>
            </p:custDataLst>
          </p:nvPr>
        </p:nvSpPr>
        <p:spPr>
          <a:xfrm>
            <a:off x="3087000" y="4762963"/>
            <a:ext cx="2970000" cy="237629"/>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7"/>
            </p:custDataLst>
          </p:nvPr>
        </p:nvSpPr>
        <p:spPr>
          <a:xfrm>
            <a:off x="6457950" y="4762963"/>
            <a:ext cx="2025000" cy="237629"/>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KSO_TEMPLATE" hidden="1"/>
          <p:cNvSpPr/>
          <p:nvPr>
            <p:custDataLst>
              <p:tags r:id="rId2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13.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16.xml"/><Relationship Id="rId1" Type="http://schemas.openxmlformats.org/officeDocument/2006/relationships/tags" Target="../tags/tag115.xml"/><Relationship Id="rId5" Type="http://schemas.openxmlformats.org/officeDocument/2006/relationships/image" Target="../media/image33.jpeg"/><Relationship Id="rId4"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1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4" cstate="print"/>
          <a:srcRect r="531"/>
          <a:stretch>
            <a:fillRect/>
          </a:stretch>
        </p:blipFill>
        <p:spPr>
          <a:xfrm>
            <a:off x="0" y="0"/>
            <a:ext cx="9144000" cy="5143500"/>
          </a:xfrm>
          <a:prstGeom prst="rect">
            <a:avLst/>
          </a:prstGeom>
        </p:spPr>
      </p:pic>
      <p:sp>
        <p:nvSpPr>
          <p:cNvPr id="15" name="标题 14"/>
          <p:cNvSpPr>
            <a:spLocks noGrp="1"/>
          </p:cNvSpPr>
          <p:nvPr>
            <p:ph type="ctrTitle" idx="13"/>
          </p:nvPr>
        </p:nvSpPr>
        <p:spPr>
          <a:xfrm>
            <a:off x="2684477" y="2331743"/>
            <a:ext cx="6459523" cy="728345"/>
          </a:xfrm>
        </p:spPr>
        <p:txBody>
          <a:bodyPr>
            <a:normAutofit/>
          </a:bodyPr>
          <a:lstStyle/>
          <a:p>
            <a:pPr algn="ctr"/>
            <a:r>
              <a:rPr lang="zh-CN" altLang="en-US" sz="3600" b="1" spc="300" dirty="0">
                <a:solidFill>
                  <a:srgbClr val="FF0000"/>
                </a:solidFill>
                <a:latin typeface="微软雅黑" panose="020B0503020204020204" charset="-122"/>
                <a:ea typeface="微软雅黑" panose="020B0503020204020204" charset="-122"/>
                <a:sym typeface="+mn-ea"/>
              </a:rPr>
              <a:t>基因表达与性状的关系</a:t>
            </a:r>
            <a:endParaRPr lang="en-US" altLang="zh-CN" sz="3600" b="1" spc="300" dirty="0">
              <a:solidFill>
                <a:srgbClr val="FF0000"/>
              </a:solidFill>
              <a:latin typeface="微软雅黑" panose="020B0503020204020204" charset="-122"/>
              <a:ea typeface="微软雅黑" panose="020B0503020204020204" charset="-122"/>
              <a:sym typeface="+mn-ea"/>
            </a:endParaRPr>
          </a:p>
        </p:txBody>
      </p:sp>
      <p:sp>
        <p:nvSpPr>
          <p:cNvPr id="10" name="矩形 9"/>
          <p:cNvSpPr/>
          <p:nvPr/>
        </p:nvSpPr>
        <p:spPr>
          <a:xfrm>
            <a:off x="4871085" y="3635375"/>
            <a:ext cx="3601720" cy="553085"/>
          </a:xfrm>
          <a:prstGeom prst="rect">
            <a:avLst/>
          </a:prstGeom>
        </p:spPr>
        <p:txBody>
          <a:bodyPr wrap="square">
            <a:spAutoFit/>
          </a:bodyPr>
          <a:lstStyle/>
          <a:p>
            <a:pPr algn="l">
              <a:lnSpc>
                <a:spcPct val="150000"/>
              </a:lnSpc>
            </a:pPr>
            <a:r>
              <a:rPr lang="en-US" altLang="zh-CN" b="1" spc="226" dirty="0">
                <a:solidFill>
                  <a:schemeClr val="tx1"/>
                </a:solidFill>
                <a:latin typeface="楷体" panose="02010609060101010101" charset="-122"/>
                <a:ea typeface="楷体" panose="02010609060101010101" charset="-122"/>
                <a:cs typeface="楷体" panose="02010609060101010101" charset="-122"/>
              </a:rPr>
              <a:t>  </a:t>
            </a:r>
            <a:r>
              <a:rPr lang="en-US" altLang="zh-CN" sz="2000" spc="226" dirty="0">
                <a:solidFill>
                  <a:schemeClr val="tx1"/>
                </a:solidFill>
                <a:latin typeface="微软雅黑" panose="020B0503020204020204" charset="-122"/>
                <a:ea typeface="微软雅黑" panose="020B0503020204020204" charset="-122"/>
              </a:rPr>
              <a:t> </a:t>
            </a:r>
          </a:p>
        </p:txBody>
      </p:sp>
      <p:sp>
        <p:nvSpPr>
          <p:cNvPr id="11" name="文本框 10"/>
          <p:cNvSpPr txBox="1"/>
          <p:nvPr/>
        </p:nvSpPr>
        <p:spPr>
          <a:xfrm>
            <a:off x="4066619" y="1194123"/>
            <a:ext cx="4710058" cy="461665"/>
          </a:xfrm>
          <a:prstGeom prst="rect">
            <a:avLst/>
          </a:prstGeom>
          <a:noFill/>
        </p:spPr>
        <p:txBody>
          <a:bodyPr wrap="square" rtlCol="0">
            <a:spAutoFit/>
          </a:bodyPr>
          <a:lstStyle/>
          <a:p>
            <a:pPr algn="ctr"/>
            <a:r>
              <a:rPr lang="zh-CN" altLang="en-US" sz="2000" b="1" spc="226" dirty="0">
                <a:solidFill>
                  <a:srgbClr val="002060"/>
                </a:solidFill>
                <a:latin typeface="微软雅黑" panose="020B0503020204020204" charset="-122"/>
                <a:ea typeface="微软雅黑" panose="020B0503020204020204" charset="-122"/>
                <a:cs typeface="楷体" panose="02010609060101010101" charset="-122"/>
                <a:sym typeface="+mn-ea"/>
              </a:rPr>
              <a:t>朝阳区线上课堂</a:t>
            </a:r>
            <a:r>
              <a:rPr lang="en-US" altLang="zh-CN" sz="2000" b="1" spc="226" dirty="0">
                <a:solidFill>
                  <a:srgbClr val="002060"/>
                </a:solidFill>
                <a:latin typeface="微软雅黑" panose="020B0503020204020204" charset="-122"/>
                <a:ea typeface="微软雅黑" panose="020B0503020204020204" charset="-122"/>
                <a:cs typeface="楷体" panose="02010609060101010101" charset="-122"/>
                <a:sym typeface="+mn-ea"/>
              </a:rPr>
              <a:t>·</a:t>
            </a:r>
            <a:r>
              <a:rPr lang="zh-CN" altLang="en-US" sz="2000" b="1" spc="226" dirty="0">
                <a:solidFill>
                  <a:srgbClr val="002060"/>
                </a:solidFill>
                <a:latin typeface="微软雅黑" panose="020B0503020204020204" charset="-122"/>
                <a:ea typeface="微软雅黑" panose="020B0503020204020204" charset="-122"/>
                <a:cs typeface="楷体" panose="02010609060101010101" charset="-122"/>
                <a:sym typeface="+mn-ea"/>
              </a:rPr>
              <a:t>高一年级生物学</a:t>
            </a:r>
            <a:r>
              <a:rPr lang="zh-CN" altLang="en-US" sz="2400" b="1" spc="226" dirty="0">
                <a:solidFill>
                  <a:srgbClr val="002060"/>
                </a:solidFill>
                <a:latin typeface="微软雅黑" panose="020B0503020204020204" charset="-122"/>
                <a:ea typeface="微软雅黑" panose="020B0503020204020204" charset="-122"/>
                <a:cs typeface="楷体" panose="02010609060101010101" charset="-122"/>
                <a:sym typeface="+mn-ea"/>
              </a:rPr>
              <a:t> </a:t>
            </a:r>
          </a:p>
        </p:txBody>
      </p:sp>
      <p:sp>
        <p:nvSpPr>
          <p:cNvPr id="9" name="文本框 8"/>
          <p:cNvSpPr txBox="1"/>
          <p:nvPr/>
        </p:nvSpPr>
        <p:spPr>
          <a:xfrm>
            <a:off x="2413271" y="3688900"/>
            <a:ext cx="6580835" cy="499624"/>
          </a:xfrm>
          <a:prstGeom prst="rect">
            <a:avLst/>
          </a:prstGeom>
          <a:noFill/>
        </p:spPr>
        <p:txBody>
          <a:bodyPr wrap="square" rtlCol="0">
            <a:spAutoFit/>
          </a:bodyPr>
          <a:lstStyle/>
          <a:p>
            <a:pPr algn="ctr">
              <a:lnSpc>
                <a:spcPct val="150000"/>
              </a:lnSpc>
            </a:pPr>
            <a:r>
              <a:rPr lang="zh-CN" altLang="en-US" sz="2000" spc="226" dirty="0">
                <a:solidFill>
                  <a:schemeClr val="bg2">
                    <a:lumMod val="10000"/>
                  </a:schemeClr>
                </a:solidFill>
                <a:latin typeface="微软雅黑" panose="020B0503020204020204" charset="-122"/>
                <a:ea typeface="微软雅黑" panose="020B0503020204020204" charset="-122"/>
              </a:rPr>
              <a:t>华师一附中朝阳学校      吴海睿</a:t>
            </a:r>
          </a:p>
        </p:txBody>
      </p:sp>
    </p:spTree>
    <p:custDataLst>
      <p:tags r:id="rId1"/>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49776" y="391423"/>
            <a:ext cx="8027670" cy="365292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algn="l">
              <a:lnSpc>
                <a:spcPct val="200000"/>
              </a:lnSpc>
              <a:buClrTx/>
            </a:pPr>
            <a:r>
              <a:rPr lang="zh-CN" altLang="en-US" sz="2400" b="1" dirty="0">
                <a:solidFill>
                  <a:schemeClr val="tx1"/>
                </a:solidFill>
                <a:latin typeface="宋体" panose="02010600030101010101" pitchFamily="2" charset="-122"/>
                <a:ea typeface="宋体" panose="02010600030101010101" pitchFamily="2" charset="-122"/>
                <a:sym typeface="+mn-ea"/>
              </a:rPr>
              <a:t>细胞分化</a:t>
            </a:r>
            <a:r>
              <a:rPr lang="zh-CN" altLang="en-US" sz="2400" b="1" dirty="0">
                <a:solidFill>
                  <a:srgbClr val="FF0000"/>
                </a:solidFill>
                <a:latin typeface="宋体" panose="02010600030101010101" pitchFamily="2" charset="-122"/>
                <a:ea typeface="宋体" panose="02010600030101010101" pitchFamily="2" charset="-122"/>
                <a:sym typeface="+mn-ea"/>
              </a:rPr>
              <a:t>本质</a:t>
            </a:r>
            <a:r>
              <a:rPr lang="zh-CN" altLang="en-US" sz="2400" b="1" dirty="0">
                <a:solidFill>
                  <a:schemeClr val="tx1"/>
                </a:solidFill>
                <a:latin typeface="宋体" panose="02010600030101010101" pitchFamily="2" charset="-122"/>
                <a:ea typeface="宋体" panose="02010600030101010101" pitchFamily="2" charset="-122"/>
                <a:sym typeface="+mn-ea"/>
              </a:rPr>
              <a:t>：</a:t>
            </a:r>
            <a:r>
              <a:rPr lang="zh-CN" altLang="en-US" sz="2400" b="1" dirty="0">
                <a:solidFill>
                  <a:srgbClr val="FF0000"/>
                </a:solidFill>
                <a:latin typeface="宋体" panose="02010600030101010101" pitchFamily="2" charset="-122"/>
                <a:ea typeface="宋体" panose="02010600030101010101" pitchFamily="2" charset="-122"/>
                <a:sym typeface="+mn-ea"/>
              </a:rPr>
              <a:t>基因的选择性表达。</a:t>
            </a:r>
            <a:endParaRPr lang="en-US" altLang="zh-CN" sz="2400" b="1" dirty="0">
              <a:solidFill>
                <a:srgbClr val="FF0000"/>
              </a:solidFill>
              <a:latin typeface="宋体" panose="02010600030101010101" pitchFamily="2" charset="-122"/>
              <a:ea typeface="宋体" panose="02010600030101010101" pitchFamily="2" charset="-122"/>
              <a:sym typeface="+mn-ea"/>
            </a:endParaRPr>
          </a:p>
          <a:p>
            <a:pPr algn="l">
              <a:lnSpc>
                <a:spcPct val="200000"/>
              </a:lnSpc>
              <a:buClrTx/>
            </a:pPr>
            <a:endParaRPr lang="en-US" altLang="zh-CN" sz="2400" b="1" dirty="0">
              <a:solidFill>
                <a:srgbClr val="FF0000"/>
              </a:solidFill>
              <a:latin typeface="宋体" panose="02010600030101010101" pitchFamily="2" charset="-122"/>
              <a:ea typeface="宋体" panose="02010600030101010101" pitchFamily="2" charset="-122"/>
              <a:sym typeface="+mn-ea"/>
            </a:endParaRPr>
          </a:p>
          <a:p>
            <a:pPr algn="l">
              <a:lnSpc>
                <a:spcPct val="200000"/>
              </a:lnSpc>
              <a:buClrTx/>
            </a:pPr>
            <a:endParaRPr lang="en-US" altLang="zh-CN" sz="2400" b="1" dirty="0">
              <a:solidFill>
                <a:srgbClr val="FF0000"/>
              </a:solidFill>
              <a:latin typeface="宋体" panose="02010600030101010101" pitchFamily="2" charset="-122"/>
              <a:ea typeface="宋体" panose="02010600030101010101" pitchFamily="2" charset="-122"/>
              <a:sym typeface="+mn-ea"/>
            </a:endParaRPr>
          </a:p>
          <a:p>
            <a:pPr algn="l">
              <a:lnSpc>
                <a:spcPct val="200000"/>
              </a:lnSpc>
              <a:buClrTx/>
            </a:pPr>
            <a:endParaRPr lang="en-US" altLang="zh-CN" sz="2400" b="1" dirty="0">
              <a:solidFill>
                <a:srgbClr val="FF0000"/>
              </a:solidFill>
              <a:latin typeface="宋体" panose="02010600030101010101" pitchFamily="2" charset="-122"/>
              <a:ea typeface="宋体" panose="02010600030101010101" pitchFamily="2" charset="-122"/>
              <a:sym typeface="+mn-ea"/>
            </a:endParaRPr>
          </a:p>
          <a:p>
            <a:pPr algn="l">
              <a:lnSpc>
                <a:spcPct val="200000"/>
              </a:lnSpc>
              <a:buClrTx/>
            </a:pPr>
            <a:r>
              <a:rPr lang="zh-CN" altLang="en-US" sz="2400" b="1" dirty="0">
                <a:solidFill>
                  <a:srgbClr val="FF0000"/>
                </a:solidFill>
                <a:latin typeface="宋体" panose="02010600030101010101" pitchFamily="2" charset="-122"/>
                <a:ea typeface="宋体" panose="02010600030101010101" pitchFamily="2" charset="-122"/>
                <a:sym typeface="+mn-ea"/>
              </a:rPr>
              <a:t>基因的选择性表达与基因表达的调控有关。</a:t>
            </a:r>
            <a:endParaRPr lang="zh-CN" altLang="en-US" sz="2400" b="1" dirty="0">
              <a:solidFill>
                <a:srgbClr val="FF0000"/>
              </a:solidFill>
              <a:latin typeface="宋体" panose="02010600030101010101" pitchFamily="2" charset="-122"/>
              <a:ea typeface="宋体" panose="02010600030101010101" pitchFamily="2" charset="-122"/>
              <a:cs typeface="Arial" panose="020B0604020202020204"/>
              <a:sym typeface="Arial" panose="020B0604020202020204"/>
            </a:endParaRPr>
          </a:p>
        </p:txBody>
      </p:sp>
      <p:pic>
        <p:nvPicPr>
          <p:cNvPr id="3" name="Picture 2">
            <a:extLst>
              <a:ext uri="{FF2B5EF4-FFF2-40B4-BE49-F238E27FC236}">
                <a16:creationId xmlns="" xmlns:a16="http://schemas.microsoft.com/office/drawing/2014/main" id="{E86E41F9-26E8-9A46-B673-96EB17F00E3C}"/>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tretch>
            <a:fillRect/>
          </a:stretch>
        </p:blipFill>
        <p:spPr bwMode="auto">
          <a:xfrm>
            <a:off x="925292" y="1285301"/>
            <a:ext cx="5982459" cy="218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500263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6" name="图片 4"/>
          <p:cNvPicPr>
            <a:picLocks noChangeAspect="1"/>
          </p:cNvPicPr>
          <p:nvPr/>
        </p:nvPicPr>
        <p:blipFill>
          <a:blip r:embed="rId3" cstate="print"/>
          <a:srcRect r="3479"/>
          <a:stretch>
            <a:fillRect/>
          </a:stretch>
        </p:blipFill>
        <p:spPr>
          <a:xfrm>
            <a:off x="1719086" y="1409692"/>
            <a:ext cx="2996804" cy="3557588"/>
          </a:xfrm>
          <a:prstGeom prst="rect">
            <a:avLst/>
          </a:prstGeom>
          <a:noFill/>
          <a:ln w="9525">
            <a:noFill/>
          </a:ln>
        </p:spPr>
      </p:pic>
      <p:sp>
        <p:nvSpPr>
          <p:cNvPr id="11" name="Text Box 6"/>
          <p:cNvSpPr txBox="1">
            <a:spLocks noChangeArrowheads="1"/>
          </p:cNvSpPr>
          <p:nvPr/>
        </p:nvSpPr>
        <p:spPr bwMode="auto">
          <a:xfrm>
            <a:off x="92505" y="527532"/>
            <a:ext cx="2813591"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defRPr/>
            </a:pPr>
            <a:r>
              <a:rPr lang="zh-CN" altLang="en-US" b="1" dirty="0">
                <a:latin typeface="Times New Roman" panose="02020603050405020304" pitchFamily="18" charset="0"/>
                <a:ea typeface="楷体" panose="02010609060101010101" pitchFamily="49" charset="-122"/>
                <a:cs typeface="Times New Roman" panose="02020603050405020304" pitchFamily="18" charset="0"/>
              </a:rPr>
              <a:t>资料</a:t>
            </a:r>
            <a:r>
              <a:rPr lang="en-US" altLang="zh-CN" b="1"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b="1" dirty="0">
                <a:latin typeface="Times New Roman" panose="02020603050405020304" pitchFamily="18" charset="0"/>
                <a:ea typeface="楷体" panose="02010609060101010101" pitchFamily="49" charset="-122"/>
                <a:cs typeface="Times New Roman" panose="02020603050405020304" pitchFamily="18" charset="0"/>
              </a:rPr>
              <a:t>：柳穿鱼的花</a:t>
            </a:r>
            <a:endParaRPr lang="zh-CN" altLang="en-US" b="1" dirty="0">
              <a:latin typeface="微软雅黑" panose="020B0503020204020204" charset="-122"/>
              <a:ea typeface="微软雅黑" panose="020B0503020204020204" charset="-122"/>
            </a:endParaRPr>
          </a:p>
        </p:txBody>
      </p:sp>
      <p:sp>
        <p:nvSpPr>
          <p:cNvPr id="136198" name="矩形 1"/>
          <p:cNvSpPr/>
          <p:nvPr/>
        </p:nvSpPr>
        <p:spPr>
          <a:xfrm>
            <a:off x="2646334" y="967416"/>
            <a:ext cx="1346844" cy="36933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stStyle>
          <a:p>
            <a:pPr marL="0" indent="0">
              <a:spcBef>
                <a:spcPct val="0"/>
              </a:spcBef>
              <a:buNone/>
            </a:pPr>
            <a:r>
              <a:rPr lang="zh-CN" altLang="en-US" sz="1800" b="1" dirty="0">
                <a:solidFill>
                  <a:srgbClr val="FF6600"/>
                </a:solidFill>
                <a:latin typeface="Times New Roman" panose="02020603050405020304" pitchFamily="18" charset="0"/>
                <a:ea typeface="楷体" panose="02010609060101010101" pitchFamily="49" charset="-122"/>
              </a:rPr>
              <a:t>左右对称花</a:t>
            </a:r>
            <a:endParaRPr lang="zh-CN" altLang="en-US" sz="1800" dirty="0">
              <a:ea typeface="Times New Roman" panose="02020603050405020304" pitchFamily="18" charset="0"/>
            </a:endParaRPr>
          </a:p>
        </p:txBody>
      </p:sp>
      <p:pic>
        <p:nvPicPr>
          <p:cNvPr id="136199" name="图片 4"/>
          <p:cNvPicPr>
            <a:picLocks noChangeAspect="1"/>
          </p:cNvPicPr>
          <p:nvPr/>
        </p:nvPicPr>
        <p:blipFill>
          <a:blip r:embed="rId4" cstate="print"/>
          <a:stretch>
            <a:fillRect/>
          </a:stretch>
        </p:blipFill>
        <p:spPr>
          <a:xfrm>
            <a:off x="4728847" y="1392936"/>
            <a:ext cx="2797376" cy="3591099"/>
          </a:xfrm>
          <a:prstGeom prst="rect">
            <a:avLst/>
          </a:prstGeom>
          <a:noFill/>
          <a:ln w="9525">
            <a:noFill/>
          </a:ln>
        </p:spPr>
      </p:pic>
      <p:sp>
        <p:nvSpPr>
          <p:cNvPr id="136200" name="矩形 2"/>
          <p:cNvSpPr/>
          <p:nvPr/>
        </p:nvSpPr>
        <p:spPr>
          <a:xfrm>
            <a:off x="6127535" y="951065"/>
            <a:ext cx="1346844" cy="36933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stStyle>
          <a:p>
            <a:pPr marL="0" indent="0">
              <a:spcBef>
                <a:spcPct val="0"/>
              </a:spcBef>
              <a:buNone/>
            </a:pPr>
            <a:r>
              <a:rPr lang="zh-CN" altLang="en-US" sz="1800" b="1" dirty="0">
                <a:solidFill>
                  <a:srgbClr val="FF6600"/>
                </a:solidFill>
                <a:latin typeface="Times New Roman" panose="02020603050405020304" pitchFamily="18" charset="0"/>
                <a:ea typeface="楷体" panose="02010609060101010101" pitchFamily="49" charset="-122"/>
              </a:rPr>
              <a:t>辐射对称花</a:t>
            </a:r>
            <a:endParaRPr lang="zh-CN" altLang="en-US" sz="1350" dirty="0">
              <a:ea typeface="Times New Roman" panose="02020603050405020304" pitchFamily="18" charset="0"/>
            </a:endParaRPr>
          </a:p>
        </p:txBody>
      </p:sp>
      <p:sp>
        <p:nvSpPr>
          <p:cNvPr id="8" name="TextBox 11">
            <a:extLst>
              <a:ext uri="{FF2B5EF4-FFF2-40B4-BE49-F238E27FC236}">
                <a16:creationId xmlns="" xmlns:a16="http://schemas.microsoft.com/office/drawing/2014/main" id="{D1369CE4-FA3A-E449-96AD-2762AF826408}"/>
              </a:ext>
            </a:extLst>
          </p:cNvPr>
          <p:cNvSpPr txBox="1">
            <a:spLocks noChangeArrowheads="1"/>
          </p:cNvSpPr>
          <p:nvPr/>
        </p:nvSpPr>
        <p:spPr bwMode="auto">
          <a:xfrm>
            <a:off x="1350178" y="927982"/>
            <a:ext cx="1562100" cy="4154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楷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楷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楷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楷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楷体" panose="02010609060101010101" pitchFamily="49"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楷体" panose="02010609060101010101" pitchFamily="49"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楷体" panose="02010609060101010101" pitchFamily="49"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楷体" panose="02010609060101010101" pitchFamily="49"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楷体" panose="02010609060101010101" pitchFamily="49" charset="-122"/>
              </a:defRPr>
            </a:lvl9pPr>
          </a:lstStyle>
          <a:p>
            <a:pPr algn="ctr" eaLnBrk="1" hangingPunct="1">
              <a:spcBef>
                <a:spcPct val="0"/>
              </a:spcBef>
              <a:buFontTx/>
              <a:buNone/>
            </a:pPr>
            <a:r>
              <a:rPr lang="zh-CN" altLang="en-US" sz="2100" b="1" dirty="0">
                <a:solidFill>
                  <a:srgbClr val="000000"/>
                </a:solidFill>
                <a:latin typeface="楷体" panose="02010609060101010101" pitchFamily="49" charset="-122"/>
              </a:rPr>
              <a:t>植株</a:t>
            </a:r>
            <a:r>
              <a:rPr lang="en-US" altLang="zh-CN" sz="2100" b="1" dirty="0">
                <a:solidFill>
                  <a:srgbClr val="000000"/>
                </a:solidFill>
                <a:latin typeface="楷体" panose="02010609060101010101" pitchFamily="49" charset="-122"/>
              </a:rPr>
              <a:t>A</a:t>
            </a:r>
            <a:endParaRPr lang="zh-CN" altLang="en-US" sz="2100" b="1" dirty="0">
              <a:solidFill>
                <a:srgbClr val="000000"/>
              </a:solidFill>
              <a:latin typeface="楷体" panose="02010609060101010101" pitchFamily="49" charset="-122"/>
            </a:endParaRPr>
          </a:p>
        </p:txBody>
      </p:sp>
      <p:sp>
        <p:nvSpPr>
          <p:cNvPr id="9" name="TextBox 11">
            <a:extLst>
              <a:ext uri="{FF2B5EF4-FFF2-40B4-BE49-F238E27FC236}">
                <a16:creationId xmlns="" xmlns:a16="http://schemas.microsoft.com/office/drawing/2014/main" id="{EC61538F-0F9C-C44F-8078-C6C142448C67}"/>
              </a:ext>
            </a:extLst>
          </p:cNvPr>
          <p:cNvSpPr txBox="1">
            <a:spLocks noChangeArrowheads="1"/>
          </p:cNvSpPr>
          <p:nvPr/>
        </p:nvSpPr>
        <p:spPr bwMode="auto">
          <a:xfrm>
            <a:off x="4833137" y="915599"/>
            <a:ext cx="1562100" cy="4154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楷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楷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楷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楷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楷体" panose="02010609060101010101" pitchFamily="49"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楷体" panose="02010609060101010101" pitchFamily="49"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楷体" panose="02010609060101010101" pitchFamily="49"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楷体" panose="02010609060101010101" pitchFamily="49"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楷体" panose="02010609060101010101" pitchFamily="49" charset="-122"/>
              </a:defRPr>
            </a:lvl9pPr>
          </a:lstStyle>
          <a:p>
            <a:pPr algn="ctr" eaLnBrk="1" hangingPunct="1">
              <a:spcBef>
                <a:spcPct val="0"/>
              </a:spcBef>
              <a:buFontTx/>
              <a:buNone/>
            </a:pPr>
            <a:r>
              <a:rPr lang="zh-CN" altLang="en-US" sz="2100" b="1" dirty="0">
                <a:solidFill>
                  <a:srgbClr val="000000"/>
                </a:solidFill>
                <a:latin typeface="楷体" panose="02010609060101010101" pitchFamily="49" charset="-122"/>
              </a:rPr>
              <a:t>植株</a:t>
            </a:r>
            <a:r>
              <a:rPr lang="en-US" altLang="zh-CN" sz="2100" b="1" dirty="0">
                <a:solidFill>
                  <a:srgbClr val="000000"/>
                </a:solidFill>
                <a:latin typeface="楷体" panose="02010609060101010101" pitchFamily="49" charset="-122"/>
              </a:rPr>
              <a:t>B</a:t>
            </a:r>
            <a:endParaRPr lang="zh-CN" altLang="en-US" sz="2100" b="1" dirty="0">
              <a:solidFill>
                <a:srgbClr val="000000"/>
              </a:solidFill>
              <a:latin typeface="楷体" panose="02010609060101010101" pitchFamily="49" charset="-122"/>
            </a:endParaRPr>
          </a:p>
        </p:txBody>
      </p:sp>
      <p:sp>
        <p:nvSpPr>
          <p:cNvPr id="2" name="文本框 1">
            <a:extLst>
              <a:ext uri="{FF2B5EF4-FFF2-40B4-BE49-F238E27FC236}">
                <a16:creationId xmlns="" xmlns:a16="http://schemas.microsoft.com/office/drawing/2014/main" id="{28B1FC45-6EF2-844B-B007-52E738554822}"/>
              </a:ext>
            </a:extLst>
          </p:cNvPr>
          <p:cNvSpPr txBox="1"/>
          <p:nvPr/>
        </p:nvSpPr>
        <p:spPr>
          <a:xfrm>
            <a:off x="181571" y="72940"/>
            <a:ext cx="1723549" cy="400110"/>
          </a:xfrm>
          <a:prstGeom prst="rect">
            <a:avLst/>
          </a:prstGeom>
          <a:noFill/>
        </p:spPr>
        <p:txBody>
          <a:bodyPr wrap="none" rtlCol="0">
            <a:spAutoFit/>
          </a:bodyPr>
          <a:lstStyle/>
          <a:p>
            <a:r>
              <a:rPr kumimoji="1" lang="zh-CN" altLang="en-US" sz="2000" dirty="0"/>
              <a:t>三、表观遗传</a:t>
            </a:r>
          </a:p>
        </p:txBody>
      </p:sp>
      <p:pic>
        <p:nvPicPr>
          <p:cNvPr id="3" name="图片 2">
            <a:extLst>
              <a:ext uri="{FF2B5EF4-FFF2-40B4-BE49-F238E27FC236}">
                <a16:creationId xmlns="" xmlns:a16="http://schemas.microsoft.com/office/drawing/2014/main" id="{46D55895-AF48-C54F-B89D-4EE32ABC9E7B}"/>
              </a:ext>
            </a:extLst>
          </p:cNvPr>
          <p:cNvPicPr>
            <a:picLocks noChangeAspect="1"/>
          </p:cNvPicPr>
          <p:nvPr/>
        </p:nvPicPr>
        <p:blipFill>
          <a:blip r:embed="rId5" cstate="print"/>
          <a:stretch>
            <a:fillRect/>
          </a:stretch>
        </p:blipFill>
        <p:spPr>
          <a:xfrm>
            <a:off x="0" y="1382235"/>
            <a:ext cx="1758804" cy="1924845"/>
          </a:xfrm>
          <a:prstGeom prst="rect">
            <a:avLst/>
          </a:prstGeom>
        </p:spPr>
      </p:pic>
      <p:pic>
        <p:nvPicPr>
          <p:cNvPr id="4" name="图片 3">
            <a:extLst>
              <a:ext uri="{FF2B5EF4-FFF2-40B4-BE49-F238E27FC236}">
                <a16:creationId xmlns="" xmlns:a16="http://schemas.microsoft.com/office/drawing/2014/main" id="{CEA620D2-A3A4-9642-88CC-FE0C742FBB7A}"/>
              </a:ext>
            </a:extLst>
          </p:cNvPr>
          <p:cNvPicPr>
            <a:picLocks noChangeAspect="1"/>
          </p:cNvPicPr>
          <p:nvPr/>
        </p:nvPicPr>
        <p:blipFill>
          <a:blip r:embed="rId6" cstate="print"/>
          <a:stretch>
            <a:fillRect/>
          </a:stretch>
        </p:blipFill>
        <p:spPr>
          <a:xfrm>
            <a:off x="7477752" y="1392936"/>
            <a:ext cx="1666248" cy="1839443"/>
          </a:xfrm>
          <a:prstGeom prst="rect">
            <a:avLst/>
          </a:prstGeom>
        </p:spPr>
      </p:pic>
      <p:sp>
        <p:nvSpPr>
          <p:cNvPr id="5" name="矩形 4">
            <a:extLst>
              <a:ext uri="{FF2B5EF4-FFF2-40B4-BE49-F238E27FC236}">
                <a16:creationId xmlns="" xmlns:a16="http://schemas.microsoft.com/office/drawing/2014/main" id="{BBE10305-5045-9E43-A13A-47550E6E6D3F}"/>
              </a:ext>
            </a:extLst>
          </p:cNvPr>
          <p:cNvSpPr/>
          <p:nvPr/>
        </p:nvSpPr>
        <p:spPr>
          <a:xfrm>
            <a:off x="996054" y="3041470"/>
            <a:ext cx="800219" cy="338554"/>
          </a:xfrm>
          <a:prstGeom prst="rect">
            <a:avLst/>
          </a:prstGeom>
        </p:spPr>
        <p:txBody>
          <a:bodyPr wrap="none">
            <a:spAutoFit/>
          </a:bodyPr>
          <a:lstStyle/>
          <a:p>
            <a:r>
              <a:rPr lang="zh-CN" altLang="en-US" sz="1600" dirty="0">
                <a:solidFill>
                  <a:schemeClr val="bg1"/>
                </a:solidFill>
                <a:latin typeface="Kaiti SC" panose="02010600040101010101" pitchFamily="2" charset="-122"/>
                <a:ea typeface="Kaiti SC" panose="02010600040101010101" pitchFamily="2" charset="-122"/>
              </a:rPr>
              <a:t>正面图</a:t>
            </a:r>
          </a:p>
        </p:txBody>
      </p:sp>
      <p:sp>
        <p:nvSpPr>
          <p:cNvPr id="13" name="矩形 12">
            <a:extLst>
              <a:ext uri="{FF2B5EF4-FFF2-40B4-BE49-F238E27FC236}">
                <a16:creationId xmlns="" xmlns:a16="http://schemas.microsoft.com/office/drawing/2014/main" id="{2BE1B3E6-6AFA-B14B-B25F-C8C9FDED3619}"/>
              </a:ext>
            </a:extLst>
          </p:cNvPr>
          <p:cNvSpPr/>
          <p:nvPr/>
        </p:nvSpPr>
        <p:spPr>
          <a:xfrm>
            <a:off x="8433174" y="2966364"/>
            <a:ext cx="800219" cy="338554"/>
          </a:xfrm>
          <a:prstGeom prst="rect">
            <a:avLst/>
          </a:prstGeom>
        </p:spPr>
        <p:txBody>
          <a:bodyPr wrap="none">
            <a:spAutoFit/>
          </a:bodyPr>
          <a:lstStyle/>
          <a:p>
            <a:r>
              <a:rPr lang="zh-CN" altLang="en-US" sz="1600" dirty="0">
                <a:solidFill>
                  <a:schemeClr val="bg1"/>
                </a:solidFill>
                <a:latin typeface="Kaiti SC" panose="02010600040101010101" pitchFamily="2" charset="-122"/>
                <a:ea typeface="Kaiti SC" panose="02010600040101010101" pitchFamily="2" charset="-122"/>
              </a:rPr>
              <a:t>正面图</a:t>
            </a:r>
          </a:p>
        </p:txBody>
      </p:sp>
    </p:spTree>
    <p:extLst>
      <p:ext uri="{BB962C8B-B14F-4D97-AF65-F5344CB8AC3E}">
        <p14:creationId xmlns="" xmlns:p14="http://schemas.microsoft.com/office/powerpoint/2010/main" val="263761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35A13A7E-3016-9C44-9099-7AD546F29082}"/>
              </a:ext>
            </a:extLst>
          </p:cNvPr>
          <p:cNvPicPr>
            <a:picLocks noChangeAspect="1"/>
          </p:cNvPicPr>
          <p:nvPr/>
        </p:nvPicPr>
        <p:blipFill>
          <a:blip r:embed="rId2" cstate="print"/>
          <a:stretch>
            <a:fillRect/>
          </a:stretch>
        </p:blipFill>
        <p:spPr>
          <a:xfrm>
            <a:off x="0" y="137565"/>
            <a:ext cx="9144000" cy="4746461"/>
          </a:xfrm>
          <a:prstGeom prst="rect">
            <a:avLst/>
          </a:prstGeom>
        </p:spPr>
      </p:pic>
    </p:spTree>
    <p:extLst>
      <p:ext uri="{BB962C8B-B14F-4D97-AF65-F5344CB8AC3E}">
        <p14:creationId xmlns="" xmlns:p14="http://schemas.microsoft.com/office/powerpoint/2010/main" val="3382774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29B9E95D-69F4-8444-9902-F68C9B9DAAFF}"/>
              </a:ext>
            </a:extLst>
          </p:cNvPr>
          <p:cNvPicPr>
            <a:picLocks noChangeAspect="1"/>
          </p:cNvPicPr>
          <p:nvPr/>
        </p:nvPicPr>
        <p:blipFill>
          <a:blip r:embed="rId3" cstate="print"/>
          <a:stretch>
            <a:fillRect/>
          </a:stretch>
        </p:blipFill>
        <p:spPr>
          <a:xfrm>
            <a:off x="5762028" y="436428"/>
            <a:ext cx="3261924" cy="4569203"/>
          </a:xfrm>
          <a:prstGeom prst="rect">
            <a:avLst/>
          </a:prstGeom>
        </p:spPr>
      </p:pic>
      <p:sp>
        <p:nvSpPr>
          <p:cNvPr id="5" name="矩形 4">
            <a:extLst>
              <a:ext uri="{FF2B5EF4-FFF2-40B4-BE49-F238E27FC236}">
                <a16:creationId xmlns="" xmlns:a16="http://schemas.microsoft.com/office/drawing/2014/main" id="{B0977D09-1C0C-9F47-84FC-6231168F706B}"/>
              </a:ext>
            </a:extLst>
          </p:cNvPr>
          <p:cNvSpPr/>
          <p:nvPr/>
        </p:nvSpPr>
        <p:spPr>
          <a:xfrm>
            <a:off x="420824" y="826388"/>
            <a:ext cx="4219756" cy="4062651"/>
          </a:xfrm>
          <a:prstGeom prst="rect">
            <a:avLst/>
          </a:prstGeom>
          <a:solidFill>
            <a:schemeClr val="bg1"/>
          </a:solidFill>
        </p:spPr>
        <p:txBody>
          <a:bodyPr wrap="square">
            <a:spAutoFit/>
          </a:bodyPr>
          <a:lstStyle/>
          <a:p>
            <a:pPr algn="just" eaLnBrk="0" fontAlgn="base" hangingPunct="0">
              <a:spcBef>
                <a:spcPct val="0"/>
              </a:spcBef>
              <a:defRPr/>
            </a:pPr>
            <a:r>
              <a:rPr lang="en-US" altLang="zh-CN" sz="2400" b="1"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1. </a:t>
            </a:r>
            <a:r>
              <a:rPr lang="zh-CN" altLang="en-US" sz="2400" b="1"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检测</a:t>
            </a:r>
            <a:r>
              <a:rPr lang="en-US" altLang="zh-CN" sz="2400" b="1" i="1" dirty="0" err="1">
                <a:solidFill>
                  <a:schemeClr val="tx1"/>
                </a:solidFill>
                <a:latin typeface="Times New Roman" panose="02020603050405020304" pitchFamily="18" charset="0"/>
                <a:ea typeface="楷体" panose="02010609060101010101" pitchFamily="49" charset="-122"/>
                <a:cs typeface="Times New Roman" panose="02020603050405020304" pitchFamily="18" charset="0"/>
              </a:rPr>
              <a:t>Lcyc</a:t>
            </a:r>
            <a:r>
              <a:rPr lang="zh-CN" altLang="en-US" sz="2400" b="1"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基因的表达情况：</a:t>
            </a:r>
            <a:endParaRPr lang="en-US" altLang="zh-CN" sz="2400" b="1"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a:p>
            <a:pPr algn="just" eaLnBrk="0" fontAlgn="base">
              <a:spcBef>
                <a:spcPct val="0"/>
              </a:spcBef>
              <a:defRPr/>
            </a:pPr>
            <a:r>
              <a:rPr lang="zh-CN" altLang="en-US" sz="2400" b="1"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    开两侧对称花的柳穿鱼中，</a:t>
            </a:r>
            <a:r>
              <a:rPr lang="en-US" altLang="zh-CN" sz="2400" b="1" i="1" dirty="0" err="1">
                <a:solidFill>
                  <a:srgbClr val="FF0000"/>
                </a:solidFill>
                <a:latin typeface="Times New Roman" panose="02020603050405020304" pitchFamily="18" charset="0"/>
                <a:ea typeface="楷体" panose="02010609060101010101" pitchFamily="49" charset="-122"/>
                <a:cs typeface="Times New Roman" panose="02020603050405020304" pitchFamily="18" charset="0"/>
              </a:rPr>
              <a:t>Lcyc</a:t>
            </a:r>
            <a:r>
              <a:rPr lang="zh-CN" altLang="en-US" sz="24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基因表达</a:t>
            </a:r>
            <a:r>
              <a:rPr lang="zh-CN" altLang="en-US" sz="2400" b="1"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   </a:t>
            </a:r>
            <a:endParaRPr lang="en-US" altLang="zh-CN" sz="2400" b="1"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a:p>
            <a:pPr algn="just" eaLnBrk="0" fontAlgn="base">
              <a:spcBef>
                <a:spcPct val="0"/>
              </a:spcBef>
              <a:defRPr/>
            </a:pPr>
            <a:r>
              <a:rPr lang="en-US" altLang="zh-CN" sz="2400" b="1"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b="1"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开辐射对称花的柳穿鱼中，</a:t>
            </a:r>
            <a:r>
              <a:rPr lang="en-US" altLang="zh-CN" sz="2400" b="1" i="1" dirty="0" err="1">
                <a:solidFill>
                  <a:srgbClr val="FF0000"/>
                </a:solidFill>
                <a:latin typeface="Times New Roman" panose="02020603050405020304" pitchFamily="18" charset="0"/>
                <a:ea typeface="楷体" panose="02010609060101010101" pitchFamily="49" charset="-122"/>
                <a:cs typeface="Times New Roman" panose="02020603050405020304" pitchFamily="18" charset="0"/>
              </a:rPr>
              <a:t>Lcyc</a:t>
            </a:r>
            <a:r>
              <a:rPr lang="zh-CN" altLang="en-US" sz="24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基因不表达</a:t>
            </a:r>
            <a:r>
              <a:rPr lang="zh-CN" altLang="en-US" sz="2400" b="1"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400" b="1"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a:p>
            <a:pPr algn="just" eaLnBrk="0" fontAlgn="base" hangingPunct="0">
              <a:spcBef>
                <a:spcPct val="0"/>
              </a:spcBef>
              <a:defRPr/>
            </a:pPr>
            <a:endParaRPr lang="en-US" altLang="zh-CN" sz="2400" b="1"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a:p>
            <a:pPr algn="just" eaLnBrk="0" fontAlgn="base" hangingPunct="0">
              <a:spcBef>
                <a:spcPct val="0"/>
              </a:spcBef>
              <a:defRPr/>
            </a:pPr>
            <a:r>
              <a:rPr lang="en-US" altLang="zh-CN" sz="2400" b="1"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2. </a:t>
            </a:r>
            <a:r>
              <a:rPr lang="zh-CN" altLang="en-US" sz="2400" b="1"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对辐射对称花的</a:t>
            </a:r>
            <a:r>
              <a:rPr lang="en-US" altLang="zh-CN" sz="2400" b="1" i="1" dirty="0" err="1">
                <a:solidFill>
                  <a:schemeClr val="tx1"/>
                </a:solidFill>
                <a:latin typeface="Times New Roman" panose="02020603050405020304" pitchFamily="18" charset="0"/>
                <a:ea typeface="楷体" panose="02010609060101010101" pitchFamily="49" charset="-122"/>
                <a:cs typeface="Times New Roman" panose="02020603050405020304" pitchFamily="18" charset="0"/>
              </a:rPr>
              <a:t>Lcyc</a:t>
            </a:r>
            <a:r>
              <a:rPr lang="zh-CN" altLang="en-US" sz="2400" b="1"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基因测序：</a:t>
            </a:r>
            <a:r>
              <a:rPr lang="zh-CN" altLang="en-US" sz="24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该基因没有突变</a:t>
            </a:r>
            <a:r>
              <a:rPr lang="zh-CN" altLang="en-US" sz="2400" b="1"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400" b="1"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eaLnBrk="0" fontAlgn="base">
              <a:spcBef>
                <a:spcPct val="0"/>
              </a:spcBef>
              <a:buFont typeface="+mj-lt"/>
              <a:buAutoNum type="arabicPeriod"/>
              <a:defRPr/>
            </a:pPr>
            <a:endParaRPr lang="en-US" altLang="zh-CN" sz="2400" b="1"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a:p>
            <a:pPr algn="just" eaLnBrk="0" fontAlgn="base" hangingPunct="0">
              <a:spcBef>
                <a:spcPct val="0"/>
              </a:spcBef>
              <a:defRPr/>
            </a:pPr>
            <a:endParaRPr lang="en-US" altLang="zh-CN" sz="2400" b="1"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a:p>
            <a:pPr algn="just" eaLnBrk="0" fontAlgn="base" hangingPunct="0">
              <a:spcBef>
                <a:spcPct val="0"/>
              </a:spcBef>
              <a:defRPr/>
            </a:pPr>
            <a:endParaRPr lang="en-US" altLang="zh-CN" b="1"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6" name="Text Box 6">
            <a:extLst>
              <a:ext uri="{FF2B5EF4-FFF2-40B4-BE49-F238E27FC236}">
                <a16:creationId xmlns="" xmlns:a16="http://schemas.microsoft.com/office/drawing/2014/main" id="{F2EAA93D-4719-8342-B873-9211B31DCA4E}"/>
              </a:ext>
            </a:extLst>
          </p:cNvPr>
          <p:cNvSpPr txBox="1">
            <a:spLocks noChangeArrowheads="1"/>
          </p:cNvSpPr>
          <p:nvPr/>
        </p:nvSpPr>
        <p:spPr bwMode="auto">
          <a:xfrm>
            <a:off x="490365" y="67096"/>
            <a:ext cx="3103735"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defRPr/>
            </a:pPr>
            <a:r>
              <a:rPr lang="zh-CN" altLang="en-US" sz="1800" b="1" dirty="0">
                <a:solidFill>
                  <a:srgbClr val="006666"/>
                </a:solidFill>
                <a:latin typeface="微软雅黑" panose="020B0503020204020204" charset="-122"/>
                <a:ea typeface="微软雅黑" panose="020B0503020204020204" charset="-122"/>
              </a:rPr>
              <a:t>表观遗传：  </a:t>
            </a:r>
            <a:r>
              <a:rPr lang="zh-CN" altLang="en-US" sz="1800" b="1" dirty="0">
                <a:solidFill>
                  <a:srgbClr val="0066FF"/>
                </a:solidFill>
                <a:latin typeface="Times New Roman" panose="02020603050405020304" pitchFamily="18" charset="0"/>
                <a:ea typeface="楷体" panose="02010609060101010101" pitchFamily="49" charset="-122"/>
                <a:cs typeface="Times New Roman" panose="02020603050405020304" pitchFamily="18" charset="0"/>
              </a:rPr>
              <a:t>柳穿鱼花的形态</a:t>
            </a:r>
            <a:endParaRPr lang="zh-CN" altLang="en-US" sz="1800" b="1" dirty="0">
              <a:solidFill>
                <a:srgbClr val="006666"/>
              </a:solidFill>
              <a:latin typeface="微软雅黑" panose="020B0503020204020204" charset="-122"/>
              <a:ea typeface="微软雅黑" panose="020B0503020204020204" charset="-122"/>
            </a:endParaRPr>
          </a:p>
        </p:txBody>
      </p:sp>
    </p:spTree>
    <p:extLst>
      <p:ext uri="{BB962C8B-B14F-4D97-AF65-F5344CB8AC3E}">
        <p14:creationId xmlns="" xmlns:p14="http://schemas.microsoft.com/office/powerpoint/2010/main" val="376686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a:extLst>
              <a:ext uri="{FF2B5EF4-FFF2-40B4-BE49-F238E27FC236}">
                <a16:creationId xmlns="" xmlns:a16="http://schemas.microsoft.com/office/drawing/2014/main" id="{1E9120D9-289E-A047-9E90-A824210F25B6}"/>
              </a:ext>
            </a:extLst>
          </p:cNvPr>
          <p:cNvSpPr txBox="1">
            <a:spLocks noChangeArrowheads="1"/>
          </p:cNvSpPr>
          <p:nvPr/>
        </p:nvSpPr>
        <p:spPr bwMode="auto">
          <a:xfrm>
            <a:off x="330345" y="146708"/>
            <a:ext cx="3103735"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defRPr/>
            </a:pPr>
            <a:r>
              <a:rPr lang="zh-CN" altLang="en-US" sz="1800" b="1" dirty="0">
                <a:solidFill>
                  <a:srgbClr val="006666"/>
                </a:solidFill>
                <a:latin typeface="微软雅黑" panose="020B0503020204020204" charset="-122"/>
                <a:ea typeface="微软雅黑" panose="020B0503020204020204" charset="-122"/>
              </a:rPr>
              <a:t>表观遗传：  </a:t>
            </a:r>
            <a:r>
              <a:rPr lang="zh-CN" altLang="en-US" sz="1800" b="1" dirty="0">
                <a:solidFill>
                  <a:srgbClr val="0066FF"/>
                </a:solidFill>
                <a:latin typeface="Times New Roman" panose="02020603050405020304" pitchFamily="18" charset="0"/>
                <a:ea typeface="楷体" panose="02010609060101010101" pitchFamily="49" charset="-122"/>
                <a:cs typeface="Times New Roman" panose="02020603050405020304" pitchFamily="18" charset="0"/>
              </a:rPr>
              <a:t>柳穿鱼花的形态</a:t>
            </a:r>
            <a:endParaRPr lang="zh-CN" altLang="en-US" sz="1800" b="1" dirty="0">
              <a:solidFill>
                <a:srgbClr val="006666"/>
              </a:solidFill>
              <a:latin typeface="微软雅黑" panose="020B0503020204020204" charset="-122"/>
              <a:ea typeface="微软雅黑" panose="020B0503020204020204" charset="-122"/>
            </a:endParaRPr>
          </a:p>
        </p:txBody>
      </p:sp>
      <p:grpSp>
        <p:nvGrpSpPr>
          <p:cNvPr id="8" name="组合 7">
            <a:extLst>
              <a:ext uri="{FF2B5EF4-FFF2-40B4-BE49-F238E27FC236}">
                <a16:creationId xmlns="" xmlns:a16="http://schemas.microsoft.com/office/drawing/2014/main" id="{6065441B-2DA8-DA4A-9E52-44AE78A1C354}"/>
              </a:ext>
            </a:extLst>
          </p:cNvPr>
          <p:cNvGrpSpPr/>
          <p:nvPr/>
        </p:nvGrpSpPr>
        <p:grpSpPr>
          <a:xfrm>
            <a:off x="687823" y="453154"/>
            <a:ext cx="7301669" cy="4329547"/>
            <a:chOff x="736376" y="516040"/>
            <a:chExt cx="7253116" cy="4266661"/>
          </a:xfrm>
        </p:grpSpPr>
        <p:pic>
          <p:nvPicPr>
            <p:cNvPr id="4" name="图片 3">
              <a:extLst>
                <a:ext uri="{FF2B5EF4-FFF2-40B4-BE49-F238E27FC236}">
                  <a16:creationId xmlns="" xmlns:a16="http://schemas.microsoft.com/office/drawing/2014/main" id="{EBD4169A-9615-CE43-89FD-1C495AE7A3B0}"/>
                </a:ext>
              </a:extLst>
            </p:cNvPr>
            <p:cNvPicPr>
              <a:picLocks noChangeAspect="1"/>
            </p:cNvPicPr>
            <p:nvPr/>
          </p:nvPicPr>
          <p:blipFill>
            <a:blip r:embed="rId2" cstate="print"/>
            <a:stretch>
              <a:fillRect/>
            </a:stretch>
          </p:blipFill>
          <p:spPr>
            <a:xfrm>
              <a:off x="736376" y="516040"/>
              <a:ext cx="7253116" cy="4266661"/>
            </a:xfrm>
            <a:prstGeom prst="rect">
              <a:avLst/>
            </a:prstGeom>
          </p:spPr>
        </p:pic>
        <p:sp>
          <p:nvSpPr>
            <p:cNvPr id="2" name="文本框 1">
              <a:extLst>
                <a:ext uri="{FF2B5EF4-FFF2-40B4-BE49-F238E27FC236}">
                  <a16:creationId xmlns="" xmlns:a16="http://schemas.microsoft.com/office/drawing/2014/main" id="{707B27CB-6C9C-C344-867E-D083ABD71E0D}"/>
                </a:ext>
              </a:extLst>
            </p:cNvPr>
            <p:cNvSpPr txBox="1"/>
            <p:nvPr/>
          </p:nvSpPr>
          <p:spPr>
            <a:xfrm>
              <a:off x="821903" y="4182185"/>
              <a:ext cx="7082063" cy="600516"/>
            </a:xfrm>
            <a:prstGeom prst="rect">
              <a:avLst/>
            </a:prstGeom>
            <a:noFill/>
            <a:ln w="19050">
              <a:solidFill>
                <a:srgbClr val="FF0000"/>
              </a:solidFill>
              <a:prstDash val="dashDot"/>
            </a:ln>
          </p:spPr>
          <p:txBody>
            <a:bodyPr wrap="square" rtlCol="0">
              <a:spAutoFit/>
            </a:bodyPr>
            <a:lstStyle/>
            <a:p>
              <a:endParaRPr kumimoji="1" lang="zh-CN" altLang="en-US" dirty="0"/>
            </a:p>
          </p:txBody>
        </p:sp>
        <p:sp>
          <p:nvSpPr>
            <p:cNvPr id="5" name="文本框 4">
              <a:extLst>
                <a:ext uri="{FF2B5EF4-FFF2-40B4-BE49-F238E27FC236}">
                  <a16:creationId xmlns="" xmlns:a16="http://schemas.microsoft.com/office/drawing/2014/main" id="{F3358A85-982C-CB44-A01E-48FFA4686378}"/>
                </a:ext>
              </a:extLst>
            </p:cNvPr>
            <p:cNvSpPr txBox="1"/>
            <p:nvPr/>
          </p:nvSpPr>
          <p:spPr>
            <a:xfrm>
              <a:off x="821903" y="3525419"/>
              <a:ext cx="7082063" cy="600516"/>
            </a:xfrm>
            <a:prstGeom prst="rect">
              <a:avLst/>
            </a:prstGeom>
            <a:noFill/>
            <a:ln w="19050">
              <a:solidFill>
                <a:srgbClr val="0070C0"/>
              </a:solidFill>
              <a:prstDash val="dashDot"/>
            </a:ln>
          </p:spPr>
          <p:txBody>
            <a:bodyPr wrap="square" rtlCol="0">
              <a:spAutoFit/>
            </a:bodyPr>
            <a:lstStyle/>
            <a:p>
              <a:endParaRPr kumimoji="1" lang="zh-CN" altLang="en-US" dirty="0"/>
            </a:p>
          </p:txBody>
        </p:sp>
      </p:grpSp>
      <p:sp>
        <p:nvSpPr>
          <p:cNvPr id="9" name="文本框 8">
            <a:extLst>
              <a:ext uri="{FF2B5EF4-FFF2-40B4-BE49-F238E27FC236}">
                <a16:creationId xmlns="" xmlns:a16="http://schemas.microsoft.com/office/drawing/2014/main" id="{CE3BBFF3-93F5-E74E-85F7-A89E685DCDA3}"/>
              </a:ext>
            </a:extLst>
          </p:cNvPr>
          <p:cNvSpPr txBox="1"/>
          <p:nvPr/>
        </p:nvSpPr>
        <p:spPr>
          <a:xfrm>
            <a:off x="687823" y="4804946"/>
            <a:ext cx="7811408" cy="338554"/>
          </a:xfrm>
          <a:prstGeom prst="rect">
            <a:avLst/>
          </a:prstGeom>
          <a:noFill/>
        </p:spPr>
        <p:txBody>
          <a:bodyPr wrap="square" rtlCol="0">
            <a:spAutoFit/>
          </a:bodyPr>
          <a:lstStyle/>
          <a:p>
            <a:r>
              <a:rPr kumimoji="1" lang="zh-CN" altLang="en-US" sz="1600" dirty="0">
                <a:latin typeface="Kaiti SC" panose="02010600040101010101" pitchFamily="2" charset="-122"/>
                <a:ea typeface="Kaiti SC" panose="02010600040101010101" pitchFamily="2" charset="-122"/>
              </a:rPr>
              <a:t>注：空心表示未甲基化</a:t>
            </a:r>
            <a:r>
              <a:rPr kumimoji="1" lang="zh-CN" altLang="en-US" sz="1600" dirty="0" smtClean="0">
                <a:latin typeface="Kaiti SC" panose="02010600040101010101" pitchFamily="2" charset="-122"/>
                <a:ea typeface="Kaiti SC" panose="02010600040101010101" pitchFamily="2" charset="-122"/>
              </a:rPr>
              <a:t>，半黑半白</a:t>
            </a:r>
            <a:r>
              <a:rPr kumimoji="1" lang="zh-CN" altLang="en-US" sz="1600" dirty="0" smtClean="0">
                <a:latin typeface="Kaiti SC" panose="02010600040101010101" pitchFamily="2" charset="-122"/>
                <a:ea typeface="Kaiti SC" panose="02010600040101010101" pitchFamily="2" charset="-122"/>
              </a:rPr>
              <a:t>代表</a:t>
            </a:r>
            <a:r>
              <a:rPr kumimoji="1" lang="zh-CN" altLang="en-US" sz="1600" dirty="0" smtClean="0">
                <a:latin typeface="Kaiti SC" panose="02010600040101010101" pitchFamily="2" charset="-122"/>
                <a:ea typeface="Kaiti SC" panose="02010600040101010101" pitchFamily="2" charset="-122"/>
              </a:rPr>
              <a:t>部分</a:t>
            </a:r>
            <a:r>
              <a:rPr kumimoji="1" lang="zh-CN" altLang="en-US" sz="1600" dirty="0" smtClean="0">
                <a:latin typeface="Kaiti SC" panose="02010600040101010101" pitchFamily="2" charset="-122"/>
                <a:ea typeface="Kaiti SC" panose="02010600040101010101" pitchFamily="2" charset="-122"/>
              </a:rPr>
              <a:t>甲基化，</a:t>
            </a:r>
            <a:r>
              <a:rPr kumimoji="1" lang="zh-CN" altLang="en-US" sz="1600" dirty="0" smtClean="0">
                <a:latin typeface="Kaiti SC" panose="02010600040101010101" pitchFamily="2" charset="-122"/>
                <a:ea typeface="Kaiti SC" panose="02010600040101010101" pitchFamily="2" charset="-122"/>
              </a:rPr>
              <a:t>全</a:t>
            </a:r>
            <a:r>
              <a:rPr kumimoji="1" lang="zh-CN" altLang="en-US" sz="1600" dirty="0" smtClean="0">
                <a:latin typeface="Kaiti SC" panose="02010600040101010101" pitchFamily="2" charset="-122"/>
                <a:ea typeface="Kaiti SC" panose="02010600040101010101" pitchFamily="2" charset="-122"/>
              </a:rPr>
              <a:t>黑代表完全甲基化。</a:t>
            </a:r>
            <a:endParaRPr kumimoji="1" lang="zh-CN" altLang="en-US" sz="1600" dirty="0">
              <a:latin typeface="Kaiti SC" panose="02010600040101010101" pitchFamily="2" charset="-122"/>
              <a:ea typeface="Kaiti SC" panose="02010600040101010101" pitchFamily="2" charset="-122"/>
            </a:endParaRPr>
          </a:p>
        </p:txBody>
      </p:sp>
    </p:spTree>
    <p:extLst>
      <p:ext uri="{BB962C8B-B14F-4D97-AF65-F5344CB8AC3E}">
        <p14:creationId xmlns="" xmlns:p14="http://schemas.microsoft.com/office/powerpoint/2010/main" val="884911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91970" y="971060"/>
            <a:ext cx="1271502" cy="415498"/>
          </a:xfrm>
          <a:prstGeom prst="rect">
            <a:avLst/>
          </a:prstGeom>
          <a:noFill/>
          <a:ln w="38100">
            <a:solidFill>
              <a:srgbClr val="00B05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楷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楷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楷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楷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楷体" panose="02010609060101010101" pitchFamily="49"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楷体" panose="02010609060101010101" pitchFamily="49"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楷体" panose="02010609060101010101" pitchFamily="49"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楷体" panose="02010609060101010101" pitchFamily="49"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楷体" panose="02010609060101010101" pitchFamily="49" charset="-122"/>
              </a:defRPr>
            </a:lvl9pPr>
          </a:lstStyle>
          <a:p>
            <a:pPr algn="ctr" eaLnBrk="1" hangingPunct="1">
              <a:spcBef>
                <a:spcPct val="0"/>
              </a:spcBef>
              <a:buFontTx/>
              <a:buNone/>
            </a:pPr>
            <a:r>
              <a:rPr lang="en-US" altLang="zh-CN" sz="2100" b="1" i="1" dirty="0">
                <a:solidFill>
                  <a:srgbClr val="000000"/>
                </a:solidFill>
                <a:latin typeface="楷体" panose="02010609060101010101" pitchFamily="49" charset="-122"/>
              </a:rPr>
              <a:t>Lcyc</a:t>
            </a:r>
            <a:r>
              <a:rPr lang="zh-CN" altLang="en-US" sz="2100" b="1" dirty="0">
                <a:solidFill>
                  <a:srgbClr val="000000"/>
                </a:solidFill>
                <a:latin typeface="楷体" panose="02010609060101010101" pitchFamily="49" charset="-122"/>
              </a:rPr>
              <a:t>基因</a:t>
            </a:r>
          </a:p>
        </p:txBody>
      </p:sp>
      <p:grpSp>
        <p:nvGrpSpPr>
          <p:cNvPr id="2" name="组合 1"/>
          <p:cNvGrpSpPr>
            <a:grpSpLocks/>
          </p:cNvGrpSpPr>
          <p:nvPr/>
        </p:nvGrpSpPr>
        <p:grpSpPr bwMode="auto">
          <a:xfrm>
            <a:off x="626513" y="1178094"/>
            <a:ext cx="1408509" cy="712302"/>
            <a:chOff x="792491" y="1151086"/>
            <a:chExt cx="1878013" cy="949736"/>
          </a:xfrm>
        </p:grpSpPr>
        <p:sp>
          <p:nvSpPr>
            <p:cNvPr id="9262" name="Text Box 4"/>
            <p:cNvSpPr txBox="1">
              <a:spLocks noChangeArrowheads="1"/>
            </p:cNvSpPr>
            <p:nvPr/>
          </p:nvSpPr>
          <p:spPr bwMode="auto">
            <a:xfrm>
              <a:off x="792491" y="1546825"/>
              <a:ext cx="1878013" cy="553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楷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楷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楷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楷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楷体" panose="02010609060101010101" pitchFamily="49"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楷体" panose="02010609060101010101" pitchFamily="49"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楷体" panose="02010609060101010101" pitchFamily="49"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楷体" panose="02010609060101010101" pitchFamily="49"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楷体" panose="02010609060101010101" pitchFamily="49" charset="-122"/>
                </a:defRPr>
              </a:lvl9pPr>
            </a:lstStyle>
            <a:p>
              <a:pPr eaLnBrk="1" hangingPunct="1">
                <a:spcBef>
                  <a:spcPct val="0"/>
                </a:spcBef>
                <a:buFontTx/>
                <a:buNone/>
              </a:pPr>
              <a:r>
                <a:rPr lang="zh-CN" altLang="en-US" sz="2100" b="1" dirty="0">
                  <a:solidFill>
                    <a:srgbClr val="7030A0"/>
                  </a:solidFill>
                  <a:latin typeface="楷体" panose="02010609060101010101" pitchFamily="49" charset="-122"/>
                </a:rPr>
                <a:t>正常</a:t>
              </a:r>
            </a:p>
          </p:txBody>
        </p:sp>
        <p:sp>
          <p:nvSpPr>
            <p:cNvPr id="9263" name="Line 5"/>
            <p:cNvSpPr>
              <a:spLocks noChangeShapeType="1"/>
            </p:cNvSpPr>
            <p:nvPr/>
          </p:nvSpPr>
          <p:spPr bwMode="auto">
            <a:xfrm>
              <a:off x="1838307" y="1151086"/>
              <a:ext cx="825521" cy="2179"/>
            </a:xfrm>
            <a:prstGeom prst="line">
              <a:avLst/>
            </a:prstGeom>
            <a:noFill/>
            <a:ln w="508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sz="2100" dirty="0">
                <a:latin typeface="楷体" panose="02010609060101010101" pitchFamily="49" charset="-122"/>
                <a:ea typeface="楷体" panose="02010609060101010101" pitchFamily="49" charset="-122"/>
              </a:endParaRPr>
            </a:p>
          </p:txBody>
        </p:sp>
      </p:grpSp>
      <p:sp>
        <p:nvSpPr>
          <p:cNvPr id="9261" name="Line 9"/>
          <p:cNvSpPr>
            <a:spLocks noChangeShapeType="1"/>
          </p:cNvSpPr>
          <p:nvPr/>
        </p:nvSpPr>
        <p:spPr bwMode="auto">
          <a:xfrm>
            <a:off x="2307803" y="1424399"/>
            <a:ext cx="0" cy="323850"/>
          </a:xfrm>
          <a:prstGeom prst="line">
            <a:avLst/>
          </a:prstGeom>
          <a:noFill/>
          <a:ln w="508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sz="2100">
              <a:latin typeface="楷体" panose="02010609060101010101" pitchFamily="49" charset="-122"/>
              <a:ea typeface="楷体" panose="02010609060101010101" pitchFamily="49" charset="-122"/>
            </a:endParaRPr>
          </a:p>
        </p:txBody>
      </p:sp>
      <p:sp>
        <p:nvSpPr>
          <p:cNvPr id="9259" name="Text Box 13"/>
          <p:cNvSpPr txBox="1">
            <a:spLocks noChangeArrowheads="1"/>
          </p:cNvSpPr>
          <p:nvPr/>
        </p:nvSpPr>
        <p:spPr bwMode="auto">
          <a:xfrm>
            <a:off x="2107973" y="1801282"/>
            <a:ext cx="2106216" cy="415498"/>
          </a:xfrm>
          <a:prstGeom prst="rect">
            <a:avLst/>
          </a:prstGeom>
          <a:noFill/>
          <a:ln w="38100">
            <a:solidFill>
              <a:srgbClr val="00B05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楷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楷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楷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楷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楷体" panose="02010609060101010101" pitchFamily="49"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楷体" panose="02010609060101010101" pitchFamily="49"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楷体" panose="02010609060101010101" pitchFamily="49"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楷体" panose="02010609060101010101" pitchFamily="49"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楷体" panose="02010609060101010101" pitchFamily="49" charset="-122"/>
              </a:defRPr>
            </a:lvl9pPr>
          </a:lstStyle>
          <a:p>
            <a:pPr algn="ctr" eaLnBrk="1" hangingPunct="1">
              <a:spcBef>
                <a:spcPct val="0"/>
              </a:spcBef>
              <a:buFontTx/>
              <a:buNone/>
            </a:pPr>
            <a:r>
              <a:rPr lang="zh-CN" altLang="en-US" sz="2100" b="1" dirty="0">
                <a:latin typeface="楷体" panose="02010609060101010101" pitchFamily="49" charset="-122"/>
              </a:rPr>
              <a:t>植株</a:t>
            </a:r>
            <a:r>
              <a:rPr lang="en-US" altLang="zh-CN" sz="2100" b="1" dirty="0">
                <a:solidFill>
                  <a:srgbClr val="C00000"/>
                </a:solidFill>
                <a:latin typeface="楷体" panose="02010609060101010101" pitchFamily="49" charset="-122"/>
              </a:rPr>
              <a:t>A</a:t>
            </a:r>
            <a:endParaRPr lang="zh-CN" altLang="en-US" sz="2100" b="1" dirty="0">
              <a:solidFill>
                <a:srgbClr val="009999"/>
              </a:solidFill>
              <a:latin typeface="楷体" panose="02010609060101010101" pitchFamily="49" charset="-122"/>
            </a:endParaRPr>
          </a:p>
        </p:txBody>
      </p:sp>
      <p:sp>
        <p:nvSpPr>
          <p:cNvPr id="9246" name="Text Box 10"/>
          <p:cNvSpPr txBox="1">
            <a:spLocks noChangeArrowheads="1"/>
          </p:cNvSpPr>
          <p:nvPr/>
        </p:nvSpPr>
        <p:spPr bwMode="auto">
          <a:xfrm>
            <a:off x="2051137" y="970539"/>
            <a:ext cx="1674083" cy="415498"/>
          </a:xfrm>
          <a:prstGeom prst="rect">
            <a:avLst/>
          </a:prstGeom>
          <a:noFill/>
          <a:ln w="38100">
            <a:solidFill>
              <a:srgbClr val="00B05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楷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楷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楷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楷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楷体" panose="02010609060101010101" pitchFamily="49"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楷体" panose="02010609060101010101" pitchFamily="49"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楷体" panose="02010609060101010101" pitchFamily="49"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楷体" panose="02010609060101010101" pitchFamily="49"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楷体" panose="02010609060101010101" pitchFamily="49" charset="-122"/>
              </a:defRPr>
            </a:lvl9pPr>
          </a:lstStyle>
          <a:p>
            <a:pPr eaLnBrk="1" hangingPunct="1">
              <a:spcBef>
                <a:spcPct val="0"/>
              </a:spcBef>
              <a:buFontTx/>
              <a:buNone/>
            </a:pPr>
            <a:endParaRPr lang="zh-CN" altLang="zh-CN" sz="2100" b="1">
              <a:solidFill>
                <a:srgbClr val="000000"/>
              </a:solidFill>
              <a:latin typeface="楷体" panose="02010609060101010101" pitchFamily="49" charset="-122"/>
            </a:endParaRPr>
          </a:p>
        </p:txBody>
      </p:sp>
      <p:sp>
        <p:nvSpPr>
          <p:cNvPr id="7" name="矩形 6"/>
          <p:cNvSpPr>
            <a:spLocks noChangeArrowheads="1"/>
          </p:cNvSpPr>
          <p:nvPr/>
        </p:nvSpPr>
        <p:spPr bwMode="auto">
          <a:xfrm>
            <a:off x="2213063" y="989147"/>
            <a:ext cx="1539204" cy="4154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楷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楷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楷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楷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楷体" panose="02010609060101010101" pitchFamily="49"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楷体" panose="02010609060101010101" pitchFamily="49"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楷体" panose="02010609060101010101" pitchFamily="49"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楷体" panose="02010609060101010101" pitchFamily="49"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楷体" panose="02010609060101010101" pitchFamily="49" charset="-122"/>
              </a:defRPr>
            </a:lvl9pPr>
          </a:lstStyle>
          <a:p>
            <a:pPr eaLnBrk="1" hangingPunct="1">
              <a:spcBef>
                <a:spcPct val="0"/>
              </a:spcBef>
              <a:buFontTx/>
              <a:buNone/>
            </a:pPr>
            <a:r>
              <a:rPr lang="zh-CN" altLang="en-US" sz="2100" b="1" dirty="0">
                <a:solidFill>
                  <a:srgbClr val="C00000"/>
                </a:solidFill>
                <a:latin typeface="楷体" panose="02010609060101010101" pitchFamily="49" charset="-122"/>
              </a:rPr>
              <a:t>开花时表达</a:t>
            </a:r>
          </a:p>
        </p:txBody>
      </p:sp>
      <p:sp>
        <p:nvSpPr>
          <p:cNvPr id="49" name="Text Box 3"/>
          <p:cNvSpPr txBox="1">
            <a:spLocks noChangeArrowheads="1"/>
          </p:cNvSpPr>
          <p:nvPr/>
        </p:nvSpPr>
        <p:spPr bwMode="auto">
          <a:xfrm>
            <a:off x="7724089" y="989147"/>
            <a:ext cx="1271502" cy="415498"/>
          </a:xfrm>
          <a:prstGeom prst="rect">
            <a:avLst/>
          </a:prstGeom>
          <a:noFill/>
          <a:ln w="38100">
            <a:solidFill>
              <a:srgbClr val="00B05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楷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楷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楷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楷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楷体" panose="02010609060101010101" pitchFamily="49"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楷体" panose="02010609060101010101" pitchFamily="49"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楷体" panose="02010609060101010101" pitchFamily="49"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楷体" panose="02010609060101010101" pitchFamily="49"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楷体" panose="02010609060101010101" pitchFamily="49" charset="-122"/>
              </a:defRPr>
            </a:lvl9pPr>
          </a:lstStyle>
          <a:p>
            <a:pPr algn="ctr" eaLnBrk="1" hangingPunct="1">
              <a:spcBef>
                <a:spcPct val="0"/>
              </a:spcBef>
              <a:buFontTx/>
              <a:buNone/>
            </a:pPr>
            <a:r>
              <a:rPr lang="en-US" altLang="zh-CN" sz="2100" b="1" i="1" dirty="0">
                <a:solidFill>
                  <a:srgbClr val="000000"/>
                </a:solidFill>
                <a:latin typeface="楷体" panose="02010609060101010101" pitchFamily="49" charset="-122"/>
              </a:rPr>
              <a:t>Lcyc</a:t>
            </a:r>
            <a:r>
              <a:rPr lang="zh-CN" altLang="en-US" sz="2100" b="1" dirty="0">
                <a:solidFill>
                  <a:srgbClr val="000000"/>
                </a:solidFill>
                <a:latin typeface="楷体" panose="02010609060101010101" pitchFamily="49" charset="-122"/>
              </a:rPr>
              <a:t>基因</a:t>
            </a:r>
          </a:p>
        </p:txBody>
      </p:sp>
      <p:grpSp>
        <p:nvGrpSpPr>
          <p:cNvPr id="50" name="组合 49"/>
          <p:cNvGrpSpPr>
            <a:grpSpLocks/>
          </p:cNvGrpSpPr>
          <p:nvPr/>
        </p:nvGrpSpPr>
        <p:grpSpPr bwMode="auto">
          <a:xfrm>
            <a:off x="7205425" y="1203193"/>
            <a:ext cx="1837892" cy="940021"/>
            <a:chOff x="48322" y="887935"/>
            <a:chExt cx="2450523" cy="1253361"/>
          </a:xfrm>
        </p:grpSpPr>
        <p:sp>
          <p:nvSpPr>
            <p:cNvPr id="51" name="Text Box 4"/>
            <p:cNvSpPr txBox="1">
              <a:spLocks noChangeArrowheads="1"/>
            </p:cNvSpPr>
            <p:nvPr/>
          </p:nvSpPr>
          <p:spPr bwMode="auto">
            <a:xfrm>
              <a:off x="815267" y="1156411"/>
              <a:ext cx="1683578" cy="9848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楷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楷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楷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楷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楷体" panose="02010609060101010101" pitchFamily="49"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楷体" panose="02010609060101010101" pitchFamily="49"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楷体" panose="02010609060101010101" pitchFamily="49"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楷体" panose="02010609060101010101" pitchFamily="49"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楷体" panose="02010609060101010101" pitchFamily="49" charset="-122"/>
                </a:defRPr>
              </a:lvl9pPr>
            </a:lstStyle>
            <a:p>
              <a:pPr algn="ctr" eaLnBrk="1" hangingPunct="1">
                <a:spcBef>
                  <a:spcPct val="0"/>
                </a:spcBef>
                <a:buFontTx/>
                <a:buNone/>
              </a:pPr>
              <a:r>
                <a:rPr lang="zh-CN" altLang="en-US" sz="2100" b="1" dirty="0">
                  <a:solidFill>
                    <a:srgbClr val="7030A0"/>
                  </a:solidFill>
                  <a:latin typeface="楷体" panose="02010609060101010101" pitchFamily="49" charset="-122"/>
                </a:rPr>
                <a:t>高度</a:t>
              </a:r>
              <a:endParaRPr lang="en-US" altLang="zh-CN" sz="2100" b="1" dirty="0">
                <a:solidFill>
                  <a:srgbClr val="7030A0"/>
                </a:solidFill>
                <a:latin typeface="楷体" panose="02010609060101010101" pitchFamily="49" charset="-122"/>
              </a:endParaRPr>
            </a:p>
            <a:p>
              <a:pPr algn="ctr" eaLnBrk="1" hangingPunct="1">
                <a:spcBef>
                  <a:spcPct val="0"/>
                </a:spcBef>
                <a:buFontTx/>
                <a:buNone/>
              </a:pPr>
              <a:r>
                <a:rPr lang="zh-CN" altLang="en-US" sz="2100" b="1" dirty="0">
                  <a:solidFill>
                    <a:srgbClr val="7030A0"/>
                  </a:solidFill>
                  <a:latin typeface="楷体" panose="02010609060101010101" pitchFamily="49" charset="-122"/>
                </a:rPr>
                <a:t>甲基化</a:t>
              </a:r>
            </a:p>
          </p:txBody>
        </p:sp>
        <p:sp>
          <p:nvSpPr>
            <p:cNvPr id="52" name="Line 5"/>
            <p:cNvSpPr>
              <a:spLocks noChangeShapeType="1"/>
            </p:cNvSpPr>
            <p:nvPr/>
          </p:nvSpPr>
          <p:spPr bwMode="auto">
            <a:xfrm flipH="1" flipV="1">
              <a:off x="48322" y="887935"/>
              <a:ext cx="651414" cy="13493"/>
            </a:xfrm>
            <a:prstGeom prst="line">
              <a:avLst/>
            </a:prstGeom>
            <a:noFill/>
            <a:ln w="508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sz="2100">
                <a:latin typeface="楷体" panose="02010609060101010101" pitchFamily="49" charset="-122"/>
                <a:ea typeface="楷体" panose="02010609060101010101" pitchFamily="49" charset="-122"/>
              </a:endParaRPr>
            </a:p>
          </p:txBody>
        </p:sp>
      </p:grpSp>
      <p:sp>
        <p:nvSpPr>
          <p:cNvPr id="53" name="Line 9"/>
          <p:cNvSpPr>
            <a:spLocks noChangeShapeType="1"/>
          </p:cNvSpPr>
          <p:nvPr/>
        </p:nvSpPr>
        <p:spPr bwMode="auto">
          <a:xfrm>
            <a:off x="6749315" y="1470857"/>
            <a:ext cx="0" cy="323850"/>
          </a:xfrm>
          <a:prstGeom prst="line">
            <a:avLst/>
          </a:prstGeom>
          <a:noFill/>
          <a:ln w="508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sz="2100">
              <a:latin typeface="楷体" panose="02010609060101010101" pitchFamily="49" charset="-122"/>
              <a:ea typeface="楷体" panose="02010609060101010101" pitchFamily="49" charset="-122"/>
            </a:endParaRPr>
          </a:p>
        </p:txBody>
      </p:sp>
      <p:sp>
        <p:nvSpPr>
          <p:cNvPr id="54" name="Text Box 13"/>
          <p:cNvSpPr txBox="1">
            <a:spLocks noChangeArrowheads="1"/>
          </p:cNvSpPr>
          <p:nvPr/>
        </p:nvSpPr>
        <p:spPr bwMode="auto">
          <a:xfrm>
            <a:off x="4799419" y="1801282"/>
            <a:ext cx="2106216" cy="415498"/>
          </a:xfrm>
          <a:prstGeom prst="rect">
            <a:avLst/>
          </a:prstGeom>
          <a:noFill/>
          <a:ln w="38100">
            <a:solidFill>
              <a:srgbClr val="00B05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楷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楷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楷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楷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楷体" panose="02010609060101010101" pitchFamily="49"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楷体" panose="02010609060101010101" pitchFamily="49"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楷体" panose="02010609060101010101" pitchFamily="49"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楷体" panose="02010609060101010101" pitchFamily="49"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楷体" panose="02010609060101010101" pitchFamily="49" charset="-122"/>
              </a:defRPr>
            </a:lvl9pPr>
          </a:lstStyle>
          <a:p>
            <a:pPr algn="ctr" eaLnBrk="1" hangingPunct="1">
              <a:spcBef>
                <a:spcPct val="0"/>
              </a:spcBef>
              <a:buFontTx/>
              <a:buNone/>
            </a:pPr>
            <a:r>
              <a:rPr lang="zh-CN" altLang="en-US" sz="2100" b="1" dirty="0">
                <a:latin typeface="楷体" panose="02010609060101010101" pitchFamily="49" charset="-122"/>
              </a:rPr>
              <a:t>植株</a:t>
            </a:r>
            <a:r>
              <a:rPr lang="en-US" altLang="zh-CN" sz="2100" b="1" dirty="0">
                <a:solidFill>
                  <a:srgbClr val="C00000"/>
                </a:solidFill>
                <a:latin typeface="楷体" panose="02010609060101010101" pitchFamily="49" charset="-122"/>
              </a:rPr>
              <a:t>B</a:t>
            </a:r>
            <a:endParaRPr lang="zh-CN" altLang="en-US" sz="2100" b="1" dirty="0">
              <a:solidFill>
                <a:srgbClr val="009999"/>
              </a:solidFill>
              <a:latin typeface="楷体" panose="02010609060101010101" pitchFamily="49" charset="-122"/>
            </a:endParaRPr>
          </a:p>
        </p:txBody>
      </p:sp>
      <p:sp>
        <p:nvSpPr>
          <p:cNvPr id="55" name="Text Box 10"/>
          <p:cNvSpPr txBox="1">
            <a:spLocks noChangeArrowheads="1"/>
          </p:cNvSpPr>
          <p:nvPr/>
        </p:nvSpPr>
        <p:spPr bwMode="auto">
          <a:xfrm>
            <a:off x="5429128" y="1003763"/>
            <a:ext cx="1674083" cy="415498"/>
          </a:xfrm>
          <a:prstGeom prst="rect">
            <a:avLst/>
          </a:prstGeom>
          <a:noFill/>
          <a:ln w="38100">
            <a:solidFill>
              <a:srgbClr val="00B05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楷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楷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楷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楷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楷体" panose="02010609060101010101" pitchFamily="49"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楷体" panose="02010609060101010101" pitchFamily="49"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楷体" panose="02010609060101010101" pitchFamily="49"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楷体" panose="02010609060101010101" pitchFamily="49"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楷体" panose="02010609060101010101" pitchFamily="49" charset="-122"/>
              </a:defRPr>
            </a:lvl9pPr>
          </a:lstStyle>
          <a:p>
            <a:pPr eaLnBrk="1" hangingPunct="1">
              <a:spcBef>
                <a:spcPct val="0"/>
              </a:spcBef>
              <a:buFontTx/>
              <a:buNone/>
            </a:pPr>
            <a:endParaRPr lang="zh-CN" altLang="zh-CN" sz="2100" b="1">
              <a:solidFill>
                <a:srgbClr val="000000"/>
              </a:solidFill>
              <a:latin typeface="楷体" panose="02010609060101010101" pitchFamily="49" charset="-122"/>
            </a:endParaRPr>
          </a:p>
        </p:txBody>
      </p:sp>
      <p:sp>
        <p:nvSpPr>
          <p:cNvPr id="56" name="矩形 55"/>
          <p:cNvSpPr>
            <a:spLocks noChangeArrowheads="1"/>
          </p:cNvSpPr>
          <p:nvPr/>
        </p:nvSpPr>
        <p:spPr bwMode="auto">
          <a:xfrm>
            <a:off x="5389498" y="993081"/>
            <a:ext cx="1810111" cy="4154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楷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楷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楷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楷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楷体" panose="02010609060101010101" pitchFamily="49"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楷体" panose="02010609060101010101" pitchFamily="49"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楷体" panose="02010609060101010101" pitchFamily="49"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楷体" panose="02010609060101010101" pitchFamily="49"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楷体" panose="02010609060101010101" pitchFamily="49" charset="-122"/>
              </a:defRPr>
            </a:lvl9pPr>
          </a:lstStyle>
          <a:p>
            <a:pPr eaLnBrk="1" hangingPunct="1">
              <a:spcBef>
                <a:spcPct val="0"/>
              </a:spcBef>
              <a:buFontTx/>
              <a:buNone/>
            </a:pPr>
            <a:r>
              <a:rPr lang="zh-CN" altLang="en-US" sz="2100" b="1" dirty="0">
                <a:solidFill>
                  <a:srgbClr val="C00000"/>
                </a:solidFill>
                <a:latin typeface="楷体" panose="02010609060101010101" pitchFamily="49" charset="-122"/>
              </a:rPr>
              <a:t>开花时不表达</a:t>
            </a:r>
          </a:p>
        </p:txBody>
      </p:sp>
      <p:sp>
        <p:nvSpPr>
          <p:cNvPr id="57" name="Text Box 6"/>
          <p:cNvSpPr txBox="1">
            <a:spLocks noChangeArrowheads="1"/>
          </p:cNvSpPr>
          <p:nvPr/>
        </p:nvSpPr>
        <p:spPr bwMode="auto">
          <a:xfrm>
            <a:off x="4223242" y="1748248"/>
            <a:ext cx="513159" cy="4154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50000"/>
              </a:spcBef>
              <a:buFont typeface="Arial" panose="020B0604020202020204" pitchFamily="34" charset="0"/>
              <a:buNone/>
            </a:pPr>
            <a:r>
              <a:rPr lang="en-US" altLang="zh-CN" sz="2100" b="1" dirty="0">
                <a:solidFill>
                  <a:srgbClr val="003300"/>
                </a:solidFill>
                <a:latin typeface="楷体" panose="02010609060101010101" pitchFamily="49" charset="-122"/>
                <a:ea typeface="楷体" panose="02010609060101010101" pitchFamily="49" charset="-122"/>
              </a:rPr>
              <a:t>×</a:t>
            </a:r>
          </a:p>
        </p:txBody>
      </p:sp>
      <p:sp>
        <p:nvSpPr>
          <p:cNvPr id="59" name="Text Box 13"/>
          <p:cNvSpPr txBox="1">
            <a:spLocks noChangeArrowheads="1"/>
          </p:cNvSpPr>
          <p:nvPr/>
        </p:nvSpPr>
        <p:spPr bwMode="auto">
          <a:xfrm>
            <a:off x="2231182" y="2536250"/>
            <a:ext cx="742950" cy="4154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50000"/>
              </a:spcBef>
              <a:buFont typeface="Arial" panose="020B0604020202020204" pitchFamily="34" charset="0"/>
              <a:buNone/>
            </a:pPr>
            <a:r>
              <a:rPr lang="en-US" altLang="zh-CN" sz="2100" b="1" dirty="0">
                <a:solidFill>
                  <a:srgbClr val="FF3300"/>
                </a:solidFill>
                <a:latin typeface="楷体" panose="02010609060101010101" pitchFamily="49" charset="-122"/>
                <a:ea typeface="楷体" panose="02010609060101010101" pitchFamily="49" charset="-122"/>
              </a:rPr>
              <a:t>F</a:t>
            </a:r>
            <a:r>
              <a:rPr lang="en-US" altLang="zh-CN" sz="2100" b="1" baseline="-25000" dirty="0">
                <a:solidFill>
                  <a:srgbClr val="FF3300"/>
                </a:solidFill>
                <a:latin typeface="楷体" panose="02010609060101010101" pitchFamily="49" charset="-122"/>
                <a:ea typeface="楷体" panose="02010609060101010101" pitchFamily="49" charset="-122"/>
              </a:rPr>
              <a:t>1</a:t>
            </a:r>
          </a:p>
        </p:txBody>
      </p:sp>
      <p:pic>
        <p:nvPicPr>
          <p:cNvPr id="9" name="图片 8"/>
          <p:cNvPicPr>
            <a:picLocks noChangeAspect="1"/>
          </p:cNvPicPr>
          <p:nvPr/>
        </p:nvPicPr>
        <p:blipFill>
          <a:blip r:embed="rId3" cstate="print">
            <a:extLst>
              <a:ext uri="{BEBA8EAE-BF5A-486C-A8C5-ECC9F3942E4B}">
                <a14:imgProps xmlns="" xmlns:a14="http://schemas.microsoft.com/office/drawing/2010/main">
                  <a14:imgLayer r:embed="rId4">
                    <a14:imgEffect>
                      <a14:backgroundRemoval t="4190" b="100000" l="9906" r="89623"/>
                    </a14:imgEffect>
                  </a14:imgLayer>
                </a14:imgProps>
              </a:ext>
              <a:ext uri="{28A0092B-C50C-407E-A947-70E740481C1C}">
                <a14:useLocalDpi xmlns="" xmlns:a14="http://schemas.microsoft.com/office/drawing/2010/main" val="0"/>
              </a:ext>
            </a:extLst>
          </a:blip>
          <a:stretch>
            <a:fillRect/>
          </a:stretch>
        </p:blipFill>
        <p:spPr>
          <a:xfrm>
            <a:off x="2337876" y="1565696"/>
            <a:ext cx="453701" cy="766154"/>
          </a:xfrm>
          <a:prstGeom prst="rect">
            <a:avLst/>
          </a:prstGeom>
        </p:spPr>
      </p:pic>
      <p:pic>
        <p:nvPicPr>
          <p:cNvPr id="10" name="图片 9"/>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270268" y="1671106"/>
            <a:ext cx="608192" cy="738329"/>
          </a:xfrm>
          <a:prstGeom prst="rect">
            <a:avLst/>
          </a:prstGeom>
        </p:spPr>
      </p:pic>
      <p:pic>
        <p:nvPicPr>
          <p:cNvPr id="63" name="图片 62"/>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4211444" y="2421619"/>
            <a:ext cx="450536" cy="760809"/>
          </a:xfrm>
          <a:prstGeom prst="rect">
            <a:avLst/>
          </a:prstGeom>
        </p:spPr>
      </p:pic>
      <p:sp>
        <p:nvSpPr>
          <p:cNvPr id="64" name="Line 6"/>
          <p:cNvSpPr>
            <a:spLocks noChangeShapeType="1"/>
          </p:cNvSpPr>
          <p:nvPr/>
        </p:nvSpPr>
        <p:spPr bwMode="auto">
          <a:xfrm>
            <a:off x="4443785" y="3226862"/>
            <a:ext cx="0" cy="346472"/>
          </a:xfrm>
          <a:prstGeom prst="line">
            <a:avLst/>
          </a:prstGeom>
          <a:noFill/>
          <a:ln w="38100">
            <a:solidFill>
              <a:srgbClr val="003300"/>
            </a:solidFill>
            <a:round/>
            <a:headEnd/>
            <a:tailEnd type="triangle" w="med" len="med"/>
          </a:ln>
          <a:extLst>
            <a:ext uri="{909E8E84-426E-40DD-AFC4-6F175D3DCCD1}">
              <a14:hiddenFill xmlns="" xmlns:a14="http://schemas.microsoft.com/office/drawing/2010/main">
                <a:noFill/>
              </a14:hiddenFill>
            </a:ext>
          </a:extLst>
        </p:spPr>
        <p:txBody>
          <a:bodyPr wrap="none"/>
          <a:lstStyle/>
          <a:p>
            <a:endParaRPr lang="zh-CN" altLang="en-US" sz="2100">
              <a:latin typeface="楷体" panose="02010609060101010101" pitchFamily="49" charset="-122"/>
              <a:ea typeface="楷体" panose="02010609060101010101" pitchFamily="49" charset="-122"/>
            </a:endParaRPr>
          </a:p>
        </p:txBody>
      </p:sp>
      <p:sp>
        <p:nvSpPr>
          <p:cNvPr id="65" name="Text Box 10"/>
          <p:cNvSpPr txBox="1">
            <a:spLocks noChangeArrowheads="1"/>
          </p:cNvSpPr>
          <p:nvPr/>
        </p:nvSpPr>
        <p:spPr bwMode="auto">
          <a:xfrm>
            <a:off x="4468258" y="2594330"/>
            <a:ext cx="1384269" cy="4154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50000"/>
              </a:spcBef>
              <a:buFont typeface="Arial" panose="020B0604020202020204" pitchFamily="34" charset="0"/>
              <a:buNone/>
            </a:pPr>
            <a:r>
              <a:rPr lang="zh-CN" altLang="en-US" sz="2100" b="1" dirty="0">
                <a:solidFill>
                  <a:srgbClr val="003300"/>
                </a:solidFill>
                <a:latin typeface="楷体" panose="02010609060101010101" pitchFamily="49" charset="-122"/>
                <a:ea typeface="楷体" panose="02010609060101010101" pitchFamily="49" charset="-122"/>
              </a:rPr>
              <a:t>（自交）</a:t>
            </a:r>
            <a:endParaRPr lang="en-US" altLang="zh-CN" sz="2100" b="1" dirty="0">
              <a:solidFill>
                <a:srgbClr val="003300"/>
              </a:solidFill>
              <a:latin typeface="楷体" panose="02010609060101010101" pitchFamily="49" charset="-122"/>
              <a:ea typeface="楷体" panose="02010609060101010101" pitchFamily="49" charset="-122"/>
            </a:endParaRPr>
          </a:p>
        </p:txBody>
      </p:sp>
      <p:sp>
        <p:nvSpPr>
          <p:cNvPr id="66" name="Text Box 13"/>
          <p:cNvSpPr txBox="1">
            <a:spLocks noChangeArrowheads="1"/>
          </p:cNvSpPr>
          <p:nvPr/>
        </p:nvSpPr>
        <p:spPr bwMode="auto">
          <a:xfrm>
            <a:off x="2231182" y="3523206"/>
            <a:ext cx="742950" cy="4154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50000"/>
              </a:spcBef>
              <a:buFont typeface="Arial" panose="020B0604020202020204" pitchFamily="34" charset="0"/>
              <a:buNone/>
            </a:pPr>
            <a:r>
              <a:rPr lang="en-US" altLang="zh-CN" sz="2100" b="1" dirty="0">
                <a:solidFill>
                  <a:srgbClr val="FF3300"/>
                </a:solidFill>
                <a:latin typeface="楷体" panose="02010609060101010101" pitchFamily="49" charset="-122"/>
                <a:ea typeface="楷体" panose="02010609060101010101" pitchFamily="49" charset="-122"/>
              </a:rPr>
              <a:t>F</a:t>
            </a:r>
            <a:r>
              <a:rPr lang="en-US" altLang="zh-CN" sz="2100" b="1" baseline="-25000" dirty="0">
                <a:solidFill>
                  <a:srgbClr val="FF3300"/>
                </a:solidFill>
                <a:latin typeface="楷体" panose="02010609060101010101" pitchFamily="49" charset="-122"/>
                <a:ea typeface="楷体" panose="02010609060101010101" pitchFamily="49" charset="-122"/>
              </a:rPr>
              <a:t>2</a:t>
            </a:r>
          </a:p>
        </p:txBody>
      </p:sp>
      <p:pic>
        <p:nvPicPr>
          <p:cNvPr id="67" name="图片 66"/>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2650526" y="3313982"/>
            <a:ext cx="450536" cy="760809"/>
          </a:xfrm>
          <a:prstGeom prst="rect">
            <a:avLst/>
          </a:prstGeom>
        </p:spPr>
      </p:pic>
      <p:pic>
        <p:nvPicPr>
          <p:cNvPr id="68" name="图片 67"/>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2975569" y="3313982"/>
            <a:ext cx="450536" cy="760809"/>
          </a:xfrm>
          <a:prstGeom prst="rect">
            <a:avLst/>
          </a:prstGeom>
        </p:spPr>
      </p:pic>
      <p:pic>
        <p:nvPicPr>
          <p:cNvPr id="69" name="图片 68"/>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3366979" y="3345665"/>
            <a:ext cx="450536" cy="760809"/>
          </a:xfrm>
          <a:prstGeom prst="rect">
            <a:avLst/>
          </a:prstGeom>
        </p:spPr>
      </p:pic>
      <p:pic>
        <p:nvPicPr>
          <p:cNvPr id="70" name="图片 69"/>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3772706" y="3344543"/>
            <a:ext cx="450536" cy="760809"/>
          </a:xfrm>
          <a:prstGeom prst="rect">
            <a:avLst/>
          </a:prstGeom>
        </p:spPr>
      </p:pic>
      <p:pic>
        <p:nvPicPr>
          <p:cNvPr id="71" name="图片 70"/>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5389498" y="3278563"/>
            <a:ext cx="608192" cy="738329"/>
          </a:xfrm>
          <a:prstGeom prst="rect">
            <a:avLst/>
          </a:prstGeom>
        </p:spPr>
      </p:pic>
      <p:sp>
        <p:nvSpPr>
          <p:cNvPr id="73" name="对角圆角矩形 72"/>
          <p:cNvSpPr/>
          <p:nvPr/>
        </p:nvSpPr>
        <p:spPr>
          <a:xfrm>
            <a:off x="428926" y="4124295"/>
            <a:ext cx="4050895" cy="659185"/>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defRPr/>
            </a:pPr>
            <a:r>
              <a:rPr lang="zh-CN" altLang="en-US" sz="2100" b="1" dirty="0">
                <a:solidFill>
                  <a:prstClr val="black"/>
                </a:solidFill>
                <a:latin typeface="楷体" panose="02010609060101010101" pitchFamily="49" charset="-122"/>
                <a:ea typeface="楷体" panose="02010609060101010101" pitchFamily="49" charset="-122"/>
              </a:rPr>
              <a:t>绝大部分植株的花与植株</a:t>
            </a:r>
            <a:r>
              <a:rPr lang="en-US" altLang="zh-CN" sz="2100" b="1" dirty="0">
                <a:solidFill>
                  <a:prstClr val="black"/>
                </a:solidFill>
                <a:latin typeface="楷体" panose="02010609060101010101" pitchFamily="49" charset="-122"/>
                <a:ea typeface="楷体" panose="02010609060101010101" pitchFamily="49" charset="-122"/>
              </a:rPr>
              <a:t>A</a:t>
            </a:r>
            <a:r>
              <a:rPr lang="zh-CN" altLang="en-US" sz="2100" b="1" dirty="0">
                <a:solidFill>
                  <a:prstClr val="black"/>
                </a:solidFill>
                <a:latin typeface="楷体" panose="02010609060101010101" pitchFamily="49" charset="-122"/>
                <a:ea typeface="楷体" panose="02010609060101010101" pitchFamily="49" charset="-122"/>
              </a:rPr>
              <a:t>相似</a:t>
            </a:r>
          </a:p>
        </p:txBody>
      </p:sp>
      <p:sp>
        <p:nvSpPr>
          <p:cNvPr id="74" name="对角圆角矩形 73"/>
          <p:cNvSpPr/>
          <p:nvPr/>
        </p:nvSpPr>
        <p:spPr>
          <a:xfrm>
            <a:off x="4661980" y="4113027"/>
            <a:ext cx="3717254" cy="681719"/>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defRPr/>
            </a:pPr>
            <a:r>
              <a:rPr lang="zh-CN" altLang="en-US" sz="2100" b="1" dirty="0">
                <a:solidFill>
                  <a:prstClr val="black"/>
                </a:solidFill>
                <a:latin typeface="楷体" panose="02010609060101010101" pitchFamily="49" charset="-122"/>
                <a:ea typeface="楷体" panose="02010609060101010101" pitchFamily="49" charset="-122"/>
              </a:rPr>
              <a:t>少部分植株的花与植株</a:t>
            </a:r>
            <a:r>
              <a:rPr lang="en-US" altLang="zh-CN" sz="2100" b="1" dirty="0">
                <a:solidFill>
                  <a:prstClr val="black"/>
                </a:solidFill>
                <a:latin typeface="楷体" panose="02010609060101010101" pitchFamily="49" charset="-122"/>
                <a:ea typeface="楷体" panose="02010609060101010101" pitchFamily="49" charset="-122"/>
              </a:rPr>
              <a:t>B</a:t>
            </a:r>
            <a:r>
              <a:rPr lang="zh-CN" altLang="en-US" sz="2100" b="1" dirty="0">
                <a:solidFill>
                  <a:prstClr val="black"/>
                </a:solidFill>
                <a:latin typeface="楷体" panose="02010609060101010101" pitchFamily="49" charset="-122"/>
                <a:ea typeface="楷体" panose="02010609060101010101" pitchFamily="49" charset="-122"/>
              </a:rPr>
              <a:t>相似</a:t>
            </a:r>
          </a:p>
        </p:txBody>
      </p:sp>
      <p:sp>
        <p:nvSpPr>
          <p:cNvPr id="75" name="Line 6"/>
          <p:cNvSpPr>
            <a:spLocks noChangeShapeType="1"/>
          </p:cNvSpPr>
          <p:nvPr/>
        </p:nvSpPr>
        <p:spPr bwMode="auto">
          <a:xfrm flipH="1">
            <a:off x="4454237" y="2120131"/>
            <a:ext cx="0" cy="341366"/>
          </a:xfrm>
          <a:prstGeom prst="line">
            <a:avLst/>
          </a:prstGeom>
          <a:noFill/>
          <a:ln w="38100">
            <a:solidFill>
              <a:srgbClr val="003300"/>
            </a:solidFill>
            <a:round/>
            <a:headEnd/>
            <a:tailEnd type="triangle" w="med" len="med"/>
          </a:ln>
          <a:extLst>
            <a:ext uri="{909E8E84-426E-40DD-AFC4-6F175D3DCCD1}">
              <a14:hiddenFill xmlns="" xmlns:a14="http://schemas.microsoft.com/office/drawing/2010/main">
                <a:noFill/>
              </a14:hiddenFill>
            </a:ext>
          </a:extLst>
        </p:spPr>
        <p:txBody>
          <a:bodyPr wrap="none"/>
          <a:lstStyle/>
          <a:p>
            <a:endParaRPr lang="zh-CN" altLang="en-US" sz="2100">
              <a:latin typeface="楷体" panose="02010609060101010101" pitchFamily="49" charset="-122"/>
              <a:ea typeface="楷体" panose="02010609060101010101" pitchFamily="49" charset="-122"/>
            </a:endParaRPr>
          </a:p>
        </p:txBody>
      </p:sp>
      <p:sp>
        <p:nvSpPr>
          <p:cNvPr id="3" name="矩形 2">
            <a:extLst>
              <a:ext uri="{FF2B5EF4-FFF2-40B4-BE49-F238E27FC236}">
                <a16:creationId xmlns="" xmlns:a16="http://schemas.microsoft.com/office/drawing/2014/main" id="{16F2F5A1-3D95-CF4B-8CC1-9BD86443AD23}"/>
              </a:ext>
            </a:extLst>
          </p:cNvPr>
          <p:cNvSpPr/>
          <p:nvPr/>
        </p:nvSpPr>
        <p:spPr>
          <a:xfrm>
            <a:off x="106843" y="105240"/>
            <a:ext cx="8313680" cy="523220"/>
          </a:xfrm>
          <a:prstGeom prst="rect">
            <a:avLst/>
          </a:prstGeom>
        </p:spPr>
        <p:txBody>
          <a:bodyPr wrap="square">
            <a:spAutoFit/>
          </a:bodyPr>
          <a:lstStyle/>
          <a:p>
            <a:pPr algn="just" eaLnBrk="0" fontAlgn="base">
              <a:spcBef>
                <a:spcPct val="0"/>
              </a:spcBef>
              <a:defRPr/>
            </a:pPr>
            <a:r>
              <a:rPr lang="en-US" altLang="zh-CN" sz="2800" b="1" dirty="0">
                <a:solidFill>
                  <a:srgbClr val="FF0000"/>
                </a:solidFill>
                <a:effectLst>
                  <a:outerShdw blurRad="38100" dist="38100" dir="2700000" algn="tl">
                    <a:srgbClr val="000000">
                      <a:alpha val="43137"/>
                    </a:srgbClr>
                  </a:outerShdw>
                </a:effectLst>
                <a:latin typeface="Times New Roman" panose="02020603050405020304" pitchFamily="18" charset="0"/>
                <a:ea typeface="楷体" panose="02010609060101010101" pitchFamily="49" charset="-122"/>
                <a:cs typeface="Times New Roman" panose="02020603050405020304" pitchFamily="18" charset="0"/>
              </a:rPr>
              <a:t>4</a:t>
            </a:r>
            <a:r>
              <a:rPr lang="zh-CN" altLang="en-US" sz="2800" b="1" dirty="0">
                <a:solidFill>
                  <a:srgbClr val="FF0000"/>
                </a:solidFill>
                <a:effectLst>
                  <a:outerShdw blurRad="38100" dist="38100" dir="2700000" algn="tl">
                    <a:srgbClr val="000000">
                      <a:alpha val="43137"/>
                    </a:srgbClr>
                  </a:outerShdw>
                </a:effectLst>
                <a:latin typeface="Times New Roman" panose="02020603050405020304" pitchFamily="18" charset="0"/>
                <a:ea typeface="楷体" panose="02010609060101010101" pitchFamily="49" charset="-122"/>
                <a:cs typeface="Times New Roman" panose="02020603050405020304" pitchFamily="18" charset="0"/>
              </a:rPr>
              <a:t>、表明：甲基化修饰是可以遗传的，但并不稳定。</a:t>
            </a:r>
            <a:endParaRPr lang="en-US" altLang="zh-CN" sz="2800" b="1" dirty="0">
              <a:solidFill>
                <a:srgbClr val="FF0000"/>
              </a:solidFill>
              <a:effectLst>
                <a:outerShdw blurRad="38100" dist="38100" dir="2700000" algn="tl">
                  <a:srgbClr val="000000">
                    <a:alpha val="43137"/>
                  </a:srgbClr>
                </a:outerShdw>
              </a:effectLst>
              <a:latin typeface="Times New Roman" panose="02020603050405020304" pitchFamily="18" charset="0"/>
              <a:ea typeface="楷体" panose="02010609060101010101" pitchFamily="49" charset="-122"/>
              <a:cs typeface="Times New Roman" panose="02020603050405020304" pitchFamily="18" charset="0"/>
            </a:endParaRPr>
          </a:p>
        </p:txBody>
      </p:sp>
    </p:spTree>
    <p:extLst>
      <p:ext uri="{BB962C8B-B14F-4D97-AF65-F5344CB8AC3E}">
        <p14:creationId xmlns="" xmlns:p14="http://schemas.microsoft.com/office/powerpoint/2010/main" val="126532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ppt_x"/>
                                          </p:val>
                                        </p:tav>
                                        <p:tav tm="100000">
                                          <p:val>
                                            <p:strVal val="#ppt_x"/>
                                          </p:val>
                                        </p:tav>
                                      </p:tavLst>
                                    </p:anim>
                                    <p:anim calcmode="lin" valueType="num">
                                      <p:cBhvr additive="base">
                                        <p:cTn id="8" dur="500" fill="hold"/>
                                        <p:tgtEl>
                                          <p:spTgt spid="921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261"/>
                                        </p:tgtEl>
                                        <p:attrNameLst>
                                          <p:attrName>style.visibility</p:attrName>
                                        </p:attrNameLst>
                                      </p:cBhvr>
                                      <p:to>
                                        <p:strVal val="visible"/>
                                      </p:to>
                                    </p:set>
                                    <p:anim calcmode="lin" valueType="num">
                                      <p:cBhvr additive="base">
                                        <p:cTn id="15" dur="500" fill="hold"/>
                                        <p:tgtEl>
                                          <p:spTgt spid="9261"/>
                                        </p:tgtEl>
                                        <p:attrNameLst>
                                          <p:attrName>ppt_x</p:attrName>
                                        </p:attrNameLst>
                                      </p:cBhvr>
                                      <p:tavLst>
                                        <p:tav tm="0">
                                          <p:val>
                                            <p:strVal val="#ppt_x"/>
                                          </p:val>
                                        </p:tav>
                                        <p:tav tm="100000">
                                          <p:val>
                                            <p:strVal val="#ppt_x"/>
                                          </p:val>
                                        </p:tav>
                                      </p:tavLst>
                                    </p:anim>
                                    <p:anim calcmode="lin" valueType="num">
                                      <p:cBhvr additive="base">
                                        <p:cTn id="16" dur="500" fill="hold"/>
                                        <p:tgtEl>
                                          <p:spTgt spid="926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259"/>
                                        </p:tgtEl>
                                        <p:attrNameLst>
                                          <p:attrName>style.visibility</p:attrName>
                                        </p:attrNameLst>
                                      </p:cBhvr>
                                      <p:to>
                                        <p:strVal val="visible"/>
                                      </p:to>
                                    </p:set>
                                    <p:anim calcmode="lin" valueType="num">
                                      <p:cBhvr additive="base">
                                        <p:cTn id="19" dur="500" fill="hold"/>
                                        <p:tgtEl>
                                          <p:spTgt spid="9259"/>
                                        </p:tgtEl>
                                        <p:attrNameLst>
                                          <p:attrName>ppt_x</p:attrName>
                                        </p:attrNameLst>
                                      </p:cBhvr>
                                      <p:tavLst>
                                        <p:tav tm="0">
                                          <p:val>
                                            <p:strVal val="#ppt_x"/>
                                          </p:val>
                                        </p:tav>
                                        <p:tav tm="100000">
                                          <p:val>
                                            <p:strVal val="#ppt_x"/>
                                          </p:val>
                                        </p:tav>
                                      </p:tavLst>
                                    </p:anim>
                                    <p:anim calcmode="lin" valueType="num">
                                      <p:cBhvr additive="base">
                                        <p:cTn id="20" dur="500" fill="hold"/>
                                        <p:tgtEl>
                                          <p:spTgt spid="925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246"/>
                                        </p:tgtEl>
                                        <p:attrNameLst>
                                          <p:attrName>style.visibility</p:attrName>
                                        </p:attrNameLst>
                                      </p:cBhvr>
                                      <p:to>
                                        <p:strVal val="visible"/>
                                      </p:to>
                                    </p:set>
                                    <p:anim calcmode="lin" valueType="num">
                                      <p:cBhvr additive="base">
                                        <p:cTn id="23" dur="500" fill="hold"/>
                                        <p:tgtEl>
                                          <p:spTgt spid="9246"/>
                                        </p:tgtEl>
                                        <p:attrNameLst>
                                          <p:attrName>ppt_x</p:attrName>
                                        </p:attrNameLst>
                                      </p:cBhvr>
                                      <p:tavLst>
                                        <p:tav tm="0">
                                          <p:val>
                                            <p:strVal val="#ppt_x"/>
                                          </p:val>
                                        </p:tav>
                                        <p:tav tm="100000">
                                          <p:val>
                                            <p:strVal val="#ppt_x"/>
                                          </p:val>
                                        </p:tav>
                                      </p:tavLst>
                                    </p:anim>
                                    <p:anim calcmode="lin" valueType="num">
                                      <p:cBhvr additive="base">
                                        <p:cTn id="24" dur="500" fill="hold"/>
                                        <p:tgtEl>
                                          <p:spTgt spid="92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9"/>
                                        </p:tgtEl>
                                        <p:attrNameLst>
                                          <p:attrName>style.visibility</p:attrName>
                                        </p:attrNameLst>
                                      </p:cBhvr>
                                      <p:to>
                                        <p:strVal val="visible"/>
                                      </p:to>
                                    </p:set>
                                    <p:anim calcmode="lin" valueType="num">
                                      <p:cBhvr additive="base">
                                        <p:cTn id="37" dur="500" fill="hold"/>
                                        <p:tgtEl>
                                          <p:spTgt spid="49"/>
                                        </p:tgtEl>
                                        <p:attrNameLst>
                                          <p:attrName>ppt_x</p:attrName>
                                        </p:attrNameLst>
                                      </p:cBhvr>
                                      <p:tavLst>
                                        <p:tav tm="0">
                                          <p:val>
                                            <p:strVal val="#ppt_x"/>
                                          </p:val>
                                        </p:tav>
                                        <p:tav tm="100000">
                                          <p:val>
                                            <p:strVal val="#ppt_x"/>
                                          </p:val>
                                        </p:tav>
                                      </p:tavLst>
                                    </p:anim>
                                    <p:anim calcmode="lin" valueType="num">
                                      <p:cBhvr additive="base">
                                        <p:cTn id="38" dur="500" fill="hold"/>
                                        <p:tgtEl>
                                          <p:spTgt spid="49"/>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0"/>
                                        </p:tgtEl>
                                        <p:attrNameLst>
                                          <p:attrName>style.visibility</p:attrName>
                                        </p:attrNameLst>
                                      </p:cBhvr>
                                      <p:to>
                                        <p:strVal val="visible"/>
                                      </p:to>
                                    </p:set>
                                    <p:anim calcmode="lin" valueType="num">
                                      <p:cBhvr additive="base">
                                        <p:cTn id="41" dur="500" fill="hold"/>
                                        <p:tgtEl>
                                          <p:spTgt spid="50"/>
                                        </p:tgtEl>
                                        <p:attrNameLst>
                                          <p:attrName>ppt_x</p:attrName>
                                        </p:attrNameLst>
                                      </p:cBhvr>
                                      <p:tavLst>
                                        <p:tav tm="0">
                                          <p:val>
                                            <p:strVal val="#ppt_x"/>
                                          </p:val>
                                        </p:tav>
                                        <p:tav tm="100000">
                                          <p:val>
                                            <p:strVal val="#ppt_x"/>
                                          </p:val>
                                        </p:tav>
                                      </p:tavLst>
                                    </p:anim>
                                    <p:anim calcmode="lin" valueType="num">
                                      <p:cBhvr additive="base">
                                        <p:cTn id="42" dur="500" fill="hold"/>
                                        <p:tgtEl>
                                          <p:spTgt spid="5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additive="base">
                                        <p:cTn id="45" dur="500" fill="hold"/>
                                        <p:tgtEl>
                                          <p:spTgt spid="53"/>
                                        </p:tgtEl>
                                        <p:attrNameLst>
                                          <p:attrName>ppt_x</p:attrName>
                                        </p:attrNameLst>
                                      </p:cBhvr>
                                      <p:tavLst>
                                        <p:tav tm="0">
                                          <p:val>
                                            <p:strVal val="#ppt_x"/>
                                          </p:val>
                                        </p:tav>
                                        <p:tav tm="100000">
                                          <p:val>
                                            <p:strVal val="#ppt_x"/>
                                          </p:val>
                                        </p:tav>
                                      </p:tavLst>
                                    </p:anim>
                                    <p:anim calcmode="lin" valueType="num">
                                      <p:cBhvr additive="base">
                                        <p:cTn id="46" dur="500" fill="hold"/>
                                        <p:tgtEl>
                                          <p:spTgt spid="53"/>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4"/>
                                        </p:tgtEl>
                                        <p:attrNameLst>
                                          <p:attrName>style.visibility</p:attrName>
                                        </p:attrNameLst>
                                      </p:cBhvr>
                                      <p:to>
                                        <p:strVal val="visible"/>
                                      </p:to>
                                    </p:set>
                                    <p:anim calcmode="lin" valueType="num">
                                      <p:cBhvr additive="base">
                                        <p:cTn id="49" dur="500" fill="hold"/>
                                        <p:tgtEl>
                                          <p:spTgt spid="54"/>
                                        </p:tgtEl>
                                        <p:attrNameLst>
                                          <p:attrName>ppt_x</p:attrName>
                                        </p:attrNameLst>
                                      </p:cBhvr>
                                      <p:tavLst>
                                        <p:tav tm="0">
                                          <p:val>
                                            <p:strVal val="#ppt_x"/>
                                          </p:val>
                                        </p:tav>
                                        <p:tav tm="100000">
                                          <p:val>
                                            <p:strVal val="#ppt_x"/>
                                          </p:val>
                                        </p:tav>
                                      </p:tavLst>
                                    </p:anim>
                                    <p:anim calcmode="lin" valueType="num">
                                      <p:cBhvr additive="base">
                                        <p:cTn id="50" dur="500" fill="hold"/>
                                        <p:tgtEl>
                                          <p:spTgt spid="54"/>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5"/>
                                        </p:tgtEl>
                                        <p:attrNameLst>
                                          <p:attrName>style.visibility</p:attrName>
                                        </p:attrNameLst>
                                      </p:cBhvr>
                                      <p:to>
                                        <p:strVal val="visible"/>
                                      </p:to>
                                    </p:set>
                                    <p:anim calcmode="lin" valueType="num">
                                      <p:cBhvr additive="base">
                                        <p:cTn id="53" dur="500" fill="hold"/>
                                        <p:tgtEl>
                                          <p:spTgt spid="55"/>
                                        </p:tgtEl>
                                        <p:attrNameLst>
                                          <p:attrName>ppt_x</p:attrName>
                                        </p:attrNameLst>
                                      </p:cBhvr>
                                      <p:tavLst>
                                        <p:tav tm="0">
                                          <p:val>
                                            <p:strVal val="#ppt_x"/>
                                          </p:val>
                                        </p:tav>
                                        <p:tav tm="100000">
                                          <p:val>
                                            <p:strVal val="#ppt_x"/>
                                          </p:val>
                                        </p:tav>
                                      </p:tavLst>
                                    </p:anim>
                                    <p:anim calcmode="lin" valueType="num">
                                      <p:cBhvr additive="base">
                                        <p:cTn id="54" dur="500" fill="hold"/>
                                        <p:tgtEl>
                                          <p:spTgt spid="55"/>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6"/>
                                        </p:tgtEl>
                                        <p:attrNameLst>
                                          <p:attrName>style.visibility</p:attrName>
                                        </p:attrNameLst>
                                      </p:cBhvr>
                                      <p:to>
                                        <p:strVal val="visible"/>
                                      </p:to>
                                    </p:set>
                                    <p:anim calcmode="lin" valueType="num">
                                      <p:cBhvr additive="base">
                                        <p:cTn id="57" dur="500" fill="hold"/>
                                        <p:tgtEl>
                                          <p:spTgt spid="56"/>
                                        </p:tgtEl>
                                        <p:attrNameLst>
                                          <p:attrName>ppt_x</p:attrName>
                                        </p:attrNameLst>
                                      </p:cBhvr>
                                      <p:tavLst>
                                        <p:tav tm="0">
                                          <p:val>
                                            <p:strVal val="#ppt_x"/>
                                          </p:val>
                                        </p:tav>
                                        <p:tav tm="100000">
                                          <p:val>
                                            <p:strVal val="#ppt_x"/>
                                          </p:val>
                                        </p:tav>
                                      </p:tavLst>
                                    </p:anim>
                                    <p:anim calcmode="lin" valueType="num">
                                      <p:cBhvr additive="base">
                                        <p:cTn id="58" dur="500" fill="hold"/>
                                        <p:tgtEl>
                                          <p:spTgt spid="56"/>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ppt_x"/>
                                          </p:val>
                                        </p:tav>
                                        <p:tav tm="100000">
                                          <p:val>
                                            <p:strVal val="#ppt_x"/>
                                          </p:val>
                                        </p:tav>
                                      </p:tavLst>
                                    </p:anim>
                                    <p:anim calcmode="lin" valueType="num">
                                      <p:cBhvr additive="base">
                                        <p:cTn id="6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500" fill="hold"/>
                                        <p:tgtEl>
                                          <p:spTgt spid="57"/>
                                        </p:tgtEl>
                                        <p:attrNameLst>
                                          <p:attrName>ppt_x</p:attrName>
                                        </p:attrNameLst>
                                      </p:cBhvr>
                                      <p:tavLst>
                                        <p:tav tm="0">
                                          <p:val>
                                            <p:strVal val="#ppt_x"/>
                                          </p:val>
                                        </p:tav>
                                        <p:tav tm="100000">
                                          <p:val>
                                            <p:strVal val="#ppt_x"/>
                                          </p:val>
                                        </p:tav>
                                      </p:tavLst>
                                    </p:anim>
                                    <p:anim calcmode="lin" valueType="num">
                                      <p:cBhvr additive="base">
                                        <p:cTn id="68" dur="500" fill="hold"/>
                                        <p:tgtEl>
                                          <p:spTgt spid="57"/>
                                        </p:tgtEl>
                                        <p:attrNameLst>
                                          <p:attrName>ppt_y</p:attrName>
                                        </p:attrNameLst>
                                      </p:cBhvr>
                                      <p:tavLst>
                                        <p:tav tm="0">
                                          <p:val>
                                            <p:strVal val="1+#ppt_h/2"/>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63"/>
                                        </p:tgtEl>
                                        <p:attrNameLst>
                                          <p:attrName>style.visibility</p:attrName>
                                        </p:attrNameLst>
                                      </p:cBhvr>
                                      <p:to>
                                        <p:strVal val="visible"/>
                                      </p:to>
                                    </p:set>
                                    <p:anim calcmode="lin" valueType="num">
                                      <p:cBhvr additive="base">
                                        <p:cTn id="78" dur="500" fill="hold"/>
                                        <p:tgtEl>
                                          <p:spTgt spid="63"/>
                                        </p:tgtEl>
                                        <p:attrNameLst>
                                          <p:attrName>ppt_x</p:attrName>
                                        </p:attrNameLst>
                                      </p:cBhvr>
                                      <p:tavLst>
                                        <p:tav tm="0">
                                          <p:val>
                                            <p:strVal val="#ppt_x"/>
                                          </p:val>
                                        </p:tav>
                                        <p:tav tm="100000">
                                          <p:val>
                                            <p:strVal val="#ppt_x"/>
                                          </p:val>
                                        </p:tav>
                                      </p:tavLst>
                                    </p:anim>
                                    <p:anim calcmode="lin" valueType="num">
                                      <p:cBhvr additive="base">
                                        <p:cTn id="79" dur="500" fill="hold"/>
                                        <p:tgtEl>
                                          <p:spTgt spid="63"/>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59"/>
                                        </p:tgtEl>
                                        <p:attrNameLst>
                                          <p:attrName>style.visibility</p:attrName>
                                        </p:attrNameLst>
                                      </p:cBhvr>
                                      <p:to>
                                        <p:strVal val="visible"/>
                                      </p:to>
                                    </p:set>
                                    <p:anim calcmode="lin" valueType="num">
                                      <p:cBhvr additive="base">
                                        <p:cTn id="82" dur="500" fill="hold"/>
                                        <p:tgtEl>
                                          <p:spTgt spid="59"/>
                                        </p:tgtEl>
                                        <p:attrNameLst>
                                          <p:attrName>ppt_x</p:attrName>
                                        </p:attrNameLst>
                                      </p:cBhvr>
                                      <p:tavLst>
                                        <p:tav tm="0">
                                          <p:val>
                                            <p:strVal val="#ppt_x"/>
                                          </p:val>
                                        </p:tav>
                                        <p:tav tm="100000">
                                          <p:val>
                                            <p:strVal val="#ppt_x"/>
                                          </p:val>
                                        </p:tav>
                                      </p:tavLst>
                                    </p:anim>
                                    <p:anim calcmode="lin" valueType="num">
                                      <p:cBhvr additive="base">
                                        <p:cTn id="83"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64"/>
                                        </p:tgtEl>
                                        <p:attrNameLst>
                                          <p:attrName>style.visibility</p:attrName>
                                        </p:attrNameLst>
                                      </p:cBhvr>
                                      <p:to>
                                        <p:strVal val="visible"/>
                                      </p:to>
                                    </p:set>
                                    <p:animEffect transition="in" filter="fade">
                                      <p:cBhvr>
                                        <p:cTn id="88" dur="1000"/>
                                        <p:tgtEl>
                                          <p:spTgt spid="64"/>
                                        </p:tgtEl>
                                      </p:cBhvr>
                                    </p:animEffect>
                                    <p:anim calcmode="lin" valueType="num">
                                      <p:cBhvr>
                                        <p:cTn id="89" dur="1000" fill="hold"/>
                                        <p:tgtEl>
                                          <p:spTgt spid="64"/>
                                        </p:tgtEl>
                                        <p:attrNameLst>
                                          <p:attrName>ppt_x</p:attrName>
                                        </p:attrNameLst>
                                      </p:cBhvr>
                                      <p:tavLst>
                                        <p:tav tm="0">
                                          <p:val>
                                            <p:strVal val="#ppt_x"/>
                                          </p:val>
                                        </p:tav>
                                        <p:tav tm="100000">
                                          <p:val>
                                            <p:strVal val="#ppt_x"/>
                                          </p:val>
                                        </p:tav>
                                      </p:tavLst>
                                    </p:anim>
                                    <p:anim calcmode="lin" valueType="num">
                                      <p:cBhvr>
                                        <p:cTn id="90" dur="1000" fill="hold"/>
                                        <p:tgtEl>
                                          <p:spTgt spid="64"/>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nodeType="clickEffect">
                                  <p:stCondLst>
                                    <p:cond delay="0"/>
                                  </p:stCondLst>
                                  <p:childTnLst>
                                    <p:set>
                                      <p:cBhvr>
                                        <p:cTn id="99" dur="1" fill="hold">
                                          <p:stCondLst>
                                            <p:cond delay="0"/>
                                          </p:stCondLst>
                                        </p:cTn>
                                        <p:tgtEl>
                                          <p:spTgt spid="67"/>
                                        </p:tgtEl>
                                        <p:attrNameLst>
                                          <p:attrName>style.visibility</p:attrName>
                                        </p:attrNameLst>
                                      </p:cBhvr>
                                      <p:to>
                                        <p:strVal val="visible"/>
                                      </p:to>
                                    </p:set>
                                    <p:animEffect transition="in" filter="fade">
                                      <p:cBhvr>
                                        <p:cTn id="100" dur="1000"/>
                                        <p:tgtEl>
                                          <p:spTgt spid="67"/>
                                        </p:tgtEl>
                                      </p:cBhvr>
                                    </p:animEffect>
                                    <p:anim calcmode="lin" valueType="num">
                                      <p:cBhvr>
                                        <p:cTn id="101" dur="1000" fill="hold"/>
                                        <p:tgtEl>
                                          <p:spTgt spid="67"/>
                                        </p:tgtEl>
                                        <p:attrNameLst>
                                          <p:attrName>ppt_x</p:attrName>
                                        </p:attrNameLst>
                                      </p:cBhvr>
                                      <p:tavLst>
                                        <p:tav tm="0">
                                          <p:val>
                                            <p:strVal val="#ppt_x"/>
                                          </p:val>
                                        </p:tav>
                                        <p:tav tm="100000">
                                          <p:val>
                                            <p:strVal val="#ppt_x"/>
                                          </p:val>
                                        </p:tav>
                                      </p:tavLst>
                                    </p:anim>
                                    <p:anim calcmode="lin" valueType="num">
                                      <p:cBhvr>
                                        <p:cTn id="102" dur="1000" fill="hold"/>
                                        <p:tgtEl>
                                          <p:spTgt spid="67"/>
                                        </p:tgtEl>
                                        <p:attrNameLst>
                                          <p:attrName>ppt_y</p:attrName>
                                        </p:attrNameLst>
                                      </p:cBhvr>
                                      <p:tavLst>
                                        <p:tav tm="0">
                                          <p:val>
                                            <p:strVal val="#ppt_y+.1"/>
                                          </p:val>
                                        </p:tav>
                                        <p:tav tm="100000">
                                          <p:val>
                                            <p:strVal val="#ppt_y"/>
                                          </p:val>
                                        </p:tav>
                                      </p:tavLst>
                                    </p:anim>
                                  </p:childTnLst>
                                </p:cTn>
                              </p:par>
                              <p:par>
                                <p:cTn id="103" presetID="42" presetClass="entr" presetSubtype="0" fill="hold" nodeType="withEffect">
                                  <p:stCondLst>
                                    <p:cond delay="0"/>
                                  </p:stCondLst>
                                  <p:childTnLst>
                                    <p:set>
                                      <p:cBhvr>
                                        <p:cTn id="104" dur="1" fill="hold">
                                          <p:stCondLst>
                                            <p:cond delay="0"/>
                                          </p:stCondLst>
                                        </p:cTn>
                                        <p:tgtEl>
                                          <p:spTgt spid="68"/>
                                        </p:tgtEl>
                                        <p:attrNameLst>
                                          <p:attrName>style.visibility</p:attrName>
                                        </p:attrNameLst>
                                      </p:cBhvr>
                                      <p:to>
                                        <p:strVal val="visible"/>
                                      </p:to>
                                    </p:set>
                                    <p:animEffect transition="in" filter="fade">
                                      <p:cBhvr>
                                        <p:cTn id="105" dur="1000"/>
                                        <p:tgtEl>
                                          <p:spTgt spid="68"/>
                                        </p:tgtEl>
                                      </p:cBhvr>
                                    </p:animEffect>
                                    <p:anim calcmode="lin" valueType="num">
                                      <p:cBhvr>
                                        <p:cTn id="106" dur="1000" fill="hold"/>
                                        <p:tgtEl>
                                          <p:spTgt spid="68"/>
                                        </p:tgtEl>
                                        <p:attrNameLst>
                                          <p:attrName>ppt_x</p:attrName>
                                        </p:attrNameLst>
                                      </p:cBhvr>
                                      <p:tavLst>
                                        <p:tav tm="0">
                                          <p:val>
                                            <p:strVal val="#ppt_x"/>
                                          </p:val>
                                        </p:tav>
                                        <p:tav tm="100000">
                                          <p:val>
                                            <p:strVal val="#ppt_x"/>
                                          </p:val>
                                        </p:tav>
                                      </p:tavLst>
                                    </p:anim>
                                    <p:anim calcmode="lin" valueType="num">
                                      <p:cBhvr>
                                        <p:cTn id="107" dur="1000" fill="hold"/>
                                        <p:tgtEl>
                                          <p:spTgt spid="68"/>
                                        </p:tgtEl>
                                        <p:attrNameLst>
                                          <p:attrName>ppt_y</p:attrName>
                                        </p:attrNameLst>
                                      </p:cBhvr>
                                      <p:tavLst>
                                        <p:tav tm="0">
                                          <p:val>
                                            <p:strVal val="#ppt_y+.1"/>
                                          </p:val>
                                        </p:tav>
                                        <p:tav tm="100000">
                                          <p:val>
                                            <p:strVal val="#ppt_y"/>
                                          </p:val>
                                        </p:tav>
                                      </p:tavLst>
                                    </p:anim>
                                  </p:childTnLst>
                                </p:cTn>
                              </p:par>
                              <p:par>
                                <p:cTn id="108" presetID="42" presetClass="entr" presetSubtype="0" fill="hold" nodeType="with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fade">
                                      <p:cBhvr>
                                        <p:cTn id="110" dur="1000"/>
                                        <p:tgtEl>
                                          <p:spTgt spid="69"/>
                                        </p:tgtEl>
                                      </p:cBhvr>
                                    </p:animEffect>
                                    <p:anim calcmode="lin" valueType="num">
                                      <p:cBhvr>
                                        <p:cTn id="111" dur="1000" fill="hold"/>
                                        <p:tgtEl>
                                          <p:spTgt spid="69"/>
                                        </p:tgtEl>
                                        <p:attrNameLst>
                                          <p:attrName>ppt_x</p:attrName>
                                        </p:attrNameLst>
                                      </p:cBhvr>
                                      <p:tavLst>
                                        <p:tav tm="0">
                                          <p:val>
                                            <p:strVal val="#ppt_x"/>
                                          </p:val>
                                        </p:tav>
                                        <p:tav tm="100000">
                                          <p:val>
                                            <p:strVal val="#ppt_x"/>
                                          </p:val>
                                        </p:tav>
                                      </p:tavLst>
                                    </p:anim>
                                    <p:anim calcmode="lin" valueType="num">
                                      <p:cBhvr>
                                        <p:cTn id="112" dur="1000" fill="hold"/>
                                        <p:tgtEl>
                                          <p:spTgt spid="69"/>
                                        </p:tgtEl>
                                        <p:attrNameLst>
                                          <p:attrName>ppt_y</p:attrName>
                                        </p:attrNameLst>
                                      </p:cBhvr>
                                      <p:tavLst>
                                        <p:tav tm="0">
                                          <p:val>
                                            <p:strVal val="#ppt_y+.1"/>
                                          </p:val>
                                        </p:tav>
                                        <p:tav tm="100000">
                                          <p:val>
                                            <p:strVal val="#ppt_y"/>
                                          </p:val>
                                        </p:tav>
                                      </p:tavLst>
                                    </p:anim>
                                  </p:childTnLst>
                                </p:cTn>
                              </p:par>
                              <p:par>
                                <p:cTn id="113" presetID="42" presetClass="entr" presetSubtype="0" fill="hold" nodeType="withEffect">
                                  <p:stCondLst>
                                    <p:cond delay="0"/>
                                  </p:stCondLst>
                                  <p:childTnLst>
                                    <p:set>
                                      <p:cBhvr>
                                        <p:cTn id="114" dur="1" fill="hold">
                                          <p:stCondLst>
                                            <p:cond delay="0"/>
                                          </p:stCondLst>
                                        </p:cTn>
                                        <p:tgtEl>
                                          <p:spTgt spid="70"/>
                                        </p:tgtEl>
                                        <p:attrNameLst>
                                          <p:attrName>style.visibility</p:attrName>
                                        </p:attrNameLst>
                                      </p:cBhvr>
                                      <p:to>
                                        <p:strVal val="visible"/>
                                      </p:to>
                                    </p:set>
                                    <p:animEffect transition="in" filter="fade">
                                      <p:cBhvr>
                                        <p:cTn id="115" dur="1000"/>
                                        <p:tgtEl>
                                          <p:spTgt spid="70"/>
                                        </p:tgtEl>
                                      </p:cBhvr>
                                    </p:animEffect>
                                    <p:anim calcmode="lin" valueType="num">
                                      <p:cBhvr>
                                        <p:cTn id="116" dur="1000" fill="hold"/>
                                        <p:tgtEl>
                                          <p:spTgt spid="70"/>
                                        </p:tgtEl>
                                        <p:attrNameLst>
                                          <p:attrName>ppt_x</p:attrName>
                                        </p:attrNameLst>
                                      </p:cBhvr>
                                      <p:tavLst>
                                        <p:tav tm="0">
                                          <p:val>
                                            <p:strVal val="#ppt_x"/>
                                          </p:val>
                                        </p:tav>
                                        <p:tav tm="100000">
                                          <p:val>
                                            <p:strVal val="#ppt_x"/>
                                          </p:val>
                                        </p:tav>
                                      </p:tavLst>
                                    </p:anim>
                                    <p:anim calcmode="lin" valueType="num">
                                      <p:cBhvr>
                                        <p:cTn id="117" dur="1000" fill="hold"/>
                                        <p:tgtEl>
                                          <p:spTgt spid="70"/>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par>
                                <p:cTn id="123" presetID="42" presetClass="entr" presetSubtype="0" fill="hold" nodeType="withEffect">
                                  <p:stCondLst>
                                    <p:cond delay="0"/>
                                  </p:stCondLst>
                                  <p:childTnLst>
                                    <p:set>
                                      <p:cBhvr>
                                        <p:cTn id="124" dur="1" fill="hold">
                                          <p:stCondLst>
                                            <p:cond delay="0"/>
                                          </p:stCondLst>
                                        </p:cTn>
                                        <p:tgtEl>
                                          <p:spTgt spid="71"/>
                                        </p:tgtEl>
                                        <p:attrNameLst>
                                          <p:attrName>style.visibility</p:attrName>
                                        </p:attrNameLst>
                                      </p:cBhvr>
                                      <p:to>
                                        <p:strVal val="visible"/>
                                      </p:to>
                                    </p:set>
                                    <p:animEffect transition="in" filter="fade">
                                      <p:cBhvr>
                                        <p:cTn id="125" dur="1000"/>
                                        <p:tgtEl>
                                          <p:spTgt spid="71"/>
                                        </p:tgtEl>
                                      </p:cBhvr>
                                    </p:animEffect>
                                    <p:anim calcmode="lin" valueType="num">
                                      <p:cBhvr>
                                        <p:cTn id="126" dur="1000" fill="hold"/>
                                        <p:tgtEl>
                                          <p:spTgt spid="71"/>
                                        </p:tgtEl>
                                        <p:attrNameLst>
                                          <p:attrName>ppt_x</p:attrName>
                                        </p:attrNameLst>
                                      </p:cBhvr>
                                      <p:tavLst>
                                        <p:tav tm="0">
                                          <p:val>
                                            <p:strVal val="#ppt_x"/>
                                          </p:val>
                                        </p:tav>
                                        <p:tav tm="100000">
                                          <p:val>
                                            <p:strVal val="#ppt_x"/>
                                          </p:val>
                                        </p:tav>
                                      </p:tavLst>
                                    </p:anim>
                                    <p:anim calcmode="lin" valueType="num">
                                      <p:cBhvr>
                                        <p:cTn id="127" dur="1000" fill="hold"/>
                                        <p:tgtEl>
                                          <p:spTgt spid="71"/>
                                        </p:tgtEl>
                                        <p:attrNameLst>
                                          <p:attrName>ppt_y</p:attrName>
                                        </p:attrNameLst>
                                      </p:cBhvr>
                                      <p:tavLst>
                                        <p:tav tm="0">
                                          <p:val>
                                            <p:strVal val="#ppt_y+.1"/>
                                          </p:val>
                                        </p:tav>
                                        <p:tav tm="100000">
                                          <p:val>
                                            <p:strVal val="#ppt_y"/>
                                          </p:val>
                                        </p:tav>
                                      </p:tavLst>
                                    </p:anim>
                                  </p:childTnLst>
                                </p:cTn>
                              </p:par>
                              <p:par>
                                <p:cTn id="128" presetID="42" presetClass="entr" presetSubtype="0" fill="hold" grpId="0" nodeType="withEffect">
                                  <p:stCondLst>
                                    <p:cond delay="0"/>
                                  </p:stCondLst>
                                  <p:childTnLst>
                                    <p:set>
                                      <p:cBhvr>
                                        <p:cTn id="129" dur="1" fill="hold">
                                          <p:stCondLst>
                                            <p:cond delay="0"/>
                                          </p:stCondLst>
                                        </p:cTn>
                                        <p:tgtEl>
                                          <p:spTgt spid="74"/>
                                        </p:tgtEl>
                                        <p:attrNameLst>
                                          <p:attrName>style.visibility</p:attrName>
                                        </p:attrNameLst>
                                      </p:cBhvr>
                                      <p:to>
                                        <p:strVal val="visible"/>
                                      </p:to>
                                    </p:set>
                                    <p:animEffect transition="in" filter="fade">
                                      <p:cBhvr>
                                        <p:cTn id="130" dur="1000"/>
                                        <p:tgtEl>
                                          <p:spTgt spid="74"/>
                                        </p:tgtEl>
                                      </p:cBhvr>
                                    </p:animEffect>
                                    <p:anim calcmode="lin" valueType="num">
                                      <p:cBhvr>
                                        <p:cTn id="131" dur="1000" fill="hold"/>
                                        <p:tgtEl>
                                          <p:spTgt spid="74"/>
                                        </p:tgtEl>
                                        <p:attrNameLst>
                                          <p:attrName>ppt_x</p:attrName>
                                        </p:attrNameLst>
                                      </p:cBhvr>
                                      <p:tavLst>
                                        <p:tav tm="0">
                                          <p:val>
                                            <p:strVal val="#ppt_x"/>
                                          </p:val>
                                        </p:tav>
                                        <p:tav tm="100000">
                                          <p:val>
                                            <p:strVal val="#ppt_x"/>
                                          </p:val>
                                        </p:tav>
                                      </p:tavLst>
                                    </p:anim>
                                    <p:anim calcmode="lin" valueType="num">
                                      <p:cBhvr>
                                        <p:cTn id="132" dur="1000" fill="hold"/>
                                        <p:tgtEl>
                                          <p:spTgt spid="74"/>
                                        </p:tgtEl>
                                        <p:attrNameLst>
                                          <p:attrName>ppt_y</p:attrName>
                                        </p:attrNameLst>
                                      </p:cBhvr>
                                      <p:tavLst>
                                        <p:tav tm="0">
                                          <p:val>
                                            <p:strVal val="#ppt_y+.1"/>
                                          </p:val>
                                        </p:tav>
                                        <p:tav tm="100000">
                                          <p:val>
                                            <p:strVal val="#ppt_y"/>
                                          </p:val>
                                        </p:tav>
                                      </p:tavLst>
                                    </p:anim>
                                  </p:childTnLst>
                                </p:cTn>
                              </p:par>
                              <p:par>
                                <p:cTn id="133" presetID="42" presetClass="entr" presetSubtype="0" fill="hold" grpId="0" nodeType="withEffect">
                                  <p:stCondLst>
                                    <p:cond delay="0"/>
                                  </p:stCondLst>
                                  <p:childTnLst>
                                    <p:set>
                                      <p:cBhvr>
                                        <p:cTn id="134" dur="1" fill="hold">
                                          <p:stCondLst>
                                            <p:cond delay="0"/>
                                          </p:stCondLst>
                                        </p:cTn>
                                        <p:tgtEl>
                                          <p:spTgt spid="73"/>
                                        </p:tgtEl>
                                        <p:attrNameLst>
                                          <p:attrName>style.visibility</p:attrName>
                                        </p:attrNameLst>
                                      </p:cBhvr>
                                      <p:to>
                                        <p:strVal val="visible"/>
                                      </p:to>
                                    </p:set>
                                    <p:animEffect transition="in" filter="fade">
                                      <p:cBhvr>
                                        <p:cTn id="135" dur="1000"/>
                                        <p:tgtEl>
                                          <p:spTgt spid="73"/>
                                        </p:tgtEl>
                                      </p:cBhvr>
                                    </p:animEffect>
                                    <p:anim calcmode="lin" valueType="num">
                                      <p:cBhvr>
                                        <p:cTn id="136" dur="1000" fill="hold"/>
                                        <p:tgtEl>
                                          <p:spTgt spid="73"/>
                                        </p:tgtEl>
                                        <p:attrNameLst>
                                          <p:attrName>ppt_x</p:attrName>
                                        </p:attrNameLst>
                                      </p:cBhvr>
                                      <p:tavLst>
                                        <p:tav tm="0">
                                          <p:val>
                                            <p:strVal val="#ppt_x"/>
                                          </p:val>
                                        </p:tav>
                                        <p:tav tm="100000">
                                          <p:val>
                                            <p:strVal val="#ppt_x"/>
                                          </p:val>
                                        </p:tav>
                                      </p:tavLst>
                                    </p:anim>
                                    <p:anim calcmode="lin" valueType="num">
                                      <p:cBhvr>
                                        <p:cTn id="137"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138" fill="hold">
                      <p:stCondLst>
                        <p:cond delay="indefinite"/>
                      </p:stCondLst>
                      <p:childTnLst>
                        <p:par>
                          <p:cTn id="139" fill="hold">
                            <p:stCondLst>
                              <p:cond delay="0"/>
                            </p:stCondLst>
                            <p:childTnLst>
                              <p:par>
                                <p:cTn id="140" presetID="3" presetClass="entr" presetSubtype="10" fill="hold" grpId="0" nodeType="clickEffect">
                                  <p:stCondLst>
                                    <p:cond delay="0"/>
                                  </p:stCondLst>
                                  <p:childTnLst>
                                    <p:set>
                                      <p:cBhvr>
                                        <p:cTn id="141" dur="1" fill="hold">
                                          <p:stCondLst>
                                            <p:cond delay="0"/>
                                          </p:stCondLst>
                                        </p:cTn>
                                        <p:tgtEl>
                                          <p:spTgt spid="3"/>
                                        </p:tgtEl>
                                        <p:attrNameLst>
                                          <p:attrName>style.visibility</p:attrName>
                                        </p:attrNameLst>
                                      </p:cBhvr>
                                      <p:to>
                                        <p:strVal val="visible"/>
                                      </p:to>
                                    </p:set>
                                    <p:animEffect transition="in" filter="blinds(horizontal)">
                                      <p:cBhvr>
                                        <p:cTn id="14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nimBg="1"/>
      <p:bldP spid="9261" grpId="0" animBg="1"/>
      <p:bldP spid="9259" grpId="0" animBg="1"/>
      <p:bldP spid="9246" grpId="0" animBg="1"/>
      <p:bldP spid="7" grpId="0"/>
      <p:bldP spid="49" grpId="0" animBg="1"/>
      <p:bldP spid="53" grpId="0" animBg="1"/>
      <p:bldP spid="54" grpId="0" animBg="1"/>
      <p:bldP spid="55" grpId="0" animBg="1"/>
      <p:bldP spid="56" grpId="0"/>
      <p:bldP spid="57" grpId="0"/>
      <p:bldP spid="59" grpId="0"/>
      <p:bldP spid="64" grpId="0" animBg="1"/>
      <p:bldP spid="65" grpId="0"/>
      <p:bldP spid="66" grpId="0"/>
      <p:bldP spid="73" grpId="0" animBg="1"/>
      <p:bldP spid="74" grpId="0" animBg="1"/>
      <p:bldP spid="75" grpId="0" animBg="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52464" y="0"/>
            <a:ext cx="3341618" cy="461663"/>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a:buFont typeface="Wingdings" panose="05000000000000000000" pitchFamily="2" charset="2"/>
            </a:pPr>
            <a:r>
              <a:rPr lang="zh-CN" altLang="en-US" sz="2400" b="1" dirty="0">
                <a:latin typeface="宋体" panose="02010600030101010101" pitchFamily="2" charset="-122"/>
                <a:ea typeface="宋体" panose="02010600030101010101" pitchFamily="2" charset="-122"/>
                <a:sym typeface="+mn-ea"/>
              </a:rPr>
              <a:t>资料</a:t>
            </a:r>
            <a:r>
              <a:rPr lang="en-US" altLang="zh-CN" sz="2400" b="1" dirty="0">
                <a:latin typeface="宋体" panose="02010600030101010101" pitchFamily="2" charset="-122"/>
                <a:ea typeface="宋体" panose="02010600030101010101" pitchFamily="2" charset="-122"/>
                <a:sym typeface="+mn-ea"/>
              </a:rPr>
              <a:t>2</a:t>
            </a:r>
            <a:r>
              <a:rPr lang="zh-CN" altLang="en-US" sz="2400" b="1" dirty="0">
                <a:latin typeface="宋体" panose="02010600030101010101" pitchFamily="2" charset="-122"/>
                <a:ea typeface="宋体" panose="02010600030101010101" pitchFamily="2" charset="-122"/>
                <a:sym typeface="+mn-ea"/>
              </a:rPr>
              <a:t>、小鼠毛色的遗传</a:t>
            </a:r>
            <a:endParaRPr lang="zh-CN" altLang="en-US" sz="2400" dirty="0">
              <a:latin typeface="宋体" panose="02010600030101010101" pitchFamily="2" charset="-122"/>
              <a:ea typeface="宋体" panose="02010600030101010101" pitchFamily="2" charset="-122"/>
              <a:cs typeface="Arial" panose="020B0604020202020204"/>
              <a:sym typeface="Arial" panose="020B0604020202020204"/>
            </a:endParaRPr>
          </a:p>
        </p:txBody>
      </p:sp>
      <p:pic>
        <p:nvPicPr>
          <p:cNvPr id="5" name="图片 4"/>
          <p:cNvPicPr>
            <a:picLocks noChangeAspect="1"/>
          </p:cNvPicPr>
          <p:nvPr/>
        </p:nvPicPr>
        <p:blipFill>
          <a:blip r:embed="rId3" cstate="print"/>
          <a:stretch>
            <a:fillRect/>
          </a:stretch>
        </p:blipFill>
        <p:spPr>
          <a:xfrm>
            <a:off x="5438853" y="2484563"/>
            <a:ext cx="3638645" cy="2461238"/>
          </a:xfrm>
          <a:prstGeom prst="rect">
            <a:avLst/>
          </a:prstGeom>
          <a:noFill/>
          <a:ln w="9525">
            <a:noFill/>
          </a:ln>
        </p:spPr>
      </p:pic>
      <p:sp>
        <p:nvSpPr>
          <p:cNvPr id="6" name="矩形 5">
            <a:extLst>
              <a:ext uri="{FF2B5EF4-FFF2-40B4-BE49-F238E27FC236}">
                <a16:creationId xmlns="" xmlns:a16="http://schemas.microsoft.com/office/drawing/2014/main" id="{182433D9-8038-B741-9BDD-644271D6912A}"/>
              </a:ext>
            </a:extLst>
          </p:cNvPr>
          <p:cNvSpPr/>
          <p:nvPr/>
        </p:nvSpPr>
        <p:spPr>
          <a:xfrm>
            <a:off x="0" y="353597"/>
            <a:ext cx="9129291" cy="2082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30000"/>
              </a:lnSpc>
            </a:pPr>
            <a:r>
              <a:rPr lang="zh-CN" altLang="en-US" sz="2700" b="1" dirty="0">
                <a:solidFill>
                  <a:prstClr val="black"/>
                </a:solidFill>
                <a:latin typeface="Kaiti SC" panose="02010600040101010101" pitchFamily="2" charset="-122"/>
                <a:ea typeface="Kaiti SC" panose="02010600040101010101" pitchFamily="2" charset="-122"/>
              </a:rPr>
              <a:t>    </a:t>
            </a:r>
            <a:r>
              <a:rPr lang="zh-CN" altLang="en-US" sz="2000" b="1" dirty="0">
                <a:solidFill>
                  <a:prstClr val="black"/>
                </a:solidFill>
                <a:latin typeface="Kaiti SC" panose="02010600040101010101" pitchFamily="2" charset="-122"/>
                <a:ea typeface="Kaiti SC" panose="02010600040101010101" pitchFamily="2" charset="-122"/>
              </a:rPr>
              <a:t>某种实验小鼠的毛色受一对等位基因</a:t>
            </a:r>
            <a:r>
              <a:rPr lang="en-US" altLang="zh-CN" sz="2000" b="1" dirty="0" err="1">
                <a:solidFill>
                  <a:prstClr val="black"/>
                </a:solidFill>
                <a:latin typeface="Kaiti SC" panose="02010600040101010101" pitchFamily="2" charset="-122"/>
                <a:ea typeface="Kaiti SC" panose="02010600040101010101" pitchFamily="2" charset="-122"/>
              </a:rPr>
              <a:t>A</a:t>
            </a:r>
            <a:r>
              <a:rPr lang="en-US" altLang="zh-CN" sz="2000" b="1" baseline="30000" dirty="0" err="1">
                <a:solidFill>
                  <a:prstClr val="black"/>
                </a:solidFill>
                <a:latin typeface="Kaiti SC" panose="02010600040101010101" pitchFamily="2" charset="-122"/>
                <a:ea typeface="Kaiti SC" panose="02010600040101010101" pitchFamily="2" charset="-122"/>
              </a:rPr>
              <a:t>vy</a:t>
            </a:r>
            <a:r>
              <a:rPr lang="zh-CN" altLang="en-US" sz="2000" b="1" dirty="0">
                <a:solidFill>
                  <a:prstClr val="black"/>
                </a:solidFill>
                <a:latin typeface="Kaiti SC" panose="02010600040101010101" pitchFamily="2" charset="-122"/>
                <a:ea typeface="Kaiti SC" panose="02010600040101010101" pitchFamily="2" charset="-122"/>
              </a:rPr>
              <a:t>和</a:t>
            </a:r>
            <a:r>
              <a:rPr lang="en-US" altLang="zh-CN" sz="2000" b="1" dirty="0">
                <a:solidFill>
                  <a:prstClr val="black"/>
                </a:solidFill>
                <a:latin typeface="Kaiti SC" panose="02010600040101010101" pitchFamily="2" charset="-122"/>
                <a:ea typeface="Kaiti SC" panose="02010600040101010101" pitchFamily="2" charset="-122"/>
              </a:rPr>
              <a:t>a</a:t>
            </a:r>
            <a:r>
              <a:rPr lang="zh-CN" altLang="en-US" sz="2000" b="1" dirty="0">
                <a:solidFill>
                  <a:prstClr val="black"/>
                </a:solidFill>
                <a:latin typeface="Kaiti SC" panose="02010600040101010101" pitchFamily="2" charset="-122"/>
                <a:ea typeface="Kaiti SC" panose="02010600040101010101" pitchFamily="2" charset="-122"/>
              </a:rPr>
              <a:t>的控制，</a:t>
            </a:r>
            <a:r>
              <a:rPr lang="en-US" altLang="zh-CN" sz="2000" b="1" dirty="0" err="1">
                <a:solidFill>
                  <a:prstClr val="black"/>
                </a:solidFill>
                <a:latin typeface="Kaiti SC" panose="02010600040101010101" pitchFamily="2" charset="-122"/>
                <a:ea typeface="Kaiti SC" panose="02010600040101010101" pitchFamily="2" charset="-122"/>
              </a:rPr>
              <a:t>A</a:t>
            </a:r>
            <a:r>
              <a:rPr lang="en-US" altLang="zh-CN" sz="2000" b="1" baseline="30000" dirty="0" err="1">
                <a:solidFill>
                  <a:prstClr val="black"/>
                </a:solidFill>
                <a:latin typeface="Kaiti SC" panose="02010600040101010101" pitchFamily="2" charset="-122"/>
                <a:ea typeface="Kaiti SC" panose="02010600040101010101" pitchFamily="2" charset="-122"/>
              </a:rPr>
              <a:t>vy</a:t>
            </a:r>
            <a:r>
              <a:rPr lang="zh-CN" altLang="en-US" sz="2000" b="1" dirty="0">
                <a:solidFill>
                  <a:prstClr val="black"/>
                </a:solidFill>
                <a:latin typeface="Kaiti SC" panose="02010600040101010101" pitchFamily="2" charset="-122"/>
                <a:ea typeface="Kaiti SC" panose="02010600040101010101" pitchFamily="2" charset="-122"/>
              </a:rPr>
              <a:t>为显性基因，表现为黄色体毛，</a:t>
            </a:r>
            <a:r>
              <a:rPr lang="en-US" altLang="zh-CN" sz="2000" b="1" dirty="0">
                <a:solidFill>
                  <a:prstClr val="black"/>
                </a:solidFill>
                <a:latin typeface="Kaiti SC" panose="02010600040101010101" pitchFamily="2" charset="-122"/>
                <a:ea typeface="Kaiti SC" panose="02010600040101010101" pitchFamily="2" charset="-122"/>
              </a:rPr>
              <a:t>a</a:t>
            </a:r>
            <a:r>
              <a:rPr lang="zh-CN" altLang="en-US" sz="2000" b="1" dirty="0">
                <a:solidFill>
                  <a:prstClr val="black"/>
                </a:solidFill>
                <a:latin typeface="Kaiti SC" panose="02010600040101010101" pitchFamily="2" charset="-122"/>
                <a:ea typeface="Kaiti SC" panose="02010600040101010101" pitchFamily="2" charset="-122"/>
              </a:rPr>
              <a:t>为隐性基因，表现为黑色体毛。将纯种黄色体毛的小鼠与纯种黑色体毛的小鼠杂交，子一代小鼠的基因型都是</a:t>
            </a:r>
            <a:r>
              <a:rPr lang="en-US" altLang="zh-CN" sz="2000" b="1" dirty="0" err="1">
                <a:solidFill>
                  <a:prstClr val="black"/>
                </a:solidFill>
                <a:latin typeface="Kaiti SC" panose="02010600040101010101" pitchFamily="2" charset="-122"/>
                <a:ea typeface="Kaiti SC" panose="02010600040101010101" pitchFamily="2" charset="-122"/>
              </a:rPr>
              <a:t>A</a:t>
            </a:r>
            <a:r>
              <a:rPr lang="en-US" altLang="zh-CN" sz="2000" b="1" baseline="30000" dirty="0" err="1">
                <a:solidFill>
                  <a:prstClr val="black"/>
                </a:solidFill>
                <a:latin typeface="Kaiti SC" panose="02010600040101010101" pitchFamily="2" charset="-122"/>
                <a:ea typeface="Kaiti SC" panose="02010600040101010101" pitchFamily="2" charset="-122"/>
              </a:rPr>
              <a:t>vy</a:t>
            </a:r>
            <a:r>
              <a:rPr lang="en-US" altLang="zh-CN" sz="2000" b="1" dirty="0" err="1">
                <a:solidFill>
                  <a:prstClr val="black"/>
                </a:solidFill>
                <a:latin typeface="Kaiti SC" panose="02010600040101010101" pitchFamily="2" charset="-122"/>
                <a:ea typeface="Kaiti SC" panose="02010600040101010101" pitchFamily="2" charset="-122"/>
              </a:rPr>
              <a:t>a</a:t>
            </a:r>
            <a:r>
              <a:rPr lang="zh-CN" altLang="en-US" sz="2000" b="1" dirty="0">
                <a:solidFill>
                  <a:prstClr val="black"/>
                </a:solidFill>
                <a:latin typeface="Kaiti SC" panose="02010600040101010101" pitchFamily="2" charset="-122"/>
                <a:ea typeface="Kaiti SC" panose="02010600040101010101" pitchFamily="2" charset="-122"/>
              </a:rPr>
              <a:t>，却表现出不同的毛色：介于黄色和黑色之间的一系列过渡类型。</a:t>
            </a:r>
          </a:p>
        </p:txBody>
      </p:sp>
    </p:spTree>
    <p:extLst>
      <p:ext uri="{BB962C8B-B14F-4D97-AF65-F5344CB8AC3E}">
        <p14:creationId xmlns="" xmlns:p14="http://schemas.microsoft.com/office/powerpoint/2010/main" val="4229198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58A14070-A74B-8546-A4B7-9F661D113464}"/>
              </a:ext>
            </a:extLst>
          </p:cNvPr>
          <p:cNvPicPr>
            <a:picLocks noChangeAspect="1"/>
          </p:cNvPicPr>
          <p:nvPr/>
        </p:nvPicPr>
        <p:blipFill>
          <a:blip r:embed="rId3" cstate="print"/>
          <a:stretch>
            <a:fillRect/>
          </a:stretch>
        </p:blipFill>
        <p:spPr>
          <a:xfrm>
            <a:off x="6831106" y="1396433"/>
            <a:ext cx="2302669" cy="2548038"/>
          </a:xfrm>
          <a:prstGeom prst="rect">
            <a:avLst/>
          </a:prstGeom>
        </p:spPr>
      </p:pic>
      <p:sp>
        <p:nvSpPr>
          <p:cNvPr id="3" name="矩形 2">
            <a:extLst>
              <a:ext uri="{FF2B5EF4-FFF2-40B4-BE49-F238E27FC236}">
                <a16:creationId xmlns="" xmlns:a16="http://schemas.microsoft.com/office/drawing/2014/main" id="{E62EAA91-947E-F243-A8A3-4D166330E090}"/>
              </a:ext>
            </a:extLst>
          </p:cNvPr>
          <p:cNvSpPr/>
          <p:nvPr/>
        </p:nvSpPr>
        <p:spPr>
          <a:xfrm>
            <a:off x="121822" y="1256399"/>
            <a:ext cx="6709284" cy="2790187"/>
          </a:xfrm>
          <a:prstGeom prst="rect">
            <a:avLst/>
          </a:prstGeom>
          <a:solidFill>
            <a:srgbClr val="00B0F0">
              <a:alpha val="23137"/>
            </a:srgbClr>
          </a:solidFill>
        </p:spPr>
        <p:txBody>
          <a:bodyPr wrap="square">
            <a:spAutoFit/>
          </a:bodyPr>
          <a:lstStyle/>
          <a:p>
            <a:pPr>
              <a:lnSpc>
                <a:spcPct val="150000"/>
              </a:lnSpc>
            </a:pPr>
            <a:r>
              <a:rPr lang="zh-CN" altLang="en-US" sz="2000" b="1" dirty="0">
                <a:solidFill>
                  <a:prstClr val="black"/>
                </a:solidFill>
                <a:latin typeface="SimSun" panose="02010600030101010101" pitchFamily="2" charset="-122"/>
                <a:ea typeface="SimSun" panose="02010600030101010101" pitchFamily="2" charset="-122"/>
              </a:rPr>
              <a:t>    研究表明，在</a:t>
            </a:r>
            <a:r>
              <a:rPr lang="en-US" altLang="zh-CN" sz="2000" b="1" dirty="0" err="1">
                <a:solidFill>
                  <a:prstClr val="black"/>
                </a:solidFill>
                <a:latin typeface="SimSun" panose="02010600030101010101" pitchFamily="2" charset="-122"/>
                <a:ea typeface="SimSun" panose="02010600030101010101" pitchFamily="2" charset="-122"/>
              </a:rPr>
              <a:t>A</a:t>
            </a:r>
            <a:r>
              <a:rPr lang="en-US" altLang="zh-CN" sz="2000" b="1" baseline="30000" dirty="0" err="1">
                <a:solidFill>
                  <a:prstClr val="black"/>
                </a:solidFill>
                <a:latin typeface="SimSun" panose="02010600030101010101" pitchFamily="2" charset="-122"/>
                <a:ea typeface="SimSun" panose="02010600030101010101" pitchFamily="2" charset="-122"/>
              </a:rPr>
              <a:t>vy</a:t>
            </a:r>
            <a:r>
              <a:rPr lang="zh-CN" altLang="en-US" sz="2000" b="1" dirty="0">
                <a:solidFill>
                  <a:prstClr val="black"/>
                </a:solidFill>
                <a:latin typeface="SimSun" panose="02010600030101010101" pitchFamily="2" charset="-122"/>
                <a:ea typeface="SimSun" panose="02010600030101010101" pitchFamily="2" charset="-122"/>
              </a:rPr>
              <a:t>基因的前端有一段特殊的碱基序列决定着该基因的表达水平，这段碱基序列具有多个可发生</a:t>
            </a:r>
            <a:r>
              <a:rPr lang="en-US" altLang="zh-CN" sz="2000" b="1" dirty="0">
                <a:solidFill>
                  <a:prstClr val="black"/>
                </a:solidFill>
                <a:latin typeface="SimSun" panose="02010600030101010101" pitchFamily="2" charset="-122"/>
                <a:ea typeface="SimSun" panose="02010600030101010101" pitchFamily="2" charset="-122"/>
              </a:rPr>
              <a:t>DNA</a:t>
            </a:r>
            <a:r>
              <a:rPr lang="zh-CN" altLang="en-US" sz="2000" b="1" dirty="0">
                <a:solidFill>
                  <a:srgbClr val="FF0000"/>
                </a:solidFill>
                <a:latin typeface="SimSun" panose="02010600030101010101" pitchFamily="2" charset="-122"/>
                <a:ea typeface="SimSun" panose="02010600030101010101" pitchFamily="2" charset="-122"/>
              </a:rPr>
              <a:t>甲基化修饰</a:t>
            </a:r>
            <a:r>
              <a:rPr lang="zh-CN" altLang="en-US" sz="2000" b="1" dirty="0">
                <a:solidFill>
                  <a:prstClr val="black"/>
                </a:solidFill>
                <a:latin typeface="SimSun" panose="02010600030101010101" pitchFamily="2" charset="-122"/>
                <a:ea typeface="SimSun" panose="02010600030101010101" pitchFamily="2" charset="-122"/>
              </a:rPr>
              <a:t>的位点。</a:t>
            </a:r>
            <a:endParaRPr lang="en-US" altLang="zh-CN" sz="2000" b="1" dirty="0">
              <a:solidFill>
                <a:prstClr val="black"/>
              </a:solidFill>
              <a:latin typeface="SimSun" panose="02010600030101010101" pitchFamily="2" charset="-122"/>
              <a:ea typeface="SimSun" panose="02010600030101010101" pitchFamily="2" charset="-122"/>
            </a:endParaRPr>
          </a:p>
          <a:p>
            <a:pPr>
              <a:lnSpc>
                <a:spcPct val="150000"/>
              </a:lnSpc>
            </a:pPr>
            <a:r>
              <a:rPr lang="zh-CN" altLang="en-US" sz="2000" b="1" dirty="0">
                <a:solidFill>
                  <a:srgbClr val="FF0000"/>
                </a:solidFill>
                <a:latin typeface="SimSun" panose="02010600030101010101" pitchFamily="2" charset="-122"/>
                <a:ea typeface="SimSun" panose="02010600030101010101" pitchFamily="2" charset="-122"/>
              </a:rPr>
              <a:t>    </a:t>
            </a:r>
            <a:r>
              <a:rPr lang="en-US" altLang="zh-CN" sz="2000" b="1" dirty="0" err="1">
                <a:solidFill>
                  <a:srgbClr val="FF0000"/>
                </a:solidFill>
                <a:latin typeface="SimSun" panose="02010600030101010101" pitchFamily="2" charset="-122"/>
                <a:ea typeface="SimSun" panose="02010600030101010101" pitchFamily="2" charset="-122"/>
              </a:rPr>
              <a:t>A</a:t>
            </a:r>
            <a:r>
              <a:rPr lang="en-US" altLang="zh-CN" sz="2000" b="1" baseline="30000" dirty="0" err="1">
                <a:solidFill>
                  <a:srgbClr val="FF0000"/>
                </a:solidFill>
                <a:latin typeface="SimSun" panose="02010600030101010101" pitchFamily="2" charset="-122"/>
                <a:ea typeface="SimSun" panose="02010600030101010101" pitchFamily="2" charset="-122"/>
              </a:rPr>
              <a:t>vy</a:t>
            </a:r>
            <a:r>
              <a:rPr lang="zh-CN" altLang="en-US" sz="2000" b="1" dirty="0">
                <a:solidFill>
                  <a:srgbClr val="FF0000"/>
                </a:solidFill>
                <a:latin typeface="SimSun" panose="02010600030101010101" pitchFamily="2" charset="-122"/>
                <a:ea typeface="SimSun" panose="02010600030101010101" pitchFamily="2" charset="-122"/>
              </a:rPr>
              <a:t>基因的表达受甲基化的抑制，甲基化程度越高，</a:t>
            </a:r>
            <a:r>
              <a:rPr lang="en-US" altLang="zh-CN" sz="2000" b="1" dirty="0" err="1">
                <a:solidFill>
                  <a:srgbClr val="FF0000"/>
                </a:solidFill>
                <a:latin typeface="SimSun" panose="02010600030101010101" pitchFamily="2" charset="-122"/>
                <a:ea typeface="SimSun" panose="02010600030101010101" pitchFamily="2" charset="-122"/>
              </a:rPr>
              <a:t>A</a:t>
            </a:r>
            <a:r>
              <a:rPr lang="en-US" altLang="zh-CN" sz="2000" b="1" baseline="30000" dirty="0" err="1">
                <a:solidFill>
                  <a:srgbClr val="FF0000"/>
                </a:solidFill>
                <a:latin typeface="SimSun" panose="02010600030101010101" pitchFamily="2" charset="-122"/>
                <a:ea typeface="SimSun" panose="02010600030101010101" pitchFamily="2" charset="-122"/>
              </a:rPr>
              <a:t>vy</a:t>
            </a:r>
            <a:r>
              <a:rPr lang="zh-CN" altLang="en-US" sz="2000" b="1" dirty="0">
                <a:solidFill>
                  <a:srgbClr val="FF0000"/>
                </a:solidFill>
                <a:latin typeface="SimSun" panose="02010600030101010101" pitchFamily="2" charset="-122"/>
                <a:ea typeface="SimSun" panose="02010600030101010101" pitchFamily="2" charset="-122"/>
              </a:rPr>
              <a:t>基因的表达受到的抑制就越明显，小鼠体毛的颜色就越深。</a:t>
            </a:r>
            <a:endParaRPr lang="zh-CN" altLang="en-US" sz="2000" dirty="0">
              <a:solidFill>
                <a:srgbClr val="FF0000"/>
              </a:solidFill>
              <a:latin typeface="SimSun" panose="02010600030101010101" pitchFamily="2" charset="-122"/>
              <a:ea typeface="SimSun" panose="02010600030101010101" pitchFamily="2" charset="-122"/>
            </a:endParaRPr>
          </a:p>
        </p:txBody>
      </p:sp>
    </p:spTree>
    <p:extLst>
      <p:ext uri="{BB962C8B-B14F-4D97-AF65-F5344CB8AC3E}">
        <p14:creationId xmlns="" xmlns:p14="http://schemas.microsoft.com/office/powerpoint/2010/main" val="3382855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Rot="1" noChangeArrowheads="1"/>
          </p:cNvSpPr>
          <p:nvPr/>
        </p:nvSpPr>
        <p:spPr>
          <a:xfrm>
            <a:off x="166254" y="217311"/>
            <a:ext cx="9144000" cy="4038807"/>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ct val="0"/>
              </a:spcBef>
              <a:buNone/>
            </a:pPr>
            <a:r>
              <a:rPr lang="en-US" altLang="zh-CN" sz="2400" b="1" dirty="0">
                <a:latin typeface="SimSun" panose="02010600030101010101" pitchFamily="2" charset="-122"/>
                <a:ea typeface="SimSun" panose="02010600030101010101" pitchFamily="2" charset="-122"/>
              </a:rPr>
              <a:t>1</a:t>
            </a:r>
            <a:r>
              <a:rPr lang="zh-CN" altLang="en-US" sz="2400" b="1" dirty="0">
                <a:latin typeface="SimSun" panose="02010600030101010101" pitchFamily="2" charset="-122"/>
                <a:ea typeface="SimSun" panose="02010600030101010101" pitchFamily="2" charset="-122"/>
              </a:rPr>
              <a:t>、上述资料中，柳穿鱼和小鼠性状改变的原因是什么？</a:t>
            </a:r>
            <a:endParaRPr lang="en-US" altLang="zh-CN" sz="2400" b="1" dirty="0">
              <a:latin typeface="SimSun" panose="02010600030101010101" pitchFamily="2" charset="-122"/>
              <a:ea typeface="SimSun" panose="02010600030101010101" pitchFamily="2" charset="-122"/>
            </a:endParaRPr>
          </a:p>
          <a:p>
            <a:pPr marL="0" indent="0">
              <a:lnSpc>
                <a:spcPct val="120000"/>
              </a:lnSpc>
              <a:spcBef>
                <a:spcPct val="0"/>
              </a:spcBef>
              <a:buNone/>
            </a:pPr>
            <a:r>
              <a:rPr lang="zh-CN" altLang="en-US" sz="2400" b="1" dirty="0">
                <a:latin typeface="SimSun" panose="02010600030101010101" pitchFamily="2" charset="-122"/>
                <a:ea typeface="SimSun" panose="02010600030101010101" pitchFamily="2" charset="-122"/>
              </a:rPr>
              <a:t>    </a:t>
            </a:r>
            <a:endParaRPr lang="en-US" altLang="zh-CN" sz="2400" b="1" dirty="0">
              <a:solidFill>
                <a:srgbClr val="FF0000"/>
              </a:solidFill>
              <a:latin typeface="SimSun" panose="02010600030101010101" pitchFamily="2" charset="-122"/>
              <a:ea typeface="SimSun" panose="02010600030101010101" pitchFamily="2" charset="-122"/>
            </a:endParaRPr>
          </a:p>
          <a:p>
            <a:pPr marL="0" indent="0">
              <a:lnSpc>
                <a:spcPct val="120000"/>
              </a:lnSpc>
              <a:spcBef>
                <a:spcPct val="0"/>
              </a:spcBef>
              <a:buNone/>
            </a:pPr>
            <a:endParaRPr lang="zh-CN" altLang="en-US" sz="2400" b="1" dirty="0">
              <a:latin typeface="SimSun" panose="02010600030101010101" pitchFamily="2" charset="-122"/>
              <a:ea typeface="SimSun" panose="02010600030101010101" pitchFamily="2" charset="-122"/>
            </a:endParaRPr>
          </a:p>
          <a:p>
            <a:pPr marL="0" indent="0">
              <a:lnSpc>
                <a:spcPct val="120000"/>
              </a:lnSpc>
              <a:spcBef>
                <a:spcPct val="0"/>
              </a:spcBef>
              <a:buNone/>
            </a:pPr>
            <a:r>
              <a:rPr lang="en-US" altLang="zh-CN" sz="2400" b="1" dirty="0">
                <a:latin typeface="SimSun" panose="02010600030101010101" pitchFamily="2" charset="-122"/>
                <a:ea typeface="SimSun" panose="02010600030101010101" pitchFamily="2" charset="-122"/>
              </a:rPr>
              <a:t>2</a:t>
            </a:r>
            <a:r>
              <a:rPr lang="zh-CN" altLang="en-US" sz="2400" b="1" dirty="0">
                <a:latin typeface="SimSun" panose="02010600030101010101" pitchFamily="2" charset="-122"/>
                <a:ea typeface="SimSun" panose="02010600030101010101" pitchFamily="2" charset="-122"/>
              </a:rPr>
              <a:t>、资料</a:t>
            </a:r>
            <a:r>
              <a:rPr lang="en-US" altLang="zh-CN" sz="2400" b="1" dirty="0">
                <a:latin typeface="SimSun" panose="02010600030101010101" pitchFamily="2" charset="-122"/>
                <a:ea typeface="SimSun" panose="02010600030101010101" pitchFamily="2" charset="-122"/>
              </a:rPr>
              <a:t>1</a:t>
            </a:r>
            <a:r>
              <a:rPr lang="zh-CN" altLang="en-US" sz="2400" b="1" dirty="0">
                <a:latin typeface="SimSun" panose="02010600030101010101" pitchFamily="2" charset="-122"/>
                <a:ea typeface="SimSun" panose="02010600030101010101" pitchFamily="2" charset="-122"/>
              </a:rPr>
              <a:t>中，</a:t>
            </a:r>
            <a:r>
              <a:rPr lang="en-US" altLang="zh-CN" sz="2400" b="1" dirty="0">
                <a:latin typeface="SimSun" panose="02010600030101010101" pitchFamily="2" charset="-122"/>
                <a:ea typeface="SimSun" panose="02010600030101010101" pitchFamily="2" charset="-122"/>
              </a:rPr>
              <a:t>F</a:t>
            </a:r>
            <a:r>
              <a:rPr lang="en-US" altLang="zh-CN" sz="2400" b="1" baseline="-25000" dirty="0">
                <a:latin typeface="SimSun" panose="02010600030101010101" pitchFamily="2" charset="-122"/>
                <a:ea typeface="SimSun" panose="02010600030101010101" pitchFamily="2" charset="-122"/>
              </a:rPr>
              <a:t>1</a:t>
            </a:r>
            <a:r>
              <a:rPr lang="zh-CN" altLang="en-US" sz="2400" b="1" dirty="0">
                <a:latin typeface="SimSun" panose="02010600030101010101" pitchFamily="2" charset="-122"/>
                <a:ea typeface="SimSun" panose="02010600030101010101" pitchFamily="2" charset="-122"/>
              </a:rPr>
              <a:t>的花为什么与植株</a:t>
            </a:r>
            <a:r>
              <a:rPr lang="en-US" altLang="zh-CN" sz="2400" b="1" dirty="0">
                <a:latin typeface="SimSun" panose="02010600030101010101" pitchFamily="2" charset="-122"/>
                <a:ea typeface="SimSun" panose="02010600030101010101" pitchFamily="2" charset="-122"/>
              </a:rPr>
              <a:t>A</a:t>
            </a:r>
            <a:r>
              <a:rPr lang="zh-CN" altLang="en-US" sz="2400" b="1" dirty="0">
                <a:latin typeface="SimSun" panose="02010600030101010101" pitchFamily="2" charset="-122"/>
                <a:ea typeface="SimSun" panose="02010600030101010101" pitchFamily="2" charset="-122"/>
              </a:rPr>
              <a:t>的相似？</a:t>
            </a:r>
            <a:endParaRPr lang="en-US" altLang="zh-CN" sz="2400" b="1" dirty="0">
              <a:latin typeface="SimSun" panose="02010600030101010101" pitchFamily="2" charset="-122"/>
              <a:ea typeface="SimSun" panose="02010600030101010101" pitchFamily="2" charset="-122"/>
            </a:endParaRPr>
          </a:p>
          <a:p>
            <a:pPr marL="0" indent="0">
              <a:lnSpc>
                <a:spcPct val="120000"/>
              </a:lnSpc>
              <a:spcBef>
                <a:spcPct val="0"/>
              </a:spcBef>
              <a:buNone/>
            </a:pPr>
            <a:r>
              <a:rPr lang="zh-CN" altLang="en-US" sz="2400" b="1" dirty="0">
                <a:latin typeface="SimSun" panose="02010600030101010101" pitchFamily="2" charset="-122"/>
                <a:ea typeface="SimSun" panose="02010600030101010101" pitchFamily="2" charset="-122"/>
              </a:rPr>
              <a:t>   在</a:t>
            </a:r>
            <a:r>
              <a:rPr lang="en-US" altLang="zh-CN" sz="2400" b="1" dirty="0">
                <a:latin typeface="SimSun" panose="02010600030101010101" pitchFamily="2" charset="-122"/>
                <a:ea typeface="SimSun" panose="02010600030101010101" pitchFamily="2" charset="-122"/>
              </a:rPr>
              <a:t>F</a:t>
            </a:r>
            <a:r>
              <a:rPr lang="en-US" altLang="zh-CN" sz="2400" b="1" baseline="-25000" dirty="0">
                <a:latin typeface="SimSun" panose="02010600030101010101" pitchFamily="2" charset="-122"/>
                <a:ea typeface="SimSun" panose="02010600030101010101" pitchFamily="2" charset="-122"/>
              </a:rPr>
              <a:t>2</a:t>
            </a:r>
            <a:r>
              <a:rPr lang="zh-CN" altLang="en-US" sz="2400" b="1" dirty="0">
                <a:latin typeface="SimSun" panose="02010600030101010101" pitchFamily="2" charset="-122"/>
                <a:ea typeface="SimSun" panose="02010600030101010101" pitchFamily="2" charset="-122"/>
              </a:rPr>
              <a:t>中为什么有些植株的花与植株</a:t>
            </a:r>
            <a:r>
              <a:rPr lang="en-US" altLang="zh-CN" sz="2400" b="1" dirty="0">
                <a:latin typeface="SimSun" panose="02010600030101010101" pitchFamily="2" charset="-122"/>
                <a:ea typeface="SimSun" panose="02010600030101010101" pitchFamily="2" charset="-122"/>
              </a:rPr>
              <a:t>B</a:t>
            </a:r>
            <a:r>
              <a:rPr lang="zh-CN" altLang="en-US" sz="2400" b="1" dirty="0">
                <a:latin typeface="SimSun" panose="02010600030101010101" pitchFamily="2" charset="-122"/>
                <a:ea typeface="SimSun" panose="02010600030101010101" pitchFamily="2" charset="-122"/>
              </a:rPr>
              <a:t>的相似？</a:t>
            </a:r>
            <a:endParaRPr lang="en-US" altLang="zh-CN" sz="2400" b="1" dirty="0">
              <a:latin typeface="SimSun" panose="02010600030101010101" pitchFamily="2" charset="-122"/>
              <a:ea typeface="SimSun" panose="02010600030101010101" pitchFamily="2" charset="-122"/>
            </a:endParaRPr>
          </a:p>
          <a:p>
            <a:pPr marL="0" indent="0">
              <a:lnSpc>
                <a:spcPct val="120000"/>
              </a:lnSpc>
              <a:spcBef>
                <a:spcPct val="0"/>
              </a:spcBef>
              <a:buNone/>
            </a:pPr>
            <a:endParaRPr lang="en-US" altLang="zh-CN" sz="2400" b="1" dirty="0">
              <a:latin typeface="SimSun" panose="02010600030101010101" pitchFamily="2" charset="-122"/>
              <a:ea typeface="SimSun" panose="02010600030101010101" pitchFamily="2" charset="-122"/>
            </a:endParaRPr>
          </a:p>
        </p:txBody>
      </p:sp>
      <p:sp>
        <p:nvSpPr>
          <p:cNvPr id="2" name="矩形 1">
            <a:extLst>
              <a:ext uri="{FF2B5EF4-FFF2-40B4-BE49-F238E27FC236}">
                <a16:creationId xmlns="" xmlns:a16="http://schemas.microsoft.com/office/drawing/2014/main" id="{E61A1792-7C81-4F4A-B9E9-0CDF4C79CA25}"/>
              </a:ext>
            </a:extLst>
          </p:cNvPr>
          <p:cNvSpPr/>
          <p:nvPr/>
        </p:nvSpPr>
        <p:spPr>
          <a:xfrm>
            <a:off x="526203" y="672024"/>
            <a:ext cx="7789122" cy="830997"/>
          </a:xfrm>
          <a:prstGeom prst="rect">
            <a:avLst/>
          </a:prstGeom>
        </p:spPr>
        <p:txBody>
          <a:bodyPr wrap="square">
            <a:spAutoFit/>
          </a:bodyPr>
          <a:lstStyle/>
          <a:p>
            <a:r>
              <a:rPr lang="zh-CN" altLang="en-US" sz="2400" b="1" dirty="0">
                <a:solidFill>
                  <a:srgbClr val="FF0000"/>
                </a:solidFill>
                <a:latin typeface="SimSun" panose="02010600030101010101" pitchFamily="2" charset="-122"/>
                <a:ea typeface="SimSun" panose="02010600030101010101" pitchFamily="2" charset="-122"/>
              </a:rPr>
              <a:t>碱基序列没有变化，部分碱基发生了甲基化，基因的表达受到抑制。</a:t>
            </a:r>
            <a:endParaRPr lang="zh-CN" altLang="en-US" sz="2400" dirty="0"/>
          </a:p>
        </p:txBody>
      </p:sp>
      <p:sp>
        <p:nvSpPr>
          <p:cNvPr id="3" name="矩形 2">
            <a:extLst>
              <a:ext uri="{FF2B5EF4-FFF2-40B4-BE49-F238E27FC236}">
                <a16:creationId xmlns="" xmlns:a16="http://schemas.microsoft.com/office/drawing/2014/main" id="{B23FF62D-3328-D44E-B93B-CF583A0AF43F}"/>
              </a:ext>
            </a:extLst>
          </p:cNvPr>
          <p:cNvSpPr/>
          <p:nvPr/>
        </p:nvSpPr>
        <p:spPr>
          <a:xfrm>
            <a:off x="477981" y="2584762"/>
            <a:ext cx="8520546" cy="1938992"/>
          </a:xfrm>
          <a:prstGeom prst="rect">
            <a:avLst/>
          </a:prstGeom>
        </p:spPr>
        <p:txBody>
          <a:bodyPr wrap="square">
            <a:spAutoFit/>
          </a:bodyPr>
          <a:lstStyle/>
          <a:p>
            <a:r>
              <a:rPr lang="zh-CN" altLang="en-US" sz="2400" b="1" dirty="0">
                <a:latin typeface="SimSun" panose="02010600030101010101" pitchFamily="2" charset="-122"/>
                <a:ea typeface="SimSun" panose="02010600030101010101" pitchFamily="2" charset="-122"/>
              </a:rPr>
              <a:t> </a:t>
            </a:r>
            <a:r>
              <a:rPr lang="en-US" altLang="zh-CN" sz="2400" b="1" dirty="0">
                <a:solidFill>
                  <a:srgbClr val="FF0000"/>
                </a:solidFill>
                <a:latin typeface="SimSun" panose="02010600030101010101" pitchFamily="2" charset="-122"/>
                <a:ea typeface="SimSun" panose="02010600030101010101" pitchFamily="2" charset="-122"/>
              </a:rPr>
              <a:t>F</a:t>
            </a:r>
            <a:r>
              <a:rPr lang="en-US" altLang="zh-CN" sz="2400" b="1" baseline="-25000" dirty="0">
                <a:solidFill>
                  <a:srgbClr val="FF0000"/>
                </a:solidFill>
                <a:latin typeface="SimSun" panose="02010600030101010101" pitchFamily="2" charset="-122"/>
                <a:ea typeface="SimSun" panose="02010600030101010101" pitchFamily="2" charset="-122"/>
              </a:rPr>
              <a:t>1</a:t>
            </a:r>
            <a:r>
              <a:rPr lang="zh-CN" altLang="en-US" sz="2400" b="1" dirty="0">
                <a:solidFill>
                  <a:srgbClr val="FF0000"/>
                </a:solidFill>
                <a:latin typeface="SimSun" panose="02010600030101010101" pitchFamily="2" charset="-122"/>
                <a:ea typeface="SimSun" panose="02010600030101010101" pitchFamily="2" charset="-122"/>
              </a:rPr>
              <a:t>是由</a:t>
            </a:r>
            <a:r>
              <a:rPr lang="en-US" altLang="zh-CN" sz="2400" b="1" dirty="0" err="1">
                <a:solidFill>
                  <a:srgbClr val="FF0000"/>
                </a:solidFill>
                <a:latin typeface="SimSun" panose="02010600030101010101" pitchFamily="2" charset="-122"/>
                <a:ea typeface="SimSun" panose="02010600030101010101" pitchFamily="2" charset="-122"/>
              </a:rPr>
              <a:t>Lcyc</a:t>
            </a:r>
            <a:r>
              <a:rPr lang="zh-CN" altLang="en-US" sz="2400" b="1" dirty="0">
                <a:solidFill>
                  <a:srgbClr val="FF0000"/>
                </a:solidFill>
                <a:latin typeface="SimSun" panose="02010600030101010101" pitchFamily="2" charset="-122"/>
                <a:ea typeface="SimSun" panose="02010600030101010101" pitchFamily="2" charset="-122"/>
              </a:rPr>
              <a:t>基因甲基化和非甲基化形成的“杂合子”，</a:t>
            </a:r>
            <a:r>
              <a:rPr lang="en-US" altLang="zh-CN" sz="2400" b="1" dirty="0" err="1">
                <a:solidFill>
                  <a:srgbClr val="FF0000"/>
                </a:solidFill>
                <a:latin typeface="SimSun" panose="02010600030101010101" pitchFamily="2" charset="-122"/>
                <a:ea typeface="SimSun" panose="02010600030101010101" pitchFamily="2" charset="-122"/>
              </a:rPr>
              <a:t>Lcyc</a:t>
            </a:r>
            <a:r>
              <a:rPr lang="zh-CN" altLang="en-US" sz="2400" b="1" dirty="0">
                <a:solidFill>
                  <a:srgbClr val="FF0000"/>
                </a:solidFill>
                <a:latin typeface="SimSun" panose="02010600030101010101" pitchFamily="2" charset="-122"/>
                <a:ea typeface="SimSun" panose="02010600030101010101" pitchFamily="2" charset="-122"/>
              </a:rPr>
              <a:t>基因在开花时表达，所以，</a:t>
            </a:r>
            <a:r>
              <a:rPr lang="en-US" altLang="zh-CN" sz="2400" b="1" dirty="0">
                <a:solidFill>
                  <a:srgbClr val="FF0000"/>
                </a:solidFill>
                <a:latin typeface="SimSun" panose="02010600030101010101" pitchFamily="2" charset="-122"/>
                <a:ea typeface="SimSun" panose="02010600030101010101" pitchFamily="2" charset="-122"/>
              </a:rPr>
              <a:t>F1</a:t>
            </a:r>
            <a:r>
              <a:rPr lang="zh-CN" altLang="en-US" sz="2400" b="1" dirty="0">
                <a:solidFill>
                  <a:srgbClr val="FF0000"/>
                </a:solidFill>
                <a:latin typeface="SimSun" panose="02010600030101010101" pitchFamily="2" charset="-122"/>
                <a:ea typeface="SimSun" panose="02010600030101010101" pitchFamily="2" charset="-122"/>
              </a:rPr>
              <a:t>与植株</a:t>
            </a:r>
            <a:r>
              <a:rPr lang="en-US" altLang="zh-CN" sz="2400" b="1" dirty="0">
                <a:solidFill>
                  <a:srgbClr val="FF0000"/>
                </a:solidFill>
                <a:latin typeface="SimSun" panose="02010600030101010101" pitchFamily="2" charset="-122"/>
                <a:ea typeface="SimSun" panose="02010600030101010101" pitchFamily="2" charset="-122"/>
              </a:rPr>
              <a:t>A</a:t>
            </a:r>
            <a:r>
              <a:rPr lang="zh-CN" altLang="en-US" sz="2400" b="1" dirty="0">
                <a:solidFill>
                  <a:srgbClr val="FF0000"/>
                </a:solidFill>
                <a:latin typeface="SimSun" panose="02010600030101010101" pitchFamily="2" charset="-122"/>
                <a:ea typeface="SimSun" panose="02010600030101010101" pitchFamily="2" charset="-122"/>
              </a:rPr>
              <a:t>相似。</a:t>
            </a:r>
            <a:endParaRPr lang="en-US" altLang="zh-CN" sz="2400" b="1" dirty="0">
              <a:solidFill>
                <a:srgbClr val="FF0000"/>
              </a:solidFill>
              <a:latin typeface="SimSun" panose="02010600030101010101" pitchFamily="2" charset="-122"/>
              <a:ea typeface="SimSun" panose="02010600030101010101" pitchFamily="2" charset="-122"/>
            </a:endParaRPr>
          </a:p>
          <a:p>
            <a:endParaRPr lang="en-US" altLang="zh-CN" sz="2400" b="1" dirty="0">
              <a:solidFill>
                <a:srgbClr val="FF0000"/>
              </a:solidFill>
              <a:latin typeface="SimSun" panose="02010600030101010101" pitchFamily="2" charset="-122"/>
              <a:ea typeface="SimSun" panose="02010600030101010101" pitchFamily="2" charset="-122"/>
            </a:endParaRPr>
          </a:p>
          <a:p>
            <a:r>
              <a:rPr lang="en-US" altLang="zh-CN" sz="2400" b="1" dirty="0">
                <a:solidFill>
                  <a:srgbClr val="FF0000"/>
                </a:solidFill>
                <a:latin typeface="SimSun" panose="02010600030101010101" pitchFamily="2" charset="-122"/>
                <a:ea typeface="SimSun" panose="02010600030101010101" pitchFamily="2" charset="-122"/>
              </a:rPr>
              <a:t>DNA</a:t>
            </a:r>
            <a:r>
              <a:rPr lang="zh-CN" altLang="en-US" sz="2400" b="1" dirty="0">
                <a:solidFill>
                  <a:srgbClr val="FF0000"/>
                </a:solidFill>
                <a:latin typeface="SimSun" panose="02010600030101010101" pitchFamily="2" charset="-122"/>
                <a:ea typeface="SimSun" panose="02010600030101010101" pitchFamily="2" charset="-122"/>
              </a:rPr>
              <a:t>的甲基化修饰可以遗传给后代，</a:t>
            </a:r>
            <a:r>
              <a:rPr lang="en-US" altLang="zh-CN" sz="2400" b="1" dirty="0">
                <a:solidFill>
                  <a:srgbClr val="FF0000"/>
                </a:solidFill>
                <a:latin typeface="SimSun" panose="02010600030101010101" pitchFamily="2" charset="-122"/>
                <a:ea typeface="SimSun" panose="02010600030101010101" pitchFamily="2" charset="-122"/>
              </a:rPr>
              <a:t>F</a:t>
            </a:r>
            <a:r>
              <a:rPr lang="en-US" altLang="zh-CN" sz="2400" b="1" baseline="-25000" dirty="0">
                <a:solidFill>
                  <a:srgbClr val="FF0000"/>
                </a:solidFill>
                <a:latin typeface="SimSun" panose="02010600030101010101" pitchFamily="2" charset="-122"/>
                <a:ea typeface="SimSun" panose="02010600030101010101" pitchFamily="2" charset="-122"/>
              </a:rPr>
              <a:t>2</a:t>
            </a:r>
            <a:r>
              <a:rPr lang="zh-CN" altLang="en-US" sz="2400" b="1" dirty="0">
                <a:solidFill>
                  <a:srgbClr val="FF0000"/>
                </a:solidFill>
                <a:latin typeface="SimSun" panose="02010600030101010101" pitchFamily="2" charset="-122"/>
                <a:ea typeface="SimSun" panose="02010600030101010101" pitchFamily="2" charset="-122"/>
              </a:rPr>
              <a:t>中有些植株的花与植株</a:t>
            </a:r>
            <a:r>
              <a:rPr lang="en-US" altLang="zh-CN" sz="2400" b="1" dirty="0">
                <a:solidFill>
                  <a:srgbClr val="FF0000"/>
                </a:solidFill>
                <a:latin typeface="SimSun" panose="02010600030101010101" pitchFamily="2" charset="-122"/>
                <a:ea typeface="SimSun" panose="02010600030101010101" pitchFamily="2" charset="-122"/>
              </a:rPr>
              <a:t>B</a:t>
            </a:r>
            <a:r>
              <a:rPr lang="zh-CN" altLang="en-US" sz="2400" b="1" dirty="0">
                <a:solidFill>
                  <a:srgbClr val="FF0000"/>
                </a:solidFill>
                <a:latin typeface="SimSun" panose="02010600030101010101" pitchFamily="2" charset="-122"/>
                <a:ea typeface="SimSun" panose="02010600030101010101" pitchFamily="2" charset="-122"/>
              </a:rPr>
              <a:t>的相似。</a:t>
            </a:r>
          </a:p>
        </p:txBody>
      </p:sp>
    </p:spTree>
    <p:extLst>
      <p:ext uri="{BB962C8B-B14F-4D97-AF65-F5344CB8AC3E}">
        <p14:creationId xmlns="" xmlns:p14="http://schemas.microsoft.com/office/powerpoint/2010/main" val="1324007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nvSpPr>
        <p:spPr>
          <a:xfrm>
            <a:off x="4131310" y="1087800"/>
            <a:ext cx="3068320" cy="460375"/>
          </a:xfrm>
          <a:prstGeom prst="rect">
            <a:avLst/>
          </a:prstGeom>
          <a:solidFill>
            <a:srgbClr val="C1DEFA"/>
          </a:solidFill>
          <a:ln w="9525">
            <a:noFill/>
          </a:ln>
        </p:spPr>
        <p:txBody>
          <a:bodyPr wrap="square" anchor="t">
            <a:spAutoFit/>
          </a:bodyPr>
          <a:lstStyle/>
          <a:p>
            <a:pPr algn="ctr">
              <a:buSzTx/>
            </a:pPr>
            <a:r>
              <a:rPr lang="zh-CN" altLang="en-US" sz="2400" dirty="0">
                <a:latin typeface="宋体" panose="02010600030101010101" pitchFamily="2" charset="-122"/>
                <a:ea typeface="宋体" panose="02010600030101010101" pitchFamily="2" charset="-122"/>
                <a:sym typeface="宋体" panose="02010600030101010101" pitchFamily="2" charset="-122"/>
              </a:rPr>
              <a:t>基因序列没有变化</a:t>
            </a:r>
          </a:p>
        </p:txBody>
      </p:sp>
      <p:sp>
        <p:nvSpPr>
          <p:cNvPr id="14" name="文本框 13"/>
          <p:cNvSpPr txBox="1"/>
          <p:nvPr/>
        </p:nvSpPr>
        <p:spPr>
          <a:xfrm>
            <a:off x="5796829" y="1765806"/>
            <a:ext cx="1151890" cy="460375"/>
          </a:xfrm>
          <a:prstGeom prst="rect">
            <a:avLst/>
          </a:prstGeom>
          <a:noFill/>
          <a:ln w="9525">
            <a:noFill/>
          </a:ln>
        </p:spPr>
        <p:txBody>
          <a:bodyPr wrap="square" anchor="t">
            <a:spAutoFit/>
          </a:bodyPr>
          <a:lstStyle/>
          <a:p>
            <a:r>
              <a:rPr lang="zh-CN" altLang="en-US" sz="2400" dirty="0">
                <a:latin typeface="宋体" panose="02010600030101010101" pitchFamily="2" charset="-122"/>
                <a:ea typeface="宋体" panose="02010600030101010101" pitchFamily="2" charset="-122"/>
              </a:rPr>
              <a:t>甲基化</a:t>
            </a:r>
          </a:p>
        </p:txBody>
      </p:sp>
      <p:sp>
        <p:nvSpPr>
          <p:cNvPr id="9" name="文本框 8"/>
          <p:cNvSpPr txBox="1"/>
          <p:nvPr/>
        </p:nvSpPr>
        <p:spPr>
          <a:xfrm>
            <a:off x="4030345" y="2450336"/>
            <a:ext cx="3270250" cy="460375"/>
          </a:xfrm>
          <a:prstGeom prst="rect">
            <a:avLst/>
          </a:prstGeom>
          <a:solidFill>
            <a:srgbClr val="C1DEFA"/>
          </a:solidFill>
          <a:ln w="9525">
            <a:noFill/>
          </a:ln>
        </p:spPr>
        <p:txBody>
          <a:bodyPr wrap="square" anchor="t">
            <a:spAutoFit/>
          </a:bodyPr>
          <a:lstStyle/>
          <a:p>
            <a:pPr algn="ctr">
              <a:buSzTx/>
            </a:pPr>
            <a:r>
              <a:rPr lang="zh-CN" altLang="en-US" sz="2400" dirty="0">
                <a:latin typeface="宋体" panose="02010600030101010101" pitchFamily="2" charset="-122"/>
                <a:ea typeface="宋体" panose="02010600030101010101" pitchFamily="2" charset="-122"/>
                <a:sym typeface="宋体" panose="02010600030101010101" pitchFamily="2" charset="-122"/>
              </a:rPr>
              <a:t>基因表达水平不一致</a:t>
            </a:r>
          </a:p>
        </p:txBody>
      </p:sp>
      <p:cxnSp>
        <p:nvCxnSpPr>
          <p:cNvPr id="10" name="直接箭头连接符 9"/>
          <p:cNvCxnSpPr/>
          <p:nvPr/>
        </p:nvCxnSpPr>
        <p:spPr>
          <a:xfrm flipH="1">
            <a:off x="5592013" y="1765806"/>
            <a:ext cx="6350" cy="509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5796829" y="3085653"/>
            <a:ext cx="850900" cy="460375"/>
          </a:xfrm>
          <a:prstGeom prst="rect">
            <a:avLst/>
          </a:prstGeom>
          <a:noFill/>
          <a:ln w="9525">
            <a:noFill/>
          </a:ln>
        </p:spPr>
        <p:txBody>
          <a:bodyPr wrap="square" anchor="t">
            <a:spAutoFit/>
          </a:bodyPr>
          <a:lstStyle/>
          <a:p>
            <a:r>
              <a:rPr lang="zh-CN" altLang="en-US" sz="2400" dirty="0">
                <a:latin typeface="宋体" panose="02010600030101010101" pitchFamily="2" charset="-122"/>
                <a:ea typeface="宋体" panose="02010600030101010101" pitchFamily="2" charset="-122"/>
              </a:rPr>
              <a:t>导致</a:t>
            </a:r>
          </a:p>
        </p:txBody>
      </p:sp>
      <p:sp>
        <p:nvSpPr>
          <p:cNvPr id="15" name="文本框 14"/>
          <p:cNvSpPr txBox="1"/>
          <p:nvPr/>
        </p:nvSpPr>
        <p:spPr>
          <a:xfrm>
            <a:off x="4277361" y="3812872"/>
            <a:ext cx="2698750" cy="460375"/>
          </a:xfrm>
          <a:prstGeom prst="rect">
            <a:avLst/>
          </a:prstGeom>
          <a:solidFill>
            <a:srgbClr val="C1DEFA"/>
          </a:solidFill>
          <a:ln w="9525">
            <a:noFill/>
          </a:ln>
        </p:spPr>
        <p:txBody>
          <a:bodyPr wrap="square" anchor="t">
            <a:spAutoFit/>
          </a:bodyPr>
          <a:lstStyle/>
          <a:p>
            <a:pPr algn="ctr">
              <a:buSzTx/>
            </a:pPr>
            <a:r>
              <a:rPr lang="zh-CN" altLang="en-US" sz="2400" dirty="0">
                <a:latin typeface="宋体" panose="02010600030101010101" pitchFamily="2" charset="-122"/>
                <a:ea typeface="宋体" panose="02010600030101010101" pitchFamily="2" charset="-122"/>
                <a:sym typeface="宋体" panose="02010600030101010101" pitchFamily="2" charset="-122"/>
              </a:rPr>
              <a:t>生物性状出现差异</a:t>
            </a:r>
          </a:p>
        </p:txBody>
      </p:sp>
      <p:cxnSp>
        <p:nvCxnSpPr>
          <p:cNvPr id="5" name="直接箭头连接符 4"/>
          <p:cNvCxnSpPr/>
          <p:nvPr/>
        </p:nvCxnSpPr>
        <p:spPr>
          <a:xfrm flipH="1">
            <a:off x="5635713" y="3090619"/>
            <a:ext cx="6350" cy="509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1" name="Picture 2">
            <a:extLst>
              <a:ext uri="{FF2B5EF4-FFF2-40B4-BE49-F238E27FC236}">
                <a16:creationId xmlns="" xmlns:a16="http://schemas.microsoft.com/office/drawing/2014/main" id="{B506C453-509F-6846-8711-E10E24DB3955}"/>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94122" y="577663"/>
            <a:ext cx="2555486" cy="404368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122763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blinds(horizontal)">
                                      <p:cBhvr>
                                        <p:cTn id="17" dur="5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blinds(horizontal)">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5">
                                            <p:txEl>
                                              <p:pRg st="0" end="0"/>
                                            </p:txEl>
                                          </p:spTgt>
                                        </p:tgtEl>
                                        <p:attrNameLst>
                                          <p:attrName>style.visibility</p:attrName>
                                        </p:attrNameLst>
                                      </p:cBhvr>
                                      <p:to>
                                        <p:strVal val="visible"/>
                                      </p:to>
                                    </p:set>
                                    <p:animEffect transition="in" filter="blinds(horizontal)">
                                      <p:cBhvr>
                                        <p:cTn id="3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a:extLst>
              <a:ext uri="{FF2B5EF4-FFF2-40B4-BE49-F238E27FC236}">
                <a16:creationId xmlns="" xmlns:a16="http://schemas.microsoft.com/office/drawing/2014/main" id="{67AE8654-1438-AA4C-8022-A8FA7C54FEA2}"/>
              </a:ext>
            </a:extLst>
          </p:cNvPr>
          <p:cNvPicPr>
            <a:picLocks noGrp="1" noChangeAspect="1"/>
          </p:cNvPicPr>
          <p:nvPr>
            <p:ph idx="1"/>
          </p:nvPr>
        </p:nvPicPr>
        <p:blipFill>
          <a:blip r:embed="rId3" cstate="print"/>
          <a:stretch>
            <a:fillRect/>
          </a:stretch>
        </p:blipFill>
        <p:spPr>
          <a:xfrm>
            <a:off x="734103" y="504258"/>
            <a:ext cx="4661271" cy="3110591"/>
          </a:xfrm>
          <a:prstGeom prst="rect">
            <a:avLst/>
          </a:prstGeom>
        </p:spPr>
      </p:pic>
      <p:sp>
        <p:nvSpPr>
          <p:cNvPr id="2" name="矩形 1">
            <a:extLst>
              <a:ext uri="{FF2B5EF4-FFF2-40B4-BE49-F238E27FC236}">
                <a16:creationId xmlns="" xmlns:a16="http://schemas.microsoft.com/office/drawing/2014/main" id="{97E35E62-1B3C-544E-985B-6EAAD7E39CD6}"/>
              </a:ext>
            </a:extLst>
          </p:cNvPr>
          <p:cNvSpPr/>
          <p:nvPr/>
        </p:nvSpPr>
        <p:spPr>
          <a:xfrm>
            <a:off x="392005" y="3690437"/>
            <a:ext cx="6632955" cy="400110"/>
          </a:xfrm>
          <a:prstGeom prst="rect">
            <a:avLst/>
          </a:prstGeom>
        </p:spPr>
        <p:txBody>
          <a:bodyPr wrap="square">
            <a:spAutoFit/>
          </a:bodyPr>
          <a:lstStyle/>
          <a:p>
            <a:r>
              <a:rPr kumimoji="1" lang="zh-CN" altLang="en-US" sz="2000" dirty="0">
                <a:latin typeface="SimSun" panose="02010600030101010101" pitchFamily="2" charset="-122"/>
                <a:ea typeface="SimSun" panose="02010600030101010101" pitchFamily="2" charset="-122"/>
              </a:rPr>
              <a:t>思考：这两种形态的叶，其细胞的基因组成一样吗？</a:t>
            </a:r>
            <a:endParaRPr lang="zh-CN" altLang="en-US" sz="2000" dirty="0">
              <a:latin typeface="SimSun" panose="02010600030101010101" pitchFamily="2" charset="-122"/>
              <a:ea typeface="SimSun" panose="02010600030101010101" pitchFamily="2" charset="-122"/>
            </a:endParaRPr>
          </a:p>
        </p:txBody>
      </p:sp>
      <p:sp>
        <p:nvSpPr>
          <p:cNvPr id="3" name="矩形 2">
            <a:extLst>
              <a:ext uri="{FF2B5EF4-FFF2-40B4-BE49-F238E27FC236}">
                <a16:creationId xmlns="" xmlns:a16="http://schemas.microsoft.com/office/drawing/2014/main" id="{9A74D5E9-4947-5445-B57B-88D21B38E1EE}"/>
              </a:ext>
            </a:extLst>
          </p:cNvPr>
          <p:cNvSpPr/>
          <p:nvPr/>
        </p:nvSpPr>
        <p:spPr>
          <a:xfrm>
            <a:off x="6468465" y="3705826"/>
            <a:ext cx="4572000" cy="369332"/>
          </a:xfrm>
          <a:prstGeom prst="rect">
            <a:avLst/>
          </a:prstGeom>
        </p:spPr>
        <p:txBody>
          <a:bodyPr>
            <a:spAutoFit/>
          </a:bodyPr>
          <a:lstStyle/>
          <a:p>
            <a:r>
              <a:rPr kumimoji="1" lang="zh-CN" altLang="en-US" b="1" dirty="0">
                <a:solidFill>
                  <a:srgbClr val="000099"/>
                </a:solidFill>
                <a:latin typeface="SimSun" panose="02010600030101010101" pitchFamily="2" charset="-122"/>
                <a:ea typeface="SimSun" panose="02010600030101010101" pitchFamily="2" charset="-122"/>
              </a:rPr>
              <a:t>基因组成一样</a:t>
            </a:r>
            <a:endParaRPr lang="zh-CN" altLang="en-US" dirty="0">
              <a:latin typeface="SimSun" panose="02010600030101010101" pitchFamily="2" charset="-122"/>
              <a:ea typeface="SimSun" panose="02010600030101010101" pitchFamily="2" charset="-122"/>
            </a:endParaRPr>
          </a:p>
        </p:txBody>
      </p:sp>
      <p:sp>
        <p:nvSpPr>
          <p:cNvPr id="7" name="矩形 6">
            <a:extLst>
              <a:ext uri="{FF2B5EF4-FFF2-40B4-BE49-F238E27FC236}">
                <a16:creationId xmlns="" xmlns:a16="http://schemas.microsoft.com/office/drawing/2014/main" id="{90FECB91-A17F-2D4E-ADAC-2A5EB8864B7C}"/>
              </a:ext>
            </a:extLst>
          </p:cNvPr>
          <p:cNvSpPr/>
          <p:nvPr/>
        </p:nvSpPr>
        <p:spPr>
          <a:xfrm>
            <a:off x="1155111" y="4101031"/>
            <a:ext cx="4572085" cy="400110"/>
          </a:xfrm>
          <a:prstGeom prst="rect">
            <a:avLst/>
          </a:prstGeom>
        </p:spPr>
        <p:txBody>
          <a:bodyPr wrap="none">
            <a:spAutoFit/>
          </a:bodyPr>
          <a:lstStyle/>
          <a:p>
            <a:r>
              <a:rPr kumimoji="1" lang="zh-CN" altLang="en-US" sz="2000" dirty="0">
                <a:latin typeface="SimSun" panose="02010600030101010101" pitchFamily="2" charset="-122"/>
                <a:ea typeface="SimSun" panose="02010600030101010101" pitchFamily="2" charset="-122"/>
              </a:rPr>
              <a:t>叶型的差异可能是由什么因素引起的？</a:t>
            </a:r>
          </a:p>
        </p:txBody>
      </p:sp>
      <p:sp>
        <p:nvSpPr>
          <p:cNvPr id="8" name="文本框 7">
            <a:extLst>
              <a:ext uri="{FF2B5EF4-FFF2-40B4-BE49-F238E27FC236}">
                <a16:creationId xmlns="" xmlns:a16="http://schemas.microsoft.com/office/drawing/2014/main" id="{FFCFA76E-4470-E049-9B01-8D62CE5A5EB7}"/>
              </a:ext>
            </a:extLst>
          </p:cNvPr>
          <p:cNvSpPr txBox="1"/>
          <p:nvPr/>
        </p:nvSpPr>
        <p:spPr>
          <a:xfrm>
            <a:off x="5727196" y="4075158"/>
            <a:ext cx="2509020" cy="369332"/>
          </a:xfrm>
          <a:prstGeom prst="rect">
            <a:avLst/>
          </a:prstGeom>
          <a:noFill/>
        </p:spPr>
        <p:txBody>
          <a:bodyPr wrap="none" rtlCol="0">
            <a:spAutoFit/>
          </a:bodyPr>
          <a:lstStyle/>
          <a:p>
            <a:r>
              <a:rPr kumimoji="1" lang="zh-CN" altLang="en-US" b="1" dirty="0">
                <a:solidFill>
                  <a:srgbClr val="000099"/>
                </a:solidFill>
                <a:latin typeface="SimSun" panose="02010600030101010101" pitchFamily="2" charset="-122"/>
                <a:ea typeface="SimSun" panose="02010600030101010101" pitchFamily="2" charset="-122"/>
              </a:rPr>
              <a:t>可能由环境差异引起。</a:t>
            </a:r>
          </a:p>
        </p:txBody>
      </p:sp>
      <p:pic>
        <p:nvPicPr>
          <p:cNvPr id="15" name="图片 14">
            <a:extLst>
              <a:ext uri="{FF2B5EF4-FFF2-40B4-BE49-F238E27FC236}">
                <a16:creationId xmlns="" xmlns:a16="http://schemas.microsoft.com/office/drawing/2014/main" id="{02D0C98D-17D9-5B4D-8DDA-3B63367D2671}"/>
              </a:ext>
            </a:extLst>
          </p:cNvPr>
          <p:cNvPicPr>
            <a:picLocks noChangeAspect="1"/>
          </p:cNvPicPr>
          <p:nvPr/>
        </p:nvPicPr>
        <p:blipFill rotWithShape="1">
          <a:blip r:embed="rId4" cstate="print"/>
          <a:srcRect l="47178" t="28783" r="18756" b="24174"/>
          <a:stretch/>
        </p:blipFill>
        <p:spPr>
          <a:xfrm>
            <a:off x="5504325" y="496629"/>
            <a:ext cx="1709491" cy="3147642"/>
          </a:xfrm>
          <a:prstGeom prst="rect">
            <a:avLst/>
          </a:prstGeom>
        </p:spPr>
      </p:pic>
      <p:sp>
        <p:nvSpPr>
          <p:cNvPr id="17" name="矩形 16">
            <a:extLst>
              <a:ext uri="{FF2B5EF4-FFF2-40B4-BE49-F238E27FC236}">
                <a16:creationId xmlns="" xmlns:a16="http://schemas.microsoft.com/office/drawing/2014/main" id="{AB422816-09DA-7544-8FDB-9A5D9FD90580}"/>
              </a:ext>
            </a:extLst>
          </p:cNvPr>
          <p:cNvSpPr/>
          <p:nvPr/>
        </p:nvSpPr>
        <p:spPr>
          <a:xfrm>
            <a:off x="392005" y="93664"/>
            <a:ext cx="8527024" cy="369332"/>
          </a:xfrm>
          <a:prstGeom prst="rect">
            <a:avLst/>
          </a:prstGeom>
        </p:spPr>
        <p:txBody>
          <a:bodyPr wrap="square">
            <a:spAutoFit/>
          </a:bodyPr>
          <a:lstStyle/>
          <a:p>
            <a:pPr algn="just"/>
            <a:r>
              <a:rPr lang="zh-CN" altLang="zh-CN" kern="100" dirty="0">
                <a:latin typeface="DengXian" panose="02010600030101010101" pitchFamily="2" charset="-122"/>
                <a:ea typeface="DengXian" panose="02010600030101010101" pitchFamily="2" charset="-122"/>
                <a:cs typeface="Times New Roman" panose="02020603050405020304" pitchFamily="18" charset="0"/>
              </a:rPr>
              <a:t>同一株水毛茛，裸露在空气中的叶和浸在水中的叶，表现出了两种不同的形态。</a:t>
            </a:r>
          </a:p>
        </p:txBody>
      </p:sp>
    </p:spTree>
    <p:extLst>
      <p:ext uri="{BB962C8B-B14F-4D97-AF65-F5344CB8AC3E}">
        <p14:creationId xmlns="" xmlns:p14="http://schemas.microsoft.com/office/powerpoint/2010/main" val="2086185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linds(horizontal)">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blinds(horizontal)">
                                      <p:cBhvr>
                                        <p:cTn id="2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 xmlns:a16="http://schemas.microsoft.com/office/drawing/2014/main" id="{681BE548-3078-5A49-B4B2-59D64B37EEB8}"/>
              </a:ext>
            </a:extLst>
          </p:cNvPr>
          <p:cNvSpPr/>
          <p:nvPr/>
        </p:nvSpPr>
        <p:spPr>
          <a:xfrm>
            <a:off x="3353788" y="0"/>
            <a:ext cx="2862318" cy="861774"/>
          </a:xfrm>
          <a:prstGeom prst="rect">
            <a:avLst/>
          </a:prstGeom>
          <a:noFill/>
        </p:spPr>
        <p:txBody>
          <a:bodyPr wrap="square">
            <a:spAutoFit/>
          </a:bodyPr>
          <a:lstStyle/>
          <a:p>
            <a:pPr algn="just" eaLnBrk="0" fontAlgn="base">
              <a:spcBef>
                <a:spcPct val="0"/>
              </a:spcBef>
              <a:defRPr/>
            </a:pPr>
            <a:endParaRPr lang="en-US" altLang="zh-CN" b="1" dirty="0">
              <a:solidFill>
                <a:srgbClr val="FF6600"/>
              </a:solidFill>
              <a:latin typeface="Times New Roman" panose="02020603050405020304" pitchFamily="18" charset="0"/>
              <a:ea typeface="楷体" panose="02010609060101010101" pitchFamily="49" charset="-122"/>
              <a:cs typeface="Times New Roman" panose="02020603050405020304" pitchFamily="18" charset="0"/>
            </a:endParaRPr>
          </a:p>
          <a:p>
            <a:pPr algn="just" eaLnBrk="0" fontAlgn="base" hangingPunct="0">
              <a:spcBef>
                <a:spcPct val="0"/>
              </a:spcBef>
              <a:defRPr/>
            </a:pPr>
            <a:r>
              <a:rPr lang="zh-CN" altLang="en-US" b="1" dirty="0">
                <a:solidFill>
                  <a:srgbClr val="FF66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3200" b="1" dirty="0">
                <a:solidFill>
                  <a:srgbClr val="FF66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表观遗传</a:t>
            </a:r>
            <a:endParaRPr lang="en-US" altLang="zh-CN" sz="3200" b="1" dirty="0">
              <a:solidFill>
                <a:srgbClr val="FF66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2" name="文本框 1">
            <a:extLst>
              <a:ext uri="{FF2B5EF4-FFF2-40B4-BE49-F238E27FC236}">
                <a16:creationId xmlns="" xmlns:a16="http://schemas.microsoft.com/office/drawing/2014/main" id="{361AD45F-846E-764A-BB72-EB5CAF89938A}"/>
              </a:ext>
            </a:extLst>
          </p:cNvPr>
          <p:cNvSpPr txBox="1"/>
          <p:nvPr/>
        </p:nvSpPr>
        <p:spPr>
          <a:xfrm>
            <a:off x="488856" y="1133941"/>
            <a:ext cx="7806155" cy="830997"/>
          </a:xfrm>
          <a:prstGeom prst="rect">
            <a:avLst/>
          </a:prstGeom>
          <a:noFill/>
        </p:spPr>
        <p:txBody>
          <a:bodyPr wrap="square" rtlCol="0">
            <a:spAutoFit/>
          </a:bodyPr>
          <a:lstStyle/>
          <a:p>
            <a:r>
              <a:rPr kumimoji="1" lang="zh-CN" altLang="en-US" sz="2400" b="1" dirty="0">
                <a:latin typeface="SimSun" panose="02010600030101010101" pitchFamily="2" charset="-122"/>
                <a:ea typeface="SimSun" panose="02010600030101010101" pitchFamily="2" charset="-122"/>
              </a:rPr>
              <a:t>    生物体基因的碱基序列保持不变，但基因表达和表型发生可遗传变化的现象，叫作表观遗传</a:t>
            </a:r>
            <a:r>
              <a:rPr kumimoji="1" lang="zh-CN" altLang="en-US" sz="2400" b="1" dirty="0"/>
              <a:t>。</a:t>
            </a:r>
            <a:endParaRPr kumimoji="1" lang="zh-CN" altLang="en-US" sz="2400" b="1" baseline="30000" dirty="0"/>
          </a:p>
        </p:txBody>
      </p:sp>
      <p:sp>
        <p:nvSpPr>
          <p:cNvPr id="5" name="TextBox 4">
            <a:extLst>
              <a:ext uri="{FF2B5EF4-FFF2-40B4-BE49-F238E27FC236}">
                <a16:creationId xmlns="" xmlns:a16="http://schemas.microsoft.com/office/drawing/2014/main" id="{41BC4EED-56D5-3743-9217-60D43C01074D}"/>
              </a:ext>
            </a:extLst>
          </p:cNvPr>
          <p:cNvSpPr txBox="1"/>
          <p:nvPr/>
        </p:nvSpPr>
        <p:spPr>
          <a:xfrm>
            <a:off x="1008281" y="2633279"/>
            <a:ext cx="7553331" cy="1569660"/>
          </a:xfrm>
          <a:prstGeom prst="rect">
            <a:avLst/>
          </a:prstGeom>
          <a:noFill/>
        </p:spPr>
        <p:txBody>
          <a:bodyPr wrap="square" rtlCol="0">
            <a:spAutoFit/>
          </a:bodyPr>
          <a:lstStyle/>
          <a:p>
            <a:r>
              <a:rPr lang="zh-CN" altLang="en-US" sz="2400" b="1" dirty="0">
                <a:solidFill>
                  <a:srgbClr val="0070C0"/>
                </a:solidFill>
                <a:effectLst>
                  <a:outerShdw blurRad="38100" dist="38100" dir="2700000" algn="tl">
                    <a:srgbClr val="000000">
                      <a:alpha val="43137"/>
                    </a:srgbClr>
                  </a:outerShdw>
                </a:effectLst>
                <a:latin typeface="Kaiti SC" panose="02010600040101010101" pitchFamily="2" charset="-122"/>
                <a:ea typeface="Kaiti SC" panose="02010600040101010101" pitchFamily="2" charset="-122"/>
              </a:rPr>
              <a:t>类型：</a:t>
            </a:r>
            <a:r>
              <a:rPr lang="en-US" altLang="zh-CN" sz="2400" b="1" dirty="0">
                <a:solidFill>
                  <a:srgbClr val="0070C0"/>
                </a:solidFill>
                <a:effectLst>
                  <a:outerShdw blurRad="38100" dist="38100" dir="2700000" algn="tl">
                    <a:srgbClr val="000000">
                      <a:alpha val="43137"/>
                    </a:srgbClr>
                  </a:outerShdw>
                </a:effectLst>
                <a:latin typeface="Kaiti SC" panose="02010600040101010101" pitchFamily="2" charset="-122"/>
                <a:ea typeface="Kaiti SC" panose="02010600040101010101" pitchFamily="2" charset="-122"/>
              </a:rPr>
              <a:t>1.DNA</a:t>
            </a:r>
            <a:r>
              <a:rPr lang="zh-CN" altLang="en-US" sz="2400" b="1" dirty="0">
                <a:solidFill>
                  <a:srgbClr val="0070C0"/>
                </a:solidFill>
                <a:effectLst>
                  <a:outerShdw blurRad="38100" dist="38100" dir="2700000" algn="tl">
                    <a:srgbClr val="000000">
                      <a:alpha val="43137"/>
                    </a:srgbClr>
                  </a:outerShdw>
                </a:effectLst>
                <a:latin typeface="Kaiti SC" panose="02010600040101010101" pitchFamily="2" charset="-122"/>
                <a:ea typeface="Kaiti SC" panose="02010600040101010101" pitchFamily="2" charset="-122"/>
              </a:rPr>
              <a:t>的甲基化        </a:t>
            </a:r>
            <a:endParaRPr lang="en-US" altLang="zh-CN" sz="2400" b="1" dirty="0">
              <a:solidFill>
                <a:srgbClr val="0070C0"/>
              </a:solidFill>
              <a:effectLst>
                <a:outerShdw blurRad="38100" dist="38100" dir="2700000" algn="tl">
                  <a:srgbClr val="000000">
                    <a:alpha val="43137"/>
                  </a:srgbClr>
                </a:outerShdw>
              </a:effectLst>
              <a:latin typeface="Kaiti SC" panose="02010600040101010101" pitchFamily="2" charset="-122"/>
              <a:ea typeface="Kaiti SC" panose="02010600040101010101" pitchFamily="2" charset="-122"/>
            </a:endParaRPr>
          </a:p>
          <a:p>
            <a:r>
              <a:rPr lang="zh-CN" altLang="en-US" sz="2400" b="1" dirty="0">
                <a:solidFill>
                  <a:srgbClr val="0070C0"/>
                </a:solidFill>
                <a:effectLst>
                  <a:outerShdw blurRad="38100" dist="38100" dir="2700000" algn="tl">
                    <a:srgbClr val="000000">
                      <a:alpha val="43137"/>
                    </a:srgbClr>
                  </a:outerShdw>
                </a:effectLst>
                <a:latin typeface="Kaiti SC" panose="02010600040101010101" pitchFamily="2" charset="-122"/>
                <a:ea typeface="Kaiti SC" panose="02010600040101010101" pitchFamily="2" charset="-122"/>
              </a:rPr>
              <a:t>            </a:t>
            </a:r>
            <a:r>
              <a:rPr lang="en-US" altLang="zh-CN" sz="2400" b="1" dirty="0">
                <a:solidFill>
                  <a:srgbClr val="0070C0"/>
                </a:solidFill>
                <a:effectLst>
                  <a:outerShdw blurRad="38100" dist="38100" dir="2700000" algn="tl">
                    <a:srgbClr val="000000">
                      <a:alpha val="43137"/>
                    </a:srgbClr>
                  </a:outerShdw>
                </a:effectLst>
                <a:latin typeface="Kaiti SC" panose="02010600040101010101" pitchFamily="2" charset="-122"/>
                <a:ea typeface="Kaiti SC" panose="02010600040101010101" pitchFamily="2" charset="-122"/>
              </a:rPr>
              <a:t>2.</a:t>
            </a:r>
            <a:r>
              <a:rPr lang="zh-CN" altLang="en-US" sz="2400" b="1" dirty="0">
                <a:solidFill>
                  <a:srgbClr val="0070C0"/>
                </a:solidFill>
                <a:effectLst>
                  <a:outerShdw blurRad="38100" dist="38100" dir="2700000" algn="tl">
                    <a:srgbClr val="000000">
                      <a:alpha val="43137"/>
                    </a:srgbClr>
                  </a:outerShdw>
                </a:effectLst>
                <a:latin typeface="Kaiti SC" panose="02010600040101010101" pitchFamily="2" charset="-122"/>
                <a:ea typeface="Kaiti SC" panose="02010600040101010101" pitchFamily="2" charset="-122"/>
              </a:rPr>
              <a:t>组蛋白乙酰化</a:t>
            </a:r>
            <a:endParaRPr lang="en-US" altLang="zh-CN" sz="2400" b="1" dirty="0">
              <a:solidFill>
                <a:srgbClr val="0070C0"/>
              </a:solidFill>
              <a:effectLst>
                <a:outerShdw blurRad="38100" dist="38100" dir="2700000" algn="tl">
                  <a:srgbClr val="000000">
                    <a:alpha val="43137"/>
                  </a:srgbClr>
                </a:outerShdw>
              </a:effectLst>
              <a:latin typeface="Kaiti SC" panose="02010600040101010101" pitchFamily="2" charset="-122"/>
              <a:ea typeface="Kaiti SC" panose="02010600040101010101" pitchFamily="2" charset="-122"/>
            </a:endParaRPr>
          </a:p>
          <a:p>
            <a:r>
              <a:rPr lang="zh-CN" altLang="en-US" sz="2400" b="1" dirty="0">
                <a:effectLst>
                  <a:outerShdw blurRad="38100" dist="38100" dir="2700000" algn="tl">
                    <a:srgbClr val="000000">
                      <a:alpha val="43137"/>
                    </a:srgbClr>
                  </a:outerShdw>
                </a:effectLst>
                <a:latin typeface="Kaiti SC" panose="02010600040101010101" pitchFamily="2" charset="-122"/>
                <a:ea typeface="Kaiti SC" panose="02010600040101010101" pitchFamily="2" charset="-122"/>
              </a:rPr>
              <a:t>            </a:t>
            </a:r>
            <a:r>
              <a:rPr lang="en-US" altLang="zh-CN" sz="2400" b="1" dirty="0">
                <a:effectLst>
                  <a:outerShdw blurRad="38100" dist="38100" dir="2700000" algn="tl">
                    <a:srgbClr val="000000">
                      <a:alpha val="43137"/>
                    </a:srgbClr>
                  </a:outerShdw>
                </a:effectLst>
                <a:latin typeface="Kaiti SC" panose="02010600040101010101" pitchFamily="2" charset="-122"/>
                <a:ea typeface="Kaiti SC" panose="02010600040101010101" pitchFamily="2" charset="-122"/>
              </a:rPr>
              <a:t>3.</a:t>
            </a:r>
            <a:r>
              <a:rPr lang="zh-CN" altLang="en-US" sz="2400" b="1" dirty="0">
                <a:effectLst>
                  <a:outerShdw blurRad="38100" dist="38100" dir="2700000" algn="tl">
                    <a:srgbClr val="000000">
                      <a:alpha val="43137"/>
                    </a:srgbClr>
                  </a:outerShdw>
                </a:effectLst>
                <a:latin typeface="Kaiti SC" panose="02010600040101010101" pitchFamily="2" charset="-122"/>
                <a:ea typeface="Kaiti SC" panose="02010600040101010101" pitchFamily="2" charset="-122"/>
              </a:rPr>
              <a:t>染色体重塑             </a:t>
            </a:r>
            <a:endParaRPr lang="en-US" altLang="zh-CN" sz="2400" b="1" dirty="0">
              <a:effectLst>
                <a:outerShdw blurRad="38100" dist="38100" dir="2700000" algn="tl">
                  <a:srgbClr val="000000">
                    <a:alpha val="43137"/>
                  </a:srgbClr>
                </a:outerShdw>
              </a:effectLst>
              <a:latin typeface="Kaiti SC" panose="02010600040101010101" pitchFamily="2" charset="-122"/>
              <a:ea typeface="Kaiti SC" panose="02010600040101010101" pitchFamily="2" charset="-122"/>
            </a:endParaRPr>
          </a:p>
          <a:p>
            <a:r>
              <a:rPr lang="zh-CN" altLang="en-US" sz="2400" b="1" dirty="0">
                <a:effectLst>
                  <a:outerShdw blurRad="38100" dist="38100" dir="2700000" algn="tl">
                    <a:srgbClr val="000000">
                      <a:alpha val="43137"/>
                    </a:srgbClr>
                  </a:outerShdw>
                </a:effectLst>
                <a:latin typeface="Kaiti SC" panose="02010600040101010101" pitchFamily="2" charset="-122"/>
                <a:ea typeface="Kaiti SC" panose="02010600040101010101" pitchFamily="2" charset="-122"/>
              </a:rPr>
              <a:t>            </a:t>
            </a:r>
            <a:r>
              <a:rPr lang="en-US" altLang="zh-CN" sz="2400" b="1" dirty="0">
                <a:effectLst>
                  <a:outerShdw blurRad="38100" dist="38100" dir="2700000" algn="tl">
                    <a:srgbClr val="000000">
                      <a:alpha val="43137"/>
                    </a:srgbClr>
                  </a:outerShdw>
                </a:effectLst>
                <a:latin typeface="Kaiti SC" panose="02010600040101010101" pitchFamily="2" charset="-122"/>
                <a:ea typeface="Kaiti SC" panose="02010600040101010101" pitchFamily="2" charset="-122"/>
              </a:rPr>
              <a:t>4.</a:t>
            </a:r>
            <a:r>
              <a:rPr lang="zh-CN" altLang="en-US" sz="2400" b="1" dirty="0">
                <a:effectLst>
                  <a:outerShdw blurRad="38100" dist="38100" dir="2700000" algn="tl">
                    <a:srgbClr val="000000">
                      <a:alpha val="43137"/>
                    </a:srgbClr>
                  </a:outerShdw>
                </a:effectLst>
                <a:latin typeface="Kaiti SC" panose="02010600040101010101" pitchFamily="2" charset="-122"/>
                <a:ea typeface="Kaiti SC" panose="02010600040101010101" pitchFamily="2" charset="-122"/>
              </a:rPr>
              <a:t>非编码</a:t>
            </a:r>
            <a:r>
              <a:rPr lang="en-US" altLang="zh-CN" sz="2400" b="1" dirty="0">
                <a:effectLst>
                  <a:outerShdw blurRad="38100" dist="38100" dir="2700000" algn="tl">
                    <a:srgbClr val="000000">
                      <a:alpha val="43137"/>
                    </a:srgbClr>
                  </a:outerShdw>
                </a:effectLst>
                <a:latin typeface="Kaiti SC" panose="02010600040101010101" pitchFamily="2" charset="-122"/>
                <a:ea typeface="Kaiti SC" panose="02010600040101010101" pitchFamily="2" charset="-122"/>
              </a:rPr>
              <a:t>RNA</a:t>
            </a:r>
            <a:r>
              <a:rPr lang="zh-CN" altLang="en-US" sz="2400" b="1" dirty="0">
                <a:effectLst>
                  <a:outerShdw blurRad="38100" dist="38100" dir="2700000" algn="tl">
                    <a:srgbClr val="000000">
                      <a:alpha val="43137"/>
                    </a:srgbClr>
                  </a:outerShdw>
                </a:effectLst>
                <a:latin typeface="Kaiti SC" panose="02010600040101010101" pitchFamily="2" charset="-122"/>
                <a:ea typeface="Kaiti SC" panose="02010600040101010101" pitchFamily="2" charset="-122"/>
              </a:rPr>
              <a:t>调控</a:t>
            </a:r>
          </a:p>
        </p:txBody>
      </p:sp>
    </p:spTree>
    <p:extLst>
      <p:ext uri="{BB962C8B-B14F-4D97-AF65-F5344CB8AC3E}">
        <p14:creationId xmlns="" xmlns:p14="http://schemas.microsoft.com/office/powerpoint/2010/main" val="2698508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3839008" y="133221"/>
            <a:ext cx="137730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defRPr/>
            </a:pPr>
            <a:r>
              <a:rPr lang="en-US" altLang="zh-CN" sz="1800" b="1" dirty="0">
                <a:solidFill>
                  <a:srgbClr val="006666"/>
                </a:solidFill>
                <a:latin typeface="Times New Roman" panose="02020603050405020304" pitchFamily="18" charset="0"/>
                <a:ea typeface="微软雅黑" panose="020B0503020204020204" charset="-122"/>
                <a:cs typeface="Times New Roman" panose="02020603050405020304" pitchFamily="18" charset="0"/>
              </a:rPr>
              <a:t>DNA</a:t>
            </a:r>
            <a:r>
              <a:rPr lang="zh-CN" altLang="en-US" sz="1800" b="1" dirty="0">
                <a:solidFill>
                  <a:srgbClr val="006666"/>
                </a:solidFill>
                <a:latin typeface="微软雅黑" panose="020B0503020204020204" charset="-122"/>
                <a:ea typeface="微软雅黑" panose="020B0503020204020204" charset="-122"/>
              </a:rPr>
              <a:t>甲基化</a:t>
            </a:r>
          </a:p>
        </p:txBody>
      </p:sp>
      <p:sp>
        <p:nvSpPr>
          <p:cNvPr id="139268" name="矩形 6"/>
          <p:cNvSpPr/>
          <p:nvPr/>
        </p:nvSpPr>
        <p:spPr>
          <a:xfrm>
            <a:off x="223288" y="683350"/>
            <a:ext cx="8920712" cy="3213187"/>
          </a:xfrm>
          <a:prstGeom prst="rect">
            <a:avLst/>
          </a:prstGeom>
          <a:solidFill>
            <a:schemeClr val="bg1"/>
          </a:solid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stStyle>
          <a:p>
            <a:r>
              <a:rPr lang="zh-CN" altLang="zh-CN" sz="2400" b="1" dirty="0">
                <a:solidFill>
                  <a:srgbClr val="002060"/>
                </a:solidFill>
                <a:latin typeface="Times New Roman" panose="02020603050405020304" pitchFamily="18" charset="0"/>
                <a:ea typeface="楷体" panose="02010609060101010101" pitchFamily="49" charset="-122"/>
              </a:rPr>
              <a:t>这相当于给</a:t>
            </a:r>
            <a:r>
              <a:rPr lang="en-US" altLang="zh-CN" sz="2400" b="1" dirty="0">
                <a:solidFill>
                  <a:srgbClr val="002060"/>
                </a:solidFill>
                <a:latin typeface="Times New Roman" panose="02020603050405020304" pitchFamily="18" charset="0"/>
                <a:ea typeface="楷体" panose="02010609060101010101" pitchFamily="49" charset="-122"/>
              </a:rPr>
              <a:t>DNA</a:t>
            </a:r>
            <a:r>
              <a:rPr lang="zh-CN" altLang="zh-CN" sz="2400" b="1" dirty="0">
                <a:solidFill>
                  <a:srgbClr val="002060"/>
                </a:solidFill>
                <a:latin typeface="Times New Roman" panose="02020603050405020304" pitchFamily="18" charset="0"/>
                <a:ea typeface="楷体" panose="02010609060101010101" pitchFamily="49" charset="-122"/>
              </a:rPr>
              <a:t>戴上“隐身帽”，使基因内储存的信息无法被读取。</a:t>
            </a:r>
          </a:p>
          <a:p>
            <a:r>
              <a:rPr lang="zh-CN" altLang="zh-CN" sz="2400" b="1" dirty="0">
                <a:solidFill>
                  <a:srgbClr val="002060"/>
                </a:solidFill>
                <a:latin typeface="Times New Roman" panose="02020603050405020304" pitchFamily="18" charset="0"/>
                <a:ea typeface="楷体" panose="02010609060101010101" pitchFamily="49" charset="-122"/>
              </a:rPr>
              <a:t>这个</a:t>
            </a:r>
            <a:r>
              <a:rPr lang="en-US" altLang="zh-CN" sz="2400" b="1" dirty="0">
                <a:solidFill>
                  <a:srgbClr val="002060"/>
                </a:solidFill>
                <a:latin typeface="Times New Roman" panose="02020603050405020304" pitchFamily="18" charset="0"/>
                <a:ea typeface="楷体" panose="02010609060101010101" pitchFamily="49" charset="-122"/>
              </a:rPr>
              <a:t>DNA</a:t>
            </a:r>
            <a:r>
              <a:rPr lang="zh-CN" altLang="zh-CN" sz="2400" b="1" dirty="0">
                <a:solidFill>
                  <a:srgbClr val="002060"/>
                </a:solidFill>
                <a:latin typeface="Times New Roman" panose="02020603050405020304" pitchFamily="18" charset="0"/>
                <a:ea typeface="楷体" panose="02010609060101010101" pitchFamily="49" charset="-122"/>
              </a:rPr>
              <a:t>上的“帽子”就是由1个碳原子和3个氢原子组成的“甲基”基团 </a:t>
            </a:r>
            <a:r>
              <a:rPr lang="en-US" altLang="zh-CN" sz="2400" b="1" dirty="0">
                <a:solidFill>
                  <a:srgbClr val="002060"/>
                </a:solidFill>
                <a:latin typeface="Times New Roman" panose="02020603050405020304" pitchFamily="18" charset="0"/>
                <a:ea typeface="楷体" panose="02010609060101010101" pitchFamily="49" charset="-122"/>
              </a:rPr>
              <a:t>(— CH</a:t>
            </a:r>
            <a:r>
              <a:rPr lang="en-US" altLang="zh-CN" sz="2400" b="1" baseline="-25000" dirty="0">
                <a:solidFill>
                  <a:srgbClr val="002060"/>
                </a:solidFill>
                <a:latin typeface="Times New Roman" panose="02020603050405020304" pitchFamily="18" charset="0"/>
                <a:ea typeface="楷体" panose="02010609060101010101" pitchFamily="49" charset="-122"/>
              </a:rPr>
              <a:t>3</a:t>
            </a:r>
            <a:r>
              <a:rPr lang="en-US" altLang="zh-CN" sz="2400" b="1" dirty="0">
                <a:solidFill>
                  <a:srgbClr val="002060"/>
                </a:solidFill>
                <a:latin typeface="Times New Roman" panose="02020603050405020304" pitchFamily="18" charset="0"/>
                <a:ea typeface="楷体" panose="02010609060101010101" pitchFamily="49" charset="-122"/>
              </a:rPr>
              <a:t>)</a:t>
            </a:r>
            <a:r>
              <a:rPr lang="zh-CN" altLang="zh-CN" sz="2400" b="1" dirty="0">
                <a:solidFill>
                  <a:srgbClr val="002060"/>
                </a:solidFill>
                <a:latin typeface="Times New Roman" panose="02020603050405020304" pitchFamily="18" charset="0"/>
                <a:ea typeface="楷体" panose="02010609060101010101" pitchFamily="49" charset="-122"/>
              </a:rPr>
              <a:t>。给</a:t>
            </a:r>
            <a:r>
              <a:rPr lang="en-US" altLang="zh-CN" sz="2400" b="1" dirty="0">
                <a:solidFill>
                  <a:srgbClr val="002060"/>
                </a:solidFill>
                <a:latin typeface="Times New Roman" panose="02020603050405020304" pitchFamily="18" charset="0"/>
                <a:ea typeface="楷体" panose="02010609060101010101" pitchFamily="49" charset="-122"/>
              </a:rPr>
              <a:t>DNA</a:t>
            </a:r>
            <a:r>
              <a:rPr lang="zh-CN" altLang="zh-CN" sz="2400" b="1" dirty="0">
                <a:solidFill>
                  <a:srgbClr val="002060"/>
                </a:solidFill>
                <a:latin typeface="Times New Roman" panose="02020603050405020304" pitchFamily="18" charset="0"/>
                <a:ea typeface="楷体" panose="02010609060101010101" pitchFamily="49" charset="-122"/>
              </a:rPr>
              <a:t>戴上甲基“帽子”的活动叫做</a:t>
            </a:r>
            <a:r>
              <a:rPr lang="en-US" altLang="zh-CN" sz="2400" b="1" dirty="0">
                <a:solidFill>
                  <a:srgbClr val="002060"/>
                </a:solidFill>
                <a:latin typeface="Times New Roman" panose="02020603050405020304" pitchFamily="18" charset="0"/>
                <a:ea typeface="楷体" panose="02010609060101010101" pitchFamily="49" charset="-122"/>
              </a:rPr>
              <a:t>DNA</a:t>
            </a:r>
            <a:r>
              <a:rPr lang="zh-CN" altLang="zh-CN" sz="2400" b="1" dirty="0">
                <a:solidFill>
                  <a:srgbClr val="002060"/>
                </a:solidFill>
                <a:latin typeface="Times New Roman" panose="02020603050405020304" pitchFamily="18" charset="0"/>
                <a:ea typeface="楷体" panose="02010609060101010101" pitchFamily="49" charset="-122"/>
              </a:rPr>
              <a:t>的甲基化。 </a:t>
            </a:r>
          </a:p>
          <a:p>
            <a:pPr marL="0" indent="0" algn="just">
              <a:spcBef>
                <a:spcPct val="0"/>
              </a:spcBef>
              <a:buNone/>
            </a:pPr>
            <a:endParaRPr lang="en-US" altLang="zh-CN" sz="2100" b="1" dirty="0">
              <a:solidFill>
                <a:srgbClr val="002060"/>
              </a:solidFill>
              <a:latin typeface="Times New Roman" panose="02020603050405020304" pitchFamily="18" charset="0"/>
              <a:ea typeface="楷体" panose="02010609060101010101" pitchFamily="49" charset="-122"/>
            </a:endParaRPr>
          </a:p>
          <a:p>
            <a:pPr algn="just">
              <a:spcBef>
                <a:spcPct val="0"/>
              </a:spcBef>
            </a:pPr>
            <a:r>
              <a:rPr lang="en-US" altLang="zh-CN" sz="1800" b="1" dirty="0">
                <a:solidFill>
                  <a:srgbClr val="002060"/>
                </a:solidFill>
                <a:latin typeface="Times New Roman" panose="02020603050405020304" pitchFamily="18" charset="0"/>
                <a:ea typeface="楷体" panose="02010609060101010101" pitchFamily="49" charset="-122"/>
              </a:rPr>
              <a:t>DNA</a:t>
            </a:r>
            <a:r>
              <a:rPr lang="zh-CN" altLang="en-US" sz="1800" b="1" dirty="0">
                <a:solidFill>
                  <a:srgbClr val="002060"/>
                </a:solidFill>
                <a:latin typeface="Times New Roman" panose="02020603050405020304" pitchFamily="18" charset="0"/>
                <a:ea typeface="楷体" panose="02010609060101010101" pitchFamily="49" charset="-122"/>
              </a:rPr>
              <a:t>甲基化多发生在腺嘌呤的第</a:t>
            </a:r>
            <a:r>
              <a:rPr lang="en-US" altLang="zh-CN" sz="1800" b="1" dirty="0">
                <a:solidFill>
                  <a:srgbClr val="002060"/>
                </a:solidFill>
                <a:latin typeface="Times New Roman" panose="02020603050405020304" pitchFamily="18" charset="0"/>
                <a:ea typeface="楷体" panose="02010609060101010101" pitchFamily="49" charset="-122"/>
              </a:rPr>
              <a:t>6</a:t>
            </a:r>
            <a:r>
              <a:rPr lang="zh-CN" altLang="en-US" sz="1800" b="1" dirty="0">
                <a:solidFill>
                  <a:srgbClr val="002060"/>
                </a:solidFill>
                <a:latin typeface="Times New Roman" panose="02020603050405020304" pitchFamily="18" charset="0"/>
                <a:ea typeface="楷体" panose="02010609060101010101" pitchFamily="49" charset="-122"/>
              </a:rPr>
              <a:t>位氨基与胞嘧啶的第</a:t>
            </a:r>
            <a:r>
              <a:rPr lang="en-US" altLang="zh-CN" sz="1800" b="1" dirty="0">
                <a:solidFill>
                  <a:srgbClr val="002060"/>
                </a:solidFill>
                <a:latin typeface="Times New Roman" panose="02020603050405020304" pitchFamily="18" charset="0"/>
                <a:ea typeface="楷体" panose="02010609060101010101" pitchFamily="49" charset="-122"/>
              </a:rPr>
              <a:t>5</a:t>
            </a:r>
            <a:r>
              <a:rPr lang="zh-CN" altLang="en-US" sz="1800" b="1" dirty="0">
                <a:solidFill>
                  <a:srgbClr val="002060"/>
                </a:solidFill>
                <a:latin typeface="Times New Roman" panose="02020603050405020304" pitchFamily="18" charset="0"/>
                <a:ea typeface="楷体" panose="02010609060101010101" pitchFamily="49" charset="-122"/>
              </a:rPr>
              <a:t>位的碳原子上。</a:t>
            </a:r>
          </a:p>
          <a:p>
            <a:pPr algn="just">
              <a:spcBef>
                <a:spcPct val="0"/>
              </a:spcBef>
            </a:pPr>
            <a:endParaRPr lang="en-US" altLang="zh-CN" sz="1800" b="1" dirty="0">
              <a:solidFill>
                <a:srgbClr val="002060"/>
              </a:solidFill>
              <a:latin typeface="Times New Roman" panose="02020603050405020304" pitchFamily="18" charset="0"/>
              <a:ea typeface="楷体" panose="02010609060101010101" pitchFamily="49" charset="-122"/>
            </a:endParaRPr>
          </a:p>
          <a:p>
            <a:pPr algn="just">
              <a:spcBef>
                <a:spcPct val="0"/>
              </a:spcBef>
            </a:pPr>
            <a:endParaRPr lang="en-US" altLang="zh-CN" sz="2100" b="1" dirty="0">
              <a:solidFill>
                <a:srgbClr val="002060"/>
              </a:solidFill>
              <a:latin typeface="Times New Roman" panose="02020603050405020304" pitchFamily="18" charset="0"/>
              <a:ea typeface="楷体" panose="02010609060101010101" pitchFamily="49" charset="-122"/>
            </a:endParaRPr>
          </a:p>
        </p:txBody>
      </p:sp>
      <p:pic>
        <p:nvPicPr>
          <p:cNvPr id="7" name="图片 7">
            <a:extLst>
              <a:ext uri="{FF2B5EF4-FFF2-40B4-BE49-F238E27FC236}">
                <a16:creationId xmlns="" xmlns:a16="http://schemas.microsoft.com/office/drawing/2014/main" id="{4BB33012-3942-6F43-A50E-E86CE8CAFEE7}"/>
              </a:ext>
            </a:extLst>
          </p:cNvPr>
          <p:cNvPicPr>
            <a:picLocks noChangeAspect="1"/>
          </p:cNvPicPr>
          <p:nvPr/>
        </p:nvPicPr>
        <p:blipFill>
          <a:blip r:embed="rId3" cstate="print"/>
          <a:srcRect r="1694"/>
          <a:stretch>
            <a:fillRect/>
          </a:stretch>
        </p:blipFill>
        <p:spPr>
          <a:xfrm>
            <a:off x="6008915" y="3549247"/>
            <a:ext cx="3135085" cy="1594253"/>
          </a:xfrm>
          <a:prstGeom prst="rect">
            <a:avLst/>
          </a:prstGeom>
          <a:noFill/>
          <a:ln w="9525">
            <a:noFill/>
          </a:ln>
        </p:spPr>
      </p:pic>
    </p:spTree>
    <p:extLst>
      <p:ext uri="{BB962C8B-B14F-4D97-AF65-F5344CB8AC3E}">
        <p14:creationId xmlns="" xmlns:p14="http://schemas.microsoft.com/office/powerpoint/2010/main" val="42323126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CB5DA5E4-BCD8-7D4E-9EA1-649DC9414155}"/>
              </a:ext>
            </a:extLst>
          </p:cNvPr>
          <p:cNvPicPr>
            <a:picLocks noChangeAspect="1"/>
          </p:cNvPicPr>
          <p:nvPr/>
        </p:nvPicPr>
        <p:blipFill>
          <a:blip r:embed="rId3" cstate="print"/>
          <a:stretch>
            <a:fillRect/>
          </a:stretch>
        </p:blipFill>
        <p:spPr>
          <a:xfrm>
            <a:off x="1889090" y="2769602"/>
            <a:ext cx="5355772" cy="1862688"/>
          </a:xfrm>
          <a:prstGeom prst="rect">
            <a:avLst/>
          </a:prstGeom>
        </p:spPr>
      </p:pic>
      <p:sp>
        <p:nvSpPr>
          <p:cNvPr id="3" name="矩形 2">
            <a:extLst>
              <a:ext uri="{FF2B5EF4-FFF2-40B4-BE49-F238E27FC236}">
                <a16:creationId xmlns="" xmlns:a16="http://schemas.microsoft.com/office/drawing/2014/main" id="{54650ACF-5348-9E49-AEBB-C075BCD73C1B}"/>
              </a:ext>
            </a:extLst>
          </p:cNvPr>
          <p:cNvSpPr/>
          <p:nvPr/>
        </p:nvSpPr>
        <p:spPr>
          <a:xfrm>
            <a:off x="718456" y="1637118"/>
            <a:ext cx="7732206" cy="830997"/>
          </a:xfrm>
          <a:prstGeom prst="rect">
            <a:avLst/>
          </a:prstGeom>
        </p:spPr>
        <p:txBody>
          <a:bodyPr wrap="square">
            <a:spAutoFit/>
          </a:bodyPr>
          <a:lstStyle/>
          <a:p>
            <a:pPr marL="342900" lvl="0" indent="-342900" algn="just">
              <a:spcBef>
                <a:spcPct val="0"/>
              </a:spcBef>
            </a:pPr>
            <a:r>
              <a:rPr lang="zh-CN" altLang="en-US" sz="2400" b="1" dirty="0">
                <a:solidFill>
                  <a:srgbClr val="002060"/>
                </a:solidFill>
                <a:latin typeface="Times New Roman" panose="02020603050405020304" pitchFamily="18" charset="0"/>
                <a:ea typeface="楷体" panose="02010609060101010101" pitchFamily="49" charset="-122"/>
              </a:rPr>
              <a:t>一般情况下，</a:t>
            </a:r>
            <a:r>
              <a:rPr lang="en-US" altLang="zh-CN" sz="2400" b="1" dirty="0">
                <a:solidFill>
                  <a:srgbClr val="002060"/>
                </a:solidFill>
                <a:latin typeface="Times New Roman" panose="02020603050405020304" pitchFamily="18" charset="0"/>
                <a:ea typeface="楷体" panose="02010609060101010101" pitchFamily="49" charset="-122"/>
              </a:rPr>
              <a:t>DNA</a:t>
            </a:r>
            <a:r>
              <a:rPr lang="zh-CN" altLang="en-US" sz="2400" b="1" dirty="0">
                <a:solidFill>
                  <a:srgbClr val="002060"/>
                </a:solidFill>
                <a:latin typeface="Times New Roman" panose="02020603050405020304" pitchFamily="18" charset="0"/>
                <a:ea typeface="楷体" panose="02010609060101010101" pitchFamily="49" charset="-122"/>
              </a:rPr>
              <a:t>发生甲基化，基因沉默；</a:t>
            </a:r>
            <a:r>
              <a:rPr lang="en-US" altLang="zh-CN" sz="2400" b="1" dirty="0">
                <a:solidFill>
                  <a:srgbClr val="002060"/>
                </a:solidFill>
                <a:latin typeface="Times New Roman" panose="02020603050405020304" pitchFamily="18" charset="0"/>
                <a:ea typeface="楷体" panose="02010609060101010101" pitchFamily="49" charset="-122"/>
              </a:rPr>
              <a:t>DNA</a:t>
            </a:r>
            <a:r>
              <a:rPr lang="zh-CN" altLang="en-US" sz="2400" b="1" dirty="0">
                <a:solidFill>
                  <a:srgbClr val="002060"/>
                </a:solidFill>
                <a:latin typeface="Times New Roman" panose="02020603050405020304" pitchFamily="18" charset="0"/>
                <a:ea typeface="楷体" panose="02010609060101010101" pitchFamily="49" charset="-122"/>
              </a:rPr>
              <a:t>去甲基化，则沉默的基因会重新激活。</a:t>
            </a:r>
            <a:endParaRPr lang="en-US" altLang="zh-CN" sz="2400" b="1" dirty="0">
              <a:solidFill>
                <a:srgbClr val="002060"/>
              </a:solidFill>
              <a:latin typeface="Times New Roman" panose="02020603050405020304" pitchFamily="18" charset="0"/>
              <a:ea typeface="楷体" panose="02010609060101010101" pitchFamily="49" charset="-122"/>
            </a:endParaRPr>
          </a:p>
        </p:txBody>
      </p:sp>
      <p:sp>
        <p:nvSpPr>
          <p:cNvPr id="4" name="矩形 3">
            <a:extLst>
              <a:ext uri="{FF2B5EF4-FFF2-40B4-BE49-F238E27FC236}">
                <a16:creationId xmlns="" xmlns:a16="http://schemas.microsoft.com/office/drawing/2014/main" id="{D06BFDC3-3714-B94A-92D7-21499607CFDD}"/>
              </a:ext>
            </a:extLst>
          </p:cNvPr>
          <p:cNvSpPr/>
          <p:nvPr/>
        </p:nvSpPr>
        <p:spPr>
          <a:xfrm>
            <a:off x="718456" y="462263"/>
            <a:ext cx="7852787" cy="461665"/>
          </a:xfrm>
          <a:prstGeom prst="rect">
            <a:avLst/>
          </a:prstGeom>
        </p:spPr>
        <p:txBody>
          <a:bodyPr wrap="square">
            <a:spAutoFit/>
          </a:bodyPr>
          <a:lstStyle/>
          <a:p>
            <a:pPr algn="just">
              <a:spcBef>
                <a:spcPct val="0"/>
              </a:spcBef>
            </a:pPr>
            <a:r>
              <a:rPr lang="en-US" altLang="zh-CN" sz="2400" b="1" dirty="0">
                <a:solidFill>
                  <a:srgbClr val="002060"/>
                </a:solidFill>
                <a:latin typeface="Times New Roman" panose="02020603050405020304" pitchFamily="18" charset="0"/>
                <a:ea typeface="楷体" panose="02010609060101010101" pitchFamily="49" charset="-122"/>
              </a:rPr>
              <a:t>DNA</a:t>
            </a:r>
            <a:r>
              <a:rPr lang="zh-CN" altLang="en-US" sz="2400" b="1" dirty="0">
                <a:solidFill>
                  <a:srgbClr val="002060"/>
                </a:solidFill>
                <a:latin typeface="Times New Roman" panose="02020603050405020304" pitchFamily="18" charset="0"/>
                <a:ea typeface="楷体" panose="02010609060101010101" pitchFamily="49" charset="-122"/>
              </a:rPr>
              <a:t>甲基化是重要的转录调控机制。主要表现为抑制。</a:t>
            </a:r>
            <a:endParaRPr lang="en-US" altLang="zh-CN" sz="2400" b="1" dirty="0">
              <a:solidFill>
                <a:srgbClr val="002060"/>
              </a:solidFill>
              <a:latin typeface="Times New Roman" panose="02020603050405020304" pitchFamily="18" charset="0"/>
              <a:ea typeface="楷体" panose="02010609060101010101" pitchFamily="49" charset="-122"/>
            </a:endParaRPr>
          </a:p>
        </p:txBody>
      </p:sp>
      <p:sp>
        <p:nvSpPr>
          <p:cNvPr id="5" name="矩形 4">
            <a:extLst>
              <a:ext uri="{FF2B5EF4-FFF2-40B4-BE49-F238E27FC236}">
                <a16:creationId xmlns="" xmlns:a16="http://schemas.microsoft.com/office/drawing/2014/main" id="{A9C25361-4791-7D42-B6DD-AE4C5A4FF816}"/>
              </a:ext>
            </a:extLst>
          </p:cNvPr>
          <p:cNvSpPr/>
          <p:nvPr/>
        </p:nvSpPr>
        <p:spPr>
          <a:xfrm>
            <a:off x="718456" y="1079351"/>
            <a:ext cx="3278462" cy="461665"/>
          </a:xfrm>
          <a:prstGeom prst="rect">
            <a:avLst/>
          </a:prstGeom>
        </p:spPr>
        <p:txBody>
          <a:bodyPr wrap="none">
            <a:spAutoFit/>
          </a:bodyPr>
          <a:lstStyle/>
          <a:p>
            <a:pPr marL="342900" lvl="0" indent="-342900" algn="just">
              <a:spcBef>
                <a:spcPct val="0"/>
              </a:spcBef>
            </a:pPr>
            <a:r>
              <a:rPr lang="zh-CN" altLang="en-US" sz="2400" b="1" dirty="0">
                <a:solidFill>
                  <a:srgbClr val="002060"/>
                </a:solidFill>
                <a:latin typeface="Times New Roman" panose="02020603050405020304" pitchFamily="18" charset="0"/>
                <a:ea typeface="楷体" panose="02010609060101010101" pitchFamily="49" charset="-122"/>
                <a:sym typeface="+mn-ea"/>
              </a:rPr>
              <a:t>甲基化有强和弱之分。</a:t>
            </a:r>
          </a:p>
        </p:txBody>
      </p:sp>
    </p:spTree>
    <p:extLst>
      <p:ext uri="{BB962C8B-B14F-4D97-AF65-F5344CB8AC3E}">
        <p14:creationId xmlns="" xmlns:p14="http://schemas.microsoft.com/office/powerpoint/2010/main" val="8962794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3290241" y="319231"/>
            <a:ext cx="2339102"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defRPr/>
            </a:pPr>
            <a:r>
              <a:rPr lang="zh-CN" altLang="en-US" dirty="0">
                <a:latin typeface="微软雅黑" panose="020B0503020204020204" charset="-122"/>
                <a:ea typeface="微软雅黑" panose="020B0503020204020204" charset="-122"/>
              </a:rPr>
              <a:t>组蛋白的乙酰化</a:t>
            </a:r>
          </a:p>
        </p:txBody>
      </p:sp>
      <p:graphicFrame>
        <p:nvGraphicFramePr>
          <p:cNvPr id="9" name="对象 8"/>
          <p:cNvGraphicFramePr>
            <a:graphicFrameLocks noChangeAspect="1"/>
          </p:cNvGraphicFramePr>
          <p:nvPr>
            <p:extLst>
              <p:ext uri="{D42A27DB-BD31-4B8C-83A1-F6EECF244321}">
                <p14:modId xmlns="" xmlns:p14="http://schemas.microsoft.com/office/powerpoint/2010/main" val="187219665"/>
              </p:ext>
            </p:extLst>
          </p:nvPr>
        </p:nvGraphicFramePr>
        <p:xfrm>
          <a:off x="5374179" y="2866981"/>
          <a:ext cx="3680330" cy="2380428"/>
        </p:xfrm>
        <a:graphic>
          <a:graphicData uri="http://schemas.openxmlformats.org/presentationml/2006/ole">
            <p:oleObj spid="_x0000_s1099" r:id="rId4" imgW="8495238" imgH="5687219" progId="PBrush">
              <p:embed/>
            </p:oleObj>
          </a:graphicData>
        </a:graphic>
      </p:graphicFrame>
      <p:sp>
        <p:nvSpPr>
          <p:cNvPr id="4" name="矩形 3">
            <a:extLst>
              <a:ext uri="{FF2B5EF4-FFF2-40B4-BE49-F238E27FC236}">
                <a16:creationId xmlns="" xmlns:a16="http://schemas.microsoft.com/office/drawing/2014/main" id="{14EDD7A7-E3F3-A249-82B0-6C1EE9267A37}"/>
              </a:ext>
            </a:extLst>
          </p:cNvPr>
          <p:cNvSpPr/>
          <p:nvPr/>
        </p:nvSpPr>
        <p:spPr>
          <a:xfrm>
            <a:off x="195348" y="927989"/>
            <a:ext cx="8706759" cy="1938992"/>
          </a:xfrm>
          <a:prstGeom prst="rect">
            <a:avLst/>
          </a:prstGeom>
        </p:spPr>
        <p:txBody>
          <a:bodyPr wrap="square">
            <a:spAutoFit/>
          </a:bodyPr>
          <a:lstStyle/>
          <a:p>
            <a:pPr indent="288925" algn="just">
              <a:spcBef>
                <a:spcPts val="2100"/>
              </a:spcBef>
            </a:pPr>
            <a:r>
              <a:rPr lang="zh-CN" altLang="en-US" sz="2400" kern="100" dirty="0">
                <a:latin typeface="Kaiti SC" panose="02010600040101010101" pitchFamily="2" charset="-122"/>
                <a:ea typeface="Kaiti SC" panose="02010600040101010101" pitchFamily="2" charset="-122"/>
                <a:cs typeface="AppleGothic" pitchFamily="2" charset="-127"/>
              </a:rPr>
              <a:t>   </a:t>
            </a:r>
            <a:r>
              <a:rPr lang="zh-CN" altLang="zh-CN" sz="2400" kern="100" dirty="0">
                <a:latin typeface="Kaiti SC" panose="02010600040101010101" pitchFamily="2" charset="-122"/>
                <a:ea typeface="Kaiti SC" panose="02010600040101010101" pitchFamily="2" charset="-122"/>
                <a:cs typeface="AppleGothic" pitchFamily="2" charset="-127"/>
              </a:rPr>
              <a:t>组蛋白的乙酰化</a:t>
            </a:r>
            <a:r>
              <a:rPr lang="zh-CN" altLang="en-US" sz="2400" kern="100" dirty="0">
                <a:latin typeface="Kaiti SC" panose="02010600040101010101" pitchFamily="2" charset="-122"/>
                <a:ea typeface="Kaiti SC" panose="02010600040101010101" pitchFamily="2" charset="-122"/>
                <a:cs typeface="AppleGothic" pitchFamily="2" charset="-127"/>
              </a:rPr>
              <a:t>，</a:t>
            </a:r>
            <a:r>
              <a:rPr lang="zh-CN" altLang="zh-CN" sz="2400" kern="100" dirty="0">
                <a:latin typeface="Kaiti SC" panose="02010600040101010101" pitchFamily="2" charset="-122"/>
                <a:ea typeface="Kaiti SC" panose="02010600040101010101" pitchFamily="2" charset="-122"/>
                <a:cs typeface="AppleGothic" pitchFamily="2" charset="-127"/>
              </a:rPr>
              <a:t>从化学上来讲，就是给组蛋白中的一些带正电基团(“氨基</a:t>
            </a:r>
            <a:r>
              <a:rPr lang="en-US" altLang="zh-CN" sz="2400" kern="100" dirty="0">
                <a:latin typeface="Kaiti SC" panose="02010600040101010101" pitchFamily="2" charset="-122"/>
                <a:ea typeface="Kaiti SC" panose="02010600040101010101" pitchFamily="2" charset="-122"/>
                <a:cs typeface="Times New Roman" panose="02020603050405020304" pitchFamily="18" charset="0"/>
              </a:rPr>
              <a:t>”— NH</a:t>
            </a:r>
            <a:r>
              <a:rPr lang="en-US" altLang="zh-CN" sz="2400" kern="100" baseline="-25000" dirty="0">
                <a:latin typeface="Kaiti SC" panose="02010600040101010101" pitchFamily="2" charset="-122"/>
                <a:ea typeface="Kaiti SC" panose="02010600040101010101" pitchFamily="2" charset="-122"/>
                <a:cs typeface="AppleGothic" pitchFamily="2" charset="-127"/>
              </a:rPr>
              <a:t>2</a:t>
            </a:r>
            <a:r>
              <a:rPr lang="en-US" altLang="zh-CN" sz="2400" kern="100" dirty="0">
                <a:latin typeface="Kaiti SC" panose="02010600040101010101" pitchFamily="2" charset="-122"/>
                <a:ea typeface="Kaiti SC" panose="02010600040101010101" pitchFamily="2" charset="-122"/>
                <a:cs typeface="AppleGothic" pitchFamily="2" charset="-127"/>
              </a:rPr>
              <a:t>)</a:t>
            </a:r>
            <a:r>
              <a:rPr lang="zh-CN" altLang="zh-CN" sz="2400" kern="100" dirty="0">
                <a:latin typeface="Kaiti SC" panose="02010600040101010101" pitchFamily="2" charset="-122"/>
                <a:ea typeface="Kaiti SC" panose="02010600040101010101" pitchFamily="2" charset="-122"/>
                <a:cs typeface="AppleGothic" pitchFamily="2" charset="-127"/>
              </a:rPr>
              <a:t>上带一顶 </a:t>
            </a:r>
            <a:r>
              <a:rPr lang="zh-CN" altLang="zh-CN" sz="2400" kern="100" dirty="0">
                <a:latin typeface="Kaiti SC" panose="02010600040101010101" pitchFamily="2" charset="-122"/>
                <a:ea typeface="Kaiti SC" panose="02010600040101010101" pitchFamily="2" charset="-122"/>
                <a:cs typeface="Times New Roman" panose="02020603050405020304" pitchFamily="18" charset="0"/>
              </a:rPr>
              <a:t>“</a:t>
            </a:r>
            <a:r>
              <a:rPr lang="zh-CN" altLang="zh-CN" sz="2400" kern="100" dirty="0">
                <a:latin typeface="Kaiti SC" panose="02010600040101010101" pitchFamily="2" charset="-122"/>
                <a:ea typeface="Kaiti SC" panose="02010600040101010101" pitchFamily="2" charset="-122"/>
                <a:cs typeface="AppleGothic" pitchFamily="2" charset="-127"/>
              </a:rPr>
              <a:t>帽子</a:t>
            </a:r>
            <a:r>
              <a:rPr lang="zh-CN" altLang="zh-CN" sz="2400" kern="100" dirty="0">
                <a:latin typeface="Kaiti SC" panose="02010600040101010101" pitchFamily="2" charset="-122"/>
                <a:ea typeface="Kaiti SC" panose="02010600040101010101" pitchFamily="2" charset="-122"/>
                <a:cs typeface="Times New Roman" panose="02020603050405020304" pitchFamily="18" charset="0"/>
              </a:rPr>
              <a:t>”</a:t>
            </a:r>
            <a:r>
              <a:rPr lang="zh-CN" altLang="zh-CN" sz="2400" kern="100" dirty="0">
                <a:latin typeface="Kaiti SC" panose="02010600040101010101" pitchFamily="2" charset="-122"/>
                <a:ea typeface="Kaiti SC" panose="02010600040101010101" pitchFamily="2" charset="-122"/>
                <a:cs typeface="AppleGothic" pitchFamily="2" charset="-127"/>
              </a:rPr>
              <a:t>，用乙酰基把氨基上的正电荷屏蔽掉。组蛋白的正电荷一旦减少，与带负电分子（包括</a:t>
            </a:r>
            <a:r>
              <a:rPr lang="en-US" altLang="zh-CN" sz="2400" kern="100" dirty="0">
                <a:latin typeface="Kaiti SC" panose="02010600040101010101" pitchFamily="2" charset="-122"/>
                <a:ea typeface="Kaiti SC" panose="02010600040101010101" pitchFamily="2" charset="-122"/>
                <a:cs typeface="Times New Roman" panose="02020603050405020304" pitchFamily="18" charset="0"/>
              </a:rPr>
              <a:t>DNA) </a:t>
            </a:r>
            <a:r>
              <a:rPr lang="zh-CN" altLang="zh-CN" sz="2400" kern="100" dirty="0">
                <a:latin typeface="Kaiti SC" panose="02010600040101010101" pitchFamily="2" charset="-122"/>
                <a:ea typeface="Kaiti SC" panose="02010600040101010101" pitchFamily="2" charset="-122"/>
                <a:cs typeface="AppleGothic" pitchFamily="2" charset="-127"/>
              </a:rPr>
              <a:t>缠绕成紧密结构的力量就会相应减弱，这一部分的</a:t>
            </a:r>
            <a:r>
              <a:rPr lang="en-US" altLang="zh-CN" sz="2400" kern="100" dirty="0">
                <a:latin typeface="Kaiti SC" panose="02010600040101010101" pitchFamily="2" charset="-122"/>
                <a:ea typeface="Kaiti SC" panose="02010600040101010101" pitchFamily="2" charset="-122"/>
                <a:cs typeface="Times New Roman" panose="02020603050405020304" pitchFamily="18" charset="0"/>
              </a:rPr>
              <a:t>DNA</a:t>
            </a:r>
            <a:r>
              <a:rPr lang="zh-CN" altLang="zh-CN" sz="2400" kern="100" dirty="0">
                <a:latin typeface="Kaiti SC" panose="02010600040101010101" pitchFamily="2" charset="-122"/>
                <a:ea typeface="Kaiti SC" panose="02010600040101010101" pitchFamily="2" charset="-122"/>
                <a:cs typeface="AppleGothic" pitchFamily="2" charset="-127"/>
              </a:rPr>
              <a:t>就会</a:t>
            </a:r>
            <a:r>
              <a:rPr lang="zh-CN" altLang="zh-CN" sz="2400" kern="100" dirty="0">
                <a:latin typeface="Kaiti SC" panose="02010600040101010101" pitchFamily="2" charset="-122"/>
                <a:ea typeface="Kaiti SC" panose="02010600040101010101" pitchFamily="2" charset="-122"/>
                <a:cs typeface="Times New Roman" panose="02020603050405020304" pitchFamily="18" charset="0"/>
              </a:rPr>
              <a:t>“</a:t>
            </a:r>
            <a:r>
              <a:rPr lang="zh-CN" altLang="zh-CN" sz="2400" kern="100" dirty="0">
                <a:latin typeface="Kaiti SC" panose="02010600040101010101" pitchFamily="2" charset="-122"/>
                <a:ea typeface="Kaiti SC" panose="02010600040101010101" pitchFamily="2" charset="-122"/>
                <a:cs typeface="AppleGothic" pitchFamily="2" charset="-127"/>
              </a:rPr>
              <a:t>松开</a:t>
            </a:r>
            <a:r>
              <a:rPr lang="zh-CN" altLang="zh-CN" sz="2400" kern="100" dirty="0">
                <a:latin typeface="Kaiti SC" panose="02010600040101010101" pitchFamily="2" charset="-122"/>
                <a:ea typeface="Kaiti SC" panose="02010600040101010101" pitchFamily="2" charset="-122"/>
                <a:cs typeface="Times New Roman" panose="02020603050405020304" pitchFamily="18" charset="0"/>
              </a:rPr>
              <a:t>”</a:t>
            </a:r>
            <a:r>
              <a:rPr lang="zh-CN" altLang="zh-CN" sz="2400" kern="100" dirty="0">
                <a:latin typeface="Kaiti SC" panose="02010600040101010101" pitchFamily="2" charset="-122"/>
                <a:ea typeface="Kaiti SC" panose="02010600040101010101" pitchFamily="2" charset="-122"/>
                <a:cs typeface="AppleGothic" pitchFamily="2" charset="-127"/>
              </a:rPr>
              <a:t>，里面的信息即可以被读取。</a:t>
            </a:r>
          </a:p>
        </p:txBody>
      </p:sp>
    </p:spTree>
    <p:extLst>
      <p:ext uri="{BB962C8B-B14F-4D97-AF65-F5344CB8AC3E}">
        <p14:creationId xmlns="" xmlns:p14="http://schemas.microsoft.com/office/powerpoint/2010/main" val="3972785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C9949E97-CD3E-0F4D-B510-FC7A764A27F5}"/>
              </a:ext>
            </a:extLst>
          </p:cNvPr>
          <p:cNvPicPr>
            <a:picLocks noChangeAspect="1"/>
          </p:cNvPicPr>
          <p:nvPr/>
        </p:nvPicPr>
        <p:blipFill>
          <a:blip r:embed="rId3" cstate="print"/>
          <a:stretch>
            <a:fillRect/>
          </a:stretch>
        </p:blipFill>
        <p:spPr>
          <a:xfrm>
            <a:off x="-261513" y="0"/>
            <a:ext cx="5918242" cy="5143500"/>
          </a:xfrm>
          <a:prstGeom prst="rect">
            <a:avLst/>
          </a:prstGeom>
        </p:spPr>
      </p:pic>
      <p:pic>
        <p:nvPicPr>
          <p:cNvPr id="3" name="图片 2">
            <a:extLst>
              <a:ext uri="{FF2B5EF4-FFF2-40B4-BE49-F238E27FC236}">
                <a16:creationId xmlns="" xmlns:a16="http://schemas.microsoft.com/office/drawing/2014/main" id="{E855C9E3-D5A8-1448-BD95-695952BFEEBB}"/>
              </a:ext>
            </a:extLst>
          </p:cNvPr>
          <p:cNvPicPr>
            <a:picLocks noChangeAspect="1"/>
          </p:cNvPicPr>
          <p:nvPr/>
        </p:nvPicPr>
        <p:blipFill>
          <a:blip r:embed="rId4" cstate="print"/>
          <a:stretch>
            <a:fillRect/>
          </a:stretch>
        </p:blipFill>
        <p:spPr>
          <a:xfrm>
            <a:off x="5656729" y="2571750"/>
            <a:ext cx="3550500" cy="1423592"/>
          </a:xfrm>
          <a:prstGeom prst="rect">
            <a:avLst/>
          </a:prstGeom>
        </p:spPr>
      </p:pic>
      <p:pic>
        <p:nvPicPr>
          <p:cNvPr id="4" name="图片 3">
            <a:extLst>
              <a:ext uri="{FF2B5EF4-FFF2-40B4-BE49-F238E27FC236}">
                <a16:creationId xmlns="" xmlns:a16="http://schemas.microsoft.com/office/drawing/2014/main" id="{0FD71007-81E1-BF47-9AD3-CE8343FCDB05}"/>
              </a:ext>
            </a:extLst>
          </p:cNvPr>
          <p:cNvPicPr>
            <a:picLocks noChangeAspect="1"/>
          </p:cNvPicPr>
          <p:nvPr/>
        </p:nvPicPr>
        <p:blipFill>
          <a:blip r:embed="rId5" cstate="print"/>
          <a:stretch>
            <a:fillRect/>
          </a:stretch>
        </p:blipFill>
        <p:spPr>
          <a:xfrm>
            <a:off x="5656729" y="922242"/>
            <a:ext cx="3413414" cy="1390650"/>
          </a:xfrm>
          <a:prstGeom prst="rect">
            <a:avLst/>
          </a:prstGeom>
        </p:spPr>
      </p:pic>
    </p:spTree>
    <p:extLst>
      <p:ext uri="{BB962C8B-B14F-4D97-AF65-F5344CB8AC3E}">
        <p14:creationId xmlns="" xmlns:p14="http://schemas.microsoft.com/office/powerpoint/2010/main" val="30825979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文本框 1"/>
          <p:cNvSpPr txBox="1"/>
          <p:nvPr/>
        </p:nvSpPr>
        <p:spPr>
          <a:xfrm>
            <a:off x="289893" y="-71697"/>
            <a:ext cx="4206240" cy="637675"/>
          </a:xfrm>
          <a:prstGeom prst="rect">
            <a:avLst/>
          </a:prstGeom>
          <a:noFill/>
          <a:ln w="9525">
            <a:noFill/>
          </a:ln>
        </p:spPr>
        <p:txBody>
          <a:bodyPr wrap="square" anchor="t">
            <a:spAutoFit/>
          </a:bodyPr>
          <a:lstStyle/>
          <a:p>
            <a:pPr>
              <a:lnSpc>
                <a:spcPct val="150000"/>
              </a:lnSpc>
            </a:pPr>
            <a:r>
              <a:rPr lang="zh-CN" altLang="en-US" sz="2800" b="1" dirty="0">
                <a:solidFill>
                  <a:srgbClr val="FF0000"/>
                </a:solidFill>
                <a:latin typeface="宋体" panose="02010600030101010101" pitchFamily="2" charset="-122"/>
                <a:ea typeface="宋体" panose="02010600030101010101" pitchFamily="2" charset="-122"/>
              </a:rPr>
              <a:t>基因表达与性状的关系：</a:t>
            </a:r>
          </a:p>
        </p:txBody>
      </p:sp>
      <p:sp>
        <p:nvSpPr>
          <p:cNvPr id="29698" name="文本框 2"/>
          <p:cNvSpPr txBox="1"/>
          <p:nvPr/>
        </p:nvSpPr>
        <p:spPr>
          <a:xfrm>
            <a:off x="421814" y="734580"/>
            <a:ext cx="8589182" cy="3869329"/>
          </a:xfrm>
          <a:prstGeom prst="rect">
            <a:avLst/>
          </a:prstGeom>
          <a:noFill/>
          <a:ln w="9525">
            <a:noFill/>
          </a:ln>
        </p:spPr>
        <p:txBody>
          <a:bodyPr wrap="square" anchor="t">
            <a:spAutoFit/>
          </a:bodyPr>
          <a:lstStyle/>
          <a:p>
            <a:pPr>
              <a:lnSpc>
                <a:spcPct val="150000"/>
              </a:lnSpc>
            </a:pPr>
            <a:r>
              <a:rPr lang="en-US" altLang="zh-CN" sz="2800" b="1" dirty="0">
                <a:latin typeface="宋体" panose="02010600030101010101" pitchFamily="2" charset="-122"/>
                <a:ea typeface="宋体" panose="02010600030101010101" pitchFamily="2" charset="-122"/>
                <a:cs typeface="宋体" panose="02010600030101010101" pitchFamily="2" charset="-122"/>
              </a:rPr>
              <a:t>    </a:t>
            </a:r>
            <a:r>
              <a:rPr lang="zh-CN" altLang="en-US" sz="2800" b="1" dirty="0">
                <a:latin typeface="宋体" panose="02010600030101010101" pitchFamily="2" charset="-122"/>
                <a:ea typeface="宋体" panose="02010600030101010101" pitchFamily="2" charset="-122"/>
                <a:cs typeface="宋体" panose="02010600030101010101" pitchFamily="2" charset="-122"/>
              </a:rPr>
              <a:t>基因通过其表达产物</a:t>
            </a:r>
            <a:r>
              <a:rPr lang="en-US" altLang="zh-CN" sz="2800" b="1" dirty="0">
                <a:latin typeface="宋体" panose="02010600030101010101" pitchFamily="2" charset="-122"/>
                <a:ea typeface="宋体" panose="02010600030101010101" pitchFamily="2" charset="-122"/>
                <a:cs typeface="宋体" panose="02010600030101010101" pitchFamily="2" charset="-122"/>
              </a:rPr>
              <a:t>----</a:t>
            </a:r>
            <a:r>
              <a:rPr lang="zh-CN" altLang="en-US" sz="2800" b="1" dirty="0">
                <a:latin typeface="宋体" panose="02010600030101010101" pitchFamily="2" charset="-122"/>
                <a:ea typeface="宋体" panose="02010600030101010101" pitchFamily="2" charset="-122"/>
                <a:cs typeface="宋体" panose="02010600030101010101" pitchFamily="2" charset="-122"/>
              </a:rPr>
              <a:t>蛋白质来控制性状，细胞内的基因表达与否以及表达水平的高低都是受到调控的。</a:t>
            </a:r>
            <a:endParaRPr lang="en-US" altLang="zh-CN" sz="2800" b="1" dirty="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800" b="1" dirty="0">
                <a:latin typeface="宋体" panose="02010600030101010101" pitchFamily="2" charset="-122"/>
                <a:ea typeface="宋体" panose="02010600030101010101" pitchFamily="2" charset="-122"/>
                <a:cs typeface="宋体" panose="02010600030101010101" pitchFamily="2" charset="-122"/>
              </a:rPr>
              <a:t>    细胞分化的实质是基因选择性表达的结果，表观遗传能够使生物体在基因的碱基序列不变的情况下发生可遗传的性状改变。</a:t>
            </a:r>
          </a:p>
        </p:txBody>
      </p:sp>
    </p:spTree>
    <p:extLst>
      <p:ext uri="{BB962C8B-B14F-4D97-AF65-F5344CB8AC3E}">
        <p14:creationId xmlns="" xmlns:p14="http://schemas.microsoft.com/office/powerpoint/2010/main" val="34565697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54505" y="504731"/>
            <a:ext cx="6525260" cy="52070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latinLnBrk="1"/>
            <a:r>
              <a:rPr lang="zh-CN" altLang="en-US" sz="2800" b="1" dirty="0">
                <a:latin typeface="宋体" panose="02010600030101010101" pitchFamily="2" charset="-122"/>
                <a:ea typeface="宋体" panose="02010600030101010101" pitchFamily="2" charset="-122"/>
                <a:sym typeface="+mn-ea"/>
              </a:rPr>
              <a:t>基因与性状是简单的一一对应的关系吗？</a:t>
            </a:r>
            <a:endParaRPr lang="zh-CN" altLang="en-US" sz="2800" b="1" dirty="0">
              <a:latin typeface="宋体" panose="02010600030101010101" pitchFamily="2" charset="-122"/>
              <a:ea typeface="宋体" panose="02010600030101010101" pitchFamily="2" charset="-122"/>
              <a:cs typeface="Arial" panose="020B0604020202020204"/>
              <a:sym typeface="+mn-ea"/>
            </a:endParaRPr>
          </a:p>
        </p:txBody>
      </p:sp>
      <p:sp>
        <p:nvSpPr>
          <p:cNvPr id="6" name="文本框 5"/>
          <p:cNvSpPr txBox="1"/>
          <p:nvPr/>
        </p:nvSpPr>
        <p:spPr>
          <a:xfrm>
            <a:off x="1279717" y="1228197"/>
            <a:ext cx="5868988" cy="656846"/>
          </a:xfrm>
          <a:prstGeom prst="rect">
            <a:avLst/>
          </a:prstGeom>
          <a:noFill/>
          <a:ln w="9525">
            <a:noFill/>
          </a:ln>
        </p:spPr>
        <p:txBody>
          <a:bodyPr wrap="square" anchor="t">
            <a:spAutoFit/>
          </a:bodyPr>
          <a:lstStyle/>
          <a:p>
            <a:pPr>
              <a:lnSpc>
                <a:spcPct val="150000"/>
              </a:lnSpc>
            </a:pPr>
            <a:r>
              <a:rPr lang="zh-CN" altLang="en-US" sz="2800" b="1" dirty="0">
                <a:solidFill>
                  <a:srgbClr val="FF0000"/>
                </a:solidFill>
                <a:latin typeface="Times New Roman" panose="02020603050405020304" pitchFamily="18" charset="0"/>
                <a:ea typeface="宋体" panose="02010600030101010101" pitchFamily="2" charset="-122"/>
              </a:rPr>
              <a:t>一个性状可以受多个基因的影响</a:t>
            </a:r>
          </a:p>
        </p:txBody>
      </p:sp>
      <p:sp>
        <p:nvSpPr>
          <p:cNvPr id="3" name="文本框 2">
            <a:extLst>
              <a:ext uri="{FF2B5EF4-FFF2-40B4-BE49-F238E27FC236}">
                <a16:creationId xmlns="" xmlns:a16="http://schemas.microsoft.com/office/drawing/2014/main" id="{5EFCBA9C-FA81-F343-A6EB-C1EED3A95A8C}"/>
              </a:ext>
            </a:extLst>
          </p:cNvPr>
          <p:cNvSpPr txBox="1"/>
          <p:nvPr/>
        </p:nvSpPr>
        <p:spPr>
          <a:xfrm>
            <a:off x="736246" y="2454764"/>
            <a:ext cx="7278562" cy="830997"/>
          </a:xfrm>
          <a:prstGeom prst="rect">
            <a:avLst/>
          </a:prstGeom>
          <a:noFill/>
        </p:spPr>
        <p:txBody>
          <a:bodyPr wrap="square" rtlCol="0">
            <a:spAutoFit/>
          </a:bodyPr>
          <a:lstStyle/>
          <a:p>
            <a:r>
              <a:rPr kumimoji="1" lang="zh-CN" altLang="en-US" sz="2400" dirty="0">
                <a:latin typeface="Kaiti SC" panose="02010600040101010101" pitchFamily="2" charset="-122"/>
                <a:ea typeface="Kaiti SC" panose="02010600040101010101" pitchFamily="2" charset="-122"/>
              </a:rPr>
              <a:t>        例如：人的身高是由多个基因决定的，其中每个基因对身高都有一定的作用。</a:t>
            </a:r>
          </a:p>
        </p:txBody>
      </p:sp>
    </p:spTree>
    <p:extLst>
      <p:ext uri="{BB962C8B-B14F-4D97-AF65-F5344CB8AC3E}">
        <p14:creationId xmlns="" xmlns:p14="http://schemas.microsoft.com/office/powerpoint/2010/main" val="400379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 xmlns:a16="http://schemas.microsoft.com/office/drawing/2014/main" id="{1101E56F-E91C-A645-9C8C-DD2C3B22D89C}"/>
              </a:ext>
            </a:extLst>
          </p:cNvPr>
          <p:cNvSpPr txBox="1"/>
          <p:nvPr/>
        </p:nvSpPr>
        <p:spPr>
          <a:xfrm>
            <a:off x="1091326" y="707249"/>
            <a:ext cx="6525260" cy="52070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latinLnBrk="1"/>
            <a:r>
              <a:rPr lang="zh-CN" altLang="en-US" sz="2800" b="1" dirty="0">
                <a:latin typeface="宋体" panose="02010600030101010101" pitchFamily="2" charset="-122"/>
                <a:ea typeface="宋体" panose="02010600030101010101" pitchFamily="2" charset="-122"/>
                <a:sym typeface="+mn-ea"/>
              </a:rPr>
              <a:t>基因与性状是简单的一一对应的关系吗？</a:t>
            </a:r>
            <a:endParaRPr lang="zh-CN" altLang="en-US" sz="2800" b="1" dirty="0">
              <a:latin typeface="宋体" panose="02010600030101010101" pitchFamily="2" charset="-122"/>
              <a:ea typeface="宋体" panose="02010600030101010101" pitchFamily="2" charset="-122"/>
              <a:cs typeface="Arial" panose="020B0604020202020204"/>
              <a:sym typeface="+mn-ea"/>
            </a:endParaRPr>
          </a:p>
        </p:txBody>
      </p:sp>
      <p:sp>
        <p:nvSpPr>
          <p:cNvPr id="3" name="文本框 2">
            <a:extLst>
              <a:ext uri="{FF2B5EF4-FFF2-40B4-BE49-F238E27FC236}">
                <a16:creationId xmlns="" xmlns:a16="http://schemas.microsoft.com/office/drawing/2014/main" id="{2AF15D98-991F-3947-ADA0-0E95D5222B59}"/>
              </a:ext>
            </a:extLst>
          </p:cNvPr>
          <p:cNvSpPr txBox="1"/>
          <p:nvPr/>
        </p:nvSpPr>
        <p:spPr>
          <a:xfrm>
            <a:off x="1230623" y="1395883"/>
            <a:ext cx="5572125" cy="656846"/>
          </a:xfrm>
          <a:prstGeom prst="rect">
            <a:avLst/>
          </a:prstGeom>
          <a:noFill/>
          <a:ln w="9525">
            <a:noFill/>
          </a:ln>
        </p:spPr>
        <p:txBody>
          <a:bodyPr wrap="square" anchor="t">
            <a:spAutoFit/>
          </a:bodyPr>
          <a:lstStyle/>
          <a:p>
            <a:pPr>
              <a:lnSpc>
                <a:spcPct val="150000"/>
              </a:lnSpc>
            </a:pPr>
            <a:r>
              <a:rPr lang="zh-CN" altLang="en-US" sz="2800" b="1" dirty="0">
                <a:solidFill>
                  <a:srgbClr val="FF0000"/>
                </a:solidFill>
                <a:latin typeface="Times New Roman" panose="02020603050405020304" pitchFamily="18" charset="0"/>
                <a:ea typeface="宋体" panose="02010600030101010101" pitchFamily="2" charset="-122"/>
              </a:rPr>
              <a:t>一个基因也可以影响多个性状</a:t>
            </a:r>
          </a:p>
        </p:txBody>
      </p:sp>
      <p:sp>
        <p:nvSpPr>
          <p:cNvPr id="4" name="文本框 3">
            <a:extLst>
              <a:ext uri="{FF2B5EF4-FFF2-40B4-BE49-F238E27FC236}">
                <a16:creationId xmlns="" xmlns:a16="http://schemas.microsoft.com/office/drawing/2014/main" id="{140D11C7-ECD1-8343-B5C8-4422E74D4FD2}"/>
              </a:ext>
            </a:extLst>
          </p:cNvPr>
          <p:cNvSpPr txBox="1"/>
          <p:nvPr/>
        </p:nvSpPr>
        <p:spPr>
          <a:xfrm>
            <a:off x="569688" y="2441033"/>
            <a:ext cx="8199960" cy="707886"/>
          </a:xfrm>
          <a:prstGeom prst="rect">
            <a:avLst/>
          </a:prstGeom>
          <a:noFill/>
        </p:spPr>
        <p:txBody>
          <a:bodyPr wrap="square" rtlCol="0">
            <a:spAutoFit/>
          </a:bodyPr>
          <a:lstStyle/>
          <a:p>
            <a:r>
              <a:rPr kumimoji="1" lang="zh-CN" altLang="en-US" sz="2000" dirty="0">
                <a:latin typeface="Kaiti SC" panose="02010600040101010101" pitchFamily="2" charset="-122"/>
                <a:ea typeface="Kaiti SC" panose="02010600040101010101" pitchFamily="2" charset="-122"/>
              </a:rPr>
              <a:t>        例如：我国科学家研究发现水稻中的</a:t>
            </a:r>
            <a:r>
              <a:rPr kumimoji="1" lang="en-US" altLang="zh-CN" sz="2000" dirty="0">
                <a:latin typeface="Kaiti SC" panose="02010600040101010101" pitchFamily="2" charset="-122"/>
                <a:ea typeface="Kaiti SC" panose="02010600040101010101" pitchFamily="2" charset="-122"/>
              </a:rPr>
              <a:t>Ghd7</a:t>
            </a:r>
            <a:r>
              <a:rPr kumimoji="1" lang="zh-CN" altLang="en-US" sz="2000" dirty="0">
                <a:latin typeface="Kaiti SC" panose="02010600040101010101" pitchFamily="2" charset="-122"/>
                <a:ea typeface="Kaiti SC" panose="02010600040101010101" pitchFamily="2" charset="-122"/>
              </a:rPr>
              <a:t>基因编码的蛋白质不仅参与了开花的调控，而且对水稻的生长、发育和产量都有重要作用。</a:t>
            </a:r>
          </a:p>
        </p:txBody>
      </p:sp>
    </p:spTree>
    <p:extLst>
      <p:ext uri="{BB962C8B-B14F-4D97-AF65-F5344CB8AC3E}">
        <p14:creationId xmlns="" xmlns:p14="http://schemas.microsoft.com/office/powerpoint/2010/main" val="2047593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 xmlns:a16="http://schemas.microsoft.com/office/drawing/2014/main" id="{5DFFC488-2E9E-E049-B240-4A481CD77444}"/>
              </a:ext>
            </a:extLst>
          </p:cNvPr>
          <p:cNvSpPr txBox="1"/>
          <p:nvPr/>
        </p:nvSpPr>
        <p:spPr>
          <a:xfrm>
            <a:off x="821301" y="676565"/>
            <a:ext cx="6525260" cy="52070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latinLnBrk="1"/>
            <a:r>
              <a:rPr lang="zh-CN" altLang="en-US" sz="2800" b="1" dirty="0">
                <a:latin typeface="宋体" panose="02010600030101010101" pitchFamily="2" charset="-122"/>
                <a:ea typeface="宋体" panose="02010600030101010101" pitchFamily="2" charset="-122"/>
                <a:sym typeface="+mn-ea"/>
              </a:rPr>
              <a:t>基因与性状是简单的一一对应的关系吗？</a:t>
            </a:r>
            <a:endParaRPr lang="zh-CN" altLang="en-US" sz="2800" b="1" dirty="0">
              <a:latin typeface="宋体" panose="02010600030101010101" pitchFamily="2" charset="-122"/>
              <a:ea typeface="宋体" panose="02010600030101010101" pitchFamily="2" charset="-122"/>
              <a:cs typeface="Arial" panose="020B0604020202020204"/>
              <a:sym typeface="+mn-ea"/>
            </a:endParaRPr>
          </a:p>
        </p:txBody>
      </p:sp>
      <p:sp>
        <p:nvSpPr>
          <p:cNvPr id="3" name="文本框 2">
            <a:extLst>
              <a:ext uri="{FF2B5EF4-FFF2-40B4-BE49-F238E27FC236}">
                <a16:creationId xmlns="" xmlns:a16="http://schemas.microsoft.com/office/drawing/2014/main" id="{8A4FE360-FAC1-3243-AD92-BFFBD08D3B79}"/>
              </a:ext>
            </a:extLst>
          </p:cNvPr>
          <p:cNvSpPr txBox="1"/>
          <p:nvPr/>
        </p:nvSpPr>
        <p:spPr>
          <a:xfrm>
            <a:off x="821301" y="1384062"/>
            <a:ext cx="5345113" cy="656846"/>
          </a:xfrm>
          <a:prstGeom prst="rect">
            <a:avLst/>
          </a:prstGeom>
          <a:noFill/>
          <a:ln w="9525">
            <a:noFill/>
          </a:ln>
        </p:spPr>
        <p:txBody>
          <a:bodyPr wrap="square" anchor="t">
            <a:spAutoFit/>
          </a:bodyPr>
          <a:lstStyle/>
          <a:p>
            <a:pPr>
              <a:lnSpc>
                <a:spcPct val="150000"/>
              </a:lnSpc>
            </a:pPr>
            <a:r>
              <a:rPr lang="zh-CN" altLang="en-US" sz="2800" b="1" dirty="0">
                <a:solidFill>
                  <a:srgbClr val="FF0000"/>
                </a:solidFill>
                <a:latin typeface="Times New Roman" panose="02020603050405020304" pitchFamily="18" charset="0"/>
                <a:ea typeface="宋体" panose="02010600030101010101" pitchFamily="2" charset="-122"/>
              </a:rPr>
              <a:t>环境对性状也有重要影响</a:t>
            </a:r>
          </a:p>
        </p:txBody>
      </p:sp>
      <p:sp>
        <p:nvSpPr>
          <p:cNvPr id="4" name="文本框 3">
            <a:extLst>
              <a:ext uri="{FF2B5EF4-FFF2-40B4-BE49-F238E27FC236}">
                <a16:creationId xmlns="" xmlns:a16="http://schemas.microsoft.com/office/drawing/2014/main" id="{244B459A-6F0B-4345-B069-F9E82E7AC680}"/>
              </a:ext>
            </a:extLst>
          </p:cNvPr>
          <p:cNvSpPr txBox="1"/>
          <p:nvPr/>
        </p:nvSpPr>
        <p:spPr>
          <a:xfrm>
            <a:off x="503226" y="2177934"/>
            <a:ext cx="7366119" cy="1015663"/>
          </a:xfrm>
          <a:prstGeom prst="rect">
            <a:avLst/>
          </a:prstGeom>
          <a:noFill/>
        </p:spPr>
        <p:txBody>
          <a:bodyPr wrap="none" rtlCol="0">
            <a:spAutoFit/>
          </a:bodyPr>
          <a:lstStyle/>
          <a:p>
            <a:r>
              <a:rPr kumimoji="1" lang="zh-CN" altLang="en-US" sz="2000" dirty="0">
                <a:latin typeface="Kaiti SC" panose="02010600040101010101" pitchFamily="2" charset="-122"/>
                <a:ea typeface="Kaiti SC" panose="02010600040101010101" pitchFamily="2" charset="-122"/>
              </a:rPr>
              <a:t>例如：</a:t>
            </a:r>
            <a:r>
              <a:rPr lang="zh-CN" altLang="en-US" sz="2000" dirty="0">
                <a:latin typeface="Kaiti SC" panose="02010600040101010101" pitchFamily="2" charset="-122"/>
                <a:ea typeface="Kaiti SC" panose="02010600040101010101" pitchFamily="2" charset="-122"/>
                <a:cs typeface="Arial" panose="020B0604020202020204"/>
                <a:sym typeface="Arial" panose="020B0604020202020204"/>
              </a:rPr>
              <a:t>同一株水毛茛，裸露在空气中的叶和浸在水中的叶，</a:t>
            </a:r>
            <a:endParaRPr lang="en-US" altLang="zh-CN" sz="2000" dirty="0">
              <a:latin typeface="Kaiti SC" panose="02010600040101010101" pitchFamily="2" charset="-122"/>
              <a:ea typeface="Kaiti SC" panose="02010600040101010101" pitchFamily="2" charset="-122"/>
              <a:cs typeface="Arial" panose="020B0604020202020204"/>
              <a:sym typeface="Arial" panose="020B0604020202020204"/>
            </a:endParaRPr>
          </a:p>
          <a:p>
            <a:r>
              <a:rPr lang="zh-CN" altLang="en-US" sz="2000" dirty="0">
                <a:latin typeface="Kaiti SC" panose="02010600040101010101" pitchFamily="2" charset="-122"/>
                <a:ea typeface="Kaiti SC" panose="02010600040101010101" pitchFamily="2" charset="-122"/>
                <a:cs typeface="Arial" panose="020B0604020202020204"/>
                <a:sym typeface="Arial" panose="020B0604020202020204"/>
              </a:rPr>
              <a:t>表现出了两种不同的形态。</a:t>
            </a:r>
            <a:r>
              <a:rPr kumimoji="1" lang="zh-CN" altLang="en-US" sz="2000" dirty="0">
                <a:latin typeface="Kaiti SC" panose="02010600040101010101" pitchFamily="2" charset="-122"/>
                <a:ea typeface="Kaiti SC" panose="02010600040101010101" pitchFamily="2" charset="-122"/>
              </a:rPr>
              <a:t>两种类型叶的形成与环境因素有关。</a:t>
            </a:r>
          </a:p>
          <a:p>
            <a:endParaRPr lang="en-US" altLang="zh-CN" sz="2000" dirty="0">
              <a:latin typeface="Kaiti SC" panose="02010600040101010101" pitchFamily="2" charset="-122"/>
              <a:ea typeface="Kaiti SC" panose="02010600040101010101" pitchFamily="2" charset="-122"/>
              <a:cs typeface="Arial" panose="020B0604020202020204"/>
              <a:sym typeface="Arial" panose="020B0604020202020204"/>
            </a:endParaRPr>
          </a:p>
        </p:txBody>
      </p:sp>
      <p:pic>
        <p:nvPicPr>
          <p:cNvPr id="5" name="图片 4">
            <a:extLst>
              <a:ext uri="{FF2B5EF4-FFF2-40B4-BE49-F238E27FC236}">
                <a16:creationId xmlns="" xmlns:a16="http://schemas.microsoft.com/office/drawing/2014/main" id="{ECD13E45-5691-8D41-9F3B-3D70FB701F42}"/>
              </a:ext>
            </a:extLst>
          </p:cNvPr>
          <p:cNvPicPr>
            <a:picLocks noChangeAspect="1"/>
          </p:cNvPicPr>
          <p:nvPr/>
        </p:nvPicPr>
        <p:blipFill>
          <a:blip r:embed="rId3" cstate="print"/>
          <a:stretch>
            <a:fillRect/>
          </a:stretch>
        </p:blipFill>
        <p:spPr>
          <a:xfrm>
            <a:off x="5964264" y="3021577"/>
            <a:ext cx="3179736" cy="2121923"/>
          </a:xfrm>
          <a:prstGeom prst="rect">
            <a:avLst/>
          </a:prstGeom>
        </p:spPr>
      </p:pic>
    </p:spTree>
    <p:extLst>
      <p:ext uri="{BB962C8B-B14F-4D97-AF65-F5344CB8AC3E}">
        <p14:creationId xmlns="" xmlns:p14="http://schemas.microsoft.com/office/powerpoint/2010/main" val="4055518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blinds(horizontal)">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blinds(horizontal)">
                                      <p:cBhvr>
                                        <p:cTn id="23"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8996" y="0"/>
            <a:ext cx="1528622" cy="52321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latinLnBrk="1"/>
            <a:r>
              <a:rPr lang="zh-CN" altLang="en-US" sz="2800" dirty="0">
                <a:latin typeface="Kaiti SC" panose="02010600040101010101" pitchFamily="2" charset="-122"/>
                <a:ea typeface="Kaiti SC" panose="02010600040101010101" pitchFamily="2" charset="-122"/>
                <a:sym typeface="Arial" panose="020B0604020202020204"/>
              </a:rPr>
              <a:t>思维训练</a:t>
            </a:r>
          </a:p>
        </p:txBody>
      </p:sp>
      <p:sp>
        <p:nvSpPr>
          <p:cNvPr id="4" name="矩形 3">
            <a:extLst>
              <a:ext uri="{FF2B5EF4-FFF2-40B4-BE49-F238E27FC236}">
                <a16:creationId xmlns="" xmlns:a16="http://schemas.microsoft.com/office/drawing/2014/main" id="{436167D5-A286-894B-B878-B08BADA883E6}"/>
              </a:ext>
            </a:extLst>
          </p:cNvPr>
          <p:cNvSpPr/>
          <p:nvPr/>
        </p:nvSpPr>
        <p:spPr>
          <a:xfrm>
            <a:off x="295765" y="523218"/>
            <a:ext cx="7963824" cy="1569660"/>
          </a:xfrm>
          <a:prstGeom prst="rect">
            <a:avLst/>
          </a:prstGeom>
        </p:spPr>
        <p:txBody>
          <a:bodyPr wrap="square">
            <a:spAutoFit/>
          </a:bodyPr>
          <a:lstStyle/>
          <a:p>
            <a:r>
              <a:rPr lang="en-US" altLang="zh-CN" sz="2400" dirty="0">
                <a:latin typeface="Kaiti SC" panose="02010600040101010101" pitchFamily="2" charset="-122"/>
                <a:ea typeface="Kaiti SC" panose="02010600040101010101" pitchFamily="2" charset="-122"/>
                <a:cs typeface="宋体" panose="02010600030101010101" pitchFamily="2" charset="-122"/>
                <a:sym typeface="+mn-ea"/>
              </a:rPr>
              <a:t> </a:t>
            </a:r>
            <a:r>
              <a:rPr lang="zh-CN" altLang="en-US" sz="2400" dirty="0">
                <a:latin typeface="Kaiti SC" panose="02010600040101010101" pitchFamily="2" charset="-122"/>
                <a:ea typeface="Kaiti SC" panose="02010600040101010101" pitchFamily="2" charset="-122"/>
                <a:cs typeface="宋体" panose="02010600030101010101" pitchFamily="2" charset="-122"/>
                <a:sym typeface="+mn-ea"/>
              </a:rPr>
              <a:t>     遗传学家曾做过这样的实验：长翅果蝇幼虫正常的培养温度为</a:t>
            </a:r>
            <a:r>
              <a:rPr lang="en-US" altLang="zh-CN" sz="2400" dirty="0">
                <a:latin typeface="Kaiti SC" panose="02010600040101010101" pitchFamily="2" charset="-122"/>
                <a:ea typeface="Kaiti SC" panose="02010600040101010101" pitchFamily="2" charset="-122"/>
                <a:cs typeface="宋体" panose="02010600030101010101" pitchFamily="2" charset="-122"/>
                <a:sym typeface="+mn-ea"/>
              </a:rPr>
              <a:t>25℃</a:t>
            </a:r>
            <a:r>
              <a:rPr lang="zh-CN" altLang="en-US" sz="2400" dirty="0">
                <a:latin typeface="Kaiti SC" panose="02010600040101010101" pitchFamily="2" charset="-122"/>
                <a:ea typeface="Kaiti SC" panose="02010600040101010101" pitchFamily="2" charset="-122"/>
                <a:cs typeface="宋体" panose="02010600030101010101" pitchFamily="2" charset="-122"/>
                <a:sym typeface="+mn-ea"/>
              </a:rPr>
              <a:t>，将孵化后</a:t>
            </a:r>
            <a:r>
              <a:rPr lang="zh-CN" altLang="zh-CN" sz="2400" dirty="0">
                <a:latin typeface="Kaiti SC" panose="02010600040101010101" pitchFamily="2" charset="-122"/>
                <a:ea typeface="Kaiti SC" panose="02010600040101010101" pitchFamily="2" charset="-122"/>
                <a:cs typeface="宋体" panose="02010600030101010101" pitchFamily="2" charset="-122"/>
                <a:sym typeface="+mn-ea"/>
              </a:rPr>
              <a:t>残</a:t>
            </a:r>
            <a:r>
              <a:rPr lang="zh-CN" altLang="en-US" sz="2400" dirty="0">
                <a:latin typeface="Kaiti SC" panose="02010600040101010101" pitchFamily="2" charset="-122"/>
                <a:ea typeface="Kaiti SC" panose="02010600040101010101" pitchFamily="2" charset="-122"/>
                <a:cs typeface="宋体" panose="02010600030101010101" pitchFamily="2" charset="-122"/>
                <a:sym typeface="+mn-ea"/>
              </a:rPr>
              <a:t>翅果蝇幼虫在</a:t>
            </a:r>
            <a:r>
              <a:rPr lang="en-US" altLang="zh-CN" sz="2400" dirty="0">
                <a:latin typeface="Kaiti SC" panose="02010600040101010101" pitchFamily="2" charset="-122"/>
                <a:ea typeface="Kaiti SC" panose="02010600040101010101" pitchFamily="2" charset="-122"/>
                <a:cs typeface="宋体" panose="02010600030101010101" pitchFamily="2" charset="-122"/>
                <a:sym typeface="+mn-ea"/>
              </a:rPr>
              <a:t>31℃</a:t>
            </a:r>
            <a:r>
              <a:rPr lang="zh-CN" altLang="zh-CN" sz="2400" dirty="0">
                <a:latin typeface="Kaiti SC" panose="02010600040101010101" pitchFamily="2" charset="-122"/>
                <a:ea typeface="Kaiti SC" panose="02010600040101010101" pitchFamily="2" charset="-122"/>
                <a:cs typeface="宋体" panose="02010600030101010101" pitchFamily="2" charset="-122"/>
                <a:sym typeface="+mn-ea"/>
              </a:rPr>
              <a:t>的环境培养</a:t>
            </a:r>
            <a:r>
              <a:rPr lang="zh-CN" altLang="en-US" sz="2400" dirty="0">
                <a:latin typeface="Kaiti SC" panose="02010600040101010101" pitchFamily="2" charset="-122"/>
                <a:ea typeface="Kaiti SC" panose="02010600040101010101" pitchFamily="2" charset="-122"/>
                <a:cs typeface="宋体" panose="02010600030101010101" pitchFamily="2" charset="-122"/>
                <a:sym typeface="+mn-ea"/>
              </a:rPr>
              <a:t>，得到了某些翅长接近正常果蝇的成虫，这些残翅果蝇在正常环境温度下产生的后代仍然是残翅果蝇。</a:t>
            </a:r>
            <a:endParaRPr lang="zh-CN" altLang="en-US" sz="2400" dirty="0">
              <a:latin typeface="Kaiti SC" panose="02010600040101010101" pitchFamily="2" charset="-122"/>
              <a:ea typeface="Kaiti SC" panose="02010600040101010101" pitchFamily="2" charset="-122"/>
            </a:endParaRPr>
          </a:p>
        </p:txBody>
      </p:sp>
      <p:pic>
        <p:nvPicPr>
          <p:cNvPr id="9" name="图片 8">
            <a:extLst>
              <a:ext uri="{FF2B5EF4-FFF2-40B4-BE49-F238E27FC236}">
                <a16:creationId xmlns="" xmlns:a16="http://schemas.microsoft.com/office/drawing/2014/main" id="{B5B07013-5942-454B-A04E-1A256E59247E}"/>
              </a:ext>
            </a:extLst>
          </p:cNvPr>
          <p:cNvPicPr>
            <a:picLocks noChangeAspect="1"/>
          </p:cNvPicPr>
          <p:nvPr/>
        </p:nvPicPr>
        <p:blipFill rotWithShape="1">
          <a:blip r:embed="rId3" cstate="print"/>
          <a:srcRect l="31153" t="4993" r="10338"/>
          <a:stretch/>
        </p:blipFill>
        <p:spPr>
          <a:xfrm rot="16200000">
            <a:off x="2939497" y="351107"/>
            <a:ext cx="3050622" cy="6534161"/>
          </a:xfrm>
          <a:prstGeom prst="rect">
            <a:avLst/>
          </a:prstGeom>
        </p:spPr>
      </p:pic>
    </p:spTree>
    <p:extLst>
      <p:ext uri="{BB962C8B-B14F-4D97-AF65-F5344CB8AC3E}">
        <p14:creationId xmlns="" xmlns:p14="http://schemas.microsoft.com/office/powerpoint/2010/main" val="3366915825"/>
      </p:ext>
    </p:extLst>
  </p:cSld>
  <p:clrMapOvr>
    <a:masterClrMapping/>
  </p:clrMapOvr>
  <p:transition spd="slow" advClick="0" advTm="2000">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8531CF61-2691-46FD-8AD9-7D91A16F0EFF}"/>
              </a:ext>
            </a:extLst>
          </p:cNvPr>
          <p:cNvSpPr/>
          <p:nvPr/>
        </p:nvSpPr>
        <p:spPr>
          <a:xfrm>
            <a:off x="197514" y="195486"/>
            <a:ext cx="8424936" cy="461665"/>
          </a:xfrm>
          <a:prstGeom prst="rect">
            <a:avLst/>
          </a:prstGeom>
        </p:spPr>
        <p:txBody>
          <a:bodyPr wrap="square">
            <a:spAutoFit/>
          </a:bodyPr>
          <a:lstStyle/>
          <a:p>
            <a:r>
              <a:rPr lang="zh-CN" altLang="en-US" sz="2400" dirty="0">
                <a:latin typeface="黑体" panose="02010609060101010101" pitchFamily="49" charset="-122"/>
                <a:ea typeface="黑体" panose="02010609060101010101" pitchFamily="49" charset="-122"/>
              </a:rPr>
              <a:t>一、基因表达产物与性状的关系</a:t>
            </a: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豌豆粒形的形成</a:t>
            </a:r>
          </a:p>
        </p:txBody>
      </p:sp>
      <p:pic>
        <p:nvPicPr>
          <p:cNvPr id="10" name="图片 9">
            <a:extLst>
              <a:ext uri="{FF2B5EF4-FFF2-40B4-BE49-F238E27FC236}">
                <a16:creationId xmlns="" xmlns:a16="http://schemas.microsoft.com/office/drawing/2014/main" id="{3473C729-B4FC-45FF-81E4-24A5BAD6A433}"/>
              </a:ext>
            </a:extLst>
          </p:cNvPr>
          <p:cNvPicPr>
            <a:picLocks noChangeAspect="1"/>
          </p:cNvPicPr>
          <p:nvPr/>
        </p:nvPicPr>
        <p:blipFill rotWithShape="1">
          <a:blip r:embed="rId3" cstate="print">
            <a:extLst>
              <a:ext uri="{28A0092B-C50C-407E-A947-70E740481C1C}">
                <a14:useLocalDpi xmlns="" xmlns:a14="http://schemas.microsoft.com/office/drawing/2010/main" val="0"/>
              </a:ext>
            </a:extLst>
          </a:blip>
          <a:srcRect l="1805" t="40095" r="51891" b="41308"/>
          <a:stretch/>
        </p:blipFill>
        <p:spPr>
          <a:xfrm>
            <a:off x="5069467" y="3553200"/>
            <a:ext cx="2646294" cy="478256"/>
          </a:xfrm>
          <a:prstGeom prst="rect">
            <a:avLst/>
          </a:prstGeom>
        </p:spPr>
      </p:pic>
      <p:pic>
        <p:nvPicPr>
          <p:cNvPr id="22" name="图片 21">
            <a:extLst>
              <a:ext uri="{FF2B5EF4-FFF2-40B4-BE49-F238E27FC236}">
                <a16:creationId xmlns="" xmlns:a16="http://schemas.microsoft.com/office/drawing/2014/main" id="{BDBA8A32-7281-4F1C-8717-75FAF8AE3E20}"/>
              </a:ext>
            </a:extLst>
          </p:cNvPr>
          <p:cNvPicPr>
            <a:picLocks noChangeAspect="1"/>
          </p:cNvPicPr>
          <p:nvPr/>
        </p:nvPicPr>
        <p:blipFill rotWithShape="1">
          <a:blip r:embed="rId3" cstate="print">
            <a:extLst>
              <a:ext uri="{28A0092B-C50C-407E-A947-70E740481C1C}">
                <a14:useLocalDpi xmlns="" xmlns:a14="http://schemas.microsoft.com/office/drawing/2010/main" val="0"/>
              </a:ext>
            </a:extLst>
          </a:blip>
          <a:srcRect l="52835" t="41648" r="1806" b="39756"/>
          <a:stretch/>
        </p:blipFill>
        <p:spPr>
          <a:xfrm>
            <a:off x="1483414" y="3582558"/>
            <a:ext cx="2592288" cy="478256"/>
          </a:xfrm>
          <a:prstGeom prst="rect">
            <a:avLst/>
          </a:prstGeom>
        </p:spPr>
      </p:pic>
      <p:sp>
        <p:nvSpPr>
          <p:cNvPr id="23" name="文本框 22">
            <a:extLst>
              <a:ext uri="{FF2B5EF4-FFF2-40B4-BE49-F238E27FC236}">
                <a16:creationId xmlns="" xmlns:a16="http://schemas.microsoft.com/office/drawing/2014/main" id="{1659893C-086A-411D-B867-A414FA190646}"/>
              </a:ext>
            </a:extLst>
          </p:cNvPr>
          <p:cNvSpPr txBox="1"/>
          <p:nvPr/>
        </p:nvSpPr>
        <p:spPr>
          <a:xfrm>
            <a:off x="2157162" y="3558380"/>
            <a:ext cx="1404156" cy="501291"/>
          </a:xfrm>
          <a:prstGeom prst="rect">
            <a:avLst/>
          </a:prstGeom>
          <a:noFill/>
        </p:spPr>
        <p:txBody>
          <a:bodyPr wrap="square" rtlCol="0">
            <a:spAutoFit/>
          </a:bodyPr>
          <a:lstStyle/>
          <a:p>
            <a:pPr>
              <a:lnSpc>
                <a:spcPct val="150000"/>
              </a:lnSpc>
            </a:pPr>
            <a:r>
              <a:rPr lang="zh-CN" altLang="en-US" sz="2100" dirty="0">
                <a:latin typeface="黑体" panose="02010609060101010101" pitchFamily="49" charset="-122"/>
                <a:ea typeface="黑体" panose="02010609060101010101" pitchFamily="49" charset="-122"/>
              </a:rPr>
              <a:t>圆粒豌豆</a:t>
            </a:r>
          </a:p>
        </p:txBody>
      </p:sp>
      <p:sp>
        <p:nvSpPr>
          <p:cNvPr id="24" name="文本框 23">
            <a:extLst>
              <a:ext uri="{FF2B5EF4-FFF2-40B4-BE49-F238E27FC236}">
                <a16:creationId xmlns="" xmlns:a16="http://schemas.microsoft.com/office/drawing/2014/main" id="{D3423777-636C-4568-8410-491064A89BCA}"/>
              </a:ext>
            </a:extLst>
          </p:cNvPr>
          <p:cNvSpPr txBox="1"/>
          <p:nvPr/>
        </p:nvSpPr>
        <p:spPr>
          <a:xfrm>
            <a:off x="5889562" y="3498163"/>
            <a:ext cx="1404156" cy="501291"/>
          </a:xfrm>
          <a:prstGeom prst="rect">
            <a:avLst/>
          </a:prstGeom>
          <a:noFill/>
        </p:spPr>
        <p:txBody>
          <a:bodyPr wrap="square" rtlCol="0">
            <a:spAutoFit/>
          </a:bodyPr>
          <a:lstStyle/>
          <a:p>
            <a:pPr>
              <a:lnSpc>
                <a:spcPct val="150000"/>
              </a:lnSpc>
            </a:pPr>
            <a:r>
              <a:rPr lang="zh-CN" altLang="en-US" sz="2100" dirty="0">
                <a:latin typeface="黑体" panose="02010609060101010101" pitchFamily="49" charset="-122"/>
                <a:ea typeface="黑体" panose="02010609060101010101" pitchFamily="49" charset="-122"/>
              </a:rPr>
              <a:t>皱粒豌豆</a:t>
            </a:r>
          </a:p>
        </p:txBody>
      </p:sp>
      <p:sp>
        <p:nvSpPr>
          <p:cNvPr id="25" name="文本框 24">
            <a:extLst>
              <a:ext uri="{FF2B5EF4-FFF2-40B4-BE49-F238E27FC236}">
                <a16:creationId xmlns="" xmlns:a16="http://schemas.microsoft.com/office/drawing/2014/main" id="{F071C29C-BE6F-4333-ADC3-BE15A0475AA3}"/>
              </a:ext>
            </a:extLst>
          </p:cNvPr>
          <p:cNvSpPr txBox="1"/>
          <p:nvPr/>
        </p:nvSpPr>
        <p:spPr>
          <a:xfrm>
            <a:off x="140364" y="729662"/>
            <a:ext cx="1404156" cy="501291"/>
          </a:xfrm>
          <a:prstGeom prst="rect">
            <a:avLst/>
          </a:prstGeom>
          <a:noFill/>
        </p:spPr>
        <p:txBody>
          <a:bodyPr wrap="square" rtlCol="0">
            <a:spAutoFit/>
          </a:bodyPr>
          <a:lstStyle/>
          <a:p>
            <a:pPr>
              <a:lnSpc>
                <a:spcPct val="150000"/>
              </a:lnSpc>
            </a:pPr>
            <a:r>
              <a:rPr lang="zh-CN" altLang="en-US" sz="2100" dirty="0">
                <a:latin typeface="黑体" panose="02010609060101010101" pitchFamily="49" charset="-122"/>
                <a:ea typeface="黑体" panose="02010609060101010101" pitchFamily="49" charset="-122"/>
              </a:rPr>
              <a:t>基因：</a:t>
            </a:r>
          </a:p>
        </p:txBody>
      </p:sp>
      <p:sp>
        <p:nvSpPr>
          <p:cNvPr id="26" name="文本框 25">
            <a:extLst>
              <a:ext uri="{FF2B5EF4-FFF2-40B4-BE49-F238E27FC236}">
                <a16:creationId xmlns="" xmlns:a16="http://schemas.microsoft.com/office/drawing/2014/main" id="{AE8CD53D-0DE9-430F-BE40-ACC814AF7817}"/>
              </a:ext>
            </a:extLst>
          </p:cNvPr>
          <p:cNvSpPr txBox="1"/>
          <p:nvPr/>
        </p:nvSpPr>
        <p:spPr>
          <a:xfrm>
            <a:off x="140364" y="1629156"/>
            <a:ext cx="1404156" cy="501291"/>
          </a:xfrm>
          <a:prstGeom prst="rect">
            <a:avLst/>
          </a:prstGeom>
          <a:noFill/>
        </p:spPr>
        <p:txBody>
          <a:bodyPr wrap="square" rtlCol="0">
            <a:spAutoFit/>
          </a:bodyPr>
          <a:lstStyle/>
          <a:p>
            <a:pPr>
              <a:lnSpc>
                <a:spcPct val="150000"/>
              </a:lnSpc>
            </a:pPr>
            <a:r>
              <a:rPr lang="zh-CN" altLang="en-US" sz="2100" dirty="0">
                <a:latin typeface="黑体" panose="02010609060101010101" pitchFamily="49" charset="-122"/>
                <a:ea typeface="黑体" panose="02010609060101010101" pitchFamily="49" charset="-122"/>
              </a:rPr>
              <a:t>酶：</a:t>
            </a:r>
          </a:p>
        </p:txBody>
      </p:sp>
      <p:sp>
        <p:nvSpPr>
          <p:cNvPr id="27" name="文本框 26">
            <a:extLst>
              <a:ext uri="{FF2B5EF4-FFF2-40B4-BE49-F238E27FC236}">
                <a16:creationId xmlns="" xmlns:a16="http://schemas.microsoft.com/office/drawing/2014/main" id="{3D6D9695-ADF4-4502-B601-72430ACC2130}"/>
              </a:ext>
            </a:extLst>
          </p:cNvPr>
          <p:cNvSpPr txBox="1"/>
          <p:nvPr/>
        </p:nvSpPr>
        <p:spPr>
          <a:xfrm>
            <a:off x="119574" y="2636857"/>
            <a:ext cx="1404156" cy="501291"/>
          </a:xfrm>
          <a:prstGeom prst="rect">
            <a:avLst/>
          </a:prstGeom>
          <a:noFill/>
        </p:spPr>
        <p:txBody>
          <a:bodyPr wrap="square" rtlCol="0">
            <a:spAutoFit/>
          </a:bodyPr>
          <a:lstStyle/>
          <a:p>
            <a:pPr>
              <a:lnSpc>
                <a:spcPct val="150000"/>
              </a:lnSpc>
            </a:pPr>
            <a:r>
              <a:rPr lang="zh-CN" altLang="en-US" sz="2100" dirty="0">
                <a:latin typeface="黑体" panose="02010609060101010101" pitchFamily="49" charset="-122"/>
                <a:ea typeface="黑体" panose="02010609060101010101" pitchFamily="49" charset="-122"/>
              </a:rPr>
              <a:t>结果：</a:t>
            </a:r>
          </a:p>
        </p:txBody>
      </p:sp>
      <p:sp>
        <p:nvSpPr>
          <p:cNvPr id="28" name="文本框 27">
            <a:extLst>
              <a:ext uri="{FF2B5EF4-FFF2-40B4-BE49-F238E27FC236}">
                <a16:creationId xmlns="" xmlns:a16="http://schemas.microsoft.com/office/drawing/2014/main" id="{9FBC0DB6-B809-45BA-A9C5-CA03BDA2BFD9}"/>
              </a:ext>
            </a:extLst>
          </p:cNvPr>
          <p:cNvSpPr txBox="1"/>
          <p:nvPr/>
        </p:nvSpPr>
        <p:spPr>
          <a:xfrm>
            <a:off x="138992" y="3612387"/>
            <a:ext cx="1289856" cy="501291"/>
          </a:xfrm>
          <a:prstGeom prst="rect">
            <a:avLst/>
          </a:prstGeom>
          <a:noFill/>
        </p:spPr>
        <p:txBody>
          <a:bodyPr wrap="square" rtlCol="0">
            <a:spAutoFit/>
          </a:bodyPr>
          <a:lstStyle/>
          <a:p>
            <a:pPr>
              <a:lnSpc>
                <a:spcPct val="150000"/>
              </a:lnSpc>
            </a:pPr>
            <a:r>
              <a:rPr lang="zh-CN" altLang="en-US" sz="2100" dirty="0">
                <a:latin typeface="黑体" panose="02010609060101010101" pitchFamily="49" charset="-122"/>
                <a:ea typeface="黑体" panose="02010609060101010101" pitchFamily="49" charset="-122"/>
              </a:rPr>
              <a:t>性状：</a:t>
            </a:r>
          </a:p>
        </p:txBody>
      </p:sp>
      <p:sp>
        <p:nvSpPr>
          <p:cNvPr id="29" name="文本框 28">
            <a:extLst>
              <a:ext uri="{FF2B5EF4-FFF2-40B4-BE49-F238E27FC236}">
                <a16:creationId xmlns="" xmlns:a16="http://schemas.microsoft.com/office/drawing/2014/main" id="{CA4B3999-7A91-409E-9AB3-FCB3B5D178DD}"/>
              </a:ext>
            </a:extLst>
          </p:cNvPr>
          <p:cNvSpPr txBox="1"/>
          <p:nvPr/>
        </p:nvSpPr>
        <p:spPr>
          <a:xfrm>
            <a:off x="1483414" y="746105"/>
            <a:ext cx="2268252" cy="501291"/>
          </a:xfrm>
          <a:prstGeom prst="rect">
            <a:avLst/>
          </a:prstGeom>
          <a:solidFill>
            <a:srgbClr val="CCFFFF">
              <a:alpha val="38039"/>
            </a:srgbClr>
          </a:solidFill>
        </p:spPr>
        <p:txBody>
          <a:bodyPr wrap="square" rtlCol="0">
            <a:spAutoFit/>
          </a:bodyPr>
          <a:lstStyle/>
          <a:p>
            <a:pPr algn="ctr">
              <a:lnSpc>
                <a:spcPct val="150000"/>
              </a:lnSpc>
            </a:pPr>
            <a:r>
              <a:rPr lang="zh-CN" altLang="en-US" sz="2100" dirty="0">
                <a:latin typeface="黑体" panose="02010609060101010101" pitchFamily="49" charset="-122"/>
                <a:ea typeface="黑体" panose="02010609060101010101" pitchFamily="49" charset="-122"/>
              </a:rPr>
              <a:t>淀粉分支酶基因</a:t>
            </a:r>
          </a:p>
        </p:txBody>
      </p:sp>
      <p:sp>
        <p:nvSpPr>
          <p:cNvPr id="39" name="文本框 38">
            <a:extLst>
              <a:ext uri="{FF2B5EF4-FFF2-40B4-BE49-F238E27FC236}">
                <a16:creationId xmlns="" xmlns:a16="http://schemas.microsoft.com/office/drawing/2014/main" id="{5C094A65-9AD0-4F9D-81D7-48BEAD7BDBDB}"/>
              </a:ext>
            </a:extLst>
          </p:cNvPr>
          <p:cNvSpPr txBox="1"/>
          <p:nvPr/>
        </p:nvSpPr>
        <p:spPr>
          <a:xfrm>
            <a:off x="1487370" y="1660127"/>
            <a:ext cx="2268252" cy="501291"/>
          </a:xfrm>
          <a:prstGeom prst="rect">
            <a:avLst/>
          </a:prstGeom>
          <a:solidFill>
            <a:srgbClr val="CCFFFF">
              <a:alpha val="38824"/>
            </a:srgbClr>
          </a:solidFill>
        </p:spPr>
        <p:txBody>
          <a:bodyPr wrap="square" rtlCol="0">
            <a:spAutoFit/>
          </a:bodyPr>
          <a:lstStyle/>
          <a:p>
            <a:pPr algn="ctr">
              <a:lnSpc>
                <a:spcPct val="150000"/>
              </a:lnSpc>
            </a:pPr>
            <a:r>
              <a:rPr lang="zh-CN" altLang="en-US" sz="2100" dirty="0">
                <a:latin typeface="黑体" panose="02010609060101010101" pitchFamily="49" charset="-122"/>
                <a:ea typeface="黑体" panose="02010609060101010101" pitchFamily="49" charset="-122"/>
              </a:rPr>
              <a:t>淀粉分支酶正常</a:t>
            </a:r>
          </a:p>
        </p:txBody>
      </p:sp>
      <p:sp>
        <p:nvSpPr>
          <p:cNvPr id="40" name="文本框 39">
            <a:extLst>
              <a:ext uri="{FF2B5EF4-FFF2-40B4-BE49-F238E27FC236}">
                <a16:creationId xmlns="" xmlns:a16="http://schemas.microsoft.com/office/drawing/2014/main" id="{BDA1CE90-EB3C-45BC-9DEF-132513C388BE}"/>
              </a:ext>
            </a:extLst>
          </p:cNvPr>
          <p:cNvSpPr txBox="1"/>
          <p:nvPr/>
        </p:nvSpPr>
        <p:spPr>
          <a:xfrm>
            <a:off x="1524948" y="2612702"/>
            <a:ext cx="2268252" cy="501291"/>
          </a:xfrm>
          <a:prstGeom prst="rect">
            <a:avLst/>
          </a:prstGeom>
          <a:solidFill>
            <a:srgbClr val="CCFFFF">
              <a:alpha val="38039"/>
            </a:srgbClr>
          </a:solidFill>
        </p:spPr>
        <p:txBody>
          <a:bodyPr wrap="square" rtlCol="0">
            <a:spAutoFit/>
          </a:bodyPr>
          <a:lstStyle/>
          <a:p>
            <a:pPr algn="ctr">
              <a:lnSpc>
                <a:spcPct val="150000"/>
              </a:lnSpc>
            </a:pPr>
            <a:r>
              <a:rPr lang="zh-CN" altLang="en-US" sz="2100" dirty="0">
                <a:latin typeface="黑体" panose="02010609060101010101" pitchFamily="49" charset="-122"/>
                <a:ea typeface="黑体" panose="02010609060101010101" pitchFamily="49" charset="-122"/>
              </a:rPr>
              <a:t>淀粉含量高</a:t>
            </a:r>
          </a:p>
        </p:txBody>
      </p:sp>
      <p:sp>
        <p:nvSpPr>
          <p:cNvPr id="43" name="文本框 42">
            <a:extLst>
              <a:ext uri="{FF2B5EF4-FFF2-40B4-BE49-F238E27FC236}">
                <a16:creationId xmlns="" xmlns:a16="http://schemas.microsoft.com/office/drawing/2014/main" id="{7DD0A914-8E79-420C-B1B5-36C00408C47D}"/>
              </a:ext>
            </a:extLst>
          </p:cNvPr>
          <p:cNvSpPr txBox="1"/>
          <p:nvPr/>
        </p:nvSpPr>
        <p:spPr>
          <a:xfrm>
            <a:off x="4945675" y="766966"/>
            <a:ext cx="2643857" cy="501291"/>
          </a:xfrm>
          <a:prstGeom prst="rect">
            <a:avLst/>
          </a:prstGeom>
          <a:solidFill>
            <a:srgbClr val="CCFFFF">
              <a:alpha val="40000"/>
            </a:srgbClr>
          </a:solidFill>
        </p:spPr>
        <p:txBody>
          <a:bodyPr wrap="square" rtlCol="0">
            <a:spAutoFit/>
          </a:bodyPr>
          <a:lstStyle/>
          <a:p>
            <a:pPr algn="ctr">
              <a:lnSpc>
                <a:spcPct val="150000"/>
              </a:lnSpc>
            </a:pPr>
            <a:r>
              <a:rPr lang="zh-CN" altLang="en-US" sz="2100" dirty="0">
                <a:solidFill>
                  <a:srgbClr val="FF0000"/>
                </a:solidFill>
                <a:latin typeface="黑体" panose="02010609060101010101" pitchFamily="49" charset="-122"/>
                <a:ea typeface="黑体" panose="02010609060101010101" pitchFamily="49" charset="-122"/>
              </a:rPr>
              <a:t>淀粉分支酶基因异常</a:t>
            </a:r>
          </a:p>
        </p:txBody>
      </p:sp>
      <p:sp>
        <p:nvSpPr>
          <p:cNvPr id="12" name="箭头: 下 11">
            <a:extLst>
              <a:ext uri="{FF2B5EF4-FFF2-40B4-BE49-F238E27FC236}">
                <a16:creationId xmlns="" xmlns:a16="http://schemas.microsoft.com/office/drawing/2014/main" id="{E8B38FF8-E273-485B-AE43-05A45554C49B}"/>
              </a:ext>
            </a:extLst>
          </p:cNvPr>
          <p:cNvSpPr/>
          <p:nvPr/>
        </p:nvSpPr>
        <p:spPr>
          <a:xfrm>
            <a:off x="2497056" y="1248539"/>
            <a:ext cx="324036" cy="37317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sz="1350"/>
          </a:p>
        </p:txBody>
      </p:sp>
      <p:sp>
        <p:nvSpPr>
          <p:cNvPr id="44" name="箭头: 下 43">
            <a:extLst>
              <a:ext uri="{FF2B5EF4-FFF2-40B4-BE49-F238E27FC236}">
                <a16:creationId xmlns="" xmlns:a16="http://schemas.microsoft.com/office/drawing/2014/main" id="{07A2E52E-7B80-46AD-ABDC-5B7A62077A5D}"/>
              </a:ext>
            </a:extLst>
          </p:cNvPr>
          <p:cNvSpPr/>
          <p:nvPr/>
        </p:nvSpPr>
        <p:spPr>
          <a:xfrm>
            <a:off x="2497056" y="2209430"/>
            <a:ext cx="324036" cy="37317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sz="1350"/>
          </a:p>
        </p:txBody>
      </p:sp>
      <p:sp>
        <p:nvSpPr>
          <p:cNvPr id="45" name="箭头: 下 44">
            <a:extLst>
              <a:ext uri="{FF2B5EF4-FFF2-40B4-BE49-F238E27FC236}">
                <a16:creationId xmlns="" xmlns:a16="http://schemas.microsoft.com/office/drawing/2014/main" id="{34D707CD-E4F9-4B70-9BDB-C84B62F9759F}"/>
              </a:ext>
            </a:extLst>
          </p:cNvPr>
          <p:cNvSpPr/>
          <p:nvPr/>
        </p:nvSpPr>
        <p:spPr>
          <a:xfrm>
            <a:off x="2501713" y="3185918"/>
            <a:ext cx="324036" cy="37317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sz="1350"/>
          </a:p>
        </p:txBody>
      </p:sp>
      <p:sp>
        <p:nvSpPr>
          <p:cNvPr id="46" name="箭头: 下 45">
            <a:extLst>
              <a:ext uri="{FF2B5EF4-FFF2-40B4-BE49-F238E27FC236}">
                <a16:creationId xmlns="" xmlns:a16="http://schemas.microsoft.com/office/drawing/2014/main" id="{BA13081F-ED94-4700-94FD-7BB5C139FCB4}"/>
              </a:ext>
            </a:extLst>
          </p:cNvPr>
          <p:cNvSpPr/>
          <p:nvPr/>
        </p:nvSpPr>
        <p:spPr>
          <a:xfrm>
            <a:off x="6243491" y="1261617"/>
            <a:ext cx="324036" cy="37317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sz="1350"/>
          </a:p>
        </p:txBody>
      </p:sp>
      <p:sp>
        <p:nvSpPr>
          <p:cNvPr id="47" name="箭头: 下 46">
            <a:extLst>
              <a:ext uri="{FF2B5EF4-FFF2-40B4-BE49-F238E27FC236}">
                <a16:creationId xmlns="" xmlns:a16="http://schemas.microsoft.com/office/drawing/2014/main" id="{08195D16-ACA1-4972-A52D-FD8B7B3015EC}"/>
              </a:ext>
            </a:extLst>
          </p:cNvPr>
          <p:cNvSpPr/>
          <p:nvPr/>
        </p:nvSpPr>
        <p:spPr>
          <a:xfrm>
            <a:off x="6267604" y="2246019"/>
            <a:ext cx="324036" cy="37317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sz="1350" dirty="0"/>
          </a:p>
        </p:txBody>
      </p:sp>
      <p:sp>
        <p:nvSpPr>
          <p:cNvPr id="48" name="箭头: 下 47">
            <a:extLst>
              <a:ext uri="{FF2B5EF4-FFF2-40B4-BE49-F238E27FC236}">
                <a16:creationId xmlns="" xmlns:a16="http://schemas.microsoft.com/office/drawing/2014/main" id="{7E9E16B2-E56A-483D-9B18-38338C72AA33}"/>
              </a:ext>
            </a:extLst>
          </p:cNvPr>
          <p:cNvSpPr/>
          <p:nvPr/>
        </p:nvSpPr>
        <p:spPr>
          <a:xfrm>
            <a:off x="6292932" y="3127869"/>
            <a:ext cx="324036" cy="37317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sz="1350"/>
          </a:p>
        </p:txBody>
      </p:sp>
      <p:sp>
        <p:nvSpPr>
          <p:cNvPr id="49" name="文本框 48">
            <a:extLst>
              <a:ext uri="{FF2B5EF4-FFF2-40B4-BE49-F238E27FC236}">
                <a16:creationId xmlns="" xmlns:a16="http://schemas.microsoft.com/office/drawing/2014/main" id="{744B9E1F-D381-41BD-BEE1-F783BD2E3681}"/>
              </a:ext>
            </a:extLst>
          </p:cNvPr>
          <p:cNvSpPr txBox="1"/>
          <p:nvPr/>
        </p:nvSpPr>
        <p:spPr>
          <a:xfrm>
            <a:off x="4985874" y="1661313"/>
            <a:ext cx="2643857" cy="501291"/>
          </a:xfrm>
          <a:prstGeom prst="rect">
            <a:avLst/>
          </a:prstGeom>
          <a:solidFill>
            <a:srgbClr val="CCFFFF">
              <a:alpha val="40000"/>
            </a:srgbClr>
          </a:solidFill>
        </p:spPr>
        <p:txBody>
          <a:bodyPr wrap="square" rtlCol="0">
            <a:spAutoFit/>
          </a:bodyPr>
          <a:lstStyle/>
          <a:p>
            <a:pPr algn="ctr">
              <a:lnSpc>
                <a:spcPct val="150000"/>
              </a:lnSpc>
            </a:pPr>
            <a:r>
              <a:rPr lang="zh-CN" altLang="en-US" sz="2100" dirty="0">
                <a:solidFill>
                  <a:srgbClr val="FF0000"/>
                </a:solidFill>
                <a:latin typeface="黑体" panose="02010609060101010101" pitchFamily="49" charset="-122"/>
                <a:ea typeface="黑体" panose="02010609060101010101" pitchFamily="49" charset="-122"/>
              </a:rPr>
              <a:t>淀粉分支酶异常</a:t>
            </a:r>
          </a:p>
        </p:txBody>
      </p:sp>
      <p:sp>
        <p:nvSpPr>
          <p:cNvPr id="51" name="文本框 50">
            <a:extLst>
              <a:ext uri="{FF2B5EF4-FFF2-40B4-BE49-F238E27FC236}">
                <a16:creationId xmlns="" xmlns:a16="http://schemas.microsoft.com/office/drawing/2014/main" id="{1C89BF01-A88D-4EFD-A729-DA3DDE503663}"/>
              </a:ext>
            </a:extLst>
          </p:cNvPr>
          <p:cNvSpPr txBox="1"/>
          <p:nvPr/>
        </p:nvSpPr>
        <p:spPr>
          <a:xfrm>
            <a:off x="4989330" y="2619197"/>
            <a:ext cx="2643857" cy="501291"/>
          </a:xfrm>
          <a:prstGeom prst="rect">
            <a:avLst/>
          </a:prstGeom>
          <a:solidFill>
            <a:srgbClr val="CCFFFF">
              <a:alpha val="41176"/>
            </a:srgbClr>
          </a:solidFill>
        </p:spPr>
        <p:txBody>
          <a:bodyPr wrap="square" rtlCol="0">
            <a:spAutoFit/>
          </a:bodyPr>
          <a:lstStyle/>
          <a:p>
            <a:pPr algn="ctr">
              <a:lnSpc>
                <a:spcPct val="150000"/>
              </a:lnSpc>
            </a:pPr>
            <a:r>
              <a:rPr lang="zh-CN" altLang="en-US" sz="2100" dirty="0">
                <a:solidFill>
                  <a:srgbClr val="FF0000"/>
                </a:solidFill>
                <a:latin typeface="黑体" panose="02010609060101010101" pitchFamily="49" charset="-122"/>
                <a:ea typeface="黑体" panose="02010609060101010101" pitchFamily="49" charset="-122"/>
              </a:rPr>
              <a:t>淀粉含量低</a:t>
            </a:r>
          </a:p>
        </p:txBody>
      </p:sp>
      <p:sp>
        <p:nvSpPr>
          <p:cNvPr id="52" name="文本框 51">
            <a:extLst>
              <a:ext uri="{FF2B5EF4-FFF2-40B4-BE49-F238E27FC236}">
                <a16:creationId xmlns="" xmlns:a16="http://schemas.microsoft.com/office/drawing/2014/main" id="{BF7C8605-13C6-437B-ACCD-16734B3877F9}"/>
              </a:ext>
            </a:extLst>
          </p:cNvPr>
          <p:cNvSpPr txBox="1"/>
          <p:nvPr/>
        </p:nvSpPr>
        <p:spPr>
          <a:xfrm>
            <a:off x="176724" y="4293406"/>
            <a:ext cx="1289856" cy="501291"/>
          </a:xfrm>
          <a:prstGeom prst="rect">
            <a:avLst/>
          </a:prstGeom>
          <a:noFill/>
        </p:spPr>
        <p:txBody>
          <a:bodyPr wrap="square" rtlCol="0">
            <a:spAutoFit/>
          </a:bodyPr>
          <a:lstStyle/>
          <a:p>
            <a:pPr>
              <a:lnSpc>
                <a:spcPct val="150000"/>
              </a:lnSpc>
            </a:pPr>
            <a:r>
              <a:rPr lang="zh-CN" altLang="en-US" sz="2100" dirty="0">
                <a:latin typeface="黑体" panose="02010609060101010101" pitchFamily="49" charset="-122"/>
                <a:ea typeface="黑体" panose="02010609060101010101" pitchFamily="49" charset="-122"/>
              </a:rPr>
              <a:t>结论：</a:t>
            </a:r>
          </a:p>
        </p:txBody>
      </p:sp>
      <p:sp>
        <p:nvSpPr>
          <p:cNvPr id="53" name="文本框 52">
            <a:extLst>
              <a:ext uri="{FF2B5EF4-FFF2-40B4-BE49-F238E27FC236}">
                <a16:creationId xmlns="" xmlns:a16="http://schemas.microsoft.com/office/drawing/2014/main" id="{01D8820B-5286-4DE8-86F2-100E8D1CF332}"/>
              </a:ext>
            </a:extLst>
          </p:cNvPr>
          <p:cNvSpPr txBox="1"/>
          <p:nvPr/>
        </p:nvSpPr>
        <p:spPr>
          <a:xfrm>
            <a:off x="973320" y="4350075"/>
            <a:ext cx="8148857" cy="501291"/>
          </a:xfrm>
          <a:prstGeom prst="rect">
            <a:avLst/>
          </a:prstGeom>
          <a:noFill/>
        </p:spPr>
        <p:txBody>
          <a:bodyPr wrap="square" rtlCol="0">
            <a:spAutoFit/>
          </a:bodyPr>
          <a:lstStyle/>
          <a:p>
            <a:pPr>
              <a:lnSpc>
                <a:spcPct val="150000"/>
              </a:lnSpc>
            </a:pPr>
            <a:r>
              <a:rPr lang="zh-CN" altLang="en-US" sz="2100" dirty="0">
                <a:solidFill>
                  <a:srgbClr val="002060"/>
                </a:solidFill>
                <a:latin typeface="黑体" panose="02010609060101010101" pitchFamily="49" charset="-122"/>
                <a:ea typeface="黑体" panose="02010609060101010101" pitchFamily="49" charset="-122"/>
              </a:rPr>
              <a:t>基因通过控制</a:t>
            </a:r>
            <a:r>
              <a:rPr lang="zh-CN" altLang="en-US" sz="2100" dirty="0">
                <a:solidFill>
                  <a:srgbClr val="FF0000"/>
                </a:solidFill>
                <a:latin typeface="黑体" panose="02010609060101010101" pitchFamily="49" charset="-122"/>
                <a:ea typeface="黑体" panose="02010609060101010101" pitchFamily="49" charset="-122"/>
              </a:rPr>
              <a:t>酶的合成</a:t>
            </a:r>
            <a:r>
              <a:rPr lang="zh-CN" altLang="en-US" sz="2100" dirty="0">
                <a:solidFill>
                  <a:srgbClr val="002060"/>
                </a:solidFill>
                <a:latin typeface="黑体" panose="02010609060101010101" pitchFamily="49" charset="-122"/>
                <a:ea typeface="黑体" panose="02010609060101010101" pitchFamily="49" charset="-122"/>
              </a:rPr>
              <a:t>来控制代谢过程，进而控制生物体的性状。</a:t>
            </a:r>
          </a:p>
        </p:txBody>
      </p:sp>
    </p:spTree>
    <p:extLst>
      <p:ext uri="{BB962C8B-B14F-4D97-AF65-F5344CB8AC3E}">
        <p14:creationId xmlns="" xmlns:p14="http://schemas.microsoft.com/office/powerpoint/2010/main" val="573359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linds(horizontal)">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blinds(horizontal)">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blinds(horizontal)">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blinds(horizontal)">
                                      <p:cBhvr>
                                        <p:cTn id="22" dur="500"/>
                                        <p:tgtEl>
                                          <p:spTgt spid="4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blinds(horizontal)">
                                      <p:cBhvr>
                                        <p:cTn id="27" dur="500"/>
                                        <p:tgtEl>
                                          <p:spTgt spid="5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blinds(horizontal)">
                                      <p:cBhvr>
                                        <p:cTn id="32" dur="500"/>
                                        <p:tgtEl>
                                          <p:spTgt spid="4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blinds(horizontal)">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blinds(horizontal)">
                                      <p:cBhvr>
                                        <p:cTn id="47" dur="500"/>
                                        <p:tgtEl>
                                          <p:spTgt spid="5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blinds(horizontal)">
                                      <p:cBhvr>
                                        <p:cTn id="5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3" grpId="0" animBg="1"/>
      <p:bldP spid="46" grpId="0" animBg="1"/>
      <p:bldP spid="47" grpId="0" animBg="1"/>
      <p:bldP spid="48" grpId="0" animBg="1"/>
      <p:bldP spid="49" grpId="0" animBg="1"/>
      <p:bldP spid="51" grpId="0" animBg="1"/>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9865" y="139470"/>
            <a:ext cx="8954135" cy="111376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eaLnBrk="1" fontAlgn="auto">
              <a:lnSpc>
                <a:spcPct val="150000"/>
              </a:lnSpc>
              <a:spcBef>
                <a:spcPct val="40000"/>
              </a:spcBef>
            </a:pPr>
            <a:r>
              <a:rPr lang="en-US" altLang="zh-CN" sz="2400" b="1" dirty="0">
                <a:latin typeface="宋体" panose="02010600030101010101" pitchFamily="2" charset="-122"/>
                <a:ea typeface="宋体" panose="02010600030101010101" pitchFamily="2" charset="-122"/>
                <a:cs typeface="宋体" panose="02010600030101010101" pitchFamily="2" charset="-122"/>
                <a:sym typeface="+mn-ea"/>
              </a:rPr>
              <a:t>1</a:t>
            </a:r>
            <a:r>
              <a:rPr lang="zh-CN" altLang="en-US" sz="2400" b="1" dirty="0">
                <a:latin typeface="宋体" panose="02010600030101010101" pitchFamily="2" charset="-122"/>
                <a:ea typeface="宋体" panose="02010600030101010101" pitchFamily="2" charset="-122"/>
                <a:cs typeface="宋体" panose="02010600030101010101" pitchFamily="2" charset="-122"/>
                <a:sym typeface="+mn-ea"/>
              </a:rPr>
              <a:t>、请针对高温培养残翅果蝇幼虫得到翅长接近正常的果蝇成虫的原因提出假说，进行解释。</a:t>
            </a:r>
            <a:endParaRPr lang="zh-CN" altLang="en-US" sz="2400" b="1" dirty="0">
              <a:latin typeface="宋体" panose="02010600030101010101" pitchFamily="2" charset="-122"/>
              <a:ea typeface="宋体" panose="02010600030101010101" pitchFamily="2" charset="-122"/>
              <a:cs typeface="宋体" panose="02010600030101010101" pitchFamily="2" charset="-122"/>
            </a:endParaRPr>
          </a:p>
        </p:txBody>
      </p:sp>
      <p:sp>
        <p:nvSpPr>
          <p:cNvPr id="4" name="文本框 3">
            <a:extLst>
              <a:ext uri="{FF2B5EF4-FFF2-40B4-BE49-F238E27FC236}">
                <a16:creationId xmlns="" xmlns:a16="http://schemas.microsoft.com/office/drawing/2014/main" id="{0487E3AD-8166-9642-9DE5-F513414C9DCE}"/>
              </a:ext>
            </a:extLst>
          </p:cNvPr>
          <p:cNvSpPr txBox="1"/>
          <p:nvPr/>
        </p:nvSpPr>
        <p:spPr>
          <a:xfrm>
            <a:off x="658090" y="1371299"/>
            <a:ext cx="5724644" cy="923330"/>
          </a:xfrm>
          <a:prstGeom prst="rect">
            <a:avLst/>
          </a:prstGeom>
          <a:noFill/>
        </p:spPr>
        <p:txBody>
          <a:bodyPr wrap="none" rtlCol="0">
            <a:spAutoFit/>
          </a:bodyPr>
          <a:lstStyle/>
          <a:p>
            <a:r>
              <a:rPr lang="zh-CN" altLang="en-US" b="1" dirty="0">
                <a:latin typeface="Kaiti SC" panose="02010600040101010101" pitchFamily="2" charset="-122"/>
                <a:ea typeface="Kaiti SC" panose="02010600040101010101" pitchFamily="2" charset="-122"/>
                <a:cs typeface="宋体" panose="02010600030101010101" pitchFamily="2" charset="-122"/>
                <a:sym typeface="+mn-ea"/>
              </a:rPr>
              <a:t>提示：翅的发育是否经过酶催化的反应？</a:t>
            </a:r>
            <a:endParaRPr lang="en-US" altLang="zh-CN" b="1" dirty="0">
              <a:latin typeface="Kaiti SC" panose="02010600040101010101" pitchFamily="2" charset="-122"/>
              <a:ea typeface="Kaiti SC" panose="02010600040101010101" pitchFamily="2" charset="-122"/>
              <a:cs typeface="宋体" panose="02010600030101010101" pitchFamily="2" charset="-122"/>
              <a:sym typeface="+mn-ea"/>
            </a:endParaRPr>
          </a:p>
          <a:p>
            <a:r>
              <a:rPr lang="zh-CN" altLang="en-US" b="1" dirty="0">
                <a:latin typeface="Kaiti SC" panose="02010600040101010101" pitchFamily="2" charset="-122"/>
                <a:ea typeface="Kaiti SC" panose="02010600040101010101" pitchFamily="2" charset="-122"/>
                <a:cs typeface="宋体" panose="02010600030101010101" pitchFamily="2" charset="-122"/>
                <a:sym typeface="+mn-ea"/>
              </a:rPr>
              <a:t>酶与基因的关系是怎样的？酶与温度的关系是怎样的？</a:t>
            </a:r>
            <a:endParaRPr lang="zh-CN" altLang="en-US" dirty="0">
              <a:latin typeface="Kaiti SC" panose="02010600040101010101" pitchFamily="2" charset="-122"/>
              <a:ea typeface="Kaiti SC" panose="02010600040101010101" pitchFamily="2" charset="-122"/>
              <a:cs typeface="宋体" panose="02010600030101010101" pitchFamily="2" charset="-122"/>
              <a:sym typeface="Arial" panose="020B0604020202020204"/>
            </a:endParaRPr>
          </a:p>
          <a:p>
            <a:endParaRPr kumimoji="1" lang="zh-CN" altLang="en-US" dirty="0"/>
          </a:p>
        </p:txBody>
      </p:sp>
      <p:sp>
        <p:nvSpPr>
          <p:cNvPr id="5" name="文本框 4">
            <a:extLst>
              <a:ext uri="{FF2B5EF4-FFF2-40B4-BE49-F238E27FC236}">
                <a16:creationId xmlns="" xmlns:a16="http://schemas.microsoft.com/office/drawing/2014/main" id="{8DFDBA02-1883-B947-ACE2-E890168B9861}"/>
              </a:ext>
            </a:extLst>
          </p:cNvPr>
          <p:cNvSpPr txBox="1"/>
          <p:nvPr/>
        </p:nvSpPr>
        <p:spPr>
          <a:xfrm>
            <a:off x="270165" y="2412694"/>
            <a:ext cx="8382635" cy="2330572"/>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a:lnSpc>
                <a:spcPct val="150000"/>
              </a:lnSpc>
              <a:spcBef>
                <a:spcPct val="50000"/>
              </a:spcBef>
            </a:pPr>
            <a:r>
              <a:rPr lang="en-US" altLang="zh-CN" sz="2800" b="1" kern="100" dirty="0">
                <a:latin typeface="Times New Roman" panose="02020603050405020304" pitchFamily="18" charset="0"/>
                <a:ea typeface="宋体" panose="02010600030101010101" pitchFamily="2" charset="-122"/>
                <a:cs typeface="Times New Roman" panose="02020603050405020304" pitchFamily="18" charset="0"/>
                <a:sym typeface="+mn-ea"/>
              </a:rPr>
              <a:t> </a:t>
            </a:r>
            <a:r>
              <a:rPr lang="zh-CN" altLang="en-US" sz="2400" b="1" kern="100" dirty="0">
                <a:latin typeface="Times New Roman" panose="02020603050405020304" pitchFamily="18" charset="0"/>
                <a:ea typeface="宋体" panose="02010600030101010101" pitchFamily="2" charset="-122"/>
                <a:cs typeface="Times New Roman" panose="02020603050405020304" pitchFamily="18" charset="0"/>
                <a:sym typeface="+mn-ea"/>
              </a:rPr>
              <a:t>      </a:t>
            </a:r>
            <a:r>
              <a:rPr lang="zh-CN" altLang="zh-CN" sz="2400" b="1" kern="100" dirty="0">
                <a:latin typeface="Times New Roman" panose="02020603050405020304" pitchFamily="18" charset="0"/>
                <a:ea typeface="宋体" panose="02010600030101010101" pitchFamily="2" charset="-122"/>
                <a:cs typeface="Times New Roman" panose="02020603050405020304" pitchFamily="18" charset="0"/>
                <a:sym typeface="+mn-ea"/>
              </a:rPr>
              <a:t>翅的发育是基因通过控制酶的合成从而控制代谢间接控制的，而酶的活性又受温度的影响，31</a:t>
            </a:r>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sym typeface="+mn-ea"/>
              </a:rPr>
              <a:t>℃</a:t>
            </a:r>
            <a:r>
              <a:rPr lang="zh-CN" altLang="zh-CN" sz="2400" b="1" kern="100" dirty="0">
                <a:latin typeface="Times New Roman" panose="02020603050405020304" pitchFamily="18" charset="0"/>
                <a:ea typeface="宋体" panose="02010600030101010101" pitchFamily="2" charset="-122"/>
                <a:cs typeface="Times New Roman" panose="02020603050405020304" pitchFamily="18" charset="0"/>
                <a:sym typeface="+mn-ea"/>
              </a:rPr>
              <a:t>相关酶的活性高，促进了翅的发育。</a:t>
            </a:r>
            <a:r>
              <a:rPr lang="zh-CN" altLang="en-US" sz="2400" b="1" kern="100" dirty="0">
                <a:latin typeface="Times New Roman" panose="02020603050405020304" pitchFamily="18" charset="0"/>
                <a:ea typeface="宋体" panose="02010600030101010101" pitchFamily="2" charset="-122"/>
                <a:cs typeface="Times New Roman" panose="02020603050405020304" pitchFamily="18" charset="0"/>
                <a:sym typeface="+mn-ea"/>
              </a:rPr>
              <a:t>这些残翅果蝇在正常环境温度下产生的后代仍然是残翅果蝇。</a:t>
            </a:r>
            <a:endPar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sym typeface="+mn-ea"/>
            </a:endParaRPr>
          </a:p>
        </p:txBody>
      </p:sp>
    </p:spTree>
    <p:extLst>
      <p:ext uri="{BB962C8B-B14F-4D97-AF65-F5344CB8AC3E}">
        <p14:creationId xmlns="" xmlns:p14="http://schemas.microsoft.com/office/powerpoint/2010/main" val="1621641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04800" y="1401735"/>
            <a:ext cx="8687435" cy="193033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algn="just">
              <a:lnSpc>
                <a:spcPct val="150000"/>
              </a:lnSpc>
              <a:tabLst>
                <a:tab pos="2790825" algn="l"/>
              </a:tabLst>
            </a:pPr>
            <a:r>
              <a:rPr lang="zh-CN" altLang="en-US" sz="2800" b="1" kern="100" dirty="0">
                <a:solidFill>
                  <a:schemeClr val="tx1"/>
                </a:solidFill>
                <a:latin typeface="宋体" panose="02010600030101010101" pitchFamily="2" charset="-122"/>
                <a:ea typeface="宋体" panose="02010600030101010101" pitchFamily="2" charset="-122"/>
                <a:cs typeface="Times New Roman" panose="02020603050405020304"/>
                <a:sym typeface="+mn-ea"/>
              </a:rPr>
              <a:t>    </a:t>
            </a:r>
            <a:r>
              <a:rPr lang="zh-CN" altLang="zh-CN" sz="2800" b="1" kern="100" dirty="0">
                <a:solidFill>
                  <a:schemeClr val="tx1"/>
                </a:solidFill>
                <a:latin typeface="宋体" panose="02010600030101010101" pitchFamily="2" charset="-122"/>
                <a:ea typeface="宋体" panose="02010600030101010101" pitchFamily="2" charset="-122"/>
                <a:cs typeface="Times New Roman" panose="02020603050405020304"/>
                <a:sym typeface="+mn-ea"/>
              </a:rPr>
              <a:t>基因与基因、基因与基因产物、基因与环境之间存在着复杂的相互作用，这种相互作用形成了一个错综复杂的网络，精细地调控着生物体的性状。</a:t>
            </a:r>
            <a:endParaRPr lang="en-US" altLang="zh-CN" sz="2800" b="1" kern="100" dirty="0">
              <a:solidFill>
                <a:schemeClr val="tx1"/>
              </a:solidFill>
              <a:latin typeface="宋体" panose="02010600030101010101" pitchFamily="2" charset="-122"/>
              <a:ea typeface="宋体" panose="02010600030101010101" pitchFamily="2" charset="-122"/>
              <a:cs typeface="Times New Roman" panose="02020603050405020304"/>
              <a:sym typeface="+mn-ea"/>
            </a:endParaRPr>
          </a:p>
        </p:txBody>
      </p:sp>
    </p:spTree>
    <p:extLst>
      <p:ext uri="{BB962C8B-B14F-4D97-AF65-F5344CB8AC3E}">
        <p14:creationId xmlns="" xmlns:p14="http://schemas.microsoft.com/office/powerpoint/2010/main" val="32417918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34976" y="108664"/>
            <a:ext cx="1528622" cy="52321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latinLnBrk="1">
              <a:defRPr/>
            </a:pPr>
            <a:r>
              <a:rPr lang="zh-CN" altLang="en-US" sz="2800" dirty="0">
                <a:latin typeface="微软雅黑" panose="020B0503020204020204" charset="-122"/>
                <a:ea typeface="微软雅黑" panose="020B0503020204020204" charset="-122"/>
                <a:cs typeface="Arial" panose="020B0604020202020204"/>
                <a:sym typeface="Arial" panose="020B0604020202020204"/>
              </a:rPr>
              <a:t>课堂总结</a:t>
            </a:r>
          </a:p>
        </p:txBody>
      </p:sp>
      <p:sp>
        <p:nvSpPr>
          <p:cNvPr id="4" name="矩形 3"/>
          <p:cNvSpPr/>
          <p:nvPr/>
        </p:nvSpPr>
        <p:spPr>
          <a:xfrm>
            <a:off x="1453515" y="1071246"/>
            <a:ext cx="2087880" cy="829945"/>
          </a:xfrm>
          <a:prstGeom prst="rect">
            <a:avLst/>
          </a:prstGeom>
        </p:spPr>
        <p:txBody>
          <a:bodyPr wrap="square">
            <a:spAutoFit/>
          </a:bodyPr>
          <a:lstStyle/>
          <a:p>
            <a:pPr lvl="0">
              <a:defRPr sz="1800"/>
            </a:pPr>
            <a:r>
              <a:rPr lang="zh-CN" altLang="en-US" sz="2400" b="1" dirty="0">
                <a:solidFill>
                  <a:schemeClr val="tx1"/>
                </a:solidFill>
                <a:latin typeface="宋体" panose="02010600030101010101" pitchFamily="2" charset="-122"/>
                <a:ea typeface="宋体" panose="02010600030101010101" pitchFamily="2" charset="-122"/>
              </a:rPr>
              <a:t>基因表达产物与性状的关系</a:t>
            </a:r>
            <a:endParaRPr lang="zh-CN" altLang="en-US" sz="2400" b="1" dirty="0">
              <a:solidFill>
                <a:schemeClr val="tx1"/>
              </a:solidFill>
              <a:latin typeface="宋体" panose="02010600030101010101" pitchFamily="2" charset="-122"/>
              <a:ea typeface="宋体" panose="02010600030101010101" pitchFamily="2" charset="-122"/>
              <a:sym typeface="+mn-ea"/>
            </a:endParaRPr>
          </a:p>
        </p:txBody>
      </p:sp>
      <p:sp>
        <p:nvSpPr>
          <p:cNvPr id="32" name="文本框 3"/>
          <p:cNvSpPr txBox="1"/>
          <p:nvPr/>
        </p:nvSpPr>
        <p:spPr>
          <a:xfrm>
            <a:off x="2964815" y="4380577"/>
            <a:ext cx="6069965" cy="559769"/>
          </a:xfrm>
          <a:prstGeom prst="rect">
            <a:avLst/>
          </a:prstGeom>
          <a:noFill/>
        </p:spPr>
        <p:txBody>
          <a:bodyPr wrap="square" rtlCol="0" anchor="t">
            <a:spAutoFit/>
          </a:bodyPr>
          <a:lstStyle/>
          <a:p>
            <a:pPr>
              <a:lnSpc>
                <a:spcPct val="150000"/>
              </a:lnSpc>
            </a:pPr>
            <a:r>
              <a:rPr lang="en-US" altLang="zh-CN" sz="24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DNA</a:t>
            </a:r>
            <a:r>
              <a:rPr lang="zh-CN" altLang="en-US"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甲基化、组蛋白甲基化、组蛋白乙酰化</a:t>
            </a:r>
          </a:p>
        </p:txBody>
      </p:sp>
      <p:sp>
        <p:nvSpPr>
          <p:cNvPr id="7" name="矩形 6"/>
          <p:cNvSpPr/>
          <p:nvPr/>
        </p:nvSpPr>
        <p:spPr>
          <a:xfrm>
            <a:off x="1353821" y="2720341"/>
            <a:ext cx="2412365" cy="829945"/>
          </a:xfrm>
          <a:prstGeom prst="rect">
            <a:avLst/>
          </a:prstGeom>
        </p:spPr>
        <p:txBody>
          <a:bodyPr wrap="square">
            <a:spAutoFit/>
          </a:bodyPr>
          <a:lstStyle/>
          <a:p>
            <a:pPr lvl="0">
              <a:defRPr sz="1800"/>
            </a:pPr>
            <a:r>
              <a:rPr lang="zh-CN" altLang="en-US" sz="2400" b="1" dirty="0">
                <a:solidFill>
                  <a:schemeClr val="tx1"/>
                </a:solidFill>
                <a:latin typeface="宋体" panose="02010600030101010101" pitchFamily="2" charset="-122"/>
                <a:ea typeface="宋体" panose="02010600030101010101" pitchFamily="2" charset="-122"/>
              </a:rPr>
              <a:t>基因的选择性表达与细胞分化</a:t>
            </a:r>
            <a:endParaRPr lang="zh-CN" altLang="en-US" sz="2400" b="1" dirty="0">
              <a:solidFill>
                <a:schemeClr val="tx1"/>
              </a:solidFill>
              <a:latin typeface="宋体" panose="02010600030101010101" pitchFamily="2" charset="-122"/>
              <a:ea typeface="宋体" panose="02010600030101010101" pitchFamily="2" charset="-122"/>
              <a:sym typeface="+mn-ea"/>
            </a:endParaRPr>
          </a:p>
        </p:txBody>
      </p:sp>
      <p:sp>
        <p:nvSpPr>
          <p:cNvPr id="12" name="矩形 11"/>
          <p:cNvSpPr/>
          <p:nvPr/>
        </p:nvSpPr>
        <p:spPr>
          <a:xfrm>
            <a:off x="1397688" y="4429630"/>
            <a:ext cx="1422184" cy="461665"/>
          </a:xfrm>
          <a:prstGeom prst="rect">
            <a:avLst/>
          </a:prstGeom>
        </p:spPr>
        <p:txBody>
          <a:bodyPr wrap="none">
            <a:spAutoFit/>
          </a:bodyPr>
          <a:lstStyle/>
          <a:p>
            <a:pPr lvl="0">
              <a:defRPr sz="1800"/>
            </a:pPr>
            <a:r>
              <a:rPr lang="zh-CN" altLang="en-US" sz="2400" b="1" dirty="0">
                <a:solidFill>
                  <a:schemeClr val="tx1"/>
                </a:solidFill>
                <a:latin typeface="宋体" panose="02010600030101010101" pitchFamily="2" charset="-122"/>
                <a:ea typeface="宋体" panose="02010600030101010101" pitchFamily="2" charset="-122"/>
              </a:rPr>
              <a:t>表观遗传</a:t>
            </a:r>
            <a:endParaRPr lang="zh-CN" altLang="en-US" sz="2400" b="1" dirty="0">
              <a:solidFill>
                <a:schemeClr val="tx1"/>
              </a:solidFill>
              <a:latin typeface="宋体" panose="02010600030101010101" pitchFamily="2" charset="-122"/>
              <a:ea typeface="宋体" panose="02010600030101010101" pitchFamily="2" charset="-122"/>
              <a:sym typeface="+mn-ea"/>
            </a:endParaRPr>
          </a:p>
        </p:txBody>
      </p:sp>
      <p:sp>
        <p:nvSpPr>
          <p:cNvPr id="34" name="矩形 33"/>
          <p:cNvSpPr/>
          <p:nvPr/>
        </p:nvSpPr>
        <p:spPr>
          <a:xfrm>
            <a:off x="3935095" y="3065409"/>
            <a:ext cx="5099685" cy="1308735"/>
          </a:xfrm>
          <a:prstGeom prst="rect">
            <a:avLst/>
          </a:prstGeom>
        </p:spPr>
        <p:txBody>
          <a:bodyPr wrap="square">
            <a:spAutoFit/>
          </a:bodyPr>
          <a:lstStyle/>
          <a:p>
            <a:pPr lvl="0" algn="l">
              <a:lnSpc>
                <a:spcPct val="110000"/>
              </a:lnSpc>
              <a:defRPr sz="1800"/>
            </a:pPr>
            <a:r>
              <a:rPr lang="zh-CN" altLang="en-US"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相同的核</a:t>
            </a: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DNA</a:t>
            </a:r>
            <a:r>
              <a:rPr lang="zh-CN" altLang="en-US"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基因选择性表达不同的</a:t>
            </a: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mRNA,</a:t>
            </a:r>
            <a:r>
              <a:rPr lang="zh-CN" altLang="en-US"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合成不同的蛋白质，表现出不同的形态、结构和功能</a:t>
            </a:r>
          </a:p>
        </p:txBody>
      </p:sp>
      <p:sp>
        <p:nvSpPr>
          <p:cNvPr id="8" name="文本框 7"/>
          <p:cNvSpPr txBox="1"/>
          <p:nvPr/>
        </p:nvSpPr>
        <p:spPr>
          <a:xfrm>
            <a:off x="499076" y="1105645"/>
            <a:ext cx="239395" cy="378565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latinLnBrk="1"/>
            <a:r>
              <a:rPr lang="zh-CN" altLang="en-US" sz="2400" b="1" dirty="0">
                <a:solidFill>
                  <a:schemeClr val="tx1"/>
                </a:solidFill>
                <a:latin typeface="宋体" panose="02010600030101010101" pitchFamily="2" charset="-122"/>
                <a:ea typeface="宋体" panose="02010600030101010101" pitchFamily="2" charset="-122"/>
                <a:sym typeface="+mn-ea"/>
              </a:rPr>
              <a:t>基因表达与性状的关系</a:t>
            </a:r>
          </a:p>
        </p:txBody>
      </p:sp>
      <p:sp>
        <p:nvSpPr>
          <p:cNvPr id="30" name="左大括号 29"/>
          <p:cNvSpPr/>
          <p:nvPr/>
        </p:nvSpPr>
        <p:spPr>
          <a:xfrm>
            <a:off x="896620" y="1240790"/>
            <a:ext cx="457200" cy="3515360"/>
          </a:xfrm>
          <a:prstGeom prst="leftBrace">
            <a:avLst/>
          </a:prstGeom>
          <a:noFill/>
          <a:ln w="25400" cap="flat" cmpd="sng">
            <a:solidFill>
              <a:schemeClr val="tx1"/>
            </a:solidFill>
            <a:prstDash val="solid"/>
            <a:miter lim="800000"/>
          </a:ln>
        </p:spPr>
        <p:style>
          <a:lnRef idx="0">
            <a:scrgbClr r="0" g="0" b="0"/>
          </a:lnRef>
          <a:fillRef idx="0">
            <a:scrgbClr r="0" g="0" b="0"/>
          </a:fillRef>
          <a:effectRef idx="0">
            <a:scrgbClr r="0" g="0" b="0"/>
          </a:effectRef>
          <a:fontRef idx="none"/>
        </p:style>
        <p:txBody>
          <a:bodyPr rot="0" vertOverflow="overflow" horzOverflow="overflow" vert="horz" wrap="square" lIns="91439" tIns="45719" rIns="91439" bIns="45719" numCol="1" spcCol="38100" rtlCol="0" anchor="t" forceAA="0">
            <a:noAutofit/>
          </a:bodyPr>
          <a:lstStyle/>
          <a:p>
            <a:pPr latinLnBrk="1"/>
            <a:endParaRPr lang="zh-CN" altLang="en-US" sz="2400">
              <a:solidFill>
                <a:schemeClr val="tx1"/>
              </a:solidFill>
              <a:latin typeface="宋体" panose="02010600030101010101" pitchFamily="2" charset="-122"/>
              <a:ea typeface="宋体" panose="02010600030101010101" pitchFamily="2" charset="-122"/>
            </a:endParaRPr>
          </a:p>
        </p:txBody>
      </p:sp>
      <p:sp>
        <p:nvSpPr>
          <p:cNvPr id="31" name="左大括号 30"/>
          <p:cNvSpPr/>
          <p:nvPr/>
        </p:nvSpPr>
        <p:spPr>
          <a:xfrm>
            <a:off x="3517901" y="1071245"/>
            <a:ext cx="192405" cy="958850"/>
          </a:xfrm>
          <a:prstGeom prst="leftBrace">
            <a:avLst/>
          </a:prstGeom>
          <a:noFill/>
          <a:ln w="25400" cap="flat" cmpd="sng">
            <a:solidFill>
              <a:schemeClr val="tx1"/>
            </a:solidFill>
            <a:prstDash val="solid"/>
            <a:miter lim="800000"/>
          </a:ln>
        </p:spPr>
        <p:style>
          <a:lnRef idx="0">
            <a:scrgbClr r="0" g="0" b="0"/>
          </a:lnRef>
          <a:fillRef idx="0">
            <a:scrgbClr r="0" g="0" b="0"/>
          </a:fillRef>
          <a:effectRef idx="0">
            <a:scrgbClr r="0" g="0" b="0"/>
          </a:effectRef>
          <a:fontRef idx="none"/>
        </p:style>
        <p:txBody>
          <a:bodyPr rot="0" vertOverflow="overflow" horzOverflow="overflow" vert="horz" wrap="square" lIns="91439" tIns="45719" rIns="91439" bIns="45719" numCol="1" spcCol="38100" rtlCol="0" anchor="t" forceAA="0">
            <a:noAutofit/>
          </a:bodyPr>
          <a:lstStyle/>
          <a:p>
            <a:pPr latinLnBrk="1"/>
            <a:endParaRPr lang="zh-CN" altLang="en-US" sz="2400">
              <a:solidFill>
                <a:schemeClr val="tx1"/>
              </a:solidFill>
              <a:latin typeface="宋体" panose="02010600030101010101" pitchFamily="2" charset="-122"/>
              <a:ea typeface="宋体" panose="02010600030101010101" pitchFamily="2" charset="-122"/>
            </a:endParaRPr>
          </a:p>
        </p:txBody>
      </p:sp>
      <p:sp>
        <p:nvSpPr>
          <p:cNvPr id="42" name="文本框 41"/>
          <p:cNvSpPr txBox="1"/>
          <p:nvPr/>
        </p:nvSpPr>
        <p:spPr>
          <a:xfrm>
            <a:off x="3710306" y="1722429"/>
            <a:ext cx="1422184" cy="461665"/>
          </a:xfrm>
          <a:prstGeom prst="rect">
            <a:avLst/>
          </a:prstGeom>
          <a:noFill/>
        </p:spPr>
        <p:txBody>
          <a:bodyPr wrap="none" rtlCol="0">
            <a:spAutoFit/>
          </a:bodyPr>
          <a:lstStyle/>
          <a:p>
            <a:pPr algn="l"/>
            <a:r>
              <a:rPr lang="zh-CN" altLang="en-US" sz="2400" b="1" dirty="0">
                <a:solidFill>
                  <a:schemeClr val="tx1"/>
                </a:solidFill>
                <a:latin typeface="宋体" panose="02010600030101010101" pitchFamily="2" charset="-122"/>
                <a:ea typeface="宋体" panose="02010600030101010101" pitchFamily="2" charset="-122"/>
                <a:sym typeface="+mn-ea"/>
              </a:rPr>
              <a:t>直接方式</a:t>
            </a:r>
          </a:p>
        </p:txBody>
      </p:sp>
      <p:sp>
        <p:nvSpPr>
          <p:cNvPr id="43" name="文本框 42"/>
          <p:cNvSpPr txBox="1"/>
          <p:nvPr/>
        </p:nvSpPr>
        <p:spPr>
          <a:xfrm>
            <a:off x="3766185" y="938721"/>
            <a:ext cx="1422184" cy="424732"/>
          </a:xfrm>
          <a:prstGeom prst="rect">
            <a:avLst/>
          </a:prstGeom>
          <a:noFill/>
        </p:spPr>
        <p:txBody>
          <a:bodyPr wrap="none" rtlCol="0">
            <a:spAutoFit/>
          </a:bodyPr>
          <a:lstStyle/>
          <a:p>
            <a:pPr lvl="0" algn="ctr">
              <a:lnSpc>
                <a:spcPct val="90000"/>
              </a:lnSpc>
              <a:defRPr sz="1800"/>
            </a:pPr>
            <a:r>
              <a:rPr lang="zh-CN" altLang="en-US" sz="2400" b="1" dirty="0">
                <a:solidFill>
                  <a:schemeClr val="tx1"/>
                </a:solidFill>
                <a:latin typeface="宋体" panose="02010600030101010101" pitchFamily="2" charset="-122"/>
                <a:ea typeface="宋体" panose="02010600030101010101" pitchFamily="2" charset="-122"/>
                <a:sym typeface="+mn-ea"/>
              </a:rPr>
              <a:t>间接方式</a:t>
            </a:r>
          </a:p>
        </p:txBody>
      </p:sp>
      <p:sp>
        <p:nvSpPr>
          <p:cNvPr id="44" name="矩形 43"/>
          <p:cNvSpPr/>
          <p:nvPr/>
        </p:nvSpPr>
        <p:spPr>
          <a:xfrm>
            <a:off x="5240300" y="1764349"/>
            <a:ext cx="3441700" cy="368300"/>
          </a:xfrm>
          <a:prstGeom prst="rect">
            <a:avLst/>
          </a:prstGeom>
        </p:spPr>
        <p:txBody>
          <a:bodyPr wrap="square">
            <a:spAutoFit/>
          </a:bodyPr>
          <a:lstStyle/>
          <a:p>
            <a:pPr lvl="0">
              <a:defRPr sz="1800"/>
            </a:pPr>
            <a:r>
              <a:rPr lang="zh-CN" altLang="en-US" dirty="0">
                <a:latin typeface="SimSun" panose="02010600030101010101" pitchFamily="2" charset="-122"/>
                <a:ea typeface="SimSun" panose="02010600030101010101" pitchFamily="2" charset="-122"/>
                <a:sym typeface="+mn-ea"/>
              </a:rPr>
              <a:t>囊性纤维病</a:t>
            </a:r>
          </a:p>
        </p:txBody>
      </p:sp>
      <p:sp>
        <p:nvSpPr>
          <p:cNvPr id="45" name="左大括号 44"/>
          <p:cNvSpPr/>
          <p:nvPr/>
        </p:nvSpPr>
        <p:spPr>
          <a:xfrm>
            <a:off x="3766185" y="2519681"/>
            <a:ext cx="168910" cy="1231265"/>
          </a:xfrm>
          <a:prstGeom prst="leftBrace">
            <a:avLst/>
          </a:prstGeom>
          <a:noFill/>
          <a:ln w="25400" cap="flat" cmpd="sng">
            <a:solidFill>
              <a:schemeClr val="tx1"/>
            </a:solidFill>
            <a:prstDash val="solid"/>
            <a:miter lim="800000"/>
          </a:ln>
        </p:spPr>
        <p:style>
          <a:lnRef idx="0">
            <a:scrgbClr r="0" g="0" b="0"/>
          </a:lnRef>
          <a:fillRef idx="0">
            <a:scrgbClr r="0" g="0" b="0"/>
          </a:fillRef>
          <a:effectRef idx="0">
            <a:scrgbClr r="0" g="0" b="0"/>
          </a:effectRef>
          <a:fontRef idx="none"/>
        </p:style>
        <p:txBody>
          <a:bodyPr rot="0" vertOverflow="overflow" horzOverflow="overflow" vert="horz" wrap="square" lIns="91439" tIns="45719" rIns="91439" bIns="45719" numCol="1" spcCol="38100" rtlCol="0" anchor="t" forceAA="0">
            <a:noAutofit/>
          </a:bodyPr>
          <a:lstStyle/>
          <a:p>
            <a:pPr latinLnBrk="1"/>
            <a:endParaRPr lang="zh-CN" altLang="en-US" sz="2400">
              <a:solidFill>
                <a:schemeClr val="tx1"/>
              </a:solidFill>
              <a:latin typeface="宋体" panose="02010600030101010101" pitchFamily="2" charset="-122"/>
              <a:ea typeface="宋体" panose="02010600030101010101" pitchFamily="2" charset="-122"/>
            </a:endParaRPr>
          </a:p>
        </p:txBody>
      </p:sp>
      <p:sp>
        <p:nvSpPr>
          <p:cNvPr id="46" name="文本框 45"/>
          <p:cNvSpPr txBox="1"/>
          <p:nvPr/>
        </p:nvSpPr>
        <p:spPr>
          <a:xfrm>
            <a:off x="3997137" y="2294182"/>
            <a:ext cx="2350323" cy="461665"/>
          </a:xfrm>
          <a:prstGeom prst="rect">
            <a:avLst/>
          </a:prstGeom>
          <a:noFill/>
        </p:spPr>
        <p:txBody>
          <a:bodyPr wrap="none" rtlCol="0">
            <a:spAutoFit/>
          </a:bodyPr>
          <a:lstStyle/>
          <a:p>
            <a:pPr algn="l"/>
            <a:r>
              <a:rPr lang="zh-CN" altLang="en-US" sz="2400" b="1" dirty="0">
                <a:solidFill>
                  <a:schemeClr val="tx1"/>
                </a:solidFill>
                <a:latin typeface="宋体" panose="02010600030101010101" pitchFamily="2" charset="-122"/>
                <a:ea typeface="宋体" panose="02010600030101010101" pitchFamily="2" charset="-122"/>
                <a:sym typeface="+mn-ea"/>
              </a:rPr>
              <a:t>细胞分化的机理</a:t>
            </a:r>
          </a:p>
        </p:txBody>
      </p:sp>
      <p:sp>
        <p:nvSpPr>
          <p:cNvPr id="47" name="文本框 46"/>
          <p:cNvSpPr txBox="1"/>
          <p:nvPr/>
        </p:nvSpPr>
        <p:spPr>
          <a:xfrm>
            <a:off x="5298513" y="938721"/>
            <a:ext cx="2631488" cy="3693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latinLnBrk="1"/>
            <a:r>
              <a:rPr lang="zh-CN" altLang="en-US" dirty="0">
                <a:latin typeface="SimSun" panose="02010600030101010101" pitchFamily="2" charset="-122"/>
                <a:ea typeface="SimSun" panose="02010600030101010101" pitchFamily="2" charset="-122"/>
                <a:sym typeface="+mn-ea"/>
              </a:rPr>
              <a:t>白化病、豌豆粒形的形成</a:t>
            </a:r>
            <a:endParaRPr lang="zh-CN" altLang="en-US" dirty="0">
              <a:latin typeface="SimSun" panose="02010600030101010101" pitchFamily="2" charset="-122"/>
              <a:ea typeface="SimSun" panose="02010600030101010101" pitchFamily="2" charset="-122"/>
              <a:cs typeface="Arial" panose="020B0604020202020204"/>
              <a:sym typeface="Arial" panose="020B0604020202020204"/>
            </a:endParaRPr>
          </a:p>
        </p:txBody>
      </p:sp>
    </p:spTree>
    <p:extLst>
      <p:ext uri="{BB962C8B-B14F-4D97-AF65-F5344CB8AC3E}">
        <p14:creationId xmlns="" xmlns:p14="http://schemas.microsoft.com/office/powerpoint/2010/main" val="277294767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2"/>
            </p:custDataLst>
          </p:nvPr>
        </p:nvPicPr>
        <p:blipFill>
          <a:blip r:embed="rId5" cstate="print">
            <a:clrChange>
              <a:clrFrom>
                <a:srgbClr val="FFFFFF">
                  <a:alpha val="100000"/>
                </a:srgbClr>
              </a:clrFrom>
              <a:clrTo>
                <a:srgbClr val="FFFFFF">
                  <a:alpha val="100000"/>
                  <a:alpha val="0"/>
                </a:srgbClr>
              </a:clrTo>
            </a:clrChange>
          </a:blip>
          <a:stretch>
            <a:fillRect/>
          </a:stretch>
        </p:blipFill>
        <p:spPr>
          <a:xfrm>
            <a:off x="3954780" y="793833"/>
            <a:ext cx="1234440" cy="1223010"/>
          </a:xfrm>
          <a:prstGeom prst="rect">
            <a:avLst/>
          </a:prstGeom>
        </p:spPr>
      </p:pic>
      <p:sp>
        <p:nvSpPr>
          <p:cNvPr id="19" name="矩形 18"/>
          <p:cNvSpPr/>
          <p:nvPr/>
        </p:nvSpPr>
        <p:spPr>
          <a:xfrm>
            <a:off x="2376805" y="2360295"/>
            <a:ext cx="4658995" cy="922020"/>
          </a:xfrm>
          <a:prstGeom prst="rect">
            <a:avLst/>
          </a:prstGeom>
        </p:spPr>
        <p:txBody>
          <a:bodyPr wrap="square">
            <a:spAutoFit/>
          </a:bodyPr>
          <a:lstStyle/>
          <a:p>
            <a:pPr algn="r"/>
            <a:r>
              <a:rPr lang="zh-CN" altLang="en-US" sz="5400" b="1" spc="300" dirty="0">
                <a:solidFill>
                  <a:srgbClr val="002060"/>
                </a:solidFill>
                <a:latin typeface="微软雅黑" panose="020B0503020204020204" charset="-122"/>
                <a:ea typeface="微软雅黑" panose="020B0503020204020204" charset="-122"/>
              </a:rPr>
              <a:t>谢谢您的观看</a:t>
            </a:r>
          </a:p>
        </p:txBody>
      </p:sp>
      <p:sp>
        <p:nvSpPr>
          <p:cNvPr id="7" name="矩形 6"/>
          <p:cNvSpPr/>
          <p:nvPr/>
        </p:nvSpPr>
        <p:spPr>
          <a:xfrm>
            <a:off x="2632710" y="3507740"/>
            <a:ext cx="4205412" cy="442878"/>
          </a:xfrm>
          <a:prstGeom prst="rect">
            <a:avLst/>
          </a:prstGeom>
        </p:spPr>
        <p:txBody>
          <a:bodyPr wrap="square">
            <a:spAutoFit/>
          </a:bodyPr>
          <a:lstStyle/>
          <a:p>
            <a:pPr algn="l">
              <a:lnSpc>
                <a:spcPct val="150000"/>
              </a:lnSpc>
            </a:pPr>
            <a:r>
              <a:rPr lang="zh-CN" altLang="en-US" spc="226" dirty="0">
                <a:solidFill>
                  <a:srgbClr val="002060"/>
                </a:solidFill>
                <a:latin typeface="楷体" panose="02010609060101010101" charset="-122"/>
                <a:ea typeface="楷体" panose="02010609060101010101" charset="-122"/>
              </a:rPr>
              <a:t>北京市朝阳区教育研究中心  制作</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文本框 32">
            <a:extLst>
              <a:ext uri="{FF2B5EF4-FFF2-40B4-BE49-F238E27FC236}">
                <a16:creationId xmlns="" xmlns:a16="http://schemas.microsoft.com/office/drawing/2014/main" id="{C82A7C00-2280-944F-AC71-A730B135E6E6}"/>
              </a:ext>
            </a:extLst>
          </p:cNvPr>
          <p:cNvSpPr txBox="1"/>
          <p:nvPr/>
        </p:nvSpPr>
        <p:spPr>
          <a:xfrm>
            <a:off x="1728048" y="3697493"/>
            <a:ext cx="1862051" cy="501291"/>
          </a:xfrm>
          <a:prstGeom prst="rect">
            <a:avLst/>
          </a:prstGeom>
          <a:solidFill>
            <a:srgbClr val="CCFFFF">
              <a:alpha val="45882"/>
            </a:srgbClr>
          </a:solidFill>
        </p:spPr>
        <p:txBody>
          <a:bodyPr wrap="square" rtlCol="0">
            <a:spAutoFit/>
          </a:bodyPr>
          <a:lstStyle/>
          <a:p>
            <a:pPr algn="ctr">
              <a:lnSpc>
                <a:spcPct val="150000"/>
              </a:lnSpc>
            </a:pPr>
            <a:r>
              <a:rPr lang="zh-CN" altLang="en-US" sz="2100" dirty="0">
                <a:latin typeface="黑体" panose="02010609060101010101" pitchFamily="49" charset="-122"/>
                <a:ea typeface="黑体" panose="02010609060101010101" pitchFamily="49" charset="-122"/>
              </a:rPr>
              <a:t> </a:t>
            </a:r>
          </a:p>
        </p:txBody>
      </p:sp>
      <p:sp>
        <p:nvSpPr>
          <p:cNvPr id="5" name="矩形 4">
            <a:extLst>
              <a:ext uri="{FF2B5EF4-FFF2-40B4-BE49-F238E27FC236}">
                <a16:creationId xmlns="" xmlns:a16="http://schemas.microsoft.com/office/drawing/2014/main" id="{8531CF61-2691-46FD-8AD9-7D91A16F0EFF}"/>
              </a:ext>
            </a:extLst>
          </p:cNvPr>
          <p:cNvSpPr/>
          <p:nvPr/>
        </p:nvSpPr>
        <p:spPr>
          <a:xfrm>
            <a:off x="197514" y="195486"/>
            <a:ext cx="8424936" cy="461665"/>
          </a:xfrm>
          <a:prstGeom prst="rect">
            <a:avLst/>
          </a:prstGeom>
        </p:spPr>
        <p:txBody>
          <a:bodyPr wrap="square">
            <a:spAutoFit/>
          </a:bodyPr>
          <a:lstStyle/>
          <a:p>
            <a:r>
              <a:rPr lang="zh-CN" altLang="en-US" sz="2400" dirty="0">
                <a:latin typeface="黑体" panose="02010609060101010101" pitchFamily="49" charset="-122"/>
                <a:ea typeface="黑体" panose="02010609060101010101" pitchFamily="49" charset="-122"/>
              </a:rPr>
              <a:t>一、基因表达产物与性状的关系</a:t>
            </a: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白化病</a:t>
            </a:r>
          </a:p>
        </p:txBody>
      </p:sp>
      <p:sp>
        <p:nvSpPr>
          <p:cNvPr id="23" name="文本框 22">
            <a:extLst>
              <a:ext uri="{FF2B5EF4-FFF2-40B4-BE49-F238E27FC236}">
                <a16:creationId xmlns="" xmlns:a16="http://schemas.microsoft.com/office/drawing/2014/main" id="{1659893C-086A-411D-B867-A414FA190646}"/>
              </a:ext>
            </a:extLst>
          </p:cNvPr>
          <p:cNvSpPr txBox="1"/>
          <p:nvPr/>
        </p:nvSpPr>
        <p:spPr>
          <a:xfrm>
            <a:off x="2119014" y="3616832"/>
            <a:ext cx="1404156" cy="501291"/>
          </a:xfrm>
          <a:prstGeom prst="rect">
            <a:avLst/>
          </a:prstGeom>
          <a:noFill/>
        </p:spPr>
        <p:txBody>
          <a:bodyPr wrap="square" rtlCol="0">
            <a:spAutoFit/>
          </a:bodyPr>
          <a:lstStyle/>
          <a:p>
            <a:pPr>
              <a:lnSpc>
                <a:spcPct val="150000"/>
              </a:lnSpc>
            </a:pPr>
            <a:r>
              <a:rPr lang="zh-CN" altLang="en-US" sz="2100" dirty="0">
                <a:latin typeface="黑体" panose="02010609060101010101" pitchFamily="49" charset="-122"/>
                <a:ea typeface="黑体" panose="02010609060101010101" pitchFamily="49" charset="-122"/>
              </a:rPr>
              <a:t>表现正常</a:t>
            </a:r>
          </a:p>
        </p:txBody>
      </p:sp>
      <p:sp>
        <p:nvSpPr>
          <p:cNvPr id="24" name="文本框 23">
            <a:extLst>
              <a:ext uri="{FF2B5EF4-FFF2-40B4-BE49-F238E27FC236}">
                <a16:creationId xmlns="" xmlns:a16="http://schemas.microsoft.com/office/drawing/2014/main" id="{D3423777-636C-4568-8410-491064A89BCA}"/>
              </a:ext>
            </a:extLst>
          </p:cNvPr>
          <p:cNvSpPr txBox="1"/>
          <p:nvPr/>
        </p:nvSpPr>
        <p:spPr>
          <a:xfrm>
            <a:off x="5891567" y="3575674"/>
            <a:ext cx="1903462" cy="501291"/>
          </a:xfrm>
          <a:prstGeom prst="rect">
            <a:avLst/>
          </a:prstGeom>
          <a:solidFill>
            <a:srgbClr val="CCFFFF">
              <a:alpha val="38824"/>
            </a:srgbClr>
          </a:solidFill>
        </p:spPr>
        <p:txBody>
          <a:bodyPr wrap="square" rtlCol="0">
            <a:spAutoFit/>
          </a:bodyPr>
          <a:lstStyle/>
          <a:p>
            <a:pPr>
              <a:lnSpc>
                <a:spcPct val="150000"/>
              </a:lnSpc>
            </a:pPr>
            <a:r>
              <a:rPr lang="zh-CN" altLang="en-US" sz="2100" dirty="0">
                <a:solidFill>
                  <a:srgbClr val="FF0000"/>
                </a:solidFill>
                <a:latin typeface="黑体" panose="02010609060101010101" pitchFamily="49" charset="-122"/>
                <a:ea typeface="黑体" panose="02010609060101010101" pitchFamily="49" charset="-122"/>
              </a:rPr>
              <a:t>表现为白化病</a:t>
            </a:r>
          </a:p>
        </p:txBody>
      </p:sp>
      <p:sp>
        <p:nvSpPr>
          <p:cNvPr id="25" name="文本框 24">
            <a:extLst>
              <a:ext uri="{FF2B5EF4-FFF2-40B4-BE49-F238E27FC236}">
                <a16:creationId xmlns="" xmlns:a16="http://schemas.microsoft.com/office/drawing/2014/main" id="{F071C29C-BE6F-4333-ADC3-BE15A0475AA3}"/>
              </a:ext>
            </a:extLst>
          </p:cNvPr>
          <p:cNvSpPr txBox="1"/>
          <p:nvPr/>
        </p:nvSpPr>
        <p:spPr>
          <a:xfrm>
            <a:off x="140364" y="729662"/>
            <a:ext cx="1404156" cy="501291"/>
          </a:xfrm>
          <a:prstGeom prst="rect">
            <a:avLst/>
          </a:prstGeom>
          <a:noFill/>
        </p:spPr>
        <p:txBody>
          <a:bodyPr wrap="square" rtlCol="0">
            <a:spAutoFit/>
          </a:bodyPr>
          <a:lstStyle/>
          <a:p>
            <a:pPr>
              <a:lnSpc>
                <a:spcPct val="150000"/>
              </a:lnSpc>
            </a:pPr>
            <a:r>
              <a:rPr lang="zh-CN" altLang="en-US" sz="2100" dirty="0">
                <a:latin typeface="黑体" panose="02010609060101010101" pitchFamily="49" charset="-122"/>
                <a:ea typeface="黑体" panose="02010609060101010101" pitchFamily="49" charset="-122"/>
              </a:rPr>
              <a:t>基因：</a:t>
            </a:r>
          </a:p>
        </p:txBody>
      </p:sp>
      <p:sp>
        <p:nvSpPr>
          <p:cNvPr id="26" name="文本框 25">
            <a:extLst>
              <a:ext uri="{FF2B5EF4-FFF2-40B4-BE49-F238E27FC236}">
                <a16:creationId xmlns="" xmlns:a16="http://schemas.microsoft.com/office/drawing/2014/main" id="{AE8CD53D-0DE9-430F-BE40-ACC814AF7817}"/>
              </a:ext>
            </a:extLst>
          </p:cNvPr>
          <p:cNvSpPr txBox="1"/>
          <p:nvPr/>
        </p:nvSpPr>
        <p:spPr>
          <a:xfrm>
            <a:off x="140364" y="1629156"/>
            <a:ext cx="1404156" cy="501291"/>
          </a:xfrm>
          <a:prstGeom prst="rect">
            <a:avLst/>
          </a:prstGeom>
          <a:noFill/>
        </p:spPr>
        <p:txBody>
          <a:bodyPr wrap="square" rtlCol="0">
            <a:spAutoFit/>
          </a:bodyPr>
          <a:lstStyle/>
          <a:p>
            <a:pPr>
              <a:lnSpc>
                <a:spcPct val="150000"/>
              </a:lnSpc>
            </a:pPr>
            <a:r>
              <a:rPr lang="zh-CN" altLang="en-US" sz="2100" dirty="0">
                <a:latin typeface="黑体" panose="02010609060101010101" pitchFamily="49" charset="-122"/>
                <a:ea typeface="黑体" panose="02010609060101010101" pitchFamily="49" charset="-122"/>
              </a:rPr>
              <a:t>酶：</a:t>
            </a:r>
          </a:p>
        </p:txBody>
      </p:sp>
      <p:sp>
        <p:nvSpPr>
          <p:cNvPr id="27" name="文本框 26">
            <a:extLst>
              <a:ext uri="{FF2B5EF4-FFF2-40B4-BE49-F238E27FC236}">
                <a16:creationId xmlns="" xmlns:a16="http://schemas.microsoft.com/office/drawing/2014/main" id="{3D6D9695-ADF4-4502-B601-72430ACC2130}"/>
              </a:ext>
            </a:extLst>
          </p:cNvPr>
          <p:cNvSpPr txBox="1"/>
          <p:nvPr/>
        </p:nvSpPr>
        <p:spPr>
          <a:xfrm>
            <a:off x="119574" y="2636857"/>
            <a:ext cx="1404156" cy="501291"/>
          </a:xfrm>
          <a:prstGeom prst="rect">
            <a:avLst/>
          </a:prstGeom>
          <a:noFill/>
        </p:spPr>
        <p:txBody>
          <a:bodyPr wrap="square" rtlCol="0">
            <a:spAutoFit/>
          </a:bodyPr>
          <a:lstStyle/>
          <a:p>
            <a:pPr>
              <a:lnSpc>
                <a:spcPct val="150000"/>
              </a:lnSpc>
            </a:pPr>
            <a:r>
              <a:rPr lang="zh-CN" altLang="en-US" sz="2100" dirty="0">
                <a:latin typeface="黑体" panose="02010609060101010101" pitchFamily="49" charset="-122"/>
                <a:ea typeface="黑体" panose="02010609060101010101" pitchFamily="49" charset="-122"/>
              </a:rPr>
              <a:t>结果：</a:t>
            </a:r>
          </a:p>
        </p:txBody>
      </p:sp>
      <p:sp>
        <p:nvSpPr>
          <p:cNvPr id="28" name="文本框 27">
            <a:extLst>
              <a:ext uri="{FF2B5EF4-FFF2-40B4-BE49-F238E27FC236}">
                <a16:creationId xmlns="" xmlns:a16="http://schemas.microsoft.com/office/drawing/2014/main" id="{9FBC0DB6-B809-45BA-A9C5-CA03BDA2BFD9}"/>
              </a:ext>
            </a:extLst>
          </p:cNvPr>
          <p:cNvSpPr txBox="1"/>
          <p:nvPr/>
        </p:nvSpPr>
        <p:spPr>
          <a:xfrm>
            <a:off x="138992" y="3612387"/>
            <a:ext cx="1289856" cy="501291"/>
          </a:xfrm>
          <a:prstGeom prst="rect">
            <a:avLst/>
          </a:prstGeom>
          <a:noFill/>
        </p:spPr>
        <p:txBody>
          <a:bodyPr wrap="square" rtlCol="0">
            <a:spAutoFit/>
          </a:bodyPr>
          <a:lstStyle/>
          <a:p>
            <a:pPr>
              <a:lnSpc>
                <a:spcPct val="150000"/>
              </a:lnSpc>
            </a:pPr>
            <a:r>
              <a:rPr lang="zh-CN" altLang="en-US" sz="2100" dirty="0">
                <a:latin typeface="黑体" panose="02010609060101010101" pitchFamily="49" charset="-122"/>
                <a:ea typeface="黑体" panose="02010609060101010101" pitchFamily="49" charset="-122"/>
              </a:rPr>
              <a:t>性状：</a:t>
            </a:r>
          </a:p>
        </p:txBody>
      </p:sp>
      <p:sp>
        <p:nvSpPr>
          <p:cNvPr id="29" name="文本框 28">
            <a:extLst>
              <a:ext uri="{FF2B5EF4-FFF2-40B4-BE49-F238E27FC236}">
                <a16:creationId xmlns="" xmlns:a16="http://schemas.microsoft.com/office/drawing/2014/main" id="{CA4B3999-7A91-409E-9AB3-FCB3B5D178DD}"/>
              </a:ext>
            </a:extLst>
          </p:cNvPr>
          <p:cNvSpPr txBox="1"/>
          <p:nvPr/>
        </p:nvSpPr>
        <p:spPr>
          <a:xfrm>
            <a:off x="1303715" y="730233"/>
            <a:ext cx="3034754" cy="501291"/>
          </a:xfrm>
          <a:prstGeom prst="rect">
            <a:avLst/>
          </a:prstGeom>
          <a:solidFill>
            <a:srgbClr val="CCFFFF">
              <a:alpha val="45098"/>
            </a:srgbClr>
          </a:solidFill>
        </p:spPr>
        <p:txBody>
          <a:bodyPr wrap="square" rtlCol="0">
            <a:spAutoFit/>
          </a:bodyPr>
          <a:lstStyle/>
          <a:p>
            <a:pPr algn="ctr">
              <a:lnSpc>
                <a:spcPct val="150000"/>
              </a:lnSpc>
            </a:pPr>
            <a:r>
              <a:rPr lang="zh-CN" altLang="en-US" sz="2100" dirty="0">
                <a:solidFill>
                  <a:schemeClr val="tx1"/>
                </a:solidFill>
                <a:latin typeface="黑体" panose="02010609060101010101" pitchFamily="49" charset="-122"/>
                <a:ea typeface="黑体" panose="02010609060101010101" pitchFamily="49" charset="-122"/>
              </a:rPr>
              <a:t>编码</a:t>
            </a:r>
            <a:r>
              <a:rPr lang="zh-CN" altLang="en-US" sz="2100" dirty="0">
                <a:latin typeface="黑体" panose="02010609060101010101" pitchFamily="49" charset="-122"/>
                <a:ea typeface="黑体" panose="02010609060101010101" pitchFamily="49" charset="-122"/>
              </a:rPr>
              <a:t>酪</a:t>
            </a:r>
            <a:r>
              <a:rPr lang="zh-CN" altLang="en-US" sz="2100" dirty="0">
                <a:solidFill>
                  <a:schemeClr val="tx1"/>
                </a:solidFill>
                <a:latin typeface="黑体" panose="02010609060101010101" pitchFamily="49" charset="-122"/>
                <a:ea typeface="黑体" panose="02010609060101010101" pitchFamily="49" charset="-122"/>
              </a:rPr>
              <a:t>氨酸酶</a:t>
            </a:r>
            <a:r>
              <a:rPr lang="zh-CN" altLang="en-US" sz="2100" dirty="0">
                <a:latin typeface="黑体" panose="02010609060101010101" pitchFamily="49" charset="-122"/>
                <a:ea typeface="黑体" panose="02010609060101010101" pitchFamily="49" charset="-122"/>
              </a:rPr>
              <a:t>基因正常</a:t>
            </a:r>
          </a:p>
        </p:txBody>
      </p:sp>
      <p:sp>
        <p:nvSpPr>
          <p:cNvPr id="39" name="文本框 38">
            <a:extLst>
              <a:ext uri="{FF2B5EF4-FFF2-40B4-BE49-F238E27FC236}">
                <a16:creationId xmlns="" xmlns:a16="http://schemas.microsoft.com/office/drawing/2014/main" id="{5C094A65-9AD0-4F9D-81D7-48BEAD7BDBDB}"/>
              </a:ext>
            </a:extLst>
          </p:cNvPr>
          <p:cNvSpPr txBox="1"/>
          <p:nvPr/>
        </p:nvSpPr>
        <p:spPr>
          <a:xfrm>
            <a:off x="1362930" y="1594149"/>
            <a:ext cx="2712772" cy="501291"/>
          </a:xfrm>
          <a:prstGeom prst="rect">
            <a:avLst/>
          </a:prstGeom>
          <a:solidFill>
            <a:srgbClr val="CCFFFF">
              <a:alpha val="45882"/>
            </a:srgbClr>
          </a:solidFill>
        </p:spPr>
        <p:txBody>
          <a:bodyPr wrap="square" rtlCol="0">
            <a:spAutoFit/>
          </a:bodyPr>
          <a:lstStyle/>
          <a:p>
            <a:pPr algn="ctr">
              <a:lnSpc>
                <a:spcPct val="150000"/>
              </a:lnSpc>
            </a:pPr>
            <a:r>
              <a:rPr lang="zh-CN" altLang="en-US" sz="2100" dirty="0">
                <a:latin typeface="黑体" panose="02010609060101010101" pitchFamily="49" charset="-122"/>
                <a:ea typeface="黑体" panose="02010609060101010101" pitchFamily="49" charset="-122"/>
              </a:rPr>
              <a:t>酪氨酸酶正常合成</a:t>
            </a:r>
          </a:p>
        </p:txBody>
      </p:sp>
      <p:sp>
        <p:nvSpPr>
          <p:cNvPr id="40" name="文本框 39">
            <a:extLst>
              <a:ext uri="{FF2B5EF4-FFF2-40B4-BE49-F238E27FC236}">
                <a16:creationId xmlns="" xmlns:a16="http://schemas.microsoft.com/office/drawing/2014/main" id="{BDA1CE90-EB3C-45BC-9DEF-132513C388BE}"/>
              </a:ext>
            </a:extLst>
          </p:cNvPr>
          <p:cNvSpPr txBox="1"/>
          <p:nvPr/>
        </p:nvSpPr>
        <p:spPr>
          <a:xfrm>
            <a:off x="1187955" y="2686136"/>
            <a:ext cx="3465965" cy="501291"/>
          </a:xfrm>
          <a:prstGeom prst="rect">
            <a:avLst/>
          </a:prstGeom>
          <a:solidFill>
            <a:srgbClr val="CCFFFF">
              <a:alpha val="54118"/>
            </a:srgbClr>
          </a:solidFill>
        </p:spPr>
        <p:txBody>
          <a:bodyPr wrap="square" rtlCol="0">
            <a:spAutoFit/>
          </a:bodyPr>
          <a:lstStyle/>
          <a:p>
            <a:pPr algn="ctr">
              <a:lnSpc>
                <a:spcPct val="150000"/>
              </a:lnSpc>
            </a:pPr>
            <a:r>
              <a:rPr lang="zh-CN" altLang="en-US" sz="2100" dirty="0">
                <a:latin typeface="黑体" panose="02010609060101010101" pitchFamily="49" charset="-122"/>
                <a:ea typeface="黑体" panose="02010609060101010101" pitchFamily="49" charset="-122"/>
              </a:rPr>
              <a:t>酪氨酸正常转化成黑色素</a:t>
            </a:r>
          </a:p>
        </p:txBody>
      </p:sp>
      <p:sp>
        <p:nvSpPr>
          <p:cNvPr id="43" name="文本框 42">
            <a:extLst>
              <a:ext uri="{FF2B5EF4-FFF2-40B4-BE49-F238E27FC236}">
                <a16:creationId xmlns="" xmlns:a16="http://schemas.microsoft.com/office/drawing/2014/main" id="{7DD0A914-8E79-420C-B1B5-36C00408C47D}"/>
              </a:ext>
            </a:extLst>
          </p:cNvPr>
          <p:cNvSpPr txBox="1"/>
          <p:nvPr/>
        </p:nvSpPr>
        <p:spPr>
          <a:xfrm>
            <a:off x="5372101" y="716277"/>
            <a:ext cx="2942394" cy="501291"/>
          </a:xfrm>
          <a:prstGeom prst="rect">
            <a:avLst/>
          </a:prstGeom>
          <a:solidFill>
            <a:srgbClr val="CCFFFF">
              <a:alpha val="43137"/>
            </a:srgbClr>
          </a:solidFill>
        </p:spPr>
        <p:txBody>
          <a:bodyPr wrap="square" rtlCol="0">
            <a:spAutoFit/>
          </a:bodyPr>
          <a:lstStyle/>
          <a:p>
            <a:pPr algn="ctr">
              <a:lnSpc>
                <a:spcPct val="150000"/>
              </a:lnSpc>
            </a:pPr>
            <a:r>
              <a:rPr lang="zh-CN" altLang="en-US" sz="2100" dirty="0">
                <a:solidFill>
                  <a:srgbClr val="FF0000"/>
                </a:solidFill>
                <a:latin typeface="黑体" panose="02010609060101010101" pitchFamily="49" charset="-122"/>
                <a:ea typeface="黑体" panose="02010609060101010101" pitchFamily="49" charset="-122"/>
              </a:rPr>
              <a:t>编码酪氨酸酶基因异常</a:t>
            </a:r>
          </a:p>
        </p:txBody>
      </p:sp>
      <p:sp>
        <p:nvSpPr>
          <p:cNvPr id="12" name="箭头: 下 11">
            <a:extLst>
              <a:ext uri="{FF2B5EF4-FFF2-40B4-BE49-F238E27FC236}">
                <a16:creationId xmlns="" xmlns:a16="http://schemas.microsoft.com/office/drawing/2014/main" id="{E8B38FF8-E273-485B-AE43-05A45554C49B}"/>
              </a:ext>
            </a:extLst>
          </p:cNvPr>
          <p:cNvSpPr/>
          <p:nvPr/>
        </p:nvSpPr>
        <p:spPr>
          <a:xfrm>
            <a:off x="2497056" y="1248539"/>
            <a:ext cx="324036" cy="37317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sz="1350"/>
          </a:p>
        </p:txBody>
      </p:sp>
      <p:sp>
        <p:nvSpPr>
          <p:cNvPr id="44" name="箭头: 下 43">
            <a:extLst>
              <a:ext uri="{FF2B5EF4-FFF2-40B4-BE49-F238E27FC236}">
                <a16:creationId xmlns="" xmlns:a16="http://schemas.microsoft.com/office/drawing/2014/main" id="{07A2E52E-7B80-46AD-ABDC-5B7A62077A5D}"/>
              </a:ext>
            </a:extLst>
          </p:cNvPr>
          <p:cNvSpPr/>
          <p:nvPr/>
        </p:nvSpPr>
        <p:spPr>
          <a:xfrm>
            <a:off x="2497056" y="2209430"/>
            <a:ext cx="324036" cy="37317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sz="1350"/>
          </a:p>
        </p:txBody>
      </p:sp>
      <p:sp>
        <p:nvSpPr>
          <p:cNvPr id="45" name="箭头: 下 44">
            <a:extLst>
              <a:ext uri="{FF2B5EF4-FFF2-40B4-BE49-F238E27FC236}">
                <a16:creationId xmlns="" xmlns:a16="http://schemas.microsoft.com/office/drawing/2014/main" id="{34D707CD-E4F9-4B70-9BDB-C84B62F9759F}"/>
              </a:ext>
            </a:extLst>
          </p:cNvPr>
          <p:cNvSpPr/>
          <p:nvPr/>
        </p:nvSpPr>
        <p:spPr>
          <a:xfrm>
            <a:off x="2497055" y="3244096"/>
            <a:ext cx="324036" cy="37317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sz="1350"/>
          </a:p>
        </p:txBody>
      </p:sp>
      <p:sp>
        <p:nvSpPr>
          <p:cNvPr id="46" name="箭头: 下 45">
            <a:extLst>
              <a:ext uri="{FF2B5EF4-FFF2-40B4-BE49-F238E27FC236}">
                <a16:creationId xmlns="" xmlns:a16="http://schemas.microsoft.com/office/drawing/2014/main" id="{BA13081F-ED94-4700-94FD-7BB5C139FCB4}"/>
              </a:ext>
            </a:extLst>
          </p:cNvPr>
          <p:cNvSpPr/>
          <p:nvPr/>
        </p:nvSpPr>
        <p:spPr>
          <a:xfrm>
            <a:off x="6681280" y="1231875"/>
            <a:ext cx="324036" cy="37317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sz="1350"/>
          </a:p>
        </p:txBody>
      </p:sp>
      <p:sp>
        <p:nvSpPr>
          <p:cNvPr id="47" name="箭头: 下 46">
            <a:extLst>
              <a:ext uri="{FF2B5EF4-FFF2-40B4-BE49-F238E27FC236}">
                <a16:creationId xmlns="" xmlns:a16="http://schemas.microsoft.com/office/drawing/2014/main" id="{08195D16-ACA1-4972-A52D-FD8B7B3015EC}"/>
              </a:ext>
            </a:extLst>
          </p:cNvPr>
          <p:cNvSpPr/>
          <p:nvPr/>
        </p:nvSpPr>
        <p:spPr>
          <a:xfrm>
            <a:off x="6733928" y="2201479"/>
            <a:ext cx="324036" cy="37317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sz="1350"/>
          </a:p>
        </p:txBody>
      </p:sp>
      <p:sp>
        <p:nvSpPr>
          <p:cNvPr id="48" name="箭头: 下 47">
            <a:extLst>
              <a:ext uri="{FF2B5EF4-FFF2-40B4-BE49-F238E27FC236}">
                <a16:creationId xmlns="" xmlns:a16="http://schemas.microsoft.com/office/drawing/2014/main" id="{7E9E16B2-E56A-483D-9B18-38338C72AA33}"/>
              </a:ext>
            </a:extLst>
          </p:cNvPr>
          <p:cNvSpPr/>
          <p:nvPr/>
        </p:nvSpPr>
        <p:spPr>
          <a:xfrm>
            <a:off x="6778098" y="3182178"/>
            <a:ext cx="324036" cy="37317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sz="1350" dirty="0"/>
          </a:p>
        </p:txBody>
      </p:sp>
      <p:sp>
        <p:nvSpPr>
          <p:cNvPr id="49" name="文本框 48">
            <a:extLst>
              <a:ext uri="{FF2B5EF4-FFF2-40B4-BE49-F238E27FC236}">
                <a16:creationId xmlns="" xmlns:a16="http://schemas.microsoft.com/office/drawing/2014/main" id="{744B9E1F-D381-41BD-BEE1-F783BD2E3681}"/>
              </a:ext>
            </a:extLst>
          </p:cNvPr>
          <p:cNvSpPr txBox="1"/>
          <p:nvPr/>
        </p:nvSpPr>
        <p:spPr>
          <a:xfrm>
            <a:off x="5269985" y="1625271"/>
            <a:ext cx="3016227" cy="501291"/>
          </a:xfrm>
          <a:prstGeom prst="rect">
            <a:avLst/>
          </a:prstGeom>
          <a:solidFill>
            <a:srgbClr val="CCFFFF">
              <a:alpha val="45098"/>
            </a:srgbClr>
          </a:solidFill>
        </p:spPr>
        <p:txBody>
          <a:bodyPr wrap="square" rtlCol="0">
            <a:spAutoFit/>
          </a:bodyPr>
          <a:lstStyle/>
          <a:p>
            <a:pPr algn="ctr">
              <a:lnSpc>
                <a:spcPct val="150000"/>
              </a:lnSpc>
            </a:pPr>
            <a:r>
              <a:rPr lang="zh-CN" altLang="en-US" sz="2100" dirty="0">
                <a:solidFill>
                  <a:srgbClr val="FF0000"/>
                </a:solidFill>
                <a:latin typeface="黑体" panose="02010609060101010101" pitchFamily="49" charset="-122"/>
                <a:ea typeface="黑体" panose="02010609060101010101" pitchFamily="49" charset="-122"/>
              </a:rPr>
              <a:t>酪氨酸酶不能正常合成</a:t>
            </a:r>
          </a:p>
        </p:txBody>
      </p:sp>
      <p:sp>
        <p:nvSpPr>
          <p:cNvPr id="51" name="文本框 50">
            <a:extLst>
              <a:ext uri="{FF2B5EF4-FFF2-40B4-BE49-F238E27FC236}">
                <a16:creationId xmlns="" xmlns:a16="http://schemas.microsoft.com/office/drawing/2014/main" id="{1C89BF01-A88D-4EFD-A729-DA3DDE503663}"/>
              </a:ext>
            </a:extLst>
          </p:cNvPr>
          <p:cNvSpPr txBox="1"/>
          <p:nvPr/>
        </p:nvSpPr>
        <p:spPr>
          <a:xfrm>
            <a:off x="5254097" y="2627772"/>
            <a:ext cx="3283698" cy="501291"/>
          </a:xfrm>
          <a:prstGeom prst="rect">
            <a:avLst/>
          </a:prstGeom>
          <a:solidFill>
            <a:srgbClr val="CCFFFF">
              <a:alpha val="50196"/>
            </a:srgbClr>
          </a:solidFill>
        </p:spPr>
        <p:txBody>
          <a:bodyPr wrap="square" rtlCol="0">
            <a:spAutoFit/>
          </a:bodyPr>
          <a:lstStyle/>
          <a:p>
            <a:pPr algn="ctr">
              <a:lnSpc>
                <a:spcPct val="150000"/>
              </a:lnSpc>
            </a:pPr>
            <a:r>
              <a:rPr lang="zh-CN" altLang="en-US" sz="2100" dirty="0">
                <a:solidFill>
                  <a:srgbClr val="FF0000"/>
                </a:solidFill>
                <a:latin typeface="黑体" panose="02010609060101010101" pitchFamily="49" charset="-122"/>
                <a:ea typeface="黑体" panose="02010609060101010101" pitchFamily="49" charset="-122"/>
              </a:rPr>
              <a:t>酪氨酸不能转化成黑色素</a:t>
            </a:r>
          </a:p>
        </p:txBody>
      </p:sp>
      <p:sp>
        <p:nvSpPr>
          <p:cNvPr id="52" name="文本框 51">
            <a:extLst>
              <a:ext uri="{FF2B5EF4-FFF2-40B4-BE49-F238E27FC236}">
                <a16:creationId xmlns="" xmlns:a16="http://schemas.microsoft.com/office/drawing/2014/main" id="{BF7C8605-13C6-437B-ACCD-16734B3877F9}"/>
              </a:ext>
            </a:extLst>
          </p:cNvPr>
          <p:cNvSpPr txBox="1"/>
          <p:nvPr/>
        </p:nvSpPr>
        <p:spPr>
          <a:xfrm>
            <a:off x="176724" y="4293406"/>
            <a:ext cx="1289856" cy="501291"/>
          </a:xfrm>
          <a:prstGeom prst="rect">
            <a:avLst/>
          </a:prstGeom>
          <a:noFill/>
        </p:spPr>
        <p:txBody>
          <a:bodyPr wrap="square" rtlCol="0">
            <a:spAutoFit/>
          </a:bodyPr>
          <a:lstStyle/>
          <a:p>
            <a:pPr>
              <a:lnSpc>
                <a:spcPct val="150000"/>
              </a:lnSpc>
            </a:pPr>
            <a:r>
              <a:rPr lang="zh-CN" altLang="en-US" sz="2100" dirty="0">
                <a:latin typeface="黑体" panose="02010609060101010101" pitchFamily="49" charset="-122"/>
                <a:ea typeface="黑体" panose="02010609060101010101" pitchFamily="49" charset="-122"/>
              </a:rPr>
              <a:t>结论：</a:t>
            </a:r>
          </a:p>
        </p:txBody>
      </p:sp>
      <p:sp>
        <p:nvSpPr>
          <p:cNvPr id="53" name="文本框 52">
            <a:extLst>
              <a:ext uri="{FF2B5EF4-FFF2-40B4-BE49-F238E27FC236}">
                <a16:creationId xmlns="" xmlns:a16="http://schemas.microsoft.com/office/drawing/2014/main" id="{01D8820B-5286-4DE8-86F2-100E8D1CF332}"/>
              </a:ext>
            </a:extLst>
          </p:cNvPr>
          <p:cNvSpPr txBox="1"/>
          <p:nvPr/>
        </p:nvSpPr>
        <p:spPr>
          <a:xfrm>
            <a:off x="980557" y="4272930"/>
            <a:ext cx="8148857" cy="501291"/>
          </a:xfrm>
          <a:prstGeom prst="rect">
            <a:avLst/>
          </a:prstGeom>
          <a:noFill/>
        </p:spPr>
        <p:txBody>
          <a:bodyPr wrap="square" rtlCol="0">
            <a:spAutoFit/>
          </a:bodyPr>
          <a:lstStyle/>
          <a:p>
            <a:pPr>
              <a:lnSpc>
                <a:spcPct val="150000"/>
              </a:lnSpc>
            </a:pPr>
            <a:r>
              <a:rPr lang="zh-CN" altLang="en-US" sz="2100" dirty="0">
                <a:solidFill>
                  <a:srgbClr val="002060"/>
                </a:solidFill>
                <a:latin typeface="黑体" panose="02010609060101010101" pitchFamily="49" charset="-122"/>
                <a:ea typeface="黑体" panose="02010609060101010101" pitchFamily="49" charset="-122"/>
              </a:rPr>
              <a:t>基因通过控制</a:t>
            </a:r>
            <a:r>
              <a:rPr lang="zh-CN" altLang="en-US" sz="2100" dirty="0">
                <a:solidFill>
                  <a:srgbClr val="FF0000"/>
                </a:solidFill>
                <a:latin typeface="黑体" panose="02010609060101010101" pitchFamily="49" charset="-122"/>
                <a:ea typeface="黑体" panose="02010609060101010101" pitchFamily="49" charset="-122"/>
              </a:rPr>
              <a:t>酶的合成</a:t>
            </a:r>
            <a:r>
              <a:rPr lang="zh-CN" altLang="en-US" sz="2100" dirty="0">
                <a:solidFill>
                  <a:srgbClr val="002060"/>
                </a:solidFill>
                <a:latin typeface="黑体" panose="02010609060101010101" pitchFamily="49" charset="-122"/>
                <a:ea typeface="黑体" panose="02010609060101010101" pitchFamily="49" charset="-122"/>
              </a:rPr>
              <a:t>来控制代谢过程，进而控制生物体的性状。</a:t>
            </a:r>
          </a:p>
        </p:txBody>
      </p:sp>
    </p:spTree>
    <p:extLst>
      <p:ext uri="{BB962C8B-B14F-4D97-AF65-F5344CB8AC3E}">
        <p14:creationId xmlns="" xmlns:p14="http://schemas.microsoft.com/office/powerpoint/2010/main" val="2879547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linds(horizontal)">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blinds(horizontal)">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blinds(horizontal)">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blinds(horizontal)">
                                      <p:cBhvr>
                                        <p:cTn id="22" dur="500"/>
                                        <p:tgtEl>
                                          <p:spTgt spid="4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blinds(horizontal)">
                                      <p:cBhvr>
                                        <p:cTn id="27" dur="500"/>
                                        <p:tgtEl>
                                          <p:spTgt spid="5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blinds(horizontal)">
                                      <p:cBhvr>
                                        <p:cTn id="32" dur="500"/>
                                        <p:tgtEl>
                                          <p:spTgt spid="4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linds(horizontal)">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blinds(horizontal)">
                                      <p:cBhvr>
                                        <p:cTn id="42" dur="500"/>
                                        <p:tgtEl>
                                          <p:spTgt spid="5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blinds(horizontal)">
                                      <p:cBhvr>
                                        <p:cTn id="4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3" grpId="0" animBg="1"/>
      <p:bldP spid="46" grpId="0" animBg="1"/>
      <p:bldP spid="47" grpId="0" animBg="1"/>
      <p:bldP spid="48" grpId="0" animBg="1"/>
      <p:bldP spid="49" grpId="0" animBg="1"/>
      <p:bldP spid="51" grpId="0" animBg="1"/>
      <p:bldP spid="52" grpId="0"/>
      <p:bldP spid="5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8531CF61-2691-46FD-8AD9-7D91A16F0EFF}"/>
              </a:ext>
            </a:extLst>
          </p:cNvPr>
          <p:cNvSpPr/>
          <p:nvPr/>
        </p:nvSpPr>
        <p:spPr>
          <a:xfrm>
            <a:off x="197514" y="195486"/>
            <a:ext cx="8424936" cy="830997"/>
          </a:xfrm>
          <a:prstGeom prst="rect">
            <a:avLst/>
          </a:prstGeom>
        </p:spPr>
        <p:txBody>
          <a:bodyPr wrap="square">
            <a:spAutoFit/>
          </a:bodyPr>
          <a:lstStyle/>
          <a:p>
            <a:r>
              <a:rPr lang="zh-CN" altLang="en-US" sz="2400" dirty="0">
                <a:latin typeface="黑体" panose="02010609060101010101" pitchFamily="49" charset="-122"/>
                <a:ea typeface="黑体" panose="02010609060101010101" pitchFamily="49" charset="-122"/>
              </a:rPr>
              <a:t>一、基因表达产物与性状的关系</a:t>
            </a:r>
            <a:r>
              <a:rPr lang="en-US" altLang="zh-CN" sz="2400" dirty="0">
                <a:latin typeface="黑体" panose="02010609060101010101" pitchFamily="49" charset="-122"/>
                <a:ea typeface="黑体" panose="02010609060101010101" pitchFamily="49" charset="-122"/>
              </a:rPr>
              <a:t>——</a:t>
            </a:r>
            <a:r>
              <a:rPr lang="zh-CN" altLang="en-US" sz="2400" dirty="0">
                <a:latin typeface="SimSun" panose="02010600030101010101" pitchFamily="2" charset="-122"/>
                <a:ea typeface="SimSun" panose="02010600030101010101" pitchFamily="2" charset="-122"/>
                <a:sym typeface="+mn-ea"/>
              </a:rPr>
              <a:t>囊性纤维病</a:t>
            </a:r>
          </a:p>
          <a:p>
            <a:endParaRPr lang="zh-CN" altLang="en-US" sz="2400" dirty="0">
              <a:latin typeface="黑体" panose="02010609060101010101" pitchFamily="49" charset="-122"/>
              <a:ea typeface="黑体" panose="02010609060101010101" pitchFamily="49" charset="-122"/>
            </a:endParaRPr>
          </a:p>
        </p:txBody>
      </p:sp>
      <p:sp>
        <p:nvSpPr>
          <p:cNvPr id="23" name="文本框 22">
            <a:extLst>
              <a:ext uri="{FF2B5EF4-FFF2-40B4-BE49-F238E27FC236}">
                <a16:creationId xmlns="" xmlns:a16="http://schemas.microsoft.com/office/drawing/2014/main" id="{1659893C-086A-411D-B867-A414FA190646}"/>
              </a:ext>
            </a:extLst>
          </p:cNvPr>
          <p:cNvSpPr txBox="1"/>
          <p:nvPr/>
        </p:nvSpPr>
        <p:spPr>
          <a:xfrm>
            <a:off x="1881897" y="3659778"/>
            <a:ext cx="1404156" cy="501291"/>
          </a:xfrm>
          <a:prstGeom prst="rect">
            <a:avLst/>
          </a:prstGeom>
          <a:solidFill>
            <a:srgbClr val="CCFFFF">
              <a:alpha val="36078"/>
            </a:srgbClr>
          </a:solidFill>
        </p:spPr>
        <p:txBody>
          <a:bodyPr wrap="square" rtlCol="0">
            <a:spAutoFit/>
          </a:bodyPr>
          <a:lstStyle/>
          <a:p>
            <a:pPr>
              <a:lnSpc>
                <a:spcPct val="150000"/>
              </a:lnSpc>
            </a:pPr>
            <a:r>
              <a:rPr lang="zh-CN" altLang="en-US" sz="2100" dirty="0">
                <a:latin typeface="黑体" panose="02010609060101010101" pitchFamily="49" charset="-122"/>
                <a:ea typeface="黑体" panose="02010609060101010101" pitchFamily="49" charset="-122"/>
              </a:rPr>
              <a:t>正常健康</a:t>
            </a:r>
          </a:p>
        </p:txBody>
      </p:sp>
      <p:sp>
        <p:nvSpPr>
          <p:cNvPr id="24" name="文本框 23">
            <a:extLst>
              <a:ext uri="{FF2B5EF4-FFF2-40B4-BE49-F238E27FC236}">
                <a16:creationId xmlns="" xmlns:a16="http://schemas.microsoft.com/office/drawing/2014/main" id="{D3423777-636C-4568-8410-491064A89BCA}"/>
              </a:ext>
            </a:extLst>
          </p:cNvPr>
          <p:cNvSpPr txBox="1"/>
          <p:nvPr/>
        </p:nvSpPr>
        <p:spPr>
          <a:xfrm>
            <a:off x="5508063" y="3641028"/>
            <a:ext cx="1841777" cy="501291"/>
          </a:xfrm>
          <a:prstGeom prst="rect">
            <a:avLst/>
          </a:prstGeom>
          <a:solidFill>
            <a:srgbClr val="CCFFFF">
              <a:alpha val="43922"/>
            </a:srgbClr>
          </a:solidFill>
        </p:spPr>
        <p:txBody>
          <a:bodyPr wrap="square" rtlCol="0">
            <a:spAutoFit/>
          </a:bodyPr>
          <a:lstStyle/>
          <a:p>
            <a:pPr>
              <a:lnSpc>
                <a:spcPct val="150000"/>
              </a:lnSpc>
            </a:pPr>
            <a:r>
              <a:rPr lang="zh-CN" altLang="en-US" sz="2100" dirty="0">
                <a:latin typeface="黑体" panose="02010609060101010101" pitchFamily="49" charset="-122"/>
                <a:ea typeface="黑体" panose="02010609060101010101" pitchFamily="49" charset="-122"/>
              </a:rPr>
              <a:t>患囊性纤维病</a:t>
            </a:r>
          </a:p>
        </p:txBody>
      </p:sp>
      <p:sp>
        <p:nvSpPr>
          <p:cNvPr id="25" name="文本框 24">
            <a:extLst>
              <a:ext uri="{FF2B5EF4-FFF2-40B4-BE49-F238E27FC236}">
                <a16:creationId xmlns="" xmlns:a16="http://schemas.microsoft.com/office/drawing/2014/main" id="{F071C29C-BE6F-4333-ADC3-BE15A0475AA3}"/>
              </a:ext>
            </a:extLst>
          </p:cNvPr>
          <p:cNvSpPr txBox="1"/>
          <p:nvPr/>
        </p:nvSpPr>
        <p:spPr>
          <a:xfrm>
            <a:off x="140364" y="731980"/>
            <a:ext cx="1404156" cy="501291"/>
          </a:xfrm>
          <a:prstGeom prst="rect">
            <a:avLst/>
          </a:prstGeom>
          <a:noFill/>
        </p:spPr>
        <p:txBody>
          <a:bodyPr wrap="square" rtlCol="0">
            <a:spAutoFit/>
          </a:bodyPr>
          <a:lstStyle/>
          <a:p>
            <a:pPr>
              <a:lnSpc>
                <a:spcPct val="150000"/>
              </a:lnSpc>
            </a:pPr>
            <a:r>
              <a:rPr lang="zh-CN" altLang="en-US" sz="2100" dirty="0">
                <a:latin typeface="黑体" panose="02010609060101010101" pitchFamily="49" charset="-122"/>
                <a:ea typeface="黑体" panose="02010609060101010101" pitchFamily="49" charset="-122"/>
              </a:rPr>
              <a:t>基因：</a:t>
            </a:r>
          </a:p>
        </p:txBody>
      </p:sp>
      <p:sp>
        <p:nvSpPr>
          <p:cNvPr id="26" name="文本框 25">
            <a:extLst>
              <a:ext uri="{FF2B5EF4-FFF2-40B4-BE49-F238E27FC236}">
                <a16:creationId xmlns="" xmlns:a16="http://schemas.microsoft.com/office/drawing/2014/main" id="{AE8CD53D-0DE9-430F-BE40-ACC814AF7817}"/>
              </a:ext>
            </a:extLst>
          </p:cNvPr>
          <p:cNvSpPr txBox="1"/>
          <p:nvPr/>
        </p:nvSpPr>
        <p:spPr>
          <a:xfrm>
            <a:off x="136169" y="1720004"/>
            <a:ext cx="1404156" cy="501291"/>
          </a:xfrm>
          <a:prstGeom prst="rect">
            <a:avLst/>
          </a:prstGeom>
          <a:noFill/>
        </p:spPr>
        <p:txBody>
          <a:bodyPr wrap="square" rtlCol="0">
            <a:spAutoFit/>
          </a:bodyPr>
          <a:lstStyle/>
          <a:p>
            <a:pPr>
              <a:lnSpc>
                <a:spcPct val="150000"/>
              </a:lnSpc>
            </a:pPr>
            <a:r>
              <a:rPr lang="zh-CN" altLang="en-US" sz="2100" dirty="0">
                <a:latin typeface="黑体" panose="02010609060101010101" pitchFamily="49" charset="-122"/>
                <a:ea typeface="黑体" panose="02010609060101010101" pitchFamily="49" charset="-122"/>
              </a:rPr>
              <a:t>蛋白质：</a:t>
            </a:r>
          </a:p>
        </p:txBody>
      </p:sp>
      <p:sp>
        <p:nvSpPr>
          <p:cNvPr id="27" name="文本框 26">
            <a:extLst>
              <a:ext uri="{FF2B5EF4-FFF2-40B4-BE49-F238E27FC236}">
                <a16:creationId xmlns="" xmlns:a16="http://schemas.microsoft.com/office/drawing/2014/main" id="{3D6D9695-ADF4-4502-B601-72430ACC2130}"/>
              </a:ext>
            </a:extLst>
          </p:cNvPr>
          <p:cNvSpPr txBox="1"/>
          <p:nvPr/>
        </p:nvSpPr>
        <p:spPr>
          <a:xfrm>
            <a:off x="197514" y="2674815"/>
            <a:ext cx="1404156" cy="501291"/>
          </a:xfrm>
          <a:prstGeom prst="rect">
            <a:avLst/>
          </a:prstGeom>
          <a:noFill/>
        </p:spPr>
        <p:txBody>
          <a:bodyPr wrap="square" rtlCol="0">
            <a:spAutoFit/>
          </a:bodyPr>
          <a:lstStyle/>
          <a:p>
            <a:pPr>
              <a:lnSpc>
                <a:spcPct val="150000"/>
              </a:lnSpc>
            </a:pPr>
            <a:r>
              <a:rPr lang="zh-CN" altLang="en-US" sz="2100" dirty="0">
                <a:latin typeface="黑体" panose="02010609060101010101" pitchFamily="49" charset="-122"/>
                <a:ea typeface="黑体" panose="02010609060101010101" pitchFamily="49" charset="-122"/>
              </a:rPr>
              <a:t>结果：</a:t>
            </a:r>
          </a:p>
        </p:txBody>
      </p:sp>
      <p:sp>
        <p:nvSpPr>
          <p:cNvPr id="28" name="文本框 27">
            <a:extLst>
              <a:ext uri="{FF2B5EF4-FFF2-40B4-BE49-F238E27FC236}">
                <a16:creationId xmlns="" xmlns:a16="http://schemas.microsoft.com/office/drawing/2014/main" id="{9FBC0DB6-B809-45BA-A9C5-CA03BDA2BFD9}"/>
              </a:ext>
            </a:extLst>
          </p:cNvPr>
          <p:cNvSpPr txBox="1"/>
          <p:nvPr/>
        </p:nvSpPr>
        <p:spPr>
          <a:xfrm>
            <a:off x="192095" y="3558094"/>
            <a:ext cx="1289856" cy="501291"/>
          </a:xfrm>
          <a:prstGeom prst="rect">
            <a:avLst/>
          </a:prstGeom>
          <a:noFill/>
        </p:spPr>
        <p:txBody>
          <a:bodyPr wrap="square" rtlCol="0">
            <a:spAutoFit/>
          </a:bodyPr>
          <a:lstStyle/>
          <a:p>
            <a:pPr>
              <a:lnSpc>
                <a:spcPct val="150000"/>
              </a:lnSpc>
            </a:pPr>
            <a:r>
              <a:rPr lang="zh-CN" altLang="en-US" sz="2100" dirty="0">
                <a:latin typeface="黑体" panose="02010609060101010101" pitchFamily="49" charset="-122"/>
                <a:ea typeface="黑体" panose="02010609060101010101" pitchFamily="49" charset="-122"/>
              </a:rPr>
              <a:t>性状：</a:t>
            </a:r>
          </a:p>
        </p:txBody>
      </p:sp>
      <p:sp>
        <p:nvSpPr>
          <p:cNvPr id="29" name="文本框 28">
            <a:extLst>
              <a:ext uri="{FF2B5EF4-FFF2-40B4-BE49-F238E27FC236}">
                <a16:creationId xmlns="" xmlns:a16="http://schemas.microsoft.com/office/drawing/2014/main" id="{CA4B3999-7A91-409E-9AB3-FCB3B5D178DD}"/>
              </a:ext>
            </a:extLst>
          </p:cNvPr>
          <p:cNvSpPr txBox="1"/>
          <p:nvPr/>
        </p:nvSpPr>
        <p:spPr>
          <a:xfrm>
            <a:off x="1676868" y="754339"/>
            <a:ext cx="2430271" cy="501291"/>
          </a:xfrm>
          <a:prstGeom prst="rect">
            <a:avLst/>
          </a:prstGeom>
          <a:solidFill>
            <a:srgbClr val="CCFFFF">
              <a:alpha val="38039"/>
            </a:srgbClr>
          </a:solidFill>
        </p:spPr>
        <p:txBody>
          <a:bodyPr wrap="square" rtlCol="0">
            <a:spAutoFit/>
          </a:bodyPr>
          <a:lstStyle/>
          <a:p>
            <a:pPr algn="ctr">
              <a:lnSpc>
                <a:spcPct val="150000"/>
              </a:lnSpc>
            </a:pPr>
            <a:r>
              <a:rPr lang="en-US" altLang="zh-CN" sz="2100" dirty="0">
                <a:latin typeface="黑体" panose="02010609060101010101" pitchFamily="49" charset="-122"/>
                <a:ea typeface="黑体" panose="02010609060101010101" pitchFamily="49" charset="-122"/>
              </a:rPr>
              <a:t>CFTR</a:t>
            </a:r>
            <a:r>
              <a:rPr lang="zh-CN" altLang="en-US" sz="2100" dirty="0">
                <a:latin typeface="黑体" panose="02010609060101010101" pitchFamily="49" charset="-122"/>
                <a:ea typeface="黑体" panose="02010609060101010101" pitchFamily="49" charset="-122"/>
              </a:rPr>
              <a:t>蛋白基因</a:t>
            </a:r>
          </a:p>
        </p:txBody>
      </p:sp>
      <p:sp>
        <p:nvSpPr>
          <p:cNvPr id="39" name="文本框 38">
            <a:extLst>
              <a:ext uri="{FF2B5EF4-FFF2-40B4-BE49-F238E27FC236}">
                <a16:creationId xmlns="" xmlns:a16="http://schemas.microsoft.com/office/drawing/2014/main" id="{5C094A65-9AD0-4F9D-81D7-48BEAD7BDBDB}"/>
              </a:ext>
            </a:extLst>
          </p:cNvPr>
          <p:cNvSpPr txBox="1"/>
          <p:nvPr/>
        </p:nvSpPr>
        <p:spPr>
          <a:xfrm>
            <a:off x="1594650" y="1683599"/>
            <a:ext cx="2437881" cy="501291"/>
          </a:xfrm>
          <a:prstGeom prst="rect">
            <a:avLst/>
          </a:prstGeom>
          <a:solidFill>
            <a:srgbClr val="CCFFFF">
              <a:alpha val="38824"/>
            </a:srgbClr>
          </a:solidFill>
        </p:spPr>
        <p:txBody>
          <a:bodyPr wrap="square" rtlCol="0">
            <a:spAutoFit/>
          </a:bodyPr>
          <a:lstStyle/>
          <a:p>
            <a:pPr algn="ctr">
              <a:lnSpc>
                <a:spcPct val="150000"/>
              </a:lnSpc>
            </a:pPr>
            <a:r>
              <a:rPr lang="en-US" altLang="zh-CN" sz="2100" dirty="0">
                <a:latin typeface="黑体" panose="02010609060101010101" pitchFamily="49" charset="-122"/>
                <a:ea typeface="黑体" panose="02010609060101010101" pitchFamily="49" charset="-122"/>
              </a:rPr>
              <a:t>CFTR</a:t>
            </a:r>
            <a:r>
              <a:rPr lang="zh-CN" altLang="en-US" sz="2100" dirty="0">
                <a:latin typeface="黑体" panose="02010609060101010101" pitchFamily="49" charset="-122"/>
                <a:ea typeface="黑体" panose="02010609060101010101" pitchFamily="49" charset="-122"/>
              </a:rPr>
              <a:t>蛋白结构正常</a:t>
            </a:r>
          </a:p>
        </p:txBody>
      </p:sp>
      <p:sp>
        <p:nvSpPr>
          <p:cNvPr id="40" name="文本框 39">
            <a:extLst>
              <a:ext uri="{FF2B5EF4-FFF2-40B4-BE49-F238E27FC236}">
                <a16:creationId xmlns="" xmlns:a16="http://schemas.microsoft.com/office/drawing/2014/main" id="{BDA1CE90-EB3C-45BC-9DEF-132513C388BE}"/>
              </a:ext>
            </a:extLst>
          </p:cNvPr>
          <p:cNvSpPr txBox="1"/>
          <p:nvPr/>
        </p:nvSpPr>
        <p:spPr>
          <a:xfrm>
            <a:off x="1602261" y="2705509"/>
            <a:ext cx="2430270" cy="501291"/>
          </a:xfrm>
          <a:prstGeom prst="rect">
            <a:avLst/>
          </a:prstGeom>
          <a:solidFill>
            <a:srgbClr val="CCFFFF">
              <a:alpha val="41961"/>
            </a:srgbClr>
          </a:solidFill>
        </p:spPr>
        <p:txBody>
          <a:bodyPr wrap="square" rtlCol="0">
            <a:spAutoFit/>
          </a:bodyPr>
          <a:lstStyle/>
          <a:p>
            <a:pPr algn="ctr">
              <a:lnSpc>
                <a:spcPct val="150000"/>
              </a:lnSpc>
            </a:pPr>
            <a:r>
              <a:rPr lang="zh-CN" altLang="en-US" sz="2100" dirty="0">
                <a:latin typeface="黑体" panose="02010609060101010101" pitchFamily="49" charset="-122"/>
                <a:ea typeface="黑体" panose="02010609060101010101" pitchFamily="49" charset="-122"/>
              </a:rPr>
              <a:t>氯离子转运正常</a:t>
            </a:r>
          </a:p>
        </p:txBody>
      </p:sp>
      <p:sp>
        <p:nvSpPr>
          <p:cNvPr id="43" name="文本框 42">
            <a:extLst>
              <a:ext uri="{FF2B5EF4-FFF2-40B4-BE49-F238E27FC236}">
                <a16:creationId xmlns="" xmlns:a16="http://schemas.microsoft.com/office/drawing/2014/main" id="{7DD0A914-8E79-420C-B1B5-36C00408C47D}"/>
              </a:ext>
            </a:extLst>
          </p:cNvPr>
          <p:cNvSpPr txBox="1"/>
          <p:nvPr/>
        </p:nvSpPr>
        <p:spPr>
          <a:xfrm>
            <a:off x="5107025" y="738638"/>
            <a:ext cx="2643857" cy="501291"/>
          </a:xfrm>
          <a:prstGeom prst="rect">
            <a:avLst/>
          </a:prstGeom>
          <a:solidFill>
            <a:srgbClr val="CCFFFF">
              <a:alpha val="43137"/>
            </a:srgbClr>
          </a:solidFill>
        </p:spPr>
        <p:txBody>
          <a:bodyPr wrap="square" rtlCol="0">
            <a:spAutoFit/>
          </a:bodyPr>
          <a:lstStyle/>
          <a:p>
            <a:pPr algn="ctr">
              <a:lnSpc>
                <a:spcPct val="150000"/>
              </a:lnSpc>
            </a:pPr>
            <a:r>
              <a:rPr lang="en-US" altLang="zh-CN" sz="2100" dirty="0">
                <a:solidFill>
                  <a:srgbClr val="FF0000"/>
                </a:solidFill>
                <a:latin typeface="黑体" panose="02010609060101010101" pitchFamily="49" charset="-122"/>
                <a:ea typeface="黑体" panose="02010609060101010101" pitchFamily="49" charset="-122"/>
              </a:rPr>
              <a:t>CFTR</a:t>
            </a:r>
            <a:r>
              <a:rPr lang="zh-CN" altLang="en-US" sz="2100" dirty="0">
                <a:solidFill>
                  <a:srgbClr val="FF0000"/>
                </a:solidFill>
                <a:latin typeface="黑体" panose="02010609060101010101" pitchFamily="49" charset="-122"/>
                <a:ea typeface="黑体" panose="02010609060101010101" pitchFamily="49" charset="-122"/>
              </a:rPr>
              <a:t>蛋白基因异常</a:t>
            </a:r>
          </a:p>
        </p:txBody>
      </p:sp>
      <p:sp>
        <p:nvSpPr>
          <p:cNvPr id="12" name="箭头: 下 11">
            <a:extLst>
              <a:ext uri="{FF2B5EF4-FFF2-40B4-BE49-F238E27FC236}">
                <a16:creationId xmlns="" xmlns:a16="http://schemas.microsoft.com/office/drawing/2014/main" id="{E8B38FF8-E273-485B-AE43-05A45554C49B}"/>
              </a:ext>
            </a:extLst>
          </p:cNvPr>
          <p:cNvSpPr/>
          <p:nvPr/>
        </p:nvSpPr>
        <p:spPr>
          <a:xfrm>
            <a:off x="2583975" y="1302785"/>
            <a:ext cx="324036" cy="37317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sz="1350"/>
          </a:p>
        </p:txBody>
      </p:sp>
      <p:sp>
        <p:nvSpPr>
          <p:cNvPr id="44" name="箭头: 下 43">
            <a:extLst>
              <a:ext uri="{FF2B5EF4-FFF2-40B4-BE49-F238E27FC236}">
                <a16:creationId xmlns="" xmlns:a16="http://schemas.microsoft.com/office/drawing/2014/main" id="{07A2E52E-7B80-46AD-ABDC-5B7A62077A5D}"/>
              </a:ext>
            </a:extLst>
          </p:cNvPr>
          <p:cNvSpPr/>
          <p:nvPr/>
        </p:nvSpPr>
        <p:spPr>
          <a:xfrm>
            <a:off x="2567968" y="2304830"/>
            <a:ext cx="324036" cy="37317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sz="1350"/>
          </a:p>
        </p:txBody>
      </p:sp>
      <p:sp>
        <p:nvSpPr>
          <p:cNvPr id="45" name="箭头: 下 44">
            <a:extLst>
              <a:ext uri="{FF2B5EF4-FFF2-40B4-BE49-F238E27FC236}">
                <a16:creationId xmlns="" xmlns:a16="http://schemas.microsoft.com/office/drawing/2014/main" id="{34D707CD-E4F9-4B70-9BDB-C84B62F9759F}"/>
              </a:ext>
            </a:extLst>
          </p:cNvPr>
          <p:cNvSpPr/>
          <p:nvPr/>
        </p:nvSpPr>
        <p:spPr>
          <a:xfrm>
            <a:off x="2583975" y="3253955"/>
            <a:ext cx="324036" cy="37317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sz="1350"/>
          </a:p>
        </p:txBody>
      </p:sp>
      <p:sp>
        <p:nvSpPr>
          <p:cNvPr id="46" name="箭头: 下 45">
            <a:extLst>
              <a:ext uri="{FF2B5EF4-FFF2-40B4-BE49-F238E27FC236}">
                <a16:creationId xmlns="" xmlns:a16="http://schemas.microsoft.com/office/drawing/2014/main" id="{BA13081F-ED94-4700-94FD-7BB5C139FCB4}"/>
              </a:ext>
            </a:extLst>
          </p:cNvPr>
          <p:cNvSpPr/>
          <p:nvPr/>
        </p:nvSpPr>
        <p:spPr>
          <a:xfrm>
            <a:off x="6270752" y="1308152"/>
            <a:ext cx="324036" cy="37317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sz="1350"/>
          </a:p>
        </p:txBody>
      </p:sp>
      <p:sp>
        <p:nvSpPr>
          <p:cNvPr id="47" name="箭头: 下 46">
            <a:extLst>
              <a:ext uri="{FF2B5EF4-FFF2-40B4-BE49-F238E27FC236}">
                <a16:creationId xmlns="" xmlns:a16="http://schemas.microsoft.com/office/drawing/2014/main" id="{08195D16-ACA1-4972-A52D-FD8B7B3015EC}"/>
              </a:ext>
            </a:extLst>
          </p:cNvPr>
          <p:cNvSpPr/>
          <p:nvPr/>
        </p:nvSpPr>
        <p:spPr>
          <a:xfrm>
            <a:off x="6268154" y="2227801"/>
            <a:ext cx="324036" cy="37317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sz="1350" dirty="0"/>
          </a:p>
        </p:txBody>
      </p:sp>
      <p:sp>
        <p:nvSpPr>
          <p:cNvPr id="48" name="箭头: 下 47">
            <a:extLst>
              <a:ext uri="{FF2B5EF4-FFF2-40B4-BE49-F238E27FC236}">
                <a16:creationId xmlns="" xmlns:a16="http://schemas.microsoft.com/office/drawing/2014/main" id="{7E9E16B2-E56A-483D-9B18-38338C72AA33}"/>
              </a:ext>
            </a:extLst>
          </p:cNvPr>
          <p:cNvSpPr/>
          <p:nvPr/>
        </p:nvSpPr>
        <p:spPr>
          <a:xfrm>
            <a:off x="6301363" y="3241789"/>
            <a:ext cx="324036" cy="37317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sz="1350"/>
          </a:p>
        </p:txBody>
      </p:sp>
      <p:sp>
        <p:nvSpPr>
          <p:cNvPr id="49" name="文本框 48">
            <a:extLst>
              <a:ext uri="{FF2B5EF4-FFF2-40B4-BE49-F238E27FC236}">
                <a16:creationId xmlns="" xmlns:a16="http://schemas.microsoft.com/office/drawing/2014/main" id="{744B9E1F-D381-41BD-BEE1-F783BD2E3681}"/>
              </a:ext>
            </a:extLst>
          </p:cNvPr>
          <p:cNvSpPr txBox="1"/>
          <p:nvPr/>
        </p:nvSpPr>
        <p:spPr>
          <a:xfrm>
            <a:off x="5107024" y="1691521"/>
            <a:ext cx="2643857" cy="501291"/>
          </a:xfrm>
          <a:prstGeom prst="rect">
            <a:avLst/>
          </a:prstGeom>
          <a:solidFill>
            <a:srgbClr val="CCFFFF">
              <a:alpha val="45882"/>
            </a:srgbClr>
          </a:solidFill>
        </p:spPr>
        <p:txBody>
          <a:bodyPr wrap="square" rtlCol="0">
            <a:spAutoFit/>
          </a:bodyPr>
          <a:lstStyle/>
          <a:p>
            <a:pPr algn="ctr">
              <a:lnSpc>
                <a:spcPct val="150000"/>
              </a:lnSpc>
            </a:pPr>
            <a:r>
              <a:rPr lang="en-US" altLang="zh-CN" sz="2100" dirty="0">
                <a:solidFill>
                  <a:srgbClr val="FF0000"/>
                </a:solidFill>
                <a:latin typeface="黑体" panose="02010609060101010101" pitchFamily="49" charset="-122"/>
                <a:ea typeface="黑体" panose="02010609060101010101" pitchFamily="49" charset="-122"/>
              </a:rPr>
              <a:t>CFTR</a:t>
            </a:r>
            <a:r>
              <a:rPr lang="zh-CN" altLang="en-US" sz="2100" dirty="0">
                <a:solidFill>
                  <a:srgbClr val="FF0000"/>
                </a:solidFill>
                <a:latin typeface="黑体" panose="02010609060101010101" pitchFamily="49" charset="-122"/>
                <a:ea typeface="黑体" panose="02010609060101010101" pitchFamily="49" charset="-122"/>
              </a:rPr>
              <a:t>蛋白结构异常</a:t>
            </a:r>
          </a:p>
        </p:txBody>
      </p:sp>
      <p:sp>
        <p:nvSpPr>
          <p:cNvPr id="51" name="文本框 50">
            <a:extLst>
              <a:ext uri="{FF2B5EF4-FFF2-40B4-BE49-F238E27FC236}">
                <a16:creationId xmlns="" xmlns:a16="http://schemas.microsoft.com/office/drawing/2014/main" id="{1C89BF01-A88D-4EFD-A729-DA3DDE503663}"/>
              </a:ext>
            </a:extLst>
          </p:cNvPr>
          <p:cNvSpPr txBox="1"/>
          <p:nvPr/>
        </p:nvSpPr>
        <p:spPr>
          <a:xfrm>
            <a:off x="5141452" y="2671369"/>
            <a:ext cx="2643857" cy="501291"/>
          </a:xfrm>
          <a:prstGeom prst="rect">
            <a:avLst/>
          </a:prstGeom>
          <a:solidFill>
            <a:srgbClr val="CCFFFF">
              <a:alpha val="38039"/>
            </a:srgbClr>
          </a:solidFill>
        </p:spPr>
        <p:txBody>
          <a:bodyPr wrap="square" rtlCol="0">
            <a:spAutoFit/>
          </a:bodyPr>
          <a:lstStyle/>
          <a:p>
            <a:pPr algn="ctr">
              <a:lnSpc>
                <a:spcPct val="150000"/>
              </a:lnSpc>
            </a:pPr>
            <a:r>
              <a:rPr lang="zh-CN" altLang="en-US" sz="2100" dirty="0">
                <a:solidFill>
                  <a:srgbClr val="FF0000"/>
                </a:solidFill>
                <a:latin typeface="黑体" panose="02010609060101010101" pitchFamily="49" charset="-122"/>
                <a:ea typeface="黑体" panose="02010609060101010101" pitchFamily="49" charset="-122"/>
              </a:rPr>
              <a:t>氯离子转运异常</a:t>
            </a:r>
          </a:p>
        </p:txBody>
      </p:sp>
      <p:sp>
        <p:nvSpPr>
          <p:cNvPr id="52" name="文本框 51">
            <a:extLst>
              <a:ext uri="{FF2B5EF4-FFF2-40B4-BE49-F238E27FC236}">
                <a16:creationId xmlns="" xmlns:a16="http://schemas.microsoft.com/office/drawing/2014/main" id="{BF7C8605-13C6-437B-ACCD-16734B3877F9}"/>
              </a:ext>
            </a:extLst>
          </p:cNvPr>
          <p:cNvSpPr txBox="1"/>
          <p:nvPr/>
        </p:nvSpPr>
        <p:spPr>
          <a:xfrm>
            <a:off x="192095" y="4152510"/>
            <a:ext cx="1289856" cy="501291"/>
          </a:xfrm>
          <a:prstGeom prst="rect">
            <a:avLst/>
          </a:prstGeom>
          <a:noFill/>
        </p:spPr>
        <p:txBody>
          <a:bodyPr wrap="square" rtlCol="0">
            <a:spAutoFit/>
          </a:bodyPr>
          <a:lstStyle/>
          <a:p>
            <a:pPr>
              <a:lnSpc>
                <a:spcPct val="150000"/>
              </a:lnSpc>
            </a:pPr>
            <a:r>
              <a:rPr lang="zh-CN" altLang="en-US" sz="2100" dirty="0">
                <a:latin typeface="黑体" panose="02010609060101010101" pitchFamily="49" charset="-122"/>
                <a:ea typeface="黑体" panose="02010609060101010101" pitchFamily="49" charset="-122"/>
              </a:rPr>
              <a:t>结论：</a:t>
            </a:r>
          </a:p>
        </p:txBody>
      </p:sp>
      <p:sp>
        <p:nvSpPr>
          <p:cNvPr id="53" name="文本框 52">
            <a:extLst>
              <a:ext uri="{FF2B5EF4-FFF2-40B4-BE49-F238E27FC236}">
                <a16:creationId xmlns="" xmlns:a16="http://schemas.microsoft.com/office/drawing/2014/main" id="{01D8820B-5286-4DE8-86F2-100E8D1CF332}"/>
              </a:ext>
            </a:extLst>
          </p:cNvPr>
          <p:cNvSpPr txBox="1"/>
          <p:nvPr/>
        </p:nvSpPr>
        <p:spPr>
          <a:xfrm>
            <a:off x="1601670" y="4152510"/>
            <a:ext cx="7868837" cy="501291"/>
          </a:xfrm>
          <a:prstGeom prst="rect">
            <a:avLst/>
          </a:prstGeom>
          <a:noFill/>
        </p:spPr>
        <p:txBody>
          <a:bodyPr wrap="square" rtlCol="0">
            <a:spAutoFit/>
          </a:bodyPr>
          <a:lstStyle/>
          <a:p>
            <a:pPr>
              <a:lnSpc>
                <a:spcPct val="150000"/>
              </a:lnSpc>
            </a:pPr>
            <a:r>
              <a:rPr lang="zh-CN" altLang="en-US" sz="2100" dirty="0">
                <a:solidFill>
                  <a:schemeClr val="tx1"/>
                </a:solidFill>
                <a:latin typeface="黑体" panose="02010609060101010101" pitchFamily="49" charset="-122"/>
                <a:ea typeface="黑体" panose="02010609060101010101" pitchFamily="49" charset="-122"/>
              </a:rPr>
              <a:t>基因通过控制</a:t>
            </a:r>
            <a:r>
              <a:rPr lang="zh-CN" altLang="en-US" sz="2100" dirty="0">
                <a:solidFill>
                  <a:srgbClr val="FF0000"/>
                </a:solidFill>
                <a:latin typeface="黑体" panose="02010609060101010101" pitchFamily="49" charset="-122"/>
                <a:ea typeface="黑体" panose="02010609060101010101" pitchFamily="49" charset="-122"/>
              </a:rPr>
              <a:t>蛋白质的结构</a:t>
            </a:r>
            <a:r>
              <a:rPr lang="zh-CN" altLang="en-US" sz="2100" dirty="0">
                <a:solidFill>
                  <a:schemeClr val="tx1"/>
                </a:solidFill>
                <a:latin typeface="黑体" panose="02010609060101010101" pitchFamily="49" charset="-122"/>
                <a:ea typeface="黑体" panose="02010609060101010101" pitchFamily="49" charset="-122"/>
              </a:rPr>
              <a:t>直接控制生物体的性状。</a:t>
            </a:r>
          </a:p>
        </p:txBody>
      </p:sp>
    </p:spTree>
    <p:extLst>
      <p:ext uri="{BB962C8B-B14F-4D97-AF65-F5344CB8AC3E}">
        <p14:creationId xmlns="" xmlns:p14="http://schemas.microsoft.com/office/powerpoint/2010/main" val="1403341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linds(horizontal)">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blinds(horizontal)">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blinds(horizontal)">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blinds(horizontal)">
                                      <p:cBhvr>
                                        <p:cTn id="22" dur="500"/>
                                        <p:tgtEl>
                                          <p:spTgt spid="4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blinds(horizontal)">
                                      <p:cBhvr>
                                        <p:cTn id="27" dur="500"/>
                                        <p:tgtEl>
                                          <p:spTgt spid="5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blinds(horizontal)">
                                      <p:cBhvr>
                                        <p:cTn id="32" dur="500"/>
                                        <p:tgtEl>
                                          <p:spTgt spid="4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linds(horizontal)">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blinds(horizontal)">
                                      <p:cBhvr>
                                        <p:cTn id="42" dur="500"/>
                                        <p:tgtEl>
                                          <p:spTgt spid="5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blinds(horizontal)">
                                      <p:cBhvr>
                                        <p:cTn id="4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3" grpId="0" animBg="1"/>
      <p:bldP spid="46" grpId="0" animBg="1"/>
      <p:bldP spid="47" grpId="0" animBg="1"/>
      <p:bldP spid="48" grpId="0" animBg="1"/>
      <p:bldP spid="49" grpId="0" animBg="1"/>
      <p:bldP spid="51" grpId="0" animBg="1"/>
      <p:bldP spid="52" grpId="0"/>
      <p:bldP spid="5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1A13A70A-CD36-E448-ADB0-8040CBA5FFCE}"/>
              </a:ext>
            </a:extLst>
          </p:cNvPr>
          <p:cNvSpPr>
            <a:spLocks noGrp="1"/>
          </p:cNvSpPr>
          <p:nvPr>
            <p:ph type="title"/>
          </p:nvPr>
        </p:nvSpPr>
        <p:spPr>
          <a:xfrm>
            <a:off x="396086" y="495499"/>
            <a:ext cx="8139178" cy="716612"/>
          </a:xfrm>
        </p:spPr>
        <p:txBody>
          <a:bodyPr>
            <a:noAutofit/>
          </a:bodyPr>
          <a:lstStyle/>
          <a:p>
            <a:r>
              <a:rPr lang="zh-CN" altLang="en-US" sz="2800" dirty="0">
                <a:latin typeface="宋体" panose="02010600030101010101" pitchFamily="2" charset="-122"/>
                <a:ea typeface="宋体" panose="02010600030101010101" pitchFamily="2" charset="-122"/>
              </a:rPr>
              <a:t>基因表达产物与性状的关系：</a:t>
            </a:r>
            <a:br>
              <a:rPr lang="zh-CN" altLang="en-US" sz="2800" dirty="0">
                <a:latin typeface="宋体" panose="02010600030101010101" pitchFamily="2" charset="-122"/>
                <a:ea typeface="宋体" panose="02010600030101010101" pitchFamily="2" charset="-122"/>
              </a:rPr>
            </a:br>
            <a:endParaRPr kumimoji="1" lang="zh-CN" altLang="en-US" sz="2800" dirty="0"/>
          </a:p>
        </p:txBody>
      </p:sp>
      <p:sp>
        <p:nvSpPr>
          <p:cNvPr id="3" name="内容占位符 2">
            <a:extLst>
              <a:ext uri="{FF2B5EF4-FFF2-40B4-BE49-F238E27FC236}">
                <a16:creationId xmlns="" xmlns:a16="http://schemas.microsoft.com/office/drawing/2014/main" id="{C212537D-E4BD-BC42-8C39-3F4FB17357A5}"/>
              </a:ext>
            </a:extLst>
          </p:cNvPr>
          <p:cNvSpPr>
            <a:spLocks noGrp="1"/>
          </p:cNvSpPr>
          <p:nvPr>
            <p:ph idx="1"/>
          </p:nvPr>
        </p:nvSpPr>
        <p:spPr>
          <a:xfrm>
            <a:off x="396086" y="1212111"/>
            <a:ext cx="8139178" cy="3233755"/>
          </a:xfrm>
        </p:spPr>
        <p:txBody>
          <a:bodyPr/>
          <a:lstStyle/>
          <a:p>
            <a:pPr marL="0" indent="0">
              <a:buNone/>
            </a:pPr>
            <a:r>
              <a:rPr lang="zh-CN" altLang="en-US" sz="2000" b="1" dirty="0">
                <a:latin typeface="Songti SC" panose="02010600040101010101" pitchFamily="2" charset="-122"/>
                <a:ea typeface="Songti SC" panose="02010600040101010101" pitchFamily="2" charset="-122"/>
              </a:rPr>
              <a:t>间接方式：</a:t>
            </a:r>
            <a:r>
              <a:rPr lang="zh-CN" altLang="en-US" sz="2000" dirty="0">
                <a:latin typeface="Songti SC" panose="02010600040101010101" pitchFamily="2" charset="-122"/>
                <a:ea typeface="Songti SC" panose="02010600040101010101" pitchFamily="2" charset="-122"/>
              </a:rPr>
              <a:t>基因通过控制</a:t>
            </a:r>
            <a:r>
              <a:rPr lang="zh-CN" altLang="en-US" sz="2000" dirty="0">
                <a:solidFill>
                  <a:srgbClr val="FF0000"/>
                </a:solidFill>
                <a:latin typeface="Songti SC" panose="02010600040101010101" pitchFamily="2" charset="-122"/>
                <a:ea typeface="Songti SC" panose="02010600040101010101" pitchFamily="2" charset="-122"/>
              </a:rPr>
              <a:t>酶的合成</a:t>
            </a:r>
            <a:r>
              <a:rPr lang="zh-CN" altLang="en-US" sz="2000" dirty="0">
                <a:latin typeface="Songti SC" panose="02010600040101010101" pitchFamily="2" charset="-122"/>
                <a:ea typeface="Songti SC" panose="02010600040101010101" pitchFamily="2" charset="-122"/>
              </a:rPr>
              <a:t>来控制代谢过程，进而控制生物体的性状。</a:t>
            </a:r>
            <a:endParaRPr lang="en-US" altLang="zh-CN" sz="2000" dirty="0">
              <a:latin typeface="Songti SC" panose="02010600040101010101" pitchFamily="2" charset="-122"/>
              <a:ea typeface="Songti SC" panose="02010600040101010101" pitchFamily="2" charset="-122"/>
            </a:endParaRPr>
          </a:p>
          <a:p>
            <a:pPr marL="0" indent="0">
              <a:buNone/>
            </a:pPr>
            <a:r>
              <a:rPr lang="zh-CN" altLang="en-US" sz="2000" dirty="0">
                <a:latin typeface="Kaiti SC" panose="02010600040101010101" pitchFamily="2" charset="-122"/>
                <a:ea typeface="Kaiti SC" panose="02010600040101010101" pitchFamily="2" charset="-122"/>
              </a:rPr>
              <a:t>实例：白化病、豌豆粒形的形成</a:t>
            </a:r>
            <a:endParaRPr lang="en-US" altLang="zh-CN" sz="2000" dirty="0">
              <a:latin typeface="Kaiti SC" panose="02010600040101010101" pitchFamily="2" charset="-122"/>
              <a:ea typeface="Kaiti SC" panose="02010600040101010101" pitchFamily="2" charset="-122"/>
            </a:endParaRPr>
          </a:p>
          <a:p>
            <a:pPr marL="0" indent="0">
              <a:buNone/>
            </a:pPr>
            <a:endParaRPr lang="en-US" altLang="zh-CN" sz="2000" dirty="0">
              <a:latin typeface="Kaiti SC" panose="02010600040101010101" pitchFamily="2" charset="-122"/>
              <a:ea typeface="Kaiti SC" panose="02010600040101010101" pitchFamily="2" charset="-122"/>
              <a:cs typeface="Arial" panose="020B0604020202020204"/>
              <a:sym typeface="Arial" panose="020B0604020202020204"/>
            </a:endParaRPr>
          </a:p>
          <a:p>
            <a:pPr marL="0" indent="0">
              <a:buNone/>
            </a:pPr>
            <a:r>
              <a:rPr lang="zh-CN" altLang="en-US" sz="2000" b="1" dirty="0">
                <a:latin typeface="Songti SC" panose="02010600040101010101" pitchFamily="2" charset="-122"/>
                <a:ea typeface="Songti SC" panose="02010600040101010101" pitchFamily="2" charset="-122"/>
              </a:rPr>
              <a:t>直接方式：</a:t>
            </a:r>
            <a:r>
              <a:rPr lang="zh-CN" altLang="en-US" sz="2000" dirty="0">
                <a:latin typeface="Songti SC" panose="02010600040101010101" pitchFamily="2" charset="-122"/>
                <a:ea typeface="Songti SC" panose="02010600040101010101" pitchFamily="2" charset="-122"/>
              </a:rPr>
              <a:t>基因通过控制</a:t>
            </a:r>
            <a:r>
              <a:rPr lang="zh-CN" altLang="en-US" sz="2000" dirty="0">
                <a:solidFill>
                  <a:srgbClr val="FF0000"/>
                </a:solidFill>
                <a:latin typeface="Songti SC" panose="02010600040101010101" pitchFamily="2" charset="-122"/>
                <a:ea typeface="Songti SC" panose="02010600040101010101" pitchFamily="2" charset="-122"/>
              </a:rPr>
              <a:t>蛋白质的结构</a:t>
            </a:r>
            <a:r>
              <a:rPr lang="zh-CN" altLang="en-US" sz="2000" dirty="0">
                <a:latin typeface="Songti SC" panose="02010600040101010101" pitchFamily="2" charset="-122"/>
                <a:ea typeface="Songti SC" panose="02010600040101010101" pitchFamily="2" charset="-122"/>
              </a:rPr>
              <a:t>直接控制生物体的性状。</a:t>
            </a:r>
          </a:p>
          <a:p>
            <a:pPr marL="0" indent="0">
              <a:buNone/>
            </a:pPr>
            <a:r>
              <a:rPr lang="zh-CN" altLang="en-US" sz="2000" b="1" dirty="0">
                <a:latin typeface="Kaiti SC" panose="02010600040101010101" pitchFamily="2" charset="-122"/>
                <a:ea typeface="Kaiti SC" panose="02010600040101010101" pitchFamily="2" charset="-122"/>
              </a:rPr>
              <a:t>实例：</a:t>
            </a:r>
            <a:r>
              <a:rPr lang="zh-CN" altLang="en-US" sz="2000" dirty="0">
                <a:latin typeface="Kaiti SC" panose="02010600040101010101" pitchFamily="2" charset="-122"/>
                <a:ea typeface="Kaiti SC" panose="02010600040101010101" pitchFamily="2" charset="-122"/>
              </a:rPr>
              <a:t>囊性纤维病</a:t>
            </a:r>
            <a:endParaRPr lang="zh-CN" altLang="en-US" sz="2000" dirty="0">
              <a:latin typeface="Kaiti SC" panose="02010600040101010101" pitchFamily="2" charset="-122"/>
              <a:ea typeface="Kaiti SC" panose="02010600040101010101" pitchFamily="2" charset="-122"/>
              <a:cs typeface="Arial" panose="020B0604020202020204"/>
              <a:sym typeface="Arial" panose="020B0604020202020204"/>
            </a:endParaRPr>
          </a:p>
          <a:p>
            <a:pPr marL="0" indent="0">
              <a:buNone/>
            </a:pPr>
            <a:endParaRPr lang="zh-CN" altLang="en-US" dirty="0">
              <a:solidFill>
                <a:srgbClr val="002060"/>
              </a:solidFill>
              <a:latin typeface="黑体" panose="02010609060101010101" pitchFamily="49" charset="-122"/>
              <a:ea typeface="黑体" panose="02010609060101010101" pitchFamily="49" charset="-122"/>
            </a:endParaRPr>
          </a:p>
          <a:p>
            <a:pPr marL="0" indent="0">
              <a:buNone/>
            </a:pPr>
            <a:endParaRPr lang="zh-CN" altLang="en-US" b="1" dirty="0">
              <a:latin typeface="宋体" panose="02010600030101010101" pitchFamily="2" charset="-122"/>
              <a:ea typeface="宋体" panose="02010600030101010101" pitchFamily="2" charset="-122"/>
            </a:endParaRPr>
          </a:p>
          <a:p>
            <a:endParaRPr kumimoji="1" lang="zh-CN" altLang="en-US" dirty="0"/>
          </a:p>
        </p:txBody>
      </p:sp>
    </p:spTree>
    <p:extLst>
      <p:ext uri="{BB962C8B-B14F-4D97-AF65-F5344CB8AC3E}">
        <p14:creationId xmlns="" xmlns:p14="http://schemas.microsoft.com/office/powerpoint/2010/main" val="517355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121688" y="40701"/>
            <a:ext cx="5765165" cy="52070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latinLnBrk="1"/>
            <a:r>
              <a:rPr lang="zh-CN" altLang="en-US" sz="2800" b="1" dirty="0">
                <a:latin typeface="Times New Roman" panose="02020603050405020304" pitchFamily="18" charset="0"/>
                <a:ea typeface="黑体" panose="02010609060101010101" pitchFamily="49" charset="-122"/>
                <a:sym typeface="+mn-ea"/>
              </a:rPr>
              <a:t>二、基因的选择性表达与细胞分化</a:t>
            </a:r>
            <a:endParaRPr lang="zh-CN" altLang="en-US" sz="2800" b="1" dirty="0">
              <a:latin typeface="Times New Roman" panose="02020603050405020304" pitchFamily="18" charset="0"/>
              <a:ea typeface="黑体" panose="02010609060101010101" pitchFamily="49" charset="-122"/>
              <a:sym typeface="Arial" panose="020B0604020202020204"/>
            </a:endParaRPr>
          </a:p>
        </p:txBody>
      </p:sp>
      <p:sp>
        <p:nvSpPr>
          <p:cNvPr id="18" name="文本框 17"/>
          <p:cNvSpPr txBox="1"/>
          <p:nvPr/>
        </p:nvSpPr>
        <p:spPr>
          <a:xfrm>
            <a:off x="1263951" y="755050"/>
            <a:ext cx="6326410" cy="461663"/>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algn="ctr"/>
            <a:r>
              <a:rPr lang="zh-CN" altLang="en-US" sz="2400" b="1" dirty="0">
                <a:latin typeface="Times New Roman" panose="02020603050405020304" pitchFamily="18" charset="0"/>
                <a:ea typeface="宋体" panose="02010600030101010101" pitchFamily="2" charset="-122"/>
                <a:cs typeface="Times New Roman" panose="02020603050405020304" pitchFamily="18" charset="0"/>
                <a:sym typeface="+mn-ea"/>
              </a:rPr>
              <a:t>分析不同类型细胞中</a:t>
            </a:r>
            <a:r>
              <a:rPr lang="en-US" altLang="zh-CN" sz="2400" b="1" dirty="0">
                <a:latin typeface="Times New Roman" panose="02020603050405020304" pitchFamily="18" charset="0"/>
                <a:ea typeface="宋体" panose="02010600030101010101" pitchFamily="2" charset="-122"/>
                <a:cs typeface="Times New Roman" panose="02020603050405020304" pitchFamily="18" charset="0"/>
                <a:sym typeface="+mn-ea"/>
              </a:rPr>
              <a:t>DNA</a:t>
            </a:r>
            <a:r>
              <a:rPr lang="zh-CN" altLang="en-US" sz="2400" b="1" dirty="0">
                <a:latin typeface="Times New Roman" panose="02020603050405020304" pitchFamily="18" charset="0"/>
                <a:ea typeface="宋体" panose="02010600030101010101" pitchFamily="2" charset="-122"/>
                <a:cs typeface="Times New Roman" panose="02020603050405020304" pitchFamily="18" charset="0"/>
                <a:sym typeface="+mn-ea"/>
              </a:rPr>
              <a:t>和</a:t>
            </a:r>
            <a:r>
              <a:rPr lang="en-US" altLang="zh-CN" sz="2400" b="1" dirty="0">
                <a:latin typeface="Times New Roman" panose="02020603050405020304" pitchFamily="18" charset="0"/>
                <a:ea typeface="宋体" panose="02010600030101010101" pitchFamily="2" charset="-122"/>
                <a:cs typeface="Times New Roman" panose="02020603050405020304" pitchFamily="18" charset="0"/>
                <a:sym typeface="+mn-ea"/>
              </a:rPr>
              <a:t>mRNA</a:t>
            </a:r>
            <a:r>
              <a:rPr lang="zh-CN" altLang="en-US" sz="2400" b="1" dirty="0">
                <a:latin typeface="Times New Roman" panose="02020603050405020304" pitchFamily="18" charset="0"/>
                <a:ea typeface="宋体" panose="02010600030101010101" pitchFamily="2" charset="-122"/>
                <a:cs typeface="Times New Roman" panose="02020603050405020304" pitchFamily="18" charset="0"/>
                <a:sym typeface="+mn-ea"/>
              </a:rPr>
              <a:t>的检测结果</a:t>
            </a:r>
            <a:endParaRPr lang="zh-CN" altLang="en-US" sz="2400" dirty="0">
              <a:latin typeface="Times New Roman" panose="02020603050405020304" pitchFamily="18" charset="0"/>
              <a:ea typeface="宋体" panose="02010600030101010101" pitchFamily="2" charset="-122"/>
              <a:cs typeface="Times New Roman" panose="02020603050405020304" pitchFamily="18" charset="0"/>
              <a:sym typeface="Arial" panose="020B0604020202020204"/>
            </a:endParaRPr>
          </a:p>
        </p:txBody>
      </p:sp>
      <p:graphicFrame>
        <p:nvGraphicFramePr>
          <p:cNvPr id="19" name="表格 18"/>
          <p:cNvGraphicFramePr>
            <a:graphicFrameLocks noGrp="1"/>
          </p:cNvGraphicFramePr>
          <p:nvPr>
            <p:custDataLst>
              <p:tags r:id="rId1"/>
            </p:custDataLst>
            <p:extLst>
              <p:ext uri="{D42A27DB-BD31-4B8C-83A1-F6EECF244321}">
                <p14:modId xmlns="" xmlns:p14="http://schemas.microsoft.com/office/powerpoint/2010/main" val="3441051200"/>
              </p:ext>
            </p:extLst>
          </p:nvPr>
        </p:nvGraphicFramePr>
        <p:xfrm>
          <a:off x="214849" y="1455614"/>
          <a:ext cx="8640960" cy="2654424"/>
        </p:xfrm>
        <a:graphic>
          <a:graphicData uri="http://schemas.openxmlformats.org/drawingml/2006/table">
            <a:tbl>
              <a:tblPr firstRow="1" bandRow="1">
                <a:tableStyleId>{93296810-A885-4BE3-A3E7-6D5BEEA58F35}</a:tableStyleId>
              </a:tblPr>
              <a:tblGrid>
                <a:gridCol w="1368152">
                  <a:extLst>
                    <a:ext uri="{9D8B030D-6E8A-4147-A177-3AD203B41FA5}">
                      <a16:colId xmlns="" xmlns:a16="http://schemas.microsoft.com/office/drawing/2014/main" val="20000"/>
                    </a:ext>
                  </a:extLst>
                </a:gridCol>
                <a:gridCol w="2160240">
                  <a:extLst>
                    <a:ext uri="{9D8B030D-6E8A-4147-A177-3AD203B41FA5}">
                      <a16:colId xmlns="" xmlns:a16="http://schemas.microsoft.com/office/drawing/2014/main" val="20001"/>
                    </a:ext>
                  </a:extLst>
                </a:gridCol>
                <a:gridCol w="1872208">
                  <a:extLst>
                    <a:ext uri="{9D8B030D-6E8A-4147-A177-3AD203B41FA5}">
                      <a16:colId xmlns="" xmlns:a16="http://schemas.microsoft.com/office/drawing/2014/main" val="20002"/>
                    </a:ext>
                  </a:extLst>
                </a:gridCol>
                <a:gridCol w="1584176">
                  <a:extLst>
                    <a:ext uri="{9D8B030D-6E8A-4147-A177-3AD203B41FA5}">
                      <a16:colId xmlns="" xmlns:a16="http://schemas.microsoft.com/office/drawing/2014/main" val="20003"/>
                    </a:ext>
                  </a:extLst>
                </a:gridCol>
                <a:gridCol w="1656184">
                  <a:extLst>
                    <a:ext uri="{9D8B030D-6E8A-4147-A177-3AD203B41FA5}">
                      <a16:colId xmlns="" xmlns:a16="http://schemas.microsoft.com/office/drawing/2014/main" val="20004"/>
                    </a:ext>
                  </a:extLst>
                </a:gridCol>
              </a:tblGrid>
              <a:tr h="914400">
                <a:tc>
                  <a:txBody>
                    <a:bodyPr/>
                    <a:lstStyle/>
                    <a:p>
                      <a:pPr algn="ctr"/>
                      <a:r>
                        <a:rPr lang="zh-CN" altLang="en-US" sz="1800" dirty="0">
                          <a:solidFill>
                            <a:schemeClr val="tx1"/>
                          </a:solidFill>
                          <a:latin typeface="宋体" panose="02010600030101010101" pitchFamily="2" charset="-122"/>
                          <a:ea typeface="宋体" panose="02010600030101010101" pitchFamily="2" charset="-122"/>
                          <a:cs typeface="宋体" panose="02010600030101010101" pitchFamily="2" charset="-122"/>
                        </a:rPr>
                        <a:t>检测的</a:t>
                      </a:r>
                      <a:r>
                        <a:rPr lang="en-US" altLang="zh-CN" sz="1800" dirty="0">
                          <a:solidFill>
                            <a:schemeClr val="tx1"/>
                          </a:solidFill>
                          <a:latin typeface="宋体" panose="02010600030101010101" pitchFamily="2" charset="-122"/>
                          <a:ea typeface="宋体" panose="02010600030101010101" pitchFamily="2" charset="-122"/>
                          <a:cs typeface="宋体" panose="02010600030101010101" pitchFamily="2" charset="-122"/>
                        </a:rPr>
                        <a:t>3</a:t>
                      </a:r>
                      <a:r>
                        <a:rPr lang="zh-CN" altLang="en-US" sz="1800" dirty="0">
                          <a:solidFill>
                            <a:schemeClr val="tx1"/>
                          </a:solidFill>
                          <a:latin typeface="宋体" panose="02010600030101010101" pitchFamily="2" charset="-122"/>
                          <a:ea typeface="宋体" panose="02010600030101010101" pitchFamily="2" charset="-122"/>
                          <a:cs typeface="宋体" panose="02010600030101010101" pitchFamily="2" charset="-122"/>
                        </a:rPr>
                        <a:t>种细胞</a:t>
                      </a:r>
                    </a:p>
                  </a:txBody>
                  <a:tcPr anchor="ctr">
                    <a:gradFill>
                      <a:gsLst>
                        <a:gs pos="0">
                          <a:srgbClr val="14CD68"/>
                        </a:gs>
                        <a:gs pos="100000">
                          <a:srgbClr val="0B6E38"/>
                        </a:gs>
                      </a:gsLst>
                      <a:lin scaled="0"/>
                    </a:gradFill>
                  </a:tcPr>
                </a:tc>
                <a:tc>
                  <a:txBody>
                    <a:bodyPr/>
                    <a:lstStyle/>
                    <a:p>
                      <a:pPr algn="ctr"/>
                      <a:r>
                        <a:rPr lang="zh-CN" altLang="en-US" sz="1800" dirty="0">
                          <a:solidFill>
                            <a:schemeClr val="tx1"/>
                          </a:solidFill>
                          <a:latin typeface="宋体" panose="02010600030101010101" pitchFamily="2" charset="-122"/>
                          <a:ea typeface="宋体" panose="02010600030101010101" pitchFamily="2" charset="-122"/>
                        </a:rPr>
                        <a:t>卵清蛋白基因、珠蛋白基因、胰岛素基因</a:t>
                      </a:r>
                    </a:p>
                  </a:txBody>
                  <a:tcPr anchor="ctr">
                    <a:gradFill>
                      <a:gsLst>
                        <a:gs pos="0">
                          <a:srgbClr val="14CD68"/>
                        </a:gs>
                        <a:gs pos="100000">
                          <a:srgbClr val="0B6E38"/>
                        </a:gs>
                      </a:gsLst>
                      <a:lin scaled="0"/>
                    </a:gradFill>
                  </a:tcPr>
                </a:tc>
                <a:tc>
                  <a:txBody>
                    <a:bodyPr/>
                    <a:lstStyle/>
                    <a:p>
                      <a:pPr algn="ctr"/>
                      <a:r>
                        <a:rPr lang="zh-CN" altLang="en-US" sz="1800" dirty="0">
                          <a:solidFill>
                            <a:schemeClr val="tx1"/>
                          </a:solidFill>
                          <a:latin typeface="宋体" panose="02010600030101010101" pitchFamily="2" charset="-122"/>
                          <a:ea typeface="宋体" panose="02010600030101010101" pitchFamily="2" charset="-122"/>
                          <a:cs typeface="宋体" panose="02010600030101010101" pitchFamily="2" charset="-122"/>
                        </a:rPr>
                        <a:t>卵清蛋白</a:t>
                      </a:r>
                      <a:r>
                        <a:rPr lang="en-US" altLang="zh-CN" sz="1800" dirty="0">
                          <a:solidFill>
                            <a:schemeClr val="tx1"/>
                          </a:solidFill>
                          <a:latin typeface="宋体" panose="02010600030101010101" pitchFamily="2" charset="-122"/>
                          <a:ea typeface="宋体" panose="02010600030101010101" pitchFamily="2" charset="-122"/>
                          <a:cs typeface="宋体" panose="02010600030101010101" pitchFamily="2" charset="-122"/>
                        </a:rPr>
                        <a:t>mRNA</a:t>
                      </a:r>
                    </a:p>
                  </a:txBody>
                  <a:tcPr anchor="ctr">
                    <a:gradFill>
                      <a:gsLst>
                        <a:gs pos="0">
                          <a:srgbClr val="14CD68"/>
                        </a:gs>
                        <a:gs pos="100000">
                          <a:srgbClr val="0B6E38"/>
                        </a:gs>
                      </a:gsLst>
                      <a:lin scaled="0"/>
                    </a:gradFill>
                  </a:tcPr>
                </a:tc>
                <a:tc>
                  <a:txBody>
                    <a:bodyPr/>
                    <a:lstStyle/>
                    <a:p>
                      <a:pPr algn="ctr"/>
                      <a:r>
                        <a:rPr lang="zh-CN" altLang="en-US" sz="1800" dirty="0">
                          <a:solidFill>
                            <a:schemeClr val="tx1"/>
                          </a:solidFill>
                          <a:latin typeface="宋体" panose="02010600030101010101" pitchFamily="2" charset="-122"/>
                          <a:ea typeface="宋体" panose="02010600030101010101" pitchFamily="2" charset="-122"/>
                          <a:cs typeface="宋体" panose="02010600030101010101" pitchFamily="2" charset="-122"/>
                        </a:rPr>
                        <a:t>珠蛋白</a:t>
                      </a:r>
                      <a:r>
                        <a:rPr lang="en-US" altLang="zh-CN" sz="1800" dirty="0">
                          <a:solidFill>
                            <a:schemeClr val="tx1"/>
                          </a:solidFill>
                          <a:latin typeface="宋体" panose="02010600030101010101" pitchFamily="2" charset="-122"/>
                          <a:ea typeface="宋体" panose="02010600030101010101" pitchFamily="2" charset="-122"/>
                          <a:cs typeface="宋体" panose="02010600030101010101" pitchFamily="2" charset="-122"/>
                        </a:rPr>
                        <a:t>mRNA</a:t>
                      </a:r>
                    </a:p>
                  </a:txBody>
                  <a:tcPr anchor="ctr">
                    <a:gradFill>
                      <a:gsLst>
                        <a:gs pos="0">
                          <a:srgbClr val="14CD68"/>
                        </a:gs>
                        <a:gs pos="100000">
                          <a:srgbClr val="0B6E38"/>
                        </a:gs>
                      </a:gsLst>
                      <a:lin scaled="0"/>
                    </a:gra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800" dirty="0">
                          <a:solidFill>
                            <a:schemeClr val="tx1"/>
                          </a:solidFill>
                          <a:latin typeface="宋体" panose="02010600030101010101" pitchFamily="2" charset="-122"/>
                          <a:ea typeface="宋体" panose="02010600030101010101" pitchFamily="2" charset="-122"/>
                          <a:cs typeface="宋体" panose="02010600030101010101" pitchFamily="2" charset="-122"/>
                        </a:rPr>
                        <a:t>胰岛素</a:t>
                      </a:r>
                      <a:r>
                        <a:rPr lang="en-US" altLang="zh-CN" sz="1800" dirty="0">
                          <a:solidFill>
                            <a:schemeClr val="tx1"/>
                          </a:solidFill>
                          <a:latin typeface="宋体" panose="02010600030101010101" pitchFamily="2" charset="-122"/>
                          <a:ea typeface="宋体" panose="02010600030101010101" pitchFamily="2" charset="-122"/>
                          <a:cs typeface="宋体" panose="02010600030101010101" pitchFamily="2" charset="-122"/>
                        </a:rPr>
                        <a:t>mRNA</a:t>
                      </a:r>
                    </a:p>
                  </a:txBody>
                  <a:tcPr anchor="ctr">
                    <a:gradFill>
                      <a:gsLst>
                        <a:gs pos="0">
                          <a:srgbClr val="14CD68"/>
                        </a:gs>
                        <a:gs pos="100000">
                          <a:srgbClr val="0B6E38"/>
                        </a:gs>
                      </a:gsLst>
                      <a:lin scaled="0"/>
                    </a:gradFill>
                  </a:tcPr>
                </a:tc>
                <a:extLst>
                  <a:ext uri="{0D108BD9-81ED-4DB2-BD59-A6C34878D82A}">
                    <a16:rowId xmlns="" xmlns:a16="http://schemas.microsoft.com/office/drawing/2014/main" val="10000"/>
                  </a:ext>
                </a:extLst>
              </a:tr>
              <a:tr h="580008">
                <a:tc>
                  <a:txBody>
                    <a:bodyPr/>
                    <a:lstStyle/>
                    <a:p>
                      <a:pPr algn="ctr"/>
                      <a:r>
                        <a:rPr lang="zh-CN" altLang="en-US" sz="1800" b="1" dirty="0">
                          <a:solidFill>
                            <a:schemeClr val="tx1"/>
                          </a:solidFill>
                          <a:latin typeface="宋体" panose="02010600030101010101" pitchFamily="2" charset="-122"/>
                          <a:ea typeface="宋体" panose="02010600030101010101" pitchFamily="2" charset="-122"/>
                        </a:rPr>
                        <a:t>输卵管细胞</a:t>
                      </a:r>
                    </a:p>
                  </a:txBody>
                  <a:tcPr anchor="ctr">
                    <a:gradFill>
                      <a:gsLst>
                        <a:gs pos="0">
                          <a:srgbClr val="14CD68"/>
                        </a:gs>
                        <a:gs pos="100000">
                          <a:srgbClr val="0B6E38"/>
                        </a:gs>
                      </a:gsLst>
                      <a:lin scaled="0"/>
                    </a:gra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800" b="1" dirty="0">
                        <a:solidFill>
                          <a:srgbClr val="FF0000"/>
                        </a:solidFill>
                        <a:latin typeface="宋体" panose="02010600030101010101" pitchFamily="2" charset="-122"/>
                        <a:ea typeface="宋体" panose="02010600030101010101" pitchFamily="2" charset="-122"/>
                      </a:endParaRPr>
                    </a:p>
                  </a:txBody>
                  <a:tcPr anchor="ctr"/>
                </a:tc>
                <a:tc>
                  <a:txBody>
                    <a:bodyPr/>
                    <a:lstStyle/>
                    <a:p>
                      <a:pPr algn="ctr"/>
                      <a:endParaRPr lang="zh-CN" altLang="en-US" sz="1800" b="1" dirty="0">
                        <a:solidFill>
                          <a:srgbClr val="FF0000"/>
                        </a:solidFill>
                        <a:latin typeface="宋体" panose="02010600030101010101" pitchFamily="2" charset="-122"/>
                        <a:ea typeface="宋体" panose="02010600030101010101" pitchFamily="2" charset="-122"/>
                      </a:endParaRPr>
                    </a:p>
                  </a:txBody>
                  <a:tcPr anchor="ctr"/>
                </a:tc>
                <a:tc>
                  <a:txBody>
                    <a:bodyPr/>
                    <a:lstStyle/>
                    <a:p>
                      <a:pPr algn="ctr"/>
                      <a:endParaRPr lang="zh-CN" altLang="en-US" sz="1800" dirty="0">
                        <a:latin typeface="宋体" panose="02010600030101010101" pitchFamily="2" charset="-122"/>
                        <a:ea typeface="宋体" panose="02010600030101010101" pitchFamily="2"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800" dirty="0">
                        <a:latin typeface="宋体" panose="02010600030101010101" pitchFamily="2" charset="-122"/>
                        <a:ea typeface="宋体" panose="02010600030101010101" pitchFamily="2" charset="-122"/>
                      </a:endParaRPr>
                    </a:p>
                  </a:txBody>
                  <a:tcPr anchor="ctr"/>
                </a:tc>
                <a:extLst>
                  <a:ext uri="{0D108BD9-81ED-4DB2-BD59-A6C34878D82A}">
                    <a16:rowId xmlns="" xmlns:a16="http://schemas.microsoft.com/office/drawing/2014/main" val="10001"/>
                  </a:ext>
                </a:extLst>
              </a:tr>
              <a:tr h="580008">
                <a:tc>
                  <a:txBody>
                    <a:bodyPr/>
                    <a:lstStyle/>
                    <a:p>
                      <a:pPr algn="ctr"/>
                      <a:r>
                        <a:rPr lang="zh-CN" altLang="en-US" sz="1800" b="1" dirty="0">
                          <a:solidFill>
                            <a:schemeClr val="tx1"/>
                          </a:solidFill>
                          <a:latin typeface="宋体" panose="02010600030101010101" pitchFamily="2" charset="-122"/>
                          <a:ea typeface="宋体" panose="02010600030101010101" pitchFamily="2" charset="-122"/>
                        </a:rPr>
                        <a:t>红细胞</a:t>
                      </a:r>
                    </a:p>
                  </a:txBody>
                  <a:tcPr anchor="ctr">
                    <a:gradFill>
                      <a:gsLst>
                        <a:gs pos="0">
                          <a:srgbClr val="14CD68"/>
                        </a:gs>
                        <a:gs pos="100000">
                          <a:srgbClr val="0B6E38"/>
                        </a:gs>
                      </a:gsLst>
                      <a:lin scaled="0"/>
                    </a:gradFill>
                  </a:tcPr>
                </a:tc>
                <a:tc>
                  <a:txBody>
                    <a:bodyPr/>
                    <a:lstStyle/>
                    <a:p>
                      <a:pPr algn="ctr"/>
                      <a:endParaRPr lang="zh-CN" altLang="en-US" sz="1800" b="1" dirty="0">
                        <a:solidFill>
                          <a:srgbClr val="FF0000"/>
                        </a:solidFill>
                        <a:latin typeface="宋体" panose="02010600030101010101" pitchFamily="2" charset="-122"/>
                        <a:ea typeface="宋体" panose="02010600030101010101" pitchFamily="2"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800" dirty="0">
                        <a:latin typeface="宋体" panose="02010600030101010101" pitchFamily="2" charset="-122"/>
                        <a:ea typeface="宋体" panose="02010600030101010101" pitchFamily="2"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800" b="1" dirty="0">
                        <a:solidFill>
                          <a:srgbClr val="FF0000"/>
                        </a:solidFill>
                        <a:latin typeface="宋体" panose="02010600030101010101" pitchFamily="2" charset="-122"/>
                        <a:ea typeface="宋体" panose="02010600030101010101" pitchFamily="2"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800" dirty="0">
                        <a:latin typeface="宋体" panose="02010600030101010101" pitchFamily="2" charset="-122"/>
                        <a:ea typeface="宋体" panose="02010600030101010101" pitchFamily="2" charset="-122"/>
                      </a:endParaRPr>
                    </a:p>
                  </a:txBody>
                  <a:tcPr anchor="ctr"/>
                </a:tc>
                <a:extLst>
                  <a:ext uri="{0D108BD9-81ED-4DB2-BD59-A6C34878D82A}">
                    <a16:rowId xmlns="" xmlns:a16="http://schemas.microsoft.com/office/drawing/2014/main" val="10002"/>
                  </a:ext>
                </a:extLst>
              </a:tr>
              <a:tr h="580008">
                <a:tc>
                  <a:txBody>
                    <a:bodyPr/>
                    <a:lstStyle/>
                    <a:p>
                      <a:pPr algn="ctr"/>
                      <a:r>
                        <a:rPr lang="zh-CN" altLang="en-US" sz="1800" b="1" dirty="0">
                          <a:solidFill>
                            <a:schemeClr val="tx1"/>
                          </a:solidFill>
                          <a:latin typeface="宋体" panose="02010600030101010101" pitchFamily="2" charset="-122"/>
                          <a:ea typeface="宋体" panose="02010600030101010101" pitchFamily="2" charset="-122"/>
                        </a:rPr>
                        <a:t>胰岛细胞</a:t>
                      </a:r>
                    </a:p>
                  </a:txBody>
                  <a:tcPr anchor="ctr">
                    <a:gradFill>
                      <a:gsLst>
                        <a:gs pos="0">
                          <a:srgbClr val="14CD68"/>
                        </a:gs>
                        <a:gs pos="100000">
                          <a:srgbClr val="0B6E38"/>
                        </a:gs>
                      </a:gsLst>
                      <a:lin scaled="0"/>
                    </a:gradFill>
                  </a:tcPr>
                </a:tc>
                <a:tc>
                  <a:txBody>
                    <a:bodyPr/>
                    <a:lstStyle/>
                    <a:p>
                      <a:pPr algn="ctr"/>
                      <a:endParaRPr lang="zh-CN" altLang="en-US" sz="1800" b="1" dirty="0">
                        <a:solidFill>
                          <a:srgbClr val="FF0000"/>
                        </a:solidFill>
                        <a:latin typeface="宋体" panose="02010600030101010101" pitchFamily="2" charset="-122"/>
                        <a:ea typeface="宋体" panose="02010600030101010101" pitchFamily="2"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800" dirty="0">
                        <a:latin typeface="宋体" panose="02010600030101010101" pitchFamily="2" charset="-122"/>
                        <a:ea typeface="宋体" panose="02010600030101010101" pitchFamily="2"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800" dirty="0">
                        <a:latin typeface="宋体" panose="02010600030101010101" pitchFamily="2" charset="-122"/>
                        <a:ea typeface="宋体" panose="02010600030101010101" pitchFamily="2"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800" b="1" dirty="0">
                        <a:solidFill>
                          <a:srgbClr val="FF0000"/>
                        </a:solidFill>
                        <a:latin typeface="宋体" panose="02010600030101010101" pitchFamily="2" charset="-122"/>
                        <a:ea typeface="宋体" panose="02010600030101010101" pitchFamily="2" charset="-122"/>
                      </a:endParaRPr>
                    </a:p>
                  </a:txBody>
                  <a:tcPr anchor="ctr"/>
                </a:tc>
                <a:extLst>
                  <a:ext uri="{0D108BD9-81ED-4DB2-BD59-A6C34878D82A}">
                    <a16:rowId xmlns="" xmlns:a16="http://schemas.microsoft.com/office/drawing/2014/main" val="10003"/>
                  </a:ext>
                </a:extLst>
              </a:tr>
            </a:tbl>
          </a:graphicData>
        </a:graphic>
      </p:graphicFrame>
      <p:sp>
        <p:nvSpPr>
          <p:cNvPr id="21539" name="矩形 3"/>
          <p:cNvSpPr/>
          <p:nvPr/>
        </p:nvSpPr>
        <p:spPr>
          <a:xfrm>
            <a:off x="1965423" y="2469138"/>
            <a:ext cx="1353256" cy="400110"/>
          </a:xfrm>
          <a:prstGeom prst="rect">
            <a:avLst/>
          </a:prstGeom>
          <a:noFill/>
          <a:ln w="9525">
            <a:noFill/>
          </a:ln>
        </p:spPr>
        <p:txBody>
          <a:bodyPr wrap="none" anchor="t">
            <a:spAutoFit/>
          </a:bodyPr>
          <a:lstStyle/>
          <a:p>
            <a:pPr algn="ctr"/>
            <a:r>
              <a:rPr lang="en-US" altLang="zh-CN" sz="2000" b="1" dirty="0">
                <a:solidFill>
                  <a:srgbClr val="FF0000"/>
                </a:solidFill>
                <a:latin typeface="宋体" panose="02010600030101010101" pitchFamily="2" charset="-122"/>
                <a:ea typeface="宋体" panose="02010600030101010101" pitchFamily="2" charset="-122"/>
              </a:rPr>
              <a:t>+   +</a:t>
            </a:r>
            <a:r>
              <a:rPr lang="zh-CN" altLang="en-US" sz="2000" b="1" dirty="0">
                <a:solidFill>
                  <a:srgbClr val="FF0000"/>
                </a:solidFill>
                <a:latin typeface="宋体" panose="02010600030101010101" pitchFamily="2" charset="-122"/>
                <a:ea typeface="宋体" panose="02010600030101010101" pitchFamily="2" charset="-122"/>
              </a:rPr>
              <a:t>   </a:t>
            </a:r>
            <a:r>
              <a:rPr lang="en-US" altLang="zh-CN" sz="2000" b="1" dirty="0">
                <a:solidFill>
                  <a:srgbClr val="FF0000"/>
                </a:solidFill>
                <a:latin typeface="宋体" panose="02010600030101010101" pitchFamily="2" charset="-122"/>
                <a:ea typeface="宋体" panose="02010600030101010101" pitchFamily="2" charset="-122"/>
              </a:rPr>
              <a:t>+</a:t>
            </a:r>
            <a:endParaRPr lang="zh-CN" altLang="en-US" sz="2000" b="1" dirty="0">
              <a:solidFill>
                <a:srgbClr val="FF0000"/>
              </a:solidFill>
              <a:latin typeface="宋体" panose="02010600030101010101" pitchFamily="2" charset="-122"/>
              <a:ea typeface="宋体" panose="02010600030101010101" pitchFamily="2" charset="-122"/>
            </a:endParaRPr>
          </a:p>
        </p:txBody>
      </p:sp>
      <p:sp>
        <p:nvSpPr>
          <p:cNvPr id="21540" name="矩形 4"/>
          <p:cNvSpPr/>
          <p:nvPr/>
        </p:nvSpPr>
        <p:spPr>
          <a:xfrm>
            <a:off x="1940256" y="3021574"/>
            <a:ext cx="1353256" cy="400110"/>
          </a:xfrm>
          <a:prstGeom prst="rect">
            <a:avLst/>
          </a:prstGeom>
          <a:noFill/>
          <a:ln w="9525">
            <a:noFill/>
          </a:ln>
        </p:spPr>
        <p:txBody>
          <a:bodyPr wrap="none" anchor="t">
            <a:spAutoFit/>
          </a:bodyPr>
          <a:lstStyle/>
          <a:p>
            <a:pPr algn="ctr"/>
            <a:r>
              <a:rPr lang="en-US" altLang="zh-CN" sz="2000" b="1" dirty="0">
                <a:solidFill>
                  <a:srgbClr val="FF0000"/>
                </a:solidFill>
                <a:latin typeface="宋体" panose="02010600030101010101" pitchFamily="2" charset="-122"/>
                <a:ea typeface="宋体" panose="02010600030101010101" pitchFamily="2" charset="-122"/>
              </a:rPr>
              <a:t>+   +</a:t>
            </a:r>
            <a:r>
              <a:rPr lang="zh-CN" altLang="en-US" sz="2000" b="1" dirty="0">
                <a:solidFill>
                  <a:srgbClr val="FF0000"/>
                </a:solidFill>
                <a:latin typeface="宋体" panose="02010600030101010101" pitchFamily="2" charset="-122"/>
                <a:ea typeface="宋体" panose="02010600030101010101" pitchFamily="2" charset="-122"/>
              </a:rPr>
              <a:t>   </a:t>
            </a:r>
            <a:r>
              <a:rPr lang="en-US" altLang="zh-CN" sz="2000" b="1" dirty="0">
                <a:solidFill>
                  <a:srgbClr val="FF0000"/>
                </a:solidFill>
                <a:latin typeface="宋体" panose="02010600030101010101" pitchFamily="2" charset="-122"/>
                <a:ea typeface="宋体" panose="02010600030101010101" pitchFamily="2" charset="-122"/>
              </a:rPr>
              <a:t>+</a:t>
            </a:r>
            <a:endParaRPr lang="zh-CN" altLang="en-US" sz="2000" b="1" dirty="0">
              <a:solidFill>
                <a:srgbClr val="FF0000"/>
              </a:solidFill>
              <a:latin typeface="宋体" panose="02010600030101010101" pitchFamily="2" charset="-122"/>
              <a:ea typeface="宋体" panose="02010600030101010101" pitchFamily="2" charset="-122"/>
            </a:endParaRPr>
          </a:p>
        </p:txBody>
      </p:sp>
      <p:sp>
        <p:nvSpPr>
          <p:cNvPr id="21541" name="矩形 5"/>
          <p:cNvSpPr/>
          <p:nvPr/>
        </p:nvSpPr>
        <p:spPr>
          <a:xfrm>
            <a:off x="1965423" y="3653443"/>
            <a:ext cx="1353256" cy="400110"/>
          </a:xfrm>
          <a:prstGeom prst="rect">
            <a:avLst/>
          </a:prstGeom>
          <a:noFill/>
          <a:ln w="9525">
            <a:noFill/>
          </a:ln>
        </p:spPr>
        <p:txBody>
          <a:bodyPr wrap="none" anchor="t">
            <a:spAutoFit/>
          </a:bodyPr>
          <a:lstStyle/>
          <a:p>
            <a:pPr algn="ctr"/>
            <a:r>
              <a:rPr lang="en-US" altLang="zh-CN" sz="2000" b="1" dirty="0">
                <a:solidFill>
                  <a:srgbClr val="FF0000"/>
                </a:solidFill>
                <a:latin typeface="宋体" panose="02010600030101010101" pitchFamily="2" charset="-122"/>
                <a:ea typeface="宋体" panose="02010600030101010101" pitchFamily="2" charset="-122"/>
              </a:rPr>
              <a:t>+   +</a:t>
            </a:r>
            <a:r>
              <a:rPr lang="zh-CN" altLang="en-US" sz="2000" b="1" dirty="0">
                <a:solidFill>
                  <a:srgbClr val="FF0000"/>
                </a:solidFill>
                <a:latin typeface="宋体" panose="02010600030101010101" pitchFamily="2" charset="-122"/>
                <a:ea typeface="宋体" panose="02010600030101010101" pitchFamily="2" charset="-122"/>
              </a:rPr>
              <a:t>   </a:t>
            </a:r>
            <a:r>
              <a:rPr lang="en-US" altLang="zh-CN" sz="2000" b="1" dirty="0">
                <a:solidFill>
                  <a:srgbClr val="FF0000"/>
                </a:solidFill>
                <a:latin typeface="宋体" panose="02010600030101010101" pitchFamily="2" charset="-122"/>
                <a:ea typeface="宋体" panose="02010600030101010101" pitchFamily="2" charset="-122"/>
              </a:rPr>
              <a:t>+</a:t>
            </a:r>
            <a:endParaRPr lang="zh-CN" altLang="en-US" sz="2000" b="1" dirty="0">
              <a:solidFill>
                <a:srgbClr val="FF0000"/>
              </a:solidFill>
              <a:latin typeface="宋体" panose="02010600030101010101" pitchFamily="2" charset="-122"/>
              <a:ea typeface="宋体" panose="02010600030101010101" pitchFamily="2" charset="-122"/>
            </a:endParaRPr>
          </a:p>
        </p:txBody>
      </p:sp>
      <p:sp>
        <p:nvSpPr>
          <p:cNvPr id="21542" name="矩形 6"/>
          <p:cNvSpPr/>
          <p:nvPr/>
        </p:nvSpPr>
        <p:spPr>
          <a:xfrm>
            <a:off x="4596514" y="2469138"/>
            <a:ext cx="314510" cy="400110"/>
          </a:xfrm>
          <a:prstGeom prst="rect">
            <a:avLst/>
          </a:prstGeom>
          <a:noFill/>
          <a:ln w="9525">
            <a:noFill/>
          </a:ln>
        </p:spPr>
        <p:txBody>
          <a:bodyPr wrap="none" anchor="t">
            <a:spAutoFit/>
          </a:bodyPr>
          <a:lstStyle/>
          <a:p>
            <a:pPr algn="ctr"/>
            <a:r>
              <a:rPr lang="en-US" altLang="zh-CN" sz="2000" b="1" dirty="0">
                <a:solidFill>
                  <a:srgbClr val="FF0000"/>
                </a:solidFill>
                <a:latin typeface="宋体" panose="02010600030101010101" pitchFamily="2" charset="-122"/>
                <a:ea typeface="宋体" panose="02010600030101010101" pitchFamily="2" charset="-122"/>
              </a:rPr>
              <a:t>+</a:t>
            </a:r>
          </a:p>
        </p:txBody>
      </p:sp>
      <p:sp>
        <p:nvSpPr>
          <p:cNvPr id="21543" name="矩形 7"/>
          <p:cNvSpPr/>
          <p:nvPr/>
        </p:nvSpPr>
        <p:spPr>
          <a:xfrm>
            <a:off x="6252402" y="2455227"/>
            <a:ext cx="436880" cy="398780"/>
          </a:xfrm>
          <a:prstGeom prst="rect">
            <a:avLst/>
          </a:prstGeom>
          <a:noFill/>
          <a:ln w="9525">
            <a:noFill/>
          </a:ln>
        </p:spPr>
        <p:txBody>
          <a:bodyPr wrap="none" anchor="t">
            <a:spAutoFit/>
          </a:bodyPr>
          <a:lstStyle/>
          <a:p>
            <a:pPr algn="ctr"/>
            <a:r>
              <a:rPr lang="zh-CN" altLang="en-US" sz="2000" dirty="0">
                <a:latin typeface="宋体" panose="02010600030101010101" pitchFamily="2" charset="-122"/>
                <a:ea typeface="宋体" panose="02010600030101010101" pitchFamily="2" charset="-122"/>
              </a:rPr>
              <a:t>－</a:t>
            </a:r>
          </a:p>
        </p:txBody>
      </p:sp>
      <p:sp>
        <p:nvSpPr>
          <p:cNvPr id="21544" name="矩形 26"/>
          <p:cNvSpPr/>
          <p:nvPr/>
        </p:nvSpPr>
        <p:spPr>
          <a:xfrm>
            <a:off x="6316655" y="3081912"/>
            <a:ext cx="314510" cy="400110"/>
          </a:xfrm>
          <a:prstGeom prst="rect">
            <a:avLst/>
          </a:prstGeom>
          <a:noFill/>
          <a:ln w="9525">
            <a:noFill/>
          </a:ln>
        </p:spPr>
        <p:txBody>
          <a:bodyPr wrap="none" anchor="t">
            <a:spAutoFit/>
          </a:bodyPr>
          <a:lstStyle/>
          <a:p>
            <a:pPr algn="ctr"/>
            <a:r>
              <a:rPr lang="en-US" altLang="zh-CN" sz="2000" b="1" dirty="0">
                <a:solidFill>
                  <a:srgbClr val="FF0000"/>
                </a:solidFill>
                <a:latin typeface="宋体" panose="02010600030101010101" pitchFamily="2" charset="-122"/>
                <a:ea typeface="宋体" panose="02010600030101010101" pitchFamily="2" charset="-122"/>
              </a:rPr>
              <a:t>+</a:t>
            </a:r>
          </a:p>
        </p:txBody>
      </p:sp>
      <p:sp>
        <p:nvSpPr>
          <p:cNvPr id="21545" name="矩形 27"/>
          <p:cNvSpPr/>
          <p:nvPr/>
        </p:nvSpPr>
        <p:spPr>
          <a:xfrm>
            <a:off x="7934167" y="3612731"/>
            <a:ext cx="314510" cy="400110"/>
          </a:xfrm>
          <a:prstGeom prst="rect">
            <a:avLst/>
          </a:prstGeom>
          <a:noFill/>
          <a:ln w="9525">
            <a:noFill/>
          </a:ln>
        </p:spPr>
        <p:txBody>
          <a:bodyPr wrap="none" anchor="t">
            <a:spAutoFit/>
          </a:bodyPr>
          <a:lstStyle/>
          <a:p>
            <a:pPr algn="ctr"/>
            <a:r>
              <a:rPr lang="en-US" altLang="zh-CN" sz="2000" b="1" dirty="0">
                <a:solidFill>
                  <a:srgbClr val="FF0000"/>
                </a:solidFill>
                <a:latin typeface="宋体" panose="02010600030101010101" pitchFamily="2" charset="-122"/>
                <a:ea typeface="宋体" panose="02010600030101010101" pitchFamily="2" charset="-122"/>
              </a:rPr>
              <a:t>+</a:t>
            </a:r>
          </a:p>
        </p:txBody>
      </p:sp>
      <p:sp>
        <p:nvSpPr>
          <p:cNvPr id="21546" name="矩形 28"/>
          <p:cNvSpPr/>
          <p:nvPr/>
        </p:nvSpPr>
        <p:spPr>
          <a:xfrm>
            <a:off x="7812220" y="2466391"/>
            <a:ext cx="436880" cy="398780"/>
          </a:xfrm>
          <a:prstGeom prst="rect">
            <a:avLst/>
          </a:prstGeom>
          <a:noFill/>
          <a:ln w="9525">
            <a:noFill/>
          </a:ln>
        </p:spPr>
        <p:txBody>
          <a:bodyPr wrap="none" anchor="t">
            <a:spAutoFit/>
          </a:bodyPr>
          <a:lstStyle/>
          <a:p>
            <a:pPr algn="ctr"/>
            <a:r>
              <a:rPr lang="zh-CN" altLang="en-US" sz="2000" dirty="0">
                <a:latin typeface="宋体" panose="02010600030101010101" pitchFamily="2" charset="-122"/>
                <a:ea typeface="宋体" panose="02010600030101010101" pitchFamily="2" charset="-122"/>
              </a:rPr>
              <a:t>－</a:t>
            </a:r>
          </a:p>
        </p:txBody>
      </p:sp>
      <p:sp>
        <p:nvSpPr>
          <p:cNvPr id="21547" name="矩形 29"/>
          <p:cNvSpPr/>
          <p:nvPr/>
        </p:nvSpPr>
        <p:spPr>
          <a:xfrm>
            <a:off x="4562840" y="3108149"/>
            <a:ext cx="436880" cy="398780"/>
          </a:xfrm>
          <a:prstGeom prst="rect">
            <a:avLst/>
          </a:prstGeom>
          <a:noFill/>
          <a:ln w="9525">
            <a:noFill/>
          </a:ln>
        </p:spPr>
        <p:txBody>
          <a:bodyPr wrap="none" anchor="t">
            <a:spAutoFit/>
          </a:bodyPr>
          <a:lstStyle/>
          <a:p>
            <a:pPr algn="ctr"/>
            <a:r>
              <a:rPr lang="zh-CN" altLang="en-US" sz="2000" dirty="0">
                <a:latin typeface="宋体" panose="02010600030101010101" pitchFamily="2" charset="-122"/>
                <a:ea typeface="宋体" panose="02010600030101010101" pitchFamily="2" charset="-122"/>
              </a:rPr>
              <a:t>－</a:t>
            </a:r>
          </a:p>
        </p:txBody>
      </p:sp>
      <p:sp>
        <p:nvSpPr>
          <p:cNvPr id="21548" name="矩形 30"/>
          <p:cNvSpPr/>
          <p:nvPr/>
        </p:nvSpPr>
        <p:spPr>
          <a:xfrm>
            <a:off x="7834856" y="3045147"/>
            <a:ext cx="436880" cy="398780"/>
          </a:xfrm>
          <a:prstGeom prst="rect">
            <a:avLst/>
          </a:prstGeom>
          <a:noFill/>
          <a:ln w="9525">
            <a:noFill/>
          </a:ln>
        </p:spPr>
        <p:txBody>
          <a:bodyPr wrap="none" anchor="t">
            <a:spAutoFit/>
          </a:bodyPr>
          <a:lstStyle/>
          <a:p>
            <a:pPr algn="ctr"/>
            <a:r>
              <a:rPr lang="zh-CN" altLang="en-US" sz="2000" dirty="0">
                <a:latin typeface="宋体" panose="02010600030101010101" pitchFamily="2" charset="-122"/>
                <a:ea typeface="宋体" panose="02010600030101010101" pitchFamily="2" charset="-122"/>
              </a:rPr>
              <a:t>－</a:t>
            </a:r>
          </a:p>
        </p:txBody>
      </p:sp>
      <p:sp>
        <p:nvSpPr>
          <p:cNvPr id="21549" name="矩形 31"/>
          <p:cNvSpPr/>
          <p:nvPr/>
        </p:nvSpPr>
        <p:spPr>
          <a:xfrm>
            <a:off x="6234748" y="3612731"/>
            <a:ext cx="436880" cy="398780"/>
          </a:xfrm>
          <a:prstGeom prst="rect">
            <a:avLst/>
          </a:prstGeom>
          <a:noFill/>
          <a:ln w="9525">
            <a:noFill/>
          </a:ln>
        </p:spPr>
        <p:txBody>
          <a:bodyPr wrap="none" anchor="t">
            <a:spAutoFit/>
          </a:bodyPr>
          <a:lstStyle/>
          <a:p>
            <a:pPr algn="ctr"/>
            <a:r>
              <a:rPr lang="zh-CN" altLang="en-US" sz="2000" dirty="0">
                <a:latin typeface="宋体" panose="02010600030101010101" pitchFamily="2" charset="-122"/>
                <a:ea typeface="宋体" panose="02010600030101010101" pitchFamily="2" charset="-122"/>
              </a:rPr>
              <a:t>－</a:t>
            </a:r>
          </a:p>
        </p:txBody>
      </p:sp>
      <p:sp>
        <p:nvSpPr>
          <p:cNvPr id="21550" name="矩形 32"/>
          <p:cNvSpPr/>
          <p:nvPr/>
        </p:nvSpPr>
        <p:spPr>
          <a:xfrm>
            <a:off x="4535329" y="3683382"/>
            <a:ext cx="436880" cy="398780"/>
          </a:xfrm>
          <a:prstGeom prst="rect">
            <a:avLst/>
          </a:prstGeom>
          <a:noFill/>
          <a:ln w="9525">
            <a:noFill/>
          </a:ln>
        </p:spPr>
        <p:txBody>
          <a:bodyPr wrap="none" anchor="t">
            <a:spAutoFit/>
          </a:bodyPr>
          <a:lstStyle/>
          <a:p>
            <a:pPr algn="ctr"/>
            <a:r>
              <a:rPr lang="zh-CN" altLang="en-US" sz="2000" dirty="0">
                <a:latin typeface="宋体" panose="02010600030101010101" pitchFamily="2" charset="-122"/>
                <a:ea typeface="宋体" panose="02010600030101010101" pitchFamily="2" charset="-122"/>
              </a:rPr>
              <a:t>－</a:t>
            </a:r>
          </a:p>
        </p:txBody>
      </p:sp>
    </p:spTree>
    <p:extLst>
      <p:ext uri="{BB962C8B-B14F-4D97-AF65-F5344CB8AC3E}">
        <p14:creationId xmlns="" xmlns:p14="http://schemas.microsoft.com/office/powerpoint/2010/main" val="130783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70841" y="2125345"/>
            <a:ext cx="8542655" cy="105918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a:lnSpc>
                <a:spcPts val="1800"/>
              </a:lnSpc>
            </a:pPr>
            <a:endParaRPr lang="en-US" altLang="zh-CN" sz="2000" b="1" dirty="0">
              <a:solidFill>
                <a:srgbClr val="C00000"/>
              </a:solidFill>
              <a:latin typeface="楷体" panose="02010609060101010101" pitchFamily="49" charset="-122"/>
              <a:ea typeface="楷体" panose="02010609060101010101" pitchFamily="49" charset="-122"/>
            </a:endParaRPr>
          </a:p>
          <a:p>
            <a:pPr>
              <a:lnSpc>
                <a:spcPct val="120000"/>
              </a:lnSpc>
            </a:pPr>
            <a:r>
              <a:rPr lang="zh-CN" altLang="en-US" sz="2000" b="1" dirty="0">
                <a:latin typeface="Times New Roman" panose="02020603050405020304" pitchFamily="18" charset="0"/>
                <a:ea typeface="宋体" panose="02010600030101010101" pitchFamily="2" charset="-122"/>
                <a:cs typeface="Times New Roman" panose="02020603050405020304" pitchFamily="18" charset="0"/>
                <a:sym typeface="+mn-ea"/>
              </a:rPr>
              <a:t>（2）3种细胞中的DNA都含有卵清蛋白基因、珠蛋白基因和胰岛素基因，但只检测到其中一种基因的mRNA，这一事实说明了什么？</a:t>
            </a:r>
            <a:endParaRPr lang="zh-CN" altLang="en-US" sz="2000" b="1" dirty="0">
              <a:latin typeface="Times New Roman" panose="02020603050405020304" pitchFamily="18" charset="0"/>
              <a:ea typeface="宋体" panose="02010600030101010101" pitchFamily="2" charset="-122"/>
              <a:cs typeface="Times New Roman" panose="02020603050405020304" pitchFamily="18" charset="0"/>
              <a:sym typeface="Arial" panose="020B0604020202020204"/>
            </a:endParaRPr>
          </a:p>
        </p:txBody>
      </p:sp>
      <p:sp>
        <p:nvSpPr>
          <p:cNvPr id="3" name="文本框 2"/>
          <p:cNvSpPr txBox="1"/>
          <p:nvPr/>
        </p:nvSpPr>
        <p:spPr>
          <a:xfrm>
            <a:off x="370840" y="786765"/>
            <a:ext cx="6775450" cy="398780"/>
          </a:xfrm>
          <a:prstGeom prst="rect">
            <a:avLst/>
          </a:prstGeom>
          <a:noFill/>
        </p:spPr>
        <p:txBody>
          <a:bodyPr wrap="square" rtlCol="0">
            <a:spAutoFit/>
          </a:bodyPr>
          <a:lstStyle/>
          <a:p>
            <a:pPr algn="l"/>
            <a:r>
              <a:rPr lang="zh-CN" altLang="en-US" sz="2000" b="1" dirty="0">
                <a:latin typeface="宋体" panose="02010600030101010101" pitchFamily="2" charset="-122"/>
                <a:ea typeface="宋体" panose="02010600030101010101" pitchFamily="2" charset="-122"/>
                <a:cs typeface="宋体" panose="02010600030101010101" pitchFamily="2" charset="-122"/>
                <a:sym typeface="+mn-ea"/>
              </a:rPr>
              <a:t>（</a:t>
            </a:r>
            <a:r>
              <a:rPr lang="en-US" altLang="zh-CN" sz="2000" b="1" dirty="0">
                <a:latin typeface="宋体" panose="02010600030101010101" pitchFamily="2" charset="-122"/>
                <a:ea typeface="宋体" panose="02010600030101010101" pitchFamily="2" charset="-122"/>
                <a:cs typeface="宋体" panose="02010600030101010101" pitchFamily="2" charset="-122"/>
                <a:sym typeface="+mn-ea"/>
              </a:rPr>
              <a:t>1</a:t>
            </a:r>
            <a:r>
              <a:rPr lang="zh-CN" altLang="en-US" sz="2000" b="1" dirty="0">
                <a:latin typeface="宋体" panose="02010600030101010101" pitchFamily="2" charset="-122"/>
                <a:ea typeface="宋体" panose="02010600030101010101" pitchFamily="2" charset="-122"/>
                <a:cs typeface="宋体" panose="02010600030101010101" pitchFamily="2" charset="-122"/>
                <a:sym typeface="+mn-ea"/>
              </a:rPr>
              <a:t>）这</a:t>
            </a:r>
            <a:r>
              <a:rPr lang="en-US" altLang="zh-CN" sz="2000" b="1" dirty="0">
                <a:latin typeface="宋体" panose="02010600030101010101" pitchFamily="2" charset="-122"/>
                <a:ea typeface="宋体" panose="02010600030101010101" pitchFamily="2" charset="-122"/>
                <a:cs typeface="宋体" panose="02010600030101010101" pitchFamily="2" charset="-122"/>
                <a:sym typeface="+mn-ea"/>
              </a:rPr>
              <a:t>3</a:t>
            </a:r>
            <a:r>
              <a:rPr lang="zh-CN" altLang="en-US" sz="2000" b="1" dirty="0">
                <a:latin typeface="宋体" panose="02010600030101010101" pitchFamily="2" charset="-122"/>
                <a:ea typeface="宋体" panose="02010600030101010101" pitchFamily="2" charset="-122"/>
                <a:cs typeface="宋体" panose="02010600030101010101" pitchFamily="2" charset="-122"/>
                <a:sym typeface="+mn-ea"/>
              </a:rPr>
              <a:t>种细胞中合成的蛋白质种类有什么差别？</a:t>
            </a:r>
            <a:endParaRPr lang="zh-CN" altLang="en-US" sz="2000" b="1" dirty="0">
              <a:latin typeface="宋体" panose="02010600030101010101" pitchFamily="2" charset="-122"/>
              <a:ea typeface="宋体" panose="02010600030101010101" pitchFamily="2" charset="-122"/>
              <a:cs typeface="宋体" panose="02010600030101010101" pitchFamily="2" charset="-122"/>
            </a:endParaRPr>
          </a:p>
        </p:txBody>
      </p:sp>
      <p:sp>
        <p:nvSpPr>
          <p:cNvPr id="4" name="文本框 3"/>
          <p:cNvSpPr txBox="1"/>
          <p:nvPr/>
        </p:nvSpPr>
        <p:spPr>
          <a:xfrm>
            <a:off x="370840" y="1382588"/>
            <a:ext cx="6580505" cy="426335"/>
          </a:xfrm>
          <a:prstGeom prst="rect">
            <a:avLst/>
          </a:prstGeom>
          <a:noFill/>
        </p:spPr>
        <p:txBody>
          <a:bodyPr wrap="square" rtlCol="0">
            <a:spAutoFit/>
          </a:bodyPr>
          <a:lstStyle/>
          <a:p>
            <a:pPr algn="l">
              <a:lnSpc>
                <a:spcPct val="120000"/>
              </a:lnSpc>
            </a:pPr>
            <a:r>
              <a:rPr lang="en-US" altLang="zh-CN" sz="2000" b="1" dirty="0">
                <a:solidFill>
                  <a:srgbClr val="C00000"/>
                </a:solidFill>
                <a:latin typeface="楷体" panose="02010609060101010101" pitchFamily="49" charset="-122"/>
                <a:ea typeface="楷体" panose="02010609060101010101" pitchFamily="49" charset="-122"/>
                <a:sym typeface="+mn-ea"/>
              </a:rPr>
              <a:t> </a:t>
            </a:r>
            <a:r>
              <a:rPr lang="en-US" altLang="zh-CN" sz="20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3</a:t>
            </a:r>
            <a:r>
              <a:rPr lang="zh-CN" altLang="en-US" sz="20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种细胞中合成的蛋白质都是该细胞中的特异性蛋白质。</a:t>
            </a:r>
          </a:p>
        </p:txBody>
      </p:sp>
      <p:sp>
        <p:nvSpPr>
          <p:cNvPr id="5" name="文本框 4"/>
          <p:cNvSpPr txBox="1"/>
          <p:nvPr/>
        </p:nvSpPr>
        <p:spPr>
          <a:xfrm>
            <a:off x="201065" y="3500947"/>
            <a:ext cx="8585040" cy="426333"/>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a:lnSpc>
                <a:spcPct val="120000"/>
              </a:lnSpc>
            </a:pPr>
            <a:r>
              <a:rPr lang="en-US" altLang="zh-CN" b="1" dirty="0">
                <a:latin typeface="楷体" panose="02010609060101010101" pitchFamily="49" charset="-122"/>
                <a:ea typeface="楷体" panose="02010609060101010101" pitchFamily="49" charset="-122"/>
                <a:sym typeface="+mn-ea"/>
              </a:rPr>
              <a:t>  </a:t>
            </a:r>
            <a:r>
              <a:rPr lang="zh-CN" altLang="en-US" sz="20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在特定的细胞中，基因的表达具有选择性，进而产生特异性的表达产物。</a:t>
            </a:r>
            <a:endParaRPr lang="zh-CN" altLang="en-US" sz="20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a:endParaRPr>
          </a:p>
        </p:txBody>
      </p:sp>
    </p:spTree>
    <p:extLst>
      <p:ext uri="{BB962C8B-B14F-4D97-AF65-F5344CB8AC3E}">
        <p14:creationId xmlns="" xmlns:p14="http://schemas.microsoft.com/office/powerpoint/2010/main" val="4028770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2"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4" grpId="1"/>
      <p:bldP spid="5" grpId="1" animBg="1"/>
      <p:bldP spid="5" grpId="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4069" y="273603"/>
            <a:ext cx="8921990" cy="4345420"/>
          </a:xfrm>
          <a:prstGeom prst="rect">
            <a:avLst/>
          </a:prstGeom>
        </p:spPr>
        <p:txBody>
          <a:bodyPr wrap="square">
            <a:spAutoFit/>
          </a:bodyPr>
          <a:lstStyle/>
          <a:p>
            <a:pPr>
              <a:lnSpc>
                <a:spcPct val="150000"/>
              </a:lnSpc>
            </a:pPr>
            <a:r>
              <a:rPr lang="en-US" altLang="zh-CN" sz="2400" b="1" dirty="0">
                <a:solidFill>
                  <a:schemeClr val="tx1"/>
                </a:solidFill>
                <a:latin typeface="宋体" pitchFamily="2" charset="-122"/>
                <a:ea typeface="宋体" pitchFamily="2" charset="-122"/>
              </a:rPr>
              <a:t>1.</a:t>
            </a:r>
            <a:r>
              <a:rPr lang="zh-CN" altLang="zh-CN" sz="2400" b="1" dirty="0">
                <a:solidFill>
                  <a:schemeClr val="tx1"/>
                </a:solidFill>
                <a:latin typeface="宋体" pitchFamily="2" charset="-122"/>
                <a:ea typeface="宋体" pitchFamily="2" charset="-122"/>
              </a:rPr>
              <a:t>同一生物体中不同类型的体细胞，基因都是相同的。</a:t>
            </a:r>
          </a:p>
          <a:p>
            <a:pPr>
              <a:lnSpc>
                <a:spcPct val="150000"/>
              </a:lnSpc>
            </a:pPr>
            <a:r>
              <a:rPr lang="en-US" altLang="zh-CN" sz="2400" b="1" dirty="0">
                <a:solidFill>
                  <a:schemeClr val="tx1"/>
                </a:solidFill>
                <a:latin typeface="宋体" pitchFamily="2" charset="-122"/>
                <a:ea typeface="宋体" pitchFamily="2" charset="-122"/>
              </a:rPr>
              <a:t>2.</a:t>
            </a:r>
            <a:r>
              <a:rPr lang="zh-CN" altLang="zh-CN" sz="2400" b="1" dirty="0">
                <a:solidFill>
                  <a:schemeClr val="tx1"/>
                </a:solidFill>
                <a:latin typeface="宋体" pitchFamily="2" charset="-122"/>
                <a:ea typeface="宋体" pitchFamily="2" charset="-122"/>
              </a:rPr>
              <a:t>细胞中的基因有些表达，有些不表达。</a:t>
            </a:r>
          </a:p>
          <a:p>
            <a:pPr>
              <a:lnSpc>
                <a:spcPct val="150000"/>
              </a:lnSpc>
            </a:pPr>
            <a:r>
              <a:rPr lang="en-US" altLang="zh-CN" sz="2400" b="1" dirty="0">
                <a:solidFill>
                  <a:schemeClr val="tx1"/>
                </a:solidFill>
                <a:latin typeface="宋体" pitchFamily="2" charset="-122"/>
                <a:ea typeface="宋体" pitchFamily="2" charset="-122"/>
              </a:rPr>
              <a:t>3.</a:t>
            </a:r>
            <a:r>
              <a:rPr lang="zh-CN" altLang="zh-CN" sz="2400" b="1" dirty="0">
                <a:solidFill>
                  <a:schemeClr val="tx1"/>
                </a:solidFill>
                <a:latin typeface="宋体" pitchFamily="2" charset="-122"/>
                <a:ea typeface="宋体" pitchFamily="2" charset="-122"/>
              </a:rPr>
              <a:t>在不同类型的细胞中，表达的基因大致可以分为两类：</a:t>
            </a:r>
          </a:p>
          <a:p>
            <a:pPr>
              <a:lnSpc>
                <a:spcPct val="150000"/>
              </a:lnSpc>
            </a:pPr>
            <a:r>
              <a:rPr lang="zh-CN" altLang="zh-CN" sz="2400" b="1" dirty="0">
                <a:solidFill>
                  <a:schemeClr val="tx1"/>
                </a:solidFill>
                <a:latin typeface="宋体" pitchFamily="2" charset="-122"/>
                <a:ea typeface="宋体" pitchFamily="2" charset="-122"/>
              </a:rPr>
              <a:t>（</a:t>
            </a:r>
            <a:r>
              <a:rPr lang="en-US" altLang="zh-CN" sz="2400" b="1" dirty="0">
                <a:solidFill>
                  <a:schemeClr val="tx1"/>
                </a:solidFill>
                <a:latin typeface="宋体" pitchFamily="2" charset="-122"/>
                <a:ea typeface="宋体" pitchFamily="2" charset="-122"/>
              </a:rPr>
              <a:t>1</a:t>
            </a:r>
            <a:r>
              <a:rPr lang="zh-CN" altLang="zh-CN" sz="2400" b="1" dirty="0">
                <a:solidFill>
                  <a:schemeClr val="tx1"/>
                </a:solidFill>
                <a:latin typeface="宋体" pitchFamily="2" charset="-122"/>
                <a:ea typeface="宋体" pitchFamily="2" charset="-122"/>
              </a:rPr>
              <a:t>）一类是在所有细胞中都表达的基因，指导合成的蛋白质是维持细胞基本生命活动所必需的</a:t>
            </a:r>
            <a:r>
              <a:rPr lang="zh-CN" altLang="en-US" sz="2400" b="1" dirty="0">
                <a:solidFill>
                  <a:schemeClr val="tx1"/>
                </a:solidFill>
                <a:latin typeface="宋体" pitchFamily="2" charset="-122"/>
                <a:ea typeface="宋体" pitchFamily="2" charset="-122"/>
              </a:rPr>
              <a:t>。</a:t>
            </a:r>
            <a:endParaRPr lang="en-US" altLang="zh-CN" sz="2400" b="1" dirty="0">
              <a:solidFill>
                <a:schemeClr val="tx1"/>
              </a:solidFill>
              <a:latin typeface="宋体" pitchFamily="2" charset="-122"/>
              <a:ea typeface="宋体" pitchFamily="2" charset="-122"/>
            </a:endParaRPr>
          </a:p>
          <a:p>
            <a:pPr>
              <a:lnSpc>
                <a:spcPct val="150000"/>
              </a:lnSpc>
            </a:pPr>
            <a:r>
              <a:rPr lang="zh-CN" altLang="zh-CN" sz="2000" b="1" dirty="0">
                <a:solidFill>
                  <a:schemeClr val="tx1"/>
                </a:solidFill>
                <a:latin typeface="Kaiti SC" panose="02010600040101010101" pitchFamily="2" charset="-122"/>
                <a:ea typeface="Kaiti SC" panose="02010600040101010101" pitchFamily="2" charset="-122"/>
              </a:rPr>
              <a:t>如核糖体蛋白基因，</a:t>
            </a:r>
            <a:r>
              <a:rPr lang="en-US" altLang="zh-CN" sz="2000" b="1" dirty="0">
                <a:solidFill>
                  <a:schemeClr val="tx1"/>
                </a:solidFill>
                <a:latin typeface="Kaiti SC" panose="02010600040101010101" pitchFamily="2" charset="-122"/>
                <a:ea typeface="Kaiti SC" panose="02010600040101010101" pitchFamily="2" charset="-122"/>
              </a:rPr>
              <a:t>ATP</a:t>
            </a:r>
            <a:r>
              <a:rPr lang="zh-CN" altLang="zh-CN" sz="2000" b="1" dirty="0">
                <a:solidFill>
                  <a:schemeClr val="tx1"/>
                </a:solidFill>
                <a:latin typeface="Kaiti SC" panose="02010600040101010101" pitchFamily="2" charset="-122"/>
                <a:ea typeface="Kaiti SC" panose="02010600040101010101" pitchFamily="2" charset="-122"/>
              </a:rPr>
              <a:t>合成酶基因。</a:t>
            </a:r>
          </a:p>
          <a:p>
            <a:pPr>
              <a:lnSpc>
                <a:spcPct val="150000"/>
              </a:lnSpc>
            </a:pPr>
            <a:r>
              <a:rPr lang="zh-CN" altLang="zh-CN" sz="2400" b="1" dirty="0">
                <a:solidFill>
                  <a:schemeClr val="tx1"/>
                </a:solidFill>
                <a:latin typeface="宋体" pitchFamily="2" charset="-122"/>
                <a:ea typeface="宋体" pitchFamily="2" charset="-122"/>
              </a:rPr>
              <a:t>（</a:t>
            </a:r>
            <a:r>
              <a:rPr lang="en-US" altLang="zh-CN" sz="2400" b="1" dirty="0">
                <a:solidFill>
                  <a:schemeClr val="tx1"/>
                </a:solidFill>
                <a:latin typeface="宋体" pitchFamily="2" charset="-122"/>
                <a:ea typeface="宋体" pitchFamily="2" charset="-122"/>
              </a:rPr>
              <a:t>2</a:t>
            </a:r>
            <a:r>
              <a:rPr lang="zh-CN" altLang="zh-CN" sz="2400" b="1" dirty="0">
                <a:solidFill>
                  <a:schemeClr val="tx1"/>
                </a:solidFill>
                <a:latin typeface="宋体" pitchFamily="2" charset="-122"/>
                <a:ea typeface="宋体" pitchFamily="2" charset="-122"/>
              </a:rPr>
              <a:t>）另一类是只在某类细胞中特异性表达的基因</a:t>
            </a:r>
            <a:r>
              <a:rPr lang="zh-CN" altLang="en-US" sz="2400" b="1" dirty="0">
                <a:solidFill>
                  <a:schemeClr val="tx1"/>
                </a:solidFill>
                <a:latin typeface="宋体" pitchFamily="2" charset="-122"/>
                <a:ea typeface="宋体" pitchFamily="2" charset="-122"/>
              </a:rPr>
              <a:t>。</a:t>
            </a:r>
            <a:endParaRPr lang="en-US" altLang="zh-CN" sz="2400" b="1" dirty="0">
              <a:solidFill>
                <a:schemeClr val="tx1"/>
              </a:solidFill>
              <a:latin typeface="宋体" pitchFamily="2" charset="-122"/>
              <a:ea typeface="宋体" pitchFamily="2" charset="-122"/>
            </a:endParaRPr>
          </a:p>
          <a:p>
            <a:pPr>
              <a:lnSpc>
                <a:spcPct val="150000"/>
              </a:lnSpc>
            </a:pPr>
            <a:r>
              <a:rPr lang="zh-CN" altLang="zh-CN" sz="2000" b="1" dirty="0">
                <a:solidFill>
                  <a:schemeClr val="tx1"/>
                </a:solidFill>
                <a:latin typeface="Kaiti SC" panose="02010600040101010101" pitchFamily="2" charset="-122"/>
                <a:ea typeface="Kaiti SC" panose="02010600040101010101" pitchFamily="2" charset="-122"/>
              </a:rPr>
              <a:t>如卵清蛋白基因、胰岛素基因。</a:t>
            </a:r>
          </a:p>
        </p:txBody>
      </p:sp>
    </p:spTree>
    <p:extLst>
      <p:ext uri="{BB962C8B-B14F-4D97-AF65-F5344CB8AC3E}">
        <p14:creationId xmlns="" xmlns:p14="http://schemas.microsoft.com/office/powerpoint/2010/main" val="8089776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0.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114.xml><?xml version="1.0" encoding="utf-8"?>
<p:tagLst xmlns:a="http://schemas.openxmlformats.org/drawingml/2006/main" xmlns:r="http://schemas.openxmlformats.org/officeDocument/2006/relationships" xmlns:p="http://schemas.openxmlformats.org/presentationml/2006/main">
  <p:tag name="KSO_WM_UNIT_TABLE_BEAUTIFY" val="smartTable{95d3a2fa-3870-4ee4-93e3-d045a1e59771}"/>
</p:tagLst>
</file>

<file path=ppt/tags/tag11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11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ags/tag1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4、7、9、11、16、19、20、21、22、23、26、29、34、38"/>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53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WPS主题色">
      <a:dk1>
        <a:srgbClr val="000000"/>
      </a:dk1>
      <a:lt1>
        <a:srgbClr val="FFFFFF"/>
      </a:lt1>
      <a:dk2>
        <a:srgbClr val="ECEEEF"/>
      </a:dk2>
      <a:lt2>
        <a:srgbClr val="FCFDFD"/>
      </a:lt2>
      <a:accent1>
        <a:srgbClr val="547D9D"/>
      </a:accent1>
      <a:accent2>
        <a:srgbClr val="437F81"/>
      </a:accent2>
      <a:accent3>
        <a:srgbClr val="4F7A5C"/>
      </a:accent3>
      <a:accent4>
        <a:srgbClr val="6E6D45"/>
      </a:accent4>
      <a:accent5>
        <a:srgbClr val="905E43"/>
      </a:accent5>
      <a:accent6>
        <a:srgbClr val="9D5458"/>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主题">
      <a:majorFont>
        <a:latin typeface="Calibri"/>
        <a:ea typeface="Calibri"/>
        <a:cs typeface="Calibri"/>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3582</TotalTime>
  <Words>1902</Words>
  <Application>Microsoft Office PowerPoint</Application>
  <PresentationFormat>全屏显示(16:9)</PresentationFormat>
  <Paragraphs>209</Paragraphs>
  <Slides>33</Slides>
  <Notes>31</Notes>
  <HiddenSlides>0</HiddenSlides>
  <MMClips>0</MMClips>
  <ScaleCrop>false</ScaleCrop>
  <HeadingPairs>
    <vt:vector size="6" baseType="variant">
      <vt:variant>
        <vt:lpstr>主题</vt:lpstr>
      </vt:variant>
      <vt:variant>
        <vt:i4>1</vt:i4>
      </vt:variant>
      <vt:variant>
        <vt:lpstr>嵌入 OLE 服务器</vt:lpstr>
      </vt:variant>
      <vt:variant>
        <vt:i4>0</vt:i4>
      </vt:variant>
      <vt:variant>
        <vt:lpstr>幻灯片标题</vt:lpstr>
      </vt:variant>
      <vt:variant>
        <vt:i4>33</vt:i4>
      </vt:variant>
    </vt:vector>
  </HeadingPairs>
  <TitlesOfParts>
    <vt:vector size="34" baseType="lpstr">
      <vt:lpstr>1_Office 主题​​</vt:lpstr>
      <vt:lpstr>基因表达与性状的关系</vt:lpstr>
      <vt:lpstr>幻灯片 2</vt:lpstr>
      <vt:lpstr>幻灯片 3</vt:lpstr>
      <vt:lpstr>幻灯片 4</vt:lpstr>
      <vt:lpstr>幻灯片 5</vt:lpstr>
      <vt:lpstr>基因表达产物与性状的关系： </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微课名称：XXX微课</dc:title>
  <dc:creator>User</dc:creator>
  <cp:lastModifiedBy>Lizhenhai</cp:lastModifiedBy>
  <cp:revision>392</cp:revision>
  <dcterms:created xsi:type="dcterms:W3CDTF">2020-02-01T11:21:00Z</dcterms:created>
  <dcterms:modified xsi:type="dcterms:W3CDTF">2020-05-05T02:58:14Z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