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8.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65" r:id="rId2"/>
    <p:sldId id="294" r:id="rId3"/>
    <p:sldId id="304" r:id="rId4"/>
    <p:sldId id="305" r:id="rId5"/>
    <p:sldId id="295" r:id="rId6"/>
    <p:sldId id="309" r:id="rId7"/>
    <p:sldId id="308" r:id="rId8"/>
    <p:sldId id="306" r:id="rId9"/>
    <p:sldId id="310" r:id="rId10"/>
    <p:sldId id="312" r:id="rId11"/>
    <p:sldId id="311" r:id="rId12"/>
    <p:sldId id="297" r:id="rId13"/>
    <p:sldId id="298" r:id="rId14"/>
    <p:sldId id="296" r:id="rId15"/>
    <p:sldId id="271" r:id="rId1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186" autoAdjust="0"/>
  </p:normalViewPr>
  <p:slideViewPr>
    <p:cSldViewPr snapToGrid="0">
      <p:cViewPr>
        <p:scale>
          <a:sx n="90" d="100"/>
          <a:sy n="90" d="100"/>
        </p:scale>
        <p:origin x="-258"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8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2387335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9050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9050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90500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362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3623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3623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80990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2020/4/24</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2020/4/24</a:t>
            </a:fld>
            <a:endParaRPr lang="zh-CN" altLang="en-US"/>
          </a:p>
        </p:txBody>
      </p:sp>
      <p:sp>
        <p:nvSpPr>
          <p:cNvPr id="5" name="页脚占位符 4"/>
          <p:cNvSpPr>
            <a:spLocks noGrp="1"/>
          </p:cNvSpPr>
          <p:nvPr>
            <p:ph type="ftr" sz="quarter" idx="3"/>
            <p:custDataLst>
              <p:tags r:id="rId23"/>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tags" Target="../tags/tag159.xml"/><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tags" Target="../tags/tag154.xml"/><Relationship Id="rId21" Type="http://schemas.openxmlformats.org/officeDocument/2006/relationships/image" Target="../media/image42.png"/><Relationship Id="rId7" Type="http://schemas.openxmlformats.org/officeDocument/2006/relationships/tags" Target="../tags/tag158.xml"/><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tags" Target="../tags/tag153.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tags" Target="../tags/tag152.xml"/><Relationship Id="rId6" Type="http://schemas.openxmlformats.org/officeDocument/2006/relationships/tags" Target="../tags/tag157.xml"/><Relationship Id="rId11" Type="http://schemas.openxmlformats.org/officeDocument/2006/relationships/notesSlide" Target="../notesSlides/notesSlide8.xml"/><Relationship Id="rId5" Type="http://schemas.openxmlformats.org/officeDocument/2006/relationships/tags" Target="../tags/tag156.xml"/><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slideLayout" Target="../slideLayouts/slideLayout2.xml"/><Relationship Id="rId19" Type="http://schemas.openxmlformats.org/officeDocument/2006/relationships/image" Target="../media/image40.png"/><Relationship Id="rId4" Type="http://schemas.openxmlformats.org/officeDocument/2006/relationships/tags" Target="../tags/tag155.xml"/><Relationship Id="rId9" Type="http://schemas.openxmlformats.org/officeDocument/2006/relationships/tags" Target="../tags/tag160.xml"/><Relationship Id="rId14" Type="http://schemas.openxmlformats.org/officeDocument/2006/relationships/image" Target="../media/image35.png"/><Relationship Id="rId22"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tags" Target="../tags/tag168.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9.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338624" y="1823283"/>
            <a:ext cx="5581055" cy="1100668"/>
          </a:xfrm>
        </p:spPr>
        <p:txBody>
          <a:bodyPr>
            <a:normAutofit fontScale="90000"/>
          </a:bodyPr>
          <a:lstStyle/>
          <a:p>
            <a:pPr algn="ctr"/>
            <a:r>
              <a:rPr lang="zh-CN" altLang="en-US" b="1" spc="300" dirty="0" smtClean="0">
                <a:solidFill>
                  <a:srgbClr val="FF0000"/>
                </a:solidFill>
                <a:latin typeface="微软雅黑" panose="020B0503020204020204" charset="-122"/>
                <a:ea typeface="微软雅黑" panose="020B0503020204020204" charset="-122"/>
                <a:sym typeface="+mn-ea"/>
              </a:rPr>
              <a:t>西西弗书店的逆势生长路</a:t>
            </a:r>
            <a:r>
              <a:rPr lang="en-US" altLang="zh-CN" b="1" spc="300" dirty="0" smtClean="0">
                <a:solidFill>
                  <a:srgbClr val="FF0000"/>
                </a:solidFill>
                <a:latin typeface="微软雅黑" panose="020B0503020204020204" charset="-122"/>
                <a:ea typeface="微软雅黑" panose="020B0503020204020204" charset="-122"/>
                <a:sym typeface="+mn-ea"/>
              </a:rPr>
              <a:t/>
            </a:r>
            <a:br>
              <a:rPr lang="en-US" altLang="zh-CN" b="1" spc="300" dirty="0" smtClean="0">
                <a:solidFill>
                  <a:srgbClr val="FF0000"/>
                </a:solidFill>
                <a:latin typeface="微软雅黑" panose="020B0503020204020204" charset="-122"/>
                <a:ea typeface="微软雅黑" panose="020B0503020204020204" charset="-122"/>
                <a:sym typeface="+mn-ea"/>
              </a:rPr>
            </a:br>
            <a:r>
              <a:rPr lang="en-US" altLang="zh-CN" b="1" spc="300" dirty="0" smtClean="0">
                <a:solidFill>
                  <a:srgbClr val="FF0000"/>
                </a:solidFill>
                <a:latin typeface="微软雅黑" panose="020B0503020204020204" charset="-122"/>
                <a:ea typeface="微软雅黑" panose="020B0503020204020204" charset="-122"/>
                <a:sym typeface="+mn-ea"/>
              </a:rPr>
              <a:t>    </a:t>
            </a:r>
            <a:r>
              <a:rPr lang="en-US" altLang="zh-CN" sz="3100" b="1" spc="300" dirty="0" smtClean="0">
                <a:solidFill>
                  <a:srgbClr val="FF0000"/>
                </a:solidFill>
                <a:latin typeface="微软雅黑" panose="020B0503020204020204" charset="-122"/>
                <a:ea typeface="微软雅黑" panose="020B0503020204020204" charset="-122"/>
                <a:sym typeface="+mn-ea"/>
              </a:rPr>
              <a:t>——</a:t>
            </a:r>
            <a:r>
              <a:rPr lang="zh-CN" altLang="en-US" sz="3100" b="1" spc="300" dirty="0" smtClean="0">
                <a:solidFill>
                  <a:srgbClr val="FF0000"/>
                </a:solidFill>
                <a:latin typeface="微软雅黑" panose="020B0503020204020204" charset="-122"/>
                <a:ea typeface="微软雅黑" panose="020B0503020204020204" charset="-122"/>
                <a:sym typeface="+mn-ea"/>
              </a:rPr>
              <a:t>服务业</a:t>
            </a:r>
            <a:r>
              <a:rPr lang="zh-CN" altLang="en-US" sz="3100" b="1" spc="300" dirty="0">
                <a:solidFill>
                  <a:srgbClr val="FF0000"/>
                </a:solidFill>
                <a:latin typeface="微软雅黑" panose="020B0503020204020204" charset="-122"/>
                <a:ea typeface="微软雅黑" panose="020B0503020204020204" charset="-122"/>
                <a:sym typeface="+mn-ea"/>
              </a:rPr>
              <a:t>区位因素</a:t>
            </a:r>
            <a:r>
              <a:rPr lang="zh-CN" altLang="en-US" sz="3100" b="1" spc="300" dirty="0" smtClean="0">
                <a:solidFill>
                  <a:srgbClr val="FF0000"/>
                </a:solidFill>
                <a:latin typeface="微软雅黑" panose="020B0503020204020204" charset="-122"/>
                <a:ea typeface="微软雅黑" panose="020B0503020204020204" charset="-122"/>
                <a:sym typeface="+mn-ea"/>
              </a:rPr>
              <a:t>及变化</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09059"/>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年级地理</a:t>
            </a:r>
            <a:r>
              <a:rPr lang="zh-CN" altLang="en-US" sz="24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422198"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清华附中朝阳学校   贺小婧</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502412" y="353733"/>
            <a:ext cx="8139178" cy="331514"/>
          </a:xfrm>
        </p:spPr>
        <p:txBody>
          <a:bodyPr vert="horz" wrap="square" lIns="90170" tIns="46990" rIns="90170" bIns="46990" rtlCol="0" anchor="ctr" anchorCtr="0">
            <a:noAutofit/>
          </a:bodyPr>
          <a:lstStyle/>
          <a:p>
            <a:r>
              <a:rPr lang="zh-CN" altLang="en-US" dirty="0">
                <a:solidFill>
                  <a:schemeClr val="accent1">
                    <a:lumMod val="50000"/>
                  </a:schemeClr>
                </a:solidFill>
              </a:rPr>
              <a:t>西西弗书店的逆势生长路</a:t>
            </a:r>
          </a:p>
        </p:txBody>
      </p:sp>
      <p:sp>
        <p:nvSpPr>
          <p:cNvPr id="8" name="TextBox 8">
            <a:extLst>
              <a:ext uri="{FF2B5EF4-FFF2-40B4-BE49-F238E27FC236}">
                <a16:creationId xmlns:a16="http://schemas.microsoft.com/office/drawing/2014/main" xmlns="" id="{E4FED996-3A5B-46BC-B5CA-8383013E0839}"/>
              </a:ext>
            </a:extLst>
          </p:cNvPr>
          <p:cNvSpPr txBox="1">
            <a:spLocks noChangeArrowheads="1"/>
          </p:cNvSpPr>
          <p:nvPr/>
        </p:nvSpPr>
        <p:spPr bwMode="auto">
          <a:xfrm>
            <a:off x="3571320" y="396281"/>
            <a:ext cx="19357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r>
              <a:rPr lang="en-US" altLang="zh-CN" b="1" dirty="0" smtClean="0">
                <a:solidFill>
                  <a:schemeClr val="accent6">
                    <a:lumMod val="75000"/>
                  </a:schemeClr>
                </a:solidFill>
                <a:latin typeface="微软雅黑" panose="020B0503020204020204" pitchFamily="34" charset="-122"/>
                <a:ea typeface="微软雅黑" panose="020B0503020204020204" pitchFamily="34" charset="-122"/>
              </a:rPr>
              <a:t>2.0</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时代</a:t>
            </a:r>
            <a:endParaRPr lang="zh-CN" altLang="en-US" b="1"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2050" name="Picture 2" descr="http://5b0988e595225.cdn.sohucs.com/images/20171130/15c6685f6ba24f4da91533eb432a5a2b.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9320" y="533772"/>
            <a:ext cx="2118514" cy="133994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0817.net/upload/image/2014/0514/20140514181855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20" y="1913793"/>
            <a:ext cx="2443108" cy="13409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ages.china.cn/attachement/jpg/site1000/20121226/001ec949f84712450d9a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4929" y="3296092"/>
            <a:ext cx="2448199" cy="142233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2"/>
          <p:cNvSpPr>
            <a:spLocks noChangeArrowheads="1"/>
          </p:cNvSpPr>
          <p:nvPr/>
        </p:nvSpPr>
        <p:spPr bwMode="auto">
          <a:xfrm>
            <a:off x="7287917" y="1924426"/>
            <a:ext cx="1491608" cy="253916"/>
          </a:xfrm>
          <a:prstGeom prst="rect">
            <a:avLst/>
          </a:prstGeom>
          <a:solidFill>
            <a:schemeClr val="bg1">
              <a:lumMod val="95000"/>
            </a:schemeClr>
          </a:solidFill>
          <a:ln>
            <a:noFill/>
          </a:ln>
          <a:extLst/>
        </p:spPr>
        <p:txBody>
          <a:bodyPr wrap="square" lIns="68580" tIns="34290" rIns="68580" bIns="34290">
            <a:spAutoFit/>
          </a:bodyPr>
          <a:lstStyle/>
          <a:p>
            <a:pPr algn="ctr"/>
            <a:r>
              <a:rPr lang="zh-CN" altLang="en-US" sz="1200" dirty="0" smtClean="0"/>
              <a:t>重庆</a:t>
            </a:r>
            <a:r>
              <a:rPr lang="en-US" altLang="zh-CN" sz="1200" dirty="0" smtClean="0"/>
              <a:t>·</a:t>
            </a:r>
            <a:r>
              <a:rPr lang="zh-CN" altLang="en-US" sz="1200" dirty="0" smtClean="0"/>
              <a:t>龙湖北城天街</a:t>
            </a:r>
            <a:endParaRPr lang="zh-CN" altLang="en-US" sz="1200" dirty="0"/>
          </a:p>
        </p:txBody>
      </p:sp>
      <p:sp>
        <p:nvSpPr>
          <p:cNvPr id="14" name="矩形 2"/>
          <p:cNvSpPr>
            <a:spLocks noChangeArrowheads="1"/>
          </p:cNvSpPr>
          <p:nvPr/>
        </p:nvSpPr>
        <p:spPr bwMode="auto">
          <a:xfrm>
            <a:off x="6355562" y="3307667"/>
            <a:ext cx="1166612" cy="253916"/>
          </a:xfrm>
          <a:prstGeom prst="rect">
            <a:avLst/>
          </a:prstGeom>
          <a:solidFill>
            <a:schemeClr val="bg1">
              <a:lumMod val="95000"/>
            </a:schemeClr>
          </a:solidFill>
          <a:ln>
            <a:noFill/>
          </a:ln>
          <a:extLst/>
        </p:spPr>
        <p:txBody>
          <a:bodyPr wrap="square" lIns="68580" tIns="34290" rIns="68580" bIns="34290">
            <a:spAutoFit/>
          </a:bodyPr>
          <a:lstStyle/>
          <a:p>
            <a:pPr algn="ctr"/>
            <a:r>
              <a:rPr lang="zh-CN" altLang="en-US" sz="1200" dirty="0" smtClean="0"/>
              <a:t>北京</a:t>
            </a:r>
            <a:r>
              <a:rPr lang="en-US" altLang="zh-CN" sz="1200" dirty="0" smtClean="0"/>
              <a:t>·</a:t>
            </a:r>
            <a:r>
              <a:rPr lang="zh-CN" altLang="en-US" sz="1200" dirty="0" smtClean="0"/>
              <a:t>国贸三期</a:t>
            </a:r>
            <a:endParaRPr lang="zh-CN" altLang="en-US" sz="1200" dirty="0"/>
          </a:p>
        </p:txBody>
      </p:sp>
      <p:sp>
        <p:nvSpPr>
          <p:cNvPr id="15" name="矩形 2"/>
          <p:cNvSpPr>
            <a:spLocks noChangeArrowheads="1"/>
          </p:cNvSpPr>
          <p:nvPr/>
        </p:nvSpPr>
        <p:spPr bwMode="auto">
          <a:xfrm>
            <a:off x="416769" y="916900"/>
            <a:ext cx="540625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50000"/>
              </a:lnSpc>
            </a:pPr>
            <a:r>
              <a:rPr lang="zh-CN" altLang="en-US" dirty="0" smtClean="0"/>
              <a:t>任务二：</a:t>
            </a:r>
            <a:r>
              <a:rPr lang="zh-CN" altLang="zh-CN" dirty="0" smtClean="0"/>
              <a:t>服务业</a:t>
            </a:r>
            <a:r>
              <a:rPr lang="zh-CN" altLang="zh-CN" dirty="0"/>
              <a:t>的</a:t>
            </a:r>
            <a:r>
              <a:rPr lang="zh-CN" altLang="zh-CN" b="1" dirty="0">
                <a:solidFill>
                  <a:schemeClr val="accent6">
                    <a:lumMod val="75000"/>
                  </a:schemeClr>
                </a:solidFill>
                <a:latin typeface="微软雅黑" panose="020B0503020204020204" pitchFamily="34" charset="-122"/>
                <a:ea typeface="微软雅黑" panose="020B0503020204020204" pitchFamily="34" charset="-122"/>
              </a:rPr>
              <a:t>集聚</a:t>
            </a:r>
            <a:r>
              <a:rPr lang="zh-CN" altLang="zh-CN" b="1" dirty="0">
                <a:solidFill>
                  <a:schemeClr val="accent6">
                    <a:lumMod val="75000"/>
                  </a:schemeClr>
                </a:solidFill>
              </a:rPr>
              <a:t>效应</a:t>
            </a:r>
            <a:r>
              <a:rPr lang="zh-CN" altLang="zh-CN" dirty="0"/>
              <a:t>会给商家带来哪些利弊？</a:t>
            </a:r>
            <a:endParaRPr lang="zh-CN" altLang="en-US" sz="1800" dirty="0"/>
          </a:p>
        </p:txBody>
      </p:sp>
      <p:pic>
        <p:nvPicPr>
          <p:cNvPr id="2057"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8672" y="1788701"/>
            <a:ext cx="2237830" cy="2367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文本框 15"/>
          <p:cNvSpPr txBox="1"/>
          <p:nvPr/>
        </p:nvSpPr>
        <p:spPr>
          <a:xfrm>
            <a:off x="166019" y="2577441"/>
            <a:ext cx="3511631" cy="1477328"/>
          </a:xfrm>
          <a:prstGeom prst="rect">
            <a:avLst/>
          </a:prstGeom>
          <a:noFill/>
        </p:spPr>
        <p:txBody>
          <a:bodyPr wrap="square" rtlCol="0">
            <a:spAutoFit/>
          </a:bodyPr>
          <a:lstStyle/>
          <a:p>
            <a:pPr algn="ctr">
              <a:lnSpc>
                <a:spcPct val="150000"/>
              </a:lnSpc>
            </a:pPr>
            <a:r>
              <a:rPr lang="zh-CN" altLang="en-US" b="1" dirty="0">
                <a:solidFill>
                  <a:schemeClr val="accent2">
                    <a:lumMod val="50000"/>
                  </a:schemeClr>
                </a:solidFill>
                <a:latin typeface="楷体" pitchFamily="49" charset="-122"/>
                <a:ea typeface="楷体" pitchFamily="49" charset="-122"/>
              </a:rPr>
              <a:t>共享基础</a:t>
            </a:r>
            <a:r>
              <a:rPr lang="zh-CN" altLang="en-US" b="1" dirty="0" smtClean="0">
                <a:solidFill>
                  <a:schemeClr val="accent2">
                    <a:lumMod val="50000"/>
                  </a:schemeClr>
                </a:solidFill>
                <a:latin typeface="楷体" pitchFamily="49" charset="-122"/>
                <a:ea typeface="楷体" pitchFamily="49" charset="-122"/>
              </a:rPr>
              <a:t>设施，降低交易成本</a:t>
            </a:r>
            <a:endParaRPr lang="en-US" altLang="zh-CN" b="1" dirty="0" smtClean="0">
              <a:solidFill>
                <a:schemeClr val="accent2">
                  <a:lumMod val="50000"/>
                </a:schemeClr>
              </a:solidFill>
              <a:latin typeface="楷体" pitchFamily="49" charset="-122"/>
              <a:ea typeface="楷体" pitchFamily="49" charset="-122"/>
            </a:endParaRPr>
          </a:p>
          <a:p>
            <a:pPr algn="ctr">
              <a:lnSpc>
                <a:spcPct val="150000"/>
              </a:lnSpc>
            </a:pPr>
            <a:r>
              <a:rPr lang="zh-CN" altLang="en-US" b="1" dirty="0" smtClean="0">
                <a:solidFill>
                  <a:schemeClr val="accent2">
                    <a:lumMod val="50000"/>
                  </a:schemeClr>
                </a:solidFill>
                <a:latin typeface="楷体" pitchFamily="49" charset="-122"/>
                <a:ea typeface="楷体" pitchFamily="49" charset="-122"/>
              </a:rPr>
              <a:t>方便</a:t>
            </a:r>
            <a:r>
              <a:rPr lang="zh-CN" altLang="en-US" b="1" dirty="0">
                <a:solidFill>
                  <a:schemeClr val="accent2">
                    <a:lumMod val="50000"/>
                  </a:schemeClr>
                </a:solidFill>
                <a:latin typeface="楷体" pitchFamily="49" charset="-122"/>
                <a:ea typeface="楷体" pitchFamily="49" charset="-122"/>
              </a:rPr>
              <a:t>信息和技术的</a:t>
            </a:r>
            <a:r>
              <a:rPr lang="zh-CN" altLang="en-US" b="1" dirty="0" smtClean="0">
                <a:solidFill>
                  <a:schemeClr val="accent2">
                    <a:lumMod val="50000"/>
                  </a:schemeClr>
                </a:solidFill>
                <a:latin typeface="楷体" pitchFamily="49" charset="-122"/>
                <a:ea typeface="楷体" pitchFamily="49" charset="-122"/>
              </a:rPr>
              <a:t>获取</a:t>
            </a:r>
            <a:endParaRPr lang="en-US" altLang="zh-CN" b="1" dirty="0">
              <a:solidFill>
                <a:schemeClr val="accent2">
                  <a:lumMod val="50000"/>
                </a:schemeClr>
              </a:solidFill>
              <a:latin typeface="楷体" pitchFamily="49" charset="-122"/>
              <a:ea typeface="楷体" pitchFamily="49" charset="-122"/>
            </a:endParaRPr>
          </a:p>
          <a:p>
            <a:pPr algn="ctr"/>
            <a:r>
              <a:rPr lang="zh-CN" altLang="en-US" b="1" dirty="0" smtClean="0">
                <a:solidFill>
                  <a:schemeClr val="accent2">
                    <a:lumMod val="50000"/>
                  </a:schemeClr>
                </a:solidFill>
                <a:latin typeface="楷体" pitchFamily="49" charset="-122"/>
                <a:ea typeface="楷体" pitchFamily="49" charset="-122"/>
              </a:rPr>
              <a:t>减少消费者的交通费用、时间、精力，吸引更多客流</a:t>
            </a:r>
            <a:endParaRPr lang="zh-CN" altLang="en-US" b="1" dirty="0">
              <a:solidFill>
                <a:schemeClr val="accent2">
                  <a:lumMod val="50000"/>
                </a:schemeClr>
              </a:solidFill>
              <a:latin typeface="楷体" pitchFamily="49" charset="-122"/>
              <a:ea typeface="楷体" pitchFamily="49" charset="-122"/>
            </a:endParaRPr>
          </a:p>
        </p:txBody>
      </p:sp>
      <p:sp>
        <p:nvSpPr>
          <p:cNvPr id="47" name="文本框 15"/>
          <p:cNvSpPr txBox="1"/>
          <p:nvPr/>
        </p:nvSpPr>
        <p:spPr>
          <a:xfrm>
            <a:off x="4010245" y="2037271"/>
            <a:ext cx="2260259" cy="646331"/>
          </a:xfrm>
          <a:prstGeom prst="rect">
            <a:avLst/>
          </a:prstGeom>
          <a:noFill/>
        </p:spPr>
        <p:txBody>
          <a:bodyPr wrap="square" rtlCol="0">
            <a:spAutoFit/>
          </a:bodyPr>
          <a:lstStyle/>
          <a:p>
            <a:pPr algn="ctr"/>
            <a:r>
              <a:rPr lang="zh-CN" altLang="en-US" b="1" dirty="0" smtClean="0">
                <a:solidFill>
                  <a:schemeClr val="accent2">
                    <a:lumMod val="50000"/>
                  </a:schemeClr>
                </a:solidFill>
                <a:latin typeface="楷体" pitchFamily="49" charset="-122"/>
                <a:ea typeface="楷体" pitchFamily="49" charset="-122"/>
              </a:rPr>
              <a:t>同种类服务业较多，竞争激烈</a:t>
            </a:r>
            <a:endParaRPr lang="zh-CN" altLang="en-US" b="1" dirty="0">
              <a:solidFill>
                <a:schemeClr val="accent2">
                  <a:lumMod val="50000"/>
                </a:schemeClr>
              </a:solidFill>
              <a:latin typeface="楷体" pitchFamily="49" charset="-122"/>
              <a:ea typeface="楷体" pitchFamily="49" charset="-122"/>
            </a:endParaRPr>
          </a:p>
        </p:txBody>
      </p:sp>
    </p:spTree>
    <p:extLst>
      <p:ext uri="{BB962C8B-B14F-4D97-AF65-F5344CB8AC3E}">
        <p14:creationId xmlns:p14="http://schemas.microsoft.com/office/powerpoint/2010/main" val="698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502412" y="353733"/>
            <a:ext cx="8139178" cy="331514"/>
          </a:xfrm>
        </p:spPr>
        <p:txBody>
          <a:bodyPr vert="horz" wrap="square" lIns="90170" tIns="46990" rIns="90170" bIns="46990" rtlCol="0" anchor="ctr" anchorCtr="0">
            <a:noAutofit/>
          </a:bodyPr>
          <a:lstStyle/>
          <a:p>
            <a:r>
              <a:rPr lang="zh-CN" altLang="en-US" dirty="0">
                <a:solidFill>
                  <a:schemeClr val="accent1">
                    <a:lumMod val="50000"/>
                  </a:schemeClr>
                </a:solidFill>
              </a:rPr>
              <a:t>西西弗书店的逆势生长路</a:t>
            </a:r>
          </a:p>
        </p:txBody>
      </p:sp>
      <p:sp>
        <p:nvSpPr>
          <p:cNvPr id="8" name="TextBox 8">
            <a:extLst>
              <a:ext uri="{FF2B5EF4-FFF2-40B4-BE49-F238E27FC236}">
                <a16:creationId xmlns:a16="http://schemas.microsoft.com/office/drawing/2014/main" xmlns="" id="{E4FED996-3A5B-46BC-B5CA-8383013E0839}"/>
              </a:ext>
            </a:extLst>
          </p:cNvPr>
          <p:cNvSpPr txBox="1">
            <a:spLocks noChangeArrowheads="1"/>
          </p:cNvSpPr>
          <p:nvPr/>
        </p:nvSpPr>
        <p:spPr bwMode="auto">
          <a:xfrm>
            <a:off x="3571320" y="396281"/>
            <a:ext cx="19357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r>
              <a:rPr lang="en-US" altLang="zh-CN" b="1" dirty="0">
                <a:solidFill>
                  <a:schemeClr val="accent6">
                    <a:lumMod val="75000"/>
                  </a:schemeClr>
                </a:solidFill>
                <a:latin typeface="微软雅黑" panose="020B0503020204020204" pitchFamily="34" charset="-122"/>
                <a:ea typeface="微软雅黑" panose="020B0503020204020204" pitchFamily="34" charset="-122"/>
              </a:rPr>
              <a:t>3</a:t>
            </a:r>
            <a:r>
              <a:rPr lang="en-US" altLang="zh-CN" b="1" dirty="0" smtClean="0">
                <a:solidFill>
                  <a:schemeClr val="accent6">
                    <a:lumMod val="75000"/>
                  </a:schemeClr>
                </a:solidFill>
                <a:latin typeface="微软雅黑" panose="020B0503020204020204" pitchFamily="34" charset="-122"/>
                <a:ea typeface="微软雅黑" panose="020B0503020204020204" pitchFamily="34" charset="-122"/>
              </a:rPr>
              <a:t>.0</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时代启动</a:t>
            </a:r>
            <a:endParaRPr lang="zh-CN" altLang="en-US" b="1"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17" name="图片 16" descr="蓝色的标志&#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5026" y="1524579"/>
            <a:ext cx="1995593" cy="1328317"/>
          </a:xfrm>
          <a:prstGeom prst="rect">
            <a:avLst/>
          </a:prstGeom>
        </p:spPr>
      </p:pic>
      <p:pic>
        <p:nvPicPr>
          <p:cNvPr id="18" name="图片 17" descr="图片包含 室内, 人, 男人, 桌子&#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716" y="1515400"/>
            <a:ext cx="2001977" cy="1335694"/>
          </a:xfrm>
          <a:prstGeom prst="rect">
            <a:avLst/>
          </a:prstGeom>
        </p:spPr>
      </p:pic>
      <p:pic>
        <p:nvPicPr>
          <p:cNvPr id="19" name="图片 18" descr="图片包含 室内, 橙子, 建筑, 桌子&#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t="2580" b="3151"/>
          <a:stretch>
            <a:fillRect/>
          </a:stretch>
        </p:blipFill>
        <p:spPr>
          <a:xfrm>
            <a:off x="379716" y="2912057"/>
            <a:ext cx="2001977" cy="1347613"/>
          </a:xfrm>
          <a:prstGeom prst="rect">
            <a:avLst/>
          </a:prstGeom>
        </p:spPr>
      </p:pic>
      <p:pic>
        <p:nvPicPr>
          <p:cNvPr id="20" name="图片 19" descr="黄色的自行车&#10;&#10;描述已自动生成"/>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98357" y="2912057"/>
            <a:ext cx="2024583" cy="1347613"/>
          </a:xfrm>
          <a:prstGeom prst="rect">
            <a:avLst/>
          </a:prstGeom>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4787" y="2193724"/>
            <a:ext cx="1373811" cy="139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标题 1"/>
          <p:cNvSpPr>
            <a:spLocks noGrp="1"/>
          </p:cNvSpPr>
          <p:nvPr/>
        </p:nvSpPr>
        <p:spPr>
          <a:xfrm>
            <a:off x="509746" y="894335"/>
            <a:ext cx="6004838" cy="2714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pPr algn="l"/>
            <a:r>
              <a:rPr lang="zh-CN" altLang="en-US" sz="1800" dirty="0" smtClean="0">
                <a:solidFill>
                  <a:srgbClr val="000000"/>
                </a:solidFill>
              </a:rPr>
              <a:t>为适应新兴服务业的挑战，西西弗做出了哪些转变？</a:t>
            </a:r>
            <a:endParaRPr lang="zh-CN" altLang="en-US" sz="1800" dirty="0">
              <a:solidFill>
                <a:srgbClr val="000000"/>
              </a:solidFill>
            </a:endParaRPr>
          </a:p>
        </p:txBody>
      </p:sp>
      <p:sp>
        <p:nvSpPr>
          <p:cNvPr id="3" name="矩形 2"/>
          <p:cNvSpPr/>
          <p:nvPr/>
        </p:nvSpPr>
        <p:spPr>
          <a:xfrm>
            <a:off x="4476303" y="1370933"/>
            <a:ext cx="4572000" cy="3342453"/>
          </a:xfrm>
          <a:prstGeom prst="rect">
            <a:avLst/>
          </a:prstGeom>
        </p:spPr>
        <p:txBody>
          <a:bodyPr>
            <a:spAutoFit/>
          </a:bodyPr>
          <a:lstStyle/>
          <a:p>
            <a:pPr marL="285750" indent="-285750">
              <a:lnSpc>
                <a:spcPct val="120000"/>
              </a:lnSpc>
              <a:buFont typeface="Wingdings" pitchFamily="2" charset="2"/>
              <a:buChar char="u"/>
            </a:pPr>
            <a:r>
              <a:rPr lang="en-US" altLang="zh-CN" sz="1600" kern="1200" dirty="0" smtClean="0">
                <a:latin typeface="黑体" pitchFamily="49" charset="-122"/>
                <a:ea typeface="黑体" pitchFamily="49" charset="-122"/>
              </a:rPr>
              <a:t>2018</a:t>
            </a:r>
            <a:r>
              <a:rPr lang="zh-CN" altLang="zh-CN" sz="1600" kern="1200" dirty="0" smtClean="0">
                <a:latin typeface="黑体" pitchFamily="49" charset="-122"/>
                <a:ea typeface="黑体" pitchFamily="49" charset="-122"/>
              </a:rPr>
              <a:t>年</a:t>
            </a:r>
            <a:endParaRPr lang="en-US" altLang="zh-CN" sz="1600" kern="1200" dirty="0" smtClean="0">
              <a:latin typeface="黑体" pitchFamily="49" charset="-122"/>
              <a:ea typeface="黑体" pitchFamily="49" charset="-122"/>
            </a:endParaRPr>
          </a:p>
          <a:p>
            <a:pPr>
              <a:lnSpc>
                <a:spcPct val="120000"/>
              </a:lnSpc>
            </a:pPr>
            <a:r>
              <a:rPr lang="en-US" altLang="zh-CN" sz="1600" kern="1200" dirty="0" smtClean="0">
                <a:latin typeface="黑体" pitchFamily="49" charset="-122"/>
                <a:ea typeface="黑体" pitchFamily="49" charset="-122"/>
              </a:rPr>
              <a:t> </a:t>
            </a:r>
            <a:r>
              <a:rPr lang="zh-CN" altLang="zh-CN" sz="1600" kern="1200" dirty="0" smtClean="0">
                <a:latin typeface="黑体" pitchFamily="49" charset="-122"/>
                <a:ea typeface="黑体" pitchFamily="49" charset="-122"/>
              </a:rPr>
              <a:t>启动</a:t>
            </a:r>
            <a:r>
              <a:rPr lang="en-US" altLang="zh-CN" sz="1600" kern="1200" dirty="0" smtClean="0">
                <a:latin typeface="黑体" pitchFamily="49" charset="-122"/>
                <a:ea typeface="黑体" pitchFamily="49" charset="-122"/>
              </a:rPr>
              <a:t>25</a:t>
            </a:r>
            <a:r>
              <a:rPr lang="zh-CN" altLang="zh-CN" sz="1600" kern="1200" dirty="0" smtClean="0">
                <a:latin typeface="黑体" pitchFamily="49" charset="-122"/>
                <a:ea typeface="黑体" pitchFamily="49" charset="-122"/>
              </a:rPr>
              <a:t>年首次全面高阶人才招储</a:t>
            </a:r>
            <a:endParaRPr lang="en-US" altLang="zh-CN" sz="1600" kern="1200" dirty="0" smtClean="0">
              <a:latin typeface="黑体" pitchFamily="49" charset="-122"/>
              <a:ea typeface="黑体" pitchFamily="49" charset="-122"/>
            </a:endParaRPr>
          </a:p>
          <a:p>
            <a:pPr>
              <a:lnSpc>
                <a:spcPct val="120000"/>
              </a:lnSpc>
            </a:pPr>
            <a:r>
              <a:rPr lang="zh-CN" altLang="en-US" sz="1600" kern="1200" dirty="0" smtClean="0">
                <a:latin typeface="黑体" pitchFamily="49" charset="-122"/>
                <a:ea typeface="黑体" pitchFamily="49" charset="-122"/>
              </a:rPr>
              <a:t> 西西弗物流体系武汉全国中心仓正式</a:t>
            </a:r>
            <a:r>
              <a:rPr lang="zh-CN" altLang="en-US" sz="1600" kern="1200" dirty="0">
                <a:latin typeface="黑体" pitchFamily="49" charset="-122"/>
                <a:ea typeface="黑体" pitchFamily="49" charset="-122"/>
              </a:rPr>
              <a:t>投入</a:t>
            </a:r>
            <a:r>
              <a:rPr lang="zh-CN" altLang="en-US" sz="1600" kern="1200" dirty="0" smtClean="0">
                <a:latin typeface="黑体" pitchFamily="49" charset="-122"/>
                <a:ea typeface="黑体" pitchFamily="49" charset="-122"/>
              </a:rPr>
              <a:t>运营</a:t>
            </a:r>
            <a:endParaRPr lang="en-US" altLang="zh-CN" sz="1600" kern="1200" dirty="0" smtClean="0">
              <a:latin typeface="黑体" pitchFamily="49" charset="-122"/>
              <a:ea typeface="黑体" pitchFamily="49" charset="-122"/>
            </a:endParaRPr>
          </a:p>
          <a:p>
            <a:pPr>
              <a:lnSpc>
                <a:spcPct val="120000"/>
              </a:lnSpc>
            </a:pPr>
            <a:r>
              <a:rPr lang="zh-CN" altLang="en-US" sz="1600" kern="1200" dirty="0" smtClean="0">
                <a:latin typeface="黑体" pitchFamily="49" charset="-122"/>
                <a:ea typeface="黑体" pitchFamily="49" charset="-122"/>
              </a:rPr>
              <a:t> 运用技术对客群细分定位，开创不同产品线</a:t>
            </a:r>
            <a:endParaRPr lang="en-US" altLang="zh-CN" sz="1600" kern="1200" dirty="0" smtClean="0">
              <a:latin typeface="黑体" pitchFamily="49" charset="-122"/>
              <a:ea typeface="黑体" pitchFamily="49" charset="-122"/>
            </a:endParaRPr>
          </a:p>
          <a:p>
            <a:pPr marL="285750" indent="-285750">
              <a:lnSpc>
                <a:spcPct val="120000"/>
              </a:lnSpc>
              <a:buFont typeface="Wingdings" pitchFamily="2" charset="2"/>
              <a:buChar char="u"/>
            </a:pPr>
            <a:r>
              <a:rPr lang="en-US" altLang="zh-CN" sz="1600" kern="1200" dirty="0" smtClean="0">
                <a:latin typeface="黑体" pitchFamily="49" charset="-122"/>
                <a:ea typeface="黑体" pitchFamily="49" charset="-122"/>
              </a:rPr>
              <a:t>2019 </a:t>
            </a:r>
          </a:p>
          <a:p>
            <a:pPr>
              <a:lnSpc>
                <a:spcPct val="120000"/>
              </a:lnSpc>
            </a:pPr>
            <a:r>
              <a:rPr lang="en-US" altLang="zh-CN" sz="1600" kern="1200" dirty="0">
                <a:latin typeface="黑体" pitchFamily="49" charset="-122"/>
                <a:ea typeface="黑体" pitchFamily="49" charset="-122"/>
              </a:rPr>
              <a:t> </a:t>
            </a:r>
            <a:r>
              <a:rPr lang="zh-CN" altLang="en-US" sz="1600" kern="1200" dirty="0" smtClean="0">
                <a:latin typeface="黑体" pitchFamily="49" charset="-122"/>
                <a:ea typeface="黑体" pitchFamily="49" charset="-122"/>
              </a:rPr>
              <a:t>与数字阅读平台共同推出联名</a:t>
            </a:r>
            <a:r>
              <a:rPr lang="zh-CN" altLang="en-US" sz="1600" kern="1200" dirty="0">
                <a:latin typeface="黑体" pitchFamily="49" charset="-122"/>
                <a:ea typeface="黑体" pitchFamily="49" charset="-122"/>
              </a:rPr>
              <a:t>书单</a:t>
            </a:r>
            <a:r>
              <a:rPr lang="zh-CN" altLang="en-US" sz="1600" kern="1200" dirty="0" smtClean="0">
                <a:latin typeface="黑体" pitchFamily="49" charset="-122"/>
                <a:ea typeface="黑体" pitchFamily="49" charset="-122"/>
              </a:rPr>
              <a:t>及互动</a:t>
            </a:r>
            <a:r>
              <a:rPr lang="zh-CN" altLang="en-US" sz="1600" kern="1200" dirty="0">
                <a:latin typeface="黑体" pitchFamily="49" charset="-122"/>
                <a:ea typeface="黑体" pitchFamily="49" charset="-122"/>
              </a:rPr>
              <a:t>活动</a:t>
            </a:r>
            <a:endParaRPr lang="en-US" altLang="zh-CN" sz="1600" kern="1200" dirty="0" smtClean="0">
              <a:latin typeface="黑体" pitchFamily="49" charset="-122"/>
              <a:ea typeface="黑体" pitchFamily="49" charset="-122"/>
            </a:endParaRPr>
          </a:p>
          <a:p>
            <a:pPr marL="285750" indent="-285750">
              <a:lnSpc>
                <a:spcPct val="120000"/>
              </a:lnSpc>
              <a:buFont typeface="Wingdings" pitchFamily="2" charset="2"/>
              <a:buChar char="u"/>
            </a:pPr>
            <a:r>
              <a:rPr lang="en-US" altLang="zh-CN" sz="1600" kern="1200" dirty="0" smtClean="0">
                <a:latin typeface="黑体" pitchFamily="49" charset="-122"/>
                <a:ea typeface="黑体" pitchFamily="49" charset="-122"/>
              </a:rPr>
              <a:t>2020 </a:t>
            </a:r>
          </a:p>
          <a:p>
            <a:pPr>
              <a:lnSpc>
                <a:spcPct val="120000"/>
              </a:lnSpc>
            </a:pPr>
            <a:r>
              <a:rPr lang="en-US" altLang="zh-CN" sz="1600" kern="1200" dirty="0">
                <a:latin typeface="黑体" pitchFamily="49" charset="-122"/>
                <a:ea typeface="黑体" pitchFamily="49" charset="-122"/>
              </a:rPr>
              <a:t> </a:t>
            </a:r>
            <a:r>
              <a:rPr lang="zh-CN" altLang="en-US" sz="1600" kern="1200" dirty="0" smtClean="0">
                <a:latin typeface="黑体" pitchFamily="49" charset="-122"/>
                <a:ea typeface="黑体" pitchFamily="49" charset="-122"/>
              </a:rPr>
              <a:t>新增线上购买渠道，上线城市微店</a:t>
            </a:r>
            <a:endParaRPr lang="en-US" altLang="zh-CN" sz="1600" kern="1200" dirty="0" smtClean="0">
              <a:latin typeface="黑体" pitchFamily="49" charset="-122"/>
              <a:ea typeface="黑体" pitchFamily="49" charset="-122"/>
            </a:endParaRPr>
          </a:p>
          <a:p>
            <a:pPr marL="285750" indent="-285750">
              <a:lnSpc>
                <a:spcPct val="120000"/>
              </a:lnSpc>
              <a:buFont typeface="Wingdings" pitchFamily="2" charset="2"/>
              <a:buChar char="u"/>
            </a:pPr>
            <a:r>
              <a:rPr lang="zh-CN" altLang="en-US" sz="1600" kern="1200" dirty="0" smtClean="0">
                <a:latin typeface="黑体" pitchFamily="49" charset="-122"/>
                <a:ea typeface="黑体" pitchFamily="49" charset="-122"/>
              </a:rPr>
              <a:t>未来</a:t>
            </a:r>
            <a:endParaRPr lang="en-US" altLang="zh-CN" sz="1600" kern="1200" dirty="0">
              <a:latin typeface="黑体" pitchFamily="49" charset="-122"/>
              <a:ea typeface="黑体" pitchFamily="49" charset="-122"/>
            </a:endParaRPr>
          </a:p>
          <a:p>
            <a:pPr>
              <a:lnSpc>
                <a:spcPct val="120000"/>
              </a:lnSpc>
            </a:pPr>
            <a:r>
              <a:rPr lang="zh-CN" altLang="en-US" sz="1600" kern="1200" dirty="0" smtClean="0">
                <a:latin typeface="黑体" pitchFamily="49" charset="-122"/>
                <a:ea typeface="黑体" pitchFamily="49" charset="-122"/>
              </a:rPr>
              <a:t> 将运用计算机技术</a:t>
            </a:r>
            <a:r>
              <a:rPr lang="zh-CN" altLang="en-US" sz="1600" kern="1200" dirty="0">
                <a:latin typeface="黑体" pitchFamily="49" charset="-122"/>
                <a:ea typeface="黑体" pitchFamily="49" charset="-122"/>
              </a:rPr>
              <a:t>，建立消费轨迹模型，以实现精准的文化、产品和互动复合</a:t>
            </a:r>
            <a:r>
              <a:rPr lang="zh-CN" altLang="en-US" sz="1600" kern="1200" dirty="0" smtClean="0">
                <a:latin typeface="黑体" pitchFamily="49" charset="-122"/>
                <a:ea typeface="黑体" pitchFamily="49" charset="-122"/>
              </a:rPr>
              <a:t>服务</a:t>
            </a:r>
            <a:endParaRPr lang="en-US" altLang="zh-CN" sz="1600" kern="1200" dirty="0" smtClean="0">
              <a:latin typeface="黑体" pitchFamily="49" charset="-122"/>
              <a:ea typeface="黑体" pitchFamily="49" charset="-122"/>
            </a:endParaRPr>
          </a:p>
        </p:txBody>
      </p:sp>
      <p:sp>
        <p:nvSpPr>
          <p:cNvPr id="11" name="矩形 10"/>
          <p:cNvSpPr/>
          <p:nvPr/>
        </p:nvSpPr>
        <p:spPr>
          <a:xfrm>
            <a:off x="6719771" y="1637413"/>
            <a:ext cx="850609" cy="39340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矩形 11"/>
          <p:cNvSpPr/>
          <p:nvPr/>
        </p:nvSpPr>
        <p:spPr>
          <a:xfrm>
            <a:off x="5262506" y="1944013"/>
            <a:ext cx="850609" cy="39340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矩形 12"/>
          <p:cNvSpPr/>
          <p:nvPr/>
        </p:nvSpPr>
        <p:spPr>
          <a:xfrm>
            <a:off x="5273139" y="3980120"/>
            <a:ext cx="1053234" cy="39340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云形标注 13"/>
          <p:cNvSpPr/>
          <p:nvPr/>
        </p:nvSpPr>
        <p:spPr>
          <a:xfrm>
            <a:off x="6293877" y="403140"/>
            <a:ext cx="2403563" cy="727088"/>
          </a:xfrm>
          <a:prstGeom prst="cloudCallout">
            <a:avLst>
              <a:gd name="adj1" fmla="val -52179"/>
              <a:gd name="adj2" fmla="val 11563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0000"/>
                </a:solidFill>
                <a:latin typeface="微软雅黑" pitchFamily="34" charset="-122"/>
                <a:ea typeface="微软雅黑" pitchFamily="34" charset="-122"/>
              </a:rPr>
              <a:t>传统服务业与技术融合</a:t>
            </a:r>
            <a:endParaRPr lang="zh-CN" altLang="en-US" sz="2000" b="1"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161154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57"/>
          <p:cNvSpPr/>
          <p:nvPr>
            <p:custDataLst>
              <p:tags r:id="rId1"/>
            </p:custDataLst>
          </p:nvPr>
        </p:nvSpPr>
        <p:spPr bwMode="auto">
          <a:xfrm rot="5502596" flipH="1">
            <a:off x="1472324" y="2409261"/>
            <a:ext cx="1231726" cy="812061"/>
          </a:xfrm>
          <a:custGeom>
            <a:avLst/>
            <a:gdLst>
              <a:gd name="connsiteX0" fmla="*/ 2062970 w 2077085"/>
              <a:gd name="connsiteY0" fmla="*/ 1369396 h 1369396"/>
              <a:gd name="connsiteX1" fmla="*/ 2065268 w 2077085"/>
              <a:gd name="connsiteY1" fmla="*/ 825176 h 1369396"/>
              <a:gd name="connsiteX2" fmla="*/ 2077085 w 2077085"/>
              <a:gd name="connsiteY2" fmla="*/ 438371 h 1369396"/>
              <a:gd name="connsiteX3" fmla="*/ 1580630 w 2077085"/>
              <a:gd name="connsiteY3" fmla="*/ 171680 h 1369396"/>
              <a:gd name="connsiteX4" fmla="*/ 1276005 w 2077085"/>
              <a:gd name="connsiteY4" fmla="*/ 0 h 1369396"/>
              <a:gd name="connsiteX5" fmla="*/ 1399778 w 2077085"/>
              <a:gd name="connsiteY5" fmla="*/ 215377 h 1369396"/>
              <a:gd name="connsiteX6" fmla="*/ 1311899 w 2077085"/>
              <a:gd name="connsiteY6" fmla="*/ 245077 h 1369396"/>
              <a:gd name="connsiteX7" fmla="*/ 1153611 w 2077085"/>
              <a:gd name="connsiteY7" fmla="*/ 273282 h 1369396"/>
              <a:gd name="connsiteX8" fmla="*/ 1101136 w 2077085"/>
              <a:gd name="connsiteY8" fmla="*/ 275931 h 1369396"/>
              <a:gd name="connsiteX9" fmla="*/ 1077078 w 2077085"/>
              <a:gd name="connsiteY9" fmla="*/ 278470 h 1369396"/>
              <a:gd name="connsiteX10" fmla="*/ 1054454 w 2077085"/>
              <a:gd name="connsiteY10" fmla="*/ 278287 h 1369396"/>
              <a:gd name="connsiteX11" fmla="*/ 1044016 w 2077085"/>
              <a:gd name="connsiteY11" fmla="*/ 278814 h 1369396"/>
              <a:gd name="connsiteX12" fmla="*/ 1029597 w 2077085"/>
              <a:gd name="connsiteY12" fmla="*/ 278086 h 1369396"/>
              <a:gd name="connsiteX13" fmla="*/ 964181 w 2077085"/>
              <a:gd name="connsiteY13" fmla="*/ 277557 h 1369396"/>
              <a:gd name="connsiteX14" fmla="*/ 633835 w 2077085"/>
              <a:gd name="connsiteY14" fmla="*/ 198149 h 1369396"/>
              <a:gd name="connsiteX15" fmla="*/ 626485 w 2077085"/>
              <a:gd name="connsiteY15" fmla="*/ 194456 h 1369396"/>
              <a:gd name="connsiteX16" fmla="*/ 533088 w 2077085"/>
              <a:gd name="connsiteY16" fmla="*/ 149477 h 1369396"/>
              <a:gd name="connsiteX17" fmla="*/ 529551 w 2077085"/>
              <a:gd name="connsiteY17" fmla="*/ 147328 h 1369396"/>
              <a:gd name="connsiteX18" fmla="*/ 527969 w 2077085"/>
              <a:gd name="connsiteY18" fmla="*/ 150065 h 1369396"/>
              <a:gd name="connsiteX19" fmla="*/ 544842 w 2077085"/>
              <a:gd name="connsiteY19" fmla="*/ 770807 h 1369396"/>
              <a:gd name="connsiteX20" fmla="*/ 2636 w 2077085"/>
              <a:gd name="connsiteY20" fmla="*/ 1059730 h 1369396"/>
              <a:gd name="connsiteX21" fmla="*/ 0 w 2077085"/>
              <a:gd name="connsiteY21" fmla="*/ 1064295 h 1369396"/>
              <a:gd name="connsiteX22" fmla="*/ 1701638 w 2077085"/>
              <a:gd name="connsiteY22" fmla="*/ 1226767 h 1369396"/>
              <a:gd name="connsiteX23" fmla="*/ 1926994 w 2077085"/>
              <a:gd name="connsiteY23" fmla="*/ 1132786 h 13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7085" h="1369396">
                <a:moveTo>
                  <a:pt x="2062970" y="1369396"/>
                </a:moveTo>
                <a:lnTo>
                  <a:pt x="2065268" y="825176"/>
                </a:lnTo>
                <a:lnTo>
                  <a:pt x="2077085" y="438371"/>
                </a:lnTo>
                <a:lnTo>
                  <a:pt x="1580630" y="171680"/>
                </a:lnTo>
                <a:lnTo>
                  <a:pt x="1276005" y="0"/>
                </a:lnTo>
                <a:lnTo>
                  <a:pt x="1399778" y="215377"/>
                </a:lnTo>
                <a:lnTo>
                  <a:pt x="1311899" y="245077"/>
                </a:lnTo>
                <a:cubicBezTo>
                  <a:pt x="1260525" y="258292"/>
                  <a:pt x="1207662" y="267794"/>
                  <a:pt x="1153611" y="273282"/>
                </a:cubicBezTo>
                <a:lnTo>
                  <a:pt x="1101136" y="275931"/>
                </a:lnTo>
                <a:lnTo>
                  <a:pt x="1077078" y="278470"/>
                </a:lnTo>
                <a:lnTo>
                  <a:pt x="1054454" y="278287"/>
                </a:lnTo>
                <a:lnTo>
                  <a:pt x="1044016" y="278814"/>
                </a:lnTo>
                <a:lnTo>
                  <a:pt x="1029597" y="278086"/>
                </a:lnTo>
                <a:lnTo>
                  <a:pt x="964181" y="277557"/>
                </a:lnTo>
                <a:cubicBezTo>
                  <a:pt x="851416" y="270255"/>
                  <a:pt x="739615" y="243786"/>
                  <a:pt x="633835" y="198149"/>
                </a:cubicBezTo>
                <a:lnTo>
                  <a:pt x="626485" y="194456"/>
                </a:lnTo>
                <a:lnTo>
                  <a:pt x="533088" y="149477"/>
                </a:lnTo>
                <a:lnTo>
                  <a:pt x="529551" y="147328"/>
                </a:lnTo>
                <a:lnTo>
                  <a:pt x="527969" y="150065"/>
                </a:lnTo>
                <a:lnTo>
                  <a:pt x="544842" y="770807"/>
                </a:lnTo>
                <a:lnTo>
                  <a:pt x="2636" y="1059730"/>
                </a:lnTo>
                <a:lnTo>
                  <a:pt x="0" y="1064295"/>
                </a:lnTo>
                <a:cubicBezTo>
                  <a:pt x="522172" y="1365693"/>
                  <a:pt x="1143743" y="1419850"/>
                  <a:pt x="1701638" y="1226767"/>
                </a:cubicBezTo>
                <a:lnTo>
                  <a:pt x="1926994" y="1132786"/>
                </a:lnTo>
                <a:close/>
              </a:path>
            </a:pathLst>
          </a:custGeom>
          <a:solidFill>
            <a:schemeClr val="accent1"/>
          </a:solidFill>
          <a:ln w="3810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20000"/>
              </a:lnSpc>
            </a:pPr>
            <a:endParaRPr lang="zh-CN" altLang="en-US" dirty="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5" name="任意多边形: 形状 58"/>
          <p:cNvSpPr/>
          <p:nvPr>
            <p:custDataLst>
              <p:tags r:id="rId2"/>
            </p:custDataLst>
          </p:nvPr>
        </p:nvSpPr>
        <p:spPr bwMode="auto">
          <a:xfrm rot="9072800" flipH="1">
            <a:off x="1933464" y="1663759"/>
            <a:ext cx="1231726" cy="812061"/>
          </a:xfrm>
          <a:custGeom>
            <a:avLst/>
            <a:gdLst>
              <a:gd name="connsiteX0" fmla="*/ 2062970 w 2077085"/>
              <a:gd name="connsiteY0" fmla="*/ 1369396 h 1369396"/>
              <a:gd name="connsiteX1" fmla="*/ 2065268 w 2077085"/>
              <a:gd name="connsiteY1" fmla="*/ 825176 h 1369396"/>
              <a:gd name="connsiteX2" fmla="*/ 2077085 w 2077085"/>
              <a:gd name="connsiteY2" fmla="*/ 438371 h 1369396"/>
              <a:gd name="connsiteX3" fmla="*/ 1580630 w 2077085"/>
              <a:gd name="connsiteY3" fmla="*/ 171680 h 1369396"/>
              <a:gd name="connsiteX4" fmla="*/ 1276005 w 2077085"/>
              <a:gd name="connsiteY4" fmla="*/ 0 h 1369396"/>
              <a:gd name="connsiteX5" fmla="*/ 1399778 w 2077085"/>
              <a:gd name="connsiteY5" fmla="*/ 215377 h 1369396"/>
              <a:gd name="connsiteX6" fmla="*/ 1311899 w 2077085"/>
              <a:gd name="connsiteY6" fmla="*/ 245077 h 1369396"/>
              <a:gd name="connsiteX7" fmla="*/ 1153611 w 2077085"/>
              <a:gd name="connsiteY7" fmla="*/ 273282 h 1369396"/>
              <a:gd name="connsiteX8" fmla="*/ 1101136 w 2077085"/>
              <a:gd name="connsiteY8" fmla="*/ 275931 h 1369396"/>
              <a:gd name="connsiteX9" fmla="*/ 1077078 w 2077085"/>
              <a:gd name="connsiteY9" fmla="*/ 278470 h 1369396"/>
              <a:gd name="connsiteX10" fmla="*/ 1054454 w 2077085"/>
              <a:gd name="connsiteY10" fmla="*/ 278287 h 1369396"/>
              <a:gd name="connsiteX11" fmla="*/ 1044016 w 2077085"/>
              <a:gd name="connsiteY11" fmla="*/ 278814 h 1369396"/>
              <a:gd name="connsiteX12" fmla="*/ 1029597 w 2077085"/>
              <a:gd name="connsiteY12" fmla="*/ 278086 h 1369396"/>
              <a:gd name="connsiteX13" fmla="*/ 964181 w 2077085"/>
              <a:gd name="connsiteY13" fmla="*/ 277557 h 1369396"/>
              <a:gd name="connsiteX14" fmla="*/ 633835 w 2077085"/>
              <a:gd name="connsiteY14" fmla="*/ 198149 h 1369396"/>
              <a:gd name="connsiteX15" fmla="*/ 626485 w 2077085"/>
              <a:gd name="connsiteY15" fmla="*/ 194456 h 1369396"/>
              <a:gd name="connsiteX16" fmla="*/ 533088 w 2077085"/>
              <a:gd name="connsiteY16" fmla="*/ 149477 h 1369396"/>
              <a:gd name="connsiteX17" fmla="*/ 529551 w 2077085"/>
              <a:gd name="connsiteY17" fmla="*/ 147328 h 1369396"/>
              <a:gd name="connsiteX18" fmla="*/ 527969 w 2077085"/>
              <a:gd name="connsiteY18" fmla="*/ 150065 h 1369396"/>
              <a:gd name="connsiteX19" fmla="*/ 544842 w 2077085"/>
              <a:gd name="connsiteY19" fmla="*/ 770807 h 1369396"/>
              <a:gd name="connsiteX20" fmla="*/ 2636 w 2077085"/>
              <a:gd name="connsiteY20" fmla="*/ 1059730 h 1369396"/>
              <a:gd name="connsiteX21" fmla="*/ 0 w 2077085"/>
              <a:gd name="connsiteY21" fmla="*/ 1064295 h 1369396"/>
              <a:gd name="connsiteX22" fmla="*/ 1701638 w 2077085"/>
              <a:gd name="connsiteY22" fmla="*/ 1226767 h 1369396"/>
              <a:gd name="connsiteX23" fmla="*/ 1926994 w 2077085"/>
              <a:gd name="connsiteY23" fmla="*/ 1132786 h 13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7085" h="1369396">
                <a:moveTo>
                  <a:pt x="2062970" y="1369396"/>
                </a:moveTo>
                <a:lnTo>
                  <a:pt x="2065268" y="825176"/>
                </a:lnTo>
                <a:lnTo>
                  <a:pt x="2077085" y="438371"/>
                </a:lnTo>
                <a:lnTo>
                  <a:pt x="1580630" y="171680"/>
                </a:lnTo>
                <a:lnTo>
                  <a:pt x="1276005" y="0"/>
                </a:lnTo>
                <a:lnTo>
                  <a:pt x="1399778" y="215377"/>
                </a:lnTo>
                <a:lnTo>
                  <a:pt x="1311899" y="245077"/>
                </a:lnTo>
                <a:cubicBezTo>
                  <a:pt x="1260525" y="258292"/>
                  <a:pt x="1207662" y="267794"/>
                  <a:pt x="1153611" y="273282"/>
                </a:cubicBezTo>
                <a:lnTo>
                  <a:pt x="1101136" y="275931"/>
                </a:lnTo>
                <a:lnTo>
                  <a:pt x="1077078" y="278470"/>
                </a:lnTo>
                <a:lnTo>
                  <a:pt x="1054454" y="278287"/>
                </a:lnTo>
                <a:lnTo>
                  <a:pt x="1044016" y="278814"/>
                </a:lnTo>
                <a:lnTo>
                  <a:pt x="1029597" y="278086"/>
                </a:lnTo>
                <a:lnTo>
                  <a:pt x="964181" y="277557"/>
                </a:lnTo>
                <a:cubicBezTo>
                  <a:pt x="851416" y="270255"/>
                  <a:pt x="739615" y="243786"/>
                  <a:pt x="633835" y="198149"/>
                </a:cubicBezTo>
                <a:lnTo>
                  <a:pt x="626485" y="194456"/>
                </a:lnTo>
                <a:lnTo>
                  <a:pt x="533088" y="149477"/>
                </a:lnTo>
                <a:lnTo>
                  <a:pt x="529551" y="147328"/>
                </a:lnTo>
                <a:lnTo>
                  <a:pt x="527969" y="150065"/>
                </a:lnTo>
                <a:lnTo>
                  <a:pt x="544842" y="770807"/>
                </a:lnTo>
                <a:lnTo>
                  <a:pt x="2636" y="1059730"/>
                </a:lnTo>
                <a:lnTo>
                  <a:pt x="0" y="1064295"/>
                </a:lnTo>
                <a:cubicBezTo>
                  <a:pt x="522172" y="1365693"/>
                  <a:pt x="1143743" y="1419850"/>
                  <a:pt x="1701638" y="1226767"/>
                </a:cubicBezTo>
                <a:lnTo>
                  <a:pt x="1926994" y="1132786"/>
                </a:lnTo>
                <a:close/>
              </a:path>
            </a:pathLst>
          </a:custGeom>
          <a:solidFill>
            <a:schemeClr val="accent1"/>
          </a:solidFill>
          <a:ln w="3810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20000"/>
              </a:lnSpc>
            </a:pPr>
            <a:endParaRPr lang="zh-CN" altLang="en-US" dirty="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6" name="任意多边形: 形状 61"/>
          <p:cNvSpPr/>
          <p:nvPr>
            <p:custDataLst>
              <p:tags r:id="rId3"/>
            </p:custDataLst>
          </p:nvPr>
        </p:nvSpPr>
        <p:spPr bwMode="auto">
          <a:xfrm rot="12672800" flipH="1">
            <a:off x="2814876" y="1692097"/>
            <a:ext cx="1231726" cy="812061"/>
          </a:xfrm>
          <a:custGeom>
            <a:avLst/>
            <a:gdLst>
              <a:gd name="connsiteX0" fmla="*/ 2062970 w 2077085"/>
              <a:gd name="connsiteY0" fmla="*/ 1369396 h 1369396"/>
              <a:gd name="connsiteX1" fmla="*/ 2065268 w 2077085"/>
              <a:gd name="connsiteY1" fmla="*/ 825176 h 1369396"/>
              <a:gd name="connsiteX2" fmla="*/ 2077085 w 2077085"/>
              <a:gd name="connsiteY2" fmla="*/ 438371 h 1369396"/>
              <a:gd name="connsiteX3" fmla="*/ 1580630 w 2077085"/>
              <a:gd name="connsiteY3" fmla="*/ 171680 h 1369396"/>
              <a:gd name="connsiteX4" fmla="*/ 1276005 w 2077085"/>
              <a:gd name="connsiteY4" fmla="*/ 0 h 1369396"/>
              <a:gd name="connsiteX5" fmla="*/ 1399778 w 2077085"/>
              <a:gd name="connsiteY5" fmla="*/ 215377 h 1369396"/>
              <a:gd name="connsiteX6" fmla="*/ 1311899 w 2077085"/>
              <a:gd name="connsiteY6" fmla="*/ 245077 h 1369396"/>
              <a:gd name="connsiteX7" fmla="*/ 1153611 w 2077085"/>
              <a:gd name="connsiteY7" fmla="*/ 273282 h 1369396"/>
              <a:gd name="connsiteX8" fmla="*/ 1101136 w 2077085"/>
              <a:gd name="connsiteY8" fmla="*/ 275931 h 1369396"/>
              <a:gd name="connsiteX9" fmla="*/ 1077078 w 2077085"/>
              <a:gd name="connsiteY9" fmla="*/ 278470 h 1369396"/>
              <a:gd name="connsiteX10" fmla="*/ 1054454 w 2077085"/>
              <a:gd name="connsiteY10" fmla="*/ 278287 h 1369396"/>
              <a:gd name="connsiteX11" fmla="*/ 1044016 w 2077085"/>
              <a:gd name="connsiteY11" fmla="*/ 278814 h 1369396"/>
              <a:gd name="connsiteX12" fmla="*/ 1029597 w 2077085"/>
              <a:gd name="connsiteY12" fmla="*/ 278086 h 1369396"/>
              <a:gd name="connsiteX13" fmla="*/ 964181 w 2077085"/>
              <a:gd name="connsiteY13" fmla="*/ 277557 h 1369396"/>
              <a:gd name="connsiteX14" fmla="*/ 633835 w 2077085"/>
              <a:gd name="connsiteY14" fmla="*/ 198149 h 1369396"/>
              <a:gd name="connsiteX15" fmla="*/ 626485 w 2077085"/>
              <a:gd name="connsiteY15" fmla="*/ 194456 h 1369396"/>
              <a:gd name="connsiteX16" fmla="*/ 533088 w 2077085"/>
              <a:gd name="connsiteY16" fmla="*/ 149477 h 1369396"/>
              <a:gd name="connsiteX17" fmla="*/ 529551 w 2077085"/>
              <a:gd name="connsiteY17" fmla="*/ 147328 h 1369396"/>
              <a:gd name="connsiteX18" fmla="*/ 527969 w 2077085"/>
              <a:gd name="connsiteY18" fmla="*/ 150065 h 1369396"/>
              <a:gd name="connsiteX19" fmla="*/ 544842 w 2077085"/>
              <a:gd name="connsiteY19" fmla="*/ 770807 h 1369396"/>
              <a:gd name="connsiteX20" fmla="*/ 2636 w 2077085"/>
              <a:gd name="connsiteY20" fmla="*/ 1059730 h 1369396"/>
              <a:gd name="connsiteX21" fmla="*/ 0 w 2077085"/>
              <a:gd name="connsiteY21" fmla="*/ 1064295 h 1369396"/>
              <a:gd name="connsiteX22" fmla="*/ 1701638 w 2077085"/>
              <a:gd name="connsiteY22" fmla="*/ 1226767 h 1369396"/>
              <a:gd name="connsiteX23" fmla="*/ 1926994 w 2077085"/>
              <a:gd name="connsiteY23" fmla="*/ 1132786 h 13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7085" h="1369396">
                <a:moveTo>
                  <a:pt x="2062970" y="1369396"/>
                </a:moveTo>
                <a:lnTo>
                  <a:pt x="2065268" y="825176"/>
                </a:lnTo>
                <a:lnTo>
                  <a:pt x="2077085" y="438371"/>
                </a:lnTo>
                <a:lnTo>
                  <a:pt x="1580630" y="171680"/>
                </a:lnTo>
                <a:lnTo>
                  <a:pt x="1276005" y="0"/>
                </a:lnTo>
                <a:lnTo>
                  <a:pt x="1399778" y="215377"/>
                </a:lnTo>
                <a:lnTo>
                  <a:pt x="1311899" y="245077"/>
                </a:lnTo>
                <a:cubicBezTo>
                  <a:pt x="1260525" y="258292"/>
                  <a:pt x="1207662" y="267794"/>
                  <a:pt x="1153611" y="273282"/>
                </a:cubicBezTo>
                <a:lnTo>
                  <a:pt x="1101136" y="275931"/>
                </a:lnTo>
                <a:lnTo>
                  <a:pt x="1077078" y="278470"/>
                </a:lnTo>
                <a:lnTo>
                  <a:pt x="1054454" y="278287"/>
                </a:lnTo>
                <a:lnTo>
                  <a:pt x="1044016" y="278814"/>
                </a:lnTo>
                <a:lnTo>
                  <a:pt x="1029597" y="278086"/>
                </a:lnTo>
                <a:lnTo>
                  <a:pt x="964181" y="277557"/>
                </a:lnTo>
                <a:cubicBezTo>
                  <a:pt x="851416" y="270255"/>
                  <a:pt x="739615" y="243786"/>
                  <a:pt x="633835" y="198149"/>
                </a:cubicBezTo>
                <a:lnTo>
                  <a:pt x="626485" y="194456"/>
                </a:lnTo>
                <a:lnTo>
                  <a:pt x="533088" y="149477"/>
                </a:lnTo>
                <a:lnTo>
                  <a:pt x="529551" y="147328"/>
                </a:lnTo>
                <a:lnTo>
                  <a:pt x="527969" y="150065"/>
                </a:lnTo>
                <a:lnTo>
                  <a:pt x="544842" y="770807"/>
                </a:lnTo>
                <a:lnTo>
                  <a:pt x="2636" y="1059730"/>
                </a:lnTo>
                <a:lnTo>
                  <a:pt x="0" y="1064295"/>
                </a:lnTo>
                <a:cubicBezTo>
                  <a:pt x="522172" y="1365693"/>
                  <a:pt x="1143743" y="1419850"/>
                  <a:pt x="1701638" y="1226767"/>
                </a:cubicBezTo>
                <a:lnTo>
                  <a:pt x="1926994" y="1132786"/>
                </a:lnTo>
                <a:close/>
              </a:path>
            </a:pathLst>
          </a:custGeom>
          <a:solidFill>
            <a:schemeClr val="accent1"/>
          </a:solidFill>
          <a:ln w="3810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20000"/>
              </a:lnSpc>
            </a:pPr>
            <a:endParaRPr lang="zh-CN" altLang="en-US" dirty="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7" name="任意多边形: 形状 62"/>
          <p:cNvSpPr/>
          <p:nvPr>
            <p:custDataLst>
              <p:tags r:id="rId4"/>
            </p:custDataLst>
          </p:nvPr>
        </p:nvSpPr>
        <p:spPr bwMode="auto">
          <a:xfrm rot="16272800" flipH="1">
            <a:off x="3228127" y="2464789"/>
            <a:ext cx="1231726" cy="812061"/>
          </a:xfrm>
          <a:custGeom>
            <a:avLst/>
            <a:gdLst>
              <a:gd name="connsiteX0" fmla="*/ 2062970 w 2077085"/>
              <a:gd name="connsiteY0" fmla="*/ 1369396 h 1369396"/>
              <a:gd name="connsiteX1" fmla="*/ 2065268 w 2077085"/>
              <a:gd name="connsiteY1" fmla="*/ 825176 h 1369396"/>
              <a:gd name="connsiteX2" fmla="*/ 2077085 w 2077085"/>
              <a:gd name="connsiteY2" fmla="*/ 438371 h 1369396"/>
              <a:gd name="connsiteX3" fmla="*/ 1580630 w 2077085"/>
              <a:gd name="connsiteY3" fmla="*/ 171680 h 1369396"/>
              <a:gd name="connsiteX4" fmla="*/ 1276005 w 2077085"/>
              <a:gd name="connsiteY4" fmla="*/ 0 h 1369396"/>
              <a:gd name="connsiteX5" fmla="*/ 1399778 w 2077085"/>
              <a:gd name="connsiteY5" fmla="*/ 215377 h 1369396"/>
              <a:gd name="connsiteX6" fmla="*/ 1311899 w 2077085"/>
              <a:gd name="connsiteY6" fmla="*/ 245077 h 1369396"/>
              <a:gd name="connsiteX7" fmla="*/ 1153611 w 2077085"/>
              <a:gd name="connsiteY7" fmla="*/ 273282 h 1369396"/>
              <a:gd name="connsiteX8" fmla="*/ 1101136 w 2077085"/>
              <a:gd name="connsiteY8" fmla="*/ 275931 h 1369396"/>
              <a:gd name="connsiteX9" fmla="*/ 1077078 w 2077085"/>
              <a:gd name="connsiteY9" fmla="*/ 278470 h 1369396"/>
              <a:gd name="connsiteX10" fmla="*/ 1054454 w 2077085"/>
              <a:gd name="connsiteY10" fmla="*/ 278287 h 1369396"/>
              <a:gd name="connsiteX11" fmla="*/ 1044016 w 2077085"/>
              <a:gd name="connsiteY11" fmla="*/ 278814 h 1369396"/>
              <a:gd name="connsiteX12" fmla="*/ 1029597 w 2077085"/>
              <a:gd name="connsiteY12" fmla="*/ 278086 h 1369396"/>
              <a:gd name="connsiteX13" fmla="*/ 964181 w 2077085"/>
              <a:gd name="connsiteY13" fmla="*/ 277557 h 1369396"/>
              <a:gd name="connsiteX14" fmla="*/ 633835 w 2077085"/>
              <a:gd name="connsiteY14" fmla="*/ 198149 h 1369396"/>
              <a:gd name="connsiteX15" fmla="*/ 626485 w 2077085"/>
              <a:gd name="connsiteY15" fmla="*/ 194456 h 1369396"/>
              <a:gd name="connsiteX16" fmla="*/ 533088 w 2077085"/>
              <a:gd name="connsiteY16" fmla="*/ 149477 h 1369396"/>
              <a:gd name="connsiteX17" fmla="*/ 529551 w 2077085"/>
              <a:gd name="connsiteY17" fmla="*/ 147328 h 1369396"/>
              <a:gd name="connsiteX18" fmla="*/ 527969 w 2077085"/>
              <a:gd name="connsiteY18" fmla="*/ 150065 h 1369396"/>
              <a:gd name="connsiteX19" fmla="*/ 544842 w 2077085"/>
              <a:gd name="connsiteY19" fmla="*/ 770807 h 1369396"/>
              <a:gd name="connsiteX20" fmla="*/ 2636 w 2077085"/>
              <a:gd name="connsiteY20" fmla="*/ 1059730 h 1369396"/>
              <a:gd name="connsiteX21" fmla="*/ 0 w 2077085"/>
              <a:gd name="connsiteY21" fmla="*/ 1064295 h 1369396"/>
              <a:gd name="connsiteX22" fmla="*/ 1701638 w 2077085"/>
              <a:gd name="connsiteY22" fmla="*/ 1226767 h 1369396"/>
              <a:gd name="connsiteX23" fmla="*/ 1926994 w 2077085"/>
              <a:gd name="connsiteY23" fmla="*/ 1132786 h 13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7085" h="1369396">
                <a:moveTo>
                  <a:pt x="2062970" y="1369396"/>
                </a:moveTo>
                <a:lnTo>
                  <a:pt x="2065268" y="825176"/>
                </a:lnTo>
                <a:lnTo>
                  <a:pt x="2077085" y="438371"/>
                </a:lnTo>
                <a:lnTo>
                  <a:pt x="1580630" y="171680"/>
                </a:lnTo>
                <a:lnTo>
                  <a:pt x="1276005" y="0"/>
                </a:lnTo>
                <a:lnTo>
                  <a:pt x="1399778" y="215377"/>
                </a:lnTo>
                <a:lnTo>
                  <a:pt x="1311899" y="245077"/>
                </a:lnTo>
                <a:cubicBezTo>
                  <a:pt x="1260525" y="258292"/>
                  <a:pt x="1207662" y="267794"/>
                  <a:pt x="1153611" y="273282"/>
                </a:cubicBezTo>
                <a:lnTo>
                  <a:pt x="1101136" y="275931"/>
                </a:lnTo>
                <a:lnTo>
                  <a:pt x="1077078" y="278470"/>
                </a:lnTo>
                <a:lnTo>
                  <a:pt x="1054454" y="278287"/>
                </a:lnTo>
                <a:lnTo>
                  <a:pt x="1044016" y="278814"/>
                </a:lnTo>
                <a:lnTo>
                  <a:pt x="1029597" y="278086"/>
                </a:lnTo>
                <a:lnTo>
                  <a:pt x="964181" y="277557"/>
                </a:lnTo>
                <a:cubicBezTo>
                  <a:pt x="851416" y="270255"/>
                  <a:pt x="739615" y="243786"/>
                  <a:pt x="633835" y="198149"/>
                </a:cubicBezTo>
                <a:lnTo>
                  <a:pt x="626485" y="194456"/>
                </a:lnTo>
                <a:lnTo>
                  <a:pt x="533088" y="149477"/>
                </a:lnTo>
                <a:lnTo>
                  <a:pt x="529551" y="147328"/>
                </a:lnTo>
                <a:lnTo>
                  <a:pt x="527969" y="150065"/>
                </a:lnTo>
                <a:lnTo>
                  <a:pt x="544842" y="770807"/>
                </a:lnTo>
                <a:lnTo>
                  <a:pt x="2636" y="1059730"/>
                </a:lnTo>
                <a:lnTo>
                  <a:pt x="0" y="1064295"/>
                </a:lnTo>
                <a:cubicBezTo>
                  <a:pt x="522172" y="1365693"/>
                  <a:pt x="1143743" y="1419850"/>
                  <a:pt x="1701638" y="1226767"/>
                </a:cubicBezTo>
                <a:lnTo>
                  <a:pt x="1926994" y="1132786"/>
                </a:lnTo>
                <a:close/>
              </a:path>
            </a:pathLst>
          </a:custGeom>
          <a:solidFill>
            <a:schemeClr val="accent1"/>
          </a:solidFill>
          <a:ln w="3810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20000"/>
              </a:lnSpc>
            </a:pPr>
            <a:endParaRPr lang="zh-CN" altLang="en-US" dirty="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8" name="任意多边形: 形状 63"/>
          <p:cNvSpPr/>
          <p:nvPr>
            <p:custDataLst>
              <p:tags r:id="rId5"/>
            </p:custDataLst>
          </p:nvPr>
        </p:nvSpPr>
        <p:spPr bwMode="auto">
          <a:xfrm rot="1872800" flipH="1">
            <a:off x="1894141" y="3177903"/>
            <a:ext cx="1231726" cy="812061"/>
          </a:xfrm>
          <a:custGeom>
            <a:avLst/>
            <a:gdLst>
              <a:gd name="connsiteX0" fmla="*/ 2062970 w 2077085"/>
              <a:gd name="connsiteY0" fmla="*/ 1369396 h 1369396"/>
              <a:gd name="connsiteX1" fmla="*/ 2065268 w 2077085"/>
              <a:gd name="connsiteY1" fmla="*/ 825176 h 1369396"/>
              <a:gd name="connsiteX2" fmla="*/ 2077085 w 2077085"/>
              <a:gd name="connsiteY2" fmla="*/ 438371 h 1369396"/>
              <a:gd name="connsiteX3" fmla="*/ 1580630 w 2077085"/>
              <a:gd name="connsiteY3" fmla="*/ 171680 h 1369396"/>
              <a:gd name="connsiteX4" fmla="*/ 1276005 w 2077085"/>
              <a:gd name="connsiteY4" fmla="*/ 0 h 1369396"/>
              <a:gd name="connsiteX5" fmla="*/ 1399778 w 2077085"/>
              <a:gd name="connsiteY5" fmla="*/ 215377 h 1369396"/>
              <a:gd name="connsiteX6" fmla="*/ 1311899 w 2077085"/>
              <a:gd name="connsiteY6" fmla="*/ 245077 h 1369396"/>
              <a:gd name="connsiteX7" fmla="*/ 1153611 w 2077085"/>
              <a:gd name="connsiteY7" fmla="*/ 273282 h 1369396"/>
              <a:gd name="connsiteX8" fmla="*/ 1101136 w 2077085"/>
              <a:gd name="connsiteY8" fmla="*/ 275931 h 1369396"/>
              <a:gd name="connsiteX9" fmla="*/ 1077078 w 2077085"/>
              <a:gd name="connsiteY9" fmla="*/ 278470 h 1369396"/>
              <a:gd name="connsiteX10" fmla="*/ 1054454 w 2077085"/>
              <a:gd name="connsiteY10" fmla="*/ 278287 h 1369396"/>
              <a:gd name="connsiteX11" fmla="*/ 1044016 w 2077085"/>
              <a:gd name="connsiteY11" fmla="*/ 278814 h 1369396"/>
              <a:gd name="connsiteX12" fmla="*/ 1029597 w 2077085"/>
              <a:gd name="connsiteY12" fmla="*/ 278086 h 1369396"/>
              <a:gd name="connsiteX13" fmla="*/ 964181 w 2077085"/>
              <a:gd name="connsiteY13" fmla="*/ 277557 h 1369396"/>
              <a:gd name="connsiteX14" fmla="*/ 633835 w 2077085"/>
              <a:gd name="connsiteY14" fmla="*/ 198149 h 1369396"/>
              <a:gd name="connsiteX15" fmla="*/ 626485 w 2077085"/>
              <a:gd name="connsiteY15" fmla="*/ 194456 h 1369396"/>
              <a:gd name="connsiteX16" fmla="*/ 533088 w 2077085"/>
              <a:gd name="connsiteY16" fmla="*/ 149477 h 1369396"/>
              <a:gd name="connsiteX17" fmla="*/ 529551 w 2077085"/>
              <a:gd name="connsiteY17" fmla="*/ 147328 h 1369396"/>
              <a:gd name="connsiteX18" fmla="*/ 527969 w 2077085"/>
              <a:gd name="connsiteY18" fmla="*/ 150065 h 1369396"/>
              <a:gd name="connsiteX19" fmla="*/ 544842 w 2077085"/>
              <a:gd name="connsiteY19" fmla="*/ 770807 h 1369396"/>
              <a:gd name="connsiteX20" fmla="*/ 2636 w 2077085"/>
              <a:gd name="connsiteY20" fmla="*/ 1059730 h 1369396"/>
              <a:gd name="connsiteX21" fmla="*/ 0 w 2077085"/>
              <a:gd name="connsiteY21" fmla="*/ 1064295 h 1369396"/>
              <a:gd name="connsiteX22" fmla="*/ 1701638 w 2077085"/>
              <a:gd name="connsiteY22" fmla="*/ 1226767 h 1369396"/>
              <a:gd name="connsiteX23" fmla="*/ 1926994 w 2077085"/>
              <a:gd name="connsiteY23" fmla="*/ 1132786 h 13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7085" h="1369396">
                <a:moveTo>
                  <a:pt x="2062970" y="1369396"/>
                </a:moveTo>
                <a:lnTo>
                  <a:pt x="2065268" y="825176"/>
                </a:lnTo>
                <a:lnTo>
                  <a:pt x="2077085" y="438371"/>
                </a:lnTo>
                <a:lnTo>
                  <a:pt x="1580630" y="171680"/>
                </a:lnTo>
                <a:lnTo>
                  <a:pt x="1276005" y="0"/>
                </a:lnTo>
                <a:lnTo>
                  <a:pt x="1399778" y="215377"/>
                </a:lnTo>
                <a:lnTo>
                  <a:pt x="1311899" y="245077"/>
                </a:lnTo>
                <a:cubicBezTo>
                  <a:pt x="1260525" y="258292"/>
                  <a:pt x="1207662" y="267794"/>
                  <a:pt x="1153611" y="273282"/>
                </a:cubicBezTo>
                <a:lnTo>
                  <a:pt x="1101136" y="275931"/>
                </a:lnTo>
                <a:lnTo>
                  <a:pt x="1077078" y="278470"/>
                </a:lnTo>
                <a:lnTo>
                  <a:pt x="1054454" y="278287"/>
                </a:lnTo>
                <a:lnTo>
                  <a:pt x="1044016" y="278814"/>
                </a:lnTo>
                <a:lnTo>
                  <a:pt x="1029597" y="278086"/>
                </a:lnTo>
                <a:lnTo>
                  <a:pt x="964181" y="277557"/>
                </a:lnTo>
                <a:cubicBezTo>
                  <a:pt x="851416" y="270255"/>
                  <a:pt x="739615" y="243786"/>
                  <a:pt x="633835" y="198149"/>
                </a:cubicBezTo>
                <a:lnTo>
                  <a:pt x="626485" y="194456"/>
                </a:lnTo>
                <a:lnTo>
                  <a:pt x="533088" y="149477"/>
                </a:lnTo>
                <a:lnTo>
                  <a:pt x="529551" y="147328"/>
                </a:lnTo>
                <a:lnTo>
                  <a:pt x="527969" y="150065"/>
                </a:lnTo>
                <a:lnTo>
                  <a:pt x="544842" y="770807"/>
                </a:lnTo>
                <a:lnTo>
                  <a:pt x="2636" y="1059730"/>
                </a:lnTo>
                <a:lnTo>
                  <a:pt x="0" y="1064295"/>
                </a:lnTo>
                <a:cubicBezTo>
                  <a:pt x="522172" y="1365693"/>
                  <a:pt x="1143743" y="1419850"/>
                  <a:pt x="1701638" y="1226767"/>
                </a:cubicBezTo>
                <a:lnTo>
                  <a:pt x="1926994" y="1132786"/>
                </a:lnTo>
                <a:close/>
              </a:path>
            </a:pathLst>
          </a:custGeom>
          <a:solidFill>
            <a:schemeClr val="accent1"/>
          </a:solidFill>
          <a:ln w="3810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20000"/>
              </a:lnSpc>
            </a:pPr>
            <a:endParaRPr lang="zh-CN" altLang="en-US" dirty="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9" name="任意多边形: 形状 64"/>
          <p:cNvSpPr/>
          <p:nvPr>
            <p:custDataLst>
              <p:tags r:id="rId6"/>
            </p:custDataLst>
          </p:nvPr>
        </p:nvSpPr>
        <p:spPr bwMode="auto">
          <a:xfrm rot="19872800" flipH="1">
            <a:off x="2769965" y="3200189"/>
            <a:ext cx="1231726" cy="812061"/>
          </a:xfrm>
          <a:custGeom>
            <a:avLst/>
            <a:gdLst>
              <a:gd name="connsiteX0" fmla="*/ 2062970 w 2077085"/>
              <a:gd name="connsiteY0" fmla="*/ 1369396 h 1369396"/>
              <a:gd name="connsiteX1" fmla="*/ 2065268 w 2077085"/>
              <a:gd name="connsiteY1" fmla="*/ 825176 h 1369396"/>
              <a:gd name="connsiteX2" fmla="*/ 2077085 w 2077085"/>
              <a:gd name="connsiteY2" fmla="*/ 438371 h 1369396"/>
              <a:gd name="connsiteX3" fmla="*/ 1580630 w 2077085"/>
              <a:gd name="connsiteY3" fmla="*/ 171680 h 1369396"/>
              <a:gd name="connsiteX4" fmla="*/ 1276005 w 2077085"/>
              <a:gd name="connsiteY4" fmla="*/ 0 h 1369396"/>
              <a:gd name="connsiteX5" fmla="*/ 1399778 w 2077085"/>
              <a:gd name="connsiteY5" fmla="*/ 215377 h 1369396"/>
              <a:gd name="connsiteX6" fmla="*/ 1311899 w 2077085"/>
              <a:gd name="connsiteY6" fmla="*/ 245077 h 1369396"/>
              <a:gd name="connsiteX7" fmla="*/ 1153611 w 2077085"/>
              <a:gd name="connsiteY7" fmla="*/ 273282 h 1369396"/>
              <a:gd name="connsiteX8" fmla="*/ 1101136 w 2077085"/>
              <a:gd name="connsiteY8" fmla="*/ 275931 h 1369396"/>
              <a:gd name="connsiteX9" fmla="*/ 1077078 w 2077085"/>
              <a:gd name="connsiteY9" fmla="*/ 278470 h 1369396"/>
              <a:gd name="connsiteX10" fmla="*/ 1054454 w 2077085"/>
              <a:gd name="connsiteY10" fmla="*/ 278287 h 1369396"/>
              <a:gd name="connsiteX11" fmla="*/ 1044016 w 2077085"/>
              <a:gd name="connsiteY11" fmla="*/ 278814 h 1369396"/>
              <a:gd name="connsiteX12" fmla="*/ 1029597 w 2077085"/>
              <a:gd name="connsiteY12" fmla="*/ 278086 h 1369396"/>
              <a:gd name="connsiteX13" fmla="*/ 964181 w 2077085"/>
              <a:gd name="connsiteY13" fmla="*/ 277557 h 1369396"/>
              <a:gd name="connsiteX14" fmla="*/ 633835 w 2077085"/>
              <a:gd name="connsiteY14" fmla="*/ 198149 h 1369396"/>
              <a:gd name="connsiteX15" fmla="*/ 626485 w 2077085"/>
              <a:gd name="connsiteY15" fmla="*/ 194456 h 1369396"/>
              <a:gd name="connsiteX16" fmla="*/ 533088 w 2077085"/>
              <a:gd name="connsiteY16" fmla="*/ 149477 h 1369396"/>
              <a:gd name="connsiteX17" fmla="*/ 529551 w 2077085"/>
              <a:gd name="connsiteY17" fmla="*/ 147328 h 1369396"/>
              <a:gd name="connsiteX18" fmla="*/ 527969 w 2077085"/>
              <a:gd name="connsiteY18" fmla="*/ 150065 h 1369396"/>
              <a:gd name="connsiteX19" fmla="*/ 544842 w 2077085"/>
              <a:gd name="connsiteY19" fmla="*/ 770807 h 1369396"/>
              <a:gd name="connsiteX20" fmla="*/ 2636 w 2077085"/>
              <a:gd name="connsiteY20" fmla="*/ 1059730 h 1369396"/>
              <a:gd name="connsiteX21" fmla="*/ 0 w 2077085"/>
              <a:gd name="connsiteY21" fmla="*/ 1064295 h 1369396"/>
              <a:gd name="connsiteX22" fmla="*/ 1701638 w 2077085"/>
              <a:gd name="connsiteY22" fmla="*/ 1226767 h 1369396"/>
              <a:gd name="connsiteX23" fmla="*/ 1926994 w 2077085"/>
              <a:gd name="connsiteY23" fmla="*/ 1132786 h 13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77085" h="1369396">
                <a:moveTo>
                  <a:pt x="2062970" y="1369396"/>
                </a:moveTo>
                <a:lnTo>
                  <a:pt x="2065268" y="825176"/>
                </a:lnTo>
                <a:lnTo>
                  <a:pt x="2077085" y="438371"/>
                </a:lnTo>
                <a:lnTo>
                  <a:pt x="1580630" y="171680"/>
                </a:lnTo>
                <a:lnTo>
                  <a:pt x="1276005" y="0"/>
                </a:lnTo>
                <a:lnTo>
                  <a:pt x="1399778" y="215377"/>
                </a:lnTo>
                <a:lnTo>
                  <a:pt x="1311899" y="245077"/>
                </a:lnTo>
                <a:cubicBezTo>
                  <a:pt x="1260525" y="258292"/>
                  <a:pt x="1207662" y="267794"/>
                  <a:pt x="1153611" y="273282"/>
                </a:cubicBezTo>
                <a:lnTo>
                  <a:pt x="1101136" y="275931"/>
                </a:lnTo>
                <a:lnTo>
                  <a:pt x="1077078" y="278470"/>
                </a:lnTo>
                <a:lnTo>
                  <a:pt x="1054454" y="278287"/>
                </a:lnTo>
                <a:lnTo>
                  <a:pt x="1044016" y="278814"/>
                </a:lnTo>
                <a:lnTo>
                  <a:pt x="1029597" y="278086"/>
                </a:lnTo>
                <a:lnTo>
                  <a:pt x="964181" y="277557"/>
                </a:lnTo>
                <a:cubicBezTo>
                  <a:pt x="851416" y="270255"/>
                  <a:pt x="739615" y="243786"/>
                  <a:pt x="633835" y="198149"/>
                </a:cubicBezTo>
                <a:lnTo>
                  <a:pt x="626485" y="194456"/>
                </a:lnTo>
                <a:lnTo>
                  <a:pt x="533088" y="149477"/>
                </a:lnTo>
                <a:lnTo>
                  <a:pt x="529551" y="147328"/>
                </a:lnTo>
                <a:lnTo>
                  <a:pt x="527969" y="150065"/>
                </a:lnTo>
                <a:lnTo>
                  <a:pt x="544842" y="770807"/>
                </a:lnTo>
                <a:lnTo>
                  <a:pt x="2636" y="1059730"/>
                </a:lnTo>
                <a:lnTo>
                  <a:pt x="0" y="1064295"/>
                </a:lnTo>
                <a:cubicBezTo>
                  <a:pt x="522172" y="1365693"/>
                  <a:pt x="1143743" y="1419850"/>
                  <a:pt x="1701638" y="1226767"/>
                </a:cubicBezTo>
                <a:lnTo>
                  <a:pt x="1926994" y="1132786"/>
                </a:lnTo>
                <a:close/>
              </a:path>
            </a:pathLst>
          </a:custGeom>
          <a:solidFill>
            <a:schemeClr val="accent1"/>
          </a:solidFill>
          <a:ln w="38100">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normAutofit/>
          </a:bodyPr>
          <a:lstStyle/>
          <a:p>
            <a:pPr algn="ctr">
              <a:lnSpc>
                <a:spcPct val="120000"/>
              </a:lnSpc>
            </a:pPr>
            <a:endParaRPr lang="zh-CN" altLang="en-US" dirty="0">
              <a:solidFill>
                <a:schemeClr val="dk1"/>
              </a:solidFill>
              <a:latin typeface="Arial" panose="020B0604020202020204" pitchFamily="34" charset="0"/>
              <a:ea typeface="微软雅黑" panose="020B0503020204020204" charset="-122"/>
              <a:sym typeface="Arial" panose="020B0604020202020204" pitchFamily="34" charset="0"/>
            </a:endParaRPr>
          </a:p>
        </p:txBody>
      </p:sp>
      <p:sp>
        <p:nvSpPr>
          <p:cNvPr id="10" name="Shape 8577"/>
          <p:cNvSpPr/>
          <p:nvPr>
            <p:custDataLst>
              <p:tags r:id="rId7"/>
            </p:custDataLst>
          </p:nvPr>
        </p:nvSpPr>
        <p:spPr>
          <a:xfrm>
            <a:off x="2795317" y="2489652"/>
            <a:ext cx="355792" cy="683972"/>
          </a:xfrm>
          <a:custGeom>
            <a:avLst/>
            <a:gdLst/>
            <a:ahLst/>
            <a:cxnLst>
              <a:cxn ang="0">
                <a:pos x="wd2" y="hd2"/>
              </a:cxn>
              <a:cxn ang="5400000">
                <a:pos x="wd2" y="hd2"/>
              </a:cxn>
              <a:cxn ang="10800000">
                <a:pos x="wd2" y="hd2"/>
              </a:cxn>
              <a:cxn ang="16200000">
                <a:pos x="wd2" y="hd2"/>
              </a:cxn>
            </a:cxnLst>
            <a:rect l="0" t="0" r="r" b="b"/>
            <a:pathLst>
              <a:path w="21535" h="21600" extrusionOk="0">
                <a:moveTo>
                  <a:pt x="13265" y="19105"/>
                </a:moveTo>
                <a:lnTo>
                  <a:pt x="13265" y="21214"/>
                </a:lnTo>
                <a:cubicBezTo>
                  <a:pt x="13265" y="21431"/>
                  <a:pt x="12941" y="21600"/>
                  <a:pt x="12525" y="21600"/>
                </a:cubicBezTo>
                <a:lnTo>
                  <a:pt x="9407" y="21600"/>
                </a:lnTo>
                <a:cubicBezTo>
                  <a:pt x="9014" y="21600"/>
                  <a:pt x="8667" y="21431"/>
                  <a:pt x="8667" y="21214"/>
                </a:cubicBezTo>
                <a:lnTo>
                  <a:pt x="8667" y="19105"/>
                </a:lnTo>
                <a:cubicBezTo>
                  <a:pt x="3262" y="18707"/>
                  <a:pt x="305" y="17020"/>
                  <a:pt x="189" y="16947"/>
                </a:cubicBezTo>
                <a:cubicBezTo>
                  <a:pt x="-42" y="16803"/>
                  <a:pt x="-65" y="16598"/>
                  <a:pt x="143" y="16453"/>
                </a:cubicBezTo>
                <a:lnTo>
                  <a:pt x="2522" y="14826"/>
                </a:lnTo>
                <a:cubicBezTo>
                  <a:pt x="2638" y="14742"/>
                  <a:pt x="2846" y="14693"/>
                  <a:pt x="3054" y="14681"/>
                </a:cubicBezTo>
                <a:cubicBezTo>
                  <a:pt x="3262" y="14669"/>
                  <a:pt x="3470" y="14705"/>
                  <a:pt x="3608" y="14790"/>
                </a:cubicBezTo>
                <a:cubicBezTo>
                  <a:pt x="3654" y="14802"/>
                  <a:pt x="6889" y="16417"/>
                  <a:pt x="10978" y="16417"/>
                </a:cubicBezTo>
                <a:cubicBezTo>
                  <a:pt x="13242" y="16417"/>
                  <a:pt x="15690" y="15790"/>
                  <a:pt x="15690" y="14428"/>
                </a:cubicBezTo>
                <a:cubicBezTo>
                  <a:pt x="15690" y="13271"/>
                  <a:pt x="12964" y="12704"/>
                  <a:pt x="9846" y="12054"/>
                </a:cubicBezTo>
                <a:cubicBezTo>
                  <a:pt x="5687" y="11198"/>
                  <a:pt x="513" y="10113"/>
                  <a:pt x="513" y="7088"/>
                </a:cubicBezTo>
                <a:cubicBezTo>
                  <a:pt x="513" y="4870"/>
                  <a:pt x="3839" y="3038"/>
                  <a:pt x="8667" y="2555"/>
                </a:cubicBezTo>
                <a:lnTo>
                  <a:pt x="8667" y="386"/>
                </a:lnTo>
                <a:cubicBezTo>
                  <a:pt x="8667" y="169"/>
                  <a:pt x="9014" y="0"/>
                  <a:pt x="9407" y="0"/>
                </a:cubicBezTo>
                <a:lnTo>
                  <a:pt x="12525" y="0"/>
                </a:lnTo>
                <a:cubicBezTo>
                  <a:pt x="12941" y="0"/>
                  <a:pt x="13265" y="169"/>
                  <a:pt x="13265" y="386"/>
                </a:cubicBezTo>
                <a:lnTo>
                  <a:pt x="13265" y="2507"/>
                </a:lnTo>
                <a:cubicBezTo>
                  <a:pt x="17954" y="2784"/>
                  <a:pt x="20449" y="4110"/>
                  <a:pt x="20542" y="4158"/>
                </a:cubicBezTo>
                <a:cubicBezTo>
                  <a:pt x="20773" y="4291"/>
                  <a:pt x="20819" y="4472"/>
                  <a:pt x="20657" y="4617"/>
                </a:cubicBezTo>
                <a:lnTo>
                  <a:pt x="18786" y="6376"/>
                </a:lnTo>
                <a:cubicBezTo>
                  <a:pt x="18670" y="6485"/>
                  <a:pt x="18486" y="6557"/>
                  <a:pt x="18255" y="6569"/>
                </a:cubicBezTo>
                <a:cubicBezTo>
                  <a:pt x="18024" y="6593"/>
                  <a:pt x="17816" y="6557"/>
                  <a:pt x="17631" y="6485"/>
                </a:cubicBezTo>
                <a:cubicBezTo>
                  <a:pt x="17608" y="6473"/>
                  <a:pt x="14812" y="5183"/>
                  <a:pt x="11347" y="5183"/>
                </a:cubicBezTo>
                <a:cubicBezTo>
                  <a:pt x="8413" y="5183"/>
                  <a:pt x="6380" y="5942"/>
                  <a:pt x="6380" y="7039"/>
                </a:cubicBezTo>
                <a:cubicBezTo>
                  <a:pt x="6380" y="8317"/>
                  <a:pt x="9199" y="8883"/>
                  <a:pt x="12479" y="9546"/>
                </a:cubicBezTo>
                <a:cubicBezTo>
                  <a:pt x="16730" y="10402"/>
                  <a:pt x="21535" y="11379"/>
                  <a:pt x="21535" y="14283"/>
                </a:cubicBezTo>
                <a:cubicBezTo>
                  <a:pt x="21535" y="16742"/>
                  <a:pt x="18162" y="18683"/>
                  <a:pt x="13265" y="19105"/>
                </a:cubicBezTo>
                <a:close/>
              </a:path>
            </a:pathLst>
          </a:custGeom>
          <a:solidFill>
            <a:schemeClr val="accent1"/>
          </a:solidFill>
          <a:ln w="12700" cap="flat">
            <a:noFill/>
            <a:miter lim="400000"/>
          </a:ln>
          <a:effectLst/>
        </p:spPr>
        <p:txBody>
          <a:bodyPr wrap="square" lIns="14288" tIns="14288" rIns="14288" bIns="14288" numCol="1" anchor="ctr">
            <a:normAutofit/>
          </a:bodyPr>
          <a:lstStyle/>
          <a:p>
            <a:pPr>
              <a:lnSpc>
                <a:spcPct val="120000"/>
              </a:lnSpc>
              <a:defRPr sz="3200">
                <a:solidFill>
                  <a:srgbClr val="FFFFFF"/>
                </a:solidFill>
                <a:latin typeface="Helvetica Light"/>
                <a:ea typeface="Helvetica Light"/>
                <a:cs typeface="Helvetica Light"/>
                <a:sym typeface="Helvetica Light"/>
              </a:defRPr>
            </a:pPr>
            <a:endParaRPr sz="1200">
              <a:solidFill>
                <a:srgbClr val="FFFFFF"/>
              </a:solidFill>
              <a:latin typeface="Arial" panose="020B0604020202020204" pitchFamily="34" charset="0"/>
              <a:ea typeface="微软雅黑" panose="020B0503020204020204" charset="-122"/>
              <a:sym typeface="Arial" panose="020B0604020202020204" pitchFamily="34" charset="0"/>
            </a:endParaRPr>
          </a:p>
        </p:txBody>
      </p:sp>
      <p:sp>
        <p:nvSpPr>
          <p:cNvPr id="11" name="文本框 1"/>
          <p:cNvSpPr txBox="1"/>
          <p:nvPr/>
        </p:nvSpPr>
        <p:spPr>
          <a:xfrm>
            <a:off x="2139581" y="1787448"/>
            <a:ext cx="1041083" cy="345281"/>
          </a:xfrm>
          <a:prstGeom prst="rect">
            <a:avLst/>
          </a:prstGeom>
          <a:noFill/>
        </p:spPr>
        <p:txBody>
          <a:bodyPr wrap="square" lIns="68580" tIns="34290" rIns="68580" bIns="34290" rtlCol="0">
            <a:spAutoFit/>
          </a:bodyPr>
          <a:lstStyle/>
          <a:p>
            <a:r>
              <a:rPr lang="zh-CN" altLang="en-US" b="1">
                <a:solidFill>
                  <a:srgbClr val="F0CE8E"/>
                </a:solidFill>
              </a:rPr>
              <a:t>劳动力</a:t>
            </a:r>
          </a:p>
        </p:txBody>
      </p:sp>
      <p:sp>
        <p:nvSpPr>
          <p:cNvPr id="12" name="文本框 2"/>
          <p:cNvSpPr txBox="1"/>
          <p:nvPr/>
        </p:nvSpPr>
        <p:spPr>
          <a:xfrm>
            <a:off x="3265912" y="1916988"/>
            <a:ext cx="826294" cy="345281"/>
          </a:xfrm>
          <a:prstGeom prst="rect">
            <a:avLst/>
          </a:prstGeom>
          <a:noFill/>
        </p:spPr>
        <p:txBody>
          <a:bodyPr wrap="square" lIns="68580" tIns="34290" rIns="68580" bIns="34290" rtlCol="0">
            <a:spAutoFit/>
          </a:bodyPr>
          <a:lstStyle/>
          <a:p>
            <a:r>
              <a:rPr lang="zh-CN" altLang="en-US" b="1" dirty="0">
                <a:solidFill>
                  <a:srgbClr val="F0CE8E"/>
                </a:solidFill>
              </a:rPr>
              <a:t>集聚</a:t>
            </a:r>
          </a:p>
        </p:txBody>
      </p:sp>
      <p:sp>
        <p:nvSpPr>
          <p:cNvPr id="13" name="文本框 3"/>
          <p:cNvSpPr txBox="1"/>
          <p:nvPr/>
        </p:nvSpPr>
        <p:spPr>
          <a:xfrm>
            <a:off x="1692382" y="2389428"/>
            <a:ext cx="848678" cy="622459"/>
          </a:xfrm>
          <a:prstGeom prst="rect">
            <a:avLst/>
          </a:prstGeom>
          <a:noFill/>
        </p:spPr>
        <p:txBody>
          <a:bodyPr wrap="square" lIns="68580" tIns="34290" rIns="68580" bIns="34290" rtlCol="0">
            <a:spAutoFit/>
          </a:bodyPr>
          <a:lstStyle/>
          <a:p>
            <a:r>
              <a:rPr lang="zh-CN" altLang="en-US" b="1">
                <a:solidFill>
                  <a:srgbClr val="F0CE8E"/>
                </a:solidFill>
              </a:rPr>
              <a:t>交通</a:t>
            </a:r>
          </a:p>
          <a:p>
            <a:r>
              <a:rPr lang="zh-CN" altLang="en-US" b="1">
                <a:solidFill>
                  <a:srgbClr val="F0CE8E"/>
                </a:solidFill>
              </a:rPr>
              <a:t>运输</a:t>
            </a:r>
          </a:p>
        </p:txBody>
      </p:sp>
      <p:sp>
        <p:nvSpPr>
          <p:cNvPr id="14" name="文本框 13"/>
          <p:cNvSpPr txBox="1"/>
          <p:nvPr/>
        </p:nvSpPr>
        <p:spPr>
          <a:xfrm>
            <a:off x="2085259" y="3408263"/>
            <a:ext cx="741957" cy="345281"/>
          </a:xfrm>
          <a:prstGeom prst="rect">
            <a:avLst/>
          </a:prstGeom>
          <a:noFill/>
        </p:spPr>
        <p:txBody>
          <a:bodyPr wrap="square" lIns="68580" tIns="34290" rIns="68580" bIns="34290" rtlCol="0">
            <a:spAutoFit/>
          </a:bodyPr>
          <a:lstStyle/>
          <a:p>
            <a:r>
              <a:rPr lang="zh-CN" altLang="en-US" b="1" dirty="0">
                <a:solidFill>
                  <a:srgbClr val="F0CE8E"/>
                </a:solidFill>
              </a:rPr>
              <a:t>市场</a:t>
            </a:r>
          </a:p>
        </p:txBody>
      </p:sp>
      <p:sp>
        <p:nvSpPr>
          <p:cNvPr id="15" name="文本框 15"/>
          <p:cNvSpPr txBox="1"/>
          <p:nvPr/>
        </p:nvSpPr>
        <p:spPr>
          <a:xfrm>
            <a:off x="3093986" y="3357168"/>
            <a:ext cx="909161" cy="622459"/>
          </a:xfrm>
          <a:prstGeom prst="rect">
            <a:avLst/>
          </a:prstGeom>
          <a:noFill/>
        </p:spPr>
        <p:txBody>
          <a:bodyPr wrap="square" lIns="68580" tIns="34290" rIns="68580" bIns="34290" rtlCol="0">
            <a:spAutoFit/>
          </a:bodyPr>
          <a:lstStyle/>
          <a:p>
            <a:r>
              <a:rPr lang="zh-CN" altLang="en-US" b="1">
                <a:solidFill>
                  <a:srgbClr val="F0CE8E"/>
                </a:solidFill>
              </a:rPr>
              <a:t>历史</a:t>
            </a:r>
          </a:p>
          <a:p>
            <a:r>
              <a:rPr lang="zh-CN" altLang="en-US" b="1">
                <a:solidFill>
                  <a:srgbClr val="F0CE8E"/>
                </a:solidFill>
              </a:rPr>
              <a:t>文化</a:t>
            </a:r>
          </a:p>
        </p:txBody>
      </p:sp>
      <p:sp>
        <p:nvSpPr>
          <p:cNvPr id="16" name="文本框 23"/>
          <p:cNvSpPr txBox="1"/>
          <p:nvPr/>
        </p:nvSpPr>
        <p:spPr>
          <a:xfrm>
            <a:off x="3558806" y="2622314"/>
            <a:ext cx="807244" cy="622459"/>
          </a:xfrm>
          <a:prstGeom prst="rect">
            <a:avLst/>
          </a:prstGeom>
          <a:noFill/>
        </p:spPr>
        <p:txBody>
          <a:bodyPr wrap="square" lIns="68580" tIns="34290" rIns="68580" bIns="34290" rtlCol="0">
            <a:spAutoFit/>
          </a:bodyPr>
          <a:lstStyle/>
          <a:p>
            <a:r>
              <a:rPr lang="zh-CN" altLang="en-US" b="1">
                <a:solidFill>
                  <a:srgbClr val="F0CE8E"/>
                </a:solidFill>
              </a:rPr>
              <a:t>政策法规</a:t>
            </a:r>
          </a:p>
        </p:txBody>
      </p:sp>
      <p:pic>
        <p:nvPicPr>
          <p:cNvPr id="17" name="图片 16" descr="一群人站在一起合影&#10;&#10;描述已自动生成"/>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9956" y="1550621"/>
            <a:ext cx="1298756" cy="633192"/>
          </a:xfrm>
          <a:prstGeom prst="rect">
            <a:avLst/>
          </a:prstGeom>
        </p:spPr>
      </p:pic>
      <p:pic>
        <p:nvPicPr>
          <p:cNvPr id="18" name="PA-图片 8" descr="图片包含 游戏机, 火车&#10;&#10;描述已自动生成"/>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504924" y="2622314"/>
            <a:ext cx="1106788" cy="830426"/>
          </a:xfrm>
          <a:prstGeom prst="rect">
            <a:avLst/>
          </a:prstGeom>
        </p:spPr>
      </p:pic>
      <p:pic>
        <p:nvPicPr>
          <p:cNvPr id="19" name="PA-图片 9" descr="图片包含 玩具, 乐高, 游戏机, 桌子&#10;&#10;描述已自动生成"/>
          <p:cNvPicPr>
            <a:picLocks noChangeAspect="1"/>
          </p:cNvPicPr>
          <p:nvPr>
            <p:custDataLst>
              <p:tags r:id="rId9"/>
            </p:custDataLst>
          </p:nvPr>
        </p:nvPicPr>
        <p:blipFill rotWithShape="1">
          <a:blip r:embed="rId14" cstate="print">
            <a:extLst>
              <a:ext uri="{28A0092B-C50C-407E-A947-70E740481C1C}">
                <a14:useLocalDpi xmlns:a14="http://schemas.microsoft.com/office/drawing/2010/main" val="0"/>
              </a:ext>
            </a:extLst>
          </a:blip>
          <a:srcRect b="20546"/>
          <a:stretch>
            <a:fillRect/>
          </a:stretch>
        </p:blipFill>
        <p:spPr>
          <a:xfrm>
            <a:off x="983887" y="3681029"/>
            <a:ext cx="1324660" cy="598117"/>
          </a:xfrm>
          <a:prstGeom prst="rect">
            <a:avLst/>
          </a:prstGeom>
        </p:spPr>
      </p:pic>
      <p:grpSp>
        <p:nvGrpSpPr>
          <p:cNvPr id="20" name="组合 19"/>
          <p:cNvGrpSpPr/>
          <p:nvPr/>
        </p:nvGrpSpPr>
        <p:grpSpPr>
          <a:xfrm>
            <a:off x="4133283" y="2529342"/>
            <a:ext cx="1403281" cy="868106"/>
            <a:chOff x="3886437" y="3388499"/>
            <a:chExt cx="2869879" cy="1720194"/>
          </a:xfrm>
        </p:grpSpPr>
        <p:grpSp>
          <p:nvGrpSpPr>
            <p:cNvPr id="21" name="组合 20"/>
            <p:cNvGrpSpPr/>
            <p:nvPr/>
          </p:nvGrpSpPr>
          <p:grpSpPr>
            <a:xfrm>
              <a:off x="5307859" y="3388499"/>
              <a:ext cx="354842" cy="999999"/>
              <a:chOff x="5129032" y="3373500"/>
              <a:chExt cx="354842" cy="999999"/>
            </a:xfrm>
          </p:grpSpPr>
          <p:sp>
            <p:nvSpPr>
              <p:cNvPr id="23" name="流程图: 资料带 22"/>
              <p:cNvSpPr/>
              <p:nvPr/>
            </p:nvSpPr>
            <p:spPr>
              <a:xfrm>
                <a:off x="5129032" y="3373500"/>
                <a:ext cx="354842" cy="302394"/>
              </a:xfrm>
              <a:prstGeom prst="flowChartPunchedTa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24" name="直接连接符 23"/>
              <p:cNvCxnSpPr/>
              <p:nvPr/>
            </p:nvCxnSpPr>
            <p:spPr>
              <a:xfrm>
                <a:off x="5129032" y="3406305"/>
                <a:ext cx="0" cy="9671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22" name="图片 21" descr="图片包含 游戏机&#10;&#10;描述已自动生成"/>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86437" y="3723698"/>
              <a:ext cx="2869879" cy="1384995"/>
            </a:xfrm>
            <a:prstGeom prst="rect">
              <a:avLst/>
            </a:prstGeom>
          </p:spPr>
        </p:pic>
      </p:grpSp>
      <p:pic>
        <p:nvPicPr>
          <p:cNvPr id="25" name="图片 24" descr="盒子里放着许多书&#10;&#10;描述已自动生成"/>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39197" y="3830921"/>
            <a:ext cx="777066" cy="518297"/>
          </a:xfrm>
          <a:prstGeom prst="rect">
            <a:avLst/>
          </a:prstGeom>
        </p:spPr>
      </p:pic>
      <p:grpSp>
        <p:nvGrpSpPr>
          <p:cNvPr id="26" name="组合 25"/>
          <p:cNvGrpSpPr/>
          <p:nvPr/>
        </p:nvGrpSpPr>
        <p:grpSpPr>
          <a:xfrm>
            <a:off x="4082584" y="1364749"/>
            <a:ext cx="1167784" cy="703613"/>
            <a:chOff x="4901346" y="3679188"/>
            <a:chExt cx="3087954" cy="1510884"/>
          </a:xfrm>
        </p:grpSpPr>
        <p:pic>
          <p:nvPicPr>
            <p:cNvPr id="27" name="图片 26" descr="架子上放着许多瓶子&#10;&#10;描述已自动生成"/>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18764" y="3679188"/>
              <a:ext cx="787561" cy="1461830"/>
            </a:xfrm>
            <a:prstGeom prst="rect">
              <a:avLst/>
            </a:prstGeom>
          </p:spPr>
        </p:pic>
        <p:pic>
          <p:nvPicPr>
            <p:cNvPr id="28" name="图片 27" descr="图片包含 游戏机, 家具, 凳子, 桌子&#10;&#10;描述已自动生成"/>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01346" y="4025284"/>
              <a:ext cx="1194654" cy="1164788"/>
            </a:xfrm>
            <a:prstGeom prst="rect">
              <a:avLst/>
            </a:prstGeom>
          </p:spPr>
        </p:pic>
        <p:pic>
          <p:nvPicPr>
            <p:cNvPr id="29" name="图片 28" descr="水果和蔬菜&#10;&#10;描述已自动生成"/>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74046" y="4332983"/>
              <a:ext cx="805411" cy="472233"/>
            </a:xfrm>
            <a:prstGeom prst="rect">
              <a:avLst/>
            </a:prstGeom>
          </p:spPr>
        </p:pic>
        <p:pic>
          <p:nvPicPr>
            <p:cNvPr id="30" name="图片 29" descr="图片包含 红色, 行, 充满, 桌子&#10;&#10;描述已自动生成"/>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696643" y="4374899"/>
              <a:ext cx="1292657" cy="766119"/>
            </a:xfrm>
            <a:prstGeom prst="rect">
              <a:avLst/>
            </a:prstGeom>
          </p:spPr>
        </p:pic>
      </p:grpSp>
      <p:sp>
        <p:nvSpPr>
          <p:cNvPr id="31" name="文本框 15"/>
          <p:cNvSpPr txBox="1"/>
          <p:nvPr/>
        </p:nvSpPr>
        <p:spPr>
          <a:xfrm>
            <a:off x="597613" y="4435707"/>
            <a:ext cx="3800336" cy="307777"/>
          </a:xfrm>
          <a:prstGeom prst="rect">
            <a:avLst/>
          </a:prstGeom>
          <a:noFill/>
          <a:ln w="9525">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lgn="ctr">
              <a:defRPr sz="1400">
                <a:solidFill>
                  <a:schemeClr val="accent2">
                    <a:lumMod val="50000"/>
                  </a:schemeClr>
                </a:solidFill>
                <a:latin typeface="+mn-ea"/>
                <a:ea typeface="+mn-ea"/>
              </a:defRPr>
            </a:lvl1pPr>
          </a:lstStyle>
          <a:p>
            <a:r>
              <a:rPr lang="zh-CN" altLang="en-US" dirty="0"/>
              <a:t>人口规模、人口平均消费水平、居民消费偏好</a:t>
            </a:r>
            <a:endParaRPr lang="en-US" altLang="zh-CN" dirty="0"/>
          </a:p>
        </p:txBody>
      </p:sp>
      <p:sp>
        <p:nvSpPr>
          <p:cNvPr id="32" name="椭圆 31"/>
          <p:cNvSpPr/>
          <p:nvPr/>
        </p:nvSpPr>
        <p:spPr>
          <a:xfrm>
            <a:off x="2408886" y="2268072"/>
            <a:ext cx="1107646" cy="112099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标题 1"/>
          <p:cNvSpPr>
            <a:spLocks noGrp="1"/>
          </p:cNvSpPr>
          <p:nvPr/>
        </p:nvSpPr>
        <p:spPr>
          <a:xfrm>
            <a:off x="509746" y="819904"/>
            <a:ext cx="6004838" cy="2714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pPr algn="l"/>
            <a:r>
              <a:rPr lang="zh-CN" altLang="en-US" sz="1800" dirty="0" smtClean="0">
                <a:solidFill>
                  <a:srgbClr val="000000"/>
                </a:solidFill>
              </a:rPr>
              <a:t>西西弗书店选址时，考虑的区位因素有哪些？</a:t>
            </a:r>
            <a:endParaRPr lang="zh-CN" altLang="en-US" sz="1800" dirty="0">
              <a:solidFill>
                <a:srgbClr val="000000"/>
              </a:solidFill>
            </a:endParaRPr>
          </a:p>
        </p:txBody>
      </p:sp>
      <p:pic>
        <p:nvPicPr>
          <p:cNvPr id="33" name="图片 32" descr="电脑屏幕的手机&#10;&#10;描述已自动生成"/>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591397" y="1266198"/>
            <a:ext cx="1090300" cy="1097442"/>
          </a:xfrm>
          <a:prstGeom prst="rect">
            <a:avLst/>
          </a:prstGeom>
        </p:spPr>
      </p:pic>
      <p:pic>
        <p:nvPicPr>
          <p:cNvPr id="35" name="图片 34" descr="图片包含 游戏机, 水&#10;&#10;描述已自动生成"/>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994299" y="1191977"/>
            <a:ext cx="1533300" cy="1148858"/>
          </a:xfrm>
          <a:prstGeom prst="rect">
            <a:avLst/>
          </a:prstGeom>
        </p:spPr>
      </p:pic>
      <p:sp>
        <p:nvSpPr>
          <p:cNvPr id="37" name="文本框 15"/>
          <p:cNvSpPr txBox="1"/>
          <p:nvPr/>
        </p:nvSpPr>
        <p:spPr>
          <a:xfrm>
            <a:off x="6527911" y="2406072"/>
            <a:ext cx="1736975" cy="369332"/>
          </a:xfrm>
          <a:prstGeom prst="rect">
            <a:avLst/>
          </a:prstGeom>
          <a:noFill/>
        </p:spPr>
        <p:txBody>
          <a:bodyPr wrap="square" rtlCol="0">
            <a:spAutoFit/>
          </a:bodyPr>
          <a:lstStyle/>
          <a:p>
            <a:pPr algn="ctr"/>
            <a:r>
              <a:rPr lang="zh-CN" altLang="en-US" b="1" dirty="0" smtClean="0">
                <a:solidFill>
                  <a:schemeClr val="accent2">
                    <a:lumMod val="50000"/>
                  </a:schemeClr>
                </a:solidFill>
                <a:latin typeface="微软雅黑" pitchFamily="34" charset="-122"/>
                <a:ea typeface="微软雅黑" pitchFamily="34" charset="-122"/>
              </a:rPr>
              <a:t>网络信息技术</a:t>
            </a:r>
            <a:endParaRPr lang="en-US" altLang="zh-CN" b="1" dirty="0" smtClean="0">
              <a:solidFill>
                <a:schemeClr val="accent2">
                  <a:lumMod val="50000"/>
                </a:schemeClr>
              </a:solidFill>
              <a:latin typeface="微软雅黑" pitchFamily="34" charset="-122"/>
              <a:ea typeface="微软雅黑" pitchFamily="34" charset="-122"/>
            </a:endParaRPr>
          </a:p>
        </p:txBody>
      </p:sp>
      <p:pic>
        <p:nvPicPr>
          <p:cNvPr id="38" name="图片 37" descr="游戏机里面的人物&#10;&#10;描述已自动生成"/>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546483" y="2863051"/>
            <a:ext cx="1440953" cy="1009249"/>
          </a:xfrm>
          <a:prstGeom prst="rect">
            <a:avLst/>
          </a:prstGeom>
        </p:spPr>
      </p:pic>
      <p:cxnSp>
        <p:nvCxnSpPr>
          <p:cNvPr id="3" name="直接连接符 2"/>
          <p:cNvCxnSpPr/>
          <p:nvPr/>
        </p:nvCxnSpPr>
        <p:spPr>
          <a:xfrm>
            <a:off x="2408886" y="3774810"/>
            <a:ext cx="88895" cy="650264"/>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39" name="右箭头 38"/>
          <p:cNvSpPr/>
          <p:nvPr/>
        </p:nvSpPr>
        <p:spPr>
          <a:xfrm>
            <a:off x="5557834" y="2627881"/>
            <a:ext cx="513358" cy="427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15"/>
          <p:cNvSpPr txBox="1"/>
          <p:nvPr/>
        </p:nvSpPr>
        <p:spPr>
          <a:xfrm>
            <a:off x="6474433" y="3884991"/>
            <a:ext cx="1736975" cy="369332"/>
          </a:xfrm>
          <a:prstGeom prst="rect">
            <a:avLst/>
          </a:prstGeom>
          <a:noFill/>
        </p:spPr>
        <p:txBody>
          <a:bodyPr wrap="square" rtlCol="0">
            <a:spAutoFit/>
          </a:bodyPr>
          <a:lstStyle/>
          <a:p>
            <a:pPr algn="ctr"/>
            <a:r>
              <a:rPr lang="zh-CN" altLang="en-US" b="1" dirty="0" smtClean="0">
                <a:solidFill>
                  <a:schemeClr val="accent2">
                    <a:lumMod val="50000"/>
                  </a:schemeClr>
                </a:solidFill>
                <a:latin typeface="微软雅黑" pitchFamily="34" charset="-122"/>
                <a:ea typeface="微软雅黑" pitchFamily="34" charset="-122"/>
              </a:rPr>
              <a:t>劳动力素质</a:t>
            </a:r>
            <a:endParaRPr lang="en-US" altLang="zh-CN" b="1" dirty="0" smtClean="0">
              <a:solidFill>
                <a:schemeClr val="accent2">
                  <a:lumMod val="50000"/>
                </a:schemeClr>
              </a:solidFill>
              <a:latin typeface="微软雅黑" pitchFamily="34" charset="-122"/>
              <a:ea typeface="微软雅黑" pitchFamily="34" charset="-122"/>
            </a:endParaRPr>
          </a:p>
        </p:txBody>
      </p:sp>
      <p:sp>
        <p:nvSpPr>
          <p:cNvPr id="42" name="标题 2"/>
          <p:cNvSpPr>
            <a:spLocks noGrp="1"/>
          </p:cNvSpPr>
          <p:nvPr>
            <p:ph type="title"/>
          </p:nvPr>
        </p:nvSpPr>
        <p:spPr>
          <a:xfrm>
            <a:off x="502412" y="353733"/>
            <a:ext cx="8139178" cy="331514"/>
          </a:xfrm>
        </p:spPr>
        <p:txBody>
          <a:bodyPr vert="horz" wrap="square" lIns="90170" tIns="46990" rIns="90170" bIns="46990" rtlCol="0" anchor="ctr" anchorCtr="0">
            <a:noAutofit/>
          </a:bodyPr>
          <a:lstStyle/>
          <a:p>
            <a:r>
              <a:rPr lang="zh-CN" altLang="en-US" dirty="0">
                <a:solidFill>
                  <a:schemeClr val="accent1">
                    <a:lumMod val="50000"/>
                  </a:schemeClr>
                </a:solidFill>
              </a:rPr>
              <a:t>西西弗书店的逆势生长路</a:t>
            </a:r>
          </a:p>
        </p:txBody>
      </p:sp>
      <p:sp>
        <p:nvSpPr>
          <p:cNvPr id="41" name="椭圆 40"/>
          <p:cNvSpPr/>
          <p:nvPr/>
        </p:nvSpPr>
        <p:spPr>
          <a:xfrm>
            <a:off x="740021" y="3625947"/>
            <a:ext cx="1819939" cy="8360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3" name="椭圆 42"/>
          <p:cNvSpPr/>
          <p:nvPr/>
        </p:nvSpPr>
        <p:spPr>
          <a:xfrm>
            <a:off x="6514584" y="2235304"/>
            <a:ext cx="1819939" cy="6355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val="60138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circle(in)">
                                      <p:cBhvr>
                                        <p:cTn id="79" dur="3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31" grpId="0" animBg="1"/>
      <p:bldP spid="32" grpId="0" animBg="1"/>
      <p:bldP spid="37" grpId="0"/>
      <p:bldP spid="39" grpId="0" animBg="1"/>
      <p:bldP spid="40" grpId="0"/>
      <p:bldP spid="41"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pic.baike.soso.com/ugc/baikepic2/550/20200220162659-86117639_jpeg_462_276_10746.jpg/0"/>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8"/>
          <p:cNvSpPr/>
          <p:nvPr>
            <p:custDataLst>
              <p:tags r:id="rId1"/>
            </p:custDataLst>
          </p:nvPr>
        </p:nvSpPr>
        <p:spPr bwMode="auto">
          <a:xfrm rot="10800000">
            <a:off x="1217421" y="1905601"/>
            <a:ext cx="2966411" cy="693738"/>
          </a:xfrm>
          <a:custGeom>
            <a:avLst/>
            <a:gdLst>
              <a:gd name="T0" fmla="*/ 2475377 w 577"/>
              <a:gd name="T1" fmla="*/ 226883 h 159"/>
              <a:gd name="T2" fmla="*/ 1459950 w 577"/>
              <a:gd name="T3" fmla="*/ 226883 h 159"/>
              <a:gd name="T4" fmla="*/ 1359714 w 577"/>
              <a:gd name="T5" fmla="*/ 113441 h 159"/>
              <a:gd name="T6" fmla="*/ 1259479 w 577"/>
              <a:gd name="T7" fmla="*/ 0 h 159"/>
              <a:gd name="T8" fmla="*/ 1154886 w 577"/>
              <a:gd name="T9" fmla="*/ 113441 h 159"/>
              <a:gd name="T10" fmla="*/ 1054650 w 577"/>
              <a:gd name="T11" fmla="*/ 226883 h 159"/>
              <a:gd name="T12" fmla="*/ 39223 w 577"/>
              <a:gd name="T13" fmla="*/ 226883 h 159"/>
              <a:gd name="T14" fmla="*/ 0 w 577"/>
              <a:gd name="T15" fmla="*/ 266151 h 159"/>
              <a:gd name="T16" fmla="*/ 0 w 577"/>
              <a:gd name="T17" fmla="*/ 654469 h 159"/>
              <a:gd name="T18" fmla="*/ 39223 w 577"/>
              <a:gd name="T19" fmla="*/ 693737 h 159"/>
              <a:gd name="T20" fmla="*/ 2475377 w 577"/>
              <a:gd name="T21" fmla="*/ 693737 h 159"/>
              <a:gd name="T22" fmla="*/ 2514600 w 577"/>
              <a:gd name="T23" fmla="*/ 654469 h 159"/>
              <a:gd name="T24" fmla="*/ 2514600 w 577"/>
              <a:gd name="T25" fmla="*/ 266151 h 159"/>
              <a:gd name="T26" fmla="*/ 2475377 w 577"/>
              <a:gd name="T27" fmla="*/ 226883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77" h="159">
                <a:moveTo>
                  <a:pt x="568" y="52"/>
                </a:moveTo>
                <a:cubicBezTo>
                  <a:pt x="335" y="52"/>
                  <a:pt x="335" y="52"/>
                  <a:pt x="335" y="52"/>
                </a:cubicBezTo>
                <a:cubicBezTo>
                  <a:pt x="312" y="26"/>
                  <a:pt x="312" y="26"/>
                  <a:pt x="312" y="26"/>
                </a:cubicBezTo>
                <a:cubicBezTo>
                  <a:pt x="289" y="0"/>
                  <a:pt x="289" y="0"/>
                  <a:pt x="289" y="0"/>
                </a:cubicBezTo>
                <a:cubicBezTo>
                  <a:pt x="265" y="26"/>
                  <a:pt x="265" y="26"/>
                  <a:pt x="265" y="26"/>
                </a:cubicBezTo>
                <a:cubicBezTo>
                  <a:pt x="242" y="52"/>
                  <a:pt x="242" y="52"/>
                  <a:pt x="242" y="52"/>
                </a:cubicBezTo>
                <a:cubicBezTo>
                  <a:pt x="9" y="52"/>
                  <a:pt x="9" y="52"/>
                  <a:pt x="9" y="52"/>
                </a:cubicBezTo>
                <a:cubicBezTo>
                  <a:pt x="4" y="52"/>
                  <a:pt x="0" y="56"/>
                  <a:pt x="0" y="61"/>
                </a:cubicBezTo>
                <a:cubicBezTo>
                  <a:pt x="0" y="150"/>
                  <a:pt x="0" y="150"/>
                  <a:pt x="0" y="150"/>
                </a:cubicBezTo>
                <a:cubicBezTo>
                  <a:pt x="0" y="155"/>
                  <a:pt x="4" y="159"/>
                  <a:pt x="9" y="159"/>
                </a:cubicBezTo>
                <a:cubicBezTo>
                  <a:pt x="568" y="159"/>
                  <a:pt x="568" y="159"/>
                  <a:pt x="568" y="159"/>
                </a:cubicBezTo>
                <a:cubicBezTo>
                  <a:pt x="573" y="159"/>
                  <a:pt x="577" y="155"/>
                  <a:pt x="577" y="150"/>
                </a:cubicBezTo>
                <a:cubicBezTo>
                  <a:pt x="577" y="61"/>
                  <a:pt x="577" y="61"/>
                  <a:pt x="577" y="61"/>
                </a:cubicBezTo>
                <a:cubicBezTo>
                  <a:pt x="577" y="56"/>
                  <a:pt x="573" y="52"/>
                  <a:pt x="568" y="52"/>
                </a:cubicBezTo>
                <a:close/>
              </a:path>
            </a:pathLst>
          </a:custGeom>
          <a:solidFill>
            <a:schemeClr val="accent1"/>
          </a:solidFill>
          <a:ln>
            <a:noFill/>
          </a:ln>
        </p:spPr>
        <p:txBody>
          <a:bodyPr wrap="square">
            <a:normAutofit/>
          </a:bodyPr>
          <a:lstStyle/>
          <a:p>
            <a:pPr marL="0" marR="0" lvl="0" indent="0" algn="l" defTabSz="914400" rtl="0" eaLnBrk="0" fontAlgn="base" latinLnBrk="0" hangingPunct="0">
              <a:lnSpc>
                <a:spcPct val="120000"/>
              </a:lnSpc>
              <a:buClrTx/>
              <a:buSzTx/>
              <a:buFontTx/>
              <a:buNone/>
              <a:defRPr/>
            </a:pPr>
            <a:endParaRPr kumimoji="0" lang="en-US" sz="1800" b="0" i="0" u="none" strike="noStrike" kern="1200" cap="none" spc="0" normalizeH="0" baseline="0" noProof="0">
              <a:ln>
                <a:noFill/>
              </a:ln>
              <a:solidFill>
                <a:srgbClr val="262626"/>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TextBox 93"/>
          <p:cNvSpPr txBox="1">
            <a:spLocks noChangeArrowheads="1"/>
          </p:cNvSpPr>
          <p:nvPr>
            <p:custDataLst>
              <p:tags r:id="rId2"/>
            </p:custDataLst>
          </p:nvPr>
        </p:nvSpPr>
        <p:spPr bwMode="auto">
          <a:xfrm>
            <a:off x="1484186" y="1884593"/>
            <a:ext cx="2455087" cy="3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a:defRPr lang="ru-RU"/>
            </a:defPPr>
            <a:lvl1pPr marL="0" marR="0" lvl="0" indent="0" algn="ctr" defTabSz="914400" latinLnBrk="0">
              <a:lnSpc>
                <a:spcPct val="120000"/>
              </a:lnSpc>
              <a:spcBef>
                <a:spcPts val="0"/>
              </a:spcBef>
              <a:buClrTx/>
              <a:buSzTx/>
              <a:buFont typeface="Arial" panose="020B0604020202020204" pitchFamily="34" charset="0"/>
              <a:buNone/>
              <a:defRPr kumimoji="0" sz="2000" b="0" i="0" u="none" strike="noStrike" cap="none" spc="200" normalizeH="0">
                <a:ln>
                  <a:noFill/>
                </a:ln>
                <a:solidFill>
                  <a:schemeClr val="bg1"/>
                </a:solidFill>
                <a:effectLst/>
                <a:uLnTx/>
                <a:uFillTx/>
                <a:latin typeface="Arial" panose="020B0604020202020204" pitchFamily="34" charset="0"/>
                <a:ea typeface="微软雅黑" panose="020B0503020204020204"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hangingPunct="0">
              <a:lnSpc>
                <a:spcPct val="90000"/>
              </a:lnSpc>
              <a:spcBef>
                <a:spcPts val="500"/>
              </a:spcBef>
              <a:spcAft>
                <a:spcPct val="0"/>
              </a:spcAft>
              <a:buFont typeface="Arial" panose="020B0604020202020204" pitchFamily="34" charset="0"/>
              <a:buChar char="•"/>
            </a:lvl6pPr>
            <a:lvl7pPr marL="2971800" indent="-228600" eaLnBrk="0" fontAlgn="base" hangingPunct="0">
              <a:lnSpc>
                <a:spcPct val="90000"/>
              </a:lnSpc>
              <a:spcBef>
                <a:spcPts val="500"/>
              </a:spcBef>
              <a:spcAft>
                <a:spcPct val="0"/>
              </a:spcAft>
              <a:buFont typeface="Arial" panose="020B0604020202020204" pitchFamily="34" charset="0"/>
              <a:buChar char="•"/>
            </a:lvl7pPr>
            <a:lvl8pPr marL="3429000" indent="-228600" eaLnBrk="0" fontAlgn="base" hangingPunct="0">
              <a:lnSpc>
                <a:spcPct val="90000"/>
              </a:lnSpc>
              <a:spcBef>
                <a:spcPts val="500"/>
              </a:spcBef>
              <a:spcAft>
                <a:spcPct val="0"/>
              </a:spcAft>
              <a:buFont typeface="Arial" panose="020B0604020202020204" pitchFamily="34" charset="0"/>
              <a:buChar char="•"/>
            </a:lvl8pPr>
            <a:lvl9pPr marL="3886200" indent="-228600" eaLnBrk="0" fontAlgn="base" hangingPunct="0">
              <a:lnSpc>
                <a:spcPct val="90000"/>
              </a:lnSpc>
              <a:spcBef>
                <a:spcPts val="500"/>
              </a:spcBef>
              <a:spcAft>
                <a:spcPct val="0"/>
              </a:spcAft>
              <a:buFont typeface="Arial" panose="020B0604020202020204" pitchFamily="34" charset="0"/>
              <a:buChar char="•"/>
            </a:lvl9pPr>
          </a:lstStyle>
          <a:p>
            <a:r>
              <a:rPr lang="zh-CN" altLang="en-US" b="1" spc="300" dirty="0">
                <a:solidFill>
                  <a:schemeClr val="bg1"/>
                </a:solidFill>
                <a:sym typeface="Arial" panose="020B0604020202020204" pitchFamily="34" charset="0"/>
              </a:rPr>
              <a:t>商业性服务业</a:t>
            </a:r>
          </a:p>
        </p:txBody>
      </p:sp>
      <p:sp>
        <p:nvSpPr>
          <p:cNvPr id="8" name="TextBox 93"/>
          <p:cNvSpPr txBox="1">
            <a:spLocks noChangeArrowheads="1"/>
          </p:cNvSpPr>
          <p:nvPr>
            <p:custDataLst>
              <p:tags r:id="rId3"/>
            </p:custDataLst>
          </p:nvPr>
        </p:nvSpPr>
        <p:spPr bwMode="auto">
          <a:xfrm>
            <a:off x="1101038" y="3207173"/>
            <a:ext cx="3252922" cy="70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5720">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10000"/>
              </a:lnSpc>
              <a:spcBef>
                <a:spcPts val="0"/>
              </a:spcBef>
              <a:buNone/>
            </a:pPr>
            <a:r>
              <a:rPr lang="zh-CN" altLang="en-US" sz="1800" spc="15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零售、餐饮、住宿、</a:t>
            </a:r>
          </a:p>
          <a:p>
            <a:pPr algn="ctr">
              <a:lnSpc>
                <a:spcPct val="110000"/>
              </a:lnSpc>
              <a:spcBef>
                <a:spcPts val="0"/>
              </a:spcBef>
              <a:buNone/>
            </a:pPr>
            <a:r>
              <a:rPr lang="zh-CN" altLang="en-US" sz="1800" spc="15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金融、</a:t>
            </a:r>
            <a:r>
              <a:rPr lang="zh-CN" altLang="en-US" sz="1800" spc="150" dirty="0" smtClean="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娱乐</a:t>
            </a:r>
            <a:r>
              <a:rPr lang="en-US" altLang="zh-CN" sz="1800" spc="150" dirty="0" smtClean="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zh-CN" altLang="en-US" sz="1800" spc="15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9" name="TextBox 93"/>
          <p:cNvSpPr txBox="1">
            <a:spLocks noChangeArrowheads="1"/>
          </p:cNvSpPr>
          <p:nvPr>
            <p:custDataLst>
              <p:tags r:id="rId4"/>
            </p:custDataLst>
          </p:nvPr>
        </p:nvSpPr>
        <p:spPr bwMode="auto">
          <a:xfrm>
            <a:off x="1676208" y="2648096"/>
            <a:ext cx="2048835" cy="38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b">
            <a:norm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20000"/>
              </a:lnSpc>
              <a:spcBef>
                <a:spcPts val="0"/>
              </a:spcBef>
              <a:buNone/>
            </a:pPr>
            <a:r>
              <a:rPr lang="zh-CN" altLang="en-US" sz="1800" b="1" spc="30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以营利为目的</a:t>
            </a:r>
          </a:p>
        </p:txBody>
      </p:sp>
      <p:sp>
        <p:nvSpPr>
          <p:cNvPr id="11" name="Freeform 8"/>
          <p:cNvSpPr/>
          <p:nvPr>
            <p:custDataLst>
              <p:tags r:id="rId5"/>
            </p:custDataLst>
          </p:nvPr>
        </p:nvSpPr>
        <p:spPr bwMode="auto">
          <a:xfrm>
            <a:off x="4771251" y="2949790"/>
            <a:ext cx="2935860" cy="693738"/>
          </a:xfrm>
          <a:custGeom>
            <a:avLst/>
            <a:gdLst>
              <a:gd name="T0" fmla="*/ 2475377 w 577"/>
              <a:gd name="T1" fmla="*/ 226883 h 159"/>
              <a:gd name="T2" fmla="*/ 1459950 w 577"/>
              <a:gd name="T3" fmla="*/ 226883 h 159"/>
              <a:gd name="T4" fmla="*/ 1359714 w 577"/>
              <a:gd name="T5" fmla="*/ 113441 h 159"/>
              <a:gd name="T6" fmla="*/ 1259479 w 577"/>
              <a:gd name="T7" fmla="*/ 0 h 159"/>
              <a:gd name="T8" fmla="*/ 1154886 w 577"/>
              <a:gd name="T9" fmla="*/ 113441 h 159"/>
              <a:gd name="T10" fmla="*/ 1054650 w 577"/>
              <a:gd name="T11" fmla="*/ 226883 h 159"/>
              <a:gd name="T12" fmla="*/ 39223 w 577"/>
              <a:gd name="T13" fmla="*/ 226883 h 159"/>
              <a:gd name="T14" fmla="*/ 0 w 577"/>
              <a:gd name="T15" fmla="*/ 266151 h 159"/>
              <a:gd name="T16" fmla="*/ 0 w 577"/>
              <a:gd name="T17" fmla="*/ 654469 h 159"/>
              <a:gd name="T18" fmla="*/ 39223 w 577"/>
              <a:gd name="T19" fmla="*/ 693737 h 159"/>
              <a:gd name="T20" fmla="*/ 2475377 w 577"/>
              <a:gd name="T21" fmla="*/ 693737 h 159"/>
              <a:gd name="T22" fmla="*/ 2514600 w 577"/>
              <a:gd name="T23" fmla="*/ 654469 h 159"/>
              <a:gd name="T24" fmla="*/ 2514600 w 577"/>
              <a:gd name="T25" fmla="*/ 266151 h 159"/>
              <a:gd name="T26" fmla="*/ 2475377 w 577"/>
              <a:gd name="T27" fmla="*/ 226883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77" h="159">
                <a:moveTo>
                  <a:pt x="568" y="52"/>
                </a:moveTo>
                <a:cubicBezTo>
                  <a:pt x="335" y="52"/>
                  <a:pt x="335" y="52"/>
                  <a:pt x="335" y="52"/>
                </a:cubicBezTo>
                <a:cubicBezTo>
                  <a:pt x="312" y="26"/>
                  <a:pt x="312" y="26"/>
                  <a:pt x="312" y="26"/>
                </a:cubicBezTo>
                <a:cubicBezTo>
                  <a:pt x="289" y="0"/>
                  <a:pt x="289" y="0"/>
                  <a:pt x="289" y="0"/>
                </a:cubicBezTo>
                <a:cubicBezTo>
                  <a:pt x="265" y="26"/>
                  <a:pt x="265" y="26"/>
                  <a:pt x="265" y="26"/>
                </a:cubicBezTo>
                <a:cubicBezTo>
                  <a:pt x="242" y="52"/>
                  <a:pt x="242" y="52"/>
                  <a:pt x="242" y="52"/>
                </a:cubicBezTo>
                <a:cubicBezTo>
                  <a:pt x="9" y="52"/>
                  <a:pt x="9" y="52"/>
                  <a:pt x="9" y="52"/>
                </a:cubicBezTo>
                <a:cubicBezTo>
                  <a:pt x="4" y="52"/>
                  <a:pt x="0" y="56"/>
                  <a:pt x="0" y="61"/>
                </a:cubicBezTo>
                <a:cubicBezTo>
                  <a:pt x="0" y="150"/>
                  <a:pt x="0" y="150"/>
                  <a:pt x="0" y="150"/>
                </a:cubicBezTo>
                <a:cubicBezTo>
                  <a:pt x="0" y="155"/>
                  <a:pt x="4" y="159"/>
                  <a:pt x="9" y="159"/>
                </a:cubicBezTo>
                <a:cubicBezTo>
                  <a:pt x="568" y="159"/>
                  <a:pt x="568" y="159"/>
                  <a:pt x="568" y="159"/>
                </a:cubicBezTo>
                <a:cubicBezTo>
                  <a:pt x="573" y="159"/>
                  <a:pt x="577" y="155"/>
                  <a:pt x="577" y="150"/>
                </a:cubicBezTo>
                <a:cubicBezTo>
                  <a:pt x="577" y="61"/>
                  <a:pt x="577" y="61"/>
                  <a:pt x="577" y="61"/>
                </a:cubicBezTo>
                <a:cubicBezTo>
                  <a:pt x="577" y="56"/>
                  <a:pt x="573" y="52"/>
                  <a:pt x="568" y="52"/>
                </a:cubicBezTo>
                <a:close/>
              </a:path>
            </a:pathLst>
          </a:custGeom>
          <a:solidFill>
            <a:schemeClr val="accent2"/>
          </a:solidFill>
          <a:ln>
            <a:noFill/>
          </a:ln>
        </p:spPr>
        <p:txBody>
          <a:bodyPr wrap="square">
            <a:normAutofit/>
          </a:bodyPr>
          <a:lstStyle/>
          <a:p>
            <a:pPr marL="0" marR="0" lvl="0" indent="0" algn="l" defTabSz="914400" rtl="0" eaLnBrk="0" fontAlgn="base" latinLnBrk="0" hangingPunct="0">
              <a:lnSpc>
                <a:spcPct val="120000"/>
              </a:lnSpc>
              <a:buClrTx/>
              <a:buSzTx/>
              <a:buFontTx/>
              <a:buNone/>
              <a:defRPr/>
            </a:pPr>
            <a:endParaRPr kumimoji="0" lang="en-US" sz="1800" b="0" i="0" u="none" strike="noStrike" kern="1200" cap="none" spc="0" normalizeH="0" baseline="0" noProof="0">
              <a:ln>
                <a:noFill/>
              </a:ln>
              <a:solidFill>
                <a:srgbClr val="262626"/>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2" name="TextBox 93"/>
          <p:cNvSpPr txBox="1">
            <a:spLocks noChangeArrowheads="1"/>
          </p:cNvSpPr>
          <p:nvPr>
            <p:custDataLst>
              <p:tags r:id="rId6"/>
            </p:custDataLst>
          </p:nvPr>
        </p:nvSpPr>
        <p:spPr bwMode="auto">
          <a:xfrm>
            <a:off x="4902564" y="3185907"/>
            <a:ext cx="2698750" cy="43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lvl="0" algn="ctr">
              <a:lnSpc>
                <a:spcPct val="120000"/>
              </a:lnSpc>
              <a:buFont typeface="Arial" panose="020B0604020202020204" pitchFamily="34" charset="0"/>
              <a:defRPr sz="2000" b="1" spc="300">
                <a:solidFill>
                  <a:schemeClr val="bg1"/>
                </a:solidFill>
                <a:uLnTx/>
                <a:latin typeface="Arial" panose="020B0604020202020204" pitchFamily="34" charset="0"/>
                <a:ea typeface="微软雅黑" panose="020B0503020204020204" charset="-122"/>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eaLnBrk="0" fontAlgn="base">
              <a:lnSpc>
                <a:spcPct val="90000"/>
              </a:lnSpc>
              <a:spcBef>
                <a:spcPts val="500"/>
              </a:spcBef>
              <a:spcAft>
                <a:spcPct val="0"/>
              </a:spcAft>
              <a:buFont typeface="Arial" panose="020B0604020202020204" pitchFamily="34" charset="0"/>
              <a:buChar char="•"/>
            </a:lvl6pPr>
            <a:lvl7pPr marL="2971800" indent="-228600" eaLnBrk="0" fontAlgn="base">
              <a:lnSpc>
                <a:spcPct val="90000"/>
              </a:lnSpc>
              <a:spcBef>
                <a:spcPts val="500"/>
              </a:spcBef>
              <a:spcAft>
                <a:spcPct val="0"/>
              </a:spcAft>
              <a:buFont typeface="Arial" panose="020B0604020202020204" pitchFamily="34" charset="0"/>
              <a:buChar char="•"/>
            </a:lvl7pPr>
            <a:lvl8pPr marL="3429000" indent="-228600" eaLnBrk="0" fontAlgn="base">
              <a:lnSpc>
                <a:spcPct val="90000"/>
              </a:lnSpc>
              <a:spcBef>
                <a:spcPts val="500"/>
              </a:spcBef>
              <a:spcAft>
                <a:spcPct val="0"/>
              </a:spcAft>
              <a:buFont typeface="Arial" panose="020B0604020202020204" pitchFamily="34" charset="0"/>
              <a:buChar char="•"/>
            </a:lvl8pPr>
            <a:lvl9pPr marL="3886200" indent="-228600" eaLnBrk="0" fontAlgn="base">
              <a:lnSpc>
                <a:spcPct val="90000"/>
              </a:lnSpc>
              <a:spcBef>
                <a:spcPts val="500"/>
              </a:spcBef>
              <a:spcAft>
                <a:spcPct val="0"/>
              </a:spcAft>
              <a:buFont typeface="Arial" panose="020B0604020202020204" pitchFamily="34" charset="0"/>
              <a:buChar char="•"/>
            </a:lvl9pPr>
          </a:lstStyle>
          <a:p>
            <a:r>
              <a:rPr lang="zh-CN" altLang="en-US" dirty="0">
                <a:sym typeface="Arial" panose="020B0604020202020204" pitchFamily="34" charset="0"/>
              </a:rPr>
              <a:t>非商业性服务业</a:t>
            </a:r>
          </a:p>
        </p:txBody>
      </p:sp>
      <p:sp>
        <p:nvSpPr>
          <p:cNvPr id="13" name="TextBox 93"/>
          <p:cNvSpPr txBox="1">
            <a:spLocks noChangeArrowheads="1"/>
          </p:cNvSpPr>
          <p:nvPr>
            <p:custDataLst>
              <p:tags r:id="rId7"/>
            </p:custDataLst>
          </p:nvPr>
        </p:nvSpPr>
        <p:spPr bwMode="auto">
          <a:xfrm>
            <a:off x="4604855" y="1920277"/>
            <a:ext cx="3589120" cy="47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5720">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lgn="ctr">
              <a:lnSpc>
                <a:spcPct val="110000"/>
              </a:lnSpc>
              <a:buFont typeface="Arial" panose="020B0604020202020204" pitchFamily="34" charset="0"/>
              <a:defRPr spc="150">
                <a:solidFill>
                  <a:schemeClr val="tx1">
                    <a:lumMod val="75000"/>
                    <a:lumOff val="25000"/>
                  </a:schemeClr>
                </a:solidFill>
                <a:latin typeface="Arial" panose="020B0604020202020204"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zh-CN" altLang="en-US" dirty="0">
                <a:sym typeface="Arial" panose="020B0604020202020204" pitchFamily="34" charset="0"/>
              </a:rPr>
              <a:t>基础教育、公共卫生</a:t>
            </a:r>
            <a:r>
              <a:rPr lang="en-US" altLang="zh-CN" dirty="0">
                <a:sym typeface="Arial" panose="020B0604020202020204" pitchFamily="34" charset="0"/>
              </a:rPr>
              <a:t>……</a:t>
            </a:r>
            <a:endParaRPr lang="zh-CN" altLang="en-US" dirty="0">
              <a:sym typeface="Arial" panose="020B0604020202020204" pitchFamily="34" charset="0"/>
            </a:endParaRPr>
          </a:p>
        </p:txBody>
      </p:sp>
      <p:sp>
        <p:nvSpPr>
          <p:cNvPr id="14" name="TextBox 93"/>
          <p:cNvSpPr txBox="1">
            <a:spLocks noChangeArrowheads="1"/>
          </p:cNvSpPr>
          <p:nvPr>
            <p:custDataLst>
              <p:tags r:id="rId8"/>
            </p:custDataLst>
          </p:nvPr>
        </p:nvSpPr>
        <p:spPr bwMode="auto">
          <a:xfrm>
            <a:off x="5065771" y="2411567"/>
            <a:ext cx="2351069" cy="49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0" anchor="b">
            <a:norm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algn="ctr">
              <a:lnSpc>
                <a:spcPct val="120000"/>
              </a:lnSpc>
              <a:buFont typeface="Arial" panose="020B0604020202020204" pitchFamily="34" charset="0"/>
              <a:defRPr b="1" spc="300">
                <a:solidFill>
                  <a:schemeClr val="tx1">
                    <a:lumMod val="85000"/>
                    <a:lumOff val="15000"/>
                  </a:schemeClr>
                </a:solidFill>
                <a:latin typeface="Arial" panose="020B0604020202020204" pitchFamily="34" charset="0"/>
                <a:ea typeface="微软雅黑" panose="020B050302020402020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zh-CN" altLang="en-US" dirty="0">
                <a:sym typeface="Arial" panose="020B0604020202020204" pitchFamily="34" charset="0"/>
              </a:rPr>
              <a:t>不以营利为目的</a:t>
            </a:r>
          </a:p>
        </p:txBody>
      </p:sp>
      <p:sp>
        <p:nvSpPr>
          <p:cNvPr id="18" name="标题 2"/>
          <p:cNvSpPr txBox="1">
            <a:spLocks/>
          </p:cNvSpPr>
          <p:nvPr/>
        </p:nvSpPr>
        <p:spPr>
          <a:xfrm>
            <a:off x="502412" y="353733"/>
            <a:ext cx="8139178" cy="331514"/>
          </a:xfrm>
          <a:prstGeom prst="rect">
            <a:avLst/>
          </a:prstGeom>
        </p:spPr>
        <p:txBody>
          <a:bodyPr vert="horz" wrap="square" lIns="90170" tIns="46990" rIns="90170" bIns="46990" rtlCol="0" anchor="ctr" anchorCtr="0">
            <a:noAutofit/>
          </a:bodyPr>
          <a:lstStyle>
            <a:lvl1pPr marL="0" marR="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dirty="0" smtClean="0">
                <a:solidFill>
                  <a:schemeClr val="accent1">
                    <a:lumMod val="50000"/>
                  </a:schemeClr>
                </a:solidFill>
              </a:rPr>
              <a:t>服务业的分类</a:t>
            </a:r>
            <a:endParaRPr lang="zh-CN" altLang="en-US" dirty="0">
              <a:solidFill>
                <a:schemeClr val="accent1">
                  <a:lumMod val="50000"/>
                </a:schemeClr>
              </a:solidFill>
            </a:endParaRPr>
          </a:p>
        </p:txBody>
      </p:sp>
      <p:sp>
        <p:nvSpPr>
          <p:cNvPr id="19" name="标题 1"/>
          <p:cNvSpPr>
            <a:spLocks noGrp="1"/>
          </p:cNvSpPr>
          <p:nvPr/>
        </p:nvSpPr>
        <p:spPr>
          <a:xfrm>
            <a:off x="1181413" y="1307903"/>
            <a:ext cx="6004838" cy="2714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pPr algn="l"/>
            <a:r>
              <a:rPr lang="zh-CN" altLang="en-US" sz="1800" b="1" dirty="0" smtClean="0">
                <a:solidFill>
                  <a:schemeClr val="accent6">
                    <a:lumMod val="75000"/>
                  </a:schemeClr>
                </a:solidFill>
              </a:rPr>
              <a:t>非</a:t>
            </a:r>
            <a:r>
              <a:rPr lang="zh-CN" altLang="en-US" sz="1800" b="1" dirty="0">
                <a:solidFill>
                  <a:schemeClr val="accent6">
                    <a:lumMod val="75000"/>
                  </a:schemeClr>
                </a:solidFill>
              </a:rPr>
              <a:t>商业性</a:t>
            </a:r>
            <a:r>
              <a:rPr lang="zh-CN" altLang="en-US" sz="1800" dirty="0" smtClean="0">
                <a:solidFill>
                  <a:srgbClr val="000000"/>
                </a:solidFill>
              </a:rPr>
              <a:t>服务业区位选择时主要考虑什么？</a:t>
            </a:r>
            <a:endParaRPr lang="zh-CN" altLang="en-US" sz="1800" dirty="0">
              <a:solidFill>
                <a:srgbClr val="000000"/>
              </a:solidFill>
            </a:endParaRPr>
          </a:p>
        </p:txBody>
      </p:sp>
      <p:sp>
        <p:nvSpPr>
          <p:cNvPr id="21" name="云形标注 20"/>
          <p:cNvSpPr/>
          <p:nvPr/>
        </p:nvSpPr>
        <p:spPr>
          <a:xfrm>
            <a:off x="6169101" y="519490"/>
            <a:ext cx="2403563" cy="727088"/>
          </a:xfrm>
          <a:prstGeom prst="cloudCallout">
            <a:avLst>
              <a:gd name="adj1" fmla="val -70758"/>
              <a:gd name="adj2" fmla="val 10393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0000"/>
                </a:solidFill>
                <a:latin typeface="微软雅黑" pitchFamily="34" charset="-122"/>
                <a:ea typeface="微软雅黑" pitchFamily="34" charset="-122"/>
              </a:rPr>
              <a:t>布局均衡</a:t>
            </a:r>
            <a:endParaRPr lang="zh-CN" altLang="en-US" sz="2000" b="1"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413212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9"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2"/>
          <p:cNvSpPr txBox="1">
            <a:spLocks/>
          </p:cNvSpPr>
          <p:nvPr/>
        </p:nvSpPr>
        <p:spPr>
          <a:xfrm>
            <a:off x="502412" y="353733"/>
            <a:ext cx="8139178" cy="331514"/>
          </a:xfrm>
          <a:prstGeom prst="rect">
            <a:avLst/>
          </a:prstGeom>
        </p:spPr>
        <p:txBody>
          <a:bodyPr vert="horz" wrap="square" lIns="90170" tIns="46990" rIns="90170" bIns="46990" rtlCol="0" anchor="ctr" anchorCtr="0">
            <a:noAutofit/>
          </a:bodyPr>
          <a:lstStyle>
            <a:lvl1pPr marL="0" marR="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dirty="0" smtClean="0">
                <a:solidFill>
                  <a:schemeClr val="accent1">
                    <a:lumMod val="50000"/>
                  </a:schemeClr>
                </a:solidFill>
              </a:rPr>
              <a:t>小结：</a:t>
            </a:r>
            <a:endParaRPr lang="zh-CN" altLang="en-US" dirty="0">
              <a:solidFill>
                <a:schemeClr val="accent1">
                  <a:lumMod val="50000"/>
                </a:schemeClr>
              </a:solidFill>
            </a:endParaRPr>
          </a:p>
        </p:txBody>
      </p:sp>
      <p:sp>
        <p:nvSpPr>
          <p:cNvPr id="7" name="矩形 2"/>
          <p:cNvSpPr>
            <a:spLocks noChangeArrowheads="1"/>
          </p:cNvSpPr>
          <p:nvPr/>
        </p:nvSpPr>
        <p:spPr bwMode="auto">
          <a:xfrm>
            <a:off x="1419848" y="266483"/>
            <a:ext cx="5406256"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50000"/>
              </a:lnSpc>
            </a:pPr>
            <a:r>
              <a:rPr lang="zh-CN" altLang="en-US" dirty="0" smtClean="0"/>
              <a:t>任务三：归纳影响</a:t>
            </a:r>
            <a:r>
              <a:rPr lang="zh-CN" altLang="zh-CN" dirty="0" smtClean="0"/>
              <a:t>服务业</a:t>
            </a:r>
            <a:r>
              <a:rPr lang="zh-CN" altLang="en-US" dirty="0" smtClean="0"/>
              <a:t>区位选择</a:t>
            </a:r>
            <a:r>
              <a:rPr lang="zh-CN" altLang="zh-CN" dirty="0" smtClean="0"/>
              <a:t>的</a:t>
            </a:r>
            <a:r>
              <a:rPr lang="zh-CN" altLang="en-US" dirty="0" smtClean="0"/>
              <a:t>因素及其变化</a:t>
            </a:r>
            <a:endParaRPr lang="zh-CN" altLang="en-US" sz="1800" dirty="0"/>
          </a:p>
        </p:txBody>
      </p:sp>
      <p:sp>
        <p:nvSpPr>
          <p:cNvPr id="8" name="矩形 7"/>
          <p:cNvSpPr/>
          <p:nvPr/>
        </p:nvSpPr>
        <p:spPr>
          <a:xfrm>
            <a:off x="1010126" y="4146694"/>
            <a:ext cx="7527821" cy="559529"/>
          </a:xfrm>
          <a:prstGeom prst="rect">
            <a:avLst/>
          </a:prstGeom>
          <a:gradFill>
            <a:gsLst>
              <a:gs pos="100000">
                <a:schemeClr val="bg1"/>
              </a:gs>
              <a:gs pos="100000">
                <a:schemeClr val="bg1">
                  <a:lumMod val="85000"/>
                </a:schemeClr>
              </a:gs>
            </a:gsLst>
            <a:path path="shape">
              <a:fillToRect l="50000" t="50000" r="50000" b="50000"/>
            </a:path>
          </a:gradFill>
          <a:ln>
            <a:noFill/>
          </a:ln>
          <a:effectLst>
            <a:outerShdw blurRad="177800" dist="50800" dir="9600000" sx="109000" sy="109000" algn="ctr"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dirty="0" smtClean="0">
                <a:solidFill>
                  <a:prstClr val="black"/>
                </a:solidFill>
                <a:latin typeface="微软雅黑" panose="020B0503020204020204" charset="-122"/>
                <a:ea typeface="微软雅黑" panose="020B0503020204020204" charset="-122"/>
              </a:rPr>
              <a:t>更多考虑</a:t>
            </a:r>
            <a:r>
              <a:rPr lang="zh-CN" altLang="en-US" sz="2000" b="1" dirty="0" smtClean="0">
                <a:solidFill>
                  <a:prstClr val="black"/>
                </a:solidFill>
                <a:latin typeface="微软雅黑" panose="020B0503020204020204" charset="-122"/>
                <a:ea typeface="微软雅黑" panose="020B0503020204020204" charset="-122"/>
              </a:rPr>
              <a:t>网络信息技术</a:t>
            </a:r>
            <a:r>
              <a:rPr lang="zh-CN" altLang="en-US" sz="2000" b="1" dirty="0">
                <a:solidFill>
                  <a:prstClr val="black"/>
                </a:solidFill>
                <a:latin typeface="微软雅黑" panose="020B0503020204020204" charset="-122"/>
                <a:ea typeface="微软雅黑" panose="020B0503020204020204" charset="-122"/>
              </a:rPr>
              <a:t>、劳动力素质，及政策法规、个人情感等</a:t>
            </a:r>
          </a:p>
        </p:txBody>
      </p:sp>
      <p:sp>
        <p:nvSpPr>
          <p:cNvPr id="9" name="箭头: 下 23"/>
          <p:cNvSpPr/>
          <p:nvPr/>
        </p:nvSpPr>
        <p:spPr>
          <a:xfrm>
            <a:off x="4315241" y="1506295"/>
            <a:ext cx="915979" cy="2555341"/>
          </a:xfrm>
          <a:prstGeom prst="downArrow">
            <a:avLst>
              <a:gd name="adj1" fmla="val 50000"/>
              <a:gd name="adj2" fmla="val 60277"/>
            </a:avLst>
          </a:prstGeom>
          <a:solidFill>
            <a:schemeClr val="bg2">
              <a:lumMod val="2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 name="椭圆 9"/>
          <p:cNvSpPr/>
          <p:nvPr/>
        </p:nvSpPr>
        <p:spPr>
          <a:xfrm>
            <a:off x="5489488" y="2147235"/>
            <a:ext cx="3280800" cy="973542"/>
          </a:xfrm>
          <a:prstGeom prst="ellipse">
            <a:avLst/>
          </a:prstGeom>
          <a:gradFill flip="none" rotWithShape="1">
            <a:gsLst>
              <a:gs pos="100000">
                <a:schemeClr val="bg1"/>
              </a:gs>
              <a:gs pos="100000">
                <a:schemeClr val="bg1">
                  <a:lumMod val="85000"/>
                </a:schemeClr>
              </a:gs>
            </a:gsLst>
            <a:path path="shape">
              <a:fillToRect l="50000" t="50000" r="50000" b="50000"/>
            </a:path>
            <a:tileRect/>
          </a:gradFill>
          <a:ln>
            <a:noFill/>
          </a:ln>
          <a:effectLst>
            <a:outerShdw blurRad="177800" sx="109000" sy="109000" algn="c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tx1"/>
              </a:solidFill>
              <a:latin typeface="微软雅黑" panose="020B0503020204020204" charset="-122"/>
              <a:ea typeface="微软雅黑" panose="020B0503020204020204" charset="-122"/>
            </a:endParaRPr>
          </a:p>
        </p:txBody>
      </p:sp>
      <p:sp>
        <p:nvSpPr>
          <p:cNvPr id="11" name="矩形 10"/>
          <p:cNvSpPr/>
          <p:nvPr/>
        </p:nvSpPr>
        <p:spPr>
          <a:xfrm>
            <a:off x="1072690" y="3509714"/>
            <a:ext cx="2212789" cy="400110"/>
          </a:xfrm>
          <a:prstGeom prst="rect">
            <a:avLst/>
          </a:prstGeom>
        </p:spPr>
        <p:txBody>
          <a:bodyPr wrap="square">
            <a:spAutoFit/>
          </a:bodyPr>
          <a:lstStyle/>
          <a:p>
            <a:pPr lvl="0" algn="ctr"/>
            <a:r>
              <a:rPr lang="zh-CN" altLang="en-US" sz="2000" b="1" dirty="0">
                <a:solidFill>
                  <a:prstClr val="black"/>
                </a:solidFill>
                <a:latin typeface="微软雅黑" panose="020B0503020204020204" charset="-122"/>
                <a:ea typeface="微软雅黑" panose="020B0503020204020204" charset="-122"/>
              </a:rPr>
              <a:t>商业性服务业</a:t>
            </a:r>
          </a:p>
        </p:txBody>
      </p:sp>
      <p:sp>
        <p:nvSpPr>
          <p:cNvPr id="12" name="矩形 11"/>
          <p:cNvSpPr/>
          <p:nvPr/>
        </p:nvSpPr>
        <p:spPr>
          <a:xfrm>
            <a:off x="5659617" y="3509714"/>
            <a:ext cx="3112252" cy="400110"/>
          </a:xfrm>
          <a:prstGeom prst="rect">
            <a:avLst/>
          </a:prstGeom>
        </p:spPr>
        <p:txBody>
          <a:bodyPr wrap="square">
            <a:spAutoFit/>
          </a:bodyPr>
          <a:lstStyle/>
          <a:p>
            <a:pPr lvl="0" algn="ctr"/>
            <a:r>
              <a:rPr lang="zh-CN" altLang="en-US" sz="2000" b="1" dirty="0">
                <a:solidFill>
                  <a:prstClr val="black"/>
                </a:solidFill>
                <a:latin typeface="微软雅黑" panose="020B0503020204020204" charset="-122"/>
                <a:ea typeface="微软雅黑" panose="020B0503020204020204" charset="-122"/>
              </a:rPr>
              <a:t>非商业性服务业</a:t>
            </a:r>
          </a:p>
        </p:txBody>
      </p:sp>
      <p:sp>
        <p:nvSpPr>
          <p:cNvPr id="13" name="矩形 12"/>
          <p:cNvSpPr/>
          <p:nvPr/>
        </p:nvSpPr>
        <p:spPr>
          <a:xfrm>
            <a:off x="3709170" y="905425"/>
            <a:ext cx="2141841" cy="551247"/>
          </a:xfrm>
          <a:prstGeom prst="rect">
            <a:avLst/>
          </a:prstGeom>
          <a:gradFill>
            <a:gsLst>
              <a:gs pos="100000">
                <a:schemeClr val="bg1"/>
              </a:gs>
              <a:gs pos="100000">
                <a:schemeClr val="bg1">
                  <a:lumMod val="85000"/>
                </a:schemeClr>
              </a:gs>
            </a:gsLst>
            <a:path path="shape">
              <a:fillToRect l="50000" t="50000" r="50000" b="50000"/>
            </a:path>
          </a:gradFill>
          <a:ln>
            <a:noFill/>
          </a:ln>
          <a:effectLst>
            <a:outerShdw blurRad="177800" dist="50800" dir="9600000" sx="109000" sy="109000" algn="ctr"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b="1" dirty="0">
                <a:solidFill>
                  <a:prstClr val="black"/>
                </a:solidFill>
                <a:latin typeface="微软雅黑" panose="020B0503020204020204" charset="-122"/>
                <a:ea typeface="微软雅黑" panose="020B0503020204020204" charset="-122"/>
              </a:rPr>
              <a:t>服务业区位因素</a:t>
            </a:r>
          </a:p>
        </p:txBody>
      </p:sp>
      <p:sp>
        <p:nvSpPr>
          <p:cNvPr id="14" name="文本框 11"/>
          <p:cNvSpPr txBox="1"/>
          <p:nvPr/>
        </p:nvSpPr>
        <p:spPr>
          <a:xfrm>
            <a:off x="966360" y="2019936"/>
            <a:ext cx="492443" cy="866632"/>
          </a:xfrm>
          <a:prstGeom prst="rect">
            <a:avLst/>
          </a:prstGeom>
          <a:solidFill>
            <a:schemeClr val="bg1"/>
          </a:solidFill>
          <a:ln>
            <a:noFill/>
          </a:ln>
          <a:effectLst>
            <a:outerShdw blurRad="215900" sx="112000" sy="112000" algn="ctr" rotWithShape="0">
              <a:prstClr val="black">
                <a:alpha val="25000"/>
              </a:prstClr>
            </a:outerShdw>
          </a:effectLst>
        </p:spPr>
        <p:txBody>
          <a:bodyPr vert="eaVert" wrap="square" rtlCol="0">
            <a:spAutoFit/>
          </a:bodyPr>
          <a:lstStyle/>
          <a:p>
            <a:pPr algn="dist"/>
            <a:r>
              <a:rPr lang="zh-CN" altLang="en-US" sz="2000" dirty="0">
                <a:latin typeface="微软雅黑" panose="020B0503020204020204" charset="-122"/>
                <a:ea typeface="微软雅黑" panose="020B0503020204020204" charset="-122"/>
              </a:rPr>
              <a:t>交通</a:t>
            </a:r>
          </a:p>
        </p:txBody>
      </p:sp>
      <p:sp>
        <p:nvSpPr>
          <p:cNvPr id="15" name="文本框 12"/>
          <p:cNvSpPr txBox="1"/>
          <p:nvPr/>
        </p:nvSpPr>
        <p:spPr>
          <a:xfrm>
            <a:off x="2213007" y="2019936"/>
            <a:ext cx="492443" cy="866632"/>
          </a:xfrm>
          <a:prstGeom prst="rect">
            <a:avLst/>
          </a:prstGeom>
          <a:solidFill>
            <a:schemeClr val="bg1"/>
          </a:solidFill>
          <a:ln>
            <a:noFill/>
          </a:ln>
          <a:effectLst>
            <a:outerShdw blurRad="215900" sx="112000" sy="112000" algn="ctr" rotWithShape="0">
              <a:prstClr val="black">
                <a:alpha val="25000"/>
              </a:prstClr>
            </a:outerShdw>
          </a:effectLst>
        </p:spPr>
        <p:txBody>
          <a:bodyPr vert="eaVert" wrap="square" rtlCol="0">
            <a:spAutoFit/>
          </a:bodyPr>
          <a:lstStyle/>
          <a:p>
            <a:pPr algn="dist"/>
            <a:r>
              <a:rPr lang="zh-CN" altLang="en-US" sz="2000" dirty="0">
                <a:latin typeface="微软雅黑" panose="020B0503020204020204" charset="-122"/>
                <a:ea typeface="微软雅黑" panose="020B0503020204020204" charset="-122"/>
              </a:rPr>
              <a:t>劳动力</a:t>
            </a:r>
          </a:p>
        </p:txBody>
      </p:sp>
      <p:sp>
        <p:nvSpPr>
          <p:cNvPr id="16" name="文本框 13"/>
          <p:cNvSpPr txBox="1"/>
          <p:nvPr/>
        </p:nvSpPr>
        <p:spPr>
          <a:xfrm>
            <a:off x="364342" y="2019936"/>
            <a:ext cx="492443" cy="866632"/>
          </a:xfrm>
          <a:prstGeom prst="rect">
            <a:avLst/>
          </a:prstGeom>
          <a:solidFill>
            <a:schemeClr val="bg1"/>
          </a:solidFill>
          <a:ln>
            <a:noFill/>
          </a:ln>
          <a:effectLst>
            <a:outerShdw blurRad="215900" sx="112000" sy="112000" algn="ctr" rotWithShape="0">
              <a:prstClr val="black">
                <a:alpha val="25000"/>
              </a:prstClr>
            </a:outerShdw>
          </a:effectLst>
        </p:spPr>
        <p:txBody>
          <a:bodyPr vert="eaVert" wrap="square" rtlCol="0">
            <a:spAutoFit/>
          </a:bodyPr>
          <a:lstStyle/>
          <a:p>
            <a:pPr algn="dist"/>
            <a:r>
              <a:rPr lang="zh-CN" altLang="en-US" sz="2000" dirty="0">
                <a:latin typeface="微软雅黑" panose="020B0503020204020204" charset="-122"/>
                <a:ea typeface="微软雅黑" panose="020B0503020204020204" charset="-122"/>
              </a:rPr>
              <a:t>市场</a:t>
            </a:r>
          </a:p>
        </p:txBody>
      </p:sp>
      <p:sp>
        <p:nvSpPr>
          <p:cNvPr id="17" name="文本框 14"/>
          <p:cNvSpPr txBox="1"/>
          <p:nvPr/>
        </p:nvSpPr>
        <p:spPr>
          <a:xfrm>
            <a:off x="3577165" y="2019936"/>
            <a:ext cx="492443" cy="1228140"/>
          </a:xfrm>
          <a:prstGeom prst="rect">
            <a:avLst/>
          </a:prstGeom>
          <a:solidFill>
            <a:schemeClr val="bg1"/>
          </a:solidFill>
          <a:ln>
            <a:noFill/>
          </a:ln>
          <a:effectLst>
            <a:outerShdw blurRad="215900" sx="112000" sy="112000" algn="ctr" rotWithShape="0">
              <a:prstClr val="black">
                <a:alpha val="25000"/>
              </a:prstClr>
            </a:outerShdw>
          </a:effectLst>
        </p:spPr>
        <p:txBody>
          <a:bodyPr vert="eaVert" wrap="square" rtlCol="0">
            <a:spAutoFit/>
          </a:bodyPr>
          <a:lstStyle/>
          <a:p>
            <a:pPr algn="dist"/>
            <a:r>
              <a:rPr lang="zh-CN" altLang="en-US" sz="2000" dirty="0">
                <a:latin typeface="微软雅黑" panose="020B0503020204020204" charset="-122"/>
                <a:ea typeface="微软雅黑" panose="020B0503020204020204" charset="-122"/>
              </a:rPr>
              <a:t>政策法规</a:t>
            </a:r>
          </a:p>
        </p:txBody>
      </p:sp>
      <p:sp>
        <p:nvSpPr>
          <p:cNvPr id="18" name="文本框 15"/>
          <p:cNvSpPr txBox="1"/>
          <p:nvPr/>
        </p:nvSpPr>
        <p:spPr>
          <a:xfrm>
            <a:off x="2900167" y="2025083"/>
            <a:ext cx="492443" cy="1222993"/>
          </a:xfrm>
          <a:prstGeom prst="rect">
            <a:avLst/>
          </a:prstGeom>
          <a:solidFill>
            <a:schemeClr val="bg1"/>
          </a:solidFill>
          <a:ln>
            <a:noFill/>
          </a:ln>
          <a:effectLst>
            <a:outerShdw blurRad="215900" sx="112000" sy="112000" algn="ctr" rotWithShape="0">
              <a:prstClr val="black">
                <a:alpha val="25000"/>
              </a:prstClr>
            </a:outerShdw>
          </a:effectLst>
        </p:spPr>
        <p:txBody>
          <a:bodyPr vert="eaVert" wrap="square" rtlCol="0">
            <a:spAutoFit/>
          </a:bodyPr>
          <a:lstStyle/>
          <a:p>
            <a:pPr algn="dist"/>
            <a:r>
              <a:rPr lang="zh-CN" altLang="en-US" sz="2000" dirty="0">
                <a:latin typeface="微软雅黑" panose="020B0503020204020204" charset="-122"/>
                <a:ea typeface="微软雅黑" panose="020B0503020204020204" charset="-122"/>
              </a:rPr>
              <a:t>历史文化</a:t>
            </a:r>
          </a:p>
        </p:txBody>
      </p:sp>
      <p:sp>
        <p:nvSpPr>
          <p:cNvPr id="19" name="文本框 16"/>
          <p:cNvSpPr txBox="1"/>
          <p:nvPr/>
        </p:nvSpPr>
        <p:spPr>
          <a:xfrm>
            <a:off x="1573816" y="2019936"/>
            <a:ext cx="492443" cy="866632"/>
          </a:xfrm>
          <a:prstGeom prst="rect">
            <a:avLst/>
          </a:prstGeom>
          <a:solidFill>
            <a:schemeClr val="bg1"/>
          </a:solidFill>
          <a:ln>
            <a:noFill/>
          </a:ln>
          <a:effectLst>
            <a:outerShdw blurRad="215900" sx="112000" sy="112000" algn="ctr" rotWithShape="0">
              <a:prstClr val="black">
                <a:alpha val="25000"/>
              </a:prstClr>
            </a:outerShdw>
          </a:effectLst>
        </p:spPr>
        <p:txBody>
          <a:bodyPr vert="eaVert" wrap="square" rtlCol="0">
            <a:spAutoFit/>
          </a:bodyPr>
          <a:lstStyle/>
          <a:p>
            <a:pPr algn="dist"/>
            <a:r>
              <a:rPr lang="zh-CN" altLang="en-US" sz="2000" dirty="0">
                <a:latin typeface="微软雅黑" panose="020B0503020204020204" charset="-122"/>
                <a:ea typeface="微软雅黑" panose="020B0503020204020204" charset="-122"/>
              </a:rPr>
              <a:t>集聚</a:t>
            </a:r>
          </a:p>
        </p:txBody>
      </p:sp>
      <p:sp>
        <p:nvSpPr>
          <p:cNvPr id="20" name="矩形 19"/>
          <p:cNvSpPr/>
          <p:nvPr/>
        </p:nvSpPr>
        <p:spPr>
          <a:xfrm>
            <a:off x="5766244" y="2447766"/>
            <a:ext cx="2824863" cy="400110"/>
          </a:xfrm>
          <a:prstGeom prst="rect">
            <a:avLst/>
          </a:prstGeom>
        </p:spPr>
        <p:txBody>
          <a:bodyPr wrap="square">
            <a:spAutoFit/>
          </a:bodyPr>
          <a:lstStyle/>
          <a:p>
            <a:r>
              <a:rPr lang="zh-CN" altLang="en-US" sz="2000" dirty="0">
                <a:latin typeface="微软雅黑" panose="020B0503020204020204" charset="-122"/>
                <a:ea typeface="微软雅黑" panose="020B0503020204020204" charset="-122"/>
              </a:rPr>
              <a:t>均衡化为区位选择原则</a:t>
            </a:r>
            <a:endParaRPr lang="zh-CN" altLang="en-US" sz="2000" dirty="0"/>
          </a:p>
        </p:txBody>
      </p:sp>
      <p:sp>
        <p:nvSpPr>
          <p:cNvPr id="21" name="矩形 20"/>
          <p:cNvSpPr/>
          <p:nvPr/>
        </p:nvSpPr>
        <p:spPr>
          <a:xfrm>
            <a:off x="191384" y="1940990"/>
            <a:ext cx="4038793" cy="1493194"/>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矩形 21"/>
          <p:cNvSpPr/>
          <p:nvPr/>
        </p:nvSpPr>
        <p:spPr>
          <a:xfrm>
            <a:off x="5319406" y="1898590"/>
            <a:ext cx="3611941" cy="1535593"/>
          </a:xfrm>
          <a:prstGeom prst="rect">
            <a:avLst/>
          </a:prstGeom>
          <a:no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3" name="文本框 24"/>
          <p:cNvSpPr txBox="1"/>
          <p:nvPr/>
        </p:nvSpPr>
        <p:spPr>
          <a:xfrm>
            <a:off x="4540326" y="2405519"/>
            <a:ext cx="492443" cy="767797"/>
          </a:xfrm>
          <a:prstGeom prst="rect">
            <a:avLst/>
          </a:prstGeom>
          <a:noFill/>
        </p:spPr>
        <p:txBody>
          <a:bodyPr vert="eaVert" wrap="square" rtlCol="0">
            <a:spAutoFit/>
          </a:bodyPr>
          <a:lstStyle/>
          <a:p>
            <a:r>
              <a:rPr lang="zh-CN" altLang="en-US" sz="2000" b="1" dirty="0">
                <a:solidFill>
                  <a:schemeClr val="bg1"/>
                </a:solidFill>
                <a:latin typeface="微软雅黑" panose="020B0503020204020204" charset="-122"/>
                <a:ea typeface="微软雅黑" panose="020B0503020204020204" charset="-122"/>
              </a:rPr>
              <a:t>变化</a:t>
            </a:r>
          </a:p>
        </p:txBody>
      </p:sp>
    </p:spTree>
    <p:extLst>
      <p:ext uri="{BB962C8B-B14F-4D97-AF65-F5344CB8AC3E}">
        <p14:creationId xmlns:p14="http://schemas.microsoft.com/office/powerpoint/2010/main" val="223774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16" presetClass="entr" presetSubtype="2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par>
                          <p:cTn id="47" fill="hold">
                            <p:stCondLst>
                              <p:cond delay="10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up)">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arn(inVertical)">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p:bldP spid="12" grpId="0"/>
      <p:bldP spid="14" grpId="0" bldLvl="0" animBg="1"/>
      <p:bldP spid="15" grpId="0" bldLvl="0" animBg="1"/>
      <p:bldP spid="16" grpId="0" bldLvl="0" animBg="1"/>
      <p:bldP spid="17" grpId="0" bldLvl="0" animBg="1"/>
      <p:bldP spid="18" grpId="0" bldLvl="0" animBg="1"/>
      <p:bldP spid="19" grpId="0" bldLvl="0" animBg="1"/>
      <p:bldP spid="20" grpId="0"/>
      <p:bldP spid="21" grpId="0" bldLvl="0" animBg="1"/>
      <p:bldP spid="2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713" y="705156"/>
            <a:ext cx="2741904" cy="412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标题 1"/>
          <p:cNvSpPr>
            <a:spLocks noGrp="1"/>
          </p:cNvSpPr>
          <p:nvPr>
            <p:ph type="title"/>
          </p:nvPr>
        </p:nvSpPr>
        <p:spPr>
          <a:xfrm>
            <a:off x="502412" y="332467"/>
            <a:ext cx="8139178" cy="331514"/>
          </a:xfrm>
        </p:spPr>
        <p:txBody>
          <a:bodyPr>
            <a:noAutofit/>
          </a:bodyPr>
          <a:lstStyle/>
          <a:p>
            <a:pPr algn="ctr"/>
            <a:r>
              <a:rPr lang="zh-CN" altLang="en-US" dirty="0" smtClean="0">
                <a:solidFill>
                  <a:schemeClr val="accent1">
                    <a:lumMod val="50000"/>
                  </a:schemeClr>
                </a:solidFill>
              </a:rPr>
              <a:t>大家平常一般通过什么渠道买书？</a:t>
            </a:r>
            <a:endParaRPr lang="zh-CN" altLang="en-US" dirty="0">
              <a:solidFill>
                <a:schemeClr val="accent1">
                  <a:lumMod val="50000"/>
                </a:schemeClr>
              </a:solidFill>
            </a:endParaRPr>
          </a:p>
        </p:txBody>
      </p:sp>
      <p:sp>
        <p:nvSpPr>
          <p:cNvPr id="7" name="AutoShape 4" descr="https://johnlewis.scene7.com/is/image/JohnLewis/236300502?$rsp-pdp-port-144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6" descr="https://johnlewis.scene7.com/is/image/JohnLewis/236300502?$rsp-pdp-port-144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矩形 9"/>
          <p:cNvSpPr/>
          <p:nvPr/>
        </p:nvSpPr>
        <p:spPr>
          <a:xfrm>
            <a:off x="3923423" y="860832"/>
            <a:ext cx="4327444" cy="338554"/>
          </a:xfrm>
          <a:prstGeom prst="rect">
            <a:avLst/>
          </a:prstGeom>
        </p:spPr>
        <p:txBody>
          <a:bodyPr wrap="square">
            <a:spAutoFit/>
          </a:bodyPr>
          <a:lstStyle/>
          <a:p>
            <a:r>
              <a:rPr lang="en-US" altLang="zh-CN" sz="1600" dirty="0" smtClean="0">
                <a:solidFill>
                  <a:schemeClr val="tx1">
                    <a:lumMod val="85000"/>
                    <a:lumOff val="15000"/>
                  </a:schemeClr>
                </a:solidFill>
              </a:rPr>
              <a:t>2007—2010</a:t>
            </a:r>
            <a:r>
              <a:rPr lang="zh-CN" altLang="zh-CN" sz="1600" dirty="0">
                <a:solidFill>
                  <a:schemeClr val="tx1">
                    <a:lumMod val="85000"/>
                    <a:lumOff val="15000"/>
                  </a:schemeClr>
                </a:solidFill>
              </a:rPr>
              <a:t>年，</a:t>
            </a:r>
            <a:r>
              <a:rPr lang="zh-CN" altLang="zh-CN" sz="1600" dirty="0" smtClean="0">
                <a:solidFill>
                  <a:schemeClr val="tx1">
                    <a:lumMod val="85000"/>
                    <a:lumOff val="15000"/>
                  </a:schemeClr>
                </a:solidFill>
              </a:rPr>
              <a:t>中国民营书店倒闭</a:t>
            </a:r>
            <a:r>
              <a:rPr lang="zh-CN" altLang="zh-CN" sz="1600" dirty="0">
                <a:solidFill>
                  <a:schemeClr val="tx1">
                    <a:lumMod val="85000"/>
                    <a:lumOff val="15000"/>
                  </a:schemeClr>
                </a:solidFill>
              </a:rPr>
              <a:t>了</a:t>
            </a:r>
            <a:r>
              <a:rPr lang="en-US" altLang="zh-CN" sz="1600" dirty="0">
                <a:solidFill>
                  <a:schemeClr val="tx1">
                    <a:lumMod val="85000"/>
                    <a:lumOff val="15000"/>
                  </a:schemeClr>
                </a:solidFill>
              </a:rPr>
              <a:t>1</a:t>
            </a:r>
            <a:r>
              <a:rPr lang="zh-CN" altLang="zh-CN" sz="1600" dirty="0" smtClean="0">
                <a:solidFill>
                  <a:schemeClr val="tx1">
                    <a:lumMod val="85000"/>
                    <a:lumOff val="15000"/>
                  </a:schemeClr>
                </a:solidFill>
              </a:rPr>
              <a:t>万</a:t>
            </a:r>
            <a:r>
              <a:rPr lang="zh-CN" altLang="en-US" sz="1600" dirty="0" smtClean="0">
                <a:solidFill>
                  <a:schemeClr val="tx1">
                    <a:lumMod val="85000"/>
                    <a:lumOff val="15000"/>
                  </a:schemeClr>
                </a:solidFill>
              </a:rPr>
              <a:t>余</a:t>
            </a:r>
            <a:r>
              <a:rPr lang="zh-CN" altLang="zh-CN" sz="1600" dirty="0" smtClean="0">
                <a:solidFill>
                  <a:schemeClr val="tx1">
                    <a:lumMod val="85000"/>
                    <a:lumOff val="15000"/>
                  </a:schemeClr>
                </a:solidFill>
              </a:rPr>
              <a:t>家</a:t>
            </a:r>
            <a:endParaRPr lang="zh-CN" altLang="en-US" sz="1600" dirty="0">
              <a:solidFill>
                <a:schemeClr val="tx1">
                  <a:lumMod val="85000"/>
                  <a:lumOff val="15000"/>
                </a:schemeClr>
              </a:solidFill>
            </a:endParaRP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807" y="1326975"/>
            <a:ext cx="3147228" cy="217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图片 13" descr="C:\Users\ADMINI~1.QHF\AppData\Local\Temp\1586331830(1).png"/>
          <p:cNvPicPr/>
          <p:nvPr/>
        </p:nvPicPr>
        <p:blipFill>
          <a:blip r:embed="rId4">
            <a:extLst>
              <a:ext uri="{28A0092B-C50C-407E-A947-70E740481C1C}">
                <a14:useLocalDpi xmlns:a14="http://schemas.microsoft.com/office/drawing/2010/main" val="0"/>
              </a:ext>
            </a:extLst>
          </a:blip>
          <a:srcRect/>
          <a:stretch>
            <a:fillRect/>
          </a:stretch>
        </p:blipFill>
        <p:spPr bwMode="auto">
          <a:xfrm>
            <a:off x="4505647" y="2012064"/>
            <a:ext cx="3832860" cy="2654300"/>
          </a:xfrm>
          <a:prstGeom prst="rect">
            <a:avLst/>
          </a:prstGeom>
          <a:noFill/>
          <a:ln>
            <a:noFill/>
          </a:ln>
        </p:spPr>
      </p:pic>
      <p:sp>
        <p:nvSpPr>
          <p:cNvPr id="15" name="矩形 14"/>
          <p:cNvSpPr/>
          <p:nvPr/>
        </p:nvSpPr>
        <p:spPr>
          <a:xfrm>
            <a:off x="4548178" y="2372179"/>
            <a:ext cx="438493" cy="215595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val="383415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EC96A2CD-A68C-47B2-B3F4-F99F072B39D2}"/>
              </a:ext>
            </a:extLst>
          </p:cNvPr>
          <p:cNvSpPr/>
          <p:nvPr/>
        </p:nvSpPr>
        <p:spPr>
          <a:xfrm>
            <a:off x="781196" y="1768642"/>
            <a:ext cx="7928196" cy="64963"/>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6" name="Oval 44">
            <a:extLst>
              <a:ext uri="{FF2B5EF4-FFF2-40B4-BE49-F238E27FC236}">
                <a16:creationId xmlns:a16="http://schemas.microsoft.com/office/drawing/2014/main" xmlns="" id="{8E25E036-4B78-409E-84DC-8CF5B1B3D018}"/>
              </a:ext>
            </a:extLst>
          </p:cNvPr>
          <p:cNvSpPr/>
          <p:nvPr/>
        </p:nvSpPr>
        <p:spPr>
          <a:xfrm>
            <a:off x="6803235" y="1225832"/>
            <a:ext cx="1142575" cy="1142169"/>
          </a:xfrm>
          <a:prstGeom prst="ellipse">
            <a:avLst/>
          </a:prstGeom>
          <a:noFill/>
          <a:ln w="19050">
            <a:solidFill>
              <a:srgbClr val="64AB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8" name="Oval 14">
            <a:extLst>
              <a:ext uri="{FF2B5EF4-FFF2-40B4-BE49-F238E27FC236}">
                <a16:creationId xmlns:a16="http://schemas.microsoft.com/office/drawing/2014/main" xmlns="" id="{80A3DEF3-AC3A-4972-9382-0C56E89AB412}"/>
              </a:ext>
            </a:extLst>
          </p:cNvPr>
          <p:cNvSpPr/>
          <p:nvPr/>
        </p:nvSpPr>
        <p:spPr>
          <a:xfrm>
            <a:off x="692804" y="1523200"/>
            <a:ext cx="489098" cy="488923"/>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10" name="Oval 30">
            <a:extLst>
              <a:ext uri="{FF2B5EF4-FFF2-40B4-BE49-F238E27FC236}">
                <a16:creationId xmlns:a16="http://schemas.microsoft.com/office/drawing/2014/main" xmlns="" id="{C8316569-B7ED-443B-A662-B545C6FC1920}"/>
              </a:ext>
            </a:extLst>
          </p:cNvPr>
          <p:cNvSpPr/>
          <p:nvPr/>
        </p:nvSpPr>
        <p:spPr>
          <a:xfrm>
            <a:off x="2881755" y="1589961"/>
            <a:ext cx="357493" cy="355402"/>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13" name="Oval 33">
            <a:extLst>
              <a:ext uri="{FF2B5EF4-FFF2-40B4-BE49-F238E27FC236}">
                <a16:creationId xmlns:a16="http://schemas.microsoft.com/office/drawing/2014/main" xmlns="" id="{5DA38F9C-5BAC-4A26-9206-91A061E535A6}"/>
              </a:ext>
            </a:extLst>
          </p:cNvPr>
          <p:cNvSpPr/>
          <p:nvPr/>
        </p:nvSpPr>
        <p:spPr>
          <a:xfrm>
            <a:off x="6860201" y="1274103"/>
            <a:ext cx="1039086" cy="1038716"/>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14" name="Rectangle 34">
            <a:extLst>
              <a:ext uri="{FF2B5EF4-FFF2-40B4-BE49-F238E27FC236}">
                <a16:creationId xmlns:a16="http://schemas.microsoft.com/office/drawing/2014/main" xmlns="" id="{17535BCA-8E73-45E0-9A51-0D6A03825E98}"/>
              </a:ext>
            </a:extLst>
          </p:cNvPr>
          <p:cNvSpPr>
            <a:spLocks noChangeArrowheads="1"/>
          </p:cNvSpPr>
          <p:nvPr/>
        </p:nvSpPr>
        <p:spPr bwMode="auto">
          <a:xfrm>
            <a:off x="4696119" y="2271978"/>
            <a:ext cx="543741" cy="4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2011</a:t>
            </a:r>
            <a:endParaRPr lang="bg-BG" altLang="zh-CN" sz="2100" b="1" dirty="0">
              <a:solidFill>
                <a:schemeClr val="accent2">
                  <a:lumMod val="50000"/>
                </a:schemeClr>
              </a:solidFill>
            </a:endParaRPr>
          </a:p>
        </p:txBody>
      </p:sp>
      <p:sp>
        <p:nvSpPr>
          <p:cNvPr id="15" name="Rectangle 35">
            <a:extLst>
              <a:ext uri="{FF2B5EF4-FFF2-40B4-BE49-F238E27FC236}">
                <a16:creationId xmlns:a16="http://schemas.microsoft.com/office/drawing/2014/main" xmlns="" id="{B9191807-28C8-4E65-B2FE-3C7E7233CC43}"/>
              </a:ext>
            </a:extLst>
          </p:cNvPr>
          <p:cNvSpPr>
            <a:spLocks noChangeArrowheads="1"/>
          </p:cNvSpPr>
          <p:nvPr/>
        </p:nvSpPr>
        <p:spPr bwMode="auto">
          <a:xfrm>
            <a:off x="5218595" y="2270287"/>
            <a:ext cx="54374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2013</a:t>
            </a:r>
            <a:endParaRPr lang="bg-BG" altLang="zh-CN" sz="2100" b="1" dirty="0">
              <a:solidFill>
                <a:schemeClr val="accent2">
                  <a:lumMod val="50000"/>
                </a:schemeClr>
              </a:solidFill>
            </a:endParaRPr>
          </a:p>
        </p:txBody>
      </p:sp>
      <p:sp>
        <p:nvSpPr>
          <p:cNvPr id="16" name="Rectangle 36">
            <a:extLst>
              <a:ext uri="{FF2B5EF4-FFF2-40B4-BE49-F238E27FC236}">
                <a16:creationId xmlns:a16="http://schemas.microsoft.com/office/drawing/2014/main" xmlns="" id="{ECE8D977-5714-4A03-B50F-912DFF0A1A7E}"/>
              </a:ext>
            </a:extLst>
          </p:cNvPr>
          <p:cNvSpPr>
            <a:spLocks noChangeArrowheads="1"/>
          </p:cNvSpPr>
          <p:nvPr/>
        </p:nvSpPr>
        <p:spPr bwMode="auto">
          <a:xfrm>
            <a:off x="3661138" y="2271978"/>
            <a:ext cx="543741" cy="4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2008</a:t>
            </a:r>
            <a:endParaRPr lang="bg-BG" altLang="zh-CN" sz="2100" b="1" dirty="0">
              <a:solidFill>
                <a:schemeClr val="accent2">
                  <a:lumMod val="50000"/>
                </a:schemeClr>
              </a:solidFill>
            </a:endParaRPr>
          </a:p>
        </p:txBody>
      </p:sp>
      <p:sp>
        <p:nvSpPr>
          <p:cNvPr id="17" name="Rectangle 37">
            <a:extLst>
              <a:ext uri="{FF2B5EF4-FFF2-40B4-BE49-F238E27FC236}">
                <a16:creationId xmlns:a16="http://schemas.microsoft.com/office/drawing/2014/main" xmlns="" id="{39145DD9-0E8C-486B-BCC5-D6CA611B2B30}"/>
              </a:ext>
            </a:extLst>
          </p:cNvPr>
          <p:cNvSpPr>
            <a:spLocks noChangeArrowheads="1"/>
          </p:cNvSpPr>
          <p:nvPr/>
        </p:nvSpPr>
        <p:spPr bwMode="auto">
          <a:xfrm>
            <a:off x="2798280" y="2271978"/>
            <a:ext cx="543741" cy="4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2007</a:t>
            </a:r>
            <a:endParaRPr lang="bg-BG" altLang="zh-CN" sz="2100" b="1" dirty="0">
              <a:solidFill>
                <a:schemeClr val="accent2">
                  <a:lumMod val="50000"/>
                </a:schemeClr>
              </a:solidFill>
            </a:endParaRPr>
          </a:p>
        </p:txBody>
      </p:sp>
      <p:sp>
        <p:nvSpPr>
          <p:cNvPr id="18" name="Rectangle 38">
            <a:extLst>
              <a:ext uri="{FF2B5EF4-FFF2-40B4-BE49-F238E27FC236}">
                <a16:creationId xmlns:a16="http://schemas.microsoft.com/office/drawing/2014/main" xmlns="" id="{C46143CB-ECF9-4A81-A16C-14EE2539D8E8}"/>
              </a:ext>
            </a:extLst>
          </p:cNvPr>
          <p:cNvSpPr>
            <a:spLocks noChangeArrowheads="1"/>
          </p:cNvSpPr>
          <p:nvPr/>
        </p:nvSpPr>
        <p:spPr bwMode="auto">
          <a:xfrm>
            <a:off x="1600466" y="2271978"/>
            <a:ext cx="543741" cy="4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1997</a:t>
            </a:r>
            <a:endParaRPr lang="bg-BG" altLang="zh-CN" sz="2100" b="1" dirty="0">
              <a:solidFill>
                <a:schemeClr val="accent2">
                  <a:lumMod val="50000"/>
                </a:schemeClr>
              </a:solidFill>
            </a:endParaRPr>
          </a:p>
        </p:txBody>
      </p:sp>
      <p:sp>
        <p:nvSpPr>
          <p:cNvPr id="19"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665488" y="2271978"/>
            <a:ext cx="543739" cy="4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1993</a:t>
            </a:r>
            <a:endParaRPr lang="bg-BG" altLang="zh-CN" sz="2100" b="1" dirty="0">
              <a:solidFill>
                <a:schemeClr val="accent2">
                  <a:lumMod val="50000"/>
                </a:schemeClr>
              </a:solidFill>
            </a:endParaRPr>
          </a:p>
        </p:txBody>
      </p:sp>
      <p:sp>
        <p:nvSpPr>
          <p:cNvPr id="20" name="Rectangle 40">
            <a:extLst>
              <a:ext uri="{FF2B5EF4-FFF2-40B4-BE49-F238E27FC236}">
                <a16:creationId xmlns:a16="http://schemas.microsoft.com/office/drawing/2014/main" xmlns="" id="{3D721B29-C733-4669-8283-3197FDEBB041}"/>
              </a:ext>
            </a:extLst>
          </p:cNvPr>
          <p:cNvSpPr>
            <a:spLocks noChangeArrowheads="1"/>
          </p:cNvSpPr>
          <p:nvPr/>
        </p:nvSpPr>
        <p:spPr bwMode="auto">
          <a:xfrm>
            <a:off x="6891279" y="1531894"/>
            <a:ext cx="944211" cy="76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chemeClr val="bg1"/>
                </a:solidFill>
                <a:latin typeface="New Cicle" pitchFamily="2" charset="0"/>
              </a:rPr>
              <a:t>2018</a:t>
            </a:r>
            <a:endParaRPr lang="bg-BG" altLang="zh-CN" sz="3600" dirty="0">
              <a:solidFill>
                <a:schemeClr val="bg1"/>
              </a:solidFill>
            </a:endParaRPr>
          </a:p>
        </p:txBody>
      </p:sp>
      <p:sp>
        <p:nvSpPr>
          <p:cNvPr id="22" name="标题 2"/>
          <p:cNvSpPr>
            <a:spLocks noGrp="1"/>
          </p:cNvSpPr>
          <p:nvPr>
            <p:ph type="title"/>
          </p:nvPr>
        </p:nvSpPr>
        <p:spPr>
          <a:xfrm>
            <a:off x="502412" y="332467"/>
            <a:ext cx="8139178" cy="331514"/>
          </a:xfrm>
        </p:spPr>
        <p:txBody>
          <a:bodyPr vert="horz" wrap="square" lIns="90170" tIns="46990" rIns="90170" bIns="46990" rtlCol="0" anchor="ctr" anchorCtr="0">
            <a:noAutofit/>
          </a:bodyPr>
          <a:lstStyle/>
          <a:p>
            <a:r>
              <a:rPr lang="zh-CN" altLang="en-US" dirty="0">
                <a:solidFill>
                  <a:schemeClr val="accent1">
                    <a:lumMod val="50000"/>
                  </a:schemeClr>
                </a:solidFill>
              </a:rPr>
              <a:t>西西弗书店的逆势生长路</a:t>
            </a:r>
          </a:p>
        </p:txBody>
      </p:sp>
      <p:sp>
        <p:nvSpPr>
          <p:cNvPr id="24"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307310" y="2717309"/>
            <a:ext cx="1325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a:solidFill>
                  <a:schemeClr val="accent2">
                    <a:lumMod val="50000"/>
                  </a:schemeClr>
                </a:solidFill>
                <a:latin typeface="楷体" pitchFamily="49" charset="-122"/>
                <a:ea typeface="楷体" pitchFamily="49" charset="-122"/>
              </a:rPr>
              <a:t>诞生</a:t>
            </a:r>
            <a:r>
              <a:rPr lang="zh-CN" altLang="en-US" sz="1600" b="1" dirty="0" smtClean="0">
                <a:solidFill>
                  <a:schemeClr val="accent2">
                    <a:lumMod val="50000"/>
                  </a:schemeClr>
                </a:solidFill>
                <a:latin typeface="楷体" pitchFamily="49" charset="-122"/>
                <a:ea typeface="楷体" pitchFamily="49" charset="-122"/>
              </a:rPr>
              <a:t>于</a:t>
            </a:r>
            <a:endParaRPr lang="en-US" altLang="zh-CN" sz="1600" b="1" dirty="0" smtClean="0">
              <a:solidFill>
                <a:schemeClr val="accent2">
                  <a:lumMod val="50000"/>
                </a:schemeClr>
              </a:solidFill>
              <a:latin typeface="楷体" pitchFamily="49" charset="-122"/>
              <a:ea typeface="楷体" pitchFamily="49" charset="-122"/>
            </a:endParaRPr>
          </a:p>
          <a:p>
            <a:pPr algn="ctr"/>
            <a:r>
              <a:rPr lang="zh-CN" altLang="en-US" sz="1600" b="1" dirty="0" smtClean="0">
                <a:solidFill>
                  <a:schemeClr val="accent2">
                    <a:lumMod val="50000"/>
                  </a:schemeClr>
                </a:solidFill>
                <a:latin typeface="楷体" pitchFamily="49" charset="-122"/>
                <a:ea typeface="楷体" pitchFamily="49" charset="-122"/>
              </a:rPr>
              <a:t>贵州遵义</a:t>
            </a:r>
            <a:endParaRPr lang="en-US" altLang="zh-CN" sz="1600" b="1" dirty="0" smtClean="0">
              <a:solidFill>
                <a:schemeClr val="accent2">
                  <a:lumMod val="50000"/>
                </a:schemeClr>
              </a:solidFill>
              <a:latin typeface="楷体" pitchFamily="49" charset="-122"/>
              <a:ea typeface="楷体" pitchFamily="49" charset="-122"/>
            </a:endParaRPr>
          </a:p>
        </p:txBody>
      </p:sp>
      <p:sp>
        <p:nvSpPr>
          <p:cNvPr id="25"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1340733" y="2717309"/>
            <a:ext cx="10954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贵州省内最大书店</a:t>
            </a:r>
            <a:endParaRPr lang="bg-BG" altLang="zh-CN" sz="1600" b="1" dirty="0">
              <a:solidFill>
                <a:schemeClr val="accent2">
                  <a:lumMod val="50000"/>
                </a:schemeClr>
              </a:solidFill>
              <a:latin typeface="楷体" pitchFamily="49" charset="-122"/>
              <a:ea typeface="楷体" pitchFamily="49" charset="-122"/>
            </a:endParaRPr>
          </a:p>
        </p:txBody>
      </p:sp>
      <p:sp>
        <p:nvSpPr>
          <p:cNvPr id="27"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2395942" y="2689551"/>
            <a:ext cx="11308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决定转型</a:t>
            </a:r>
            <a:endParaRPr lang="en-US" altLang="zh-CN" sz="1600" b="1" dirty="0" smtClean="0">
              <a:solidFill>
                <a:schemeClr val="accent2">
                  <a:lumMod val="50000"/>
                </a:schemeClr>
              </a:solidFill>
              <a:latin typeface="楷体" pitchFamily="49" charset="-122"/>
              <a:ea typeface="楷体" pitchFamily="49" charset="-122"/>
            </a:endParaRPr>
          </a:p>
          <a:p>
            <a:pPr algn="ctr"/>
            <a:r>
              <a:rPr lang="zh-CN" altLang="en-US" sz="1600" b="1" dirty="0" smtClean="0">
                <a:solidFill>
                  <a:schemeClr val="accent2">
                    <a:lumMod val="50000"/>
                  </a:schemeClr>
                </a:solidFill>
                <a:latin typeface="楷体" pitchFamily="49" charset="-122"/>
                <a:ea typeface="楷体" pitchFamily="49" charset="-122"/>
              </a:rPr>
              <a:t>走出贵州</a:t>
            </a:r>
            <a:endParaRPr lang="bg-BG" altLang="zh-CN" sz="1600" b="1" dirty="0">
              <a:solidFill>
                <a:schemeClr val="accent2">
                  <a:lumMod val="50000"/>
                </a:schemeClr>
              </a:solidFill>
              <a:latin typeface="楷体" pitchFamily="49" charset="-122"/>
              <a:ea typeface="楷体" pitchFamily="49" charset="-122"/>
            </a:endParaRPr>
          </a:p>
        </p:txBody>
      </p:sp>
      <p:sp>
        <p:nvSpPr>
          <p:cNvPr id="28" name="Oval 26">
            <a:extLst>
              <a:ext uri="{FF2B5EF4-FFF2-40B4-BE49-F238E27FC236}">
                <a16:creationId xmlns:a16="http://schemas.microsoft.com/office/drawing/2014/main" xmlns="" id="{6F4C6457-641E-4A49-B50D-6518030F5259}"/>
              </a:ext>
            </a:extLst>
          </p:cNvPr>
          <p:cNvSpPr/>
          <p:nvPr/>
        </p:nvSpPr>
        <p:spPr>
          <a:xfrm>
            <a:off x="3611044" y="1457405"/>
            <a:ext cx="622667" cy="622440"/>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29" name="Oval 30">
            <a:extLst>
              <a:ext uri="{FF2B5EF4-FFF2-40B4-BE49-F238E27FC236}">
                <a16:creationId xmlns:a16="http://schemas.microsoft.com/office/drawing/2014/main" xmlns="" id="{C8316569-B7ED-443B-A662-B545C6FC1920}"/>
              </a:ext>
            </a:extLst>
          </p:cNvPr>
          <p:cNvSpPr/>
          <p:nvPr/>
        </p:nvSpPr>
        <p:spPr>
          <a:xfrm>
            <a:off x="1693589" y="1598131"/>
            <a:ext cx="357493" cy="355399"/>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30"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3375869" y="2663799"/>
            <a:ext cx="1205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进入</a:t>
            </a:r>
            <a:r>
              <a:rPr lang="zh-CN" altLang="en-US" b="1" dirty="0" smtClean="0">
                <a:solidFill>
                  <a:schemeClr val="accent6">
                    <a:lumMod val="75000"/>
                  </a:schemeClr>
                </a:solidFill>
                <a:latin typeface="楷体" pitchFamily="49" charset="-122"/>
                <a:ea typeface="楷体" pitchFamily="49" charset="-122"/>
              </a:rPr>
              <a:t>重庆</a:t>
            </a:r>
            <a:endParaRPr lang="en-US" altLang="zh-CN" b="1" dirty="0" smtClean="0">
              <a:solidFill>
                <a:schemeClr val="accent6">
                  <a:lumMod val="75000"/>
                </a:schemeClr>
              </a:solidFill>
              <a:latin typeface="楷体" pitchFamily="49" charset="-122"/>
              <a:ea typeface="楷体" pitchFamily="49" charset="-122"/>
            </a:endParaRPr>
          </a:p>
        </p:txBody>
      </p:sp>
      <p:sp>
        <p:nvSpPr>
          <p:cNvPr id="31"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3315887" y="3032602"/>
            <a:ext cx="1318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增加</a:t>
            </a:r>
            <a:r>
              <a:rPr lang="zh-CN" altLang="en-US" sz="1600" b="1" dirty="0">
                <a:solidFill>
                  <a:schemeClr val="accent2">
                    <a:lumMod val="50000"/>
                  </a:schemeClr>
                </a:solidFill>
                <a:latin typeface="楷体" pitchFamily="49" charset="-122"/>
                <a:ea typeface="楷体" pitchFamily="49" charset="-122"/>
              </a:rPr>
              <a:t>子</a:t>
            </a:r>
            <a:r>
              <a:rPr lang="zh-CN" altLang="en-US" sz="1600" b="1" dirty="0" smtClean="0">
                <a:solidFill>
                  <a:schemeClr val="accent2">
                    <a:lumMod val="50000"/>
                  </a:schemeClr>
                </a:solidFill>
                <a:latin typeface="楷体" pitchFamily="49" charset="-122"/>
                <a:ea typeface="楷体" pitchFamily="49" charset="-122"/>
              </a:rPr>
              <a:t>品牌</a:t>
            </a:r>
            <a:endParaRPr lang="en-US" altLang="zh-CN" sz="1600" b="1" dirty="0" smtClean="0">
              <a:solidFill>
                <a:schemeClr val="accent2">
                  <a:lumMod val="50000"/>
                </a:schemeClr>
              </a:solidFill>
              <a:latin typeface="楷体" pitchFamily="49" charset="-122"/>
              <a:ea typeface="楷体" pitchFamily="49" charset="-122"/>
            </a:endParaRPr>
          </a:p>
        </p:txBody>
      </p:sp>
      <p:sp>
        <p:nvSpPr>
          <p:cNvPr id="32" name="Oval 30">
            <a:extLst>
              <a:ext uri="{FF2B5EF4-FFF2-40B4-BE49-F238E27FC236}">
                <a16:creationId xmlns:a16="http://schemas.microsoft.com/office/drawing/2014/main" xmlns="" id="{C8316569-B7ED-443B-A662-B545C6FC1920}"/>
              </a:ext>
            </a:extLst>
          </p:cNvPr>
          <p:cNvSpPr/>
          <p:nvPr/>
        </p:nvSpPr>
        <p:spPr>
          <a:xfrm>
            <a:off x="4789241" y="1607782"/>
            <a:ext cx="357493" cy="355399"/>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33"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4745294" y="2642004"/>
            <a:ext cx="4398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进入成都</a:t>
            </a:r>
            <a:endParaRPr lang="bg-BG" altLang="zh-CN" sz="1600" b="1" dirty="0">
              <a:solidFill>
                <a:schemeClr val="accent2">
                  <a:lumMod val="50000"/>
                </a:schemeClr>
              </a:solidFill>
              <a:latin typeface="楷体" pitchFamily="49" charset="-122"/>
              <a:ea typeface="楷体" pitchFamily="49" charset="-122"/>
            </a:endParaRPr>
          </a:p>
        </p:txBody>
      </p:sp>
      <p:cxnSp>
        <p:nvCxnSpPr>
          <p:cNvPr id="34" name="直接连接符 33"/>
          <p:cNvCxnSpPr/>
          <p:nvPr/>
        </p:nvCxnSpPr>
        <p:spPr>
          <a:xfrm>
            <a:off x="3441743" y="1186887"/>
            <a:ext cx="0" cy="2596061"/>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677573" y="1107053"/>
            <a:ext cx="0" cy="2596061"/>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7"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5292599" y="2642004"/>
            <a:ext cx="3527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进入</a:t>
            </a:r>
            <a:r>
              <a:rPr lang="zh-CN" altLang="en-US" sz="1600" b="1" dirty="0">
                <a:solidFill>
                  <a:schemeClr val="accent2">
                    <a:lumMod val="50000"/>
                  </a:schemeClr>
                </a:solidFill>
                <a:latin typeface="楷体" pitchFamily="49" charset="-122"/>
                <a:ea typeface="楷体" pitchFamily="49" charset="-122"/>
              </a:rPr>
              <a:t>深圳</a:t>
            </a:r>
            <a:endParaRPr lang="bg-BG" altLang="zh-CN" sz="1600" b="1" dirty="0">
              <a:solidFill>
                <a:schemeClr val="accent2">
                  <a:lumMod val="50000"/>
                </a:schemeClr>
              </a:solidFill>
              <a:latin typeface="楷体" pitchFamily="49" charset="-122"/>
              <a:ea typeface="楷体" pitchFamily="49" charset="-122"/>
            </a:endParaRPr>
          </a:p>
        </p:txBody>
      </p:sp>
      <p:sp>
        <p:nvSpPr>
          <p:cNvPr id="39" name="Oval 30">
            <a:extLst>
              <a:ext uri="{FF2B5EF4-FFF2-40B4-BE49-F238E27FC236}">
                <a16:creationId xmlns:a16="http://schemas.microsoft.com/office/drawing/2014/main" xmlns="" id="{C8316569-B7ED-443B-A662-B545C6FC1920}"/>
              </a:ext>
            </a:extLst>
          </p:cNvPr>
          <p:cNvSpPr/>
          <p:nvPr/>
        </p:nvSpPr>
        <p:spPr>
          <a:xfrm>
            <a:off x="5320985" y="1612790"/>
            <a:ext cx="357493" cy="355399"/>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40" name="Oval 30">
            <a:extLst>
              <a:ext uri="{FF2B5EF4-FFF2-40B4-BE49-F238E27FC236}">
                <a16:creationId xmlns:a16="http://schemas.microsoft.com/office/drawing/2014/main" xmlns="" id="{C8316569-B7ED-443B-A662-B545C6FC1920}"/>
              </a:ext>
            </a:extLst>
          </p:cNvPr>
          <p:cNvSpPr/>
          <p:nvPr/>
        </p:nvSpPr>
        <p:spPr>
          <a:xfrm>
            <a:off x="6157095" y="1607781"/>
            <a:ext cx="357493" cy="355399"/>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41"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5689111" y="2726183"/>
            <a:ext cx="3527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b="1" dirty="0" smtClean="0">
                <a:solidFill>
                  <a:schemeClr val="accent2">
                    <a:lumMod val="50000"/>
                  </a:schemeClr>
                </a:solidFill>
                <a:latin typeface="楷体" pitchFamily="49" charset="-122"/>
                <a:ea typeface="楷体" pitchFamily="49" charset="-122"/>
              </a:rPr>
              <a:t>…</a:t>
            </a:r>
            <a:endParaRPr lang="bg-BG" altLang="zh-CN" sz="1600" b="1" dirty="0">
              <a:solidFill>
                <a:schemeClr val="accent2">
                  <a:lumMod val="50000"/>
                </a:schemeClr>
              </a:solidFill>
              <a:latin typeface="楷体" pitchFamily="49" charset="-122"/>
              <a:ea typeface="楷体" pitchFamily="49" charset="-122"/>
            </a:endParaRPr>
          </a:p>
        </p:txBody>
      </p:sp>
      <p:sp>
        <p:nvSpPr>
          <p:cNvPr id="42" name="Rectangle 35">
            <a:extLst>
              <a:ext uri="{FF2B5EF4-FFF2-40B4-BE49-F238E27FC236}">
                <a16:creationId xmlns:a16="http://schemas.microsoft.com/office/drawing/2014/main" xmlns="" id="{B9191807-28C8-4E65-B2FE-3C7E7233CC43}"/>
              </a:ext>
            </a:extLst>
          </p:cNvPr>
          <p:cNvSpPr>
            <a:spLocks noChangeArrowheads="1"/>
          </p:cNvSpPr>
          <p:nvPr/>
        </p:nvSpPr>
        <p:spPr bwMode="auto">
          <a:xfrm>
            <a:off x="6063970" y="2268153"/>
            <a:ext cx="54374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2017</a:t>
            </a:r>
            <a:endParaRPr lang="bg-BG" altLang="zh-CN" sz="2100" b="1" dirty="0">
              <a:solidFill>
                <a:schemeClr val="accent2">
                  <a:lumMod val="50000"/>
                </a:schemeClr>
              </a:solidFill>
            </a:endParaRPr>
          </a:p>
        </p:txBody>
      </p:sp>
      <p:sp>
        <p:nvSpPr>
          <p:cNvPr id="43"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6157095" y="2642004"/>
            <a:ext cx="3527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进入天津</a:t>
            </a:r>
            <a:endParaRPr lang="bg-BG" altLang="zh-CN" sz="1600" b="1" dirty="0">
              <a:solidFill>
                <a:schemeClr val="accent2">
                  <a:lumMod val="50000"/>
                </a:schemeClr>
              </a:solidFill>
              <a:latin typeface="楷体" pitchFamily="49" charset="-122"/>
              <a:ea typeface="楷体" pitchFamily="49" charset="-122"/>
            </a:endParaRPr>
          </a:p>
        </p:txBody>
      </p:sp>
      <p:sp>
        <p:nvSpPr>
          <p:cNvPr id="45"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6707537" y="2567375"/>
            <a:ext cx="13250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新开店</a:t>
            </a:r>
            <a:r>
              <a:rPr lang="en-US" altLang="zh-CN" sz="1600" b="1" dirty="0" smtClean="0">
                <a:solidFill>
                  <a:schemeClr val="accent2">
                    <a:lumMod val="50000"/>
                  </a:schemeClr>
                </a:solidFill>
                <a:latin typeface="楷体" pitchFamily="49" charset="-122"/>
                <a:ea typeface="楷体" pitchFamily="49" charset="-122"/>
              </a:rPr>
              <a:t>83</a:t>
            </a:r>
            <a:r>
              <a:rPr lang="zh-CN" altLang="en-US" sz="1600" b="1" dirty="0" smtClean="0">
                <a:solidFill>
                  <a:schemeClr val="accent2">
                    <a:lumMod val="50000"/>
                  </a:schemeClr>
                </a:solidFill>
                <a:latin typeface="楷体" pitchFamily="49" charset="-122"/>
                <a:ea typeface="楷体" pitchFamily="49" charset="-122"/>
              </a:rPr>
              <a:t>家</a:t>
            </a:r>
            <a:endParaRPr lang="bg-BG" altLang="zh-CN" sz="1600" b="1" dirty="0">
              <a:solidFill>
                <a:schemeClr val="accent2">
                  <a:lumMod val="50000"/>
                </a:schemeClr>
              </a:solidFill>
              <a:latin typeface="楷体" pitchFamily="49" charset="-122"/>
              <a:ea typeface="楷体" pitchFamily="49" charset="-122"/>
            </a:endParaRPr>
          </a:p>
        </p:txBody>
      </p:sp>
      <p:pic>
        <p:nvPicPr>
          <p:cNvPr id="4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7350" y="2340119"/>
            <a:ext cx="2371317" cy="1672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矩形 2"/>
          <p:cNvSpPr>
            <a:spLocks noChangeArrowheads="1"/>
          </p:cNvSpPr>
          <p:nvPr/>
        </p:nvSpPr>
        <p:spPr bwMode="auto">
          <a:xfrm>
            <a:off x="3045525" y="4068067"/>
            <a:ext cx="1774966"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1400" dirty="0" smtClean="0"/>
              <a:t>早期贵州 </a:t>
            </a:r>
            <a:r>
              <a:rPr lang="en-US" altLang="zh-CN" sz="1400" b="1" dirty="0" smtClean="0"/>
              <a:t>· </a:t>
            </a:r>
            <a:r>
              <a:rPr lang="zh-CN" altLang="en-US" sz="1400" dirty="0" smtClean="0"/>
              <a:t>西西弗</a:t>
            </a:r>
            <a:endParaRPr lang="zh-CN" altLang="en-US" sz="1400" dirty="0"/>
          </a:p>
        </p:txBody>
      </p:sp>
      <p:sp>
        <p:nvSpPr>
          <p:cNvPr id="51" name="Oval 30">
            <a:extLst>
              <a:ext uri="{FF2B5EF4-FFF2-40B4-BE49-F238E27FC236}">
                <a16:creationId xmlns:a16="http://schemas.microsoft.com/office/drawing/2014/main" xmlns="" id="{C8316569-B7ED-443B-A662-B545C6FC1920}"/>
              </a:ext>
            </a:extLst>
          </p:cNvPr>
          <p:cNvSpPr/>
          <p:nvPr/>
        </p:nvSpPr>
        <p:spPr>
          <a:xfrm>
            <a:off x="2331870" y="1701040"/>
            <a:ext cx="178746" cy="177701"/>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52"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2048511" y="1138952"/>
            <a:ext cx="1624014" cy="307777"/>
          </a:xfrm>
          <a:prstGeom prst="rect">
            <a:avLst/>
          </a:prstGeom>
          <a:noFill/>
          <a:ln w="9525">
            <a:solidFill>
              <a:schemeClr val="accent6">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dirty="0" smtClean="0">
                <a:solidFill>
                  <a:schemeClr val="accent2">
                    <a:lumMod val="50000"/>
                  </a:schemeClr>
                </a:solidFill>
                <a:latin typeface="+mn-ea"/>
                <a:ea typeface="+mn-ea"/>
              </a:rPr>
              <a:t>传统书店黑暗十年</a:t>
            </a:r>
            <a:endParaRPr lang="bg-BG" altLang="zh-CN" sz="1400" dirty="0">
              <a:solidFill>
                <a:schemeClr val="accent2">
                  <a:lumMod val="50000"/>
                </a:schemeClr>
              </a:solidFill>
              <a:latin typeface="+mn-ea"/>
              <a:ea typeface="+mn-ea"/>
            </a:endParaRPr>
          </a:p>
        </p:txBody>
      </p:sp>
      <p:sp>
        <p:nvSpPr>
          <p:cNvPr id="53" name="Rectangle 38">
            <a:extLst>
              <a:ext uri="{FF2B5EF4-FFF2-40B4-BE49-F238E27FC236}">
                <a16:creationId xmlns:a16="http://schemas.microsoft.com/office/drawing/2014/main" xmlns="" id="{C46143CB-ECF9-4A81-A16C-14EE2539D8E8}"/>
              </a:ext>
            </a:extLst>
          </p:cNvPr>
          <p:cNvSpPr>
            <a:spLocks noChangeArrowheads="1"/>
          </p:cNvSpPr>
          <p:nvPr/>
        </p:nvSpPr>
        <p:spPr bwMode="auto">
          <a:xfrm>
            <a:off x="2154841" y="2269793"/>
            <a:ext cx="5437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2001</a:t>
            </a:r>
            <a:endParaRPr lang="bg-BG" altLang="zh-CN" sz="2100" b="1" dirty="0">
              <a:solidFill>
                <a:schemeClr val="accent2">
                  <a:lumMod val="50000"/>
                </a:schemeClr>
              </a:solidFill>
            </a:endParaRPr>
          </a:p>
        </p:txBody>
      </p:sp>
      <p:cxnSp>
        <p:nvCxnSpPr>
          <p:cNvPr id="55" name="肘形连接符 54"/>
          <p:cNvCxnSpPr>
            <a:stCxn id="51" idx="0"/>
          </p:cNvCxnSpPr>
          <p:nvPr/>
        </p:nvCxnSpPr>
        <p:spPr>
          <a:xfrm rot="5400000" flipH="1" flipV="1">
            <a:off x="2344112" y="1534537"/>
            <a:ext cx="243635" cy="89373"/>
          </a:xfrm>
          <a:prstGeom prst="bentConnector3">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6"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1189289" y="3889278"/>
            <a:ext cx="1624014" cy="400110"/>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zh-CN" sz="2000" b="1" dirty="0" smtClean="0">
                <a:solidFill>
                  <a:schemeClr val="bg1"/>
                </a:solidFill>
                <a:latin typeface="+mn-ea"/>
                <a:ea typeface="+mn-ea"/>
              </a:rPr>
              <a:t>1.0</a:t>
            </a:r>
            <a:r>
              <a:rPr lang="zh-CN" altLang="en-US" sz="2000" b="1" dirty="0" smtClean="0">
                <a:solidFill>
                  <a:schemeClr val="bg1"/>
                </a:solidFill>
                <a:latin typeface="+mn-ea"/>
                <a:ea typeface="+mn-ea"/>
              </a:rPr>
              <a:t>时代</a:t>
            </a:r>
            <a:endParaRPr lang="bg-BG" altLang="zh-CN" sz="2000" b="1" dirty="0">
              <a:solidFill>
                <a:schemeClr val="bg1"/>
              </a:solidFill>
              <a:latin typeface="+mn-ea"/>
              <a:ea typeface="+mn-ea"/>
            </a:endParaRPr>
          </a:p>
        </p:txBody>
      </p:sp>
      <p:sp>
        <p:nvSpPr>
          <p:cNvPr id="57"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4075636" y="3889278"/>
            <a:ext cx="1624014" cy="400110"/>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zh-CN" sz="2000" b="1" dirty="0" smtClean="0">
                <a:solidFill>
                  <a:schemeClr val="bg1"/>
                </a:solidFill>
                <a:latin typeface="+mn-ea"/>
                <a:ea typeface="+mn-ea"/>
              </a:rPr>
              <a:t>2.0</a:t>
            </a:r>
            <a:r>
              <a:rPr lang="zh-CN" altLang="en-US" sz="2000" b="1" dirty="0" smtClean="0">
                <a:solidFill>
                  <a:schemeClr val="bg1"/>
                </a:solidFill>
                <a:latin typeface="+mn-ea"/>
                <a:ea typeface="+mn-ea"/>
              </a:rPr>
              <a:t>时代</a:t>
            </a:r>
            <a:endParaRPr lang="bg-BG" altLang="zh-CN" sz="2000" b="1" dirty="0">
              <a:solidFill>
                <a:schemeClr val="bg1"/>
              </a:solidFill>
              <a:latin typeface="+mn-ea"/>
              <a:ea typeface="+mn-ea"/>
            </a:endParaRPr>
          </a:p>
        </p:txBody>
      </p:sp>
      <p:sp>
        <p:nvSpPr>
          <p:cNvPr id="58"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6788472" y="3868012"/>
            <a:ext cx="1624014" cy="400110"/>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zh-CN" sz="2000" b="1" dirty="0" smtClean="0">
                <a:solidFill>
                  <a:schemeClr val="bg1"/>
                </a:solidFill>
                <a:latin typeface="+mn-ea"/>
                <a:ea typeface="+mn-ea"/>
              </a:rPr>
              <a:t>3.0</a:t>
            </a:r>
            <a:r>
              <a:rPr lang="zh-CN" altLang="en-US" sz="2000" b="1" dirty="0" smtClean="0">
                <a:solidFill>
                  <a:schemeClr val="bg1"/>
                </a:solidFill>
                <a:latin typeface="+mn-ea"/>
                <a:ea typeface="+mn-ea"/>
              </a:rPr>
              <a:t>时代</a:t>
            </a:r>
            <a:r>
              <a:rPr lang="en-US" altLang="zh-CN" sz="2000" b="1" dirty="0" smtClean="0">
                <a:solidFill>
                  <a:schemeClr val="bg1"/>
                </a:solidFill>
                <a:latin typeface="+mn-ea"/>
                <a:ea typeface="+mn-ea"/>
              </a:rPr>
              <a:t>…</a:t>
            </a:r>
            <a:endParaRPr lang="bg-BG" altLang="zh-CN" sz="2000" b="1" dirty="0">
              <a:solidFill>
                <a:schemeClr val="bg1"/>
              </a:solidFill>
              <a:latin typeface="+mn-ea"/>
              <a:ea typeface="+mn-ea"/>
            </a:endParaRPr>
          </a:p>
        </p:txBody>
      </p:sp>
      <p:pic>
        <p:nvPicPr>
          <p:cNvPr id="59" name="Picture 2" descr="http://5b0988e595225.cdn.sohucs.com/images/20190322/c3cf9ce63f0b4558963a8603447275e2.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48257" y="780197"/>
            <a:ext cx="3608863" cy="3966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7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5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4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4" grpId="0"/>
      <p:bldP spid="15" grpId="0"/>
      <p:bldP spid="16" grpId="0"/>
      <p:bldP spid="17" grpId="0"/>
      <p:bldP spid="18" grpId="0"/>
      <p:bldP spid="20" grpId="0"/>
      <p:bldP spid="25" grpId="0"/>
      <p:bldP spid="27" grpId="0"/>
      <p:bldP spid="28" grpId="0" animBg="1"/>
      <p:bldP spid="29" grpId="0" animBg="1"/>
      <p:bldP spid="30" grpId="0"/>
      <p:bldP spid="31" grpId="0"/>
      <p:bldP spid="32" grpId="0" animBg="1"/>
      <p:bldP spid="33" grpId="0"/>
      <p:bldP spid="37" grpId="0"/>
      <p:bldP spid="39" grpId="0" animBg="1"/>
      <p:bldP spid="40" grpId="0" animBg="1"/>
      <p:bldP spid="41" grpId="0"/>
      <p:bldP spid="42" grpId="0"/>
      <p:bldP spid="43" grpId="0"/>
      <p:bldP spid="45" grpId="0"/>
      <p:bldP spid="49" grpId="0"/>
      <p:bldP spid="49" grpId="1"/>
      <p:bldP spid="51" grpId="0" animBg="1"/>
      <p:bldP spid="52" grpId="0" animBg="1"/>
      <p:bldP spid="53" grpId="0"/>
      <p:bldP spid="56" grpId="0" animBg="1"/>
      <p:bldP spid="57"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EC96A2CD-A68C-47B2-B3F4-F99F072B39D2}"/>
              </a:ext>
            </a:extLst>
          </p:cNvPr>
          <p:cNvSpPr/>
          <p:nvPr/>
        </p:nvSpPr>
        <p:spPr>
          <a:xfrm>
            <a:off x="781196" y="1768642"/>
            <a:ext cx="7928196" cy="64963"/>
          </a:xfrm>
          <a:prstGeom prst="rect">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6" name="Oval 44">
            <a:extLst>
              <a:ext uri="{FF2B5EF4-FFF2-40B4-BE49-F238E27FC236}">
                <a16:creationId xmlns:a16="http://schemas.microsoft.com/office/drawing/2014/main" xmlns="" id="{8E25E036-4B78-409E-84DC-8CF5B1B3D018}"/>
              </a:ext>
            </a:extLst>
          </p:cNvPr>
          <p:cNvSpPr/>
          <p:nvPr/>
        </p:nvSpPr>
        <p:spPr>
          <a:xfrm>
            <a:off x="6803235" y="1225832"/>
            <a:ext cx="1142575" cy="1142169"/>
          </a:xfrm>
          <a:prstGeom prst="ellipse">
            <a:avLst/>
          </a:prstGeom>
          <a:noFill/>
          <a:ln w="19050">
            <a:solidFill>
              <a:srgbClr val="64AB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8" name="Oval 14">
            <a:extLst>
              <a:ext uri="{FF2B5EF4-FFF2-40B4-BE49-F238E27FC236}">
                <a16:creationId xmlns:a16="http://schemas.microsoft.com/office/drawing/2014/main" xmlns="" id="{80A3DEF3-AC3A-4972-9382-0C56E89AB412}"/>
              </a:ext>
            </a:extLst>
          </p:cNvPr>
          <p:cNvSpPr/>
          <p:nvPr/>
        </p:nvSpPr>
        <p:spPr>
          <a:xfrm>
            <a:off x="692804" y="1523200"/>
            <a:ext cx="489098" cy="488923"/>
          </a:xfrm>
          <a:prstGeom prst="ellipse">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10" name="Oval 30">
            <a:extLst>
              <a:ext uri="{FF2B5EF4-FFF2-40B4-BE49-F238E27FC236}">
                <a16:creationId xmlns:a16="http://schemas.microsoft.com/office/drawing/2014/main" xmlns="" id="{C8316569-B7ED-443B-A662-B545C6FC1920}"/>
              </a:ext>
            </a:extLst>
          </p:cNvPr>
          <p:cNvSpPr/>
          <p:nvPr/>
        </p:nvSpPr>
        <p:spPr>
          <a:xfrm>
            <a:off x="2881755" y="1589961"/>
            <a:ext cx="357493" cy="355402"/>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13" name="Oval 33">
            <a:extLst>
              <a:ext uri="{FF2B5EF4-FFF2-40B4-BE49-F238E27FC236}">
                <a16:creationId xmlns:a16="http://schemas.microsoft.com/office/drawing/2014/main" xmlns="" id="{5DA38F9C-5BAC-4A26-9206-91A061E535A6}"/>
              </a:ext>
            </a:extLst>
          </p:cNvPr>
          <p:cNvSpPr/>
          <p:nvPr/>
        </p:nvSpPr>
        <p:spPr>
          <a:xfrm>
            <a:off x="6860201" y="1274103"/>
            <a:ext cx="1039086" cy="1038716"/>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14" name="Rectangle 34">
            <a:extLst>
              <a:ext uri="{FF2B5EF4-FFF2-40B4-BE49-F238E27FC236}">
                <a16:creationId xmlns:a16="http://schemas.microsoft.com/office/drawing/2014/main" xmlns="" id="{17535BCA-8E73-45E0-9A51-0D6A03825E98}"/>
              </a:ext>
            </a:extLst>
          </p:cNvPr>
          <p:cNvSpPr>
            <a:spLocks noChangeArrowheads="1"/>
          </p:cNvSpPr>
          <p:nvPr/>
        </p:nvSpPr>
        <p:spPr bwMode="auto">
          <a:xfrm>
            <a:off x="4696119" y="2271978"/>
            <a:ext cx="543741" cy="4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2011</a:t>
            </a:r>
            <a:endParaRPr lang="bg-BG" altLang="zh-CN" sz="2100" b="1" dirty="0">
              <a:solidFill>
                <a:schemeClr val="accent2">
                  <a:lumMod val="50000"/>
                </a:schemeClr>
              </a:solidFill>
            </a:endParaRPr>
          </a:p>
        </p:txBody>
      </p:sp>
      <p:sp>
        <p:nvSpPr>
          <p:cNvPr id="15" name="Rectangle 35">
            <a:extLst>
              <a:ext uri="{FF2B5EF4-FFF2-40B4-BE49-F238E27FC236}">
                <a16:creationId xmlns:a16="http://schemas.microsoft.com/office/drawing/2014/main" xmlns="" id="{B9191807-28C8-4E65-B2FE-3C7E7233CC43}"/>
              </a:ext>
            </a:extLst>
          </p:cNvPr>
          <p:cNvSpPr>
            <a:spLocks noChangeArrowheads="1"/>
          </p:cNvSpPr>
          <p:nvPr/>
        </p:nvSpPr>
        <p:spPr bwMode="auto">
          <a:xfrm>
            <a:off x="5218595" y="2270287"/>
            <a:ext cx="54374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2013</a:t>
            </a:r>
            <a:endParaRPr lang="bg-BG" altLang="zh-CN" sz="2100" b="1" dirty="0">
              <a:solidFill>
                <a:schemeClr val="accent2">
                  <a:lumMod val="50000"/>
                </a:schemeClr>
              </a:solidFill>
            </a:endParaRPr>
          </a:p>
        </p:txBody>
      </p:sp>
      <p:sp>
        <p:nvSpPr>
          <p:cNvPr id="16" name="Rectangle 36">
            <a:extLst>
              <a:ext uri="{FF2B5EF4-FFF2-40B4-BE49-F238E27FC236}">
                <a16:creationId xmlns:a16="http://schemas.microsoft.com/office/drawing/2014/main" xmlns="" id="{ECE8D977-5714-4A03-B50F-912DFF0A1A7E}"/>
              </a:ext>
            </a:extLst>
          </p:cNvPr>
          <p:cNvSpPr>
            <a:spLocks noChangeArrowheads="1"/>
          </p:cNvSpPr>
          <p:nvPr/>
        </p:nvSpPr>
        <p:spPr bwMode="auto">
          <a:xfrm>
            <a:off x="3661138" y="2271978"/>
            <a:ext cx="543741" cy="4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2008</a:t>
            </a:r>
            <a:endParaRPr lang="bg-BG" altLang="zh-CN" sz="2100" b="1" dirty="0">
              <a:solidFill>
                <a:schemeClr val="accent2">
                  <a:lumMod val="50000"/>
                </a:schemeClr>
              </a:solidFill>
            </a:endParaRPr>
          </a:p>
        </p:txBody>
      </p:sp>
      <p:sp>
        <p:nvSpPr>
          <p:cNvPr id="17" name="Rectangle 37">
            <a:extLst>
              <a:ext uri="{FF2B5EF4-FFF2-40B4-BE49-F238E27FC236}">
                <a16:creationId xmlns:a16="http://schemas.microsoft.com/office/drawing/2014/main" xmlns="" id="{39145DD9-0E8C-486B-BCC5-D6CA611B2B30}"/>
              </a:ext>
            </a:extLst>
          </p:cNvPr>
          <p:cNvSpPr>
            <a:spLocks noChangeArrowheads="1"/>
          </p:cNvSpPr>
          <p:nvPr/>
        </p:nvSpPr>
        <p:spPr bwMode="auto">
          <a:xfrm>
            <a:off x="2798280" y="2271978"/>
            <a:ext cx="543741" cy="4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2007</a:t>
            </a:r>
            <a:endParaRPr lang="bg-BG" altLang="zh-CN" sz="2100" b="1" dirty="0">
              <a:solidFill>
                <a:schemeClr val="accent2">
                  <a:lumMod val="50000"/>
                </a:schemeClr>
              </a:solidFill>
            </a:endParaRPr>
          </a:p>
        </p:txBody>
      </p:sp>
      <p:sp>
        <p:nvSpPr>
          <p:cNvPr id="18" name="Rectangle 38">
            <a:extLst>
              <a:ext uri="{FF2B5EF4-FFF2-40B4-BE49-F238E27FC236}">
                <a16:creationId xmlns:a16="http://schemas.microsoft.com/office/drawing/2014/main" xmlns="" id="{C46143CB-ECF9-4A81-A16C-14EE2539D8E8}"/>
              </a:ext>
            </a:extLst>
          </p:cNvPr>
          <p:cNvSpPr>
            <a:spLocks noChangeArrowheads="1"/>
          </p:cNvSpPr>
          <p:nvPr/>
        </p:nvSpPr>
        <p:spPr bwMode="auto">
          <a:xfrm>
            <a:off x="1600466" y="2271978"/>
            <a:ext cx="543741" cy="4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1997</a:t>
            </a:r>
            <a:endParaRPr lang="bg-BG" altLang="zh-CN" sz="2100" b="1" dirty="0">
              <a:solidFill>
                <a:schemeClr val="accent2">
                  <a:lumMod val="50000"/>
                </a:schemeClr>
              </a:solidFill>
            </a:endParaRPr>
          </a:p>
        </p:txBody>
      </p:sp>
      <p:sp>
        <p:nvSpPr>
          <p:cNvPr id="19"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665488" y="2271978"/>
            <a:ext cx="543739" cy="41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1993</a:t>
            </a:r>
            <a:endParaRPr lang="bg-BG" altLang="zh-CN" sz="2100" b="1" dirty="0">
              <a:solidFill>
                <a:schemeClr val="accent2">
                  <a:lumMod val="50000"/>
                </a:schemeClr>
              </a:solidFill>
            </a:endParaRPr>
          </a:p>
        </p:txBody>
      </p:sp>
      <p:sp>
        <p:nvSpPr>
          <p:cNvPr id="20" name="Rectangle 40">
            <a:extLst>
              <a:ext uri="{FF2B5EF4-FFF2-40B4-BE49-F238E27FC236}">
                <a16:creationId xmlns:a16="http://schemas.microsoft.com/office/drawing/2014/main" xmlns="" id="{3D721B29-C733-4669-8283-3197FDEBB041}"/>
              </a:ext>
            </a:extLst>
          </p:cNvPr>
          <p:cNvSpPr>
            <a:spLocks noChangeArrowheads="1"/>
          </p:cNvSpPr>
          <p:nvPr/>
        </p:nvSpPr>
        <p:spPr bwMode="auto">
          <a:xfrm>
            <a:off x="6891279" y="1531894"/>
            <a:ext cx="944211" cy="76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dirty="0">
                <a:solidFill>
                  <a:schemeClr val="bg1"/>
                </a:solidFill>
                <a:latin typeface="New Cicle" pitchFamily="2" charset="0"/>
              </a:rPr>
              <a:t>2018</a:t>
            </a:r>
            <a:endParaRPr lang="bg-BG" altLang="zh-CN" sz="3600" dirty="0">
              <a:solidFill>
                <a:schemeClr val="bg1"/>
              </a:solidFill>
            </a:endParaRPr>
          </a:p>
        </p:txBody>
      </p:sp>
      <p:sp>
        <p:nvSpPr>
          <p:cNvPr id="22" name="标题 2"/>
          <p:cNvSpPr>
            <a:spLocks noGrp="1"/>
          </p:cNvSpPr>
          <p:nvPr>
            <p:ph type="title"/>
          </p:nvPr>
        </p:nvSpPr>
        <p:spPr>
          <a:xfrm>
            <a:off x="502412" y="332467"/>
            <a:ext cx="8139178" cy="331514"/>
          </a:xfrm>
        </p:spPr>
        <p:txBody>
          <a:bodyPr vert="horz" wrap="square" lIns="90170" tIns="46990" rIns="90170" bIns="46990" rtlCol="0" anchor="ctr" anchorCtr="0">
            <a:noAutofit/>
          </a:bodyPr>
          <a:lstStyle/>
          <a:p>
            <a:r>
              <a:rPr lang="zh-CN" altLang="en-US" dirty="0">
                <a:solidFill>
                  <a:schemeClr val="accent1">
                    <a:lumMod val="50000"/>
                  </a:schemeClr>
                </a:solidFill>
              </a:rPr>
              <a:t>西西弗书店的逆势生长路</a:t>
            </a:r>
          </a:p>
        </p:txBody>
      </p:sp>
      <p:sp>
        <p:nvSpPr>
          <p:cNvPr id="24"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307310" y="2717309"/>
            <a:ext cx="13250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a:solidFill>
                  <a:schemeClr val="accent2">
                    <a:lumMod val="50000"/>
                  </a:schemeClr>
                </a:solidFill>
                <a:latin typeface="楷体" pitchFamily="49" charset="-122"/>
                <a:ea typeface="楷体" pitchFamily="49" charset="-122"/>
              </a:rPr>
              <a:t>诞生</a:t>
            </a:r>
            <a:r>
              <a:rPr lang="zh-CN" altLang="en-US" sz="1600" b="1" dirty="0" smtClean="0">
                <a:solidFill>
                  <a:schemeClr val="accent2">
                    <a:lumMod val="50000"/>
                  </a:schemeClr>
                </a:solidFill>
                <a:latin typeface="楷体" pitchFamily="49" charset="-122"/>
                <a:ea typeface="楷体" pitchFamily="49" charset="-122"/>
              </a:rPr>
              <a:t>于</a:t>
            </a:r>
            <a:endParaRPr lang="en-US" altLang="zh-CN" sz="1600" b="1" dirty="0" smtClean="0">
              <a:solidFill>
                <a:schemeClr val="accent2">
                  <a:lumMod val="50000"/>
                </a:schemeClr>
              </a:solidFill>
              <a:latin typeface="楷体" pitchFamily="49" charset="-122"/>
              <a:ea typeface="楷体" pitchFamily="49" charset="-122"/>
            </a:endParaRPr>
          </a:p>
          <a:p>
            <a:pPr algn="ctr"/>
            <a:r>
              <a:rPr lang="zh-CN" altLang="en-US" sz="1600" b="1" dirty="0" smtClean="0">
                <a:solidFill>
                  <a:schemeClr val="accent2">
                    <a:lumMod val="50000"/>
                  </a:schemeClr>
                </a:solidFill>
                <a:latin typeface="楷体" pitchFamily="49" charset="-122"/>
                <a:ea typeface="楷体" pitchFamily="49" charset="-122"/>
              </a:rPr>
              <a:t>贵州遵义</a:t>
            </a:r>
            <a:endParaRPr lang="en-US" altLang="zh-CN" sz="1600" b="1" dirty="0" smtClean="0">
              <a:solidFill>
                <a:schemeClr val="accent2">
                  <a:lumMod val="50000"/>
                </a:schemeClr>
              </a:solidFill>
              <a:latin typeface="楷体" pitchFamily="49" charset="-122"/>
              <a:ea typeface="楷体" pitchFamily="49" charset="-122"/>
            </a:endParaRPr>
          </a:p>
        </p:txBody>
      </p:sp>
      <p:sp>
        <p:nvSpPr>
          <p:cNvPr id="25"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1340733" y="2717309"/>
            <a:ext cx="10954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贵州省内最大书店</a:t>
            </a:r>
            <a:endParaRPr lang="bg-BG" altLang="zh-CN" sz="1600" b="1" dirty="0">
              <a:solidFill>
                <a:schemeClr val="accent2">
                  <a:lumMod val="50000"/>
                </a:schemeClr>
              </a:solidFill>
              <a:latin typeface="楷体" pitchFamily="49" charset="-122"/>
              <a:ea typeface="楷体" pitchFamily="49" charset="-122"/>
            </a:endParaRPr>
          </a:p>
        </p:txBody>
      </p:sp>
      <p:sp>
        <p:nvSpPr>
          <p:cNvPr id="27"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2395942" y="2689551"/>
            <a:ext cx="11308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决定转型</a:t>
            </a:r>
            <a:endParaRPr lang="en-US" altLang="zh-CN" sz="1600" b="1" dirty="0" smtClean="0">
              <a:solidFill>
                <a:schemeClr val="accent2">
                  <a:lumMod val="50000"/>
                </a:schemeClr>
              </a:solidFill>
              <a:latin typeface="楷体" pitchFamily="49" charset="-122"/>
              <a:ea typeface="楷体" pitchFamily="49" charset="-122"/>
            </a:endParaRPr>
          </a:p>
          <a:p>
            <a:pPr algn="ctr"/>
            <a:r>
              <a:rPr lang="zh-CN" altLang="en-US" sz="1600" b="1" dirty="0" smtClean="0">
                <a:solidFill>
                  <a:schemeClr val="accent2">
                    <a:lumMod val="50000"/>
                  </a:schemeClr>
                </a:solidFill>
                <a:latin typeface="楷体" pitchFamily="49" charset="-122"/>
                <a:ea typeface="楷体" pitchFamily="49" charset="-122"/>
              </a:rPr>
              <a:t>走出贵州</a:t>
            </a:r>
            <a:endParaRPr lang="bg-BG" altLang="zh-CN" sz="1600" b="1" dirty="0">
              <a:solidFill>
                <a:schemeClr val="accent2">
                  <a:lumMod val="50000"/>
                </a:schemeClr>
              </a:solidFill>
              <a:latin typeface="楷体" pitchFamily="49" charset="-122"/>
              <a:ea typeface="楷体" pitchFamily="49" charset="-122"/>
            </a:endParaRPr>
          </a:p>
        </p:txBody>
      </p:sp>
      <p:sp>
        <p:nvSpPr>
          <p:cNvPr id="28" name="Oval 26">
            <a:extLst>
              <a:ext uri="{FF2B5EF4-FFF2-40B4-BE49-F238E27FC236}">
                <a16:creationId xmlns:a16="http://schemas.microsoft.com/office/drawing/2014/main" xmlns="" id="{6F4C6457-641E-4A49-B50D-6518030F5259}"/>
              </a:ext>
            </a:extLst>
          </p:cNvPr>
          <p:cNvSpPr/>
          <p:nvPr/>
        </p:nvSpPr>
        <p:spPr>
          <a:xfrm>
            <a:off x="3611044" y="1457405"/>
            <a:ext cx="622667" cy="622440"/>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29" name="Oval 30">
            <a:extLst>
              <a:ext uri="{FF2B5EF4-FFF2-40B4-BE49-F238E27FC236}">
                <a16:creationId xmlns:a16="http://schemas.microsoft.com/office/drawing/2014/main" xmlns="" id="{C8316569-B7ED-443B-A662-B545C6FC1920}"/>
              </a:ext>
            </a:extLst>
          </p:cNvPr>
          <p:cNvSpPr/>
          <p:nvPr/>
        </p:nvSpPr>
        <p:spPr>
          <a:xfrm>
            <a:off x="1693589" y="1598131"/>
            <a:ext cx="357493" cy="355399"/>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30"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3375869" y="2663799"/>
            <a:ext cx="1205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进入</a:t>
            </a:r>
            <a:r>
              <a:rPr lang="zh-CN" altLang="en-US" b="1" dirty="0" smtClean="0">
                <a:solidFill>
                  <a:schemeClr val="accent6">
                    <a:lumMod val="75000"/>
                  </a:schemeClr>
                </a:solidFill>
                <a:latin typeface="楷体" pitchFamily="49" charset="-122"/>
                <a:ea typeface="楷体" pitchFamily="49" charset="-122"/>
              </a:rPr>
              <a:t>重庆</a:t>
            </a:r>
            <a:endParaRPr lang="en-US" altLang="zh-CN" b="1" dirty="0" smtClean="0">
              <a:solidFill>
                <a:schemeClr val="accent6">
                  <a:lumMod val="75000"/>
                </a:schemeClr>
              </a:solidFill>
              <a:latin typeface="楷体" pitchFamily="49" charset="-122"/>
              <a:ea typeface="楷体" pitchFamily="49" charset="-122"/>
            </a:endParaRPr>
          </a:p>
        </p:txBody>
      </p:sp>
      <p:sp>
        <p:nvSpPr>
          <p:cNvPr id="31"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3315887" y="3032602"/>
            <a:ext cx="131897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增加</a:t>
            </a:r>
            <a:r>
              <a:rPr lang="zh-CN" altLang="en-US" sz="1600" b="1" dirty="0">
                <a:solidFill>
                  <a:schemeClr val="accent2">
                    <a:lumMod val="50000"/>
                  </a:schemeClr>
                </a:solidFill>
                <a:latin typeface="楷体" pitchFamily="49" charset="-122"/>
                <a:ea typeface="楷体" pitchFamily="49" charset="-122"/>
              </a:rPr>
              <a:t>子</a:t>
            </a:r>
            <a:r>
              <a:rPr lang="zh-CN" altLang="en-US" sz="1600" b="1" dirty="0" smtClean="0">
                <a:solidFill>
                  <a:schemeClr val="accent2">
                    <a:lumMod val="50000"/>
                  </a:schemeClr>
                </a:solidFill>
                <a:latin typeface="楷体" pitchFamily="49" charset="-122"/>
                <a:ea typeface="楷体" pitchFamily="49" charset="-122"/>
              </a:rPr>
              <a:t>品牌</a:t>
            </a:r>
            <a:endParaRPr lang="en-US" altLang="zh-CN" sz="1600" b="1" dirty="0" smtClean="0">
              <a:solidFill>
                <a:schemeClr val="accent2">
                  <a:lumMod val="50000"/>
                </a:schemeClr>
              </a:solidFill>
              <a:latin typeface="楷体" pitchFamily="49" charset="-122"/>
              <a:ea typeface="楷体" pitchFamily="49" charset="-122"/>
            </a:endParaRPr>
          </a:p>
        </p:txBody>
      </p:sp>
      <p:sp>
        <p:nvSpPr>
          <p:cNvPr id="32" name="Oval 30">
            <a:extLst>
              <a:ext uri="{FF2B5EF4-FFF2-40B4-BE49-F238E27FC236}">
                <a16:creationId xmlns:a16="http://schemas.microsoft.com/office/drawing/2014/main" xmlns="" id="{C8316569-B7ED-443B-A662-B545C6FC1920}"/>
              </a:ext>
            </a:extLst>
          </p:cNvPr>
          <p:cNvSpPr/>
          <p:nvPr/>
        </p:nvSpPr>
        <p:spPr>
          <a:xfrm>
            <a:off x="4789241" y="1607782"/>
            <a:ext cx="357493" cy="355399"/>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33"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4745294" y="2642004"/>
            <a:ext cx="4398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进入成都</a:t>
            </a:r>
            <a:endParaRPr lang="bg-BG" altLang="zh-CN" sz="1600" b="1" dirty="0">
              <a:solidFill>
                <a:schemeClr val="accent2">
                  <a:lumMod val="50000"/>
                </a:schemeClr>
              </a:solidFill>
              <a:latin typeface="楷体" pitchFamily="49" charset="-122"/>
              <a:ea typeface="楷体" pitchFamily="49" charset="-122"/>
            </a:endParaRPr>
          </a:p>
        </p:txBody>
      </p:sp>
      <p:cxnSp>
        <p:nvCxnSpPr>
          <p:cNvPr id="34" name="直接连接符 33"/>
          <p:cNvCxnSpPr/>
          <p:nvPr/>
        </p:nvCxnSpPr>
        <p:spPr>
          <a:xfrm>
            <a:off x="3441743" y="1186887"/>
            <a:ext cx="0" cy="2596061"/>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677573" y="1107053"/>
            <a:ext cx="0" cy="2596061"/>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7"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5292599" y="2642004"/>
            <a:ext cx="3527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进入</a:t>
            </a:r>
            <a:r>
              <a:rPr lang="zh-CN" altLang="en-US" sz="1600" b="1" dirty="0">
                <a:solidFill>
                  <a:schemeClr val="accent2">
                    <a:lumMod val="50000"/>
                  </a:schemeClr>
                </a:solidFill>
                <a:latin typeface="楷体" pitchFamily="49" charset="-122"/>
                <a:ea typeface="楷体" pitchFamily="49" charset="-122"/>
              </a:rPr>
              <a:t>深圳</a:t>
            </a:r>
            <a:endParaRPr lang="bg-BG" altLang="zh-CN" sz="1600" b="1" dirty="0">
              <a:solidFill>
                <a:schemeClr val="accent2">
                  <a:lumMod val="50000"/>
                </a:schemeClr>
              </a:solidFill>
              <a:latin typeface="楷体" pitchFamily="49" charset="-122"/>
              <a:ea typeface="楷体" pitchFamily="49" charset="-122"/>
            </a:endParaRPr>
          </a:p>
        </p:txBody>
      </p:sp>
      <p:sp>
        <p:nvSpPr>
          <p:cNvPr id="39" name="Oval 30">
            <a:extLst>
              <a:ext uri="{FF2B5EF4-FFF2-40B4-BE49-F238E27FC236}">
                <a16:creationId xmlns:a16="http://schemas.microsoft.com/office/drawing/2014/main" xmlns="" id="{C8316569-B7ED-443B-A662-B545C6FC1920}"/>
              </a:ext>
            </a:extLst>
          </p:cNvPr>
          <p:cNvSpPr/>
          <p:nvPr/>
        </p:nvSpPr>
        <p:spPr>
          <a:xfrm>
            <a:off x="5320985" y="1612790"/>
            <a:ext cx="357493" cy="355399"/>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40" name="Oval 30">
            <a:extLst>
              <a:ext uri="{FF2B5EF4-FFF2-40B4-BE49-F238E27FC236}">
                <a16:creationId xmlns:a16="http://schemas.microsoft.com/office/drawing/2014/main" xmlns="" id="{C8316569-B7ED-443B-A662-B545C6FC1920}"/>
              </a:ext>
            </a:extLst>
          </p:cNvPr>
          <p:cNvSpPr/>
          <p:nvPr/>
        </p:nvSpPr>
        <p:spPr>
          <a:xfrm>
            <a:off x="6157095" y="1607781"/>
            <a:ext cx="357493" cy="355399"/>
          </a:xfrm>
          <a:prstGeom prst="ellipse">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41"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5689111" y="2726183"/>
            <a:ext cx="3527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zh-CN" sz="1600" b="1" dirty="0" smtClean="0">
                <a:solidFill>
                  <a:schemeClr val="accent2">
                    <a:lumMod val="50000"/>
                  </a:schemeClr>
                </a:solidFill>
                <a:latin typeface="楷体" pitchFamily="49" charset="-122"/>
                <a:ea typeface="楷体" pitchFamily="49" charset="-122"/>
              </a:rPr>
              <a:t>…</a:t>
            </a:r>
            <a:endParaRPr lang="bg-BG" altLang="zh-CN" sz="1600" b="1" dirty="0">
              <a:solidFill>
                <a:schemeClr val="accent2">
                  <a:lumMod val="50000"/>
                </a:schemeClr>
              </a:solidFill>
              <a:latin typeface="楷体" pitchFamily="49" charset="-122"/>
              <a:ea typeface="楷体" pitchFamily="49" charset="-122"/>
            </a:endParaRPr>
          </a:p>
        </p:txBody>
      </p:sp>
      <p:sp>
        <p:nvSpPr>
          <p:cNvPr id="42" name="Rectangle 35">
            <a:extLst>
              <a:ext uri="{FF2B5EF4-FFF2-40B4-BE49-F238E27FC236}">
                <a16:creationId xmlns:a16="http://schemas.microsoft.com/office/drawing/2014/main" xmlns="" id="{B9191807-28C8-4E65-B2FE-3C7E7233CC43}"/>
              </a:ext>
            </a:extLst>
          </p:cNvPr>
          <p:cNvSpPr>
            <a:spLocks noChangeArrowheads="1"/>
          </p:cNvSpPr>
          <p:nvPr/>
        </p:nvSpPr>
        <p:spPr bwMode="auto">
          <a:xfrm>
            <a:off x="6063970" y="2268153"/>
            <a:ext cx="543741"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2017</a:t>
            </a:r>
            <a:endParaRPr lang="bg-BG" altLang="zh-CN" sz="2100" b="1" dirty="0">
              <a:solidFill>
                <a:schemeClr val="accent2">
                  <a:lumMod val="50000"/>
                </a:schemeClr>
              </a:solidFill>
            </a:endParaRPr>
          </a:p>
        </p:txBody>
      </p:sp>
      <p:sp>
        <p:nvSpPr>
          <p:cNvPr id="43"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6157095" y="2642004"/>
            <a:ext cx="35277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进入天津</a:t>
            </a:r>
            <a:endParaRPr lang="bg-BG" altLang="zh-CN" sz="1600" b="1" dirty="0">
              <a:solidFill>
                <a:schemeClr val="accent2">
                  <a:lumMod val="50000"/>
                </a:schemeClr>
              </a:solidFill>
              <a:latin typeface="楷体" pitchFamily="49" charset="-122"/>
              <a:ea typeface="楷体" pitchFamily="49" charset="-122"/>
            </a:endParaRPr>
          </a:p>
        </p:txBody>
      </p:sp>
      <p:sp>
        <p:nvSpPr>
          <p:cNvPr id="45"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6707537" y="2567375"/>
            <a:ext cx="13250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1600" b="1" dirty="0" smtClean="0">
                <a:solidFill>
                  <a:schemeClr val="accent2">
                    <a:lumMod val="50000"/>
                  </a:schemeClr>
                </a:solidFill>
                <a:latin typeface="楷体" pitchFamily="49" charset="-122"/>
                <a:ea typeface="楷体" pitchFamily="49" charset="-122"/>
              </a:rPr>
              <a:t>新开店</a:t>
            </a:r>
            <a:r>
              <a:rPr lang="en-US" altLang="zh-CN" sz="1600" b="1" dirty="0" smtClean="0">
                <a:solidFill>
                  <a:schemeClr val="accent2">
                    <a:lumMod val="50000"/>
                  </a:schemeClr>
                </a:solidFill>
                <a:latin typeface="楷体" pitchFamily="49" charset="-122"/>
                <a:ea typeface="楷体" pitchFamily="49" charset="-122"/>
              </a:rPr>
              <a:t>83</a:t>
            </a:r>
            <a:r>
              <a:rPr lang="zh-CN" altLang="en-US" sz="1600" b="1" dirty="0" smtClean="0">
                <a:solidFill>
                  <a:schemeClr val="accent2">
                    <a:lumMod val="50000"/>
                  </a:schemeClr>
                </a:solidFill>
                <a:latin typeface="楷体" pitchFamily="49" charset="-122"/>
                <a:ea typeface="楷体" pitchFamily="49" charset="-122"/>
              </a:rPr>
              <a:t>家</a:t>
            </a:r>
            <a:endParaRPr lang="bg-BG" altLang="zh-CN" sz="1600" b="1" dirty="0">
              <a:solidFill>
                <a:schemeClr val="accent2">
                  <a:lumMod val="50000"/>
                </a:schemeClr>
              </a:solidFill>
              <a:latin typeface="楷体" pitchFamily="49" charset="-122"/>
              <a:ea typeface="楷体" pitchFamily="49" charset="-122"/>
            </a:endParaRPr>
          </a:p>
        </p:txBody>
      </p:sp>
      <p:sp>
        <p:nvSpPr>
          <p:cNvPr id="51" name="Oval 30">
            <a:extLst>
              <a:ext uri="{FF2B5EF4-FFF2-40B4-BE49-F238E27FC236}">
                <a16:creationId xmlns:a16="http://schemas.microsoft.com/office/drawing/2014/main" xmlns="" id="{C8316569-B7ED-443B-A662-B545C6FC1920}"/>
              </a:ext>
            </a:extLst>
          </p:cNvPr>
          <p:cNvSpPr/>
          <p:nvPr/>
        </p:nvSpPr>
        <p:spPr>
          <a:xfrm>
            <a:off x="2331870" y="1701040"/>
            <a:ext cx="178746" cy="177701"/>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bg1">
                  <a:lumMod val="50000"/>
                </a:schemeClr>
              </a:solidFill>
              <a:cs typeface="Arial" pitchFamily="34" charset="0"/>
            </a:endParaRPr>
          </a:p>
        </p:txBody>
      </p:sp>
      <p:sp>
        <p:nvSpPr>
          <p:cNvPr id="52"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2048511" y="1138952"/>
            <a:ext cx="1624014" cy="307777"/>
          </a:xfrm>
          <a:prstGeom prst="rect">
            <a:avLst/>
          </a:prstGeom>
          <a:noFill/>
          <a:ln w="9525">
            <a:solidFill>
              <a:schemeClr val="accent6">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zh-CN" altLang="en-US" sz="1400" dirty="0" smtClean="0">
                <a:solidFill>
                  <a:schemeClr val="accent2">
                    <a:lumMod val="50000"/>
                  </a:schemeClr>
                </a:solidFill>
                <a:latin typeface="+mn-ea"/>
                <a:ea typeface="+mn-ea"/>
              </a:rPr>
              <a:t>传统书店黑暗十年</a:t>
            </a:r>
            <a:endParaRPr lang="bg-BG" altLang="zh-CN" sz="1400" dirty="0">
              <a:solidFill>
                <a:schemeClr val="accent2">
                  <a:lumMod val="50000"/>
                </a:schemeClr>
              </a:solidFill>
              <a:latin typeface="+mn-ea"/>
              <a:ea typeface="+mn-ea"/>
            </a:endParaRPr>
          </a:p>
        </p:txBody>
      </p:sp>
      <p:sp>
        <p:nvSpPr>
          <p:cNvPr id="53" name="Rectangle 38">
            <a:extLst>
              <a:ext uri="{FF2B5EF4-FFF2-40B4-BE49-F238E27FC236}">
                <a16:creationId xmlns:a16="http://schemas.microsoft.com/office/drawing/2014/main" xmlns="" id="{C46143CB-ECF9-4A81-A16C-14EE2539D8E8}"/>
              </a:ext>
            </a:extLst>
          </p:cNvPr>
          <p:cNvSpPr>
            <a:spLocks noChangeArrowheads="1"/>
          </p:cNvSpPr>
          <p:nvPr/>
        </p:nvSpPr>
        <p:spPr bwMode="auto">
          <a:xfrm>
            <a:off x="2154841" y="2269793"/>
            <a:ext cx="5437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b="1" dirty="0" smtClean="0">
                <a:solidFill>
                  <a:schemeClr val="accent2">
                    <a:lumMod val="50000"/>
                  </a:schemeClr>
                </a:solidFill>
                <a:latin typeface="New Cicle" pitchFamily="2" charset="0"/>
              </a:rPr>
              <a:t>2001</a:t>
            </a:r>
            <a:endParaRPr lang="bg-BG" altLang="zh-CN" sz="2100" b="1" dirty="0">
              <a:solidFill>
                <a:schemeClr val="accent2">
                  <a:lumMod val="50000"/>
                </a:schemeClr>
              </a:solidFill>
            </a:endParaRPr>
          </a:p>
        </p:txBody>
      </p:sp>
      <p:cxnSp>
        <p:nvCxnSpPr>
          <p:cNvPr id="55" name="肘形连接符 54"/>
          <p:cNvCxnSpPr>
            <a:stCxn id="51" idx="0"/>
          </p:cNvCxnSpPr>
          <p:nvPr/>
        </p:nvCxnSpPr>
        <p:spPr>
          <a:xfrm rot="5400000" flipH="1" flipV="1">
            <a:off x="2344112" y="1534537"/>
            <a:ext cx="243635" cy="89373"/>
          </a:xfrm>
          <a:prstGeom prst="bentConnector3">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6"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1189289" y="3889278"/>
            <a:ext cx="1624014" cy="400110"/>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zh-CN" sz="2000" b="1" dirty="0" smtClean="0">
                <a:solidFill>
                  <a:schemeClr val="bg1"/>
                </a:solidFill>
                <a:latin typeface="+mn-ea"/>
                <a:ea typeface="+mn-ea"/>
              </a:rPr>
              <a:t>1.0</a:t>
            </a:r>
            <a:r>
              <a:rPr lang="zh-CN" altLang="en-US" sz="2000" b="1" dirty="0" smtClean="0">
                <a:solidFill>
                  <a:schemeClr val="bg1"/>
                </a:solidFill>
                <a:latin typeface="+mn-ea"/>
                <a:ea typeface="+mn-ea"/>
              </a:rPr>
              <a:t>时代</a:t>
            </a:r>
            <a:endParaRPr lang="bg-BG" altLang="zh-CN" sz="2000" b="1" dirty="0">
              <a:solidFill>
                <a:schemeClr val="bg1"/>
              </a:solidFill>
              <a:latin typeface="+mn-ea"/>
              <a:ea typeface="+mn-ea"/>
            </a:endParaRPr>
          </a:p>
        </p:txBody>
      </p:sp>
      <p:sp>
        <p:nvSpPr>
          <p:cNvPr id="57"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4075636" y="3889278"/>
            <a:ext cx="1624014" cy="400110"/>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zh-CN" sz="2000" b="1" dirty="0" smtClean="0">
                <a:solidFill>
                  <a:schemeClr val="bg1"/>
                </a:solidFill>
                <a:latin typeface="+mn-ea"/>
                <a:ea typeface="+mn-ea"/>
              </a:rPr>
              <a:t>2.0</a:t>
            </a:r>
            <a:r>
              <a:rPr lang="zh-CN" altLang="en-US" sz="2000" b="1" dirty="0" smtClean="0">
                <a:solidFill>
                  <a:schemeClr val="bg1"/>
                </a:solidFill>
                <a:latin typeface="+mn-ea"/>
                <a:ea typeface="+mn-ea"/>
              </a:rPr>
              <a:t>时代</a:t>
            </a:r>
            <a:endParaRPr lang="bg-BG" altLang="zh-CN" sz="2000" b="1" dirty="0">
              <a:solidFill>
                <a:schemeClr val="bg1"/>
              </a:solidFill>
              <a:latin typeface="+mn-ea"/>
              <a:ea typeface="+mn-ea"/>
            </a:endParaRPr>
          </a:p>
        </p:txBody>
      </p:sp>
      <p:sp>
        <p:nvSpPr>
          <p:cNvPr id="58"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6788472" y="3868012"/>
            <a:ext cx="1624014" cy="400110"/>
          </a:xfrm>
          <a:prstGeom prst="rect">
            <a:avLst/>
          </a:prstGeom>
          <a:ln>
            <a:headEnd/>
            <a:tailEnd/>
          </a:ln>
          <a:extLst/>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altLang="zh-CN" sz="2000" b="1" dirty="0" smtClean="0">
                <a:solidFill>
                  <a:schemeClr val="bg1"/>
                </a:solidFill>
                <a:latin typeface="+mn-ea"/>
                <a:ea typeface="+mn-ea"/>
              </a:rPr>
              <a:t>3.0</a:t>
            </a:r>
            <a:r>
              <a:rPr lang="zh-CN" altLang="en-US" sz="2000" b="1" dirty="0" smtClean="0">
                <a:solidFill>
                  <a:schemeClr val="bg1"/>
                </a:solidFill>
                <a:latin typeface="+mn-ea"/>
                <a:ea typeface="+mn-ea"/>
              </a:rPr>
              <a:t>时代</a:t>
            </a:r>
            <a:r>
              <a:rPr lang="en-US" altLang="zh-CN" sz="2000" b="1" dirty="0" smtClean="0">
                <a:solidFill>
                  <a:schemeClr val="bg1"/>
                </a:solidFill>
                <a:latin typeface="+mn-ea"/>
                <a:ea typeface="+mn-ea"/>
              </a:rPr>
              <a:t>…</a:t>
            </a:r>
            <a:endParaRPr lang="bg-BG" altLang="zh-CN" sz="2000" b="1" dirty="0">
              <a:solidFill>
                <a:schemeClr val="bg1"/>
              </a:solidFill>
              <a:latin typeface="+mn-ea"/>
              <a:ea typeface="+mn-ea"/>
            </a:endParaRPr>
          </a:p>
        </p:txBody>
      </p:sp>
      <p:sp>
        <p:nvSpPr>
          <p:cNvPr id="44" name="矩形 43"/>
          <p:cNvSpPr/>
          <p:nvPr/>
        </p:nvSpPr>
        <p:spPr>
          <a:xfrm>
            <a:off x="2562445" y="1492623"/>
            <a:ext cx="932463" cy="1878533"/>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椭圆 45"/>
          <p:cNvSpPr/>
          <p:nvPr/>
        </p:nvSpPr>
        <p:spPr>
          <a:xfrm>
            <a:off x="3917980" y="2622802"/>
            <a:ext cx="590226" cy="4417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pic>
        <p:nvPicPr>
          <p:cNvPr id="4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1621" y="666646"/>
            <a:ext cx="4373193" cy="303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椭圆 47"/>
          <p:cNvSpPr/>
          <p:nvPr/>
        </p:nvSpPr>
        <p:spPr>
          <a:xfrm>
            <a:off x="7053226" y="2298413"/>
            <a:ext cx="303145" cy="2551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val="35693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02412" y="353733"/>
            <a:ext cx="8139178" cy="331514"/>
          </a:xfrm>
        </p:spPr>
        <p:txBody>
          <a:bodyPr vert="horz" wrap="square" lIns="90170" tIns="46990" rIns="90170" bIns="46990" rtlCol="0" anchor="ctr" anchorCtr="0">
            <a:noAutofit/>
          </a:bodyPr>
          <a:lstStyle/>
          <a:p>
            <a:r>
              <a:rPr lang="zh-CN" altLang="en-US" dirty="0">
                <a:solidFill>
                  <a:schemeClr val="accent1">
                    <a:lumMod val="50000"/>
                  </a:schemeClr>
                </a:solidFill>
              </a:rPr>
              <a:t>西西弗书店的逆势生长路</a:t>
            </a:r>
          </a:p>
        </p:txBody>
      </p:sp>
      <p:sp>
        <p:nvSpPr>
          <p:cNvPr id="8" name="TextBox 8">
            <a:extLst>
              <a:ext uri="{FF2B5EF4-FFF2-40B4-BE49-F238E27FC236}">
                <a16:creationId xmlns:a16="http://schemas.microsoft.com/office/drawing/2014/main" xmlns="" id="{E4FED996-3A5B-46BC-B5CA-8383013E0839}"/>
              </a:ext>
            </a:extLst>
          </p:cNvPr>
          <p:cNvSpPr txBox="1">
            <a:spLocks noChangeArrowheads="1"/>
          </p:cNvSpPr>
          <p:nvPr/>
        </p:nvSpPr>
        <p:spPr bwMode="auto">
          <a:xfrm>
            <a:off x="3571320" y="396281"/>
            <a:ext cx="19357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r>
              <a:rPr lang="en-US" altLang="zh-CN" b="1" dirty="0" smtClean="0">
                <a:solidFill>
                  <a:schemeClr val="accent6">
                    <a:lumMod val="75000"/>
                  </a:schemeClr>
                </a:solidFill>
                <a:latin typeface="微软雅黑" panose="020B0503020204020204" pitchFamily="34" charset="-122"/>
                <a:ea typeface="微软雅黑" panose="020B0503020204020204" pitchFamily="34" charset="-122"/>
              </a:rPr>
              <a:t>1.0</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时代→</a:t>
            </a:r>
            <a:r>
              <a:rPr lang="en-US" altLang="zh-CN" b="1" dirty="0" smtClean="0">
                <a:solidFill>
                  <a:schemeClr val="accent6">
                    <a:lumMod val="75000"/>
                  </a:schemeClr>
                </a:solidFill>
                <a:latin typeface="微软雅黑" panose="020B0503020204020204" pitchFamily="34" charset="-122"/>
                <a:ea typeface="微软雅黑" panose="020B0503020204020204" pitchFamily="34" charset="-122"/>
              </a:rPr>
              <a:t>2.0</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时代</a:t>
            </a:r>
            <a:endParaRPr lang="zh-CN" altLang="en-US"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9" name="标题 1"/>
          <p:cNvSpPr>
            <a:spLocks noGrp="1"/>
          </p:cNvSpPr>
          <p:nvPr/>
        </p:nvSpPr>
        <p:spPr>
          <a:xfrm>
            <a:off x="552278" y="830537"/>
            <a:ext cx="6004838" cy="2714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pPr algn="l"/>
            <a:r>
              <a:rPr lang="zh-CN" altLang="en-US" sz="1800" dirty="0">
                <a:solidFill>
                  <a:srgbClr val="000000"/>
                </a:solidFill>
              </a:rPr>
              <a:t>任务一：</a:t>
            </a:r>
            <a:r>
              <a:rPr lang="zh-CN" altLang="en-US" sz="1800" b="1" dirty="0" smtClean="0">
                <a:solidFill>
                  <a:schemeClr val="accent6">
                    <a:lumMod val="75000"/>
                  </a:schemeClr>
                </a:solidFill>
                <a:latin typeface="楷体" pitchFamily="49" charset="-122"/>
                <a:ea typeface="楷体" pitchFamily="49" charset="-122"/>
              </a:rPr>
              <a:t>重庆</a:t>
            </a:r>
            <a:r>
              <a:rPr lang="en-US" altLang="zh-CN" sz="1800" b="1" dirty="0" smtClean="0">
                <a:solidFill>
                  <a:schemeClr val="accent6">
                    <a:lumMod val="75000"/>
                  </a:schemeClr>
                </a:solidFill>
                <a:latin typeface="楷体" pitchFamily="49" charset="-122"/>
                <a:ea typeface="楷体" pitchFamily="49" charset="-122"/>
              </a:rPr>
              <a:t>·</a:t>
            </a:r>
            <a:r>
              <a:rPr lang="zh-CN" altLang="en-US" sz="1800" b="1" dirty="0" smtClean="0">
                <a:solidFill>
                  <a:schemeClr val="accent6">
                    <a:lumMod val="75000"/>
                  </a:schemeClr>
                </a:solidFill>
                <a:latin typeface="楷体" pitchFamily="49" charset="-122"/>
                <a:ea typeface="楷体" pitchFamily="49" charset="-122"/>
              </a:rPr>
              <a:t>沙坪坝商圈</a:t>
            </a:r>
            <a:r>
              <a:rPr lang="zh-CN" altLang="en-US" sz="1800" dirty="0" smtClean="0">
                <a:solidFill>
                  <a:srgbClr val="000000"/>
                </a:solidFill>
              </a:rPr>
              <a:t>发展实体书店</a:t>
            </a:r>
            <a:r>
              <a:rPr lang="zh-CN" altLang="en-US" sz="1800" dirty="0">
                <a:solidFill>
                  <a:srgbClr val="000000"/>
                </a:solidFill>
              </a:rPr>
              <a:t>的有利区位条件</a:t>
            </a: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37575" y="2622347"/>
            <a:ext cx="3828106" cy="1920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491224" y="2622346"/>
            <a:ext cx="4089252" cy="192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标题 1"/>
          <p:cNvSpPr>
            <a:spLocks noGrp="1"/>
          </p:cNvSpPr>
          <p:nvPr/>
        </p:nvSpPr>
        <p:spPr>
          <a:xfrm>
            <a:off x="562905" y="1222275"/>
            <a:ext cx="1863259" cy="2714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pPr algn="l"/>
            <a:r>
              <a:rPr lang="en-US" altLang="zh-CN" sz="1800" b="1" dirty="0">
                <a:solidFill>
                  <a:schemeClr val="accent6">
                    <a:lumMod val="75000"/>
                  </a:schemeClr>
                </a:solidFill>
              </a:rPr>
              <a:t>1</a:t>
            </a:r>
            <a:r>
              <a:rPr lang="zh-CN" altLang="en-US" sz="1800" b="1" dirty="0">
                <a:solidFill>
                  <a:schemeClr val="accent6">
                    <a:lumMod val="75000"/>
                  </a:schemeClr>
                </a:solidFill>
              </a:rPr>
              <a:t>）</a:t>
            </a:r>
            <a:r>
              <a:rPr lang="en-US" altLang="zh-CN" sz="1800" b="1" dirty="0">
                <a:solidFill>
                  <a:schemeClr val="accent6">
                    <a:lumMod val="75000"/>
                  </a:schemeClr>
                </a:solidFill>
              </a:rPr>
              <a:t>WHY</a:t>
            </a:r>
            <a:r>
              <a:rPr lang="zh-CN" altLang="en-US" sz="1800" b="1" dirty="0">
                <a:solidFill>
                  <a:schemeClr val="accent6">
                    <a:lumMod val="75000"/>
                  </a:schemeClr>
                </a:solidFill>
              </a:rPr>
              <a:t>重庆？</a:t>
            </a:r>
          </a:p>
        </p:txBody>
      </p:sp>
      <p:sp>
        <p:nvSpPr>
          <p:cNvPr id="17" name="标题 1"/>
          <p:cNvSpPr>
            <a:spLocks noGrp="1"/>
          </p:cNvSpPr>
          <p:nvPr/>
        </p:nvSpPr>
        <p:spPr>
          <a:xfrm>
            <a:off x="849372" y="1604363"/>
            <a:ext cx="7826797" cy="819858"/>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pPr algn="l">
              <a:lnSpc>
                <a:spcPct val="150000"/>
              </a:lnSpc>
            </a:pPr>
            <a:r>
              <a:rPr lang="zh-CN" altLang="en-US" sz="1600" b="1" dirty="0" smtClean="0">
                <a:solidFill>
                  <a:schemeClr val="accent6">
                    <a:lumMod val="75000"/>
                  </a:schemeClr>
                </a:solidFill>
                <a:latin typeface="黑体" pitchFamily="49" charset="-122"/>
                <a:ea typeface="黑体" pitchFamily="49" charset="-122"/>
              </a:rPr>
              <a:t>资料：</a:t>
            </a:r>
            <a:r>
              <a:rPr lang="zh-CN" altLang="en-US" sz="1600" dirty="0" smtClean="0">
                <a:solidFill>
                  <a:srgbClr val="000000"/>
                </a:solidFill>
                <a:latin typeface="黑体" pitchFamily="49" charset="-122"/>
                <a:ea typeface="黑体" pitchFamily="49" charset="-122"/>
              </a:rPr>
              <a:t>重庆</a:t>
            </a:r>
            <a:r>
              <a:rPr lang="zh-CN" altLang="en-US" sz="1600" dirty="0">
                <a:solidFill>
                  <a:srgbClr val="000000"/>
                </a:solidFill>
                <a:latin typeface="黑体" pitchFamily="49" charset="-122"/>
                <a:ea typeface="黑体" pitchFamily="49" charset="-122"/>
              </a:rPr>
              <a:t>是国家</a:t>
            </a:r>
            <a:r>
              <a:rPr lang="zh-CN" altLang="en-US" sz="1600" dirty="0" smtClean="0">
                <a:solidFill>
                  <a:srgbClr val="000000"/>
                </a:solidFill>
                <a:latin typeface="黑体" pitchFamily="49" charset="-122"/>
                <a:ea typeface="黑体" pitchFamily="49" charset="-122"/>
              </a:rPr>
              <a:t>历史文化名城</a:t>
            </a:r>
            <a:r>
              <a:rPr lang="zh-CN" altLang="en-US" sz="1600" dirty="0">
                <a:solidFill>
                  <a:srgbClr val="000000"/>
                </a:solidFill>
                <a:latin typeface="黑体" pitchFamily="49" charset="-122"/>
                <a:ea typeface="黑体" pitchFamily="49" charset="-122"/>
              </a:rPr>
              <a:t>、</a:t>
            </a:r>
            <a:r>
              <a:rPr lang="zh-CN" altLang="en-US" sz="1600" dirty="0" smtClean="0">
                <a:solidFill>
                  <a:srgbClr val="000000"/>
                </a:solidFill>
                <a:latin typeface="黑体" pitchFamily="49" charset="-122"/>
                <a:ea typeface="黑体" pitchFamily="49" charset="-122"/>
              </a:rPr>
              <a:t>长江</a:t>
            </a:r>
            <a:r>
              <a:rPr lang="zh-CN" altLang="en-US" sz="1600" dirty="0">
                <a:solidFill>
                  <a:srgbClr val="000000"/>
                </a:solidFill>
                <a:latin typeface="黑体" pitchFamily="49" charset="-122"/>
                <a:ea typeface="黑体" pitchFamily="49" charset="-122"/>
              </a:rPr>
              <a:t>上游地区的经济中心，西南地区综合交通枢纽。</a:t>
            </a:r>
            <a:endParaRPr lang="en-US" altLang="zh-CN" sz="1600" dirty="0" smtClean="0">
              <a:solidFill>
                <a:srgbClr val="000000"/>
              </a:solidFill>
              <a:latin typeface="黑体" pitchFamily="49" charset="-122"/>
              <a:ea typeface="黑体" pitchFamily="49" charset="-122"/>
            </a:endParaRPr>
          </a:p>
          <a:p>
            <a:pPr algn="l">
              <a:lnSpc>
                <a:spcPct val="150000"/>
              </a:lnSpc>
            </a:pPr>
            <a:r>
              <a:rPr lang="en-US" altLang="zh-CN" sz="1600" dirty="0" smtClean="0">
                <a:solidFill>
                  <a:srgbClr val="000000"/>
                </a:solidFill>
                <a:latin typeface="黑体" pitchFamily="49" charset="-122"/>
                <a:ea typeface="黑体" pitchFamily="49" charset="-122"/>
              </a:rPr>
              <a:t>07</a:t>
            </a:r>
            <a:r>
              <a:rPr lang="zh-CN" altLang="en-US" sz="1600" dirty="0" smtClean="0">
                <a:solidFill>
                  <a:srgbClr val="000000"/>
                </a:solidFill>
                <a:latin typeface="黑体" pitchFamily="49" charset="-122"/>
                <a:ea typeface="黑体" pitchFamily="49" charset="-122"/>
              </a:rPr>
              <a:t>年时重庆几乎无大型实体书店，重庆</a:t>
            </a:r>
            <a:r>
              <a:rPr lang="zh-CN" altLang="en-US" sz="1600" dirty="0">
                <a:solidFill>
                  <a:srgbClr val="000000"/>
                </a:solidFill>
                <a:latin typeface="黑体" pitchFamily="49" charset="-122"/>
                <a:ea typeface="黑体" pitchFamily="49" charset="-122"/>
              </a:rPr>
              <a:t>政府秉</a:t>
            </a:r>
            <a:r>
              <a:rPr lang="zh-CN" altLang="en-US" sz="1600" dirty="0" smtClean="0">
                <a:solidFill>
                  <a:srgbClr val="000000"/>
                </a:solidFill>
                <a:latin typeface="黑体" pitchFamily="49" charset="-122"/>
                <a:ea typeface="黑体" pitchFamily="49" charset="-122"/>
              </a:rPr>
              <a:t>着“文化开放”的</a:t>
            </a:r>
            <a:r>
              <a:rPr lang="zh-CN" altLang="en-US" sz="1600" dirty="0">
                <a:solidFill>
                  <a:srgbClr val="000000"/>
                </a:solidFill>
                <a:latin typeface="黑体" pitchFamily="49" charset="-122"/>
                <a:ea typeface="黑体" pitchFamily="49" charset="-122"/>
              </a:rPr>
              <a:t>政策</a:t>
            </a:r>
            <a:r>
              <a:rPr lang="zh-CN" altLang="en-US" sz="1600" dirty="0" smtClean="0">
                <a:solidFill>
                  <a:srgbClr val="000000"/>
                </a:solidFill>
                <a:latin typeface="黑体" pitchFamily="49" charset="-122"/>
                <a:ea typeface="黑体" pitchFamily="49" charset="-122"/>
              </a:rPr>
              <a:t>，</a:t>
            </a:r>
            <a:r>
              <a:rPr lang="zh-CN" altLang="en-US" sz="1600" dirty="0">
                <a:solidFill>
                  <a:srgbClr val="000000"/>
                </a:solidFill>
                <a:latin typeface="黑体" pitchFamily="49" charset="-122"/>
                <a:ea typeface="黑体" pitchFamily="49" charset="-122"/>
              </a:rPr>
              <a:t>给予</a:t>
            </a:r>
            <a:r>
              <a:rPr lang="zh-CN" altLang="en-US" sz="1600" dirty="0" smtClean="0">
                <a:solidFill>
                  <a:srgbClr val="000000"/>
                </a:solidFill>
                <a:latin typeface="黑体" pitchFamily="49" charset="-122"/>
                <a:ea typeface="黑体" pitchFamily="49" charset="-122"/>
              </a:rPr>
              <a:t>文化产业资金、租金等多方面的支持。</a:t>
            </a:r>
            <a:endParaRPr lang="zh-CN" altLang="en-US" sz="1600" dirty="0">
              <a:solidFill>
                <a:srgbClr val="000000"/>
              </a:solidFill>
              <a:latin typeface="黑体" pitchFamily="49" charset="-122"/>
              <a:ea typeface="黑体" pitchFamily="49" charset="-122"/>
            </a:endParaRPr>
          </a:p>
        </p:txBody>
      </p:sp>
      <p:sp>
        <p:nvSpPr>
          <p:cNvPr id="19" name="矩形 2"/>
          <p:cNvSpPr>
            <a:spLocks noChangeArrowheads="1"/>
          </p:cNvSpPr>
          <p:nvPr/>
        </p:nvSpPr>
        <p:spPr bwMode="auto">
          <a:xfrm>
            <a:off x="2570231" y="4601758"/>
            <a:ext cx="4129304" cy="28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1400" dirty="0" smtClean="0"/>
              <a:t>重庆与中西部主要城市经济数据对比（</a:t>
            </a:r>
            <a:r>
              <a:rPr lang="en-US" altLang="zh-CN" sz="1400" dirty="0"/>
              <a:t> 2008</a:t>
            </a:r>
            <a:r>
              <a:rPr lang="zh-CN" altLang="en-US" sz="1400" dirty="0"/>
              <a:t>年）</a:t>
            </a:r>
          </a:p>
        </p:txBody>
      </p:sp>
      <p:sp>
        <p:nvSpPr>
          <p:cNvPr id="20" name="矩形 19"/>
          <p:cNvSpPr/>
          <p:nvPr/>
        </p:nvSpPr>
        <p:spPr>
          <a:xfrm>
            <a:off x="2085396" y="4205284"/>
            <a:ext cx="5580679" cy="33783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1" name="矩形 20"/>
          <p:cNvSpPr/>
          <p:nvPr/>
        </p:nvSpPr>
        <p:spPr>
          <a:xfrm>
            <a:off x="859475" y="1881960"/>
            <a:ext cx="2962616" cy="3615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云形标注 21"/>
          <p:cNvSpPr/>
          <p:nvPr/>
        </p:nvSpPr>
        <p:spPr>
          <a:xfrm>
            <a:off x="6567136" y="171236"/>
            <a:ext cx="2242446" cy="727088"/>
          </a:xfrm>
          <a:prstGeom prst="cloudCallout">
            <a:avLst>
              <a:gd name="adj1" fmla="val -68622"/>
              <a:gd name="adj2" fmla="val 3959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0000"/>
                </a:solidFill>
                <a:latin typeface="微软雅黑" pitchFamily="34" charset="-122"/>
                <a:ea typeface="微软雅黑" pitchFamily="34" charset="-122"/>
              </a:rPr>
              <a:t>市场需求大</a:t>
            </a:r>
            <a:endParaRPr lang="zh-CN" altLang="en-US" sz="2000" b="1" dirty="0">
              <a:solidFill>
                <a:srgbClr val="000000"/>
              </a:solidFill>
              <a:latin typeface="微软雅黑" pitchFamily="34" charset="-122"/>
              <a:ea typeface="微软雅黑" pitchFamily="34" charset="-122"/>
            </a:endParaRPr>
          </a:p>
        </p:txBody>
      </p:sp>
      <p:sp>
        <p:nvSpPr>
          <p:cNvPr id="23" name="矩形 22"/>
          <p:cNvSpPr/>
          <p:nvPr/>
        </p:nvSpPr>
        <p:spPr>
          <a:xfrm>
            <a:off x="3916566" y="1486658"/>
            <a:ext cx="2377908" cy="3615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val="233610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7" grpId="0"/>
      <p:bldP spid="19" grpId="0"/>
      <p:bldP spid="20"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02412" y="353733"/>
            <a:ext cx="8139178" cy="331514"/>
          </a:xfrm>
        </p:spPr>
        <p:txBody>
          <a:bodyPr vert="horz" wrap="square" lIns="90170" tIns="46990" rIns="90170" bIns="46990" rtlCol="0" anchor="ctr" anchorCtr="0">
            <a:noAutofit/>
          </a:bodyPr>
          <a:lstStyle/>
          <a:p>
            <a:r>
              <a:rPr lang="zh-CN" altLang="en-US" dirty="0">
                <a:solidFill>
                  <a:schemeClr val="accent1">
                    <a:lumMod val="50000"/>
                  </a:schemeClr>
                </a:solidFill>
              </a:rPr>
              <a:t>西西弗书店的逆势生长路</a:t>
            </a:r>
          </a:p>
        </p:txBody>
      </p:sp>
      <p:sp>
        <p:nvSpPr>
          <p:cNvPr id="8" name="TextBox 8">
            <a:extLst>
              <a:ext uri="{FF2B5EF4-FFF2-40B4-BE49-F238E27FC236}">
                <a16:creationId xmlns:a16="http://schemas.microsoft.com/office/drawing/2014/main" xmlns="" id="{E4FED996-3A5B-46BC-B5CA-8383013E0839}"/>
              </a:ext>
            </a:extLst>
          </p:cNvPr>
          <p:cNvSpPr txBox="1">
            <a:spLocks noChangeArrowheads="1"/>
          </p:cNvSpPr>
          <p:nvPr/>
        </p:nvSpPr>
        <p:spPr bwMode="auto">
          <a:xfrm>
            <a:off x="3571320" y="396281"/>
            <a:ext cx="19357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r>
              <a:rPr lang="en-US" altLang="zh-CN" b="1" dirty="0" smtClean="0">
                <a:solidFill>
                  <a:schemeClr val="accent6">
                    <a:lumMod val="75000"/>
                  </a:schemeClr>
                </a:solidFill>
                <a:latin typeface="微软雅黑" panose="020B0503020204020204" pitchFamily="34" charset="-122"/>
                <a:ea typeface="微软雅黑" panose="020B0503020204020204" pitchFamily="34" charset="-122"/>
              </a:rPr>
              <a:t>1.0</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时代→</a:t>
            </a:r>
            <a:r>
              <a:rPr lang="en-US" altLang="zh-CN" b="1" dirty="0" smtClean="0">
                <a:solidFill>
                  <a:schemeClr val="accent6">
                    <a:lumMod val="75000"/>
                  </a:schemeClr>
                </a:solidFill>
                <a:latin typeface="微软雅黑" panose="020B0503020204020204" pitchFamily="34" charset="-122"/>
                <a:ea typeface="微软雅黑" panose="020B0503020204020204" pitchFamily="34" charset="-122"/>
              </a:rPr>
              <a:t>2.0</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时代</a:t>
            </a:r>
            <a:endParaRPr lang="zh-CN" altLang="en-US"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9" name="标题 1"/>
          <p:cNvSpPr>
            <a:spLocks noGrp="1"/>
          </p:cNvSpPr>
          <p:nvPr/>
        </p:nvSpPr>
        <p:spPr>
          <a:xfrm>
            <a:off x="552278" y="830537"/>
            <a:ext cx="6901148" cy="2714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pPr algn="l"/>
            <a:r>
              <a:rPr lang="zh-CN" altLang="en-US" sz="1800" dirty="0">
                <a:solidFill>
                  <a:srgbClr val="000000"/>
                </a:solidFill>
              </a:rPr>
              <a:t>任务一：</a:t>
            </a:r>
            <a:r>
              <a:rPr lang="zh-CN" altLang="en-US" sz="1800" b="1" dirty="0" smtClean="0">
                <a:solidFill>
                  <a:schemeClr val="accent6">
                    <a:lumMod val="75000"/>
                  </a:schemeClr>
                </a:solidFill>
                <a:latin typeface="楷体" pitchFamily="49" charset="-122"/>
                <a:ea typeface="楷体" pitchFamily="49" charset="-122"/>
              </a:rPr>
              <a:t>重庆</a:t>
            </a:r>
            <a:r>
              <a:rPr lang="en-US" altLang="zh-CN" sz="1800" b="1" dirty="0" smtClean="0">
                <a:solidFill>
                  <a:schemeClr val="accent6">
                    <a:lumMod val="75000"/>
                  </a:schemeClr>
                </a:solidFill>
                <a:latin typeface="楷体" pitchFamily="49" charset="-122"/>
                <a:ea typeface="楷体" pitchFamily="49" charset="-122"/>
              </a:rPr>
              <a:t>·</a:t>
            </a:r>
            <a:r>
              <a:rPr lang="zh-CN" altLang="en-US" sz="1800" b="1" dirty="0" smtClean="0">
                <a:solidFill>
                  <a:schemeClr val="accent6">
                    <a:lumMod val="75000"/>
                  </a:schemeClr>
                </a:solidFill>
                <a:latin typeface="楷体" pitchFamily="49" charset="-122"/>
                <a:ea typeface="楷体" pitchFamily="49" charset="-122"/>
              </a:rPr>
              <a:t>沙坪坝商圈</a:t>
            </a:r>
            <a:r>
              <a:rPr lang="zh-CN" altLang="en-US" sz="1800" dirty="0" smtClean="0">
                <a:solidFill>
                  <a:srgbClr val="000000"/>
                </a:solidFill>
              </a:rPr>
              <a:t>发展实体书店</a:t>
            </a:r>
            <a:r>
              <a:rPr lang="zh-CN" altLang="en-US" sz="1800" dirty="0">
                <a:solidFill>
                  <a:srgbClr val="000000"/>
                </a:solidFill>
              </a:rPr>
              <a:t>的有利区位条件</a:t>
            </a:r>
          </a:p>
        </p:txBody>
      </p:sp>
      <p:sp>
        <p:nvSpPr>
          <p:cNvPr id="15" name="标题 1"/>
          <p:cNvSpPr>
            <a:spLocks noGrp="1"/>
          </p:cNvSpPr>
          <p:nvPr/>
        </p:nvSpPr>
        <p:spPr>
          <a:xfrm>
            <a:off x="562905" y="1222275"/>
            <a:ext cx="1863259" cy="2714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pPr algn="l"/>
            <a:r>
              <a:rPr lang="en-US" altLang="zh-CN" sz="1800" b="1" dirty="0">
                <a:solidFill>
                  <a:schemeClr val="accent6">
                    <a:lumMod val="75000"/>
                  </a:schemeClr>
                </a:solidFill>
              </a:rPr>
              <a:t>1</a:t>
            </a:r>
            <a:r>
              <a:rPr lang="zh-CN" altLang="en-US" sz="1800" b="1" dirty="0">
                <a:solidFill>
                  <a:schemeClr val="accent6">
                    <a:lumMod val="75000"/>
                  </a:schemeClr>
                </a:solidFill>
              </a:rPr>
              <a:t>）</a:t>
            </a:r>
            <a:r>
              <a:rPr lang="en-US" altLang="zh-CN" sz="1800" b="1" dirty="0">
                <a:solidFill>
                  <a:schemeClr val="accent6">
                    <a:lumMod val="75000"/>
                  </a:schemeClr>
                </a:solidFill>
              </a:rPr>
              <a:t>WHY</a:t>
            </a:r>
            <a:r>
              <a:rPr lang="zh-CN" altLang="en-US" sz="1800" b="1" dirty="0">
                <a:solidFill>
                  <a:schemeClr val="accent6">
                    <a:lumMod val="75000"/>
                  </a:schemeClr>
                </a:solidFill>
              </a:rPr>
              <a:t>重庆？</a:t>
            </a:r>
          </a:p>
        </p:txBody>
      </p:sp>
      <p:sp>
        <p:nvSpPr>
          <p:cNvPr id="17" name="标题 1"/>
          <p:cNvSpPr>
            <a:spLocks noGrp="1"/>
          </p:cNvSpPr>
          <p:nvPr/>
        </p:nvSpPr>
        <p:spPr>
          <a:xfrm>
            <a:off x="849372" y="1604363"/>
            <a:ext cx="7826797" cy="819858"/>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pPr algn="l">
              <a:lnSpc>
                <a:spcPct val="150000"/>
              </a:lnSpc>
            </a:pPr>
            <a:r>
              <a:rPr lang="zh-CN" altLang="en-US" sz="1600" b="1" dirty="0" smtClean="0">
                <a:solidFill>
                  <a:schemeClr val="accent6">
                    <a:lumMod val="75000"/>
                  </a:schemeClr>
                </a:solidFill>
                <a:latin typeface="黑体" pitchFamily="49" charset="-122"/>
                <a:ea typeface="黑体" pitchFamily="49" charset="-122"/>
              </a:rPr>
              <a:t>资料：</a:t>
            </a:r>
            <a:r>
              <a:rPr lang="zh-CN" altLang="en-US" sz="1600" dirty="0" smtClean="0">
                <a:solidFill>
                  <a:srgbClr val="000000"/>
                </a:solidFill>
                <a:latin typeface="黑体" pitchFamily="49" charset="-122"/>
                <a:ea typeface="黑体" pitchFamily="49" charset="-122"/>
              </a:rPr>
              <a:t>重庆</a:t>
            </a:r>
            <a:r>
              <a:rPr lang="zh-CN" altLang="en-US" sz="1600" dirty="0">
                <a:solidFill>
                  <a:srgbClr val="000000"/>
                </a:solidFill>
                <a:latin typeface="黑体" pitchFamily="49" charset="-122"/>
                <a:ea typeface="黑体" pitchFamily="49" charset="-122"/>
              </a:rPr>
              <a:t>是国家</a:t>
            </a:r>
            <a:r>
              <a:rPr lang="zh-CN" altLang="en-US" sz="1600" dirty="0" smtClean="0">
                <a:solidFill>
                  <a:srgbClr val="000000"/>
                </a:solidFill>
                <a:latin typeface="黑体" pitchFamily="49" charset="-122"/>
                <a:ea typeface="黑体" pitchFamily="49" charset="-122"/>
              </a:rPr>
              <a:t>历史文化名城</a:t>
            </a:r>
            <a:r>
              <a:rPr lang="zh-CN" altLang="en-US" sz="1600" dirty="0">
                <a:solidFill>
                  <a:srgbClr val="000000"/>
                </a:solidFill>
                <a:latin typeface="黑体" pitchFamily="49" charset="-122"/>
                <a:ea typeface="黑体" pitchFamily="49" charset="-122"/>
              </a:rPr>
              <a:t>、</a:t>
            </a:r>
            <a:r>
              <a:rPr lang="zh-CN" altLang="en-US" sz="1600" dirty="0" smtClean="0">
                <a:solidFill>
                  <a:srgbClr val="000000"/>
                </a:solidFill>
                <a:latin typeface="黑体" pitchFamily="49" charset="-122"/>
                <a:ea typeface="黑体" pitchFamily="49" charset="-122"/>
              </a:rPr>
              <a:t>长江</a:t>
            </a:r>
            <a:r>
              <a:rPr lang="zh-CN" altLang="en-US" sz="1600" dirty="0">
                <a:solidFill>
                  <a:srgbClr val="000000"/>
                </a:solidFill>
                <a:latin typeface="黑体" pitchFamily="49" charset="-122"/>
                <a:ea typeface="黑体" pitchFamily="49" charset="-122"/>
              </a:rPr>
              <a:t>上游地区的经济中心，西南地区综合交通枢纽。</a:t>
            </a:r>
            <a:endParaRPr lang="en-US" altLang="zh-CN" sz="1600" dirty="0" smtClean="0">
              <a:solidFill>
                <a:srgbClr val="000000"/>
              </a:solidFill>
              <a:latin typeface="黑体" pitchFamily="49" charset="-122"/>
              <a:ea typeface="黑体" pitchFamily="49" charset="-122"/>
            </a:endParaRPr>
          </a:p>
          <a:p>
            <a:pPr algn="l">
              <a:lnSpc>
                <a:spcPct val="150000"/>
              </a:lnSpc>
            </a:pPr>
            <a:r>
              <a:rPr lang="en-US" altLang="zh-CN" sz="1600" dirty="0" smtClean="0">
                <a:solidFill>
                  <a:srgbClr val="000000"/>
                </a:solidFill>
                <a:latin typeface="黑体" pitchFamily="49" charset="-122"/>
                <a:ea typeface="黑体" pitchFamily="49" charset="-122"/>
              </a:rPr>
              <a:t>07</a:t>
            </a:r>
            <a:r>
              <a:rPr lang="zh-CN" altLang="en-US" sz="1600" dirty="0" smtClean="0">
                <a:solidFill>
                  <a:srgbClr val="000000"/>
                </a:solidFill>
                <a:latin typeface="黑体" pitchFamily="49" charset="-122"/>
                <a:ea typeface="黑体" pitchFamily="49" charset="-122"/>
              </a:rPr>
              <a:t>年时重庆几乎无大型实体书店，重庆</a:t>
            </a:r>
            <a:r>
              <a:rPr lang="zh-CN" altLang="en-US" sz="1600" dirty="0">
                <a:solidFill>
                  <a:srgbClr val="000000"/>
                </a:solidFill>
                <a:latin typeface="黑体" pitchFamily="49" charset="-122"/>
                <a:ea typeface="黑体" pitchFamily="49" charset="-122"/>
              </a:rPr>
              <a:t>政府秉</a:t>
            </a:r>
            <a:r>
              <a:rPr lang="zh-CN" altLang="en-US" sz="1600" dirty="0" smtClean="0">
                <a:solidFill>
                  <a:srgbClr val="000000"/>
                </a:solidFill>
                <a:latin typeface="黑体" pitchFamily="49" charset="-122"/>
                <a:ea typeface="黑体" pitchFamily="49" charset="-122"/>
              </a:rPr>
              <a:t>着“文化开放”的</a:t>
            </a:r>
            <a:r>
              <a:rPr lang="zh-CN" altLang="en-US" sz="1600" dirty="0">
                <a:solidFill>
                  <a:srgbClr val="000000"/>
                </a:solidFill>
                <a:latin typeface="黑体" pitchFamily="49" charset="-122"/>
                <a:ea typeface="黑体" pitchFamily="49" charset="-122"/>
              </a:rPr>
              <a:t>政策</a:t>
            </a:r>
            <a:r>
              <a:rPr lang="zh-CN" altLang="en-US" sz="1600" dirty="0" smtClean="0">
                <a:solidFill>
                  <a:srgbClr val="000000"/>
                </a:solidFill>
                <a:latin typeface="黑体" pitchFamily="49" charset="-122"/>
                <a:ea typeface="黑体" pitchFamily="49" charset="-122"/>
              </a:rPr>
              <a:t>，</a:t>
            </a:r>
            <a:r>
              <a:rPr lang="zh-CN" altLang="en-US" sz="1600" dirty="0">
                <a:solidFill>
                  <a:srgbClr val="000000"/>
                </a:solidFill>
                <a:latin typeface="黑体" pitchFamily="49" charset="-122"/>
                <a:ea typeface="黑体" pitchFamily="49" charset="-122"/>
              </a:rPr>
              <a:t>给予</a:t>
            </a:r>
            <a:r>
              <a:rPr lang="zh-CN" altLang="en-US" sz="1600" dirty="0" smtClean="0">
                <a:solidFill>
                  <a:srgbClr val="000000"/>
                </a:solidFill>
                <a:latin typeface="黑体" pitchFamily="49" charset="-122"/>
                <a:ea typeface="黑体" pitchFamily="49" charset="-122"/>
              </a:rPr>
              <a:t>文化产业资金、租金等多方面的支持。</a:t>
            </a:r>
            <a:endParaRPr lang="zh-CN" altLang="en-US" sz="1600" dirty="0">
              <a:solidFill>
                <a:srgbClr val="000000"/>
              </a:solidFill>
              <a:latin typeface="黑体" pitchFamily="49" charset="-122"/>
              <a:ea typeface="黑体" pitchFamily="49" charset="-122"/>
            </a:endParaRPr>
          </a:p>
        </p:txBody>
      </p:sp>
      <p:sp>
        <p:nvSpPr>
          <p:cNvPr id="21" name="矩形 20"/>
          <p:cNvSpPr/>
          <p:nvPr/>
        </p:nvSpPr>
        <p:spPr>
          <a:xfrm>
            <a:off x="1494534" y="1515011"/>
            <a:ext cx="2359456" cy="3615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2" name="云形标注 21"/>
          <p:cNvSpPr/>
          <p:nvPr/>
        </p:nvSpPr>
        <p:spPr>
          <a:xfrm>
            <a:off x="786814" y="2712410"/>
            <a:ext cx="8218966" cy="1051508"/>
          </a:xfrm>
          <a:prstGeom prst="cloudCallout">
            <a:avLst>
              <a:gd name="adj1" fmla="val -12466"/>
              <a:gd name="adj2" fmla="val -10702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0000"/>
                </a:solidFill>
                <a:latin typeface="微软雅黑" pitchFamily="34" charset="-122"/>
                <a:ea typeface="微软雅黑" pitchFamily="34" charset="-122"/>
              </a:rPr>
              <a:t>市场需求大、历史文化气息浓厚、交通便利、</a:t>
            </a:r>
            <a:endParaRPr lang="en-US" altLang="zh-CN" sz="2000" b="1" dirty="0" smtClean="0">
              <a:solidFill>
                <a:srgbClr val="000000"/>
              </a:solidFill>
              <a:latin typeface="微软雅黑" pitchFamily="34" charset="-122"/>
              <a:ea typeface="微软雅黑" pitchFamily="34" charset="-122"/>
            </a:endParaRPr>
          </a:p>
          <a:p>
            <a:pPr algn="ctr"/>
            <a:r>
              <a:rPr lang="zh-CN" altLang="en-US" sz="2000" b="1" dirty="0" smtClean="0">
                <a:solidFill>
                  <a:srgbClr val="000000"/>
                </a:solidFill>
                <a:latin typeface="微软雅黑" pitchFamily="34" charset="-122"/>
                <a:ea typeface="微软雅黑" pitchFamily="34" charset="-122"/>
              </a:rPr>
              <a:t>政府资金、政策支持</a:t>
            </a:r>
            <a:r>
              <a:rPr lang="en-US" altLang="zh-CN" sz="2000" b="1" dirty="0" smtClean="0">
                <a:solidFill>
                  <a:srgbClr val="000000"/>
                </a:solidFill>
                <a:latin typeface="微软雅黑" pitchFamily="34" charset="-122"/>
                <a:ea typeface="微软雅黑" pitchFamily="34" charset="-122"/>
              </a:rPr>
              <a:t>……</a:t>
            </a:r>
            <a:endParaRPr lang="zh-CN" altLang="en-US" sz="2000" b="1" dirty="0">
              <a:solidFill>
                <a:srgbClr val="000000"/>
              </a:solidFill>
              <a:latin typeface="微软雅黑" pitchFamily="34" charset="-122"/>
              <a:ea typeface="微软雅黑" pitchFamily="34" charset="-122"/>
            </a:endParaRPr>
          </a:p>
        </p:txBody>
      </p:sp>
      <p:sp>
        <p:nvSpPr>
          <p:cNvPr id="13" name="矩形 12"/>
          <p:cNvSpPr/>
          <p:nvPr/>
        </p:nvSpPr>
        <p:spPr>
          <a:xfrm>
            <a:off x="6316713" y="1486656"/>
            <a:ext cx="2359456" cy="3615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nvSpPr>
        <p:spPr>
          <a:xfrm>
            <a:off x="5272636" y="1876520"/>
            <a:ext cx="1829913" cy="3615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val="286830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02412" y="353733"/>
            <a:ext cx="8139178" cy="331514"/>
          </a:xfrm>
        </p:spPr>
        <p:txBody>
          <a:bodyPr vert="horz" wrap="square" lIns="90170" tIns="46990" rIns="90170" bIns="46990" rtlCol="0" anchor="ctr" anchorCtr="0">
            <a:noAutofit/>
          </a:bodyPr>
          <a:lstStyle/>
          <a:p>
            <a:r>
              <a:rPr lang="zh-CN" altLang="en-US" dirty="0">
                <a:solidFill>
                  <a:schemeClr val="accent1">
                    <a:lumMod val="50000"/>
                  </a:schemeClr>
                </a:solidFill>
              </a:rPr>
              <a:t>西西弗书店的逆势生长路</a:t>
            </a:r>
          </a:p>
        </p:txBody>
      </p:sp>
      <p:sp>
        <p:nvSpPr>
          <p:cNvPr id="8" name="TextBox 8">
            <a:extLst>
              <a:ext uri="{FF2B5EF4-FFF2-40B4-BE49-F238E27FC236}">
                <a16:creationId xmlns:a16="http://schemas.microsoft.com/office/drawing/2014/main" xmlns="" id="{E4FED996-3A5B-46BC-B5CA-8383013E0839}"/>
              </a:ext>
            </a:extLst>
          </p:cNvPr>
          <p:cNvSpPr txBox="1">
            <a:spLocks noChangeArrowheads="1"/>
          </p:cNvSpPr>
          <p:nvPr/>
        </p:nvSpPr>
        <p:spPr bwMode="auto">
          <a:xfrm>
            <a:off x="3571320" y="396281"/>
            <a:ext cx="19357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r>
              <a:rPr lang="en-US" altLang="zh-CN" b="1" dirty="0" smtClean="0">
                <a:solidFill>
                  <a:schemeClr val="accent6">
                    <a:lumMod val="75000"/>
                  </a:schemeClr>
                </a:solidFill>
                <a:latin typeface="微软雅黑" panose="020B0503020204020204" pitchFamily="34" charset="-122"/>
                <a:ea typeface="微软雅黑" panose="020B0503020204020204" pitchFamily="34" charset="-122"/>
              </a:rPr>
              <a:t>1.0</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时代→</a:t>
            </a:r>
            <a:r>
              <a:rPr lang="en-US" altLang="zh-CN" b="1" dirty="0" smtClean="0">
                <a:solidFill>
                  <a:schemeClr val="accent6">
                    <a:lumMod val="75000"/>
                  </a:schemeClr>
                </a:solidFill>
                <a:latin typeface="微软雅黑" panose="020B0503020204020204" pitchFamily="34" charset="-122"/>
                <a:ea typeface="微软雅黑" panose="020B0503020204020204" pitchFamily="34" charset="-122"/>
              </a:rPr>
              <a:t>2.0</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时代</a:t>
            </a:r>
            <a:endParaRPr lang="zh-CN" altLang="en-US"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5" name="标题 1"/>
          <p:cNvSpPr>
            <a:spLocks noGrp="1"/>
          </p:cNvSpPr>
          <p:nvPr/>
        </p:nvSpPr>
        <p:spPr>
          <a:xfrm>
            <a:off x="562905" y="1222275"/>
            <a:ext cx="2329151" cy="2714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pPr algn="l"/>
            <a:r>
              <a:rPr lang="en-US" altLang="zh-CN" sz="1800" b="1" dirty="0" smtClean="0">
                <a:solidFill>
                  <a:schemeClr val="accent6">
                    <a:lumMod val="75000"/>
                  </a:schemeClr>
                </a:solidFill>
              </a:rPr>
              <a:t>2</a:t>
            </a:r>
            <a:r>
              <a:rPr lang="zh-CN" altLang="en-US" sz="1800" b="1" dirty="0" smtClean="0">
                <a:solidFill>
                  <a:schemeClr val="accent6">
                    <a:lumMod val="75000"/>
                  </a:schemeClr>
                </a:solidFill>
              </a:rPr>
              <a:t>）</a:t>
            </a:r>
            <a:r>
              <a:rPr lang="en-US" altLang="zh-CN" sz="1800" b="1" dirty="0" smtClean="0">
                <a:solidFill>
                  <a:schemeClr val="accent6">
                    <a:lumMod val="75000"/>
                  </a:schemeClr>
                </a:solidFill>
              </a:rPr>
              <a:t>WHY</a:t>
            </a:r>
            <a:r>
              <a:rPr lang="zh-CN" altLang="en-US" sz="1800" b="1" dirty="0" smtClean="0">
                <a:solidFill>
                  <a:schemeClr val="accent6">
                    <a:lumMod val="75000"/>
                  </a:schemeClr>
                </a:solidFill>
              </a:rPr>
              <a:t>沙坪坝商圈？</a:t>
            </a:r>
            <a:endParaRPr lang="zh-CN" altLang="en-US" sz="1800" b="1" dirty="0">
              <a:solidFill>
                <a:schemeClr val="accent6">
                  <a:lumMod val="75000"/>
                </a:schemeClr>
              </a:solidFill>
            </a:endParaRPr>
          </a:p>
        </p:txBody>
      </p:sp>
      <p:sp>
        <p:nvSpPr>
          <p:cNvPr id="17" name="标题 1"/>
          <p:cNvSpPr>
            <a:spLocks noGrp="1"/>
          </p:cNvSpPr>
          <p:nvPr/>
        </p:nvSpPr>
        <p:spPr>
          <a:xfrm>
            <a:off x="764304" y="1536279"/>
            <a:ext cx="7826797" cy="1153754"/>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pPr algn="l">
              <a:lnSpc>
                <a:spcPct val="150000"/>
              </a:lnSpc>
            </a:pPr>
            <a:r>
              <a:rPr lang="en-US" altLang="zh-CN" sz="1600" b="1" dirty="0" smtClean="0">
                <a:solidFill>
                  <a:schemeClr val="accent6">
                    <a:lumMod val="75000"/>
                  </a:schemeClr>
                </a:solidFill>
                <a:latin typeface="黑体" pitchFamily="49" charset="-122"/>
                <a:ea typeface="黑体" pitchFamily="49" charset="-122"/>
              </a:rPr>
              <a:t>2008</a:t>
            </a:r>
            <a:r>
              <a:rPr lang="zh-CN" altLang="en-US" sz="1600" b="1" dirty="0" smtClean="0">
                <a:solidFill>
                  <a:schemeClr val="accent6">
                    <a:lumMod val="75000"/>
                  </a:schemeClr>
                </a:solidFill>
                <a:latin typeface="黑体" pitchFamily="49" charset="-122"/>
                <a:ea typeface="黑体" pitchFamily="49" charset="-122"/>
              </a:rPr>
              <a:t>年资料：</a:t>
            </a:r>
            <a:r>
              <a:rPr lang="zh-CN" altLang="en-US" sz="1600" dirty="0" smtClean="0">
                <a:solidFill>
                  <a:srgbClr val="000000"/>
                </a:solidFill>
                <a:latin typeface="黑体" pitchFamily="49" charset="-122"/>
                <a:ea typeface="黑体" pitchFamily="49" charset="-122"/>
              </a:rPr>
              <a:t>沙</a:t>
            </a:r>
            <a:r>
              <a:rPr lang="zh-CN" altLang="en-US" sz="1600" dirty="0">
                <a:solidFill>
                  <a:srgbClr val="000000"/>
                </a:solidFill>
                <a:latin typeface="黑体" pitchFamily="49" charset="-122"/>
                <a:ea typeface="黑体" pitchFamily="49" charset="-122"/>
              </a:rPr>
              <a:t>坪坝是全国的先进</a:t>
            </a:r>
            <a:r>
              <a:rPr lang="zh-CN" altLang="en-US" sz="1600" dirty="0" smtClean="0">
                <a:solidFill>
                  <a:srgbClr val="000000"/>
                </a:solidFill>
                <a:latin typeface="黑体" pitchFamily="49" charset="-122"/>
                <a:ea typeface="黑体" pitchFamily="49" charset="-122"/>
              </a:rPr>
              <a:t>文化区，区内有</a:t>
            </a:r>
            <a:r>
              <a:rPr lang="en-US" altLang="zh-CN" sz="1600" dirty="0">
                <a:solidFill>
                  <a:srgbClr val="000000"/>
                </a:solidFill>
                <a:latin typeface="黑体" pitchFamily="49" charset="-122"/>
                <a:ea typeface="黑体" pitchFamily="49" charset="-122"/>
              </a:rPr>
              <a:t>19</a:t>
            </a:r>
            <a:r>
              <a:rPr lang="zh-CN" altLang="en-US" sz="1600" dirty="0">
                <a:solidFill>
                  <a:srgbClr val="000000"/>
                </a:solidFill>
                <a:latin typeface="黑体" pitchFamily="49" charset="-122"/>
                <a:ea typeface="黑体" pitchFamily="49" charset="-122"/>
              </a:rPr>
              <a:t>所高等院校，</a:t>
            </a:r>
            <a:r>
              <a:rPr lang="en-US" altLang="zh-CN" sz="1600" dirty="0">
                <a:solidFill>
                  <a:srgbClr val="000000"/>
                </a:solidFill>
                <a:latin typeface="黑体" pitchFamily="49" charset="-122"/>
                <a:ea typeface="黑体" pitchFamily="49" charset="-122"/>
              </a:rPr>
              <a:t>87</a:t>
            </a:r>
            <a:r>
              <a:rPr lang="zh-CN" altLang="en-US" sz="1600" dirty="0">
                <a:solidFill>
                  <a:srgbClr val="000000"/>
                </a:solidFill>
                <a:latin typeface="黑体" pitchFamily="49" charset="-122"/>
                <a:ea typeface="黑体" pitchFamily="49" charset="-122"/>
              </a:rPr>
              <a:t>所全市最好的</a:t>
            </a:r>
            <a:r>
              <a:rPr lang="zh-CN" altLang="en-US" sz="1600" dirty="0" smtClean="0">
                <a:solidFill>
                  <a:srgbClr val="000000"/>
                </a:solidFill>
                <a:latin typeface="黑体" pitchFamily="49" charset="-122"/>
                <a:ea typeface="黑体" pitchFamily="49" charset="-122"/>
              </a:rPr>
              <a:t>中小学，历史文化积淀深厚。全区</a:t>
            </a:r>
            <a:r>
              <a:rPr lang="en-US" altLang="zh-CN" sz="1600" dirty="0">
                <a:solidFill>
                  <a:srgbClr val="000000"/>
                </a:solidFill>
                <a:latin typeface="黑体" pitchFamily="49" charset="-122"/>
                <a:ea typeface="黑体" pitchFamily="49" charset="-122"/>
              </a:rPr>
              <a:t>90</a:t>
            </a:r>
            <a:r>
              <a:rPr lang="zh-CN" altLang="en-US" sz="1600" dirty="0">
                <a:solidFill>
                  <a:srgbClr val="000000"/>
                </a:solidFill>
                <a:latin typeface="黑体" pitchFamily="49" charset="-122"/>
                <a:ea typeface="黑体" pitchFamily="49" charset="-122"/>
              </a:rPr>
              <a:t>万常住人口中有</a:t>
            </a:r>
            <a:r>
              <a:rPr lang="en-US" altLang="zh-CN" sz="1600" dirty="0">
                <a:solidFill>
                  <a:srgbClr val="000000"/>
                </a:solidFill>
                <a:latin typeface="黑体" pitchFamily="49" charset="-122"/>
                <a:ea typeface="黑体" pitchFamily="49" charset="-122"/>
              </a:rPr>
              <a:t>30</a:t>
            </a:r>
            <a:r>
              <a:rPr lang="zh-CN" altLang="en-US" sz="1600" dirty="0">
                <a:solidFill>
                  <a:srgbClr val="000000"/>
                </a:solidFill>
                <a:latin typeface="黑体" pitchFamily="49" charset="-122"/>
                <a:ea typeface="黑体" pitchFamily="49" charset="-122"/>
              </a:rPr>
              <a:t>多万学生，</a:t>
            </a:r>
            <a:r>
              <a:rPr lang="en-US" altLang="zh-CN" sz="1600" dirty="0">
                <a:solidFill>
                  <a:srgbClr val="000000"/>
                </a:solidFill>
                <a:latin typeface="黑体" pitchFamily="49" charset="-122"/>
                <a:ea typeface="黑体" pitchFamily="49" charset="-122"/>
              </a:rPr>
              <a:t>8</a:t>
            </a:r>
            <a:r>
              <a:rPr lang="zh-CN" altLang="en-US" sz="1600" dirty="0">
                <a:solidFill>
                  <a:srgbClr val="000000"/>
                </a:solidFill>
                <a:latin typeface="黑体" pitchFamily="49" charset="-122"/>
                <a:ea typeface="黑体" pitchFamily="49" charset="-122"/>
              </a:rPr>
              <a:t>万多科技教育工作者</a:t>
            </a:r>
            <a:r>
              <a:rPr lang="zh-CN" altLang="en-US" sz="1600" dirty="0" smtClean="0">
                <a:solidFill>
                  <a:srgbClr val="000000"/>
                </a:solidFill>
                <a:latin typeface="黑体" pitchFamily="49" charset="-122"/>
                <a:ea typeface="黑体" pitchFamily="49" charset="-122"/>
              </a:rPr>
              <a:t>，是</a:t>
            </a:r>
            <a:r>
              <a:rPr lang="zh-CN" altLang="en-US" sz="1600" dirty="0">
                <a:solidFill>
                  <a:srgbClr val="000000"/>
                </a:solidFill>
                <a:latin typeface="黑体" pitchFamily="49" charset="-122"/>
                <a:ea typeface="黑体" pitchFamily="49" charset="-122"/>
              </a:rPr>
              <a:t>西部的人才聚集区</a:t>
            </a:r>
            <a:r>
              <a:rPr lang="zh-CN" altLang="en-US" sz="1600" dirty="0" smtClean="0">
                <a:solidFill>
                  <a:srgbClr val="000000"/>
                </a:solidFill>
                <a:latin typeface="黑体" pitchFamily="49" charset="-122"/>
                <a:ea typeface="黑体" pitchFamily="49" charset="-122"/>
              </a:rPr>
              <a:t>。</a:t>
            </a:r>
            <a:endParaRPr lang="zh-CN" altLang="en-US" sz="1600" dirty="0">
              <a:solidFill>
                <a:srgbClr val="000000"/>
              </a:solidFill>
              <a:latin typeface="黑体" pitchFamily="49" charset="-122"/>
              <a:ea typeface="黑体" pitchFamily="49" charset="-122"/>
            </a:endParaRPr>
          </a:p>
        </p:txBody>
      </p:sp>
      <p:sp>
        <p:nvSpPr>
          <p:cNvPr id="4" name="矩形 3"/>
          <p:cNvSpPr/>
          <p:nvPr/>
        </p:nvSpPr>
        <p:spPr>
          <a:xfrm>
            <a:off x="759307" y="2604969"/>
            <a:ext cx="7814931" cy="2308324"/>
          </a:xfrm>
          <a:prstGeom prst="rect">
            <a:avLst/>
          </a:prstGeom>
        </p:spPr>
        <p:txBody>
          <a:bodyPr vert="horz" lIns="68580" tIns="34290" rIns="68580" bIns="34290" rtlCol="0" anchor="ctr">
            <a:noAutofit/>
          </a:bodyPr>
          <a:lstStyle/>
          <a:p>
            <a:pPr hangingPunct="1">
              <a:lnSpc>
                <a:spcPct val="150000"/>
              </a:lnSpc>
              <a:spcBef>
                <a:spcPct val="0"/>
              </a:spcBef>
            </a:pPr>
            <a:r>
              <a:rPr lang="en-US" altLang="zh-CN" sz="1600" kern="1200" dirty="0" smtClean="0">
                <a:latin typeface="黑体" pitchFamily="49" charset="-122"/>
                <a:ea typeface="黑体" pitchFamily="49" charset="-122"/>
              </a:rPr>
              <a:t>    </a:t>
            </a:r>
            <a:r>
              <a:rPr lang="zh-CN" altLang="zh-CN" sz="1600" kern="1200" dirty="0" smtClean="0">
                <a:latin typeface="黑体" pitchFamily="49" charset="-122"/>
                <a:ea typeface="黑体" pitchFamily="49" charset="-122"/>
              </a:rPr>
              <a:t>沙</a:t>
            </a:r>
            <a:r>
              <a:rPr lang="zh-CN" altLang="zh-CN" sz="1600" kern="1200" dirty="0">
                <a:latin typeface="黑体" pitchFamily="49" charset="-122"/>
                <a:ea typeface="黑体" pitchFamily="49" charset="-122"/>
              </a:rPr>
              <a:t>坪坝商圈是重庆仅次于解放碑商圈的最大次级商圈，平均客流量超过</a:t>
            </a:r>
            <a:r>
              <a:rPr lang="en-US" altLang="zh-CN" sz="1600" kern="1200" dirty="0">
                <a:latin typeface="黑体" pitchFamily="49" charset="-122"/>
                <a:ea typeface="黑体" pitchFamily="49" charset="-122"/>
              </a:rPr>
              <a:t>10</a:t>
            </a:r>
            <a:r>
              <a:rPr lang="zh-CN" altLang="zh-CN" sz="1600" kern="1200" dirty="0">
                <a:latin typeface="黑体" pitchFamily="49" charset="-122"/>
                <a:ea typeface="黑体" pitchFamily="49" charset="-122"/>
              </a:rPr>
              <a:t>万人次</a:t>
            </a:r>
            <a:r>
              <a:rPr lang="en-US" altLang="zh-CN" sz="1600" kern="1200" dirty="0">
                <a:latin typeface="黑体" pitchFamily="49" charset="-122"/>
                <a:ea typeface="黑体" pitchFamily="49" charset="-122"/>
              </a:rPr>
              <a:t>/</a:t>
            </a:r>
            <a:r>
              <a:rPr lang="zh-CN" altLang="zh-CN" sz="1600" kern="1200" dirty="0">
                <a:latin typeface="黑体" pitchFamily="49" charset="-122"/>
                <a:ea typeface="黑体" pitchFamily="49" charset="-122"/>
              </a:rPr>
              <a:t>日，节假日</a:t>
            </a:r>
            <a:r>
              <a:rPr lang="en-US" altLang="zh-CN" sz="1600" kern="1200" dirty="0">
                <a:latin typeface="黑体" pitchFamily="49" charset="-122"/>
                <a:ea typeface="黑体" pitchFamily="49" charset="-122"/>
              </a:rPr>
              <a:t>20</a:t>
            </a:r>
            <a:r>
              <a:rPr lang="zh-CN" altLang="zh-CN" sz="1600" kern="1200" dirty="0">
                <a:latin typeface="黑体" pitchFamily="49" charset="-122"/>
                <a:ea typeface="黑体" pitchFamily="49" charset="-122"/>
              </a:rPr>
              <a:t>万</a:t>
            </a:r>
            <a:r>
              <a:rPr lang="en-US" altLang="zh-CN" sz="1600" kern="1200" dirty="0">
                <a:latin typeface="黑体" pitchFamily="49" charset="-122"/>
                <a:ea typeface="黑体" pitchFamily="49" charset="-122"/>
              </a:rPr>
              <a:t>-30</a:t>
            </a:r>
            <a:r>
              <a:rPr lang="zh-CN" altLang="zh-CN" sz="1600" kern="1200" dirty="0">
                <a:latin typeface="黑体" pitchFamily="49" charset="-122"/>
                <a:ea typeface="黑体" pitchFamily="49" charset="-122"/>
              </a:rPr>
              <a:t>万人次</a:t>
            </a:r>
            <a:r>
              <a:rPr lang="en-US" altLang="zh-CN" sz="1600" kern="1200" dirty="0">
                <a:latin typeface="黑体" pitchFamily="49" charset="-122"/>
                <a:ea typeface="黑体" pitchFamily="49" charset="-122"/>
              </a:rPr>
              <a:t>/</a:t>
            </a:r>
            <a:r>
              <a:rPr lang="zh-CN" altLang="zh-CN" sz="1600" kern="1200" dirty="0">
                <a:latin typeface="黑体" pitchFamily="49" charset="-122"/>
                <a:ea typeface="黑体" pitchFamily="49" charset="-122"/>
              </a:rPr>
              <a:t>日</a:t>
            </a:r>
            <a:r>
              <a:rPr lang="zh-CN" altLang="en-US" sz="1600" kern="1200" dirty="0" smtClean="0">
                <a:latin typeface="黑体" pitchFamily="49" charset="-122"/>
                <a:ea typeface="黑体" pitchFamily="49" charset="-122"/>
              </a:rPr>
              <a:t>。</a:t>
            </a:r>
            <a:r>
              <a:rPr lang="zh-CN" altLang="zh-CN" sz="1600" kern="1200" dirty="0" smtClean="0">
                <a:latin typeface="黑体" pitchFamily="49" charset="-122"/>
                <a:ea typeface="黑体" pitchFamily="49" charset="-122"/>
              </a:rPr>
              <a:t>商</a:t>
            </a:r>
            <a:r>
              <a:rPr lang="zh-CN" altLang="zh-CN" sz="1600" kern="1200" dirty="0">
                <a:latin typeface="黑体" pitchFamily="49" charset="-122"/>
                <a:ea typeface="黑体" pitchFamily="49" charset="-122"/>
              </a:rPr>
              <a:t>圈内主要为高收入</a:t>
            </a:r>
            <a:r>
              <a:rPr lang="zh-CN" altLang="en-US" sz="1600" kern="1200" dirty="0">
                <a:latin typeface="黑体" pitchFamily="49" charset="-122"/>
                <a:ea typeface="黑体" pitchFamily="49" charset="-122"/>
              </a:rPr>
              <a:t>、高文化水平</a:t>
            </a:r>
            <a:r>
              <a:rPr lang="zh-CN" altLang="zh-CN" sz="1600" kern="1200" dirty="0">
                <a:latin typeface="黑体" pitchFamily="49" charset="-122"/>
                <a:ea typeface="黑体" pitchFamily="49" charset="-122"/>
              </a:rPr>
              <a:t>人群，</a:t>
            </a:r>
            <a:r>
              <a:rPr lang="zh-CN" altLang="en-US" sz="1600" kern="1200" dirty="0">
                <a:latin typeface="黑体" pitchFamily="49" charset="-122"/>
                <a:ea typeface="黑体" pitchFamily="49" charset="-122"/>
              </a:rPr>
              <a:t>消费力</a:t>
            </a:r>
            <a:r>
              <a:rPr lang="zh-CN" altLang="en-US" sz="1600" kern="1200" dirty="0" smtClean="0">
                <a:latin typeface="黑体" pitchFamily="49" charset="-122"/>
                <a:ea typeface="黑体" pitchFamily="49" charset="-122"/>
              </a:rPr>
              <a:t>较强</a:t>
            </a:r>
            <a:r>
              <a:rPr lang="zh-CN" altLang="zh-CN" sz="1600" kern="1200" dirty="0">
                <a:latin typeface="黑体" pitchFamily="49" charset="-122"/>
                <a:ea typeface="黑体" pitchFamily="49" charset="-122"/>
              </a:rPr>
              <a:t>，是极具文化艺术特色的商业文化中心</a:t>
            </a:r>
            <a:r>
              <a:rPr lang="zh-CN" altLang="zh-CN" sz="1600" kern="1200" dirty="0" smtClean="0">
                <a:latin typeface="黑体" pitchFamily="49" charset="-122"/>
                <a:ea typeface="黑体" pitchFamily="49" charset="-122"/>
              </a:rPr>
              <a:t>。</a:t>
            </a:r>
            <a:endParaRPr lang="en-US" altLang="zh-CN" sz="1600" kern="1200" dirty="0">
              <a:latin typeface="黑体" pitchFamily="49" charset="-122"/>
              <a:ea typeface="黑体" pitchFamily="49" charset="-122"/>
            </a:endParaRPr>
          </a:p>
          <a:p>
            <a:pPr hangingPunct="1">
              <a:lnSpc>
                <a:spcPct val="150000"/>
              </a:lnSpc>
              <a:spcBef>
                <a:spcPct val="0"/>
              </a:spcBef>
            </a:pPr>
            <a:r>
              <a:rPr lang="zh-CN" altLang="en-US" sz="1600" kern="1200" dirty="0" smtClean="0">
                <a:latin typeface="黑体" pitchFamily="49" charset="-122"/>
                <a:ea typeface="黑体" pitchFamily="49" charset="-122"/>
              </a:rPr>
              <a:t>    沙</a:t>
            </a:r>
            <a:r>
              <a:rPr lang="zh-CN" altLang="en-US" sz="1600" kern="1200" dirty="0">
                <a:latin typeface="黑体" pitchFamily="49" charset="-122"/>
                <a:ea typeface="黑体" pitchFamily="49" charset="-122"/>
              </a:rPr>
              <a:t>坪坝商</a:t>
            </a:r>
            <a:r>
              <a:rPr lang="zh-CN" altLang="en-US" sz="1600" kern="1200" dirty="0" smtClean="0">
                <a:latin typeface="黑体" pitchFamily="49" charset="-122"/>
                <a:ea typeface="黑体" pitchFamily="49" charset="-122"/>
              </a:rPr>
              <a:t>圈</a:t>
            </a:r>
            <a:r>
              <a:rPr lang="zh-CN" altLang="zh-CN" sz="1600" kern="1200" dirty="0" smtClean="0">
                <a:latin typeface="黑体" pitchFamily="49" charset="-122"/>
                <a:ea typeface="黑体" pitchFamily="49" charset="-122"/>
              </a:rPr>
              <a:t>拥有</a:t>
            </a:r>
            <a:r>
              <a:rPr lang="zh-CN" altLang="zh-CN" sz="1600" kern="1200" dirty="0">
                <a:latin typeface="黑体" pitchFamily="49" charset="-122"/>
                <a:ea typeface="黑体" pitchFamily="49" charset="-122"/>
              </a:rPr>
              <a:t>多条公交线路停经。全国铁路集装箱网络重庆中心站、西南地区最大铁路编组站和国家二级火车站等七个火车客货站棋布于此。国道、省道等高等级公路五条，成渝、渝长、上界高速公路纵横域内。</a:t>
            </a:r>
          </a:p>
        </p:txBody>
      </p:sp>
      <p:sp>
        <p:nvSpPr>
          <p:cNvPr id="16" name="标题 1"/>
          <p:cNvSpPr>
            <a:spLocks noGrp="1"/>
          </p:cNvSpPr>
          <p:nvPr/>
        </p:nvSpPr>
        <p:spPr>
          <a:xfrm>
            <a:off x="552278" y="830537"/>
            <a:ext cx="6004838" cy="2714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pPr algn="l"/>
            <a:r>
              <a:rPr lang="zh-CN" altLang="en-US" sz="1800" dirty="0">
                <a:solidFill>
                  <a:srgbClr val="000000"/>
                </a:solidFill>
              </a:rPr>
              <a:t>任务一：</a:t>
            </a:r>
            <a:r>
              <a:rPr lang="zh-CN" altLang="en-US" sz="1800" b="1" dirty="0" smtClean="0">
                <a:solidFill>
                  <a:schemeClr val="accent6">
                    <a:lumMod val="75000"/>
                  </a:schemeClr>
                </a:solidFill>
                <a:latin typeface="楷体" pitchFamily="49" charset="-122"/>
                <a:ea typeface="楷体" pitchFamily="49" charset="-122"/>
              </a:rPr>
              <a:t>重庆</a:t>
            </a:r>
            <a:r>
              <a:rPr lang="en-US" altLang="zh-CN" sz="1800" b="1" dirty="0" smtClean="0">
                <a:solidFill>
                  <a:schemeClr val="accent6">
                    <a:lumMod val="75000"/>
                  </a:schemeClr>
                </a:solidFill>
                <a:latin typeface="楷体" pitchFamily="49" charset="-122"/>
                <a:ea typeface="楷体" pitchFamily="49" charset="-122"/>
              </a:rPr>
              <a:t>·</a:t>
            </a:r>
            <a:r>
              <a:rPr lang="zh-CN" altLang="en-US" sz="1800" b="1" dirty="0" smtClean="0">
                <a:solidFill>
                  <a:schemeClr val="accent6">
                    <a:lumMod val="75000"/>
                  </a:schemeClr>
                </a:solidFill>
                <a:latin typeface="楷体" pitchFamily="49" charset="-122"/>
                <a:ea typeface="楷体" pitchFamily="49" charset="-122"/>
              </a:rPr>
              <a:t>沙坪坝商圈</a:t>
            </a:r>
            <a:r>
              <a:rPr lang="zh-CN" altLang="en-US" sz="1800" dirty="0" smtClean="0">
                <a:solidFill>
                  <a:srgbClr val="000000"/>
                </a:solidFill>
              </a:rPr>
              <a:t>发展实体书店</a:t>
            </a:r>
            <a:r>
              <a:rPr lang="zh-CN" altLang="en-US" sz="1800" dirty="0">
                <a:solidFill>
                  <a:srgbClr val="000000"/>
                </a:solidFill>
              </a:rPr>
              <a:t>的有利区位条件</a:t>
            </a:r>
          </a:p>
        </p:txBody>
      </p:sp>
      <p:sp>
        <p:nvSpPr>
          <p:cNvPr id="23" name="矩形 22"/>
          <p:cNvSpPr/>
          <p:nvPr/>
        </p:nvSpPr>
        <p:spPr>
          <a:xfrm>
            <a:off x="739615" y="3796218"/>
            <a:ext cx="7834623" cy="111707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矩形 23"/>
          <p:cNvSpPr/>
          <p:nvPr/>
        </p:nvSpPr>
        <p:spPr>
          <a:xfrm>
            <a:off x="1383815" y="1956382"/>
            <a:ext cx="1688994" cy="3615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5" name="矩形 24"/>
          <p:cNvSpPr/>
          <p:nvPr/>
        </p:nvSpPr>
        <p:spPr>
          <a:xfrm>
            <a:off x="6062574" y="2673956"/>
            <a:ext cx="2511663" cy="3615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6" name="矩形 25"/>
          <p:cNvSpPr/>
          <p:nvPr/>
        </p:nvSpPr>
        <p:spPr>
          <a:xfrm>
            <a:off x="7262698" y="3061914"/>
            <a:ext cx="1159210" cy="3615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2" name="矩形 11"/>
          <p:cNvSpPr/>
          <p:nvPr/>
        </p:nvSpPr>
        <p:spPr>
          <a:xfrm>
            <a:off x="3411875" y="1576890"/>
            <a:ext cx="1159210" cy="3615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3" name="矩形 12"/>
          <p:cNvSpPr/>
          <p:nvPr/>
        </p:nvSpPr>
        <p:spPr>
          <a:xfrm>
            <a:off x="1627441" y="2331807"/>
            <a:ext cx="1159210" cy="36150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4" name="云形标注 13"/>
          <p:cNvSpPr/>
          <p:nvPr/>
        </p:nvSpPr>
        <p:spPr>
          <a:xfrm>
            <a:off x="7396465" y="681595"/>
            <a:ext cx="1173366" cy="727088"/>
          </a:xfrm>
          <a:prstGeom prst="cloudCallout">
            <a:avLst>
              <a:gd name="adj1" fmla="val -8815"/>
              <a:gd name="adj2" fmla="val 206303"/>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0000"/>
                </a:solidFill>
                <a:latin typeface="微软雅黑" pitchFamily="34" charset="-122"/>
                <a:ea typeface="微软雅黑" pitchFamily="34" charset="-122"/>
              </a:rPr>
              <a:t>市场</a:t>
            </a:r>
            <a:endParaRPr lang="zh-CN" altLang="en-US" sz="2000" b="1" dirty="0">
              <a:solidFill>
                <a:srgbClr val="000000"/>
              </a:solidFill>
              <a:latin typeface="微软雅黑" pitchFamily="34" charset="-122"/>
              <a:ea typeface="微软雅黑" pitchFamily="34" charset="-122"/>
            </a:endParaRPr>
          </a:p>
        </p:txBody>
      </p:sp>
      <p:sp>
        <p:nvSpPr>
          <p:cNvPr id="18" name="云形标注 17"/>
          <p:cNvSpPr/>
          <p:nvPr/>
        </p:nvSpPr>
        <p:spPr>
          <a:xfrm>
            <a:off x="3484051" y="2319145"/>
            <a:ext cx="1481354" cy="727088"/>
          </a:xfrm>
          <a:prstGeom prst="cloudCallout">
            <a:avLst>
              <a:gd name="adj1" fmla="val -110304"/>
              <a:gd name="adj2" fmla="val -24748"/>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0000"/>
                </a:solidFill>
                <a:latin typeface="微软雅黑" pitchFamily="34" charset="-122"/>
                <a:ea typeface="微软雅黑" pitchFamily="34" charset="-122"/>
              </a:rPr>
              <a:t>劳动力</a:t>
            </a:r>
            <a:endParaRPr lang="zh-CN" altLang="en-US" sz="2000" b="1" dirty="0">
              <a:solidFill>
                <a:srgbClr val="000000"/>
              </a:solidFill>
              <a:latin typeface="微软雅黑" pitchFamily="34" charset="-122"/>
              <a:ea typeface="微软雅黑" pitchFamily="34" charset="-122"/>
            </a:endParaRPr>
          </a:p>
        </p:txBody>
      </p:sp>
      <p:sp>
        <p:nvSpPr>
          <p:cNvPr id="19" name="云形标注 18"/>
          <p:cNvSpPr/>
          <p:nvPr/>
        </p:nvSpPr>
        <p:spPr>
          <a:xfrm>
            <a:off x="5738719" y="3056866"/>
            <a:ext cx="1173366" cy="727088"/>
          </a:xfrm>
          <a:prstGeom prst="cloudCallout">
            <a:avLst>
              <a:gd name="adj1" fmla="val -118460"/>
              <a:gd name="adj2" fmla="val 48369"/>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0000"/>
                </a:solidFill>
                <a:latin typeface="微软雅黑" pitchFamily="34" charset="-122"/>
                <a:ea typeface="微软雅黑" pitchFamily="34" charset="-122"/>
              </a:rPr>
              <a:t>交通</a:t>
            </a:r>
            <a:endParaRPr lang="zh-CN" altLang="en-US" sz="2000" b="1" dirty="0">
              <a:solidFill>
                <a:srgbClr val="000000"/>
              </a:solidFill>
              <a:latin typeface="微软雅黑" pitchFamily="34" charset="-122"/>
              <a:ea typeface="微软雅黑" pitchFamily="34" charset="-122"/>
            </a:endParaRPr>
          </a:p>
        </p:txBody>
      </p:sp>
      <p:sp>
        <p:nvSpPr>
          <p:cNvPr id="20" name="云形标注 19"/>
          <p:cNvSpPr/>
          <p:nvPr/>
        </p:nvSpPr>
        <p:spPr>
          <a:xfrm>
            <a:off x="4850327" y="1126240"/>
            <a:ext cx="1265409" cy="830142"/>
          </a:xfrm>
          <a:prstGeom prst="cloudCallout">
            <a:avLst>
              <a:gd name="adj1" fmla="val -196190"/>
              <a:gd name="adj2" fmla="val 6925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smtClean="0">
                <a:solidFill>
                  <a:srgbClr val="000000"/>
                </a:solidFill>
                <a:latin typeface="微软雅黑" pitchFamily="34" charset="-122"/>
                <a:ea typeface="微软雅黑" pitchFamily="34" charset="-122"/>
              </a:rPr>
              <a:t>历史文化</a:t>
            </a:r>
            <a:endParaRPr lang="zh-CN" altLang="en-US" sz="2000" b="1" dirty="0">
              <a:solidFill>
                <a:srgbClr val="000000"/>
              </a:solidFill>
              <a:latin typeface="微软雅黑" pitchFamily="34" charset="-122"/>
              <a:ea typeface="微软雅黑" pitchFamily="34" charset="-122"/>
            </a:endParaRPr>
          </a:p>
        </p:txBody>
      </p: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300" y="1626375"/>
            <a:ext cx="5836040" cy="323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椭圆 21"/>
          <p:cNvSpPr/>
          <p:nvPr/>
        </p:nvSpPr>
        <p:spPr>
          <a:xfrm>
            <a:off x="4079590" y="2250281"/>
            <a:ext cx="666011" cy="2551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7" name="椭圆 26"/>
          <p:cNvSpPr/>
          <p:nvPr/>
        </p:nvSpPr>
        <p:spPr>
          <a:xfrm>
            <a:off x="1301331" y="3483659"/>
            <a:ext cx="657859" cy="2551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8" name="椭圆 27"/>
          <p:cNvSpPr/>
          <p:nvPr/>
        </p:nvSpPr>
        <p:spPr>
          <a:xfrm>
            <a:off x="3776445" y="3623660"/>
            <a:ext cx="884095" cy="3473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椭圆 28"/>
          <p:cNvSpPr/>
          <p:nvPr/>
        </p:nvSpPr>
        <p:spPr>
          <a:xfrm>
            <a:off x="2941905" y="2856341"/>
            <a:ext cx="303145" cy="2551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val="405178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12" grpId="0" animBg="1"/>
      <p:bldP spid="13" grpId="0" animBg="1"/>
      <p:bldP spid="14" grpId="0" animBg="1"/>
      <p:bldP spid="18" grpId="0" animBg="1"/>
      <p:bldP spid="19" grpId="0" animBg="1"/>
      <p:bldP spid="20" grpId="0" animBg="1"/>
      <p:bldP spid="22" grpId="0" animBg="1"/>
      <p:bldP spid="22" grpId="1" animBg="1"/>
      <p:bldP spid="27" grpId="0" animBg="1"/>
      <p:bldP spid="27" grpId="1" animBg="1"/>
      <p:bldP spid="28" grpId="0" animBg="1"/>
      <p:bldP spid="28" grpId="1" animBg="1"/>
      <p:bldP spid="29" grpId="0" animBg="1"/>
      <p:bldP spid="2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502412" y="353733"/>
            <a:ext cx="8139178" cy="331514"/>
          </a:xfrm>
        </p:spPr>
        <p:txBody>
          <a:bodyPr vert="horz" wrap="square" lIns="90170" tIns="46990" rIns="90170" bIns="46990" rtlCol="0" anchor="ctr" anchorCtr="0">
            <a:noAutofit/>
          </a:bodyPr>
          <a:lstStyle/>
          <a:p>
            <a:r>
              <a:rPr lang="zh-CN" altLang="en-US" dirty="0">
                <a:solidFill>
                  <a:schemeClr val="accent1">
                    <a:lumMod val="50000"/>
                  </a:schemeClr>
                </a:solidFill>
              </a:rPr>
              <a:t>西西弗书店的逆势生长路</a:t>
            </a:r>
          </a:p>
        </p:txBody>
      </p:sp>
      <p:sp>
        <p:nvSpPr>
          <p:cNvPr id="8" name="TextBox 8">
            <a:extLst>
              <a:ext uri="{FF2B5EF4-FFF2-40B4-BE49-F238E27FC236}">
                <a16:creationId xmlns:a16="http://schemas.microsoft.com/office/drawing/2014/main" xmlns="" id="{E4FED996-3A5B-46BC-B5CA-8383013E0839}"/>
              </a:ext>
            </a:extLst>
          </p:cNvPr>
          <p:cNvSpPr txBox="1">
            <a:spLocks noChangeArrowheads="1"/>
          </p:cNvSpPr>
          <p:nvPr/>
        </p:nvSpPr>
        <p:spPr bwMode="auto">
          <a:xfrm>
            <a:off x="3571320" y="396281"/>
            <a:ext cx="19357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r>
              <a:rPr lang="en-US" altLang="zh-CN" b="1" dirty="0" smtClean="0">
                <a:solidFill>
                  <a:schemeClr val="accent6">
                    <a:lumMod val="75000"/>
                  </a:schemeClr>
                </a:solidFill>
                <a:latin typeface="微软雅黑" panose="020B0503020204020204" pitchFamily="34" charset="-122"/>
                <a:ea typeface="微软雅黑" panose="020B0503020204020204" pitchFamily="34" charset="-122"/>
              </a:rPr>
              <a:t>2.0</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时代</a:t>
            </a:r>
            <a:endParaRPr lang="zh-CN" altLang="en-US" b="1"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52254" y="875294"/>
            <a:ext cx="8616396" cy="395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4954772" y="1169583"/>
            <a:ext cx="978195" cy="366822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矩形 10"/>
          <p:cNvSpPr/>
          <p:nvPr/>
        </p:nvSpPr>
        <p:spPr>
          <a:xfrm>
            <a:off x="354418" y="1158949"/>
            <a:ext cx="978195" cy="3668226"/>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Tree>
    <p:extLst>
      <p:ext uri="{BB962C8B-B14F-4D97-AF65-F5344CB8AC3E}">
        <p14:creationId xmlns:p14="http://schemas.microsoft.com/office/powerpoint/2010/main" val="80343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p:cNvSpPr>
            <a:spLocks noGrp="1"/>
          </p:cNvSpPr>
          <p:nvPr>
            <p:ph type="title"/>
          </p:nvPr>
        </p:nvSpPr>
        <p:spPr>
          <a:xfrm>
            <a:off x="502412" y="353733"/>
            <a:ext cx="8139178" cy="331514"/>
          </a:xfrm>
        </p:spPr>
        <p:txBody>
          <a:bodyPr vert="horz" wrap="square" lIns="90170" tIns="46990" rIns="90170" bIns="46990" rtlCol="0" anchor="ctr" anchorCtr="0">
            <a:noAutofit/>
          </a:bodyPr>
          <a:lstStyle/>
          <a:p>
            <a:r>
              <a:rPr lang="zh-CN" altLang="en-US" dirty="0">
                <a:solidFill>
                  <a:schemeClr val="accent1">
                    <a:lumMod val="50000"/>
                  </a:schemeClr>
                </a:solidFill>
              </a:rPr>
              <a:t>西西弗书店的逆势生长路</a:t>
            </a:r>
          </a:p>
        </p:txBody>
      </p:sp>
      <p:sp>
        <p:nvSpPr>
          <p:cNvPr id="8" name="TextBox 8">
            <a:extLst>
              <a:ext uri="{FF2B5EF4-FFF2-40B4-BE49-F238E27FC236}">
                <a16:creationId xmlns:a16="http://schemas.microsoft.com/office/drawing/2014/main" xmlns="" id="{E4FED996-3A5B-46BC-B5CA-8383013E0839}"/>
              </a:ext>
            </a:extLst>
          </p:cNvPr>
          <p:cNvSpPr txBox="1">
            <a:spLocks noChangeArrowheads="1"/>
          </p:cNvSpPr>
          <p:nvPr/>
        </p:nvSpPr>
        <p:spPr bwMode="auto">
          <a:xfrm>
            <a:off x="3571320" y="396281"/>
            <a:ext cx="19357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r>
              <a:rPr lang="en-US" altLang="zh-CN" b="1" dirty="0" smtClean="0">
                <a:solidFill>
                  <a:schemeClr val="accent6">
                    <a:lumMod val="75000"/>
                  </a:schemeClr>
                </a:solidFill>
                <a:latin typeface="微软雅黑" panose="020B0503020204020204" pitchFamily="34" charset="-122"/>
                <a:ea typeface="微软雅黑" panose="020B0503020204020204" pitchFamily="34" charset="-122"/>
              </a:rPr>
              <a:t>2.0</a:t>
            </a:r>
            <a:r>
              <a:rPr lang="zh-CN" altLang="en-US" b="1" dirty="0" smtClean="0">
                <a:solidFill>
                  <a:schemeClr val="accent6">
                    <a:lumMod val="75000"/>
                  </a:schemeClr>
                </a:solidFill>
                <a:latin typeface="微软雅黑" panose="020B0503020204020204" pitchFamily="34" charset="-122"/>
                <a:ea typeface="微软雅黑" panose="020B0503020204020204" pitchFamily="34" charset="-122"/>
              </a:rPr>
              <a:t>时代</a:t>
            </a:r>
            <a:endParaRPr lang="zh-CN" altLang="en-US" b="1"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2050" name="Picture 2" descr="http://5b0988e595225.cdn.sohucs.com/images/20171130/15c6685f6ba24f4da91533eb432a5a2b.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229" y="533772"/>
            <a:ext cx="2118514" cy="133994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2"/>
          <p:cNvSpPr>
            <a:spLocks noChangeArrowheads="1"/>
          </p:cNvSpPr>
          <p:nvPr/>
        </p:nvSpPr>
        <p:spPr bwMode="auto">
          <a:xfrm>
            <a:off x="494815" y="934661"/>
            <a:ext cx="5757128"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257175" indent="-257175">
              <a:lnSpc>
                <a:spcPct val="150000"/>
              </a:lnSpc>
              <a:buFont typeface="Wingdings" pitchFamily="2" charset="2"/>
              <a:buChar char="Ø"/>
            </a:pPr>
            <a:r>
              <a:rPr lang="zh-CN" altLang="en-US" dirty="0" smtClean="0"/>
              <a:t>西西弗选址在大型</a:t>
            </a:r>
            <a:r>
              <a:rPr lang="zh-CN" altLang="en-US" dirty="0"/>
              <a:t>购物商场或中心商圈</a:t>
            </a:r>
            <a:r>
              <a:rPr lang="zh-CN" altLang="en-US" dirty="0" smtClean="0"/>
              <a:t>的优势条件？</a:t>
            </a:r>
            <a:endParaRPr lang="zh-CN" altLang="en-US" sz="1800" dirty="0"/>
          </a:p>
        </p:txBody>
      </p:sp>
      <p:pic>
        <p:nvPicPr>
          <p:cNvPr id="2052" name="Picture 4" descr="https://www.0817.net/upload/image/2014/0514/20140514181855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2929" y="1913793"/>
            <a:ext cx="2443108" cy="13409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images.china.cn/attachement/jpg/site1000/20121226/001ec949f84712450d9a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7838" y="3296092"/>
            <a:ext cx="2448199" cy="1422331"/>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2"/>
          <p:cNvSpPr>
            <a:spLocks noChangeArrowheads="1"/>
          </p:cNvSpPr>
          <p:nvPr/>
        </p:nvSpPr>
        <p:spPr bwMode="auto">
          <a:xfrm>
            <a:off x="7000826" y="1924426"/>
            <a:ext cx="1491608" cy="253916"/>
          </a:xfrm>
          <a:prstGeom prst="rect">
            <a:avLst/>
          </a:prstGeom>
          <a:solidFill>
            <a:schemeClr val="bg1">
              <a:lumMod val="95000"/>
            </a:schemeClr>
          </a:solidFill>
          <a:ln>
            <a:noFill/>
          </a:ln>
          <a:extLst/>
        </p:spPr>
        <p:txBody>
          <a:bodyPr wrap="square" lIns="68580" tIns="34290" rIns="68580" bIns="34290">
            <a:spAutoFit/>
          </a:bodyPr>
          <a:lstStyle/>
          <a:p>
            <a:pPr algn="ctr"/>
            <a:r>
              <a:rPr lang="zh-CN" altLang="en-US" sz="1200" dirty="0" smtClean="0"/>
              <a:t>重庆</a:t>
            </a:r>
            <a:r>
              <a:rPr lang="en-US" altLang="zh-CN" sz="1200" dirty="0" smtClean="0"/>
              <a:t>·</a:t>
            </a:r>
            <a:r>
              <a:rPr lang="zh-CN" altLang="en-US" sz="1200" dirty="0" smtClean="0"/>
              <a:t>龙湖北城天街</a:t>
            </a:r>
            <a:endParaRPr lang="zh-CN" altLang="en-US" sz="1200" dirty="0"/>
          </a:p>
        </p:txBody>
      </p:sp>
      <p:sp>
        <p:nvSpPr>
          <p:cNvPr id="14" name="矩形 2"/>
          <p:cNvSpPr>
            <a:spLocks noChangeArrowheads="1"/>
          </p:cNvSpPr>
          <p:nvPr/>
        </p:nvSpPr>
        <p:spPr bwMode="auto">
          <a:xfrm>
            <a:off x="6068471" y="3307667"/>
            <a:ext cx="1166612" cy="253916"/>
          </a:xfrm>
          <a:prstGeom prst="rect">
            <a:avLst/>
          </a:prstGeom>
          <a:solidFill>
            <a:schemeClr val="bg1">
              <a:lumMod val="95000"/>
            </a:schemeClr>
          </a:solidFill>
          <a:ln>
            <a:noFill/>
          </a:ln>
          <a:extLst/>
        </p:spPr>
        <p:txBody>
          <a:bodyPr wrap="square" lIns="68580" tIns="34290" rIns="68580" bIns="34290">
            <a:spAutoFit/>
          </a:bodyPr>
          <a:lstStyle/>
          <a:p>
            <a:pPr algn="ctr"/>
            <a:r>
              <a:rPr lang="zh-CN" altLang="en-US" sz="1200" dirty="0" smtClean="0"/>
              <a:t>北京</a:t>
            </a:r>
            <a:r>
              <a:rPr lang="en-US" altLang="zh-CN" sz="1200" dirty="0" smtClean="0"/>
              <a:t>·</a:t>
            </a:r>
            <a:r>
              <a:rPr lang="zh-CN" altLang="en-US" sz="1200" dirty="0" smtClean="0"/>
              <a:t>国贸三期</a:t>
            </a:r>
            <a:endParaRPr lang="zh-CN" altLang="en-US" sz="1200" dirty="0"/>
          </a:p>
        </p:txBody>
      </p:sp>
      <p:sp>
        <p:nvSpPr>
          <p:cNvPr id="16" name="Rectangle 39">
            <a:extLst>
              <a:ext uri="{FF2B5EF4-FFF2-40B4-BE49-F238E27FC236}">
                <a16:creationId xmlns:a16="http://schemas.microsoft.com/office/drawing/2014/main" xmlns="" id="{147AB0F4-D9B9-4353-B5B5-1A93935DFDFD}"/>
              </a:ext>
            </a:extLst>
          </p:cNvPr>
          <p:cNvSpPr>
            <a:spLocks noChangeArrowheads="1"/>
          </p:cNvSpPr>
          <p:nvPr/>
        </p:nvSpPr>
        <p:spPr bwMode="auto">
          <a:xfrm>
            <a:off x="898864" y="1455976"/>
            <a:ext cx="4640088" cy="140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2000" b="1" dirty="0" smtClean="0">
                <a:solidFill>
                  <a:schemeClr val="accent2">
                    <a:lumMod val="50000"/>
                  </a:schemeClr>
                </a:solidFill>
                <a:latin typeface="楷体" pitchFamily="49" charset="-122"/>
                <a:ea typeface="楷体" pitchFamily="49" charset="-122"/>
              </a:rPr>
              <a:t>交通便利；</a:t>
            </a:r>
            <a:endParaRPr lang="en-US" altLang="zh-CN" sz="2000" b="1" dirty="0" smtClean="0">
              <a:solidFill>
                <a:schemeClr val="accent2">
                  <a:lumMod val="50000"/>
                </a:schemeClr>
              </a:solidFill>
              <a:latin typeface="楷体" pitchFamily="49" charset="-122"/>
              <a:ea typeface="楷体" pitchFamily="49" charset="-122"/>
            </a:endParaRPr>
          </a:p>
          <a:p>
            <a:pPr>
              <a:lnSpc>
                <a:spcPct val="150000"/>
              </a:lnSpc>
            </a:pPr>
            <a:r>
              <a:rPr lang="zh-CN" altLang="en-US" sz="2000" b="1" dirty="0" smtClean="0">
                <a:solidFill>
                  <a:schemeClr val="accent2">
                    <a:lumMod val="50000"/>
                  </a:schemeClr>
                </a:solidFill>
                <a:latin typeface="楷体" pitchFamily="49" charset="-122"/>
                <a:ea typeface="楷体" pitchFamily="49" charset="-122"/>
              </a:rPr>
              <a:t>客流量大，辐射范围广；</a:t>
            </a:r>
            <a:endParaRPr lang="en-US" altLang="zh-CN" sz="2000" b="1" dirty="0" smtClean="0">
              <a:solidFill>
                <a:schemeClr val="accent2">
                  <a:lumMod val="50000"/>
                </a:schemeClr>
              </a:solidFill>
              <a:latin typeface="楷体" pitchFamily="49" charset="-122"/>
              <a:ea typeface="楷体" pitchFamily="49" charset="-122"/>
            </a:endParaRPr>
          </a:p>
          <a:p>
            <a:pPr>
              <a:lnSpc>
                <a:spcPct val="150000"/>
              </a:lnSpc>
            </a:pPr>
            <a:r>
              <a:rPr lang="zh-CN" altLang="en-US" sz="2000" b="1" dirty="0" smtClean="0">
                <a:solidFill>
                  <a:schemeClr val="accent2">
                    <a:lumMod val="50000"/>
                  </a:schemeClr>
                </a:solidFill>
                <a:latin typeface="楷体" pitchFamily="49" charset="-122"/>
                <a:ea typeface="楷体" pitchFamily="49" charset="-122"/>
              </a:rPr>
              <a:t>内部服务类型齐全，服务级别较高</a:t>
            </a:r>
            <a:r>
              <a:rPr lang="en-US" altLang="zh-CN" sz="2000" b="1" dirty="0" smtClean="0">
                <a:solidFill>
                  <a:schemeClr val="accent2">
                    <a:lumMod val="50000"/>
                  </a:schemeClr>
                </a:solidFill>
                <a:latin typeface="楷体" pitchFamily="49" charset="-122"/>
                <a:ea typeface="楷体" pitchFamily="49" charset="-122"/>
              </a:rPr>
              <a:t>…</a:t>
            </a:r>
          </a:p>
        </p:txBody>
      </p:sp>
      <p:sp>
        <p:nvSpPr>
          <p:cNvPr id="17" name="标题 1"/>
          <p:cNvSpPr>
            <a:spLocks noGrp="1"/>
          </p:cNvSpPr>
          <p:nvPr/>
        </p:nvSpPr>
        <p:spPr>
          <a:xfrm>
            <a:off x="696327" y="2817875"/>
            <a:ext cx="5438659" cy="85035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pPr algn="l">
              <a:lnSpc>
                <a:spcPct val="150000"/>
              </a:lnSpc>
            </a:pPr>
            <a:r>
              <a:rPr lang="zh-CN" altLang="en-US" sz="1800" dirty="0" smtClean="0">
                <a:solidFill>
                  <a:srgbClr val="000000"/>
                </a:solidFill>
                <a:latin typeface="黑体" pitchFamily="49" charset="-122"/>
                <a:ea typeface="黑体" pitchFamily="49" charset="-122"/>
              </a:rPr>
              <a:t>服务业是为社会生产和生活服务的产业。</a:t>
            </a:r>
            <a:endParaRPr lang="en-US" altLang="zh-CN" sz="1800" dirty="0" smtClean="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240050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6_1"/>
  <p:tag name="KSO_WM_UNIT_ID" val="custom20204536_37*q_h_i*1_6_1"/>
  <p:tag name="KSO_WM_TEMPLATE_CATEGORY" val="custom"/>
  <p:tag name="KSO_WM_TEMPLATE_INDEX" val="20204536"/>
  <p:tag name="KSO_WM_UNIT_LAYERLEVEL" val="1_1_1"/>
  <p:tag name="KSO_WM_TAG_VERSION" val="1.0"/>
  <p:tag name="KSO_WM_BEAUTIFY_FLAG" val="#wm#"/>
  <p:tag name="KSO_WM_UNIT_FILL_FORE_SCHEMECOLOR_INDEX" val="5"/>
  <p:tag name="KSO_WM_UNIT_FILL_TYPE" val="1"/>
  <p:tag name="KSO_WM_UNIT_TEXT_FILL_FORE_SCHEMECOLOR_INDEX" val="1"/>
  <p:tag name="KSO_WM_UNIT_TEXT_FILL_TYPE" val="1"/>
  <p:tag name="KSO_WM_UNIT_USESOURCEFORMAT_APPLY" val="1"/>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1_1"/>
  <p:tag name="KSO_WM_UNIT_ID" val="custom20204536_37*q_h_i*1_1_1"/>
  <p:tag name="KSO_WM_TEMPLATE_CATEGORY" val="custom"/>
  <p:tag name="KSO_WM_TEMPLATE_INDEX" val="20204536"/>
  <p:tag name="KSO_WM_UNIT_LAYERLEVEL" val="1_1_1"/>
  <p:tag name="KSO_WM_TAG_VERSION" val="1.0"/>
  <p:tag name="KSO_WM_BEAUTIFY_FLAG" val="#wm#"/>
  <p:tag name="KSO_WM_UNIT_FILL_FORE_SCHEMECOLOR_INDEX" val="5"/>
  <p:tag name="KSO_WM_UNIT_FILL_TYPE" val="1"/>
  <p:tag name="KSO_WM_UNIT_TEXT_FILL_FORE_SCHEMECOLOR_INDEX" val="1"/>
  <p:tag name="KSO_WM_UNIT_TEXT_FILL_TYPE" val="1"/>
  <p:tag name="KSO_WM_UNIT_USESOURCEFORMAT_APPLY" val="1"/>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2_1"/>
  <p:tag name="KSO_WM_UNIT_ID" val="custom20204536_37*q_h_i*1_2_1"/>
  <p:tag name="KSO_WM_TEMPLATE_CATEGORY" val="custom"/>
  <p:tag name="KSO_WM_TEMPLATE_INDEX" val="20204536"/>
  <p:tag name="KSO_WM_UNIT_LAYERLEVEL" val="1_1_1"/>
  <p:tag name="KSO_WM_TAG_VERSION" val="1.0"/>
  <p:tag name="KSO_WM_BEAUTIFY_FLAG" val="#wm#"/>
  <p:tag name="KSO_WM_UNIT_FILL_FORE_SCHEMECOLOR_INDEX" val="5"/>
  <p:tag name="KSO_WM_UNIT_FILL_TYPE" val="1"/>
  <p:tag name="KSO_WM_UNIT_TEXT_FILL_FORE_SCHEMECOLOR_INDEX" val="1"/>
  <p:tag name="KSO_WM_UNIT_TEXT_FILL_TYPE" val="1"/>
  <p:tag name="KSO_WM_UNIT_USESOURCEFORMAT_APPLY" val="1"/>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3_1"/>
  <p:tag name="KSO_WM_UNIT_ID" val="custom20204536_37*q_h_i*1_3_1"/>
  <p:tag name="KSO_WM_TEMPLATE_CATEGORY" val="custom"/>
  <p:tag name="KSO_WM_TEMPLATE_INDEX" val="20204536"/>
  <p:tag name="KSO_WM_UNIT_LAYERLEVEL" val="1_1_1"/>
  <p:tag name="KSO_WM_TAG_VERSION" val="1.0"/>
  <p:tag name="KSO_WM_BEAUTIFY_FLAG" val="#wm#"/>
  <p:tag name="KSO_WM_UNIT_FILL_FORE_SCHEMECOLOR_INDEX" val="5"/>
  <p:tag name="KSO_WM_UNIT_FILL_TYPE" val="1"/>
  <p:tag name="KSO_WM_UNIT_TEXT_FILL_FORE_SCHEMECOLOR_INDEX" val="1"/>
  <p:tag name="KSO_WM_UNIT_TEXT_FILL_TYPE" val="1"/>
  <p:tag name="KSO_WM_UNIT_USESOURCEFORMAT_APPLY" val="1"/>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5_1"/>
  <p:tag name="KSO_WM_UNIT_ID" val="custom20204536_37*q_h_i*1_5_1"/>
  <p:tag name="KSO_WM_TEMPLATE_CATEGORY" val="custom"/>
  <p:tag name="KSO_WM_TEMPLATE_INDEX" val="20204536"/>
  <p:tag name="KSO_WM_UNIT_LAYERLEVEL" val="1_1_1"/>
  <p:tag name="KSO_WM_TAG_VERSION" val="1.0"/>
  <p:tag name="KSO_WM_BEAUTIFY_FLAG" val="#wm#"/>
  <p:tag name="KSO_WM_UNIT_FILL_FORE_SCHEMECOLOR_INDEX" val="5"/>
  <p:tag name="KSO_WM_UNIT_FILL_TYPE" val="1"/>
  <p:tag name="KSO_WM_UNIT_TEXT_FILL_FORE_SCHEMECOLOR_INDEX" val="1"/>
  <p:tag name="KSO_WM_UNIT_TEXT_FILL_TYPE" val="1"/>
  <p:tag name="KSO_WM_UNIT_USESOURCEFORMAT_APPLY" val="1"/>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q1-1"/>
  <p:tag name="KSO_WM_UNIT_TYPE" val="q_h_i"/>
  <p:tag name="KSO_WM_UNIT_INDEX" val="1_4_1"/>
  <p:tag name="KSO_WM_UNIT_ID" val="custom20204536_37*q_h_i*1_4_1"/>
  <p:tag name="KSO_WM_TEMPLATE_CATEGORY" val="custom"/>
  <p:tag name="KSO_WM_TEMPLATE_INDEX" val="20204536"/>
  <p:tag name="KSO_WM_UNIT_LAYERLEVEL" val="1_1_1"/>
  <p:tag name="KSO_WM_TAG_VERSION" val="1.0"/>
  <p:tag name="KSO_WM_BEAUTIFY_FLAG" val="#wm#"/>
  <p:tag name="KSO_WM_UNIT_FILL_FORE_SCHEMECOLOR_INDEX" val="5"/>
  <p:tag name="KSO_WM_UNIT_FILL_TYPE" val="1"/>
  <p:tag name="KSO_WM_UNIT_TEXT_FILL_FORE_SCHEMECOLOR_INDEX" val="1"/>
  <p:tag name="KSO_WM_UNIT_TEXT_FILL_TYPE" val="1"/>
  <p:tag name="KSO_WM_UNIT_USESOURCEFORMAT_APPLY" val="1"/>
</p:tagLst>
</file>

<file path=ppt/tags/tag158.xml><?xml version="1.0" encoding="utf-8"?>
<p:tagLst xmlns:a="http://schemas.openxmlformats.org/drawingml/2006/main" xmlns:r="http://schemas.openxmlformats.org/officeDocument/2006/relationships" xmlns:p="http://schemas.openxmlformats.org/presentationml/2006/main">
  <p:tag name="KSO_WM_UNIT_VALUE" val="253*132"/>
  <p:tag name="KSO_WM_UNIT_HIGHLIGHT" val="0"/>
  <p:tag name="KSO_WM_UNIT_COMPATIBLE" val="0"/>
  <p:tag name="KSO_WM_UNIT_DIAGRAM_ISNUMVISUAL" val="0"/>
  <p:tag name="KSO_WM_UNIT_DIAGRAM_ISREFERUNIT" val="0"/>
  <p:tag name="KSO_WM_DIAGRAM_GROUP_CODE" val="q1-1"/>
  <p:tag name="KSO_WM_UNIT_TYPE" val="q_x"/>
  <p:tag name="KSO_WM_UNIT_INDEX" val="1_1"/>
  <p:tag name="KSO_WM_UNIT_ID" val="custom20204536_37*q_x*1_1"/>
  <p:tag name="KSO_WM_TEMPLATE_CATEGORY" val="custom"/>
  <p:tag name="KSO_WM_TEMPLATE_INDEX" val="20204536"/>
  <p:tag name="KSO_WM_UNIT_LAYERLEVEL" val="1_1"/>
  <p:tag name="KSO_WM_TAG_VERSION" val="1.0"/>
  <p:tag name="KSO_WM_BEAUTIFY_FLAG" val="#wm#"/>
  <p:tag name="KSO_WM_UNIT_FILL_FORE_SCHEMECOLOR_INDEX" val="5"/>
  <p:tag name="KSO_WM_UNIT_FILL_TYPE" val="1"/>
  <p:tag name="KSO_WM_UNIT_USESOURCEFORMAT_APPLY" val="1"/>
</p:tagLst>
</file>

<file path=ppt/tags/tag159.xml><?xml version="1.0" encoding="utf-8"?>
<p:tagLst xmlns:a="http://schemas.openxmlformats.org/drawingml/2006/main" xmlns:r="http://schemas.openxmlformats.org/officeDocument/2006/relationships" xmlns:p="http://schemas.openxmlformats.org/presentationml/2006/main">
  <p:tag name="PA" val="v5.2.7"/>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PA" val="v5.2.7"/>
</p:tagLst>
</file>

<file path=ppt/tags/tag161.xml><?xml version="1.0" encoding="utf-8"?>
<p:tagLst xmlns:a="http://schemas.openxmlformats.org/drawingml/2006/main" xmlns:r="http://schemas.openxmlformats.org/officeDocument/2006/relationships" xmlns:p="http://schemas.openxmlformats.org/presentationml/2006/main">
  <p:tag name="KSO_WM_UNIT_TIMELINE_IDINGROUP" val="2"/>
  <p:tag name="KSO_WM_UNIT_TIMELINE_EMPHASIS_ID" val="2"/>
  <p:tag name="KSO_WM_UNIT_COLOR_SCHEME_SHAPE_ID" val="14"/>
  <p:tag name="KSO_WM_UNIT_COLOR_SCHEME_PARENT_PAGE" val="0_5"/>
  <p:tag name="KSO_WM_UNIT_HIGHLIGHT" val="0"/>
  <p:tag name="KSO_WM_UNIT_COMPATIBLE" val="0"/>
  <p:tag name="KSO_WM_UNIT_DIAGRAM_ISNUMVISUAL" val="0"/>
  <p:tag name="KSO_WM_UNIT_DIAGRAM_ISREFERUNIT" val="0"/>
  <p:tag name="KSO_WM_DIAGRAM_GROUP_CODE" val="m1-1"/>
  <p:tag name="KSO_WM_UNIT_TYPE" val="m_h_i"/>
  <p:tag name="KSO_WM_UNIT_INDEX" val="1_1_2"/>
  <p:tag name="KSO_WM_UNIT_ID" val="custom20204536_30*m_h_i*1_1_2"/>
  <p:tag name="KSO_WM_TEMPLATE_CATEGORY" val="custom"/>
  <p:tag name="KSO_WM_TEMPLATE_INDEX" val="20204536"/>
  <p:tag name="KSO_WM_UNIT_LAYERLEVEL" val="1_1_1"/>
  <p:tag name="KSO_WM_TAG_VERSION" val="1.0"/>
  <p:tag name="KSO_WM_BEAUTIFY_FLAG" val="#wm#"/>
  <p:tag name="KSO_WM_UNIT_FILL_FORE_SCHEMECOLOR_INDEX" val="5"/>
  <p:tag name="KSO_WM_UNIT_FILL_TYPE" val="1"/>
  <p:tag name="KSO_WM_UNIT_USESOURCEFORMAT_APPLY" val="1"/>
</p:tagLst>
</file>

<file path=ppt/tags/tag162.xml><?xml version="1.0" encoding="utf-8"?>
<p:tagLst xmlns:a="http://schemas.openxmlformats.org/drawingml/2006/main" xmlns:r="http://schemas.openxmlformats.org/officeDocument/2006/relationships" xmlns:p="http://schemas.openxmlformats.org/presentationml/2006/main">
  <p:tag name="KSO_WM_UNIT_TIMELINE_IDINGROUP" val="5"/>
  <p:tag name="KSO_WM_UNIT_TIMELINE_EMPHASIS_ID" val="5"/>
  <p:tag name="KSO_WM_UNIT_COLOR_SCHEME_SHAPE_ID" val="17"/>
  <p:tag name="KSO_WM_UNIT_COLOR_SCHEME_PARENT_PAGE" val="0_5"/>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custom20204536_30*m_h_a*1_1_1"/>
  <p:tag name="KSO_WM_TEMPLATE_CATEGORY" val="custom"/>
  <p:tag name="KSO_WM_TEMPLATE_INDEX" val="20204536"/>
  <p:tag name="KSO_WM_UNIT_LAYERLEVEL" val="1_1_1"/>
  <p:tag name="KSO_WM_TAG_VERSION" val="1.0"/>
  <p:tag name="KSO_WM_BEAUTIFY_FLAG" val="#wm#"/>
  <p:tag name="KSO_WM_UNIT_PRESET_TEXT" val="第一步"/>
  <p:tag name="KSO_WM_UNIT_TEXT_FILL_FORE_SCHEMECOLOR_INDEX" val="14"/>
  <p:tag name="KSO_WM_UNIT_TEXT_FILL_TYPE" val="1"/>
  <p:tag name="KSO_WM_UNIT_USESOURCEFORMAT_APPLY" val="1"/>
</p:tagLst>
</file>

<file path=ppt/tags/tag163.xml><?xml version="1.0" encoding="utf-8"?>
<p:tagLst xmlns:a="http://schemas.openxmlformats.org/drawingml/2006/main" xmlns:r="http://schemas.openxmlformats.org/officeDocument/2006/relationships" xmlns:p="http://schemas.openxmlformats.org/presentationml/2006/main">
  <p:tag name="KSO_WM_UNIT_TIMELINE_IDINGROUP" val="3"/>
  <p:tag name="KSO_WM_UNIT_TIMELINE_EMPHASIS_ID" val="3"/>
  <p:tag name="KSO_WM_UNIT_COLOR_SCHEME_SHAPE_ID" val="39"/>
  <p:tag name="KSO_WM_UNIT_COLOR_SCHEME_PARENT_PAGE" val="0_5"/>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h_f"/>
  <p:tag name="KSO_WM_UNIT_INDEX" val="1_1_1_1"/>
  <p:tag name="KSO_WM_UNIT_ID" val="custom20204536_30*m_h_h_f*1_1_1_1"/>
  <p:tag name="KSO_WM_TEMPLATE_CATEGORY" val="custom"/>
  <p:tag name="KSO_WM_TEMPLATE_INDEX" val="20204536"/>
  <p:tag name="KSO_WM_UNIT_LAYERLEVEL" val="1_1_1_1"/>
  <p:tag name="KSO_WM_TAG_VERSION" val="1.0"/>
  <p:tag name="KSO_WM_BEAUTIFY_FLAG" val="#wm#"/>
  <p:tag name="KSO_WM_UNIT_PRESET_TEXT" val="单击此处输入你的正文，请尽量言简意赅的阐述观点。"/>
  <p:tag name="KSO_WM_UNIT_TEXT_FILL_FORE_SCHEMECOLOR_INDEX" val="13"/>
  <p:tag name="KSO_WM_UNIT_TEXT_FILL_TYPE" val="1"/>
  <p:tag name="KSO_WM_UNIT_USESOURCEFORMAT_APPLY" val="1"/>
</p:tagLst>
</file>

<file path=ppt/tags/tag164.xml><?xml version="1.0" encoding="utf-8"?>
<p:tagLst xmlns:a="http://schemas.openxmlformats.org/drawingml/2006/main" xmlns:r="http://schemas.openxmlformats.org/officeDocument/2006/relationships" xmlns:p="http://schemas.openxmlformats.org/presentationml/2006/main">
  <p:tag name="KSO_WM_UNIT_TIMELINE_IDINGROUP" val="4"/>
  <p:tag name="KSO_WM_UNIT_TIMELINE_EMPHASIS_ID" val="4"/>
  <p:tag name="KSO_WM_UNIT_COLOR_SCHEME_SHAPE_ID" val="40"/>
  <p:tag name="KSO_WM_UNIT_COLOR_SCHEME_PARENT_PAGE" val="0_5"/>
  <p:tag name="KSO_WM_UNIT_ISCONTENTSTITLE" val="0"/>
  <p:tag name="KSO_WM_UNIT_NOCLEAR" val="0"/>
  <p:tag name="KSO_WM_UNIT_VALUE" val="13"/>
  <p:tag name="KSO_WM_UNIT_HIGHLIGHT" val="0"/>
  <p:tag name="KSO_WM_UNIT_COMPATIBLE" val="0"/>
  <p:tag name="KSO_WM_UNIT_DIAGRAM_ISNUMVISUAL" val="0"/>
  <p:tag name="KSO_WM_UNIT_DIAGRAM_ISREFERUNIT" val="0"/>
  <p:tag name="KSO_WM_DIAGRAM_GROUP_CODE" val="m1-1"/>
  <p:tag name="KSO_WM_UNIT_TYPE" val="m_h_h_a"/>
  <p:tag name="KSO_WM_UNIT_INDEX" val="1_1_1_1"/>
  <p:tag name="KSO_WM_UNIT_ID" val="custom20204536_30*m_h_h_a*1_1_1_1"/>
  <p:tag name="KSO_WM_TEMPLATE_CATEGORY" val="custom"/>
  <p:tag name="KSO_WM_TEMPLATE_INDEX" val="20204536"/>
  <p:tag name="KSO_WM_UNIT_LAYERLEVEL" val="1_1_1_1"/>
  <p:tag name="KSO_WM_TAG_VERSION" val="1.0"/>
  <p:tag name="KSO_WM_BEAUTIFY_FLAG" val="#wm#"/>
  <p:tag name="KSO_WM_UNIT_PRESET_TEXT" val="单击此处添加标题"/>
  <p:tag name="KSO_WM_UNIT_TEXT_FILL_FORE_SCHEMECOLOR_INDEX" val="13"/>
  <p:tag name="KSO_WM_UNIT_TEXT_FILL_TYPE" val="1"/>
  <p:tag name="KSO_WM_UNIT_USESOURCEFORMAT_APPLY" val="1"/>
</p:tagLst>
</file>

<file path=ppt/tags/tag165.xml><?xml version="1.0" encoding="utf-8"?>
<p:tagLst xmlns:a="http://schemas.openxmlformats.org/drawingml/2006/main" xmlns:r="http://schemas.openxmlformats.org/officeDocument/2006/relationships" xmlns:p="http://schemas.openxmlformats.org/presentationml/2006/main">
  <p:tag name="KSO_WM_UNIT_TIMELINE_IDINGROUP" val="2"/>
  <p:tag name="KSO_WM_UNIT_TIMELINE_EMPHASIS_ID" val="2"/>
  <p:tag name="KSO_WM_UNIT_COLOR_SCHEME_SHAPE_ID" val="20"/>
  <p:tag name="KSO_WM_UNIT_COLOR_SCHEME_PARENT_PAGE" val="0_5"/>
  <p:tag name="KSO_WM_UNIT_HIGHLIGHT" val="0"/>
  <p:tag name="KSO_WM_UNIT_COMPATIBLE" val="0"/>
  <p:tag name="KSO_WM_UNIT_DIAGRAM_ISNUMVISUAL" val="0"/>
  <p:tag name="KSO_WM_UNIT_DIAGRAM_ISREFERUNIT" val="0"/>
  <p:tag name="KSO_WM_DIAGRAM_GROUP_CODE" val="m1-1"/>
  <p:tag name="KSO_WM_UNIT_TYPE" val="m_h_i"/>
  <p:tag name="KSO_WM_UNIT_INDEX" val="1_2_2"/>
  <p:tag name="KSO_WM_UNIT_ID" val="custom20204536_30*m_h_i*1_2_2"/>
  <p:tag name="KSO_WM_TEMPLATE_CATEGORY" val="custom"/>
  <p:tag name="KSO_WM_TEMPLATE_INDEX" val="20204536"/>
  <p:tag name="KSO_WM_UNIT_LAYERLEVEL" val="1_1_1"/>
  <p:tag name="KSO_WM_TAG_VERSION" val="1.0"/>
  <p:tag name="KSO_WM_BEAUTIFY_FLAG" val="#wm#"/>
  <p:tag name="KSO_WM_UNIT_FILL_FORE_SCHEMECOLOR_INDEX" val="6"/>
  <p:tag name="KSO_WM_UNIT_FILL_TYPE" val="1"/>
  <p:tag name="KSO_WM_UNIT_USESOURCEFORMAT_APPLY" val="1"/>
</p:tagLst>
</file>

<file path=ppt/tags/tag166.xml><?xml version="1.0" encoding="utf-8"?>
<p:tagLst xmlns:a="http://schemas.openxmlformats.org/drawingml/2006/main" xmlns:r="http://schemas.openxmlformats.org/officeDocument/2006/relationships" xmlns:p="http://schemas.openxmlformats.org/presentationml/2006/main">
  <p:tag name="KSO_WM_UNIT_TIMELINE_IDINGROUP" val="5"/>
  <p:tag name="KSO_WM_UNIT_TIMELINE_EMPHASIS_ID" val="5"/>
  <p:tag name="KSO_WM_UNIT_COLOR_SCHEME_SHAPE_ID" val="24"/>
  <p:tag name="KSO_WM_UNIT_COLOR_SCHEME_PARENT_PAGE" val="0_5"/>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custom20204536_30*m_h_a*1_2_1"/>
  <p:tag name="KSO_WM_TEMPLATE_CATEGORY" val="custom"/>
  <p:tag name="KSO_WM_TEMPLATE_INDEX" val="20204536"/>
  <p:tag name="KSO_WM_UNIT_LAYERLEVEL" val="1_1_1"/>
  <p:tag name="KSO_WM_TAG_VERSION" val="1.0"/>
  <p:tag name="KSO_WM_BEAUTIFY_FLAG" val="#wm#"/>
  <p:tag name="KSO_WM_UNIT_PRESET_TEXT" val="第二步"/>
  <p:tag name="KSO_WM_UNIT_TEXT_FILL_FORE_SCHEMECOLOR_INDEX" val="14"/>
  <p:tag name="KSO_WM_UNIT_TEXT_FILL_TYPE" val="1"/>
  <p:tag name="KSO_WM_UNIT_USESOURCEFORMAT_APPLY" val="1"/>
</p:tagLst>
</file>

<file path=ppt/tags/tag167.xml><?xml version="1.0" encoding="utf-8"?>
<p:tagLst xmlns:a="http://schemas.openxmlformats.org/drawingml/2006/main" xmlns:r="http://schemas.openxmlformats.org/officeDocument/2006/relationships" xmlns:p="http://schemas.openxmlformats.org/presentationml/2006/main">
  <p:tag name="KSO_WM_UNIT_TIMELINE_IDINGROUP" val="3"/>
  <p:tag name="KSO_WM_UNIT_TIMELINE_EMPHASIS_ID" val="3"/>
  <p:tag name="KSO_WM_UNIT_COLOR_SCHEME_SHAPE_ID" val="41"/>
  <p:tag name="KSO_WM_UNIT_COLOR_SCHEME_PARENT_PAGE" val="0_5"/>
  <p:tag name="KSO_WM_UNIT_NOCLEAR" val="0"/>
  <p:tag name="KSO_WM_UNIT_VALUE" val="22"/>
  <p:tag name="KSO_WM_UNIT_HIGHLIGHT" val="0"/>
  <p:tag name="KSO_WM_UNIT_COMPATIBLE" val="0"/>
  <p:tag name="KSO_WM_UNIT_DIAGRAM_ISNUMVISUAL" val="0"/>
  <p:tag name="KSO_WM_UNIT_DIAGRAM_ISREFERUNIT" val="0"/>
  <p:tag name="KSO_WM_DIAGRAM_GROUP_CODE" val="m1-1"/>
  <p:tag name="KSO_WM_UNIT_TYPE" val="m_h_h_f"/>
  <p:tag name="KSO_WM_UNIT_INDEX" val="1_2_1_1"/>
  <p:tag name="KSO_WM_UNIT_ID" val="custom20204536_30*m_h_h_f*1_2_1_1"/>
  <p:tag name="KSO_WM_TEMPLATE_CATEGORY" val="custom"/>
  <p:tag name="KSO_WM_TEMPLATE_INDEX" val="20204536"/>
  <p:tag name="KSO_WM_UNIT_LAYERLEVEL" val="1_1_1_1"/>
  <p:tag name="KSO_WM_TAG_VERSION" val="1.0"/>
  <p:tag name="KSO_WM_BEAUTIFY_FLAG" val="#wm#"/>
  <p:tag name="KSO_WM_UNIT_PRESET_TEXT" val="单击此处输入你的正文，请尽量言简意赅的阐述观点。"/>
  <p:tag name="KSO_WM_UNIT_TEXT_FILL_FORE_SCHEMECOLOR_INDEX" val="13"/>
  <p:tag name="KSO_WM_UNIT_TEXT_FILL_TYPE" val="1"/>
  <p:tag name="KSO_WM_UNIT_USESOURCEFORMAT_APPLY" val="1"/>
</p:tagLst>
</file>

<file path=ppt/tags/tag168.xml><?xml version="1.0" encoding="utf-8"?>
<p:tagLst xmlns:a="http://schemas.openxmlformats.org/drawingml/2006/main" xmlns:r="http://schemas.openxmlformats.org/officeDocument/2006/relationships" xmlns:p="http://schemas.openxmlformats.org/presentationml/2006/main">
  <p:tag name="KSO_WM_UNIT_TIMELINE_IDINGROUP" val="4"/>
  <p:tag name="KSO_WM_UNIT_TIMELINE_EMPHASIS_ID" val="4"/>
  <p:tag name="KSO_WM_UNIT_COLOR_SCHEME_SHAPE_ID" val="42"/>
  <p:tag name="KSO_WM_UNIT_COLOR_SCHEME_PARENT_PAGE" val="0_5"/>
  <p:tag name="KSO_WM_UNIT_ISCONTENTSTITLE" val="0"/>
  <p:tag name="KSO_WM_UNIT_NOCLEAR" val="0"/>
  <p:tag name="KSO_WM_UNIT_VALUE" val="13"/>
  <p:tag name="KSO_WM_UNIT_HIGHLIGHT" val="0"/>
  <p:tag name="KSO_WM_UNIT_COMPATIBLE" val="0"/>
  <p:tag name="KSO_WM_UNIT_DIAGRAM_ISNUMVISUAL" val="0"/>
  <p:tag name="KSO_WM_UNIT_DIAGRAM_ISREFERUNIT" val="0"/>
  <p:tag name="KSO_WM_DIAGRAM_GROUP_CODE" val="m1-1"/>
  <p:tag name="KSO_WM_UNIT_TYPE" val="m_h_h_a"/>
  <p:tag name="KSO_WM_UNIT_INDEX" val="1_2_1_1"/>
  <p:tag name="KSO_WM_UNIT_ID" val="custom20204536_30*m_h_h_a*1_2_1_1"/>
  <p:tag name="KSO_WM_TEMPLATE_CATEGORY" val="custom"/>
  <p:tag name="KSO_WM_TEMPLATE_INDEX" val="20204536"/>
  <p:tag name="KSO_WM_UNIT_LAYERLEVEL" val="1_1_1_1"/>
  <p:tag name="KSO_WM_TAG_VERSION" val="1.0"/>
  <p:tag name="KSO_WM_BEAUTIFY_FLAG" val="#wm#"/>
  <p:tag name="KSO_WM_UNIT_PRESET_TEXT" val="单击此处添加标题"/>
  <p:tag name="KSO_WM_UNIT_TEXT_FILL_FORE_SCHEMECOLOR_INDEX" val="13"/>
  <p:tag name="KSO_WM_UNIT_TEXT_FILL_TYPE" val="1"/>
  <p:tag name="KSO_WM_UNIT_USESOURCEFORMAT_APPLY" val="1"/>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4090</TotalTime>
  <Words>975</Words>
  <Application>Microsoft Office PowerPoint</Application>
  <PresentationFormat>全屏显示(16:9)</PresentationFormat>
  <Paragraphs>160</Paragraphs>
  <Slides>15</Slides>
  <Notes>8</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1_Office 主题​​</vt:lpstr>
      <vt:lpstr>西西弗书店的逆势生长路     ——服务业区位因素及变化</vt:lpstr>
      <vt:lpstr>大家平常一般通过什么渠道买书？</vt:lpstr>
      <vt:lpstr>西西弗书店的逆势生长路</vt:lpstr>
      <vt:lpstr>西西弗书店的逆势生长路</vt:lpstr>
      <vt:lpstr>西西弗书店的逆势生长路</vt:lpstr>
      <vt:lpstr>西西弗书店的逆势生长路</vt:lpstr>
      <vt:lpstr>西西弗书店的逆势生长路</vt:lpstr>
      <vt:lpstr>西西弗书店的逆势生长路</vt:lpstr>
      <vt:lpstr>西西弗书店的逆势生长路</vt:lpstr>
      <vt:lpstr>西西弗书店的逆势生长路</vt:lpstr>
      <vt:lpstr>西西弗书店的逆势生长路</vt:lpstr>
      <vt:lpstr>西西弗书店的逆势生长路</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Administrator</cp:lastModifiedBy>
  <cp:revision>279</cp:revision>
  <dcterms:created xsi:type="dcterms:W3CDTF">2020-02-01T11:21:51Z</dcterms:created>
  <dcterms:modified xsi:type="dcterms:W3CDTF">2020-04-24T06:16:28Z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