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3.xml" ContentType="application/vnd.openxmlformats-officedocument.presentationml.tags+xml"/>
  <Override PartName="/ppt/notesSlides/notesSlide3.xml" ContentType="application/vnd.openxmlformats-officedocument.presentationml.notesSlide+xml"/>
  <Override PartName="/ppt/tags/tag64.xml" ContentType="application/vnd.openxmlformats-officedocument.presentationml.tags+xml"/>
  <Override PartName="/ppt/notesSlides/notesSlide4.xml" ContentType="application/vnd.openxmlformats-officedocument.presentationml.notesSlide+xml"/>
  <Override PartName="/ppt/tags/tag65.xml" ContentType="application/vnd.openxmlformats-officedocument.presentationml.tags+xml"/>
  <Override PartName="/ppt/notesSlides/notesSlide5.xml" ContentType="application/vnd.openxmlformats-officedocument.presentationml.notesSlide+xml"/>
  <Override PartName="/ppt/tags/tag66.xml" ContentType="application/vnd.openxmlformats-officedocument.presentationml.tags+xml"/>
  <Override PartName="/ppt/notesSlides/notesSlide6.xml" ContentType="application/vnd.openxmlformats-officedocument.presentationml.notesSlide+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451" r:id="rId2"/>
    <p:sldId id="452" r:id="rId3"/>
    <p:sldId id="453" r:id="rId4"/>
    <p:sldId id="455" r:id="rId5"/>
    <p:sldId id="456" r:id="rId6"/>
    <p:sldId id="457" r:id="rId7"/>
    <p:sldId id="458" r:id="rId8"/>
    <p:sldId id="460" r:id="rId9"/>
    <p:sldId id="416" r:id="rId10"/>
    <p:sldId id="410" r:id="rId11"/>
    <p:sldId id="411" r:id="rId12"/>
    <p:sldId id="412" r:id="rId13"/>
    <p:sldId id="420" r:id="rId14"/>
    <p:sldId id="421" r:id="rId15"/>
    <p:sldId id="423" r:id="rId16"/>
    <p:sldId id="424" r:id="rId17"/>
    <p:sldId id="415" r:id="rId18"/>
    <p:sldId id="440" r:id="rId19"/>
    <p:sldId id="443" r:id="rId20"/>
    <p:sldId id="439" r:id="rId21"/>
    <p:sldId id="430" r:id="rId22"/>
    <p:sldId id="429" r:id="rId23"/>
    <p:sldId id="445" r:id="rId24"/>
    <p:sldId id="447" r:id="rId25"/>
    <p:sldId id="448" r:id="rId26"/>
    <p:sldId id="461" r:id="rId27"/>
    <p:sldId id="462" r:id="rId28"/>
    <p:sldId id="463"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76" d="100"/>
          <a:sy n="76" d="100"/>
        </p:scale>
        <p:origin x="-474" y="24"/>
      </p:cViewPr>
      <p:guideLst>
        <p:guide orient="horz" pos="204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t>2020/4/28</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69350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t>2020/4/28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2700531109"/>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26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27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28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结合材料分析战时共产主义政策的实质和影响？结合材料分析，面对失败，列宁打算怎么做呢？实质是什么？带来什么影响呢。</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2020/4/28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2020/4/28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2020/4/28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9A0DB2DC-4C9A-4742-B13C-FB6460FD3503}" type="slidenum">
              <a:rPr lang="zh-CN" altLang="en-US" dirty="0">
                <a:solidFill>
                  <a:prstClr val="black">
                    <a:tint val="75000"/>
                  </a:prstClr>
                </a:solidFill>
              </a:rPr>
              <a:t>‹#›</a:t>
            </a:fld>
            <a:endParaRPr lang="zh-CN" altLang="en-US" dirty="0">
              <a:solidFill>
                <a:prstClr val="black">
                  <a:tint val="75000"/>
                </a:prstClr>
              </a:solidFill>
            </a:endParaRPr>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2020/4/28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2020/4/28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2020/4/28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2020/4/28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2020/4/28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2020/4/28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2020/4/28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hasCustomPrompt="1"/>
            <p:custDataLst>
              <p:tags r:id="rId2"/>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2020/4/28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2020/4/28</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tags" Target="../tags/tag7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3.xml"/><Relationship Id="rId5" Type="http://schemas.openxmlformats.org/officeDocument/2006/relationships/image" Target="../media/image7.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7.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4.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6.xml"/><Relationship Id="rId5" Type="http://schemas.openxmlformats.org/officeDocument/2006/relationships/image" Target="../media/image4.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7.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media/image7.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1" y="127"/>
            <a:ext cx="12192000" cy="6857746"/>
          </a:xfrm>
          <a:prstGeom prst="rect">
            <a:avLst/>
          </a:prstGeom>
        </p:spPr>
      </p:pic>
      <p:sp>
        <p:nvSpPr>
          <p:cNvPr id="19" name="矩形 18"/>
          <p:cNvSpPr/>
          <p:nvPr/>
        </p:nvSpPr>
        <p:spPr>
          <a:xfrm>
            <a:off x="1234440" y="1315085"/>
            <a:ext cx="10716895" cy="706755"/>
          </a:xfrm>
          <a:prstGeom prst="rect">
            <a:avLst/>
          </a:prstGeom>
        </p:spPr>
        <p:txBody>
          <a:bodyPr wrap="square">
            <a:spAutoFit/>
          </a:bodyPr>
          <a:lstStyle/>
          <a:p>
            <a:pPr algn="r"/>
            <a:r>
              <a:rPr lang="zh-CN" altLang="en-US" sz="4000" b="1" spc="300" dirty="0">
                <a:latin typeface="微软雅黑" panose="020B0503020204020204" pitchFamily="34" charset="-122"/>
                <a:ea typeface="微软雅黑" panose="020B0503020204020204" pitchFamily="34" charset="-122"/>
              </a:rPr>
              <a:t>微课名称</a:t>
            </a:r>
            <a:r>
              <a:rPr lang="zh-CN" altLang="en-US" sz="4000" b="1" spc="300" dirty="0" smtClean="0">
                <a:latin typeface="微软雅黑" panose="020B0503020204020204" pitchFamily="34" charset="-122"/>
                <a:ea typeface="微软雅黑" panose="020B0503020204020204" pitchFamily="34" charset="-122"/>
              </a:rPr>
              <a:t>：</a:t>
            </a:r>
            <a:r>
              <a:rPr lang="en-US" altLang="zh-CN" sz="2800" b="1" spc="300" dirty="0" smtClean="0">
                <a:latin typeface="微软雅黑" panose="020B0503020204020204" pitchFamily="34" charset="-122"/>
                <a:ea typeface="微软雅黑" panose="020B0503020204020204" pitchFamily="34" charset="-122"/>
              </a:rPr>
              <a:t>《</a:t>
            </a:r>
            <a:r>
              <a:rPr lang="zh-CN" altLang="zh-CN" sz="2800" b="1" dirty="0" smtClean="0">
                <a:solidFill>
                  <a:schemeClr val="tx1"/>
                </a:solidFill>
                <a:sym typeface="+mn-ea"/>
              </a:rPr>
              <a:t>十月革命的胜利与苏联的社会主义实践</a:t>
            </a:r>
            <a:r>
              <a:rPr lang="en-US" altLang="zh-CN" sz="2800" b="1" spc="300" dirty="0" smtClean="0">
                <a:latin typeface="微软雅黑" panose="020B0503020204020204" pitchFamily="34" charset="-122"/>
                <a:ea typeface="微软雅黑" panose="020B0503020204020204" pitchFamily="34" charset="-122"/>
              </a:rPr>
              <a:t>》</a:t>
            </a:r>
            <a:endParaRPr lang="zh-CN" altLang="en-US" sz="2800" b="1" spc="300" dirty="0">
              <a:latin typeface="微软雅黑" panose="020B0503020204020204" pitchFamily="34" charset="-122"/>
              <a:ea typeface="微软雅黑" panose="020B0503020204020204" pitchFamily="34" charset="-122"/>
            </a:endParaRPr>
          </a:p>
        </p:txBody>
      </p:sp>
      <p:sp>
        <p:nvSpPr>
          <p:cNvPr id="20" name="矩形 19"/>
          <p:cNvSpPr/>
          <p:nvPr/>
        </p:nvSpPr>
        <p:spPr>
          <a:xfrm>
            <a:off x="1644691" y="2258154"/>
            <a:ext cx="7910651" cy="3634740"/>
          </a:xfrm>
          <a:prstGeom prst="rect">
            <a:avLst/>
          </a:prstGeom>
        </p:spPr>
        <p:txBody>
          <a:bodyPr wrap="square">
            <a:spAutoFit/>
          </a:bodyPr>
          <a:lstStyle/>
          <a:p>
            <a:pPr algn="l">
              <a:lnSpc>
                <a:spcPct val="150000"/>
              </a:lnSpc>
            </a:pPr>
            <a:r>
              <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rPr>
              <a:t>学段</a:t>
            </a: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：高中</a:t>
            </a:r>
            <a:endPar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rPr>
              <a:t>学科</a:t>
            </a: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：历史</a:t>
            </a:r>
            <a:endPar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rPr>
              <a:t>年级</a:t>
            </a: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：高一</a:t>
            </a:r>
            <a:endPar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rPr>
              <a:t>版本</a:t>
            </a: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：人教版中外历史纲要（下）第</a:t>
            </a:r>
            <a:r>
              <a:rPr lang="en-US" altLang="zh-CN"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15</a:t>
            </a: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课</a:t>
            </a:r>
            <a:endPar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rPr>
              <a:t>单位</a:t>
            </a: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：中国人民大学附属中学朝阳学校</a:t>
            </a:r>
            <a:endPar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560" spc="226" dirty="0">
                <a:solidFill>
                  <a:schemeClr val="tx1">
                    <a:lumMod val="85000"/>
                    <a:lumOff val="15000"/>
                  </a:schemeClr>
                </a:solidFill>
                <a:latin typeface="微软雅黑" panose="020B0503020204020204" pitchFamily="34" charset="-122"/>
                <a:ea typeface="微软雅黑" panose="020B0503020204020204" pitchFamily="34" charset="-122"/>
              </a:rPr>
              <a:t>作者</a:t>
            </a:r>
            <a:r>
              <a:rPr lang="zh-CN" altLang="en-US" sz="2560" spc="226" dirty="0" smtClean="0">
                <a:solidFill>
                  <a:schemeClr val="tx1">
                    <a:lumMod val="85000"/>
                    <a:lumOff val="15000"/>
                  </a:schemeClr>
                </a:solidFill>
                <a:latin typeface="微软雅黑" panose="020B0503020204020204" pitchFamily="34" charset="-122"/>
                <a:ea typeface="微软雅黑" panose="020B0503020204020204" pitchFamily="34" charset="-122"/>
              </a:rPr>
              <a:t>：董密</a:t>
            </a:r>
            <a:endParaRPr lang="en-US" altLang="zh-CN" sz="2560" spc="226"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10010044" y="4915973"/>
            <a:ext cx="2181956" cy="1941900"/>
          </a:xfrm>
          <a:prstGeom prst="rect">
            <a:avLst/>
          </a:prstGeom>
        </p:spPr>
      </p:pic>
      <p:pic>
        <p:nvPicPr>
          <p:cNvPr id="2" name="图片 1" descr="111 (2)"/>
          <p:cNvPicPr>
            <a:picLocks noChangeAspect="1"/>
          </p:cNvPicPr>
          <p:nvPr/>
        </p:nvPicPr>
        <p:blipFill>
          <a:blip r:embed="rId5" cstate="print"/>
          <a:stretch>
            <a:fillRect/>
          </a:stretch>
        </p:blipFill>
        <p:spPr>
          <a:xfrm>
            <a:off x="0" y="292405"/>
            <a:ext cx="7024315" cy="874281"/>
          </a:xfrm>
          <a:prstGeom prst="rect">
            <a:avLst/>
          </a:prstGeo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76275"/>
          </a:xfrm>
        </p:spPr>
        <p:txBody>
          <a:bodyPr>
            <a:norm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一</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列宁主义的形成</a:t>
            </a:r>
          </a:p>
        </p:txBody>
      </p:sp>
      <p:sp>
        <p:nvSpPr>
          <p:cNvPr id="3" name="内容占位符 2"/>
          <p:cNvSpPr>
            <a:spLocks noGrp="1"/>
          </p:cNvSpPr>
          <p:nvPr>
            <p:ph idx="1"/>
          </p:nvPr>
        </p:nvSpPr>
        <p:spPr>
          <a:xfrm>
            <a:off x="710565" y="1041400"/>
            <a:ext cx="10895965" cy="5176520"/>
          </a:xfrm>
        </p:spPr>
        <p:txBody>
          <a:bodyPr>
            <a:noAutofit/>
          </a:bodyPr>
          <a:lstStyle/>
          <a:p>
            <a:pPr marL="144145" indent="0" fontAlgn="auto">
              <a:lnSpc>
                <a:spcPct val="150000"/>
              </a:lnSpc>
              <a:buNone/>
            </a:pPr>
            <a:r>
              <a:rPr lang="zh-CN" sz="2400">
                <a:latin typeface="微软雅黑" panose="020B0503020204020204" pitchFamily="34" charset="-122"/>
                <a:ea typeface="微软雅黑" panose="020B0503020204020204" pitchFamily="34" charset="-122"/>
                <a:cs typeface="微软雅黑" panose="020B0503020204020204" pitchFamily="34" charset="-122"/>
              </a:rPr>
              <a:t>材料</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：19世纪末20世纪初，俄国进入了</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帝国主义阶段</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俄国是小农经济占优势的国家</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，农民占全国人口的4/5，无产阶级占少数，工业产值占国民经济总值的42.1％。1913年俄国的钢产量只及美国的1/11，德国的1/8；石油产量只及美国的27.1％; ……俄国在经济和政治生活中存在严重的</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封建农奴制残余</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，农村保有封建剥削形式。</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a:t>
            </a:r>
          </a:p>
          <a:p>
            <a:pPr marL="144145" indent="0" fontAlgn="auto">
              <a:lnSpc>
                <a:spcPct val="150000"/>
              </a:lnSpc>
              <a:buNone/>
            </a:pPr>
            <a:r>
              <a:rPr lang="zh-CN" sz="2400">
                <a:latin typeface="微软雅黑" panose="020B0503020204020204" pitchFamily="34" charset="-122"/>
                <a:ea typeface="微软雅黑" panose="020B0503020204020204" pitchFamily="34" charset="-122"/>
                <a:cs typeface="微软雅黑" panose="020B0503020204020204" pitchFamily="34" charset="-122"/>
              </a:rPr>
              <a:t>材料</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a:t>
            </a:r>
            <a:r>
              <a:rPr sz="2400">
                <a:latin typeface="微软雅黑" panose="020B0503020204020204" pitchFamily="34" charset="-122"/>
                <a:ea typeface="微软雅黑" panose="020B0503020204020204" pitchFamily="34" charset="-122"/>
                <a:cs typeface="微软雅黑" panose="020B0503020204020204" pitchFamily="34" charset="-122"/>
              </a:rPr>
              <a:t>俄国</a:t>
            </a:r>
            <a:r>
              <a:rPr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无产阶级受剥削、压迫特别严重</a:t>
            </a:r>
            <a:r>
              <a:rPr sz="2400">
                <a:latin typeface="微软雅黑" panose="020B0503020204020204" pitchFamily="34" charset="-122"/>
                <a:ea typeface="微软雅黑" panose="020B0503020204020204" pitchFamily="34" charset="-122"/>
                <a:cs typeface="微软雅黑" panose="020B0503020204020204" pitchFamily="34" charset="-122"/>
              </a:rPr>
              <a:t>，工作时间一般长达10小时，但工资低微（1910年俄国工人的工资相当于美国工人工资的1/3）。    </a:t>
            </a:r>
          </a:p>
          <a:p>
            <a:pPr marL="144145" indent="0" algn="r" fontAlgn="auto">
              <a:lnSpc>
                <a:spcPct val="150000"/>
              </a:lnSpc>
              <a:buNone/>
            </a:pPr>
            <a:r>
              <a:rPr sz="2400">
                <a:latin typeface="微软雅黑" panose="020B0503020204020204" pitchFamily="34" charset="-122"/>
                <a:ea typeface="微软雅黑" panose="020B0503020204020204" pitchFamily="34" charset="-122"/>
                <a:cs typeface="微软雅黑" panose="020B0503020204020204" pitchFamily="34" charset="-122"/>
              </a:rPr>
              <a:t> ──王斯德主编《世界现代史》</a:t>
            </a:r>
          </a:p>
          <a:p>
            <a:pPr marL="144145" indent="0" fontAlgn="auto">
              <a:lnSpc>
                <a:spcPct val="150000"/>
              </a:lnSpc>
              <a:buNone/>
            </a:pPr>
            <a:r>
              <a:rPr 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根据材料结合所学知识分析列宁主义形成的背景？</a:t>
            </a:r>
            <a:endParaRPr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144145" indent="0" fontAlgn="auto">
              <a:lnSpc>
                <a:spcPct val="150000"/>
              </a:lnSpc>
              <a:buNone/>
            </a:pPr>
            <a:endParaRPr sz="3200">
              <a:latin typeface="微软雅黑" panose="020B0503020204020204" pitchFamily="34" charset="-122"/>
              <a:ea typeface="微软雅黑" panose="020B0503020204020204" pitchFamily="34" charset="-122"/>
              <a:cs typeface="微软雅黑" panose="020B0503020204020204" pitchFamily="34" charset="-122"/>
            </a:endParaRPr>
          </a:p>
          <a:p>
            <a:pPr marL="144145" indent="0" fontAlgn="auto">
              <a:lnSpc>
                <a:spcPct val="150000"/>
              </a:lnSpc>
              <a:buNone/>
            </a:pPr>
            <a:endParaRPr sz="3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76275"/>
          </a:xfrm>
        </p:spPr>
        <p:txBody>
          <a:bodyPr>
            <a:normAutofit fontScale="90000"/>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一</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列宁主义的形成</a:t>
            </a:r>
          </a:p>
        </p:txBody>
      </p:sp>
      <p:sp>
        <p:nvSpPr>
          <p:cNvPr id="3" name="内容占位符 2"/>
          <p:cNvSpPr>
            <a:spLocks noGrp="1"/>
          </p:cNvSpPr>
          <p:nvPr>
            <p:ph idx="1"/>
          </p:nvPr>
        </p:nvSpPr>
        <p:spPr>
          <a:xfrm>
            <a:off x="710565" y="1041400"/>
            <a:ext cx="6136005" cy="5176520"/>
          </a:xfrm>
        </p:spPr>
        <p:txBody>
          <a:bodyPr>
            <a:noAutofit/>
          </a:bodyPr>
          <a:lstStyle/>
          <a:p>
            <a:pPr marL="144145" indent="0" fontAlgn="auto">
              <a:buNone/>
            </a:pPr>
            <a:r>
              <a:rPr lang="en-US" altLang="zh-CN" sz="24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背景：</a:t>
            </a:r>
          </a:p>
          <a:p>
            <a:pPr marL="144145" indent="0" fontAlgn="auto">
              <a:lnSpc>
                <a:spcPct val="150000"/>
              </a:lnSpc>
              <a:buNone/>
            </a:pPr>
            <a:r>
              <a:rPr lang="en-US" altLang="zh-CN" sz="24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政治经济：19世纪末20世纪初，俄国资本主义经济不断发展，沙皇专制统治却持续强化，社会矛盾日益尖锐。</a:t>
            </a:r>
          </a:p>
          <a:p>
            <a:pPr marL="144145" indent="0" fontAlgn="auto">
              <a:lnSpc>
                <a:spcPct val="150000"/>
              </a:lnSpc>
              <a:buNone/>
            </a:pPr>
            <a:r>
              <a:rPr lang="en-US" altLang="zh-CN" sz="24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阶级基础：工业的发展造就了俄国第一代产业工人。</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1898年，俄国社会民主工党宣告成立，展开了有组织的工人运动。</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marL="144145" indent="0" fontAlgn="auto">
              <a:lnSpc>
                <a:spcPct val="150000"/>
              </a:lnSpc>
              <a:buNone/>
            </a:pPr>
            <a:r>
              <a:rPr lang="en-US" altLang="zh-CN" sz="24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思想与组织：1900 年，列宁创办《火星报》，宣传马克思主义。</a:t>
            </a:r>
          </a:p>
        </p:txBody>
      </p:sp>
      <p:pic>
        <p:nvPicPr>
          <p:cNvPr id="4" name="图片 3"/>
          <p:cNvPicPr>
            <a:picLocks noChangeAspect="1"/>
          </p:cNvPicPr>
          <p:nvPr/>
        </p:nvPicPr>
        <p:blipFill>
          <a:blip r:embed="rId3"/>
          <a:srcRect r="41680" b="9778"/>
          <a:stretch>
            <a:fillRect/>
          </a:stretch>
        </p:blipFill>
        <p:spPr>
          <a:xfrm>
            <a:off x="7143115" y="1214120"/>
            <a:ext cx="4312285" cy="5003800"/>
          </a:xfrm>
          <a:prstGeom prst="rect">
            <a:avLst/>
          </a:prstGeom>
        </p:spPr>
      </p:pic>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竖卷形 5"/>
          <p:cNvSpPr/>
          <p:nvPr/>
        </p:nvSpPr>
        <p:spPr>
          <a:xfrm>
            <a:off x="7446010" y="2332990"/>
            <a:ext cx="3983990" cy="3952240"/>
          </a:xfrm>
          <a:prstGeom prst="verticalScroll">
            <a:avLst/>
          </a:prstGeom>
          <a:solidFill>
            <a:schemeClr val="accent2">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365125"/>
            <a:ext cx="10515600" cy="676275"/>
          </a:xfrm>
        </p:spPr>
        <p:txBody>
          <a:bodyPr>
            <a:normAutofit fontScale="90000"/>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一</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列宁主义的形成</a:t>
            </a:r>
          </a:p>
        </p:txBody>
      </p:sp>
      <p:sp>
        <p:nvSpPr>
          <p:cNvPr id="3" name="内容占位符 2"/>
          <p:cNvSpPr>
            <a:spLocks noGrp="1"/>
          </p:cNvSpPr>
          <p:nvPr>
            <p:ph idx="1"/>
          </p:nvPr>
        </p:nvSpPr>
        <p:spPr>
          <a:xfrm>
            <a:off x="710565" y="1041400"/>
            <a:ext cx="10515600" cy="1303655"/>
          </a:xfrm>
        </p:spPr>
        <p:txBody>
          <a:bodyPr/>
          <a:lstStyle/>
          <a:p>
            <a:pPr marL="144145" indent="0" fontAlgn="auto">
              <a:lnSpc>
                <a:spcPct val="150000"/>
              </a:lnSpc>
              <a:buNone/>
            </a:pPr>
            <a:r>
              <a:rPr lang="en-US" sz="24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标志：1903 年，俄国社会民主工党第二次代表大会确立的党的指导思想是“布尔什维主义”，也就是列宁主义。</a:t>
            </a:r>
          </a:p>
        </p:txBody>
      </p:sp>
      <p:sp>
        <p:nvSpPr>
          <p:cNvPr id="5" name="文本框 4"/>
          <p:cNvSpPr txBox="1"/>
          <p:nvPr/>
        </p:nvSpPr>
        <p:spPr>
          <a:xfrm>
            <a:off x="8107045" y="2880360"/>
            <a:ext cx="2874010" cy="3169285"/>
          </a:xfrm>
          <a:prstGeom prst="rect">
            <a:avLst/>
          </a:prstGeom>
          <a:noFill/>
        </p:spPr>
        <p:txBody>
          <a:bodyPr wrap="square" rtlCol="0" anchor="t">
            <a:spAutoFit/>
          </a:bodyPr>
          <a:lstStyle/>
          <a:p>
            <a:r>
              <a:rPr lang="en-US" altLang="zh-CN"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1903年，俄国社会民主工党举行第二次代表大会，列宁的拥护者在中央委员会中占多数，被称作“布尔什维克”这次代表大会标志着布尔什维克党的建立。党的指导思想是“布尔什维主义”，也就是列宁主义。</a:t>
            </a:r>
          </a:p>
        </p:txBody>
      </p:sp>
      <p:pic>
        <p:nvPicPr>
          <p:cNvPr id="7" name="图片 6"/>
          <p:cNvPicPr>
            <a:picLocks noChangeAspect="1"/>
          </p:cNvPicPr>
          <p:nvPr/>
        </p:nvPicPr>
        <p:blipFill>
          <a:blip r:embed="rId3"/>
          <a:stretch>
            <a:fillRect/>
          </a:stretch>
        </p:blipFill>
        <p:spPr>
          <a:xfrm>
            <a:off x="1191260" y="2332990"/>
            <a:ext cx="5378450" cy="4135120"/>
          </a:xfrm>
          <a:prstGeom prst="rect">
            <a:avLst/>
          </a:prstGeom>
        </p:spPr>
      </p:pic>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902897" y="93345"/>
            <a:ext cx="4278818" cy="1076325"/>
          </a:xfrm>
          <a:prstGeom prst="rect">
            <a:avLst/>
          </a:prstGeom>
          <a:noFill/>
        </p:spPr>
        <p:txBody>
          <a:bodyPr wrap="square" rtlCol="0">
            <a:spAutoFit/>
          </a:bodyPr>
          <a:lstStyle/>
          <a:p>
            <a:pPr>
              <a:lnSpc>
                <a:spcPct val="200000"/>
              </a:lnSpc>
            </a:pPr>
            <a:r>
              <a:rPr lang="zh-CN" altLang="en-US" sz="3200" b="1" dirty="0" smtClean="0">
                <a:solidFill>
                  <a:srgbClr val="C00000"/>
                </a:solidFill>
              </a:rPr>
              <a:t>列宁主义的主要内容</a:t>
            </a:r>
            <a:endParaRPr lang="zh-CN" altLang="en-US" sz="3200" b="1" dirty="0">
              <a:solidFill>
                <a:srgbClr val="C00000"/>
              </a:solidFill>
            </a:endParaRPr>
          </a:p>
        </p:txBody>
      </p:sp>
      <p:sp>
        <p:nvSpPr>
          <p:cNvPr id="26" name="矩形 25"/>
          <p:cNvSpPr/>
          <p:nvPr/>
        </p:nvSpPr>
        <p:spPr>
          <a:xfrm>
            <a:off x="361950" y="3216275"/>
            <a:ext cx="5532755" cy="1630045"/>
          </a:xfrm>
          <a:prstGeom prst="rect">
            <a:avLst/>
          </a:prstGeom>
          <a:ln>
            <a:solidFill>
              <a:srgbClr val="00B0F0"/>
            </a:solidFill>
          </a:ln>
        </p:spPr>
        <p:txBody>
          <a:bodyPr wrap="square">
            <a:spAutoFit/>
          </a:bodyPr>
          <a:lstStyle/>
          <a:p>
            <a:r>
              <a:rPr lang="zh-CN" altLang="en-US" sz="2400" b="1" dirty="0" smtClean="0">
                <a:latin typeface="楷体" panose="02010609060101010101" pitchFamily="49" charset="-122"/>
                <a:ea typeface="楷体" panose="02010609060101010101" pitchFamily="49" charset="-122"/>
                <a:sym typeface="+mn-ea"/>
              </a:rPr>
              <a:t>共产主义革命将不仅是一个国家的革命，而将在一切文明国家里，至少在英国、美国、法国、德国</a:t>
            </a:r>
            <a:r>
              <a:rPr lang="zh-CN" altLang="en-US" sz="2400" b="1" dirty="0" smtClean="0">
                <a:solidFill>
                  <a:srgbClr val="FF0000"/>
                </a:solidFill>
                <a:latin typeface="楷体" panose="02010609060101010101" pitchFamily="49" charset="-122"/>
                <a:ea typeface="楷体" panose="02010609060101010101" pitchFamily="49" charset="-122"/>
                <a:sym typeface="+mn-ea"/>
              </a:rPr>
              <a:t>同时发生</a:t>
            </a:r>
            <a:r>
              <a:rPr lang="zh-CN" altLang="en-US" sz="2400" b="1" dirty="0" smtClean="0">
                <a:latin typeface="楷体" panose="02010609060101010101" pitchFamily="49" charset="-122"/>
                <a:ea typeface="楷体" panose="02010609060101010101" pitchFamily="49" charset="-122"/>
                <a:sym typeface="+mn-ea"/>
              </a:rPr>
              <a:t>。</a:t>
            </a:r>
          </a:p>
          <a:p>
            <a:r>
              <a:rPr lang="zh-CN" altLang="en-US" sz="2400" b="1" dirty="0" smtClean="0">
                <a:latin typeface="楷体" panose="02010609060101010101" pitchFamily="49" charset="-122"/>
                <a:ea typeface="楷体" panose="02010609060101010101" pitchFamily="49" charset="-122"/>
                <a:sym typeface="+mn-ea"/>
              </a:rPr>
              <a:t>    </a:t>
            </a:r>
            <a:r>
              <a:rPr lang="en-US" altLang="zh-CN" sz="2400" b="1" dirty="0" smtClean="0">
                <a:latin typeface="楷体" panose="02010609060101010101" pitchFamily="49" charset="-122"/>
                <a:ea typeface="楷体" panose="02010609060101010101" pitchFamily="49" charset="-122"/>
                <a:sym typeface="+mn-ea"/>
              </a:rPr>
              <a:t>——</a:t>
            </a:r>
            <a:r>
              <a:rPr lang="zh-CN" altLang="en-US" sz="2400" b="1" dirty="0" smtClean="0">
                <a:latin typeface="楷体" panose="02010609060101010101" pitchFamily="49" charset="-122"/>
                <a:ea typeface="楷体" panose="02010609060101010101" pitchFamily="49" charset="-122"/>
                <a:sym typeface="+mn-ea"/>
              </a:rPr>
              <a:t>恩格斯</a:t>
            </a:r>
            <a:r>
              <a:rPr lang="en-US" altLang="zh-CN" sz="2400" b="1" dirty="0" smtClean="0">
                <a:latin typeface="楷体" panose="02010609060101010101" pitchFamily="49" charset="-122"/>
                <a:ea typeface="楷体" panose="02010609060101010101" pitchFamily="49" charset="-122"/>
                <a:sym typeface="+mn-ea"/>
              </a:rPr>
              <a:t>《</a:t>
            </a:r>
            <a:r>
              <a:rPr lang="zh-CN" altLang="en-US" sz="2400" b="1" dirty="0" smtClean="0">
                <a:latin typeface="楷体" panose="02010609060101010101" pitchFamily="49" charset="-122"/>
                <a:ea typeface="楷体" panose="02010609060101010101" pitchFamily="49" charset="-122"/>
                <a:sym typeface="+mn-ea"/>
              </a:rPr>
              <a:t>共产主义原理</a:t>
            </a:r>
            <a:r>
              <a:rPr lang="en-US" altLang="zh-CN" sz="2400" b="1" dirty="0" smtClean="0">
                <a:latin typeface="楷体" panose="02010609060101010101" pitchFamily="49" charset="-122"/>
                <a:ea typeface="楷体" panose="02010609060101010101" pitchFamily="49" charset="-122"/>
                <a:sym typeface="+mn-ea"/>
              </a:rPr>
              <a:t>》</a:t>
            </a:r>
            <a:r>
              <a:rPr lang="en-US" altLang="zh-CN" sz="2800" b="1" dirty="0" smtClean="0">
                <a:latin typeface="黑体" panose="02010609060101010101" pitchFamily="49" charset="-122"/>
                <a:ea typeface="黑体" panose="02010609060101010101" pitchFamily="49" charset="-122"/>
              </a:rPr>
              <a:t> </a:t>
            </a:r>
            <a:endParaRPr lang="en-US" altLang="zh-CN" sz="2800" b="1" dirty="0">
              <a:solidFill>
                <a:schemeClr val="accent2"/>
              </a:solidFill>
              <a:latin typeface="黑体" panose="02010609060101010101" pitchFamily="49" charset="-122"/>
              <a:ea typeface="黑体" panose="02010609060101010101" pitchFamily="49" charset="-122"/>
            </a:endParaRPr>
          </a:p>
        </p:txBody>
      </p:sp>
      <p:sp>
        <p:nvSpPr>
          <p:cNvPr id="32" name="矩形 31"/>
          <p:cNvSpPr/>
          <p:nvPr/>
        </p:nvSpPr>
        <p:spPr>
          <a:xfrm>
            <a:off x="6270194" y="2313449"/>
            <a:ext cx="5544616" cy="902970"/>
          </a:xfrm>
          <a:prstGeom prst="rect">
            <a:avLst/>
          </a:prstGeom>
          <a:ln>
            <a:solidFill>
              <a:srgbClr val="C00000"/>
            </a:solidFill>
          </a:ln>
        </p:spPr>
        <p:txBody>
          <a:bodyPr wrap="square">
            <a:spAutoFit/>
          </a:bodyPr>
          <a:lstStyle/>
          <a:p>
            <a:pPr algn="ctr">
              <a:lnSpc>
                <a:spcPct val="110000"/>
              </a:lnSpc>
            </a:pPr>
            <a:r>
              <a:rPr lang="zh-CN" altLang="en-US" sz="2400" b="1" dirty="0" smtClean="0">
                <a:latin typeface="楷体" panose="02010609060101010101" pitchFamily="49" charset="-122"/>
                <a:ea typeface="楷体" panose="02010609060101010101" pitchFamily="49" charset="-122"/>
                <a:sym typeface="+mn-ea"/>
              </a:rPr>
              <a:t>社会主义可能首先在</a:t>
            </a:r>
            <a:r>
              <a:rPr lang="zh-CN" altLang="en-US" sz="2400" b="1" dirty="0" smtClean="0">
                <a:solidFill>
                  <a:srgbClr val="FF0000"/>
                </a:solidFill>
                <a:latin typeface="楷体" panose="02010609060101010101" pitchFamily="49" charset="-122"/>
                <a:ea typeface="楷体" panose="02010609060101010101" pitchFamily="49" charset="-122"/>
                <a:sym typeface="+mn-ea"/>
              </a:rPr>
              <a:t>少数甚至单独一个</a:t>
            </a:r>
            <a:r>
              <a:rPr lang="zh-CN" altLang="en-US" sz="2400" b="1" dirty="0" smtClean="0">
                <a:latin typeface="楷体" panose="02010609060101010101" pitchFamily="49" charset="-122"/>
                <a:ea typeface="楷体" panose="02010609060101010101" pitchFamily="49" charset="-122"/>
                <a:sym typeface="+mn-ea"/>
              </a:rPr>
              <a:t>资本主义国家内获得胜利</a:t>
            </a:r>
            <a:endParaRPr lang="zh-CN" altLang="en-US" sz="2400" b="1" dirty="0">
              <a:latin typeface="楷体" panose="02010609060101010101" pitchFamily="49" charset="-122"/>
              <a:ea typeface="楷体" panose="02010609060101010101" pitchFamily="49" charset="-122"/>
              <a:sym typeface="+mn-ea"/>
            </a:endParaRPr>
          </a:p>
        </p:txBody>
      </p:sp>
      <p:sp>
        <p:nvSpPr>
          <p:cNvPr id="33" name="矩形 32"/>
          <p:cNvSpPr/>
          <p:nvPr/>
        </p:nvSpPr>
        <p:spPr>
          <a:xfrm>
            <a:off x="6270194" y="3348613"/>
            <a:ext cx="5544616" cy="902970"/>
          </a:xfrm>
          <a:prstGeom prst="rect">
            <a:avLst/>
          </a:prstGeom>
          <a:ln>
            <a:solidFill>
              <a:srgbClr val="C00000"/>
            </a:solidFill>
          </a:ln>
        </p:spPr>
        <p:txBody>
          <a:bodyPr wrap="square">
            <a:spAutoFit/>
          </a:bodyPr>
          <a:lstStyle/>
          <a:p>
            <a:pPr algn="ctr">
              <a:lnSpc>
                <a:spcPct val="110000"/>
              </a:lnSpc>
            </a:pPr>
            <a:r>
              <a:rPr lang="zh-CN" altLang="en-US" sz="2400" b="1" dirty="0" smtClean="0">
                <a:latin typeface="楷体" panose="02010609060101010101" pitchFamily="49" charset="-122"/>
                <a:ea typeface="楷体" panose="02010609060101010101" pitchFamily="49" charset="-122"/>
                <a:sym typeface="+mn-ea"/>
              </a:rPr>
              <a:t>由于资本主义发展的</a:t>
            </a:r>
            <a:r>
              <a:rPr lang="zh-CN" altLang="en-US" sz="2400" b="1" dirty="0" smtClean="0">
                <a:solidFill>
                  <a:srgbClr val="FF0000"/>
                </a:solidFill>
                <a:latin typeface="楷体" panose="02010609060101010101" pitchFamily="49" charset="-122"/>
                <a:ea typeface="楷体" panose="02010609060101010101" pitchFamily="49" charset="-122"/>
                <a:sym typeface="+mn-ea"/>
              </a:rPr>
              <a:t>不平衡</a:t>
            </a:r>
            <a:r>
              <a:rPr lang="zh-CN" altLang="en-US" sz="2400" b="1" dirty="0" smtClean="0">
                <a:latin typeface="楷体" panose="02010609060101010101" pitchFamily="49" charset="-122"/>
                <a:ea typeface="楷体" panose="02010609060101010101" pitchFamily="49" charset="-122"/>
                <a:sym typeface="+mn-ea"/>
              </a:rPr>
              <a:t>，俄国是</a:t>
            </a:r>
            <a:r>
              <a:rPr lang="en-US" altLang="zh-CN" sz="2400" b="1" dirty="0" smtClean="0">
                <a:latin typeface="楷体" panose="02010609060101010101" pitchFamily="49" charset="-122"/>
                <a:ea typeface="楷体" panose="02010609060101010101" pitchFamily="49" charset="-122"/>
                <a:sym typeface="+mn-ea"/>
              </a:rPr>
              <a:t>“</a:t>
            </a:r>
            <a:r>
              <a:rPr lang="zh-CN" altLang="en-US" sz="2400" b="1" dirty="0" smtClean="0">
                <a:latin typeface="楷体" panose="02010609060101010101" pitchFamily="49" charset="-122"/>
                <a:ea typeface="楷体" panose="02010609060101010101" pitchFamily="49" charset="-122"/>
                <a:sym typeface="+mn-ea"/>
              </a:rPr>
              <a:t>帝国主义链条中</a:t>
            </a:r>
            <a:r>
              <a:rPr lang="zh-CN" altLang="en-US" sz="2400" b="1" dirty="0" smtClean="0">
                <a:solidFill>
                  <a:srgbClr val="FF0000"/>
                </a:solidFill>
                <a:latin typeface="楷体" panose="02010609060101010101" pitchFamily="49" charset="-122"/>
                <a:ea typeface="楷体" panose="02010609060101010101" pitchFamily="49" charset="-122"/>
                <a:sym typeface="+mn-ea"/>
              </a:rPr>
              <a:t>最薄弱</a:t>
            </a:r>
            <a:r>
              <a:rPr lang="zh-CN" altLang="en-US" sz="2400" b="1" dirty="0" smtClean="0">
                <a:latin typeface="楷体" panose="02010609060101010101" pitchFamily="49" charset="-122"/>
                <a:ea typeface="楷体" panose="02010609060101010101" pitchFamily="49" charset="-122"/>
                <a:sym typeface="+mn-ea"/>
              </a:rPr>
              <a:t>的一环</a:t>
            </a:r>
            <a:r>
              <a:rPr lang="en-US" altLang="zh-CN" sz="2400" b="1" dirty="0" smtClean="0">
                <a:latin typeface="楷体" panose="02010609060101010101" pitchFamily="49" charset="-122"/>
                <a:ea typeface="楷体" panose="02010609060101010101" pitchFamily="49" charset="-122"/>
                <a:sym typeface="+mn-ea"/>
              </a:rPr>
              <a:t>”</a:t>
            </a:r>
            <a:endParaRPr lang="en-US" altLang="zh-CN" sz="2400" b="1" dirty="0">
              <a:latin typeface="楷体" panose="02010609060101010101" pitchFamily="49" charset="-122"/>
              <a:ea typeface="楷体" panose="02010609060101010101" pitchFamily="49" charset="-122"/>
              <a:sym typeface="+mn-ea"/>
            </a:endParaRPr>
          </a:p>
        </p:txBody>
      </p:sp>
      <p:sp>
        <p:nvSpPr>
          <p:cNvPr id="34" name="矩形 33"/>
          <p:cNvSpPr/>
          <p:nvPr/>
        </p:nvSpPr>
        <p:spPr>
          <a:xfrm>
            <a:off x="6270194" y="4514840"/>
            <a:ext cx="5544616" cy="902970"/>
          </a:xfrm>
          <a:prstGeom prst="rect">
            <a:avLst/>
          </a:prstGeom>
          <a:ln>
            <a:solidFill>
              <a:srgbClr val="C00000"/>
            </a:solidFill>
          </a:ln>
        </p:spPr>
        <p:txBody>
          <a:bodyPr wrap="square">
            <a:spAutoFit/>
          </a:bodyPr>
          <a:lstStyle/>
          <a:p>
            <a:pPr algn="ctr">
              <a:lnSpc>
                <a:spcPct val="110000"/>
              </a:lnSpc>
            </a:pPr>
            <a:r>
              <a:rPr lang="zh-CN" altLang="en-US" sz="2400" b="1" dirty="0" smtClean="0">
                <a:latin typeface="楷体" panose="02010609060101010101" pitchFamily="49" charset="-122"/>
                <a:ea typeface="楷体" panose="02010609060101010101" pitchFamily="49" charset="-122"/>
                <a:sym typeface="+mn-ea"/>
              </a:rPr>
              <a:t>工人阶级要以暴力推翻资产阶级政权，建立无产阶级政权</a:t>
            </a:r>
            <a:endParaRPr lang="en-US" altLang="zh-CN" sz="2400" b="1" dirty="0">
              <a:latin typeface="楷体" panose="02010609060101010101" pitchFamily="49" charset="-122"/>
              <a:ea typeface="楷体" panose="02010609060101010101" pitchFamily="49" charset="-122"/>
              <a:sym typeface="+mn-ea"/>
            </a:endParaRPr>
          </a:p>
        </p:txBody>
      </p:sp>
      <p:sp>
        <p:nvSpPr>
          <p:cNvPr id="35" name="矩形 34"/>
          <p:cNvSpPr/>
          <p:nvPr/>
        </p:nvSpPr>
        <p:spPr>
          <a:xfrm>
            <a:off x="361950" y="1169670"/>
            <a:ext cx="5454015" cy="1198880"/>
          </a:xfrm>
          <a:prstGeom prst="rect">
            <a:avLst/>
          </a:prstGeom>
          <a:ln>
            <a:solidFill>
              <a:srgbClr val="00B0F0"/>
            </a:solidFill>
          </a:ln>
        </p:spPr>
        <p:txBody>
          <a:bodyPr wrap="square">
            <a:spAutoFit/>
          </a:bodyPr>
          <a:lstStyle/>
          <a:p>
            <a:r>
              <a:rPr lang="en-US" altLang="zh-CN" sz="2400" b="1" dirty="0" smtClean="0">
                <a:latin typeface="楷体" panose="02010609060101010101" pitchFamily="49" charset="-122"/>
                <a:ea typeface="楷体" panose="02010609060101010101" pitchFamily="49" charset="-122"/>
                <a:sym typeface="+mn-ea"/>
              </a:rPr>
              <a:t>“</a:t>
            </a:r>
            <a:r>
              <a:rPr lang="zh-CN" altLang="en-US" sz="2400" b="1" dirty="0" smtClean="0">
                <a:latin typeface="楷体" panose="02010609060101010101" pitchFamily="49" charset="-122"/>
                <a:ea typeface="楷体" panose="02010609060101010101" pitchFamily="49" charset="-122"/>
                <a:sym typeface="+mn-ea"/>
              </a:rPr>
              <a:t>（社会主义）应该首先在</a:t>
            </a:r>
            <a:r>
              <a:rPr lang="zh-CN" altLang="en-US" sz="2400" b="1" dirty="0" smtClean="0">
                <a:solidFill>
                  <a:srgbClr val="FF0000"/>
                </a:solidFill>
                <a:latin typeface="楷体" panose="02010609060101010101" pitchFamily="49" charset="-122"/>
                <a:ea typeface="楷体" panose="02010609060101010101" pitchFamily="49" charset="-122"/>
                <a:sym typeface="+mn-ea"/>
              </a:rPr>
              <a:t>欧洲发达</a:t>
            </a:r>
            <a:r>
              <a:rPr lang="zh-CN" altLang="en-US" sz="2400" b="1" dirty="0" smtClean="0">
                <a:latin typeface="楷体" panose="02010609060101010101" pitchFamily="49" charset="-122"/>
                <a:ea typeface="楷体" panose="02010609060101010101" pitchFamily="49" charset="-122"/>
                <a:sym typeface="+mn-ea"/>
              </a:rPr>
              <a:t>的国家实现。”</a:t>
            </a:r>
          </a:p>
          <a:p>
            <a:r>
              <a:rPr lang="zh-CN" altLang="en-US" sz="2400" b="1" dirty="0" smtClean="0">
                <a:latin typeface="楷体" panose="02010609060101010101" pitchFamily="49" charset="-122"/>
                <a:ea typeface="楷体" panose="02010609060101010101" pitchFamily="49" charset="-122"/>
                <a:sym typeface="+mn-ea"/>
              </a:rPr>
              <a:t>    </a:t>
            </a:r>
            <a:r>
              <a:rPr lang="en-US" altLang="zh-CN" sz="2400" b="1" dirty="0" smtClean="0">
                <a:latin typeface="楷体" panose="02010609060101010101" pitchFamily="49" charset="-122"/>
                <a:ea typeface="楷体" panose="02010609060101010101" pitchFamily="49" charset="-122"/>
                <a:sym typeface="+mn-ea"/>
              </a:rPr>
              <a:t>——</a:t>
            </a:r>
            <a:r>
              <a:rPr lang="zh-CN" altLang="en-US" sz="2400" b="1" dirty="0" smtClean="0">
                <a:latin typeface="楷体" panose="02010609060101010101" pitchFamily="49" charset="-122"/>
                <a:ea typeface="楷体" panose="02010609060101010101" pitchFamily="49" charset="-122"/>
                <a:sym typeface="+mn-ea"/>
              </a:rPr>
              <a:t>马克思（引自</a:t>
            </a:r>
            <a:r>
              <a:rPr lang="en-US" altLang="zh-CN" sz="2400" b="1" dirty="0" smtClean="0">
                <a:latin typeface="楷体" panose="02010609060101010101" pitchFamily="49" charset="-122"/>
                <a:ea typeface="楷体" panose="02010609060101010101" pitchFamily="49" charset="-122"/>
                <a:sym typeface="+mn-ea"/>
              </a:rPr>
              <a:t>《</a:t>
            </a:r>
            <a:r>
              <a:rPr lang="zh-CN" altLang="en-US" sz="2400" b="1" dirty="0" smtClean="0">
                <a:latin typeface="楷体" panose="02010609060101010101" pitchFamily="49" charset="-122"/>
                <a:ea typeface="楷体" panose="02010609060101010101" pitchFamily="49" charset="-122"/>
                <a:sym typeface="+mn-ea"/>
              </a:rPr>
              <a:t>大国崛起</a:t>
            </a:r>
            <a:r>
              <a:rPr lang="en-US" altLang="zh-CN" sz="2400" b="1" dirty="0" smtClean="0">
                <a:latin typeface="楷体" panose="02010609060101010101" pitchFamily="49" charset="-122"/>
                <a:ea typeface="楷体" panose="02010609060101010101" pitchFamily="49" charset="-122"/>
                <a:sym typeface="+mn-ea"/>
              </a:rPr>
              <a:t>》</a:t>
            </a:r>
            <a:r>
              <a:rPr lang="zh-CN" altLang="en-US" sz="2400" b="1" dirty="0" smtClean="0">
                <a:latin typeface="楷体" panose="02010609060101010101" pitchFamily="49" charset="-122"/>
                <a:ea typeface="楷体" panose="02010609060101010101" pitchFamily="49" charset="-122"/>
                <a:sym typeface="+mn-ea"/>
              </a:rPr>
              <a:t>）</a:t>
            </a:r>
          </a:p>
        </p:txBody>
      </p:sp>
      <p:sp>
        <p:nvSpPr>
          <p:cNvPr id="36" name="矩形 35"/>
          <p:cNvSpPr/>
          <p:nvPr/>
        </p:nvSpPr>
        <p:spPr>
          <a:xfrm>
            <a:off x="6270194" y="1169576"/>
            <a:ext cx="5544616" cy="902970"/>
          </a:xfrm>
          <a:prstGeom prst="rect">
            <a:avLst/>
          </a:prstGeom>
          <a:ln>
            <a:solidFill>
              <a:srgbClr val="C00000"/>
            </a:solidFill>
          </a:ln>
        </p:spPr>
        <p:txBody>
          <a:bodyPr wrap="square">
            <a:spAutoFit/>
          </a:bodyPr>
          <a:lstStyle/>
          <a:p>
            <a:pPr algn="ctr">
              <a:lnSpc>
                <a:spcPct val="110000"/>
              </a:lnSpc>
            </a:pPr>
            <a:r>
              <a:rPr lang="zh-CN" altLang="en-US" sz="2400" b="1" dirty="0" smtClean="0">
                <a:solidFill>
                  <a:srgbClr val="FF0000"/>
                </a:solidFill>
                <a:latin typeface="楷体" panose="02010609060101010101" pitchFamily="49" charset="-122"/>
                <a:ea typeface="楷体" panose="02010609060101010101" pitchFamily="49" charset="-122"/>
                <a:sym typeface="+mn-ea"/>
              </a:rPr>
              <a:t>帝国主义</a:t>
            </a:r>
            <a:r>
              <a:rPr lang="zh-CN" altLang="en-US" sz="2400" b="1" dirty="0" smtClean="0">
                <a:latin typeface="楷体" panose="02010609060101010101" pitchFamily="49" charset="-122"/>
                <a:ea typeface="楷体" panose="02010609060101010101" pitchFamily="49" charset="-122"/>
                <a:sym typeface="+mn-ea"/>
              </a:rPr>
              <a:t>是资本主义发展的最高阶段，</a:t>
            </a:r>
            <a:r>
              <a:rPr lang="en-US" altLang="zh-CN" sz="2400" b="1" dirty="0" smtClean="0">
                <a:latin typeface="楷体" panose="02010609060101010101" pitchFamily="49" charset="-122"/>
                <a:ea typeface="楷体" panose="02010609060101010101" pitchFamily="49" charset="-122"/>
                <a:sym typeface="+mn-ea"/>
              </a:rPr>
              <a:t>“</a:t>
            </a:r>
            <a:r>
              <a:rPr lang="zh-CN" altLang="en-US" sz="2400" b="1" dirty="0" smtClean="0">
                <a:latin typeface="楷体" panose="02010609060101010101" pitchFamily="49" charset="-122"/>
                <a:ea typeface="楷体" panose="02010609060101010101" pitchFamily="49" charset="-122"/>
                <a:sym typeface="+mn-ea"/>
              </a:rPr>
              <a:t>是无产阶级的前夜</a:t>
            </a:r>
            <a:r>
              <a:rPr lang="en-US" altLang="zh-CN" sz="2400" b="1" dirty="0" smtClean="0">
                <a:latin typeface="楷体" panose="02010609060101010101" pitchFamily="49" charset="-122"/>
                <a:ea typeface="楷体" panose="02010609060101010101" pitchFamily="49" charset="-122"/>
                <a:sym typeface="+mn-ea"/>
              </a:rPr>
              <a:t>”</a:t>
            </a:r>
            <a:endParaRPr lang="en-US" altLang="zh-CN" sz="2400" b="1" dirty="0">
              <a:latin typeface="楷体" panose="02010609060101010101" pitchFamily="49" charset="-122"/>
              <a:ea typeface="楷体" panose="02010609060101010101" pitchFamily="49" charset="-122"/>
              <a:sym typeface="+mn-ea"/>
            </a:endParaRPr>
          </a:p>
        </p:txBody>
      </p:sp>
      <p:sp>
        <p:nvSpPr>
          <p:cNvPr id="37" name="文本框 3"/>
          <p:cNvSpPr txBox="1"/>
          <p:nvPr/>
        </p:nvSpPr>
        <p:spPr>
          <a:xfrm>
            <a:off x="950149" y="93345"/>
            <a:ext cx="4278818" cy="1076325"/>
          </a:xfrm>
          <a:prstGeom prst="rect">
            <a:avLst/>
          </a:prstGeom>
          <a:noFill/>
        </p:spPr>
        <p:txBody>
          <a:bodyPr wrap="square" rtlCol="0">
            <a:spAutoFit/>
          </a:bodyPr>
          <a:lstStyle/>
          <a:p>
            <a:pPr>
              <a:lnSpc>
                <a:spcPct val="200000"/>
              </a:lnSpc>
            </a:pPr>
            <a:r>
              <a:rPr lang="zh-CN" altLang="en-US" sz="3200" b="1" dirty="0" smtClean="0">
                <a:solidFill>
                  <a:srgbClr val="C00000"/>
                </a:solidFill>
              </a:rPr>
              <a:t>马克思主义的主要内容</a:t>
            </a:r>
            <a:endParaRPr lang="zh-CN" altLang="en-US" sz="3200" b="1" dirty="0">
              <a:solidFill>
                <a:srgbClr val="C00000"/>
              </a:solidFill>
            </a:endParaRPr>
          </a:p>
        </p:txBody>
      </p:sp>
      <p:sp>
        <p:nvSpPr>
          <p:cNvPr id="38" name="矩形 37"/>
          <p:cNvSpPr/>
          <p:nvPr/>
        </p:nvSpPr>
        <p:spPr>
          <a:xfrm>
            <a:off x="2292899" y="5737185"/>
            <a:ext cx="7802880" cy="706755"/>
          </a:xfrm>
          <a:prstGeom prst="rect">
            <a:avLst/>
          </a:prstGeom>
          <a:noFill/>
        </p:spPr>
        <p:txBody>
          <a:bodyPr wrap="none" lIns="91440" tIns="45720" rIns="91440" bIns="45720">
            <a:spAutoFit/>
          </a:bodyPr>
          <a:lstStyle/>
          <a:p>
            <a:pPr algn="ctr"/>
            <a:r>
              <a:rPr lang="zh-CN" alt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列宁主义是马克思主义的继承发展</a:t>
            </a:r>
            <a:endParaRPr lang="zh-CN" alt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11150" y="1139190"/>
            <a:ext cx="11880850" cy="5631180"/>
          </a:xfrm>
          <a:prstGeom prst="rect">
            <a:avLst/>
          </a:prstGeom>
        </p:spPr>
        <p:txBody>
          <a:bodyPr wrap="square">
            <a:spAutoFit/>
          </a:bodyPr>
          <a:lstStyle/>
          <a:p>
            <a:pPr marL="144145" algn="l" fontAlgn="auto">
              <a:lnSpc>
                <a:spcPct val="150000"/>
              </a:lnSpc>
              <a:spcBef>
                <a:spcPts val="0"/>
              </a:spcBef>
              <a:spcAft>
                <a:spcPts val="0"/>
              </a:spcAft>
              <a:buClrTx/>
              <a:buSzTx/>
              <a:buFont typeface="Arial" panose="020B0604020202020204" pitchFamily="34" charset="0"/>
            </a:pPr>
            <a:r>
              <a:rPr lang="en-US" altLang="zh-CN"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、内容：</a:t>
            </a:r>
          </a:p>
          <a:p>
            <a:pPr marL="144145" algn="l" fontAlgn="auto">
              <a:lnSpc>
                <a:spcPct val="150000"/>
              </a:lnSpc>
              <a:spcBef>
                <a:spcPts val="0"/>
              </a:spcBef>
              <a:spcAft>
                <a:spcPts val="0"/>
              </a:spcAft>
              <a:buClrTx/>
              <a:buSzTx/>
              <a:buFont typeface="Arial" panose="020B0604020202020204" pitchFamily="34" charset="0"/>
            </a:pPr>
            <a:r>
              <a:rPr lang="zh-CN" altLang="en-US"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     (1) 帝国主义是资本主义发展的最高阶段。</a:t>
            </a:r>
          </a:p>
          <a:p>
            <a:pPr marL="144145" algn="l" fontAlgn="auto">
              <a:lnSpc>
                <a:spcPct val="150000"/>
              </a:lnSpc>
              <a:spcBef>
                <a:spcPts val="0"/>
              </a:spcBef>
              <a:spcAft>
                <a:spcPts val="0"/>
              </a:spcAft>
              <a:buClrTx/>
              <a:buSzTx/>
              <a:buFont typeface="Arial" panose="020B0604020202020204" pitchFamily="34" charset="0"/>
            </a:pPr>
            <a:r>
              <a:rPr lang="zh-CN" altLang="en-US"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     (2)俄国是“帝国主义链条中最薄弱的一环”。</a:t>
            </a:r>
          </a:p>
          <a:p>
            <a:pPr marL="144145" algn="l" fontAlgn="auto">
              <a:lnSpc>
                <a:spcPct val="150000"/>
              </a:lnSpc>
              <a:spcBef>
                <a:spcPts val="0"/>
              </a:spcBef>
              <a:spcAft>
                <a:spcPts val="0"/>
              </a:spcAft>
              <a:buClrTx/>
              <a:buSzTx/>
              <a:buFont typeface="Arial" panose="020B0604020202020204" pitchFamily="34" charset="0"/>
            </a:pPr>
            <a:r>
              <a:rPr lang="zh-CN" altLang="en-US"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     (3)“社会主义可能首先在少数甚至单独一个资本主义国家内获得胜利”。</a:t>
            </a:r>
          </a:p>
          <a:p>
            <a:pPr marL="144145" algn="l" fontAlgn="auto">
              <a:lnSpc>
                <a:spcPct val="150000"/>
              </a:lnSpc>
              <a:spcBef>
                <a:spcPts val="0"/>
              </a:spcBef>
              <a:spcAft>
                <a:spcPts val="0"/>
              </a:spcAft>
              <a:buClrTx/>
              <a:buSzTx/>
              <a:buFont typeface="Arial" panose="020B0604020202020204" pitchFamily="34" charset="0"/>
            </a:pPr>
            <a:r>
              <a:rPr lang="zh-CN" altLang="en-US"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4)工人阶级要以暴力推翻资产阶级政权,建立无产阶级专政。</a:t>
            </a:r>
          </a:p>
          <a:p>
            <a:pPr marL="144145" algn="l" fontAlgn="auto">
              <a:lnSpc>
                <a:spcPct val="150000"/>
              </a:lnSpc>
              <a:spcBef>
                <a:spcPts val="0"/>
              </a:spcBef>
              <a:spcAft>
                <a:spcPts val="0"/>
              </a:spcAft>
              <a:buClrTx/>
              <a:buSzTx/>
              <a:buFont typeface="Arial" panose="020B0604020202020204" pitchFamily="34" charset="0"/>
            </a:pPr>
            <a:r>
              <a:rPr lang="en-US" altLang="zh-CN"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、评价：</a:t>
            </a:r>
          </a:p>
          <a:p>
            <a:pPr marL="144145" algn="l" fontAlgn="auto">
              <a:lnSpc>
                <a:spcPct val="150000"/>
              </a:lnSpc>
              <a:spcBef>
                <a:spcPts val="0"/>
              </a:spcBef>
              <a:spcAft>
                <a:spcPts val="0"/>
              </a:spcAft>
              <a:buClrTx/>
              <a:buSzTx/>
              <a:buFont typeface="Arial" panose="020B0604020202020204" pitchFamily="34" charset="0"/>
            </a:pPr>
            <a:r>
              <a:rPr lang="zh-CN" altLang="en-US"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    (1)列宁深刻洞悉帝国主义时代资本主义发展的</a:t>
            </a:r>
            <a:r>
              <a:rPr lang="zh-CN" altLang="en-US" sz="2400">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新特征</a:t>
            </a:r>
            <a:r>
              <a:rPr lang="zh-CN" altLang="en-US"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,把马克思主义基本原理与俄国革命具体</a:t>
            </a:r>
            <a:r>
              <a:rPr lang="zh-CN" altLang="en-US" sz="2400">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实际结合</a:t>
            </a:r>
            <a:r>
              <a:rPr lang="zh-CN" altLang="en-US"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起来,形成了列宁主义。</a:t>
            </a:r>
          </a:p>
          <a:p>
            <a:pPr marL="144145" algn="l" fontAlgn="auto">
              <a:lnSpc>
                <a:spcPct val="150000"/>
              </a:lnSpc>
              <a:spcBef>
                <a:spcPts val="0"/>
              </a:spcBef>
              <a:spcAft>
                <a:spcPts val="0"/>
              </a:spcAft>
              <a:buClrTx/>
              <a:buSzTx/>
              <a:buFont typeface="Arial" panose="020B0604020202020204" pitchFamily="34" charset="0"/>
            </a:pPr>
            <a:r>
              <a:rPr lang="zh-CN" altLang="en-US"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    (2)</a:t>
            </a:r>
            <a:r>
              <a:rPr lang="zh-CN" altLang="en-US" sz="2400">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创造性</a:t>
            </a:r>
            <a:r>
              <a:rPr lang="zh-CN" altLang="en-US"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地提出社会主义可能在一国或数国首先取得胜利等一系列社会主义革命和社会主义建设理论,为帝国主义时代的无产阶级革命提供了强大</a:t>
            </a:r>
            <a:r>
              <a:rPr lang="zh-CN" altLang="en-US" sz="2400">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思想武器</a:t>
            </a:r>
            <a:r>
              <a:rPr lang="zh-CN" altLang="en-US"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4" name="标题 3"/>
          <p:cNvSpPr>
            <a:spLocks noGrp="1"/>
          </p:cNvSpPr>
          <p:nvPr>
            <p:ph type="title"/>
          </p:nvPr>
        </p:nvSpPr>
        <p:spPr>
          <a:xfrm>
            <a:off x="838200" y="365125"/>
            <a:ext cx="10515600" cy="676275"/>
          </a:xfrm>
        </p:spPr>
        <p:txBody>
          <a:bodyPr>
            <a:normAutofit fontScale="90000"/>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一</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列宁主义的形成</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65175" y="1124585"/>
            <a:ext cx="10989310" cy="181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dirty="0" smtClean="0">
                <a:latin typeface="仿宋_GB2312" pitchFamily="49" charset="-122"/>
                <a:ea typeface="仿宋_GB2312" pitchFamily="49" charset="-122"/>
              </a:rPr>
              <a:t>沙</a:t>
            </a:r>
            <a:r>
              <a:rPr lang="zh-CN" altLang="en-US" sz="2800" b="1" dirty="0">
                <a:latin typeface="仿宋_GB2312" pitchFamily="49" charset="-122"/>
                <a:ea typeface="仿宋_GB2312" pitchFamily="49" charset="-122"/>
              </a:rPr>
              <a:t>皇俄国本来就是帝国主义列强中经济落后的国家，参加</a:t>
            </a:r>
            <a:r>
              <a:rPr lang="zh-CN" altLang="en-US" sz="2800" b="1" dirty="0">
                <a:ea typeface="仿宋_GB2312" pitchFamily="49" charset="-122"/>
              </a:rPr>
              <a:t>“</a:t>
            </a:r>
            <a:r>
              <a:rPr lang="zh-CN" altLang="en-US" sz="2800" b="1" dirty="0">
                <a:latin typeface="仿宋_GB2312" pitchFamily="49" charset="-122"/>
                <a:ea typeface="仿宋_GB2312" pitchFamily="49" charset="-122"/>
              </a:rPr>
              <a:t>一战</a:t>
            </a:r>
            <a:r>
              <a:rPr lang="zh-CN" altLang="en-US" sz="2800" b="1" dirty="0">
                <a:ea typeface="仿宋_GB2312" pitchFamily="49" charset="-122"/>
              </a:rPr>
              <a:t>”</a:t>
            </a:r>
            <a:r>
              <a:rPr lang="zh-CN" altLang="en-US" sz="2800" b="1" dirty="0">
                <a:latin typeface="仿宋_GB2312" pitchFamily="49" charset="-122"/>
                <a:ea typeface="仿宋_GB2312" pitchFamily="49" charset="-122"/>
              </a:rPr>
              <a:t>使得沙俄经济入困境。</a:t>
            </a:r>
            <a:r>
              <a:rPr lang="en-US" altLang="zh-CN" sz="2800" b="1" dirty="0">
                <a:ea typeface="仿宋_GB2312" pitchFamily="49" charset="-122"/>
              </a:rPr>
              <a:t>……</a:t>
            </a:r>
            <a:r>
              <a:rPr lang="zh-CN" altLang="en-US" sz="2800" b="1" dirty="0">
                <a:latin typeface="仿宋_GB2312" pitchFamily="49" charset="-122"/>
                <a:ea typeface="仿宋_GB2312" pitchFamily="49" charset="-122"/>
              </a:rPr>
              <a:t>由于军需供应不足，装备落后，军事指挥的失误，再加上士兵情绪低落，俄国战事不断失利，到</a:t>
            </a:r>
            <a:r>
              <a:rPr lang="en-US" altLang="zh-CN" sz="2800" b="1" dirty="0">
                <a:latin typeface="仿宋_GB2312" pitchFamily="49" charset="-122"/>
                <a:ea typeface="仿宋_GB2312" pitchFamily="49" charset="-122"/>
              </a:rPr>
              <a:t>1917</a:t>
            </a:r>
            <a:r>
              <a:rPr lang="zh-CN" altLang="en-US" sz="2800" b="1" dirty="0">
                <a:latin typeface="仿宋_GB2312" pitchFamily="49" charset="-122"/>
                <a:ea typeface="仿宋_GB2312" pitchFamily="49" charset="-122"/>
              </a:rPr>
              <a:t>年</a:t>
            </a:r>
            <a:r>
              <a:rPr lang="en-US" altLang="zh-CN" sz="2800" b="1" dirty="0">
                <a:latin typeface="仿宋_GB2312" pitchFamily="49" charset="-122"/>
                <a:ea typeface="仿宋_GB2312" pitchFamily="49" charset="-122"/>
              </a:rPr>
              <a:t>3</a:t>
            </a:r>
            <a:r>
              <a:rPr lang="zh-CN" altLang="en-US" sz="2800" b="1" dirty="0">
                <a:latin typeface="仿宋_GB2312" pitchFamily="49" charset="-122"/>
                <a:ea typeface="仿宋_GB2312" pitchFamily="49" charset="-122"/>
              </a:rPr>
              <a:t>月，俄国约</a:t>
            </a:r>
            <a:r>
              <a:rPr lang="en-US" altLang="zh-CN" sz="2800" b="1" dirty="0">
                <a:latin typeface="仿宋_GB2312" pitchFamily="49" charset="-122"/>
                <a:ea typeface="仿宋_GB2312" pitchFamily="49" charset="-122"/>
              </a:rPr>
              <a:t>150</a:t>
            </a:r>
            <a:r>
              <a:rPr lang="zh-CN" altLang="en-US" sz="2800" b="1" dirty="0">
                <a:latin typeface="仿宋_GB2312" pitchFamily="49" charset="-122"/>
                <a:ea typeface="仿宋_GB2312" pitchFamily="49" charset="-122"/>
              </a:rPr>
              <a:t>万人死于战争，四百多万人伤残。</a:t>
            </a:r>
          </a:p>
        </p:txBody>
      </p:sp>
      <p:sp>
        <p:nvSpPr>
          <p:cNvPr id="6" name="Rectangle 6"/>
          <p:cNvSpPr>
            <a:spLocks noChangeArrowheads="1"/>
          </p:cNvSpPr>
          <p:nvPr/>
        </p:nvSpPr>
        <p:spPr bwMode="auto">
          <a:xfrm>
            <a:off x="3791744" y="4692506"/>
            <a:ext cx="432048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FF6600"/>
              </a:buClr>
            </a:pPr>
            <a:r>
              <a:rPr lang="zh-CN" altLang="en-US" sz="3200" b="1" dirty="0" smtClean="0">
                <a:solidFill>
                  <a:srgbClr val="0000FF"/>
                </a:solidFill>
                <a:latin typeface="Tahoma" panose="020B0604030504040204" pitchFamily="34" charset="0"/>
                <a:ea typeface="隶书" panose="02010509060101010101" pitchFamily="49" charset="-122"/>
              </a:rPr>
              <a:t>一战进一步催化矛盾</a:t>
            </a:r>
            <a:endParaRPr lang="zh-CN" altLang="en-US" sz="3200" b="1" dirty="0">
              <a:solidFill>
                <a:srgbClr val="0000FF"/>
              </a:solidFill>
              <a:latin typeface="Tahoma" panose="020B0604030504040204" pitchFamily="34" charset="0"/>
              <a:ea typeface="隶书" panose="02010509060101010101" pitchFamily="49" charset="-122"/>
            </a:endParaRPr>
          </a:p>
        </p:txBody>
      </p:sp>
      <p:sp>
        <p:nvSpPr>
          <p:cNvPr id="7" name="Rectangle 8"/>
          <p:cNvSpPr>
            <a:spLocks noChangeArrowheads="1"/>
          </p:cNvSpPr>
          <p:nvPr/>
        </p:nvSpPr>
        <p:spPr bwMode="auto">
          <a:xfrm>
            <a:off x="765175" y="3433445"/>
            <a:ext cx="1068514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1" dirty="0">
                <a:latin typeface="宋体" panose="02010600030101010101" pitchFamily="2" charset="-122"/>
              </a:rPr>
              <a:t>  </a:t>
            </a:r>
            <a:r>
              <a:rPr lang="en-US" altLang="zh-CN" sz="2800" b="1" dirty="0">
                <a:latin typeface="仿宋_GB2312" pitchFamily="49" charset="-122"/>
                <a:ea typeface="仿宋_GB2312" pitchFamily="49" charset="-122"/>
              </a:rPr>
              <a:t>“</a:t>
            </a:r>
            <a:r>
              <a:rPr lang="zh-CN" altLang="en-US" sz="2800" b="1" dirty="0">
                <a:latin typeface="仿宋_GB2312" pitchFamily="49" charset="-122"/>
                <a:ea typeface="仿宋_GB2312" pitchFamily="49" charset="-122"/>
              </a:rPr>
              <a:t>假如没有战争，俄国也许几年甚至几十年内不会发生反对资本家的革命。” </a:t>
            </a:r>
            <a:r>
              <a:rPr lang="en-US" altLang="zh-CN" sz="2800" b="1" dirty="0">
                <a:latin typeface="仿宋_GB2312" pitchFamily="49" charset="-122"/>
                <a:ea typeface="仿宋_GB2312" pitchFamily="49" charset="-122"/>
              </a:rPr>
              <a:t>——</a:t>
            </a:r>
            <a:r>
              <a:rPr lang="zh-CN" altLang="en-US" sz="2800" b="1" dirty="0">
                <a:latin typeface="仿宋_GB2312" pitchFamily="49" charset="-122"/>
                <a:ea typeface="仿宋_GB2312" pitchFamily="49" charset="-122"/>
              </a:rPr>
              <a:t>列宁                         </a:t>
            </a:r>
          </a:p>
        </p:txBody>
      </p:sp>
      <p:sp>
        <p:nvSpPr>
          <p:cNvPr id="15361" name="Rectangle 2"/>
          <p:cNvSpPr>
            <a:spLocks noGrp="1" noChangeArrowheads="1"/>
          </p:cNvSpPr>
          <p:nvPr>
            <p:ph type="title"/>
          </p:nvPr>
        </p:nvSpPr>
        <p:spPr>
          <a:xfrm>
            <a:off x="419418" y="256540"/>
            <a:ext cx="8748712" cy="623888"/>
          </a:xfrm>
        </p:spPr>
        <p:txBody>
          <a:bodyPr>
            <a:normAutofit fontScale="90000"/>
          </a:bodyPr>
          <a:lstStyle/>
          <a:p>
            <a:pPr eaLnBrk="1" hangingPunct="1"/>
            <a:r>
              <a:rPr lang="zh-CN" altLang="en-US" sz="3400" b="1" smtClean="0"/>
              <a:t>二、俄国十月社会主义革命</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19418" y="256540"/>
            <a:ext cx="8748712" cy="623888"/>
          </a:xfrm>
        </p:spPr>
        <p:txBody>
          <a:bodyPr>
            <a:normAutofit fontScale="90000"/>
          </a:bodyPr>
          <a:lstStyle/>
          <a:p>
            <a:pPr eaLnBrk="1" hangingPunct="1"/>
            <a:r>
              <a:rPr lang="zh-CN" altLang="en-US" sz="3400" b="1" smtClean="0"/>
              <a:t>二、俄国十月社会主义革命</a:t>
            </a:r>
          </a:p>
        </p:txBody>
      </p:sp>
      <p:sp>
        <p:nvSpPr>
          <p:cNvPr id="15362" name="Text Box 4"/>
          <p:cNvSpPr txBox="1">
            <a:spLocks noChangeArrowheads="1"/>
          </p:cNvSpPr>
          <p:nvPr/>
        </p:nvSpPr>
        <p:spPr bwMode="auto">
          <a:xfrm>
            <a:off x="1956753" y="1616393"/>
            <a:ext cx="1871662" cy="368300"/>
          </a:xfrm>
          <a:prstGeom prst="rect">
            <a:avLst/>
          </a:prstGeom>
          <a:noFill/>
          <a:ln w="9525">
            <a:noFill/>
            <a:miter lim="800000"/>
          </a:ln>
        </p:spPr>
        <p:txBody>
          <a:bodyPr>
            <a:spAutoFit/>
          </a:bodyPr>
          <a:lstStyle/>
          <a:p>
            <a:pPr>
              <a:spcBef>
                <a:spcPct val="50000"/>
              </a:spcBef>
            </a:pPr>
            <a:endParaRPr lang="zh-CN" altLang="zh-CN" sz="1800" b="0">
              <a:solidFill>
                <a:schemeClr val="tx1"/>
              </a:solidFill>
            </a:endParaRPr>
          </a:p>
        </p:txBody>
      </p:sp>
      <p:sp>
        <p:nvSpPr>
          <p:cNvPr id="94215" name="Text Box 7"/>
          <p:cNvSpPr txBox="1">
            <a:spLocks noChangeArrowheads="1"/>
          </p:cNvSpPr>
          <p:nvPr/>
        </p:nvSpPr>
        <p:spPr bwMode="auto">
          <a:xfrm>
            <a:off x="1956753" y="1832293"/>
            <a:ext cx="2520950" cy="521970"/>
          </a:xfrm>
          <a:prstGeom prst="rect">
            <a:avLst/>
          </a:prstGeom>
          <a:noFill/>
          <a:ln w="9525">
            <a:noFill/>
            <a:miter lim="800000"/>
          </a:ln>
        </p:spPr>
        <p:txBody>
          <a:bodyPr>
            <a:spAutoFit/>
          </a:bodyPr>
          <a:lstStyle/>
          <a:p>
            <a:pPr>
              <a:spcBef>
                <a:spcPct val="50000"/>
              </a:spcBef>
            </a:pPr>
            <a:r>
              <a:rPr lang="zh-CN" altLang="en-US" sz="2800">
                <a:solidFill>
                  <a:schemeClr val="tx1"/>
                </a:solidFill>
              </a:rPr>
              <a:t>二月革命</a:t>
            </a:r>
          </a:p>
        </p:txBody>
      </p:sp>
      <p:sp>
        <p:nvSpPr>
          <p:cNvPr id="94216" name="Text Box 8"/>
          <p:cNvSpPr txBox="1">
            <a:spLocks noChangeArrowheads="1"/>
          </p:cNvSpPr>
          <p:nvPr/>
        </p:nvSpPr>
        <p:spPr bwMode="auto">
          <a:xfrm>
            <a:off x="1524000" y="3860800"/>
            <a:ext cx="2376488" cy="521970"/>
          </a:xfrm>
          <a:prstGeom prst="rect">
            <a:avLst/>
          </a:prstGeom>
          <a:noFill/>
          <a:ln w="9525">
            <a:noFill/>
            <a:miter lim="800000"/>
          </a:ln>
        </p:spPr>
        <p:txBody>
          <a:bodyPr>
            <a:spAutoFit/>
          </a:bodyPr>
          <a:lstStyle/>
          <a:p>
            <a:pPr>
              <a:spcBef>
                <a:spcPct val="50000"/>
              </a:spcBef>
            </a:pPr>
            <a:r>
              <a:rPr lang="en-US" altLang="zh-CN" sz="2800" dirty="0">
                <a:solidFill>
                  <a:schemeClr val="hlink"/>
                </a:solidFill>
              </a:rPr>
              <a:t>《</a:t>
            </a:r>
            <a:r>
              <a:rPr lang="zh-CN" altLang="en-US" sz="2800" dirty="0">
                <a:solidFill>
                  <a:schemeClr val="hlink"/>
                </a:solidFill>
              </a:rPr>
              <a:t>四月提纲</a:t>
            </a:r>
            <a:r>
              <a:rPr lang="en-US" altLang="zh-CN" sz="2800" dirty="0">
                <a:solidFill>
                  <a:schemeClr val="hlink"/>
                </a:solidFill>
              </a:rPr>
              <a:t>》</a:t>
            </a:r>
          </a:p>
        </p:txBody>
      </p:sp>
      <p:sp>
        <p:nvSpPr>
          <p:cNvPr id="94217" name="Text Box 9"/>
          <p:cNvSpPr txBox="1">
            <a:spLocks noChangeArrowheads="1"/>
          </p:cNvSpPr>
          <p:nvPr/>
        </p:nvSpPr>
        <p:spPr bwMode="auto">
          <a:xfrm>
            <a:off x="1847850" y="5157788"/>
            <a:ext cx="5184775" cy="521970"/>
          </a:xfrm>
          <a:prstGeom prst="rect">
            <a:avLst/>
          </a:prstGeom>
          <a:noFill/>
          <a:ln w="9525">
            <a:noFill/>
            <a:miter lim="800000"/>
          </a:ln>
        </p:spPr>
        <p:txBody>
          <a:bodyPr>
            <a:spAutoFit/>
          </a:bodyPr>
          <a:lstStyle/>
          <a:p>
            <a:pPr>
              <a:spcBef>
                <a:spcPct val="50000"/>
              </a:spcBef>
            </a:pPr>
            <a:r>
              <a:rPr lang="zh-CN" altLang="en-US" sz="2800">
                <a:solidFill>
                  <a:schemeClr val="tx1"/>
                </a:solidFill>
              </a:rPr>
              <a:t>七月事件</a:t>
            </a:r>
          </a:p>
        </p:txBody>
      </p:sp>
      <p:sp>
        <p:nvSpPr>
          <p:cNvPr id="94218" name="Text Box 10"/>
          <p:cNvSpPr txBox="1">
            <a:spLocks noChangeArrowheads="1"/>
          </p:cNvSpPr>
          <p:nvPr/>
        </p:nvSpPr>
        <p:spPr bwMode="auto">
          <a:xfrm>
            <a:off x="1919288" y="6092825"/>
            <a:ext cx="6553200" cy="521970"/>
          </a:xfrm>
          <a:prstGeom prst="rect">
            <a:avLst/>
          </a:prstGeom>
          <a:noFill/>
          <a:ln w="9525">
            <a:noFill/>
            <a:miter lim="800000"/>
          </a:ln>
        </p:spPr>
        <p:txBody>
          <a:bodyPr>
            <a:spAutoFit/>
          </a:bodyPr>
          <a:lstStyle/>
          <a:p>
            <a:pPr>
              <a:spcBef>
                <a:spcPct val="50000"/>
              </a:spcBef>
            </a:pPr>
            <a:r>
              <a:rPr lang="zh-CN" altLang="en-US" sz="2800">
                <a:solidFill>
                  <a:schemeClr val="tx1"/>
                </a:solidFill>
              </a:rPr>
              <a:t>十月革命 ：</a:t>
            </a:r>
            <a:r>
              <a:rPr lang="en-US" altLang="zh-CN" sz="2800">
                <a:solidFill>
                  <a:schemeClr val="hlink"/>
                </a:solidFill>
              </a:rPr>
              <a:t>1917</a:t>
            </a:r>
            <a:r>
              <a:rPr lang="zh-CN" altLang="en-US" sz="2800">
                <a:solidFill>
                  <a:schemeClr val="tx1"/>
                </a:solidFill>
              </a:rPr>
              <a:t>年</a:t>
            </a:r>
            <a:r>
              <a:rPr lang="en-US" altLang="zh-CN" sz="2800">
                <a:solidFill>
                  <a:schemeClr val="tx1"/>
                </a:solidFill>
              </a:rPr>
              <a:t>11</a:t>
            </a:r>
            <a:r>
              <a:rPr lang="zh-CN" altLang="en-US" sz="2800">
                <a:solidFill>
                  <a:schemeClr val="tx1"/>
                </a:solidFill>
              </a:rPr>
              <a:t>月 布尔什维克党</a:t>
            </a:r>
          </a:p>
        </p:txBody>
      </p:sp>
      <p:sp>
        <p:nvSpPr>
          <p:cNvPr id="94219" name="AutoShape 11"/>
          <p:cNvSpPr/>
          <p:nvPr/>
        </p:nvSpPr>
        <p:spPr bwMode="auto">
          <a:xfrm>
            <a:off x="3612515" y="1689418"/>
            <a:ext cx="287338" cy="1079500"/>
          </a:xfrm>
          <a:prstGeom prst="leftBrace">
            <a:avLst>
              <a:gd name="adj1" fmla="val 31273"/>
              <a:gd name="adj2" fmla="val 50000"/>
            </a:avLst>
          </a:prstGeom>
          <a:noFill/>
          <a:ln w="9525">
            <a:solidFill>
              <a:schemeClr val="tx1"/>
            </a:solidFill>
            <a:round/>
          </a:ln>
        </p:spPr>
        <p:txBody>
          <a:bodyPr wrap="none" anchor="ctr"/>
          <a:lstStyle/>
          <a:p>
            <a:pPr algn="ctr"/>
            <a:endParaRPr lang="zh-CN" altLang="zh-CN"/>
          </a:p>
        </p:txBody>
      </p:sp>
      <p:grpSp>
        <p:nvGrpSpPr>
          <p:cNvPr id="2" name="Group 46"/>
          <p:cNvGrpSpPr/>
          <p:nvPr/>
        </p:nvGrpSpPr>
        <p:grpSpPr bwMode="auto">
          <a:xfrm>
            <a:off x="3828415" y="1471930"/>
            <a:ext cx="4897438" cy="1387475"/>
            <a:chOff x="1474" y="572"/>
            <a:chExt cx="3085" cy="874"/>
          </a:xfrm>
        </p:grpSpPr>
        <p:sp>
          <p:nvSpPr>
            <p:cNvPr id="15369" name="Text Box 12"/>
            <p:cNvSpPr txBox="1">
              <a:spLocks noChangeArrowheads="1"/>
            </p:cNvSpPr>
            <p:nvPr/>
          </p:nvSpPr>
          <p:spPr bwMode="auto">
            <a:xfrm>
              <a:off x="1565" y="572"/>
              <a:ext cx="1995" cy="329"/>
            </a:xfrm>
            <a:prstGeom prst="rect">
              <a:avLst/>
            </a:prstGeom>
            <a:noFill/>
            <a:ln w="9525">
              <a:noFill/>
              <a:miter lim="800000"/>
            </a:ln>
          </p:spPr>
          <p:txBody>
            <a:bodyPr>
              <a:spAutoFit/>
            </a:bodyPr>
            <a:lstStyle/>
            <a:p>
              <a:pPr>
                <a:spcBef>
                  <a:spcPct val="50000"/>
                </a:spcBef>
              </a:pPr>
              <a:r>
                <a:rPr lang="zh-CN" altLang="en-US" sz="2800">
                  <a:solidFill>
                    <a:schemeClr val="tx1"/>
                  </a:solidFill>
                </a:rPr>
                <a:t>工兵代表苏维埃</a:t>
              </a:r>
            </a:p>
          </p:txBody>
        </p:sp>
        <p:sp>
          <p:nvSpPr>
            <p:cNvPr id="15370" name="Text Box 13"/>
            <p:cNvSpPr txBox="1">
              <a:spLocks noChangeArrowheads="1"/>
            </p:cNvSpPr>
            <p:nvPr/>
          </p:nvSpPr>
          <p:spPr bwMode="auto">
            <a:xfrm>
              <a:off x="1474" y="1117"/>
              <a:ext cx="3085" cy="329"/>
            </a:xfrm>
            <a:prstGeom prst="rect">
              <a:avLst/>
            </a:prstGeom>
            <a:noFill/>
            <a:ln w="9525">
              <a:noFill/>
              <a:miter lim="800000"/>
            </a:ln>
          </p:spPr>
          <p:txBody>
            <a:bodyPr>
              <a:spAutoFit/>
            </a:bodyPr>
            <a:lstStyle/>
            <a:p>
              <a:pPr>
                <a:spcBef>
                  <a:spcPct val="50000"/>
                </a:spcBef>
              </a:pPr>
              <a:r>
                <a:rPr lang="zh-CN" altLang="en-US" sz="2800">
                  <a:solidFill>
                    <a:schemeClr val="tx1"/>
                  </a:solidFill>
                </a:rPr>
                <a:t>资产阶级临时政府（掌实权）</a:t>
              </a:r>
            </a:p>
          </p:txBody>
        </p:sp>
      </p:grpSp>
      <p:sp>
        <p:nvSpPr>
          <p:cNvPr id="94222" name="AutoShape 14"/>
          <p:cNvSpPr>
            <a:spLocks noChangeArrowheads="1"/>
          </p:cNvSpPr>
          <p:nvPr/>
        </p:nvSpPr>
        <p:spPr bwMode="auto">
          <a:xfrm>
            <a:off x="2424113" y="3068638"/>
            <a:ext cx="576262" cy="647700"/>
          </a:xfrm>
          <a:prstGeom prst="downArrow">
            <a:avLst>
              <a:gd name="adj1" fmla="val 50000"/>
              <a:gd name="adj2" fmla="val 28089"/>
            </a:avLst>
          </a:prstGeom>
          <a:solidFill>
            <a:srgbClr val="99CC00"/>
          </a:solidFill>
          <a:ln w="9525">
            <a:solidFill>
              <a:srgbClr val="000000"/>
            </a:solidFill>
            <a:miter lim="800000"/>
          </a:ln>
        </p:spPr>
        <p:txBody>
          <a:bodyPr wrap="none" anchor="ctr"/>
          <a:lstStyle/>
          <a:p>
            <a:pPr algn="ctr"/>
            <a:endParaRPr lang="zh-CN" altLang="zh-CN"/>
          </a:p>
        </p:txBody>
      </p:sp>
      <p:sp>
        <p:nvSpPr>
          <p:cNvPr id="94223" name="AutoShape 15"/>
          <p:cNvSpPr>
            <a:spLocks noChangeArrowheads="1"/>
          </p:cNvSpPr>
          <p:nvPr/>
        </p:nvSpPr>
        <p:spPr bwMode="auto">
          <a:xfrm>
            <a:off x="2424113" y="4437063"/>
            <a:ext cx="549275" cy="711200"/>
          </a:xfrm>
          <a:prstGeom prst="downArrow">
            <a:avLst>
              <a:gd name="adj1" fmla="val 50000"/>
              <a:gd name="adj2" fmla="val 32358"/>
            </a:avLst>
          </a:prstGeom>
          <a:solidFill>
            <a:srgbClr val="99CC00"/>
          </a:solidFill>
          <a:ln w="9525">
            <a:solidFill>
              <a:srgbClr val="000000"/>
            </a:solidFill>
            <a:miter lim="800000"/>
          </a:ln>
        </p:spPr>
        <p:txBody>
          <a:bodyPr wrap="none" anchor="ctr"/>
          <a:lstStyle/>
          <a:p>
            <a:pPr algn="ctr"/>
            <a:endParaRPr lang="zh-CN" altLang="zh-CN"/>
          </a:p>
        </p:txBody>
      </p:sp>
      <p:sp>
        <p:nvSpPr>
          <p:cNvPr id="94224" name="AutoShape 16"/>
          <p:cNvSpPr>
            <a:spLocks noChangeArrowheads="1"/>
          </p:cNvSpPr>
          <p:nvPr/>
        </p:nvSpPr>
        <p:spPr bwMode="auto">
          <a:xfrm>
            <a:off x="2451100" y="5661025"/>
            <a:ext cx="549275" cy="504825"/>
          </a:xfrm>
          <a:prstGeom prst="downArrow">
            <a:avLst>
              <a:gd name="adj1" fmla="val 50000"/>
              <a:gd name="adj2" fmla="val 25000"/>
            </a:avLst>
          </a:prstGeom>
          <a:solidFill>
            <a:srgbClr val="99CC00"/>
          </a:solidFill>
          <a:ln w="9525">
            <a:solidFill>
              <a:srgbClr val="000000"/>
            </a:solidFill>
            <a:miter lim="800000"/>
          </a:ln>
        </p:spPr>
        <p:txBody>
          <a:bodyPr wrap="none" anchor="ctr"/>
          <a:lstStyle/>
          <a:p>
            <a:pPr algn="ctr"/>
            <a:endParaRPr lang="zh-CN" altLang="zh-CN"/>
          </a:p>
        </p:txBody>
      </p:sp>
      <p:sp>
        <p:nvSpPr>
          <p:cNvPr id="94225" name="Rectangle 17"/>
          <p:cNvSpPr>
            <a:spLocks noChangeArrowheads="1"/>
          </p:cNvSpPr>
          <p:nvPr/>
        </p:nvSpPr>
        <p:spPr bwMode="auto">
          <a:xfrm>
            <a:off x="596583" y="1057752"/>
            <a:ext cx="3802062" cy="460375"/>
          </a:xfrm>
          <a:prstGeom prst="rect">
            <a:avLst/>
          </a:prstGeom>
          <a:noFill/>
          <a:ln w="9525">
            <a:noFill/>
            <a:miter lim="800000"/>
          </a:ln>
        </p:spPr>
        <p:txBody>
          <a:bodyPr anchor="ctr">
            <a:spAutoFit/>
          </a:bodyPr>
          <a:lstStyle/>
          <a:p>
            <a:r>
              <a:rPr lang="zh-CN" altLang="en-US"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1.过程</a:t>
            </a:r>
            <a:endParaRPr lang="zh-CN" altLang="en-US">
              <a:solidFill>
                <a:schemeClr val="tx1"/>
              </a:solidFill>
            </a:endParaRPr>
          </a:p>
        </p:txBody>
      </p:sp>
      <p:sp>
        <p:nvSpPr>
          <p:cNvPr id="94226" name="Text Box 18"/>
          <p:cNvSpPr txBox="1">
            <a:spLocks noChangeArrowheads="1"/>
          </p:cNvSpPr>
          <p:nvPr/>
        </p:nvSpPr>
        <p:spPr bwMode="auto">
          <a:xfrm>
            <a:off x="172720" y="2480310"/>
            <a:ext cx="3546475" cy="521970"/>
          </a:xfrm>
          <a:prstGeom prst="rect">
            <a:avLst/>
          </a:prstGeom>
          <a:solidFill>
            <a:srgbClr val="FFFF99"/>
          </a:solidFill>
          <a:ln w="9525">
            <a:noFill/>
            <a:miter lim="800000"/>
          </a:ln>
        </p:spPr>
        <p:txBody>
          <a:bodyPr wrap="square">
            <a:spAutoFit/>
          </a:bodyPr>
          <a:lstStyle/>
          <a:p>
            <a:pPr>
              <a:spcBef>
                <a:spcPct val="50000"/>
              </a:spcBef>
            </a:pPr>
            <a:r>
              <a:rPr lang="zh-CN" altLang="en-US" sz="2800">
                <a:solidFill>
                  <a:schemeClr val="tx1"/>
                </a:solidFill>
              </a:rPr>
              <a:t>推翻沙皇专制统治</a:t>
            </a:r>
          </a:p>
        </p:txBody>
      </p:sp>
      <p:sp>
        <p:nvSpPr>
          <p:cNvPr id="94227" name="Text Box 19"/>
          <p:cNvSpPr txBox="1">
            <a:spLocks noChangeArrowheads="1"/>
          </p:cNvSpPr>
          <p:nvPr/>
        </p:nvSpPr>
        <p:spPr bwMode="auto">
          <a:xfrm>
            <a:off x="8470900" y="1760855"/>
            <a:ext cx="3482975" cy="521970"/>
          </a:xfrm>
          <a:prstGeom prst="rect">
            <a:avLst/>
          </a:prstGeom>
          <a:solidFill>
            <a:srgbClr val="CCFFCC"/>
          </a:solidFill>
          <a:ln w="9525">
            <a:noFill/>
            <a:miter lim="800000"/>
          </a:ln>
        </p:spPr>
        <p:txBody>
          <a:bodyPr wrap="square">
            <a:spAutoFit/>
          </a:bodyPr>
          <a:lstStyle/>
          <a:p>
            <a:pPr algn="ctr">
              <a:spcBef>
                <a:spcPct val="50000"/>
              </a:spcBef>
            </a:pPr>
            <a:r>
              <a:rPr lang="zh-CN" altLang="en-US" sz="2800">
                <a:solidFill>
                  <a:schemeClr val="tx1"/>
                </a:solidFill>
              </a:rPr>
              <a:t>资产阶级民主革命</a:t>
            </a:r>
            <a:r>
              <a:rPr lang="zh-CN" altLang="en-US" sz="2800" b="0">
                <a:solidFill>
                  <a:schemeClr val="tx1"/>
                </a:solidFill>
              </a:rPr>
              <a:t> </a:t>
            </a:r>
          </a:p>
        </p:txBody>
      </p:sp>
      <p:sp>
        <p:nvSpPr>
          <p:cNvPr id="94229" name="Text Box 21"/>
          <p:cNvSpPr txBox="1">
            <a:spLocks noChangeArrowheads="1"/>
          </p:cNvSpPr>
          <p:nvPr/>
        </p:nvSpPr>
        <p:spPr bwMode="auto">
          <a:xfrm>
            <a:off x="4044315" y="2913380"/>
            <a:ext cx="2736850" cy="521970"/>
          </a:xfrm>
          <a:prstGeom prst="rect">
            <a:avLst/>
          </a:prstGeom>
          <a:noFill/>
          <a:ln w="9525">
            <a:noFill/>
            <a:miter lim="800000"/>
          </a:ln>
        </p:spPr>
        <p:txBody>
          <a:bodyPr>
            <a:spAutoFit/>
          </a:bodyPr>
          <a:lstStyle/>
          <a:p>
            <a:pPr>
              <a:spcBef>
                <a:spcPct val="50000"/>
              </a:spcBef>
            </a:pPr>
            <a:r>
              <a:rPr lang="zh-CN" altLang="en-US" sz="2800">
                <a:solidFill>
                  <a:schemeClr val="hlink"/>
                </a:solidFill>
              </a:rPr>
              <a:t>（两政权并存）</a:t>
            </a:r>
          </a:p>
        </p:txBody>
      </p:sp>
      <p:sp>
        <p:nvSpPr>
          <p:cNvPr id="94235" name="Text Box 27"/>
          <p:cNvSpPr txBox="1">
            <a:spLocks noChangeArrowheads="1"/>
          </p:cNvSpPr>
          <p:nvPr/>
        </p:nvSpPr>
        <p:spPr bwMode="auto">
          <a:xfrm>
            <a:off x="4008438" y="3429000"/>
            <a:ext cx="4103687" cy="521970"/>
          </a:xfrm>
          <a:prstGeom prst="rect">
            <a:avLst/>
          </a:prstGeom>
          <a:noFill/>
          <a:ln w="9525">
            <a:noFill/>
            <a:miter lim="800000"/>
          </a:ln>
        </p:spPr>
        <p:txBody>
          <a:bodyPr>
            <a:spAutoFit/>
          </a:bodyPr>
          <a:lstStyle/>
          <a:p>
            <a:pPr>
              <a:spcBef>
                <a:spcPct val="50000"/>
              </a:spcBef>
            </a:pPr>
            <a:r>
              <a:rPr lang="zh-CN" altLang="en-US" sz="2800" dirty="0">
                <a:solidFill>
                  <a:schemeClr val="tx1"/>
                </a:solidFill>
              </a:rPr>
              <a:t>任务：</a:t>
            </a:r>
          </a:p>
        </p:txBody>
      </p:sp>
      <p:sp>
        <p:nvSpPr>
          <p:cNvPr id="94236" name="AutoShape 28"/>
          <p:cNvSpPr/>
          <p:nvPr/>
        </p:nvSpPr>
        <p:spPr bwMode="auto">
          <a:xfrm>
            <a:off x="3719513" y="3429000"/>
            <a:ext cx="288925" cy="1511300"/>
          </a:xfrm>
          <a:prstGeom prst="leftBrace">
            <a:avLst>
              <a:gd name="adj1" fmla="val 43541"/>
              <a:gd name="adj2" fmla="val 50000"/>
            </a:avLst>
          </a:prstGeom>
          <a:noFill/>
          <a:ln w="9525">
            <a:solidFill>
              <a:schemeClr val="tx1"/>
            </a:solidFill>
            <a:round/>
          </a:ln>
        </p:spPr>
        <p:txBody>
          <a:bodyPr wrap="none" anchor="ctr"/>
          <a:lstStyle/>
          <a:p>
            <a:pPr algn="ctr"/>
            <a:endParaRPr lang="zh-CN" altLang="zh-CN"/>
          </a:p>
        </p:txBody>
      </p:sp>
      <p:sp>
        <p:nvSpPr>
          <p:cNvPr id="94237" name="Text Box 29"/>
          <p:cNvSpPr txBox="1">
            <a:spLocks noChangeArrowheads="1"/>
          </p:cNvSpPr>
          <p:nvPr/>
        </p:nvSpPr>
        <p:spPr bwMode="auto">
          <a:xfrm>
            <a:off x="3935413" y="4437063"/>
            <a:ext cx="3960812" cy="521970"/>
          </a:xfrm>
          <a:prstGeom prst="rect">
            <a:avLst/>
          </a:prstGeom>
          <a:noFill/>
          <a:ln w="9525">
            <a:noFill/>
            <a:miter lim="800000"/>
          </a:ln>
        </p:spPr>
        <p:txBody>
          <a:bodyPr>
            <a:spAutoFit/>
          </a:bodyPr>
          <a:lstStyle/>
          <a:p>
            <a:pPr>
              <a:spcBef>
                <a:spcPct val="50000"/>
              </a:spcBef>
            </a:pPr>
            <a:r>
              <a:rPr lang="zh-CN" altLang="en-US" sz="2800">
                <a:solidFill>
                  <a:schemeClr val="tx1"/>
                </a:solidFill>
              </a:rPr>
              <a:t>方式：和平夺取政权</a:t>
            </a:r>
          </a:p>
        </p:txBody>
      </p:sp>
      <p:sp>
        <p:nvSpPr>
          <p:cNvPr id="94242" name="Text Box 34"/>
          <p:cNvSpPr txBox="1">
            <a:spLocks noChangeArrowheads="1"/>
          </p:cNvSpPr>
          <p:nvPr/>
        </p:nvSpPr>
        <p:spPr bwMode="auto">
          <a:xfrm>
            <a:off x="8472805" y="3529330"/>
            <a:ext cx="3481070" cy="953135"/>
          </a:xfrm>
          <a:prstGeom prst="rect">
            <a:avLst/>
          </a:prstGeom>
          <a:solidFill>
            <a:srgbClr val="CCFFCC"/>
          </a:solidFill>
          <a:ln w="9525">
            <a:noFill/>
            <a:miter lim="800000"/>
          </a:ln>
        </p:spPr>
        <p:txBody>
          <a:bodyPr wrap="square">
            <a:spAutoFit/>
          </a:bodyPr>
          <a:lstStyle/>
          <a:p>
            <a:r>
              <a:rPr lang="zh-CN" altLang="en-US" sz="2800">
                <a:solidFill>
                  <a:schemeClr val="tx1"/>
                </a:solidFill>
              </a:rPr>
              <a:t>资产阶级民主革命→社会主义革命</a:t>
            </a:r>
          </a:p>
        </p:txBody>
      </p:sp>
      <p:sp>
        <p:nvSpPr>
          <p:cNvPr id="94243" name="Text Box 35"/>
          <p:cNvSpPr txBox="1">
            <a:spLocks noChangeArrowheads="1"/>
          </p:cNvSpPr>
          <p:nvPr/>
        </p:nvSpPr>
        <p:spPr bwMode="auto">
          <a:xfrm>
            <a:off x="3505200" y="5157788"/>
            <a:ext cx="4967288" cy="521970"/>
          </a:xfrm>
          <a:prstGeom prst="rect">
            <a:avLst/>
          </a:prstGeom>
          <a:noFill/>
          <a:ln w="9525">
            <a:noFill/>
            <a:miter lim="800000"/>
          </a:ln>
        </p:spPr>
        <p:txBody>
          <a:bodyPr>
            <a:spAutoFit/>
          </a:bodyPr>
          <a:lstStyle/>
          <a:p>
            <a:pPr>
              <a:spcBef>
                <a:spcPct val="50000"/>
              </a:spcBef>
            </a:pPr>
            <a:r>
              <a:rPr lang="en-US" altLang="zh-CN" sz="2800">
                <a:solidFill>
                  <a:schemeClr val="tx1"/>
                </a:solidFill>
                <a:latin typeface="Arial" panose="020B0604020202020204" pitchFamily="34" charset="0"/>
              </a:rPr>
              <a:t>——</a:t>
            </a:r>
            <a:r>
              <a:rPr lang="zh-CN" altLang="en-US" sz="2800">
                <a:solidFill>
                  <a:schemeClr val="tx1"/>
                </a:solidFill>
              </a:rPr>
              <a:t>两政权并存局面结束</a:t>
            </a:r>
          </a:p>
        </p:txBody>
      </p:sp>
      <p:sp>
        <p:nvSpPr>
          <p:cNvPr id="94244" name="Text Box 36"/>
          <p:cNvSpPr txBox="1">
            <a:spLocks noChangeArrowheads="1"/>
          </p:cNvSpPr>
          <p:nvPr/>
        </p:nvSpPr>
        <p:spPr bwMode="auto">
          <a:xfrm>
            <a:off x="8506460" y="4959350"/>
            <a:ext cx="3481705" cy="521970"/>
          </a:xfrm>
          <a:prstGeom prst="rect">
            <a:avLst/>
          </a:prstGeom>
          <a:solidFill>
            <a:srgbClr val="CCFFCC"/>
          </a:solidFill>
          <a:ln w="9525">
            <a:noFill/>
            <a:miter lim="800000"/>
          </a:ln>
        </p:spPr>
        <p:txBody>
          <a:bodyPr wrap="square">
            <a:spAutoFit/>
          </a:bodyPr>
          <a:lstStyle/>
          <a:p>
            <a:pPr>
              <a:spcBef>
                <a:spcPct val="50000"/>
              </a:spcBef>
            </a:pPr>
            <a:r>
              <a:rPr lang="en-US" altLang="zh-CN" sz="2800" b="0">
                <a:solidFill>
                  <a:schemeClr val="tx1"/>
                </a:solidFill>
              </a:rPr>
              <a:t> </a:t>
            </a:r>
            <a:r>
              <a:rPr lang="zh-CN" altLang="en-US" sz="2800">
                <a:solidFill>
                  <a:schemeClr val="tx1"/>
                </a:solidFill>
              </a:rPr>
              <a:t>和平夺权已不可能</a:t>
            </a:r>
          </a:p>
        </p:txBody>
      </p:sp>
      <p:sp>
        <p:nvSpPr>
          <p:cNvPr id="94245" name="Rectangle 37"/>
          <p:cNvSpPr>
            <a:spLocks noChangeArrowheads="1"/>
          </p:cNvSpPr>
          <p:nvPr/>
        </p:nvSpPr>
        <p:spPr bwMode="auto">
          <a:xfrm>
            <a:off x="8507730" y="6092825"/>
            <a:ext cx="3482340" cy="521970"/>
          </a:xfrm>
          <a:prstGeom prst="rect">
            <a:avLst/>
          </a:prstGeom>
          <a:solidFill>
            <a:srgbClr val="CCFFCC"/>
          </a:solidFill>
          <a:ln w="9525">
            <a:noFill/>
            <a:miter lim="800000"/>
          </a:ln>
        </p:spPr>
        <p:txBody>
          <a:bodyPr wrap="square" anchor="ctr">
            <a:spAutoFit/>
          </a:bodyPr>
          <a:lstStyle/>
          <a:p>
            <a:r>
              <a:rPr lang="en-US" altLang="zh-CN" sz="2800" b="0">
                <a:solidFill>
                  <a:schemeClr val="tx1"/>
                </a:solidFill>
              </a:rPr>
              <a:t> </a:t>
            </a:r>
            <a:r>
              <a:rPr lang="zh-CN" altLang="en-US" sz="2800">
                <a:solidFill>
                  <a:schemeClr val="tx1"/>
                </a:solidFill>
              </a:rPr>
              <a:t>暴力革命</a:t>
            </a:r>
            <a:r>
              <a:rPr lang="zh-CN" altLang="en-US" sz="2800" b="0">
                <a:solidFill>
                  <a:schemeClr val="tx1"/>
                </a:solidFill>
              </a:rPr>
              <a:t> </a:t>
            </a:r>
          </a:p>
        </p:txBody>
      </p:sp>
      <p:sp>
        <p:nvSpPr>
          <p:cNvPr id="94246" name="Line 38"/>
          <p:cNvSpPr>
            <a:spLocks noChangeShapeType="1"/>
          </p:cNvSpPr>
          <p:nvPr/>
        </p:nvSpPr>
        <p:spPr bwMode="auto">
          <a:xfrm>
            <a:off x="9589453" y="2697480"/>
            <a:ext cx="0" cy="719138"/>
          </a:xfrm>
          <a:prstGeom prst="line">
            <a:avLst/>
          </a:prstGeom>
          <a:noFill/>
          <a:ln w="57150">
            <a:solidFill>
              <a:schemeClr val="tx1"/>
            </a:solidFill>
            <a:round/>
            <a:tailEnd type="triangle" w="med" len="med"/>
          </a:ln>
        </p:spPr>
        <p:txBody>
          <a:bodyPr/>
          <a:lstStyle/>
          <a:p>
            <a:endParaRPr lang="zh-CN" altLang="en-US"/>
          </a:p>
        </p:txBody>
      </p:sp>
      <p:sp>
        <p:nvSpPr>
          <p:cNvPr id="94247" name="Line 39"/>
          <p:cNvSpPr>
            <a:spLocks noChangeShapeType="1"/>
          </p:cNvSpPr>
          <p:nvPr/>
        </p:nvSpPr>
        <p:spPr bwMode="auto">
          <a:xfrm>
            <a:off x="9625013" y="4482465"/>
            <a:ext cx="0" cy="431800"/>
          </a:xfrm>
          <a:prstGeom prst="line">
            <a:avLst/>
          </a:prstGeom>
          <a:noFill/>
          <a:ln w="57150">
            <a:solidFill>
              <a:schemeClr val="tx1"/>
            </a:solidFill>
            <a:round/>
            <a:tailEnd type="triangle" w="med" len="med"/>
          </a:ln>
        </p:spPr>
        <p:txBody>
          <a:bodyPr/>
          <a:lstStyle/>
          <a:p>
            <a:endParaRPr lang="zh-CN" altLang="en-US"/>
          </a:p>
        </p:txBody>
      </p:sp>
      <p:sp>
        <p:nvSpPr>
          <p:cNvPr id="94248" name="Line 40"/>
          <p:cNvSpPr>
            <a:spLocks noChangeShapeType="1"/>
          </p:cNvSpPr>
          <p:nvPr/>
        </p:nvSpPr>
        <p:spPr bwMode="auto">
          <a:xfrm>
            <a:off x="9625013" y="5734050"/>
            <a:ext cx="0" cy="431800"/>
          </a:xfrm>
          <a:prstGeom prst="line">
            <a:avLst/>
          </a:prstGeom>
          <a:noFill/>
          <a:ln w="57150">
            <a:solidFill>
              <a:schemeClr val="tx1"/>
            </a:solidFill>
            <a:round/>
            <a:tailEnd type="triangle" w="med" len="med"/>
          </a:ln>
        </p:spPr>
        <p:txBody>
          <a:bodyPr/>
          <a:lstStyle/>
          <a:p>
            <a:endParaRPr lang="zh-CN" altLang="en-US"/>
          </a:p>
        </p:txBody>
      </p:sp>
      <p:sp>
        <p:nvSpPr>
          <p:cNvPr id="33" name="右箭头 32"/>
          <p:cNvSpPr/>
          <p:nvPr/>
        </p:nvSpPr>
        <p:spPr>
          <a:xfrm>
            <a:off x="5447928" y="3573016"/>
            <a:ext cx="2448272"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25"/>
                                        </p:tgtEl>
                                        <p:attrNameLst>
                                          <p:attrName>style.visibility</p:attrName>
                                        </p:attrNameLst>
                                      </p:cBhvr>
                                      <p:to>
                                        <p:strVal val="visible"/>
                                      </p:to>
                                    </p:set>
                                    <p:animEffect transition="in" filter="blinds(horizontal)">
                                      <p:cBhvr>
                                        <p:cTn id="7" dur="500"/>
                                        <p:tgtEl>
                                          <p:spTgt spid="942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215"/>
                                        </p:tgtEl>
                                        <p:attrNameLst>
                                          <p:attrName>style.visibility</p:attrName>
                                        </p:attrNameLst>
                                      </p:cBhvr>
                                      <p:to>
                                        <p:strVal val="visible"/>
                                      </p:to>
                                    </p:set>
                                    <p:animEffect transition="in" filter="blinds(horizontal)">
                                      <p:cBhvr>
                                        <p:cTn id="12" dur="500"/>
                                        <p:tgtEl>
                                          <p:spTgt spid="942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4226"/>
                                        </p:tgtEl>
                                        <p:attrNameLst>
                                          <p:attrName>style.visibility</p:attrName>
                                        </p:attrNameLst>
                                      </p:cBhvr>
                                      <p:to>
                                        <p:strVal val="visible"/>
                                      </p:to>
                                    </p:set>
                                    <p:animEffect transition="in" filter="blinds(horizontal)">
                                      <p:cBhvr>
                                        <p:cTn id="17" dur="500"/>
                                        <p:tgtEl>
                                          <p:spTgt spid="942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4219"/>
                                        </p:tgtEl>
                                        <p:attrNameLst>
                                          <p:attrName>style.visibility</p:attrName>
                                        </p:attrNameLst>
                                      </p:cBhvr>
                                      <p:to>
                                        <p:strVal val="visible"/>
                                      </p:to>
                                    </p:set>
                                    <p:animEffect transition="in" filter="blinds(horizontal)">
                                      <p:cBhvr>
                                        <p:cTn id="22" dur="500"/>
                                        <p:tgtEl>
                                          <p:spTgt spid="942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4229"/>
                                        </p:tgtEl>
                                        <p:attrNameLst>
                                          <p:attrName>style.visibility</p:attrName>
                                        </p:attrNameLst>
                                      </p:cBhvr>
                                      <p:to>
                                        <p:strVal val="visible"/>
                                      </p:to>
                                    </p:set>
                                    <p:animEffect transition="in" filter="blinds(horizontal)">
                                      <p:cBhvr>
                                        <p:cTn id="32" dur="500"/>
                                        <p:tgtEl>
                                          <p:spTgt spid="9422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4227"/>
                                        </p:tgtEl>
                                        <p:attrNameLst>
                                          <p:attrName>style.visibility</p:attrName>
                                        </p:attrNameLst>
                                      </p:cBhvr>
                                      <p:to>
                                        <p:strVal val="visible"/>
                                      </p:to>
                                    </p:set>
                                    <p:animEffect transition="in" filter="blinds(horizontal)">
                                      <p:cBhvr>
                                        <p:cTn id="37" dur="500"/>
                                        <p:tgtEl>
                                          <p:spTgt spid="942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4222"/>
                                        </p:tgtEl>
                                        <p:attrNameLst>
                                          <p:attrName>style.visibility</p:attrName>
                                        </p:attrNameLst>
                                      </p:cBhvr>
                                      <p:to>
                                        <p:strVal val="visible"/>
                                      </p:to>
                                    </p:set>
                                    <p:animEffect transition="in" filter="blinds(horizontal)">
                                      <p:cBhvr>
                                        <p:cTn id="42" dur="500"/>
                                        <p:tgtEl>
                                          <p:spTgt spid="942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4216"/>
                                        </p:tgtEl>
                                        <p:attrNameLst>
                                          <p:attrName>style.visibility</p:attrName>
                                        </p:attrNameLst>
                                      </p:cBhvr>
                                      <p:to>
                                        <p:strVal val="visible"/>
                                      </p:to>
                                    </p:set>
                                    <p:animEffect transition="in" filter="blinds(horizontal)">
                                      <p:cBhvr>
                                        <p:cTn id="47" dur="500"/>
                                        <p:tgtEl>
                                          <p:spTgt spid="942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4236"/>
                                        </p:tgtEl>
                                        <p:attrNameLst>
                                          <p:attrName>style.visibility</p:attrName>
                                        </p:attrNameLst>
                                      </p:cBhvr>
                                      <p:to>
                                        <p:strVal val="visible"/>
                                      </p:to>
                                    </p:set>
                                    <p:animEffect transition="in" filter="blinds(horizontal)">
                                      <p:cBhvr>
                                        <p:cTn id="52" dur="500"/>
                                        <p:tgtEl>
                                          <p:spTgt spid="9423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4235"/>
                                        </p:tgtEl>
                                        <p:attrNameLst>
                                          <p:attrName>style.visibility</p:attrName>
                                        </p:attrNameLst>
                                      </p:cBhvr>
                                      <p:to>
                                        <p:strVal val="visible"/>
                                      </p:to>
                                    </p:set>
                                    <p:animEffect transition="in" filter="blinds(horizontal)">
                                      <p:cBhvr>
                                        <p:cTn id="57" dur="500"/>
                                        <p:tgtEl>
                                          <p:spTgt spid="9423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4246"/>
                                        </p:tgtEl>
                                        <p:attrNameLst>
                                          <p:attrName>style.visibility</p:attrName>
                                        </p:attrNameLst>
                                      </p:cBhvr>
                                      <p:to>
                                        <p:strVal val="visible"/>
                                      </p:to>
                                    </p:set>
                                    <p:animEffect transition="in" filter="blinds(horizontal)">
                                      <p:cBhvr>
                                        <p:cTn id="62" dur="500"/>
                                        <p:tgtEl>
                                          <p:spTgt spid="9424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94242"/>
                                        </p:tgtEl>
                                        <p:attrNameLst>
                                          <p:attrName>style.visibility</p:attrName>
                                        </p:attrNameLst>
                                      </p:cBhvr>
                                      <p:to>
                                        <p:strVal val="visible"/>
                                      </p:to>
                                    </p:set>
                                    <p:animEffect transition="in" filter="blinds(horizontal)">
                                      <p:cBhvr>
                                        <p:cTn id="67" dur="500"/>
                                        <p:tgtEl>
                                          <p:spTgt spid="9424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94237"/>
                                        </p:tgtEl>
                                        <p:attrNameLst>
                                          <p:attrName>style.visibility</p:attrName>
                                        </p:attrNameLst>
                                      </p:cBhvr>
                                      <p:to>
                                        <p:strVal val="visible"/>
                                      </p:to>
                                    </p:set>
                                    <p:animEffect transition="in" filter="blinds(horizontal)">
                                      <p:cBhvr>
                                        <p:cTn id="72" dur="500"/>
                                        <p:tgtEl>
                                          <p:spTgt spid="9423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94223"/>
                                        </p:tgtEl>
                                        <p:attrNameLst>
                                          <p:attrName>style.visibility</p:attrName>
                                        </p:attrNameLst>
                                      </p:cBhvr>
                                      <p:to>
                                        <p:strVal val="visible"/>
                                      </p:to>
                                    </p:set>
                                    <p:animEffect transition="in" filter="blinds(horizontal)">
                                      <p:cBhvr>
                                        <p:cTn id="77" dur="500"/>
                                        <p:tgtEl>
                                          <p:spTgt spid="9422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94217"/>
                                        </p:tgtEl>
                                        <p:attrNameLst>
                                          <p:attrName>style.visibility</p:attrName>
                                        </p:attrNameLst>
                                      </p:cBhvr>
                                      <p:to>
                                        <p:strVal val="visible"/>
                                      </p:to>
                                    </p:set>
                                    <p:animEffect transition="in" filter="blinds(horizontal)">
                                      <p:cBhvr>
                                        <p:cTn id="82" dur="500"/>
                                        <p:tgtEl>
                                          <p:spTgt spid="9421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94243"/>
                                        </p:tgtEl>
                                        <p:attrNameLst>
                                          <p:attrName>style.visibility</p:attrName>
                                        </p:attrNameLst>
                                      </p:cBhvr>
                                      <p:to>
                                        <p:strVal val="visible"/>
                                      </p:to>
                                    </p:set>
                                    <p:animEffect transition="in" filter="blinds(horizontal)">
                                      <p:cBhvr>
                                        <p:cTn id="87" dur="500"/>
                                        <p:tgtEl>
                                          <p:spTgt spid="9424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94247"/>
                                        </p:tgtEl>
                                        <p:attrNameLst>
                                          <p:attrName>style.visibility</p:attrName>
                                        </p:attrNameLst>
                                      </p:cBhvr>
                                      <p:to>
                                        <p:strVal val="visible"/>
                                      </p:to>
                                    </p:set>
                                    <p:animEffect transition="in" filter="blinds(horizontal)">
                                      <p:cBhvr>
                                        <p:cTn id="92" dur="500"/>
                                        <p:tgtEl>
                                          <p:spTgt spid="9424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94244"/>
                                        </p:tgtEl>
                                        <p:attrNameLst>
                                          <p:attrName>style.visibility</p:attrName>
                                        </p:attrNameLst>
                                      </p:cBhvr>
                                      <p:to>
                                        <p:strVal val="visible"/>
                                      </p:to>
                                    </p:set>
                                    <p:animEffect transition="in" filter="blinds(horizontal)">
                                      <p:cBhvr>
                                        <p:cTn id="97" dur="500"/>
                                        <p:tgtEl>
                                          <p:spTgt spid="94244"/>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94248"/>
                                        </p:tgtEl>
                                        <p:attrNameLst>
                                          <p:attrName>style.visibility</p:attrName>
                                        </p:attrNameLst>
                                      </p:cBhvr>
                                      <p:to>
                                        <p:strVal val="visible"/>
                                      </p:to>
                                    </p:set>
                                    <p:animEffect transition="in" filter="blinds(horizontal)">
                                      <p:cBhvr>
                                        <p:cTn id="102" dur="500"/>
                                        <p:tgtEl>
                                          <p:spTgt spid="94248"/>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94245"/>
                                        </p:tgtEl>
                                        <p:attrNameLst>
                                          <p:attrName>style.visibility</p:attrName>
                                        </p:attrNameLst>
                                      </p:cBhvr>
                                      <p:to>
                                        <p:strVal val="visible"/>
                                      </p:to>
                                    </p:set>
                                    <p:animEffect transition="in" filter="blinds(horizontal)">
                                      <p:cBhvr>
                                        <p:cTn id="107" dur="500"/>
                                        <p:tgtEl>
                                          <p:spTgt spid="9424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94224"/>
                                        </p:tgtEl>
                                        <p:attrNameLst>
                                          <p:attrName>style.visibility</p:attrName>
                                        </p:attrNameLst>
                                      </p:cBhvr>
                                      <p:to>
                                        <p:strVal val="visible"/>
                                      </p:to>
                                    </p:set>
                                    <p:animEffect transition="in" filter="blinds(horizontal)">
                                      <p:cBhvr>
                                        <p:cTn id="112" dur="500"/>
                                        <p:tgtEl>
                                          <p:spTgt spid="9422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94218"/>
                                        </p:tgtEl>
                                        <p:attrNameLst>
                                          <p:attrName>style.visibility</p:attrName>
                                        </p:attrNameLst>
                                      </p:cBhvr>
                                      <p:to>
                                        <p:strVal val="visible"/>
                                      </p:to>
                                    </p:set>
                                    <p:animEffect transition="in" filter="blinds(horizontal)">
                                      <p:cBhvr>
                                        <p:cTn id="117" dur="500"/>
                                        <p:tgtEl>
                                          <p:spTgt spid="94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p:bldP spid="94216" grpId="0"/>
      <p:bldP spid="94217" grpId="0"/>
      <p:bldP spid="94218" grpId="0"/>
      <p:bldP spid="94219" grpId="0" bldLvl="0" animBg="1"/>
      <p:bldP spid="94222" grpId="0" bldLvl="0" animBg="1"/>
      <p:bldP spid="94223" grpId="0" bldLvl="0" animBg="1"/>
      <p:bldP spid="94224" grpId="0" bldLvl="0" animBg="1"/>
      <p:bldP spid="94225" grpId="0"/>
      <p:bldP spid="94226" grpId="0" bldLvl="0" animBg="1"/>
      <p:bldP spid="94227" grpId="0" bldLvl="0" animBg="1"/>
      <p:bldP spid="94229" grpId="0"/>
      <p:bldP spid="94235" grpId="0"/>
      <p:bldP spid="94236" grpId="0" bldLvl="0" animBg="1"/>
      <p:bldP spid="94237" grpId="0"/>
      <p:bldP spid="94242" grpId="0" bldLvl="0" animBg="1"/>
      <p:bldP spid="94243" grpId="0"/>
      <p:bldP spid="94244" grpId="0" bldLvl="0" animBg="1"/>
      <p:bldP spid="94245" grpId="0" bldLvl="0" animBg="1"/>
      <p:bldP spid="94246" grpId="0" bldLvl="0" animBg="1"/>
      <p:bldP spid="94247" grpId="0" bldLvl="0" animBg="1"/>
      <p:bldP spid="9424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676275"/>
          </a:xfrm>
        </p:spPr>
        <p:txBody>
          <a:bodyPr>
            <a:normAutofit fontScale="90000"/>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二</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smtClean="0">
                <a:sym typeface="+mn-ea"/>
              </a:rPr>
              <a:t>俄国十月社会主义革命</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2"/>
          <p:cNvSpPr>
            <a:spLocks noGrp="1"/>
          </p:cNvSpPr>
          <p:nvPr>
            <p:ph idx="1"/>
            <p:custDataLst>
              <p:tags r:id="rId3"/>
            </p:custDataLst>
          </p:nvPr>
        </p:nvSpPr>
        <p:spPr>
          <a:xfrm>
            <a:off x="6831330" y="1400810"/>
            <a:ext cx="5030470" cy="4486910"/>
          </a:xfrm>
        </p:spPr>
        <p:txBody>
          <a:bodyPr>
            <a:noAutofit/>
          </a:bodyPr>
          <a:lstStyle/>
          <a:p>
            <a:pPr marL="144145" indent="0" fontAlgn="auto">
              <a:lnSpc>
                <a:spcPct val="150000"/>
              </a:lnSpc>
              <a:buNone/>
            </a:pPr>
            <a:r>
              <a:rPr lang="en-US" sz="20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结果</a:t>
            </a:r>
          </a:p>
          <a:p>
            <a:pPr marL="144145" indent="0" fontAlgn="auto">
              <a:lnSpc>
                <a:spcPct val="150000"/>
              </a:lnSpc>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(1)1917</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年 11月 7日，即俄历10月25日，革命武装占领临时政府所在地冬宫。</a:t>
            </a:r>
          </a:p>
          <a:p>
            <a:pPr marL="144145" indent="0" fontAlgn="auto">
              <a:lnSpc>
                <a:spcPct val="150000"/>
              </a:lnSpc>
              <a:buNone/>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成立布尔什维克党领导的苏维埃政权，列宁当选为人民委员会主席。</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这次大会标志着苏维埃政权在俄国正式建立，宣告了世界上第一个社会主义国家的诞生。</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144145" indent="0" fontAlgn="auto">
              <a:lnSpc>
                <a:spcPct val="150000"/>
              </a:lnSpc>
              <a:buNone/>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144145" indent="0" fontAlgn="auto">
              <a:lnSpc>
                <a:spcPct val="150000"/>
              </a:lnSpc>
              <a:buNone/>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5"/>
          <a:stretch>
            <a:fillRect/>
          </a:stretch>
        </p:blipFill>
        <p:spPr>
          <a:xfrm>
            <a:off x="421640" y="1400810"/>
            <a:ext cx="6409690" cy="4486910"/>
          </a:xfrm>
          <a:prstGeom prst="rect">
            <a:avLst/>
          </a:prstGeom>
        </p:spPr>
      </p:pic>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59865" y="1095375"/>
            <a:ext cx="10280015" cy="1076325"/>
          </a:xfrm>
          <a:prstGeom prst="rect">
            <a:avLst/>
          </a:prstGeom>
          <a:noFill/>
          <a:ln w="9525">
            <a:noFill/>
          </a:ln>
        </p:spPr>
        <p:txBody>
          <a:bodyPr wrap="square" anchor="t">
            <a:spAutoFit/>
          </a:bodyPr>
          <a:lstStyle/>
          <a:p>
            <a:pPr>
              <a:lnSpc>
                <a:spcPct val="100000"/>
              </a:lnSpc>
            </a:pPr>
            <a:r>
              <a:rPr lang="zh-CN" altLang="zh-CN" sz="3200" b="1" dirty="0">
                <a:solidFill>
                  <a:srgbClr val="FF0000"/>
                </a:solidFill>
                <a:latin typeface="楷体" panose="02010609060101010101" pitchFamily="49" charset="-122"/>
                <a:ea typeface="楷体" panose="02010609060101010101" pitchFamily="49" charset="-122"/>
                <a:sym typeface="宋体" panose="02010600030101010101" pitchFamily="2" charset="-122"/>
              </a:rPr>
              <a:t> “对俄国来说，十月革命是一个句号；对世界来说，十月革命是一个感叹号。”</a:t>
            </a:r>
          </a:p>
        </p:txBody>
      </p:sp>
      <p:sp>
        <p:nvSpPr>
          <p:cNvPr id="94225" name="Rectangle 17"/>
          <p:cNvSpPr>
            <a:spLocks noChangeArrowheads="1"/>
          </p:cNvSpPr>
          <p:nvPr/>
        </p:nvSpPr>
        <p:spPr bwMode="auto">
          <a:xfrm>
            <a:off x="539433" y="966312"/>
            <a:ext cx="3802062" cy="460375"/>
          </a:xfrm>
          <a:prstGeom prst="rect">
            <a:avLst/>
          </a:prstGeom>
          <a:noFill/>
          <a:ln w="9525">
            <a:noFill/>
            <a:miter lim="800000"/>
          </a:ln>
        </p:spPr>
        <p:txBody>
          <a:bodyPr anchor="ctr">
            <a:spAutoFit/>
          </a:bodyPr>
          <a:lstStyle/>
          <a:p>
            <a:r>
              <a:rPr lang="en-US" altLang="zh-CN"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a:solidFill>
                  <a:schemeClr val="tx1">
                    <a:lumMod val="65000"/>
                    <a:lumOff val="35000"/>
                  </a:schemeClr>
                </a:solidFill>
                <a:uFillTx/>
                <a:latin typeface="微软雅黑" panose="020B0503020204020204" pitchFamily="34" charset="-122"/>
                <a:ea typeface="微软雅黑" panose="020B0503020204020204" pitchFamily="34" charset="-122"/>
                <a:cs typeface="微软雅黑" panose="020B0503020204020204" pitchFamily="34" charset="-122"/>
              </a:rPr>
              <a:t>.影响</a:t>
            </a:r>
            <a:endParaRPr lang="zh-CN" altLang="en-US">
              <a:solidFill>
                <a:schemeClr val="tx1"/>
              </a:solidFill>
            </a:endParaRPr>
          </a:p>
        </p:txBody>
      </p:sp>
      <p:sp>
        <p:nvSpPr>
          <p:cNvPr id="15361" name="Rectangle 2"/>
          <p:cNvSpPr>
            <a:spLocks noGrp="1" noChangeArrowheads="1"/>
          </p:cNvSpPr>
          <p:nvPr/>
        </p:nvSpPr>
        <p:spPr>
          <a:xfrm>
            <a:off x="539433" y="161925"/>
            <a:ext cx="8748712" cy="623888"/>
          </a:xfrm>
          <a:prstGeom prst="rect">
            <a:avLst/>
          </a:prstGeom>
        </p:spPr>
        <p:txBody>
          <a:bodyPr vert="horz" lIns="90000" tIns="46800" rIns="90000" bIns="46800" rtlCol="0" anchor="ctr" anchorCtr="0">
            <a:normAutofit fontScale="90000"/>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eaLnBrk="1" hangingPunct="1"/>
            <a:r>
              <a:rPr lang="zh-CN" altLang="en-US" sz="3400" b="1" smtClean="0"/>
              <a:t>二、俄国十月社会主义革命</a:t>
            </a:r>
          </a:p>
        </p:txBody>
      </p:sp>
      <p:sp>
        <p:nvSpPr>
          <p:cNvPr id="25601" name="文本占位符 28673"/>
          <p:cNvSpPr>
            <a:spLocks noGrp="1"/>
          </p:cNvSpPr>
          <p:nvPr/>
        </p:nvSpPr>
        <p:spPr>
          <a:xfrm>
            <a:off x="419735" y="2543810"/>
            <a:ext cx="11213465" cy="1770380"/>
          </a:xfrm>
          <a:prstGeom prst="rect">
            <a:avLst/>
          </a:prstGeom>
          <a:noFill/>
          <a:ln w="9525">
            <a:solidFill>
              <a:schemeClr val="tx1"/>
            </a:solidFill>
          </a:ln>
        </p:spPr>
        <p:txBody>
          <a:bodyPr anchor="t"/>
          <a:lstStyle/>
          <a:p>
            <a:pPr>
              <a:lnSpc>
                <a:spcPts val="3200"/>
              </a:lnSpc>
            </a:pPr>
            <a:r>
              <a:rPr lang="zh-CN" altLang="en-US" sz="2400" dirty="0">
                <a:solidFill>
                  <a:prstClr val="black"/>
                </a:solidFill>
                <a:latin typeface="楷体" panose="02010609060101010101" pitchFamily="49" charset="-122"/>
                <a:ea typeface="楷体" panose="02010609060101010101" pitchFamily="49" charset="-122"/>
              </a:rPr>
              <a:t>    “十月革命一声炮响，给我们送来了马克思列宁主义。十月革命帮助</a:t>
            </a:r>
            <a:r>
              <a:rPr lang="zh-CN" altLang="en-US" sz="2400" dirty="0" smtClean="0">
                <a:solidFill>
                  <a:prstClr val="black"/>
                </a:solidFill>
                <a:latin typeface="楷体" panose="02010609060101010101" pitchFamily="49" charset="-122"/>
                <a:ea typeface="楷体" panose="02010609060101010101" pitchFamily="49" charset="-122"/>
              </a:rPr>
              <a:t>了中国的</a:t>
            </a:r>
            <a:r>
              <a:rPr lang="zh-CN" altLang="en-US" sz="2400" dirty="0">
                <a:solidFill>
                  <a:prstClr val="black"/>
                </a:solidFill>
                <a:latin typeface="楷体" panose="02010609060101010101" pitchFamily="49" charset="-122"/>
                <a:ea typeface="楷体" panose="02010609060101010101" pitchFamily="49" charset="-122"/>
              </a:rPr>
              <a:t>也帮助</a:t>
            </a:r>
            <a:r>
              <a:rPr lang="zh-CN" altLang="en-US" sz="2400" dirty="0" smtClean="0">
                <a:solidFill>
                  <a:prstClr val="black"/>
                </a:solidFill>
                <a:latin typeface="楷体" panose="02010609060101010101" pitchFamily="49" charset="-122"/>
                <a:ea typeface="楷体" panose="02010609060101010101" pitchFamily="49" charset="-122"/>
              </a:rPr>
              <a:t>了</a:t>
            </a:r>
            <a:r>
              <a:rPr lang="zh-CN" altLang="en-US" sz="2400" dirty="0">
                <a:solidFill>
                  <a:prstClr val="black"/>
                </a:solidFill>
                <a:latin typeface="楷体" panose="02010609060101010101" pitchFamily="49" charset="-122"/>
                <a:ea typeface="楷体" panose="02010609060101010101" pitchFamily="49" charset="-122"/>
              </a:rPr>
              <a:t>全世界</a:t>
            </a:r>
            <a:r>
              <a:rPr lang="zh-CN" altLang="en-US" sz="2400" dirty="0" smtClean="0">
                <a:solidFill>
                  <a:prstClr val="black"/>
                </a:solidFill>
                <a:latin typeface="楷体" panose="02010609060101010101" pitchFamily="49" charset="-122"/>
                <a:ea typeface="楷体" panose="02010609060101010101" pitchFamily="49" charset="-122"/>
              </a:rPr>
              <a:t>的</a:t>
            </a:r>
            <a:r>
              <a:rPr lang="zh-CN" altLang="en-US" sz="2400" dirty="0">
                <a:solidFill>
                  <a:prstClr val="black"/>
                </a:solidFill>
                <a:latin typeface="楷体" panose="02010609060101010101" pitchFamily="49" charset="-122"/>
                <a:ea typeface="楷体" panose="02010609060101010101" pitchFamily="49" charset="-122"/>
              </a:rPr>
              <a:t>先进分子，用无产阶级的宇宙观作为观察国家命运的工具，重新考虑自己的问题。走俄国人的路——这就是结论。”                  </a:t>
            </a:r>
          </a:p>
          <a:p>
            <a:pPr algn="r">
              <a:lnSpc>
                <a:spcPts val="3200"/>
              </a:lnSpc>
            </a:pPr>
            <a:r>
              <a:rPr lang="zh-CN" altLang="en-US" sz="2400" dirty="0">
                <a:solidFill>
                  <a:prstClr val="black"/>
                </a:solidFill>
                <a:latin typeface="楷体" panose="02010609060101010101" pitchFamily="49" charset="-122"/>
                <a:ea typeface="楷体" panose="02010609060101010101" pitchFamily="49" charset="-122"/>
              </a:rPr>
              <a:t>                        ——毛泽东</a:t>
            </a:r>
            <a:r>
              <a:rPr lang="en-US" altLang="zh-CN" sz="2400" dirty="0">
                <a:solidFill>
                  <a:prstClr val="black"/>
                </a:solidFill>
                <a:latin typeface="楷体" panose="02010609060101010101" pitchFamily="49" charset="-122"/>
                <a:ea typeface="楷体" panose="02010609060101010101" pitchFamily="49" charset="-122"/>
              </a:rPr>
              <a:t>《</a:t>
            </a:r>
            <a:r>
              <a:rPr lang="zh-CN" altLang="en-US" sz="2400" dirty="0">
                <a:solidFill>
                  <a:prstClr val="black"/>
                </a:solidFill>
                <a:latin typeface="楷体" panose="02010609060101010101" pitchFamily="49" charset="-122"/>
                <a:ea typeface="楷体" panose="02010609060101010101" pitchFamily="49" charset="-122"/>
              </a:rPr>
              <a:t>论人民民主专政</a:t>
            </a:r>
            <a:r>
              <a:rPr lang="en-US" altLang="zh-CN" sz="2400" dirty="0">
                <a:solidFill>
                  <a:prstClr val="black"/>
                </a:solidFill>
                <a:latin typeface="楷体" panose="02010609060101010101" pitchFamily="49" charset="-122"/>
                <a:ea typeface="楷体" panose="02010609060101010101" pitchFamily="49" charset="-122"/>
              </a:rPr>
              <a:t>》</a:t>
            </a:r>
            <a:endParaRPr lang="zh-CN" altLang="en-US" sz="2400" dirty="0">
              <a:solidFill>
                <a:prstClr val="black"/>
              </a:solidFill>
              <a:latin typeface="楷体" panose="02010609060101010101" pitchFamily="49" charset="-122"/>
              <a:ea typeface="楷体" panose="02010609060101010101" pitchFamily="49" charset="-122"/>
            </a:endParaRPr>
          </a:p>
        </p:txBody>
      </p:sp>
      <p:sp>
        <p:nvSpPr>
          <p:cNvPr id="4" name="内容占位符 2"/>
          <p:cNvSpPr>
            <a:spLocks noGrp="1"/>
          </p:cNvSpPr>
          <p:nvPr>
            <p:custDataLst>
              <p:tags r:id="rId2"/>
            </p:custDataLst>
          </p:nvPr>
        </p:nvSpPr>
        <p:spPr>
          <a:xfrm>
            <a:off x="405130" y="4505960"/>
            <a:ext cx="11242675" cy="2092960"/>
          </a:xfrm>
          <a:prstGeom prst="rect">
            <a:avLst/>
          </a:prstGeo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145" indent="0" fontAlgn="auto">
              <a:lnSpc>
                <a:spcPct val="150000"/>
              </a:lnSpc>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（1）建立了人类历史上第一个无产阶级领导的国家，打破了资本主义一统天下的世界格局，实现了社会主义从理想到现实的伟大飞跃，开辟了人类探索社会主义道路的新纪元。</a:t>
            </a:r>
          </a:p>
          <a:p>
            <a:pPr marL="144145" indent="0" fontAlgn="auto">
              <a:lnSpc>
                <a:spcPct val="150000"/>
              </a:lnSpc>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（2）沉重打击了帝国主义对世界的统治，极大地鼓舞了殖民地半殖民地人民的解放斗争，改变了 20 世纪的世界格局。从此，资本主义和社会主义两种社会制度的并存与竞争，成为世界历史的重要内容。 </a:t>
            </a:r>
          </a:p>
          <a:p>
            <a:pPr marL="144145" indent="0" fontAlgn="auto">
              <a:lnSpc>
                <a:spcPct val="150000"/>
              </a:lnSpc>
              <a:buNone/>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434" y="1210422"/>
            <a:ext cx="5096436" cy="3416320"/>
          </a:xfrm>
          <a:prstGeom prst="rect">
            <a:avLst/>
          </a:prstGeom>
          <a:noFill/>
          <a:ln>
            <a:solidFill>
              <a:schemeClr val="tx1"/>
            </a:solidFill>
          </a:ln>
        </p:spPr>
        <p:txBody>
          <a:bodyPr wrap="square" rtlCol="0">
            <a:spAutoFit/>
          </a:bodyPr>
          <a:lstStyle/>
          <a:p>
            <a:pPr>
              <a:lnSpc>
                <a:spcPct val="150000"/>
              </a:lnSpc>
            </a:pPr>
            <a:r>
              <a:rPr lang="zh-CN" altLang="en-US" sz="2400" b="1" dirty="0">
                <a:solidFill>
                  <a:prstClr val="black"/>
                </a:solidFill>
                <a:latin typeface="楷体" panose="02010609060101010101" pitchFamily="49" charset="-122"/>
                <a:ea typeface="楷体" panose="02010609060101010101" pitchFamily="49" charset="-122"/>
              </a:rPr>
              <a:t>材料一：同志们，炮火包围着我们，</a:t>
            </a:r>
            <a:endParaRPr lang="en-US" altLang="zh-CN" sz="2400" b="1" dirty="0">
              <a:solidFill>
                <a:prstClr val="black"/>
              </a:solidFill>
              <a:latin typeface="楷体" panose="02010609060101010101" pitchFamily="49" charset="-122"/>
              <a:ea typeface="楷体" panose="02010609060101010101" pitchFamily="49" charset="-122"/>
            </a:endParaRPr>
          </a:p>
          <a:p>
            <a:pPr>
              <a:lnSpc>
                <a:spcPct val="150000"/>
              </a:lnSpc>
            </a:pPr>
            <a:r>
              <a:rPr lang="zh-CN" altLang="en-US" sz="2400" b="1" dirty="0">
                <a:solidFill>
                  <a:prstClr val="black"/>
                </a:solidFill>
                <a:latin typeface="楷体" panose="02010609060101010101" pitchFamily="49" charset="-122"/>
                <a:ea typeface="楷体" panose="02010609060101010101" pitchFamily="49" charset="-122"/>
              </a:rPr>
              <a:t>凶猛的</a:t>
            </a:r>
            <a:r>
              <a:rPr lang="zh-CN" altLang="en-US" sz="2400" b="1" dirty="0">
                <a:solidFill>
                  <a:srgbClr val="FF0000"/>
                </a:solidFill>
                <a:latin typeface="楷体" panose="02010609060101010101" pitchFamily="49" charset="-122"/>
                <a:ea typeface="楷体" panose="02010609060101010101" pitchFamily="49" charset="-122"/>
              </a:rPr>
              <a:t>野兽</a:t>
            </a:r>
            <a:r>
              <a:rPr lang="zh-CN" altLang="en-US" sz="2400" b="1" dirty="0">
                <a:solidFill>
                  <a:prstClr val="black"/>
                </a:solidFill>
                <a:latin typeface="楷体" panose="02010609060101010101" pitchFamily="49" charset="-122"/>
                <a:ea typeface="楷体" panose="02010609060101010101" pitchFamily="49" charset="-122"/>
              </a:rPr>
              <a:t>齐向我们猛扑。</a:t>
            </a:r>
            <a:endParaRPr lang="en-US" altLang="zh-CN" sz="2400" b="1" dirty="0">
              <a:solidFill>
                <a:prstClr val="black"/>
              </a:solidFill>
              <a:latin typeface="楷体" panose="02010609060101010101" pitchFamily="49" charset="-122"/>
              <a:ea typeface="楷体" panose="02010609060101010101" pitchFamily="49" charset="-122"/>
            </a:endParaRPr>
          </a:p>
          <a:p>
            <a:pPr>
              <a:lnSpc>
                <a:spcPct val="150000"/>
              </a:lnSpc>
            </a:pPr>
            <a:r>
              <a:rPr lang="zh-CN" altLang="en-US" sz="2400" b="1" dirty="0">
                <a:solidFill>
                  <a:prstClr val="black"/>
                </a:solidFill>
                <a:latin typeface="楷体" panose="02010609060101010101" pitchFamily="49" charset="-122"/>
                <a:ea typeface="楷体" panose="02010609060101010101" pitchFamily="49" charset="-122"/>
              </a:rPr>
              <a:t>祖国的土地上盘踞着</a:t>
            </a:r>
            <a:r>
              <a:rPr lang="zh-CN" altLang="en-US" sz="2400" b="1" dirty="0">
                <a:solidFill>
                  <a:srgbClr val="FF0000"/>
                </a:solidFill>
                <a:latin typeface="楷体" panose="02010609060101010101" pitchFamily="49" charset="-122"/>
                <a:ea typeface="楷体" panose="02010609060101010101" pitchFamily="49" charset="-122"/>
              </a:rPr>
              <a:t>暴徒</a:t>
            </a:r>
            <a:r>
              <a:rPr lang="zh-CN" altLang="en-US" sz="2400" b="1" dirty="0">
                <a:solidFill>
                  <a:prstClr val="black"/>
                </a:solidFill>
                <a:latin typeface="楷体" panose="02010609060101010101" pitchFamily="49" charset="-122"/>
                <a:ea typeface="楷体" panose="02010609060101010101" pitchFamily="49" charset="-122"/>
              </a:rPr>
              <a:t>，</a:t>
            </a:r>
            <a:endParaRPr lang="en-US" altLang="zh-CN" sz="2400" b="1" dirty="0">
              <a:solidFill>
                <a:prstClr val="black"/>
              </a:solidFill>
              <a:latin typeface="楷体" panose="02010609060101010101" pitchFamily="49" charset="-122"/>
              <a:ea typeface="楷体" panose="02010609060101010101" pitchFamily="49" charset="-122"/>
            </a:endParaRPr>
          </a:p>
          <a:p>
            <a:pPr>
              <a:lnSpc>
                <a:spcPct val="150000"/>
              </a:lnSpc>
            </a:pPr>
            <a:r>
              <a:rPr lang="zh-CN" altLang="en-US" sz="2400" b="1" dirty="0">
                <a:solidFill>
                  <a:prstClr val="black"/>
                </a:solidFill>
                <a:latin typeface="楷体" panose="02010609060101010101" pitchFamily="49" charset="-122"/>
                <a:ea typeface="楷体" panose="02010609060101010101" pitchFamily="49" charset="-122"/>
              </a:rPr>
              <a:t>我们的命运注定只有两种，</a:t>
            </a:r>
            <a:endParaRPr lang="en-US" altLang="zh-CN" sz="2400" b="1" dirty="0">
              <a:solidFill>
                <a:prstClr val="black"/>
              </a:solidFill>
              <a:latin typeface="楷体" panose="02010609060101010101" pitchFamily="49" charset="-122"/>
              <a:ea typeface="楷体" panose="02010609060101010101" pitchFamily="49" charset="-122"/>
            </a:endParaRPr>
          </a:p>
          <a:p>
            <a:pPr>
              <a:lnSpc>
                <a:spcPct val="150000"/>
              </a:lnSpc>
            </a:pPr>
            <a:r>
              <a:rPr lang="zh-CN" altLang="en-US" sz="2400" b="1" dirty="0">
                <a:solidFill>
                  <a:prstClr val="black"/>
                </a:solidFill>
                <a:latin typeface="楷体" panose="02010609060101010101" pitchFamily="49" charset="-122"/>
                <a:ea typeface="楷体" panose="02010609060101010101" pitchFamily="49" charset="-122"/>
              </a:rPr>
              <a:t>不战胜，就在战斗中光荣牺牲。</a:t>
            </a:r>
            <a:endParaRPr lang="en-US" altLang="zh-CN" sz="2400" b="1" dirty="0">
              <a:solidFill>
                <a:prstClr val="black"/>
              </a:solidFill>
              <a:latin typeface="楷体" panose="02010609060101010101" pitchFamily="49" charset="-122"/>
              <a:ea typeface="楷体" panose="02010609060101010101" pitchFamily="49" charset="-122"/>
            </a:endParaRPr>
          </a:p>
          <a:p>
            <a:pPr>
              <a:lnSpc>
                <a:spcPct val="150000"/>
              </a:lnSpc>
            </a:pPr>
            <a:r>
              <a:rPr lang="en-US" altLang="zh-CN" sz="2400" b="1" dirty="0">
                <a:solidFill>
                  <a:prstClr val="black"/>
                </a:solidFill>
                <a:latin typeface="楷体" panose="02010609060101010101" pitchFamily="49" charset="-122"/>
                <a:ea typeface="楷体" panose="02010609060101010101" pitchFamily="49" charset="-122"/>
              </a:rPr>
              <a:t>    ——</a:t>
            </a:r>
            <a:r>
              <a:rPr lang="zh-CN" altLang="en-US" sz="2400" b="1" dirty="0">
                <a:solidFill>
                  <a:prstClr val="black"/>
                </a:solidFill>
                <a:latin typeface="楷体" panose="02010609060101010101" pitchFamily="49" charset="-122"/>
                <a:ea typeface="楷体" panose="02010609060101010101" pitchFamily="49" charset="-122"/>
              </a:rPr>
              <a:t>革命诗人杰米扬</a:t>
            </a:r>
            <a:r>
              <a:rPr lang="en-US" altLang="zh-CN" sz="2400" b="1" dirty="0">
                <a:solidFill>
                  <a:prstClr val="black"/>
                </a:solidFill>
                <a:latin typeface="楷体" panose="02010609060101010101" pitchFamily="49" charset="-122"/>
                <a:ea typeface="楷体" panose="02010609060101010101" pitchFamily="49" charset="-122"/>
              </a:rPr>
              <a:t>·</a:t>
            </a:r>
            <a:r>
              <a:rPr lang="zh-CN" altLang="en-US" sz="2400" b="1" dirty="0">
                <a:solidFill>
                  <a:prstClr val="black"/>
                </a:solidFill>
                <a:latin typeface="楷体" panose="02010609060101010101" pitchFamily="49" charset="-122"/>
                <a:ea typeface="楷体" panose="02010609060101010101" pitchFamily="49" charset="-122"/>
              </a:rPr>
              <a:t>别德内依</a:t>
            </a:r>
          </a:p>
        </p:txBody>
      </p:sp>
      <p:sp>
        <p:nvSpPr>
          <p:cNvPr id="6" name="文本框 9223"/>
          <p:cNvSpPr txBox="1"/>
          <p:nvPr/>
        </p:nvSpPr>
        <p:spPr>
          <a:xfrm>
            <a:off x="5728446" y="1211692"/>
            <a:ext cx="5658689" cy="3415030"/>
          </a:xfrm>
          <a:prstGeom prst="rect">
            <a:avLst/>
          </a:prstGeom>
          <a:noFill/>
          <a:ln w="9525">
            <a:solidFill>
              <a:schemeClr val="tx1"/>
            </a:solidFill>
          </a:ln>
        </p:spPr>
        <p:txBody>
          <a:bodyPr wrap="square" anchor="t">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Arial" panose="020B0604020202020204" pitchFamily="34"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Arial" panose="020B0604020202020204" pitchFamily="34"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Arial" panose="020B0604020202020204" pitchFamily="34"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Arial" panose="020B0604020202020204" pitchFamily="34"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2800" b="1" i="0" u="none" kern="1200" baseline="0">
                <a:solidFill>
                  <a:schemeClr val="tx1"/>
                </a:solidFill>
                <a:latin typeface="Arial" panose="020B0604020202020204" pitchFamily="34" charset="0"/>
                <a:ea typeface="黑体" panose="02010609060101010101" pitchFamily="49" charset="-122"/>
                <a:cs typeface="+mn-cs"/>
              </a:defRPr>
            </a:lvl9pPr>
          </a:lstStyle>
          <a:p>
            <a:pPr>
              <a:lnSpc>
                <a:spcPct val="150000"/>
              </a:lnSpc>
            </a:pPr>
            <a:r>
              <a:rPr lang="zh-CN" altLang="en-US" sz="2400" b="1" dirty="0">
                <a:solidFill>
                  <a:prstClr val="black"/>
                </a:solidFill>
                <a:latin typeface="楷体" panose="02010609060101010101" pitchFamily="49" charset="-122"/>
                <a:ea typeface="楷体" panose="02010609060101010101" pitchFamily="49" charset="-122"/>
              </a:rPr>
              <a:t>材料二：</a:t>
            </a:r>
          </a:p>
          <a:p>
            <a:pPr>
              <a:lnSpc>
                <a:spcPct val="150000"/>
              </a:lnSpc>
            </a:pPr>
            <a:r>
              <a:rPr lang="zh-CN" altLang="en-US" sz="2400" b="1" dirty="0">
                <a:solidFill>
                  <a:prstClr val="black"/>
                </a:solidFill>
                <a:latin typeface="楷体" panose="02010609060101010101" pitchFamily="49" charset="-122"/>
                <a:ea typeface="楷体" panose="02010609060101010101" pitchFamily="49" charset="-122"/>
              </a:rPr>
              <a:t>苏维埃政权管辖的地区</a:t>
            </a:r>
            <a:r>
              <a:rPr lang="zh-CN" altLang="en-US" sz="2400" b="1" dirty="0">
                <a:solidFill>
                  <a:srgbClr val="FF0000"/>
                </a:solidFill>
                <a:latin typeface="楷体" panose="02010609060101010101" pitchFamily="49" charset="-122"/>
                <a:ea typeface="楷体" panose="02010609060101010101" pitchFamily="49" charset="-122"/>
              </a:rPr>
              <a:t>燃料、原料和粮食供应极其困难</a:t>
            </a:r>
            <a:r>
              <a:rPr lang="zh-CN" altLang="en-US" sz="2400" b="1" dirty="0">
                <a:solidFill>
                  <a:prstClr val="black"/>
                </a:solidFill>
                <a:latin typeface="楷体" panose="02010609060101010101" pitchFamily="49" charset="-122"/>
                <a:ea typeface="楷体" panose="02010609060101010101" pitchFamily="49" charset="-122"/>
              </a:rPr>
              <a:t>，</a:t>
            </a:r>
            <a:r>
              <a:rPr lang="en-US" altLang="zh-CN" sz="2400" b="1" dirty="0">
                <a:solidFill>
                  <a:prstClr val="black"/>
                </a:solidFill>
                <a:latin typeface="楷体" panose="02010609060101010101" pitchFamily="49" charset="-122"/>
                <a:ea typeface="楷体" panose="02010609060101010101" pitchFamily="49" charset="-122"/>
              </a:rPr>
              <a:t>40%</a:t>
            </a:r>
            <a:r>
              <a:rPr lang="zh-CN" altLang="en-US" sz="2400" b="1" dirty="0">
                <a:solidFill>
                  <a:prstClr val="black"/>
                </a:solidFill>
                <a:latin typeface="楷体" panose="02010609060101010101" pitchFamily="49" charset="-122"/>
                <a:ea typeface="楷体" panose="02010609060101010101" pitchFamily="49" charset="-122"/>
              </a:rPr>
              <a:t>的工厂停产，红军战士和城市居民也面临着</a:t>
            </a:r>
            <a:r>
              <a:rPr lang="zh-CN" altLang="en-US" sz="2400" b="1" dirty="0">
                <a:solidFill>
                  <a:srgbClr val="FF0000"/>
                </a:solidFill>
                <a:latin typeface="楷体" panose="02010609060101010101" pitchFamily="49" charset="-122"/>
                <a:ea typeface="楷体" panose="02010609060101010101" pitchFamily="49" charset="-122"/>
              </a:rPr>
              <a:t>断粮</a:t>
            </a:r>
            <a:r>
              <a:rPr lang="zh-CN" altLang="en-US" sz="2400" b="1" dirty="0">
                <a:solidFill>
                  <a:prstClr val="black"/>
                </a:solidFill>
                <a:latin typeface="楷体" panose="02010609060101010101" pitchFamily="49" charset="-122"/>
                <a:ea typeface="楷体" panose="02010609060101010101" pitchFamily="49" charset="-122"/>
              </a:rPr>
              <a:t>的危险。苏维埃政权经受着严峻考验。</a:t>
            </a:r>
            <a:endParaRPr lang="en-US" altLang="zh-CN" sz="2400" b="1" dirty="0">
              <a:solidFill>
                <a:prstClr val="black"/>
              </a:solidFill>
              <a:latin typeface="楷体" panose="02010609060101010101" pitchFamily="49" charset="-122"/>
              <a:ea typeface="楷体" panose="02010609060101010101" pitchFamily="49" charset="-122"/>
            </a:endParaRPr>
          </a:p>
          <a:p>
            <a:pPr>
              <a:lnSpc>
                <a:spcPct val="150000"/>
              </a:lnSpc>
            </a:pPr>
            <a:r>
              <a:rPr lang="en-US" altLang="zh-CN" sz="2400" b="1" dirty="0">
                <a:solidFill>
                  <a:prstClr val="black"/>
                </a:solidFill>
                <a:latin typeface="楷体" panose="02010609060101010101" pitchFamily="49" charset="-122"/>
                <a:ea typeface="楷体" panose="02010609060101010101" pitchFamily="49" charset="-122"/>
              </a:rPr>
              <a:t>                     ——《</a:t>
            </a:r>
            <a:r>
              <a:rPr lang="zh-CN" altLang="en-US" sz="2400" b="1" dirty="0">
                <a:solidFill>
                  <a:prstClr val="black"/>
                </a:solidFill>
                <a:latin typeface="楷体" panose="02010609060101010101" pitchFamily="49" charset="-122"/>
                <a:ea typeface="楷体" panose="02010609060101010101" pitchFamily="49" charset="-122"/>
              </a:rPr>
              <a:t>大国崛起</a:t>
            </a:r>
            <a:r>
              <a:rPr lang="en-US" altLang="zh-CN" sz="2400" b="1" dirty="0">
                <a:solidFill>
                  <a:prstClr val="black"/>
                </a:solidFill>
                <a:latin typeface="楷体" panose="02010609060101010101" pitchFamily="49" charset="-122"/>
                <a:ea typeface="楷体" panose="02010609060101010101" pitchFamily="49" charset="-122"/>
              </a:rPr>
              <a:t>》</a:t>
            </a:r>
            <a:endParaRPr lang="zh-CN" altLang="en-US" sz="2400" b="1" dirty="0">
              <a:solidFill>
                <a:prstClr val="black"/>
              </a:solidFill>
              <a:latin typeface="楷体" panose="02010609060101010101" pitchFamily="49" charset="-122"/>
              <a:ea typeface="楷体" panose="02010609060101010101" pitchFamily="49" charset="-122"/>
            </a:endParaRPr>
          </a:p>
        </p:txBody>
      </p:sp>
      <p:sp>
        <p:nvSpPr>
          <p:cNvPr id="9" name="文本框 1"/>
          <p:cNvSpPr txBox="1"/>
          <p:nvPr/>
        </p:nvSpPr>
        <p:spPr>
          <a:xfrm>
            <a:off x="0" y="249554"/>
            <a:ext cx="10662285" cy="706755"/>
          </a:xfrm>
          <a:prstGeom prst="rect">
            <a:avLst/>
          </a:prstGeom>
          <a:noFill/>
        </p:spPr>
        <p:txBody>
          <a:bodyPr wrap="square" rtlCol="0">
            <a:spAutoFit/>
          </a:bodyPr>
          <a:lstStyle/>
          <a:p>
            <a:r>
              <a:rPr lang="zh-CN" altLang="en-US" sz="4000" dirty="0">
                <a:solidFill>
                  <a:prstClr val="black"/>
                </a:solidFill>
                <a:latin typeface="微软雅黑" panose="020B0503020204020204" pitchFamily="34" charset="-122"/>
              </a:rPr>
              <a:t>三、苏联建设社会主义的实践</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25479" y="6442321"/>
            <a:ext cx="12217479" cy="139292"/>
          </a:xfrm>
          <a:prstGeom prst="rect">
            <a:avLst/>
          </a:prstGeom>
          <a:effectLst>
            <a:outerShdw blurRad="50800" dist="38100" dir="2700000" algn="tl" rotWithShape="0">
              <a:prstClr val="black">
                <a:alpha val="40000"/>
              </a:prstClr>
            </a:outerShdw>
          </a:effectLst>
        </p:spPr>
      </p:pic>
      <p:sp>
        <p:nvSpPr>
          <p:cNvPr id="35" name="矩形 34"/>
          <p:cNvSpPr/>
          <p:nvPr/>
        </p:nvSpPr>
        <p:spPr>
          <a:xfrm>
            <a:off x="5652494" y="359578"/>
            <a:ext cx="1023620" cy="534035"/>
          </a:xfrm>
          <a:prstGeom prst="rect">
            <a:avLst/>
          </a:prstGeom>
        </p:spPr>
        <p:txBody>
          <a:bodyPr wrap="none">
            <a:spAutoFit/>
          </a:bodyPr>
          <a:lstStyle/>
          <a:p>
            <a:pPr algn="ctr" defTabSz="815975"/>
            <a:r>
              <a:rPr lang="zh-CN" altLang="en-US" sz="288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目 录</a:t>
            </a:r>
            <a:endParaRPr lang="en-CA" altLang="zh-CN" sz="288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0" name="Triangle 201"/>
          <p:cNvSpPr/>
          <p:nvPr/>
        </p:nvSpPr>
        <p:spPr>
          <a:xfrm rot="10800000">
            <a:off x="5690198" y="-7998"/>
            <a:ext cx="873488" cy="290953"/>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solidFill>
                <a:schemeClr val="tx1"/>
              </a:solidFill>
            </a:endParaRPr>
          </a:p>
        </p:txBody>
      </p:sp>
      <p:cxnSp>
        <p:nvCxnSpPr>
          <p:cNvPr id="61" name="Straight Connector 200"/>
          <p:cNvCxnSpPr/>
          <p:nvPr/>
        </p:nvCxnSpPr>
        <p:spPr>
          <a:xfrm>
            <a:off x="5615329" y="1552050"/>
            <a:ext cx="1009267"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sp>
        <p:nvSpPr>
          <p:cNvPr id="63" name="平行四边形 62"/>
          <p:cNvSpPr/>
          <p:nvPr/>
        </p:nvSpPr>
        <p:spPr>
          <a:xfrm rot="16200000">
            <a:off x="5255181" y="3575345"/>
            <a:ext cx="1424895" cy="1950096"/>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6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4" name="平行四边形 63"/>
          <p:cNvSpPr/>
          <p:nvPr/>
        </p:nvSpPr>
        <p:spPr>
          <a:xfrm rot="16200000">
            <a:off x="5255181" y="2051607"/>
            <a:ext cx="1424895" cy="1950096"/>
          </a:xfrm>
          <a:prstGeom prst="parallelogram">
            <a:avLst>
              <a:gd name="adj" fmla="val 5322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6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6" name="右箭头 65"/>
          <p:cNvSpPr/>
          <p:nvPr/>
        </p:nvSpPr>
        <p:spPr>
          <a:xfrm rot="10800000">
            <a:off x="4403177" y="2910009"/>
            <a:ext cx="2539497" cy="993609"/>
          </a:xfrm>
          <a:prstGeom prst="rightArrow">
            <a:avLst>
              <a:gd name="adj1" fmla="val 66953"/>
              <a:gd name="adj2" fmla="val 50000"/>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6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7" name="右箭头 66"/>
          <p:cNvSpPr/>
          <p:nvPr/>
        </p:nvSpPr>
        <p:spPr>
          <a:xfrm>
            <a:off x="4992578" y="3670160"/>
            <a:ext cx="2539497" cy="993609"/>
          </a:xfrm>
          <a:prstGeom prst="rightArrow">
            <a:avLst>
              <a:gd name="adj1" fmla="val 66953"/>
              <a:gd name="adj2" fmla="val 50000"/>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6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8" name="右箭头 67"/>
          <p:cNvSpPr/>
          <p:nvPr/>
        </p:nvSpPr>
        <p:spPr>
          <a:xfrm rot="10800000">
            <a:off x="4403177" y="4430311"/>
            <a:ext cx="2539497" cy="993609"/>
          </a:xfrm>
          <a:prstGeom prst="rightArrow">
            <a:avLst>
              <a:gd name="adj1" fmla="val 66953"/>
              <a:gd name="adj2" fmla="val 50000"/>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60">
              <a:solidFill>
                <a:schemeClr val="tx1">
                  <a:lumMod val="85000"/>
                  <a:lumOff val="15000"/>
                </a:schemeClr>
              </a:solidFill>
              <a:latin typeface="黑体" panose="02010609060101010101" pitchFamily="49" charset="-122"/>
              <a:ea typeface="黑体" panose="02010609060101010101" pitchFamily="49" charset="-122"/>
            </a:endParaRPr>
          </a:p>
        </p:txBody>
      </p:sp>
      <p:grpSp>
        <p:nvGrpSpPr>
          <p:cNvPr id="22" name="组合 21"/>
          <p:cNvGrpSpPr/>
          <p:nvPr/>
        </p:nvGrpSpPr>
        <p:grpSpPr>
          <a:xfrm>
            <a:off x="4992578" y="2149858"/>
            <a:ext cx="2539497" cy="993609"/>
            <a:chOff x="3901752" y="1680037"/>
            <a:chExt cx="1984643" cy="776516"/>
          </a:xfrm>
        </p:grpSpPr>
        <p:sp>
          <p:nvSpPr>
            <p:cNvPr id="65" name="右箭头 64"/>
            <p:cNvSpPr/>
            <p:nvPr/>
          </p:nvSpPr>
          <p:spPr>
            <a:xfrm>
              <a:off x="3901752" y="1680037"/>
              <a:ext cx="1984643" cy="776516"/>
            </a:xfrm>
            <a:prstGeom prst="rightArrow">
              <a:avLst>
                <a:gd name="adj1" fmla="val 66953"/>
                <a:gd name="adj2" fmla="val 50000"/>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6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9" name="TextBox 9"/>
            <p:cNvSpPr txBox="1"/>
            <p:nvPr/>
          </p:nvSpPr>
          <p:spPr>
            <a:xfrm>
              <a:off x="4017433" y="1837464"/>
              <a:ext cx="1292662" cy="461521"/>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sz="2560" kern="0" dirty="0">
                  <a:solidFill>
                    <a:schemeClr val="bg1"/>
                  </a:solidFill>
                  <a:latin typeface="黑体" panose="02010609060101010101" pitchFamily="49" charset="-122"/>
                  <a:ea typeface="黑体" panose="02010609060101010101" pitchFamily="49" charset="-122"/>
                  <a:cs typeface="华文黑体" pitchFamily="2" charset="-122"/>
                </a:rPr>
                <a:t>教学内容</a:t>
              </a:r>
            </a:p>
          </p:txBody>
        </p:sp>
      </p:grpSp>
      <p:sp>
        <p:nvSpPr>
          <p:cNvPr id="70" name="TextBox 11"/>
          <p:cNvSpPr txBox="1"/>
          <p:nvPr/>
        </p:nvSpPr>
        <p:spPr>
          <a:xfrm>
            <a:off x="5140601" y="3111448"/>
            <a:ext cx="1654056" cy="59055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sz="2560" kern="0" dirty="0">
                <a:solidFill>
                  <a:schemeClr val="bg1"/>
                </a:solidFill>
                <a:latin typeface="黑体" panose="02010609060101010101" pitchFamily="49" charset="-122"/>
                <a:ea typeface="黑体" panose="02010609060101010101" pitchFamily="49" charset="-122"/>
                <a:cs typeface="华文黑体" pitchFamily="2" charset="-122"/>
              </a:rPr>
              <a:t>教学目标</a:t>
            </a:r>
          </a:p>
        </p:txBody>
      </p:sp>
      <p:sp>
        <p:nvSpPr>
          <p:cNvPr id="71" name="TextBox 12"/>
          <p:cNvSpPr txBox="1"/>
          <p:nvPr/>
        </p:nvSpPr>
        <p:spPr>
          <a:xfrm>
            <a:off x="5140601" y="3907371"/>
            <a:ext cx="1654056" cy="59055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sz="2560" kern="0" dirty="0">
                <a:solidFill>
                  <a:schemeClr val="bg1"/>
                </a:solidFill>
                <a:latin typeface="黑体" panose="02010609060101010101" pitchFamily="49" charset="-122"/>
                <a:ea typeface="黑体" panose="02010609060101010101" pitchFamily="49" charset="-122"/>
                <a:cs typeface="华文黑体" pitchFamily="2" charset="-122"/>
              </a:rPr>
              <a:t>教学准备</a:t>
            </a:r>
          </a:p>
        </p:txBody>
      </p:sp>
      <p:sp>
        <p:nvSpPr>
          <p:cNvPr id="72" name="TextBox 13"/>
          <p:cNvSpPr txBox="1"/>
          <p:nvPr/>
        </p:nvSpPr>
        <p:spPr>
          <a:xfrm>
            <a:off x="5140601" y="4667522"/>
            <a:ext cx="1654056" cy="590550"/>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lvl="0">
              <a:lnSpc>
                <a:spcPct val="150000"/>
              </a:lnSpc>
              <a:defRPr/>
            </a:pPr>
            <a:r>
              <a:rPr lang="zh-CN" altLang="en-US" sz="2560" kern="0" dirty="0">
                <a:solidFill>
                  <a:schemeClr val="bg1"/>
                </a:solidFill>
                <a:latin typeface="黑体" panose="02010609060101010101" pitchFamily="49" charset="-122"/>
                <a:ea typeface="黑体" panose="02010609060101010101" pitchFamily="49" charset="-122"/>
                <a:cs typeface="华文黑体" pitchFamily="2" charset="-122"/>
              </a:rPr>
              <a:t>教学过程</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721995" y="167640"/>
            <a:ext cx="10515600" cy="676275"/>
          </a:xfrm>
        </p:spPr>
        <p:txBody>
          <a:bodyPr>
            <a:normAutofit fontScale="90000"/>
          </a:bodyPr>
          <a:lstStyle/>
          <a:p>
            <a:r>
              <a:rPr lang="en-US" altLang="zh-CN" b="1">
                <a:latin typeface="微软雅黑" panose="020B0503020204020204" pitchFamily="34" charset="-122"/>
                <a:ea typeface="微软雅黑" panose="020B0503020204020204" pitchFamily="34" charset="-122"/>
                <a:cs typeface="微软雅黑" panose="020B0503020204020204" pitchFamily="34" charset="-122"/>
              </a:rPr>
              <a:t>1</a:t>
            </a:r>
            <a:r>
              <a:rPr b="1">
                <a:latin typeface="微软雅黑" panose="020B0503020204020204" pitchFamily="34" charset="-122"/>
                <a:ea typeface="微软雅黑" panose="020B0503020204020204" pitchFamily="34" charset="-122"/>
                <a:cs typeface="微软雅黑" panose="020B0503020204020204" pitchFamily="34" charset="-122"/>
              </a:rPr>
              <a:t>、列宁的战时共产主义政策和新经济政策</a:t>
            </a:r>
          </a:p>
        </p:txBody>
      </p:sp>
      <p:graphicFrame>
        <p:nvGraphicFramePr>
          <p:cNvPr id="323589" name="Group 5"/>
          <p:cNvGraphicFramePr>
            <a:graphicFrameLocks noGrp="1"/>
          </p:cNvGraphicFramePr>
          <p:nvPr>
            <p:custDataLst>
              <p:tags r:id="rId3"/>
            </p:custDataLst>
          </p:nvPr>
        </p:nvGraphicFramePr>
        <p:xfrm>
          <a:off x="382905" y="740410"/>
          <a:ext cx="11194415" cy="5675630"/>
        </p:xfrm>
        <a:graphic>
          <a:graphicData uri="http://schemas.openxmlformats.org/drawingml/2006/table">
            <a:tbl>
              <a:tblPr/>
              <a:tblGrid>
                <a:gridCol w="530860"/>
                <a:gridCol w="777240"/>
                <a:gridCol w="4739005"/>
                <a:gridCol w="5147310"/>
              </a:tblGrid>
              <a:tr h="513715">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zh-CN"/>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战时共产主义政策（</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1918-1921</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新经济政策（</a:t>
                      </a:r>
                      <a:r>
                        <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1921-1927</a:t>
                      </a: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1054735">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背景</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zh-CN"/>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en-US" sz="2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sym typeface="+mn-ea"/>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r>
              <a:tr h="473075">
                <a:tc rowSpan="4">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内容</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农业</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3075">
                <a:tc vMerge="1">
                  <a:txBody>
                    <a:bodyPr/>
                    <a:lstStyle/>
                    <a:p>
                      <a:endParaRPr lang="zh-CN"/>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工业</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4505">
                <a:tc vMerge="1">
                  <a:txBody>
                    <a:bodyPr/>
                    <a:lstStyle/>
                    <a:p>
                      <a:endParaRPr lang="zh-CN"/>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贸易</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8280">
                <a:tc vMerge="1">
                  <a:txBody>
                    <a:bodyPr/>
                    <a:lstStyle/>
                    <a:p>
                      <a:endParaRPr lang="zh-CN"/>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分配</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1348105">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实质</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zh-CN"/>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932180">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作用</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zh-CN"/>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00" name="文本框 99"/>
          <p:cNvSpPr txBox="1"/>
          <p:nvPr/>
        </p:nvSpPr>
        <p:spPr>
          <a:xfrm>
            <a:off x="1940560" y="1306195"/>
            <a:ext cx="4259580" cy="1014730"/>
          </a:xfrm>
          <a:prstGeom prst="rect">
            <a:avLst/>
          </a:prstGeom>
          <a:noFill/>
          <a:ln w="9525">
            <a:noFill/>
          </a:ln>
        </p:spPr>
        <p:txBody>
          <a:bodyPr wrap="square">
            <a:spAutoFit/>
          </a:bodyPr>
          <a:lstStyle/>
          <a:p>
            <a:pPr indent="0"/>
            <a:r>
              <a:rPr lang="zh-CN" sz="2000" b="0">
                <a:solidFill>
                  <a:srgbClr val="000000"/>
                </a:solidFill>
                <a:ea typeface="宋体" panose="02010600030101010101" pitchFamily="2" charset="-122"/>
              </a:rPr>
              <a:t>国内外敌对势力联合起来，企图扼杀新生的苏维埃政权，国内面临严重的经济困难。</a:t>
            </a:r>
            <a:endParaRPr lang="zh-CN" altLang="en-US"/>
          </a:p>
        </p:txBody>
      </p:sp>
      <p:graphicFrame>
        <p:nvGraphicFramePr>
          <p:cNvPr id="3" name="表格 2"/>
          <p:cNvGraphicFramePr/>
          <p:nvPr/>
        </p:nvGraphicFramePr>
        <p:xfrm>
          <a:off x="6440805" y="2320925"/>
          <a:ext cx="5136515" cy="1849120"/>
        </p:xfrm>
        <a:graphic>
          <a:graphicData uri="http://schemas.openxmlformats.org/drawingml/2006/table">
            <a:tbl>
              <a:tblPr firstRow="1" bandRow="1">
                <a:tableStyleId>{5940675A-B579-460E-94D1-54222C63F5DA}</a:tableStyleId>
              </a:tblPr>
              <a:tblGrid>
                <a:gridCol w="5136515"/>
              </a:tblGrid>
              <a:tr h="452120">
                <a:tc>
                  <a:txBody>
                    <a:bodyPr/>
                    <a:lstStyle/>
                    <a:p>
                      <a:pPr indent="0">
                        <a:buNone/>
                      </a:pPr>
                      <a:r>
                        <a:rPr 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粮食税代替余粮收集制</a:t>
                      </a:r>
                      <a:endParaRPr lang="en-US"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r>
              <a:tr h="452120">
                <a:tc>
                  <a:txBody>
                    <a:bodyPr/>
                    <a:lstStyle/>
                    <a:p>
                      <a:pPr indent="0">
                        <a:buNone/>
                      </a:pPr>
                      <a:r>
                        <a:rPr 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国家资本主义</a:t>
                      </a:r>
                      <a:endParaRPr lang="en-US"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r>
              <a:tr h="452120">
                <a:tc>
                  <a:txBody>
                    <a:bodyPr/>
                    <a:lstStyle/>
                    <a:p>
                      <a:pPr indent="0">
                        <a:buNone/>
                      </a:pPr>
                      <a:r>
                        <a:rPr 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恢复自由贸易，允许商品买卖</a:t>
                      </a:r>
                      <a:endParaRPr lang="en-US"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r>
              <a:tr h="492760">
                <a:tc>
                  <a:txBody>
                    <a:bodyPr/>
                    <a:lstStyle/>
                    <a:p>
                      <a:pPr indent="0">
                        <a:buNone/>
                      </a:pPr>
                      <a:r>
                        <a:rPr 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实行按劳分配制</a:t>
                      </a:r>
                      <a:endParaRPr lang="en-US"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6497320" y="4170680"/>
            <a:ext cx="5080000" cy="1322070"/>
          </a:xfrm>
          <a:prstGeom prst="rect">
            <a:avLst/>
          </a:prstGeom>
          <a:noFill/>
          <a:ln w="9525">
            <a:noFill/>
          </a:ln>
        </p:spPr>
        <p:txBody>
          <a:bodyPr>
            <a:spAutoFit/>
          </a:bodyPr>
          <a:lstStyle/>
          <a:p>
            <a:pPr indent="0"/>
            <a:r>
              <a:rPr lang="zh-CN" sz="2000" b="0">
                <a:solidFill>
                  <a:srgbClr val="000000"/>
                </a:solidFill>
                <a:ea typeface="宋体" panose="02010600030101010101" pitchFamily="2" charset="-122"/>
              </a:rPr>
              <a:t>在无产阶级掌握国民经济命脉的</a:t>
            </a:r>
            <a:r>
              <a:rPr lang="zh-CN" sz="2000" b="0">
                <a:solidFill>
                  <a:srgbClr val="FF0000"/>
                </a:solidFill>
                <a:ea typeface="宋体" panose="02010600030101010101" pitchFamily="2" charset="-122"/>
              </a:rPr>
              <a:t>前提</a:t>
            </a:r>
            <a:r>
              <a:rPr lang="zh-CN" sz="2000" b="0">
                <a:solidFill>
                  <a:srgbClr val="000000"/>
                </a:solidFill>
                <a:ea typeface="宋体" panose="02010600030101010101" pitchFamily="2" charset="-122"/>
              </a:rPr>
              <a:t>下，通过一定程度内发展资本主义，</a:t>
            </a:r>
            <a:r>
              <a:rPr lang="zh-CN" sz="2000" b="0">
                <a:solidFill>
                  <a:srgbClr val="FF0000"/>
                </a:solidFill>
                <a:ea typeface="宋体" panose="02010600030101010101" pitchFamily="2" charset="-122"/>
              </a:rPr>
              <a:t>利用市场和商品货币关系</a:t>
            </a:r>
            <a:r>
              <a:rPr lang="zh-CN" sz="2000" b="0">
                <a:solidFill>
                  <a:srgbClr val="000000"/>
                </a:solidFill>
                <a:ea typeface="宋体" panose="02010600030101010101" pitchFamily="2" charset="-122"/>
              </a:rPr>
              <a:t>，来发展生产力，从而</a:t>
            </a:r>
            <a:r>
              <a:rPr lang="zh-CN" sz="2000" b="0">
                <a:solidFill>
                  <a:srgbClr val="FF0000"/>
                </a:solidFill>
                <a:ea typeface="宋体" panose="02010600030101010101" pitchFamily="2" charset="-122"/>
              </a:rPr>
              <a:t>逐步</a:t>
            </a:r>
            <a:r>
              <a:rPr lang="zh-CN" sz="2000" b="0">
                <a:solidFill>
                  <a:srgbClr val="000000"/>
                </a:solidFill>
                <a:ea typeface="宋体" panose="02010600030101010101" pitchFamily="2" charset="-122"/>
              </a:rPr>
              <a:t>建立社会主义经济体制。</a:t>
            </a:r>
            <a:endParaRPr lang="zh-CN" altLang="en-US"/>
          </a:p>
        </p:txBody>
      </p:sp>
      <p:sp>
        <p:nvSpPr>
          <p:cNvPr id="5" name="文本框 4"/>
          <p:cNvSpPr txBox="1"/>
          <p:nvPr/>
        </p:nvSpPr>
        <p:spPr>
          <a:xfrm>
            <a:off x="6497320" y="5662295"/>
            <a:ext cx="5080000" cy="398780"/>
          </a:xfrm>
          <a:prstGeom prst="rect">
            <a:avLst/>
          </a:prstGeom>
          <a:noFill/>
          <a:ln w="9525">
            <a:noFill/>
          </a:ln>
        </p:spPr>
        <p:txBody>
          <a:bodyPr>
            <a:spAutoFit/>
          </a:bodyPr>
          <a:lstStyle/>
          <a:p>
            <a:pPr indent="0"/>
            <a:r>
              <a:rPr lang="zh-CN" sz="2000" b="0">
                <a:solidFill>
                  <a:srgbClr val="000000"/>
                </a:solidFill>
                <a:ea typeface="宋体" panose="02010600030101010101" pitchFamily="2" charset="-122"/>
              </a:rPr>
              <a:t>稳定和恢复了国民经济，巩固了苏维埃政权。</a:t>
            </a:r>
            <a:endParaRPr lang="zh-CN" altLang="en-US"/>
          </a:p>
        </p:txBody>
      </p:sp>
      <p:graphicFrame>
        <p:nvGraphicFramePr>
          <p:cNvPr id="6" name="表格 5"/>
          <p:cNvGraphicFramePr/>
          <p:nvPr/>
        </p:nvGraphicFramePr>
        <p:xfrm>
          <a:off x="1701165" y="2320925"/>
          <a:ext cx="4739005" cy="1850390"/>
        </p:xfrm>
        <a:graphic>
          <a:graphicData uri="http://schemas.openxmlformats.org/drawingml/2006/table">
            <a:tbl>
              <a:tblPr firstRow="1" bandRow="1">
                <a:tableStyleId>{5940675A-B579-460E-94D1-54222C63F5DA}</a:tableStyleId>
              </a:tblPr>
              <a:tblGrid>
                <a:gridCol w="4739005"/>
              </a:tblGrid>
              <a:tr h="452755">
                <a:tc>
                  <a:txBody>
                    <a:bodyPr/>
                    <a:lstStyle/>
                    <a:p>
                      <a:pPr indent="0">
                        <a:buNone/>
                      </a:pPr>
                      <a:r>
                        <a:rPr 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余粮收集制</a:t>
                      </a:r>
                      <a:endParaRPr lang="en-US"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r>
              <a:tr h="452120">
                <a:tc>
                  <a:txBody>
                    <a:bodyPr/>
                    <a:lstStyle/>
                    <a:p>
                      <a:pPr indent="0">
                        <a:buNone/>
                      </a:pPr>
                      <a:r>
                        <a:rPr 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全面推行工业国有化</a:t>
                      </a:r>
                      <a:endParaRPr lang="en-US"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r>
              <a:tr h="452755">
                <a:tc>
                  <a:txBody>
                    <a:bodyPr/>
                    <a:lstStyle/>
                    <a:p>
                      <a:pPr indent="0">
                        <a:buNone/>
                      </a:pPr>
                      <a:r>
                        <a:rPr 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取消自由贸易</a:t>
                      </a:r>
                      <a:endParaRPr lang="en-US"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r>
              <a:tr h="492760">
                <a:tc>
                  <a:txBody>
                    <a:bodyPr/>
                    <a:lstStyle/>
                    <a:p>
                      <a:pPr indent="0">
                        <a:buNone/>
                      </a:pPr>
                      <a:r>
                        <a:rPr 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实行配给制</a:t>
                      </a:r>
                      <a:endParaRPr lang="en-US" altLang="en-US"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marT="45719" marB="45719" anchor="ct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6440805" y="1306195"/>
            <a:ext cx="5080000" cy="1014730"/>
          </a:xfrm>
          <a:prstGeom prst="rect">
            <a:avLst/>
          </a:prstGeom>
          <a:noFill/>
          <a:ln w="9525">
            <a:noFill/>
          </a:ln>
        </p:spPr>
        <p:txBody>
          <a:bodyPr>
            <a:spAutoFit/>
          </a:bodyPr>
          <a:lstStyle/>
          <a:p>
            <a:pPr indent="0"/>
            <a:r>
              <a:rPr lang="zh-CN" sz="2000" b="1">
                <a:solidFill>
                  <a:srgbClr val="000000"/>
                </a:solidFill>
                <a:ea typeface="宋体" panose="02010600030101010101" pitchFamily="2" charset="-122"/>
              </a:rPr>
              <a:t>国内战争基本结束，受战时共产主义政策影响，苏维埃政权面临严重的经济困难和政治危机</a:t>
            </a:r>
            <a:endParaRPr lang="zh-CN" altLang="en-US" sz="2000" b="1">
              <a:solidFill>
                <a:srgbClr val="000000"/>
              </a:solidFill>
              <a:ea typeface="宋体" panose="02010600030101010101" pitchFamily="2" charset="-122"/>
            </a:endParaRPr>
          </a:p>
        </p:txBody>
      </p:sp>
      <p:sp>
        <p:nvSpPr>
          <p:cNvPr id="8" name="内容占位符 7"/>
          <p:cNvSpPr>
            <a:spLocks noGrp="1"/>
          </p:cNvSpPr>
          <p:nvPr>
            <p:ph idx="1"/>
            <p:custDataLst>
              <p:tags r:id="rId4"/>
            </p:custDataLst>
          </p:nvPr>
        </p:nvSpPr>
        <p:spPr>
          <a:xfrm>
            <a:off x="906780" y="1757045"/>
            <a:ext cx="10516235" cy="2414270"/>
          </a:xfrm>
        </p:spPr>
        <p:style>
          <a:lnRef idx="2">
            <a:schemeClr val="accent1">
              <a:shade val="50000"/>
            </a:schemeClr>
          </a:lnRef>
          <a:fillRef idx="1">
            <a:schemeClr val="accent1"/>
          </a:fillRef>
          <a:effectRef idx="0">
            <a:schemeClr val="accent1"/>
          </a:effectRef>
          <a:fontRef idx="minor">
            <a:schemeClr val="lt1"/>
          </a:fontRef>
        </p:style>
        <p:txBody>
          <a:bodyPr>
            <a:normAutofit lnSpcReduction="20000"/>
          </a:bodyPr>
          <a:lstStyle/>
          <a:p>
            <a:pPr marL="144145" indent="0" fontAlgn="auto">
              <a:lnSpc>
                <a:spcPct val="150000"/>
              </a:lnSpc>
              <a:buNone/>
            </a:pPr>
            <a:r>
              <a:rPr lang="zh-CN" altLang="en-US" sz="20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我们原来打算“直接用无产阶级的国家的法令，在一个小农国家里按共产主义原则来调整国家的生产和产品分配。现实生活说明我们犯了错误。”目前很清楚，我们用冲击的办法，即用简捷、迅速、直接的办法实现社会主义生产和分配的原则的尝试已经失败了。……政治形势向我们表明，在许多问题上，必须退到国家资本主义上去，从冲击转到围攻的方法上去。”——摘自《苏联兴亡史》</a:t>
            </a:r>
          </a:p>
          <a:p>
            <a:pPr marL="144145" indent="0" fontAlgn="auto">
              <a:lnSpc>
                <a:spcPct val="150000"/>
              </a:lnSpc>
              <a:buNone/>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marL="144145" indent="0" fontAlgn="auto">
              <a:lnSpc>
                <a:spcPct val="150000"/>
              </a:lnSpc>
              <a:buNone/>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1701165" y="4185920"/>
            <a:ext cx="4739005" cy="119888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lang="zh-CN" altLang="zh-CN" smtClean="0">
                <a:ln>
                  <a:noFill/>
                </a:ln>
                <a:effectLst/>
                <a:latin typeface="微软雅黑" panose="020B0503020204020204" pitchFamily="34" charset="-122"/>
                <a:ea typeface="微软雅黑" panose="020B0503020204020204" pitchFamily="34" charset="-122"/>
                <a:sym typeface="+mn-ea"/>
              </a:rPr>
              <a:t>在特殊战争情况下的，采取紧急措施巩固政权的一种方法。后期尝试以此向社会主义直接过渡，但超越了社会发展的阶段，不符合俄国的国情。</a:t>
            </a:r>
            <a:endParaRPr lang="zh-CN" altLang="en-US"/>
          </a:p>
        </p:txBody>
      </p:sp>
      <p:sp>
        <p:nvSpPr>
          <p:cNvPr id="11" name="文本框 10"/>
          <p:cNvSpPr txBox="1"/>
          <p:nvPr/>
        </p:nvSpPr>
        <p:spPr>
          <a:xfrm>
            <a:off x="1701165" y="5492750"/>
            <a:ext cx="4739640" cy="64516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lang="zh-CN" altLang="en-US"/>
              <a:t>保障了国内战争的胜利；但严重损害了农民的利益，导致了经济和政治危机。</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blinds(horizontal)">
                                      <p:cBhvr>
                                        <p:cTn id="15" dur="500"/>
                                        <p:tgtEl>
                                          <p:spTgt spid="8">
                                            <p:bg/>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linds(horizontal)">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2" nodeType="clickEffect">
                                  <p:stCondLst>
                                    <p:cond delay="0"/>
                                  </p:stCondLst>
                                  <p:childTnLst>
                                    <p:animEffect transition="out" filter="blinds(horizontal)">
                                      <p:cBhvr>
                                        <p:cTn id="30" dur="500"/>
                                        <p:tgtEl>
                                          <p:spTgt spid="8">
                                            <p:txEl>
                                              <p:pRg st="0" end="0"/>
                                            </p:txEl>
                                          </p:spTgt>
                                        </p:tgtEl>
                                      </p:cBhvr>
                                    </p:animEffect>
                                    <p:set>
                                      <p:cBhvr>
                                        <p:cTn id="31"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2" nodeType="clickEffect">
                                  <p:stCondLst>
                                    <p:cond delay="0"/>
                                  </p:stCondLst>
                                  <p:childTnLst>
                                    <p:animEffect transition="out" filter="blinds(horizontal)">
                                      <p:cBhvr>
                                        <p:cTn id="35" dur="500"/>
                                        <p:tgtEl>
                                          <p:spTgt spid="8">
                                            <p:bg/>
                                          </p:spTgt>
                                        </p:tgtEl>
                                      </p:cBhvr>
                                    </p:animEffect>
                                    <p:set>
                                      <p:cBhvr>
                                        <p:cTn id="36" dur="1" fill="hold">
                                          <p:stCondLst>
                                            <p:cond delay="499"/>
                                          </p:stCondLst>
                                        </p:cTn>
                                        <p:tgtEl>
                                          <p:spTgt spid="8">
                                            <p:bg/>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P spid="5" grpId="0"/>
      <p:bldP spid="9" grpId="0"/>
      <p:bldP spid="8" grpId="0" uiExpand="1" build="p" animBg="1"/>
      <p:bldP spid="8" grpId="1" build="p" animBg="1"/>
      <p:bldP spid="8" grpId="2" uiExpand="1" build="p" animBg="1"/>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苏联全图"/>
          <p:cNvPicPr>
            <a:picLocks noChangeAspect="1" noChangeArrowheads="1"/>
          </p:cNvPicPr>
          <p:nvPr/>
        </p:nvPicPr>
        <p:blipFill>
          <a:blip r:embed="rId2" cstate="print"/>
          <a:srcRect/>
          <a:stretch>
            <a:fillRect/>
          </a:stretch>
        </p:blipFill>
        <p:spPr bwMode="auto">
          <a:xfrm>
            <a:off x="292735" y="0"/>
            <a:ext cx="11605895" cy="68580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8" name="Rectangle 12"/>
          <p:cNvSpPr>
            <a:spLocks noChangeArrowheads="1"/>
          </p:cNvSpPr>
          <p:nvPr/>
        </p:nvSpPr>
        <p:spPr bwMode="auto">
          <a:xfrm>
            <a:off x="896923" y="1411764"/>
            <a:ext cx="6477000" cy="521970"/>
          </a:xfrm>
          <a:prstGeom prst="rect">
            <a:avLst/>
          </a:prstGeom>
          <a:noFill/>
          <a:ln w="9525">
            <a:noFill/>
            <a:miter lim="800000"/>
          </a:ln>
          <a:effectLst/>
        </p:spPr>
        <p:txBody>
          <a:bodyPr>
            <a:spAutoFit/>
          </a:bodyPr>
          <a:lstStyle/>
          <a:p>
            <a:r>
              <a:rPr kumimoji="1" lang="en-US" altLang="zh-CN" sz="2800" b="1" dirty="0">
                <a:latin typeface="Times New Roman" panose="02020603050405020304" pitchFamily="18" charset="0"/>
                <a:ea typeface="黑体" panose="02010609060101010101" pitchFamily="49" charset="-122"/>
              </a:rPr>
              <a:t>1925</a:t>
            </a:r>
            <a:r>
              <a:rPr kumimoji="1" lang="zh-CN" altLang="en-US" sz="2800" b="1" dirty="0">
                <a:latin typeface="Times New Roman" panose="02020603050405020304" pitchFamily="18" charset="0"/>
                <a:ea typeface="黑体" panose="02010609060101010101" pitchFamily="49" charset="-122"/>
              </a:rPr>
              <a:t>年，苏俄国民经济基本恢复</a:t>
            </a:r>
          </a:p>
        </p:txBody>
      </p:sp>
      <p:sp>
        <p:nvSpPr>
          <p:cNvPr id="24589" name="Text Box 13"/>
          <p:cNvSpPr txBox="1">
            <a:spLocks noChangeArrowheads="1"/>
          </p:cNvSpPr>
          <p:nvPr/>
        </p:nvSpPr>
        <p:spPr bwMode="auto">
          <a:xfrm>
            <a:off x="464875" y="2347868"/>
            <a:ext cx="7924800" cy="2343785"/>
          </a:xfrm>
          <a:prstGeom prst="rect">
            <a:avLst/>
          </a:prstGeom>
          <a:noFill/>
          <a:ln w="19050">
            <a:solidFill>
              <a:srgbClr val="0000FF"/>
            </a:solidFill>
            <a:miter lim="800000"/>
          </a:ln>
          <a:effectLst/>
        </p:spPr>
        <p:txBody>
          <a:bodyPr>
            <a:spAutoFit/>
          </a:bodyPr>
          <a:lstStyle/>
          <a:p>
            <a:pPr>
              <a:spcBef>
                <a:spcPct val="10000"/>
              </a:spcBef>
            </a:pPr>
            <a:r>
              <a:rPr lang="en-US" altLang="zh-CN" sz="2400" b="1" dirty="0">
                <a:latin typeface="Arial" panose="020B0604020202020204"/>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1924</a:t>
            </a:r>
            <a:r>
              <a:rPr lang="zh-CN" altLang="en-US" sz="2400" b="1" dirty="0">
                <a:latin typeface="黑体" panose="02010609060101010101" pitchFamily="49" charset="-122"/>
                <a:ea typeface="黑体" panose="02010609060101010101" pitchFamily="49" charset="-122"/>
              </a:rPr>
              <a:t>年列宁逝世后，斯大林的领导地位逐渐确立，此时的苏联处于在西方资本主义国家封锁和包围之中，孤立无援，国内工业生产极其落后，到</a:t>
            </a:r>
            <a:r>
              <a:rPr lang="en-US" altLang="zh-CN" sz="2400" b="1" dirty="0">
                <a:latin typeface="黑体" panose="02010609060101010101" pitchFamily="49" charset="-122"/>
                <a:ea typeface="黑体" panose="02010609060101010101" pitchFamily="49" charset="-122"/>
              </a:rPr>
              <a:t>1928</a:t>
            </a:r>
            <a:r>
              <a:rPr lang="zh-CN" altLang="en-US" sz="2400" b="1" dirty="0">
                <a:latin typeface="黑体" panose="02010609060101010101" pitchFamily="49" charset="-122"/>
                <a:ea typeface="黑体" panose="02010609060101010101" pitchFamily="49" charset="-122"/>
              </a:rPr>
              <a:t>年，苏联工业产值还不到德国的一半，是美国的八分之一，全国只有不到三万辆拖拉机，</a:t>
            </a:r>
            <a:r>
              <a:rPr lang="en-US" altLang="zh-CN" sz="2400" b="1" dirty="0">
                <a:latin typeface="黑体" panose="02010609060101010101" pitchFamily="49" charset="-122"/>
                <a:ea typeface="黑体" panose="02010609060101010101" pitchFamily="49" charset="-122"/>
              </a:rPr>
              <a:t>99℅</a:t>
            </a:r>
            <a:r>
              <a:rPr lang="zh-CN" altLang="en-US" sz="2400" b="1" dirty="0">
                <a:latin typeface="黑体" panose="02010609060101010101" pitchFamily="49" charset="-122"/>
                <a:ea typeface="黑体" panose="02010609060101010101" pitchFamily="49" charset="-122"/>
              </a:rPr>
              <a:t>的耕种要靠畜力和人力完成。</a:t>
            </a:r>
            <a:r>
              <a:rPr lang="zh-CN" altLang="en-US" sz="2400" b="1" dirty="0">
                <a:latin typeface="Arial" panose="020B0604020202020204"/>
                <a:ea typeface="黑体" panose="02010609060101010101" pitchFamily="49" charset="-122"/>
              </a:rPr>
              <a:t>”</a:t>
            </a:r>
            <a:endParaRPr lang="zh-CN" altLang="en-US" sz="2400" b="1" dirty="0">
              <a:latin typeface="黑体" panose="02010609060101010101" pitchFamily="49" charset="-122"/>
              <a:ea typeface="黑体" panose="02010609060101010101" pitchFamily="49" charset="-122"/>
            </a:endParaRPr>
          </a:p>
          <a:p>
            <a:pPr>
              <a:spcBef>
                <a:spcPct val="10000"/>
              </a:spcBef>
            </a:pPr>
            <a:r>
              <a:rPr lang="zh-CN" altLang="en-US" sz="2400" b="1" dirty="0">
                <a:latin typeface="黑体" panose="02010609060101010101" pitchFamily="49" charset="-122"/>
                <a:ea typeface="黑体" panose="02010609060101010101" pitchFamily="49" charset="-122"/>
              </a:rPr>
              <a:t>    </a:t>
            </a:r>
            <a:r>
              <a:rPr lang="en-US" altLang="zh-CN" sz="2400" b="1" dirty="0">
                <a:latin typeface="Arial" panose="020B0604020202020204"/>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大国崛起</a:t>
            </a:r>
            <a:r>
              <a:rPr lang="en-US" altLang="zh-CN" sz="2400" b="1" dirty="0">
                <a:latin typeface="黑体" panose="02010609060101010101" pitchFamily="49" charset="-122"/>
                <a:ea typeface="黑体" panose="02010609060101010101" pitchFamily="49" charset="-122"/>
              </a:rPr>
              <a:t>》</a:t>
            </a:r>
          </a:p>
        </p:txBody>
      </p:sp>
      <p:sp>
        <p:nvSpPr>
          <p:cNvPr id="24591" name="Rectangle 15"/>
          <p:cNvSpPr>
            <a:spLocks noChangeArrowheads="1"/>
          </p:cNvSpPr>
          <p:nvPr/>
        </p:nvSpPr>
        <p:spPr bwMode="auto">
          <a:xfrm>
            <a:off x="536883" y="4868148"/>
            <a:ext cx="8001000" cy="953135"/>
          </a:xfrm>
          <a:prstGeom prst="rect">
            <a:avLst/>
          </a:prstGeom>
          <a:solidFill>
            <a:schemeClr val="bg1"/>
          </a:solidFill>
          <a:ln w="9525">
            <a:noFill/>
            <a:miter lim="800000"/>
          </a:ln>
          <a:effectLst/>
        </p:spPr>
        <p:txBody>
          <a:bodyPr>
            <a:spAutoFit/>
          </a:bodyPr>
          <a:lstStyle/>
          <a:p>
            <a:pPr>
              <a:spcBef>
                <a:spcPct val="50000"/>
              </a:spcBef>
            </a:pPr>
            <a:r>
              <a:rPr lang="en-US" altLang="zh-CN" sz="2800" b="1" dirty="0">
                <a:solidFill>
                  <a:srgbClr val="0000CC"/>
                </a:solidFill>
                <a:latin typeface="黑体" panose="02010609060101010101" pitchFamily="49" charset="-122"/>
                <a:ea typeface="黑体" panose="02010609060101010101" pitchFamily="49" charset="-122"/>
              </a:rPr>
              <a:t>   1925</a:t>
            </a:r>
            <a:r>
              <a:rPr lang="zh-CN" altLang="en-US" sz="2800" b="1" dirty="0">
                <a:solidFill>
                  <a:srgbClr val="0000CC"/>
                </a:solidFill>
                <a:latin typeface="黑体" panose="02010609060101010101" pitchFamily="49" charset="-122"/>
                <a:ea typeface="黑体" panose="02010609060101010101" pitchFamily="49" charset="-122"/>
              </a:rPr>
              <a:t>年，苏俄基本完成经济恢复后，苏联在经济上面临着何种任务？应该如何做？</a:t>
            </a:r>
          </a:p>
        </p:txBody>
      </p:sp>
      <p:pic>
        <p:nvPicPr>
          <p:cNvPr id="14344" name="Picture 17" descr="dbb44aed2e738bd40ec5d3cba18b87d6267ff960"/>
          <p:cNvPicPr>
            <a:picLocks noChangeAspect="1"/>
          </p:cNvPicPr>
          <p:nvPr/>
        </p:nvPicPr>
        <p:blipFill>
          <a:blip r:embed="rId3"/>
          <a:stretch>
            <a:fillRect/>
          </a:stretch>
        </p:blipFill>
        <p:spPr>
          <a:xfrm>
            <a:off x="8829580" y="1322852"/>
            <a:ext cx="2912205" cy="4266533"/>
          </a:xfrm>
          <a:prstGeom prst="rect">
            <a:avLst/>
          </a:prstGeom>
          <a:noFill/>
          <a:ln w="9525">
            <a:noFill/>
          </a:ln>
        </p:spPr>
      </p:pic>
      <p:sp>
        <p:nvSpPr>
          <p:cNvPr id="2" name="标题 1"/>
          <p:cNvSpPr>
            <a:spLocks noGrp="1"/>
          </p:cNvSpPr>
          <p:nvPr>
            <p:custDataLst>
              <p:tags r:id="rId1"/>
            </p:custDataLst>
          </p:nvPr>
        </p:nvSpPr>
        <p:spPr>
          <a:xfrm>
            <a:off x="721995" y="167640"/>
            <a:ext cx="10515600" cy="676275"/>
          </a:xfrm>
          <a:prstGeom prst="rect">
            <a:avLst/>
          </a:prstGeom>
        </p:spPr>
        <p:txBody>
          <a:bodyPr vert="horz" lIns="90000" tIns="46800" rIns="90000" bIns="46800" rtlCol="0" anchor="ctr" anchorCtr="0">
            <a:normAutofit fontScale="90000"/>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lang="en-US" altLang="zh-CN" b="1">
                <a:latin typeface="微软雅黑" panose="020B0503020204020204" pitchFamily="34" charset="-122"/>
                <a:ea typeface="微软雅黑" panose="020B0503020204020204" pitchFamily="34" charset="-122"/>
                <a:cs typeface="微软雅黑" panose="020B0503020204020204" pitchFamily="34" charset="-122"/>
              </a:rPr>
              <a:t>2</a:t>
            </a:r>
            <a:r>
              <a:rPr b="1">
                <a:latin typeface="微软雅黑" panose="020B0503020204020204" pitchFamily="34" charset="-122"/>
                <a:ea typeface="微软雅黑" panose="020B0503020204020204" pitchFamily="34" charset="-122"/>
                <a:cs typeface="微软雅黑" panose="020B0503020204020204" pitchFamily="34" charset="-122"/>
              </a:rPr>
              <a:t>、苏联模式的确立</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Text Box 10"/>
          <p:cNvSpPr txBox="1"/>
          <p:nvPr/>
        </p:nvSpPr>
        <p:spPr>
          <a:xfrm>
            <a:off x="254635" y="332105"/>
            <a:ext cx="6401435" cy="6000750"/>
          </a:xfrm>
          <a:prstGeom prst="rect">
            <a:avLst/>
          </a:prstGeom>
          <a:solidFill>
            <a:schemeClr val="bg1"/>
          </a:solidFill>
          <a:ln w="22225" cap="flat" cmpd="sng">
            <a:solidFill>
              <a:schemeClr val="tx1">
                <a:lumMod val="85000"/>
                <a:lumOff val="15000"/>
              </a:schemeClr>
            </a:solidFill>
            <a:prstDash val="solid"/>
            <a:miter/>
            <a:headEnd type="none" w="med" len="med"/>
            <a:tailEnd type="none" w="med" len="med"/>
          </a:ln>
        </p:spPr>
        <p:txBody>
          <a:bodyPr wrap="square" anchor="t">
            <a:spAutoFit/>
          </a:bodyPr>
          <a:lstStyle/>
          <a:p>
            <a:r>
              <a:rPr lang="zh-CN" altLang="en-US" sz="3200" dirty="0">
                <a:solidFill>
                  <a:prstClr val="black"/>
                </a:solidFill>
                <a:latin typeface="楷体" panose="02010609060101010101" pitchFamily="49" charset="-122"/>
                <a:ea typeface="楷体" panose="02010609060101010101" pitchFamily="49" charset="-122"/>
                <a:cs typeface="宋体" panose="02010600030101010101" pitchFamily="2" charset="-122"/>
              </a:rPr>
              <a:t>斯大林说：</a:t>
            </a:r>
          </a:p>
          <a:p>
            <a:r>
              <a:rPr lang="zh-CN" altLang="en-US" sz="3200" dirty="0">
                <a:solidFill>
                  <a:prstClr val="black"/>
                </a:solidFill>
                <a:latin typeface="楷体" panose="02010609060101010101" pitchFamily="49" charset="-122"/>
                <a:ea typeface="楷体" panose="02010609060101010101" pitchFamily="49" charset="-122"/>
                <a:cs typeface="宋体" panose="02010600030101010101" pitchFamily="2" charset="-122"/>
              </a:rPr>
              <a:t>没有</a:t>
            </a:r>
            <a:r>
              <a:rPr lang="zh-CN" altLang="en-US" sz="3200" dirty="0">
                <a:solidFill>
                  <a:srgbClr val="FF0000"/>
                </a:solidFill>
                <a:latin typeface="楷体" panose="02010609060101010101" pitchFamily="49" charset="-122"/>
                <a:ea typeface="楷体" panose="02010609060101010101" pitchFamily="49" charset="-122"/>
                <a:cs typeface="宋体" panose="02010600030101010101" pitchFamily="2" charset="-122"/>
              </a:rPr>
              <a:t>重工业</a:t>
            </a:r>
            <a:r>
              <a:rPr lang="zh-CN" altLang="en-US" sz="3200" dirty="0">
                <a:solidFill>
                  <a:prstClr val="black"/>
                </a:solidFill>
                <a:latin typeface="楷体" panose="02010609060101010101" pitchFamily="49" charset="-122"/>
                <a:ea typeface="楷体" panose="02010609060101010101" pitchFamily="49" charset="-122"/>
                <a:cs typeface="宋体" panose="02010600030101010101" pitchFamily="2" charset="-122"/>
              </a:rPr>
              <a:t>，就不会有一切现代化国防武器，只要谁高兴，谁就可以蹂躏我们。</a:t>
            </a:r>
          </a:p>
          <a:p>
            <a:r>
              <a:rPr lang="zh-CN" altLang="en-US" sz="3200" dirty="0">
                <a:solidFill>
                  <a:prstClr val="black"/>
                </a:solidFill>
                <a:latin typeface="楷体" panose="02010609060101010101" pitchFamily="49" charset="-122"/>
                <a:ea typeface="楷体" panose="02010609060101010101" pitchFamily="49" charset="-122"/>
                <a:cs typeface="宋体" panose="02010600030101010101" pitchFamily="2" charset="-122"/>
                <a:sym typeface="+mn-ea"/>
              </a:rPr>
              <a:t>个体农民不能生产出更多的粮食，新经济政策时期产生了富农囤积粮食、投机倒把的问题，因此，必须实行</a:t>
            </a:r>
            <a:r>
              <a:rPr lang="zh-CN" altLang="en-US" sz="3200"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农业集体化</a:t>
            </a:r>
            <a:r>
              <a:rPr lang="zh-CN" altLang="en-US" sz="3200" dirty="0">
                <a:solidFill>
                  <a:prstClr val="black"/>
                </a:solidFill>
                <a:latin typeface="楷体" panose="02010609060101010101" pitchFamily="49" charset="-122"/>
                <a:ea typeface="楷体" panose="02010609060101010101" pitchFamily="49" charset="-122"/>
                <a:cs typeface="宋体" panose="02010600030101010101" pitchFamily="2" charset="-122"/>
                <a:sym typeface="+mn-ea"/>
              </a:rPr>
              <a:t>，改变农村所有制形式。</a:t>
            </a:r>
          </a:p>
          <a:p>
            <a:r>
              <a:rPr lang="zh-CN" altLang="en-US" sz="3200" dirty="0">
                <a:solidFill>
                  <a:prstClr val="black"/>
                </a:solidFill>
                <a:latin typeface="楷体" panose="02010609060101010101" pitchFamily="49" charset="-122"/>
                <a:ea typeface="楷体" panose="02010609060101010101" pitchFamily="49" charset="-122"/>
                <a:cs typeface="宋体" panose="02010600030101010101" pitchFamily="2" charset="-122"/>
                <a:sym typeface="+mn-ea"/>
              </a:rPr>
              <a:t>社会主义只能实行</a:t>
            </a:r>
            <a:r>
              <a:rPr lang="zh-CN" altLang="en-US" sz="3200"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计划经济</a:t>
            </a:r>
            <a:r>
              <a:rPr lang="zh-CN" altLang="en-US" sz="3200" dirty="0">
                <a:solidFill>
                  <a:prstClr val="black"/>
                </a:solidFill>
                <a:latin typeface="楷体" panose="02010609060101010101" pitchFamily="49" charset="-122"/>
                <a:ea typeface="楷体" panose="02010609060101010101" pitchFamily="49" charset="-122"/>
                <a:cs typeface="宋体" panose="02010600030101010101" pitchFamily="2" charset="-122"/>
                <a:sym typeface="+mn-ea"/>
              </a:rPr>
              <a:t>，社会主义所有制越</a:t>
            </a:r>
            <a:r>
              <a:rPr lang="zh-CN" altLang="en-US" sz="3200"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公</a:t>
            </a:r>
            <a:r>
              <a:rPr lang="zh-CN" altLang="en-US" sz="3200" dirty="0">
                <a:solidFill>
                  <a:prstClr val="black"/>
                </a:solidFill>
                <a:latin typeface="楷体" panose="02010609060101010101" pitchFamily="49" charset="-122"/>
                <a:ea typeface="楷体" panose="02010609060101010101" pitchFamily="49" charset="-122"/>
                <a:cs typeface="宋体" panose="02010600030101010101" pitchFamily="2" charset="-122"/>
                <a:sym typeface="+mn-ea"/>
              </a:rPr>
              <a:t>就越优越。      </a:t>
            </a:r>
            <a:r>
              <a:rPr lang="en-US" altLang="zh-CN" sz="3200" dirty="0">
                <a:solidFill>
                  <a:prstClr val="black"/>
                </a:solidFill>
                <a:latin typeface="楷体" panose="02010609060101010101" pitchFamily="49" charset="-122"/>
                <a:ea typeface="楷体" panose="02010609060101010101" pitchFamily="49" charset="-122"/>
                <a:cs typeface="宋体" panose="02010600030101010101" pitchFamily="2" charset="-122"/>
                <a:sym typeface="+mn-ea"/>
              </a:rPr>
              <a:t> </a:t>
            </a:r>
          </a:p>
          <a:p>
            <a:pPr algn="r"/>
            <a:r>
              <a:rPr lang="en-US" altLang="zh-CN" sz="3200" dirty="0">
                <a:solidFill>
                  <a:prstClr val="black"/>
                </a:solidFill>
                <a:latin typeface="楷体" panose="02010609060101010101" pitchFamily="49" charset="-122"/>
                <a:ea typeface="楷体" panose="02010609060101010101" pitchFamily="49" charset="-122"/>
                <a:cs typeface="宋体" panose="02010600030101010101" pitchFamily="2" charset="-122"/>
                <a:sym typeface="+mn-ea"/>
              </a:rPr>
              <a:t>——</a:t>
            </a:r>
            <a:r>
              <a:rPr lang="zh-CN" altLang="zh-CN" sz="3200" dirty="0">
                <a:solidFill>
                  <a:prstClr val="black"/>
                </a:solidFill>
                <a:latin typeface="楷体" panose="02010609060101010101" pitchFamily="49" charset="-122"/>
                <a:ea typeface="楷体" panose="02010609060101010101" pitchFamily="49" charset="-122"/>
                <a:cs typeface="宋体" panose="02010600030101010101" pitchFamily="2" charset="-122"/>
                <a:sym typeface="+mn-ea"/>
              </a:rPr>
              <a:t>摘编自</a:t>
            </a:r>
            <a:r>
              <a:rPr lang="en-US" altLang="zh-CN" sz="3200" dirty="0">
                <a:solidFill>
                  <a:prstClr val="black"/>
                </a:solidFill>
                <a:latin typeface="楷体" panose="02010609060101010101" pitchFamily="49" charset="-122"/>
                <a:ea typeface="楷体" panose="02010609060101010101" pitchFamily="49" charset="-122"/>
                <a:cs typeface="宋体" panose="02010600030101010101" pitchFamily="2" charset="-122"/>
                <a:sym typeface="+mn-ea"/>
              </a:rPr>
              <a:t>《</a:t>
            </a:r>
            <a:r>
              <a:rPr lang="zh-CN" altLang="en-US" sz="3200" dirty="0">
                <a:solidFill>
                  <a:prstClr val="black"/>
                </a:solidFill>
                <a:latin typeface="楷体" panose="02010609060101010101" pitchFamily="49" charset="-122"/>
                <a:ea typeface="楷体" panose="02010609060101010101" pitchFamily="49" charset="-122"/>
                <a:cs typeface="宋体" panose="02010600030101010101" pitchFamily="2" charset="-122"/>
                <a:sym typeface="+mn-ea"/>
              </a:rPr>
              <a:t>世界历史</a:t>
            </a:r>
            <a:r>
              <a:rPr lang="en-US" altLang="zh-CN" sz="3200" dirty="0">
                <a:solidFill>
                  <a:prstClr val="black"/>
                </a:solidFill>
                <a:latin typeface="楷体" panose="02010609060101010101" pitchFamily="49" charset="-122"/>
                <a:ea typeface="楷体" panose="02010609060101010101" pitchFamily="49" charset="-122"/>
                <a:cs typeface="宋体" panose="02010600030101010101" pitchFamily="2" charset="-122"/>
                <a:sym typeface="+mn-ea"/>
              </a:rPr>
              <a:t>》</a:t>
            </a:r>
            <a:endParaRPr lang="zh-CN" altLang="en-US" sz="3200" dirty="0">
              <a:solidFill>
                <a:prstClr val="black"/>
              </a:solidFill>
              <a:latin typeface="楷体" panose="02010609060101010101" pitchFamily="49" charset="-122"/>
              <a:ea typeface="楷体" panose="02010609060101010101" pitchFamily="49" charset="-122"/>
              <a:cs typeface="宋体" panose="02010600030101010101" pitchFamily="2" charset="-122"/>
            </a:endParaRPr>
          </a:p>
        </p:txBody>
      </p:sp>
      <p:sp>
        <p:nvSpPr>
          <p:cNvPr id="294919" name="Line 7"/>
          <p:cNvSpPr/>
          <p:nvPr/>
        </p:nvSpPr>
        <p:spPr>
          <a:xfrm>
            <a:off x="6877242" y="1278376"/>
            <a:ext cx="862012" cy="0"/>
          </a:xfrm>
          <a:prstGeom prst="line">
            <a:avLst/>
          </a:prstGeom>
          <a:ln w="127000" cap="flat" cmpd="sng">
            <a:solidFill>
              <a:schemeClr val="tx1"/>
            </a:solidFill>
            <a:prstDash val="solid"/>
            <a:round/>
            <a:headEnd type="none" w="med" len="med"/>
            <a:tailEnd type="triangle" w="med" len="med"/>
          </a:ln>
        </p:spPr>
      </p:sp>
      <p:sp>
        <p:nvSpPr>
          <p:cNvPr id="294916" name="Text Box 4"/>
          <p:cNvSpPr txBox="1"/>
          <p:nvPr/>
        </p:nvSpPr>
        <p:spPr>
          <a:xfrm>
            <a:off x="7887335" y="678815"/>
            <a:ext cx="2300605" cy="1198880"/>
          </a:xfrm>
          <a:prstGeom prst="rect">
            <a:avLst/>
          </a:prstGeom>
          <a:solidFill>
            <a:schemeClr val="bg1">
              <a:lumMod val="95000"/>
            </a:schemeClr>
          </a:solidFill>
          <a:ln w="9525" cap="flat" cmpd="sng">
            <a:solidFill>
              <a:schemeClr val="accent1"/>
            </a:solidFill>
            <a:prstDash val="solid"/>
            <a:round/>
            <a:headEnd type="none" w="med" len="med"/>
            <a:tailEnd type="none" w="med" len="med"/>
          </a:ln>
        </p:spPr>
        <p:txBody>
          <a:bodyPr wrap="square" anchor="t">
            <a:spAutoFit/>
          </a:bodyPr>
          <a:lstStyle/>
          <a:p>
            <a:pPr>
              <a:spcBef>
                <a:spcPct val="50000"/>
              </a:spcBef>
            </a:pPr>
            <a:r>
              <a:rPr lang="zh-CN" altLang="en-US" sz="3600" dirty="0">
                <a:solidFill>
                  <a:prstClr val="black"/>
                </a:solidFill>
                <a:latin typeface="黑体" panose="02010609060101010101" pitchFamily="49" charset="-122"/>
                <a:ea typeface="黑体" panose="02010609060101010101" pitchFamily="49" charset="-122"/>
                <a:cs typeface="宋体" panose="02010600030101010101" pitchFamily="2" charset="-122"/>
              </a:rPr>
              <a:t>优先发展重工业</a:t>
            </a:r>
          </a:p>
        </p:txBody>
      </p:sp>
      <p:sp>
        <p:nvSpPr>
          <p:cNvPr id="294920" name="Line 8"/>
          <p:cNvSpPr/>
          <p:nvPr/>
        </p:nvSpPr>
        <p:spPr>
          <a:xfrm>
            <a:off x="6876098" y="3068507"/>
            <a:ext cx="862013" cy="0"/>
          </a:xfrm>
          <a:prstGeom prst="line">
            <a:avLst/>
          </a:prstGeom>
          <a:ln w="127000" cap="flat" cmpd="sng">
            <a:solidFill>
              <a:schemeClr val="tx1"/>
            </a:solidFill>
            <a:prstDash val="solid"/>
            <a:round/>
            <a:headEnd type="none" w="med" len="med"/>
            <a:tailEnd type="triangle" w="med" len="med"/>
          </a:ln>
        </p:spPr>
      </p:sp>
      <p:sp>
        <p:nvSpPr>
          <p:cNvPr id="7" name="Text Box 5"/>
          <p:cNvSpPr txBox="1">
            <a:spLocks noChangeArrowheads="1"/>
          </p:cNvSpPr>
          <p:nvPr/>
        </p:nvSpPr>
        <p:spPr bwMode="auto">
          <a:xfrm>
            <a:off x="7813040" y="2407285"/>
            <a:ext cx="2449195" cy="1322070"/>
          </a:xfrm>
          <a:prstGeom prst="rect">
            <a:avLst/>
          </a:prstGeom>
          <a:solidFill>
            <a:schemeClr val="bg1">
              <a:lumMod val="95000"/>
            </a:schemeClr>
          </a:solidFill>
          <a:ln>
            <a:solidFill>
              <a:schemeClr val="accent1"/>
            </a:solidFill>
          </a:ln>
          <a:effectLst/>
        </p:spPr>
        <p:txBody>
          <a:bodyPr wrap="square">
            <a:spAutoFit/>
          </a:bodyPr>
          <a:lstStyle/>
          <a:p>
            <a:pPr>
              <a:lnSpc>
                <a:spcPct val="100000"/>
              </a:lnSpc>
              <a:spcBef>
                <a:spcPct val="50000"/>
              </a:spcBef>
              <a:defRPr/>
            </a:pPr>
            <a:r>
              <a:rPr lang="zh-CN" altLang="en-US" sz="3200" b="1" dirty="0">
                <a:solidFill>
                  <a:prstClr val="black"/>
                </a:solidFill>
                <a:effectLst>
                  <a:outerShdw blurRad="38100" dist="38100" dir="2700000" algn="tl">
                    <a:srgbClr val="C0C0C0"/>
                  </a:outerShdw>
                </a:effectLst>
                <a:latin typeface="微软雅黑" panose="020B0503020204020204" pitchFamily="34" charset="-122"/>
              </a:rPr>
              <a:t> </a:t>
            </a:r>
            <a:r>
              <a:rPr lang="zh-CN" altLang="en-US" sz="3200" dirty="0">
                <a:solidFill>
                  <a:prstClr val="black"/>
                </a:solidFill>
                <a:latin typeface="黑体" panose="02010609060101010101" pitchFamily="49" charset="-122"/>
                <a:ea typeface="黑体" panose="02010609060101010101" pitchFamily="49" charset="-122"/>
                <a:cs typeface="宋体" panose="02010600030101010101" pitchFamily="2" charset="-122"/>
              </a:rPr>
              <a:t>农业集体化</a:t>
            </a:r>
          </a:p>
          <a:p>
            <a:pPr>
              <a:lnSpc>
                <a:spcPct val="100000"/>
              </a:lnSpc>
              <a:spcBef>
                <a:spcPct val="50000"/>
              </a:spcBef>
              <a:defRPr/>
            </a:pPr>
            <a:r>
              <a:rPr lang="zh-CN" altLang="en-US" sz="3200" dirty="0">
                <a:solidFill>
                  <a:prstClr val="black"/>
                </a:solidFill>
                <a:latin typeface="黑体" panose="02010609060101010101" pitchFamily="49" charset="-122"/>
                <a:ea typeface="黑体" panose="02010609060101010101" pitchFamily="49" charset="-122"/>
                <a:cs typeface="宋体" panose="02010600030101010101" pitchFamily="2" charset="-122"/>
              </a:rPr>
              <a:t>（集体农庄）</a:t>
            </a:r>
          </a:p>
        </p:txBody>
      </p:sp>
      <p:sp>
        <p:nvSpPr>
          <p:cNvPr id="4" name="文本框 309254"/>
          <p:cNvSpPr txBox="1"/>
          <p:nvPr/>
        </p:nvSpPr>
        <p:spPr>
          <a:xfrm>
            <a:off x="7813040" y="4760595"/>
            <a:ext cx="2926080" cy="1065530"/>
          </a:xfrm>
          <a:prstGeom prst="rect">
            <a:avLst/>
          </a:prstGeom>
          <a:solidFill>
            <a:schemeClr val="bg1">
              <a:lumMod val="95000"/>
            </a:schemeClr>
          </a:solidFill>
          <a:ln w="9525">
            <a:solidFill>
              <a:srgbClr val="C00000"/>
            </a:solidFill>
          </a:ln>
        </p:spPr>
        <p:txBody>
          <a:bodyPr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lnSpc>
                <a:spcPts val="3800"/>
              </a:lnSpc>
              <a:spcBef>
                <a:spcPts val="0"/>
              </a:spcBef>
            </a:pPr>
            <a:r>
              <a:rPr lang="zh-CN" altLang="en-US" sz="3600" dirty="0">
                <a:solidFill>
                  <a:prstClr val="black"/>
                </a:solidFill>
                <a:latin typeface="黑体" panose="02010609060101010101" pitchFamily="49" charset="-122"/>
                <a:ea typeface="黑体" panose="02010609060101010101" pitchFamily="49" charset="-122"/>
                <a:cs typeface="宋体" panose="02010600030101010101" pitchFamily="2" charset="-122"/>
              </a:rPr>
              <a:t>单一的公有制</a:t>
            </a:r>
          </a:p>
          <a:p>
            <a:pPr algn="ctr">
              <a:lnSpc>
                <a:spcPts val="3800"/>
              </a:lnSpc>
              <a:spcBef>
                <a:spcPts val="0"/>
              </a:spcBef>
            </a:pPr>
            <a:r>
              <a:rPr lang="zh-CN" altLang="zh-CN" sz="3600" dirty="0">
                <a:solidFill>
                  <a:prstClr val="black"/>
                </a:solidFill>
                <a:latin typeface="黑体" panose="02010609060101010101" pitchFamily="49" charset="-122"/>
                <a:ea typeface="黑体" panose="02010609060101010101" pitchFamily="49" charset="-122"/>
                <a:cs typeface="宋体" panose="02010600030101010101" pitchFamily="2" charset="-122"/>
              </a:rPr>
              <a:t>计划经济体制</a:t>
            </a:r>
          </a:p>
        </p:txBody>
      </p:sp>
      <p:sp>
        <p:nvSpPr>
          <p:cNvPr id="3" name="Line 8"/>
          <p:cNvSpPr/>
          <p:nvPr/>
        </p:nvSpPr>
        <p:spPr>
          <a:xfrm>
            <a:off x="6797040" y="5267960"/>
            <a:ext cx="862330" cy="50165"/>
          </a:xfrm>
          <a:prstGeom prst="line">
            <a:avLst/>
          </a:prstGeom>
          <a:ln w="127000" cap="flat" cmpd="sng">
            <a:solidFill>
              <a:schemeClr val="tx1"/>
            </a:solidFill>
            <a:prstDash val="solid"/>
            <a:round/>
            <a:headEnd type="none" w="med" len="med"/>
            <a:tailEnd type="triangle" w="med" len="med"/>
          </a:ln>
        </p:spPr>
      </p:sp>
      <p:sp>
        <p:nvSpPr>
          <p:cNvPr id="5" name="文本框 309254"/>
          <p:cNvSpPr txBox="1"/>
          <p:nvPr/>
        </p:nvSpPr>
        <p:spPr>
          <a:xfrm>
            <a:off x="10981690" y="893445"/>
            <a:ext cx="669925" cy="4654550"/>
          </a:xfrm>
          <a:prstGeom prst="rect">
            <a:avLst/>
          </a:prstGeom>
          <a:solidFill>
            <a:schemeClr val="bg1">
              <a:lumMod val="95000"/>
            </a:schemeClr>
          </a:solidFill>
          <a:ln w="9525">
            <a:solidFill>
              <a:srgbClr val="C00000"/>
            </a:solidFill>
          </a:ln>
        </p:spPr>
        <p:txBody>
          <a:bodyPr vert="eaVert"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lnSpc>
                <a:spcPts val="3800"/>
              </a:lnSpc>
              <a:spcBef>
                <a:spcPts val="0"/>
              </a:spcBef>
            </a:pPr>
            <a:r>
              <a:rPr lang="zh-CN" altLang="en-US" sz="3600" dirty="0">
                <a:solidFill>
                  <a:prstClr val="black"/>
                </a:solidFill>
                <a:latin typeface="黑体" panose="02010609060101010101" pitchFamily="49" charset="-122"/>
                <a:ea typeface="黑体" panose="02010609060101010101" pitchFamily="49" charset="-122"/>
                <a:cs typeface="宋体" panose="02010600030101010101" pitchFamily="2" charset="-122"/>
              </a:rPr>
              <a:t>高度集中的政治体制</a:t>
            </a:r>
          </a:p>
        </p:txBody>
      </p:sp>
      <p:sp>
        <p:nvSpPr>
          <p:cNvPr id="8" name="矩形 7"/>
          <p:cNvSpPr/>
          <p:nvPr/>
        </p:nvSpPr>
        <p:spPr>
          <a:xfrm>
            <a:off x="7738745" y="313690"/>
            <a:ext cx="4215130" cy="582422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8269605" y="2219960"/>
            <a:ext cx="3470910" cy="1368000"/>
          </a:xfrm>
          <a:prstGeom prst="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spAutoFit/>
          </a:bodyPr>
          <a:lstStyle/>
          <a:p>
            <a:pPr algn="ctr"/>
            <a:r>
              <a:rPr lang="zh-CN" altLang="en-US" sz="5400"/>
              <a:t>苏联模式</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49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6" grpId="0" animBg="1"/>
      <p:bldP spid="7" grpId="0" animBg="1"/>
      <p:bldP spid="4" grpId="0" animBg="1"/>
      <p:bldP spid="5"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工业化数字"/>
          <p:cNvPicPr/>
          <p:nvPr/>
        </p:nvPicPr>
        <p:blipFill>
          <a:blip r:embed="rId3"/>
          <a:stretch>
            <a:fillRect/>
          </a:stretch>
        </p:blipFill>
        <p:spPr>
          <a:xfrm>
            <a:off x="409575" y="325755"/>
            <a:ext cx="6551930" cy="3150235"/>
          </a:xfrm>
          <a:prstGeom prst="rect">
            <a:avLst/>
          </a:prstGeom>
          <a:noFill/>
          <a:ln w="9525">
            <a:noFill/>
          </a:ln>
        </p:spPr>
      </p:pic>
      <p:sp>
        <p:nvSpPr>
          <p:cNvPr id="6" name="Text Box 11"/>
          <p:cNvSpPr txBox="1"/>
          <p:nvPr/>
        </p:nvSpPr>
        <p:spPr>
          <a:xfrm>
            <a:off x="963295" y="1258570"/>
            <a:ext cx="5444490" cy="95313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sz="2800" b="1" dirty="0">
                <a:solidFill>
                  <a:schemeClr val="bg1"/>
                </a:solidFill>
                <a:latin typeface="黑体" panose="02010609060101010101" pitchFamily="49" charset="-122"/>
                <a:ea typeface="黑体" panose="02010609060101010101" pitchFamily="49" charset="-122"/>
              </a:rPr>
              <a:t>在较短时间里实现了经济的快速发展，实现了</a:t>
            </a:r>
            <a:r>
              <a:rPr lang="zh-CN" altLang="en-US" sz="2800" b="1" dirty="0" smtClean="0">
                <a:solidFill>
                  <a:schemeClr val="bg1"/>
                </a:solidFill>
                <a:latin typeface="黑体" panose="02010609060101010101" pitchFamily="49" charset="-122"/>
                <a:ea typeface="黑体" panose="02010609060101010101" pitchFamily="49" charset="-122"/>
              </a:rPr>
              <a:t>工业化</a:t>
            </a:r>
          </a:p>
        </p:txBody>
      </p:sp>
      <p:sp>
        <p:nvSpPr>
          <p:cNvPr id="8" name="文本框 315401"/>
          <p:cNvSpPr txBox="1"/>
          <p:nvPr/>
        </p:nvSpPr>
        <p:spPr>
          <a:xfrm>
            <a:off x="409574" y="3842664"/>
            <a:ext cx="11354611" cy="2677656"/>
          </a:xfrm>
          <a:prstGeom prst="rect">
            <a:avLst/>
          </a:prstGeom>
          <a:solidFill>
            <a:schemeClr val="bg1"/>
          </a:solidFill>
          <a:ln w="9525">
            <a:noFill/>
          </a:ln>
        </p:spPr>
        <p:txBody>
          <a:bodyPr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spcBef>
                <a:spcPts val="0"/>
              </a:spcBef>
            </a:pPr>
            <a:r>
              <a:rPr lang="en-US" altLang="zh-CN" sz="2800" dirty="0">
                <a:solidFill>
                  <a:prstClr val="black"/>
                </a:solidFill>
                <a:latin typeface="楷体" panose="02010609060101010101" pitchFamily="49" charset="-122"/>
                <a:ea typeface="楷体" panose="02010609060101010101" pitchFamily="49" charset="-122"/>
              </a:rPr>
              <a:t>    </a:t>
            </a:r>
            <a:r>
              <a:rPr lang="zh-CN" altLang="en-US" sz="2800" dirty="0">
                <a:solidFill>
                  <a:prstClr val="black"/>
                </a:solidFill>
                <a:latin typeface="楷体" panose="02010609060101010101" pitchFamily="49" charset="-122"/>
                <a:ea typeface="楷体" panose="02010609060101010101" pitchFamily="49" charset="-122"/>
              </a:rPr>
              <a:t>人类社会自此有了</a:t>
            </a:r>
            <a:r>
              <a:rPr lang="zh-CN" altLang="en-US" sz="2800" dirty="0">
                <a:solidFill>
                  <a:srgbClr val="FF0000"/>
                </a:solidFill>
                <a:latin typeface="楷体" panose="02010609060101010101" pitchFamily="49" charset="-122"/>
                <a:ea typeface="楷体" panose="02010609060101010101" pitchFamily="49" charset="-122"/>
              </a:rPr>
              <a:t>两种现代化途径</a:t>
            </a:r>
            <a:r>
              <a:rPr lang="zh-CN" altLang="en-US" sz="2800" dirty="0">
                <a:solidFill>
                  <a:prstClr val="black"/>
                </a:solidFill>
                <a:latin typeface="楷体" panose="02010609060101010101" pitchFamily="49" charset="-122"/>
                <a:ea typeface="楷体" panose="02010609060101010101" pitchFamily="49" charset="-122"/>
              </a:rPr>
              <a:t>，即以英国为代表的</a:t>
            </a:r>
            <a:r>
              <a:rPr lang="zh-CN" altLang="en-US" sz="2800" dirty="0">
                <a:solidFill>
                  <a:srgbClr val="FF0000"/>
                </a:solidFill>
                <a:latin typeface="楷体" panose="02010609060101010101" pitchFamily="49" charset="-122"/>
                <a:ea typeface="楷体" panose="02010609060101010101" pitchFamily="49" charset="-122"/>
              </a:rPr>
              <a:t>资本主义现代化途径</a:t>
            </a:r>
            <a:r>
              <a:rPr lang="zh-CN" altLang="en-US" sz="2800" dirty="0">
                <a:solidFill>
                  <a:prstClr val="black"/>
                </a:solidFill>
                <a:latin typeface="楷体" panose="02010609060101010101" pitchFamily="49" charset="-122"/>
                <a:ea typeface="楷体" panose="02010609060101010101" pitchFamily="49" charset="-122"/>
              </a:rPr>
              <a:t>和以斯大林模式为代表的</a:t>
            </a:r>
            <a:r>
              <a:rPr lang="zh-CN" altLang="en-US" sz="2800" dirty="0">
                <a:solidFill>
                  <a:srgbClr val="FF0000"/>
                </a:solidFill>
                <a:latin typeface="楷体" panose="02010609060101010101" pitchFamily="49" charset="-122"/>
                <a:ea typeface="楷体" panose="02010609060101010101" pitchFamily="49" charset="-122"/>
              </a:rPr>
              <a:t>社会主义现代化途径</a:t>
            </a:r>
            <a:r>
              <a:rPr lang="zh-CN" altLang="en-US" sz="2800" dirty="0">
                <a:solidFill>
                  <a:prstClr val="black"/>
                </a:solidFill>
                <a:latin typeface="楷体" panose="02010609060101010101" pitchFamily="49" charset="-122"/>
                <a:ea typeface="楷体" panose="02010609060101010101" pitchFamily="49" charset="-122"/>
              </a:rPr>
              <a:t>。前者走的是轻工业先行，通过市场调节经济生活的道路，</a:t>
            </a:r>
            <a:r>
              <a:rPr lang="en-US" altLang="zh-CN" sz="2800" dirty="0">
                <a:solidFill>
                  <a:prstClr val="black"/>
                </a:solidFill>
                <a:latin typeface="楷体" panose="02010609060101010101" pitchFamily="49" charset="-122"/>
                <a:ea typeface="楷体" panose="02010609060101010101" pitchFamily="49" charset="-122"/>
              </a:rPr>
              <a:t>……</a:t>
            </a:r>
            <a:r>
              <a:rPr lang="zh-CN" altLang="en-US" sz="2800" dirty="0">
                <a:solidFill>
                  <a:prstClr val="black"/>
                </a:solidFill>
                <a:latin typeface="楷体" panose="02010609060101010101" pitchFamily="49" charset="-122"/>
                <a:ea typeface="楷体" panose="02010609060101010101" pitchFamily="49" charset="-122"/>
              </a:rPr>
              <a:t>后者走的是重工业先行的道路，中央政府通过强有力的计划手段对包括经济活动在内的全部社会生活进行全面干预。</a:t>
            </a:r>
          </a:p>
          <a:p>
            <a:pPr>
              <a:spcBef>
                <a:spcPts val="0"/>
              </a:spcBef>
            </a:pPr>
            <a:r>
              <a:rPr lang="zh-CN" altLang="en-US" sz="2800" dirty="0">
                <a:solidFill>
                  <a:prstClr val="black"/>
                </a:solidFill>
                <a:latin typeface="楷体" panose="02010609060101010101" pitchFamily="49" charset="-122"/>
                <a:ea typeface="楷体" panose="02010609060101010101" pitchFamily="49" charset="-122"/>
              </a:rPr>
              <a:t>                        </a:t>
            </a:r>
            <a:r>
              <a:rPr lang="en-US" altLang="zh-CN" sz="2800" dirty="0">
                <a:solidFill>
                  <a:prstClr val="black"/>
                </a:solidFill>
                <a:latin typeface="楷体" panose="02010609060101010101" pitchFamily="49" charset="-122"/>
                <a:ea typeface="楷体" panose="02010609060101010101" pitchFamily="49" charset="-122"/>
              </a:rPr>
              <a:t>——</a:t>
            </a:r>
            <a:r>
              <a:rPr lang="zh-CN" altLang="en-US" sz="2800" dirty="0">
                <a:solidFill>
                  <a:prstClr val="black"/>
                </a:solidFill>
                <a:latin typeface="楷体" panose="02010609060101010101" pitchFamily="49" charset="-122"/>
                <a:ea typeface="楷体" panose="02010609060101010101" pitchFamily="49" charset="-122"/>
              </a:rPr>
              <a:t>沈宗武所著</a:t>
            </a:r>
            <a:r>
              <a:rPr lang="en-US" altLang="zh-CN" sz="2800" dirty="0">
                <a:solidFill>
                  <a:prstClr val="black"/>
                </a:solidFill>
                <a:latin typeface="楷体" panose="02010609060101010101" pitchFamily="49" charset="-122"/>
                <a:ea typeface="楷体" panose="02010609060101010101" pitchFamily="49" charset="-122"/>
              </a:rPr>
              <a:t>《</a:t>
            </a:r>
            <a:r>
              <a:rPr lang="zh-CN" altLang="en-US" sz="2800" dirty="0">
                <a:solidFill>
                  <a:prstClr val="black"/>
                </a:solidFill>
                <a:latin typeface="楷体" panose="02010609060101010101" pitchFamily="49" charset="-122"/>
                <a:ea typeface="楷体" panose="02010609060101010101" pitchFamily="49" charset="-122"/>
              </a:rPr>
              <a:t>斯大林模式的现代省思 </a:t>
            </a:r>
            <a:r>
              <a:rPr lang="en-US" altLang="zh-CN" sz="2800" dirty="0">
                <a:solidFill>
                  <a:prstClr val="black"/>
                </a:solidFill>
                <a:latin typeface="楷体" panose="02010609060101010101" pitchFamily="49" charset="-122"/>
                <a:ea typeface="楷体" panose="02010609060101010101" pitchFamily="49" charset="-122"/>
              </a:rPr>
              <a:t>》</a:t>
            </a:r>
          </a:p>
        </p:txBody>
      </p:sp>
      <p:sp>
        <p:nvSpPr>
          <p:cNvPr id="9" name="Text Box 11"/>
          <p:cNvSpPr txBox="1"/>
          <p:nvPr/>
        </p:nvSpPr>
        <p:spPr>
          <a:xfrm>
            <a:off x="2897505" y="4671695"/>
            <a:ext cx="6397625" cy="52197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sz="2800" b="1" dirty="0">
                <a:solidFill>
                  <a:schemeClr val="bg1"/>
                </a:solidFill>
                <a:latin typeface="黑体" panose="02010609060101010101" pitchFamily="49" charset="-122"/>
                <a:ea typeface="黑体" panose="02010609060101010101" pitchFamily="49" charset="-122"/>
              </a:rPr>
              <a:t>开创了计划经济体制和新型工业化</a:t>
            </a:r>
            <a:r>
              <a:rPr lang="zh-CN" altLang="en-US" sz="2800" b="1" dirty="0" smtClean="0">
                <a:solidFill>
                  <a:schemeClr val="bg1"/>
                </a:solidFill>
                <a:latin typeface="黑体" panose="02010609060101010101" pitchFamily="49" charset="-122"/>
                <a:ea typeface="黑体" panose="02010609060101010101" pitchFamily="49" charset="-122"/>
              </a:rPr>
              <a:t>模式</a:t>
            </a:r>
          </a:p>
        </p:txBody>
      </p:sp>
      <p:sp>
        <p:nvSpPr>
          <p:cNvPr id="10" name="文本占位符 358402"/>
          <p:cNvSpPr>
            <a:spLocks noGrp="1"/>
          </p:cNvSpPr>
          <p:nvPr/>
        </p:nvSpPr>
        <p:spPr>
          <a:xfrm>
            <a:off x="7089140" y="325755"/>
            <a:ext cx="4848860" cy="1728470"/>
          </a:xfrm>
          <a:prstGeom prst="rect">
            <a:avLst/>
          </a:prstGeom>
          <a:solidFill>
            <a:schemeClr val="bg1"/>
          </a:solid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ts val="4500"/>
              </a:lnSpc>
              <a:spcBef>
                <a:spcPts val="0"/>
              </a:spcBef>
              <a:buFontTx/>
              <a:buNone/>
            </a:pPr>
            <a:r>
              <a:rPr lang="en-US" altLang="zh-CN" sz="2800" dirty="0">
                <a:solidFill>
                  <a:srgbClr val="FF0000"/>
                </a:solidFill>
                <a:latin typeface="楷体" panose="02010609060101010101" pitchFamily="49" charset="-122"/>
                <a:ea typeface="楷体" panose="02010609060101010101" pitchFamily="49" charset="-122"/>
              </a:rPr>
              <a:t>1941</a:t>
            </a:r>
            <a:r>
              <a:rPr lang="zh-CN" altLang="en-US" sz="2800" dirty="0">
                <a:solidFill>
                  <a:srgbClr val="FF0000"/>
                </a:solidFill>
                <a:latin typeface="楷体" panose="02010609060101010101" pitchFamily="49" charset="-122"/>
                <a:ea typeface="楷体" panose="02010609060101010101" pitchFamily="49" charset="-122"/>
              </a:rPr>
              <a:t>年</a:t>
            </a:r>
            <a:r>
              <a:rPr lang="zh-CN" altLang="en-US" sz="2800" dirty="0">
                <a:solidFill>
                  <a:prstClr val="black"/>
                </a:solidFill>
                <a:latin typeface="楷体" panose="02010609060101010101" pitchFamily="49" charset="-122"/>
                <a:ea typeface="楷体" panose="02010609060101010101" pitchFamily="49" charset="-122"/>
              </a:rPr>
              <a:t>，希特勒发动袭击后，苏联只用了</a:t>
            </a:r>
            <a:r>
              <a:rPr lang="en-US" altLang="zh-CN" sz="2800" dirty="0">
                <a:solidFill>
                  <a:srgbClr val="FF0000"/>
                </a:solidFill>
                <a:latin typeface="楷体" panose="02010609060101010101" pitchFamily="49" charset="-122"/>
                <a:ea typeface="楷体" panose="02010609060101010101" pitchFamily="49" charset="-122"/>
              </a:rPr>
              <a:t>8</a:t>
            </a:r>
            <a:r>
              <a:rPr lang="zh-CN" altLang="en-US" sz="2800" dirty="0">
                <a:solidFill>
                  <a:srgbClr val="FF0000"/>
                </a:solidFill>
                <a:latin typeface="楷体" panose="02010609060101010101" pitchFamily="49" charset="-122"/>
                <a:ea typeface="楷体" panose="02010609060101010101" pitchFamily="49" charset="-122"/>
              </a:rPr>
              <a:t>天</a:t>
            </a:r>
            <a:r>
              <a:rPr lang="zh-CN" altLang="en-US" sz="2800" dirty="0">
                <a:solidFill>
                  <a:prstClr val="black"/>
                </a:solidFill>
                <a:latin typeface="楷体" panose="02010609060101010101" pitchFamily="49" charset="-122"/>
                <a:ea typeface="楷体" panose="02010609060101010101" pitchFamily="49" charset="-122"/>
              </a:rPr>
              <a:t>时间就征集了</a:t>
            </a:r>
            <a:r>
              <a:rPr lang="en-US" altLang="zh-CN" sz="2800" dirty="0">
                <a:solidFill>
                  <a:prstClr val="black"/>
                </a:solidFill>
                <a:latin typeface="楷体" panose="02010609060101010101" pitchFamily="49" charset="-122"/>
                <a:ea typeface="楷体" panose="02010609060101010101" pitchFamily="49" charset="-122"/>
              </a:rPr>
              <a:t>530</a:t>
            </a:r>
            <a:r>
              <a:rPr lang="zh-CN" altLang="en-US" sz="2800" dirty="0">
                <a:solidFill>
                  <a:prstClr val="black"/>
                </a:solidFill>
                <a:latin typeface="楷体" panose="02010609060101010101" pitchFamily="49" charset="-122"/>
                <a:ea typeface="楷体" panose="02010609060101010101" pitchFamily="49" charset="-122"/>
              </a:rPr>
              <a:t>万人入伍，仅用</a:t>
            </a:r>
            <a:r>
              <a:rPr lang="en-US" altLang="zh-CN" sz="2800" dirty="0">
                <a:solidFill>
                  <a:srgbClr val="FF0000"/>
                </a:solidFill>
                <a:latin typeface="楷体" panose="02010609060101010101" pitchFamily="49" charset="-122"/>
                <a:ea typeface="楷体" panose="02010609060101010101" pitchFamily="49" charset="-122"/>
              </a:rPr>
              <a:t>4</a:t>
            </a:r>
            <a:r>
              <a:rPr lang="zh-CN" altLang="en-US" sz="2800" dirty="0">
                <a:solidFill>
                  <a:srgbClr val="FF0000"/>
                </a:solidFill>
                <a:latin typeface="楷体" panose="02010609060101010101" pitchFamily="49" charset="-122"/>
                <a:ea typeface="楷体" panose="02010609060101010101" pitchFamily="49" charset="-122"/>
              </a:rPr>
              <a:t>个月</a:t>
            </a:r>
            <a:r>
              <a:rPr lang="zh-CN" altLang="en-US" sz="2800" dirty="0">
                <a:solidFill>
                  <a:prstClr val="black"/>
                </a:solidFill>
                <a:latin typeface="楷体" panose="02010609060101010101" pitchFamily="49" charset="-122"/>
                <a:ea typeface="楷体" panose="02010609060101010101" pitchFamily="49" charset="-122"/>
              </a:rPr>
              <a:t>就建立了强大的军事工业基地。</a:t>
            </a:r>
            <a:endParaRPr lang="en-US" altLang="zh-CN" sz="2800" dirty="0">
              <a:solidFill>
                <a:prstClr val="black"/>
              </a:solidFill>
              <a:latin typeface="楷体" panose="02010609060101010101" pitchFamily="49" charset="-122"/>
              <a:ea typeface="楷体" panose="02010609060101010101" pitchFamily="49" charset="-122"/>
            </a:endParaRPr>
          </a:p>
          <a:p>
            <a:pPr marL="0" indent="0">
              <a:lnSpc>
                <a:spcPts val="4500"/>
              </a:lnSpc>
              <a:spcBef>
                <a:spcPts val="0"/>
              </a:spcBef>
              <a:buFontTx/>
              <a:buNone/>
            </a:pPr>
            <a:r>
              <a:rPr lang="en-US" altLang="zh-CN" sz="2800" dirty="0">
                <a:solidFill>
                  <a:srgbClr val="000000"/>
                </a:solidFill>
                <a:latin typeface="楷体" panose="02010609060101010101" pitchFamily="49" charset="-122"/>
                <a:ea typeface="楷体" panose="02010609060101010101" pitchFamily="49" charset="-122"/>
              </a:rPr>
              <a:t>——</a:t>
            </a:r>
            <a:r>
              <a:rPr lang="zh-CN" altLang="en-US" sz="2800" dirty="0">
                <a:solidFill>
                  <a:srgbClr val="000000"/>
                </a:solidFill>
                <a:latin typeface="楷体" panose="02010609060101010101" pitchFamily="49" charset="-122"/>
                <a:ea typeface="楷体" panose="02010609060101010101" pitchFamily="49" charset="-122"/>
              </a:rPr>
              <a:t>摘编自</a:t>
            </a:r>
            <a:r>
              <a:rPr lang="en-US" altLang="zh-CN" sz="2800" dirty="0">
                <a:solidFill>
                  <a:srgbClr val="000000"/>
                </a:solidFill>
                <a:latin typeface="楷体" panose="02010609060101010101" pitchFamily="49" charset="-122"/>
                <a:ea typeface="楷体" panose="02010609060101010101" pitchFamily="49" charset="-122"/>
              </a:rPr>
              <a:t>《</a:t>
            </a:r>
            <a:r>
              <a:rPr lang="zh-CN" altLang="en-US" sz="2800" dirty="0">
                <a:solidFill>
                  <a:srgbClr val="000000"/>
                </a:solidFill>
                <a:latin typeface="楷体" panose="02010609060101010101" pitchFamily="49" charset="-122"/>
                <a:ea typeface="楷体" panose="02010609060101010101" pitchFamily="49" charset="-122"/>
              </a:rPr>
              <a:t>全球通史</a:t>
            </a:r>
            <a:r>
              <a:rPr lang="en-US" altLang="zh-CN" sz="2800" dirty="0">
                <a:solidFill>
                  <a:srgbClr val="000000"/>
                </a:solidFill>
                <a:latin typeface="楷体" panose="02010609060101010101" pitchFamily="49" charset="-122"/>
                <a:ea typeface="楷体" panose="02010609060101010101" pitchFamily="49" charset="-122"/>
              </a:rPr>
              <a:t>》</a:t>
            </a:r>
          </a:p>
          <a:p>
            <a:pPr marL="0" indent="0">
              <a:lnSpc>
                <a:spcPts val="4500"/>
              </a:lnSpc>
              <a:spcBef>
                <a:spcPts val="0"/>
              </a:spcBef>
              <a:buFontTx/>
              <a:buNone/>
            </a:pPr>
            <a:endParaRPr lang="zh-CN" altLang="en-US" sz="2800" dirty="0">
              <a:solidFill>
                <a:prstClr val="black"/>
              </a:solidFill>
              <a:latin typeface="楷体" panose="02010609060101010101" pitchFamily="49" charset="-122"/>
              <a:ea typeface="楷体" panose="02010609060101010101" pitchFamily="49" charset="-122"/>
            </a:endParaRPr>
          </a:p>
        </p:txBody>
      </p:sp>
      <p:sp>
        <p:nvSpPr>
          <p:cNvPr id="12" name="矩形 11"/>
          <p:cNvSpPr/>
          <p:nvPr/>
        </p:nvSpPr>
        <p:spPr>
          <a:xfrm>
            <a:off x="7329805" y="1331595"/>
            <a:ext cx="4367530" cy="95313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spcBef>
                <a:spcPct val="50000"/>
              </a:spcBef>
            </a:pPr>
            <a:r>
              <a:rPr lang="zh-CN" altLang="en-US" sz="2800" b="1" dirty="0">
                <a:solidFill>
                  <a:schemeClr val="bg1"/>
                </a:solidFill>
                <a:latin typeface="黑体" panose="02010609060101010101" pitchFamily="49" charset="-122"/>
                <a:ea typeface="黑体" panose="02010609060101010101" pitchFamily="49" charset="-122"/>
              </a:rPr>
              <a:t>为后来的反法西斯战争的胜利奠定了物质基础。</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9" grpId="0" bldLvl="0" animBg="1"/>
      <p:bldP spid="9" grpId="1" animBg="1"/>
      <p:bldP spid="12" grpId="0" bldLvl="0" animBg="1"/>
      <p:bldP spid="1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1"/>
          <p:cNvSpPr txBox="1"/>
          <p:nvPr/>
        </p:nvSpPr>
        <p:spPr>
          <a:xfrm>
            <a:off x="647214" y="88398"/>
            <a:ext cx="11274798" cy="645160"/>
          </a:xfrm>
          <a:prstGeom prst="rect">
            <a:avLst/>
          </a:prstGeom>
          <a:solidFill>
            <a:srgbClr val="000000"/>
          </a:solidFill>
          <a:ln w="9525">
            <a:noFill/>
          </a:ln>
        </p:spPr>
        <p:txBody>
          <a:bodyPr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sz="2800" b="1" dirty="0">
                <a:solidFill>
                  <a:prstClr val="white"/>
                </a:solidFill>
                <a:latin typeface="黑体" panose="02010609060101010101" pitchFamily="49" charset="-122"/>
                <a:ea typeface="黑体" panose="02010609060101010101" pitchFamily="49" charset="-122"/>
              </a:rPr>
              <a:t>1</a:t>
            </a:r>
            <a:r>
              <a:rPr lang="zh-CN" altLang="en-US" sz="2800" b="1" dirty="0" smtClean="0">
                <a:solidFill>
                  <a:prstClr val="white"/>
                </a:solidFill>
                <a:latin typeface="黑体" panose="02010609060101010101" pitchFamily="49" charset="-122"/>
                <a:ea typeface="黑体" panose="02010609060101010101" pitchFamily="49" charset="-122"/>
              </a:rPr>
              <a:t>：农业</a:t>
            </a:r>
            <a:r>
              <a:rPr lang="zh-CN" altLang="en-US" sz="2800" b="1" dirty="0">
                <a:solidFill>
                  <a:prstClr val="white"/>
                </a:solidFill>
                <a:latin typeface="黑体" panose="02010609060101010101" pitchFamily="49" charset="-122"/>
                <a:ea typeface="黑体" panose="02010609060101010101" pitchFamily="49" charset="-122"/>
              </a:rPr>
              <a:t>、轻工业、重工业发展不平衡，人民生活水平提高缓慢；</a:t>
            </a:r>
            <a:r>
              <a:rPr lang="zh-CN" altLang="en-US" sz="3600" b="1" dirty="0">
                <a:solidFill>
                  <a:prstClr val="black"/>
                </a:solidFill>
                <a:latin typeface="黑体" panose="02010609060101010101" pitchFamily="49" charset="-122"/>
                <a:ea typeface="黑体" panose="02010609060101010101" pitchFamily="49" charset="-122"/>
              </a:rPr>
              <a:t>　　　　　</a:t>
            </a:r>
            <a:r>
              <a:rPr lang="zh-CN" altLang="en-US" sz="2400" b="1" dirty="0">
                <a:solidFill>
                  <a:prstClr val="black"/>
                </a:solidFill>
                <a:latin typeface="黑体" panose="02010609060101010101" pitchFamily="49" charset="-122"/>
                <a:ea typeface="黑体" panose="02010609060101010101" pitchFamily="49" charset="-122"/>
              </a:rPr>
              <a:t>　　　　</a:t>
            </a:r>
          </a:p>
        </p:txBody>
      </p:sp>
      <p:sp>
        <p:nvSpPr>
          <p:cNvPr id="9" name="Text Box 11"/>
          <p:cNvSpPr txBox="1"/>
          <p:nvPr/>
        </p:nvSpPr>
        <p:spPr>
          <a:xfrm>
            <a:off x="647065" y="733425"/>
            <a:ext cx="11275060" cy="645160"/>
          </a:xfrm>
          <a:prstGeom prst="rect">
            <a:avLst/>
          </a:prstGeom>
          <a:solidFill>
            <a:srgbClr val="000000"/>
          </a:solidFill>
          <a:ln w="9525">
            <a:noFill/>
          </a:ln>
        </p:spPr>
        <p:txBody>
          <a:bodyPr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sz="2800" b="1" dirty="0">
                <a:solidFill>
                  <a:prstClr val="white"/>
                </a:solidFill>
                <a:latin typeface="黑体" panose="02010609060101010101" pitchFamily="49" charset="-122"/>
                <a:ea typeface="黑体" panose="02010609060101010101" pitchFamily="49" charset="-122"/>
              </a:rPr>
              <a:t>2</a:t>
            </a:r>
            <a:r>
              <a:rPr lang="zh-CN" altLang="en-US" sz="2800" b="1" dirty="0" smtClean="0">
                <a:solidFill>
                  <a:prstClr val="white"/>
                </a:solidFill>
                <a:latin typeface="黑体" panose="02010609060101010101" pitchFamily="49" charset="-122"/>
                <a:ea typeface="黑体" panose="02010609060101010101" pitchFamily="49" charset="-122"/>
              </a:rPr>
              <a:t>：农民</a:t>
            </a:r>
            <a:r>
              <a:rPr lang="zh-CN" altLang="en-US" sz="2800" b="1" dirty="0">
                <a:solidFill>
                  <a:prstClr val="white"/>
                </a:solidFill>
                <a:latin typeface="黑体" panose="02010609060101010101" pitchFamily="49" charset="-122"/>
                <a:ea typeface="黑体" panose="02010609060101010101" pitchFamily="49" charset="-122"/>
              </a:rPr>
              <a:t>生产积极性不高</a:t>
            </a:r>
            <a:r>
              <a:rPr lang="zh-CN" altLang="en-US" sz="2400" b="1" dirty="0">
                <a:solidFill>
                  <a:prstClr val="white"/>
                </a:solidFill>
                <a:latin typeface="黑体" panose="02010609060101010101" pitchFamily="49" charset="-122"/>
                <a:ea typeface="黑体" panose="02010609060101010101" pitchFamily="49" charset="-122"/>
              </a:rPr>
              <a:t>；            </a:t>
            </a:r>
            <a:r>
              <a:rPr lang="zh-CN" altLang="en-US" sz="2400" b="1" dirty="0">
                <a:solidFill>
                  <a:prstClr val="black"/>
                </a:solidFill>
                <a:latin typeface="黑体" panose="02010609060101010101" pitchFamily="49" charset="-122"/>
                <a:ea typeface="黑体" panose="02010609060101010101" pitchFamily="49" charset="-122"/>
              </a:rPr>
              <a:t>　　</a:t>
            </a:r>
            <a:r>
              <a:rPr lang="zh-CN" altLang="en-US" sz="3600" b="1" dirty="0">
                <a:solidFill>
                  <a:prstClr val="black"/>
                </a:solidFill>
                <a:latin typeface="黑体" panose="02010609060101010101" pitchFamily="49" charset="-122"/>
                <a:ea typeface="黑体" panose="02010609060101010101" pitchFamily="49" charset="-122"/>
              </a:rPr>
              <a:t>　　　</a:t>
            </a:r>
            <a:r>
              <a:rPr lang="zh-CN" altLang="en-US" sz="2400" b="1" dirty="0">
                <a:solidFill>
                  <a:prstClr val="black"/>
                </a:solidFill>
                <a:latin typeface="黑体" panose="02010609060101010101" pitchFamily="49" charset="-122"/>
                <a:ea typeface="黑体" panose="02010609060101010101" pitchFamily="49" charset="-122"/>
              </a:rPr>
              <a:t>　　　　</a:t>
            </a:r>
          </a:p>
        </p:txBody>
      </p:sp>
      <p:sp>
        <p:nvSpPr>
          <p:cNvPr id="10" name="Text Box 5"/>
          <p:cNvSpPr txBox="1"/>
          <p:nvPr/>
        </p:nvSpPr>
        <p:spPr>
          <a:xfrm>
            <a:off x="553235" y="5112193"/>
            <a:ext cx="11274798" cy="1291590"/>
          </a:xfrm>
          <a:prstGeom prst="rect">
            <a:avLst/>
          </a:prstGeom>
          <a:solidFill>
            <a:schemeClr val="bg1"/>
          </a:solidFill>
          <a:ln w="9525">
            <a:noFill/>
          </a:ln>
        </p:spPr>
        <p:txBody>
          <a:bodyPr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100000"/>
              </a:lnSpc>
            </a:pPr>
            <a:r>
              <a:rPr lang="zh-CN" altLang="en-US" sz="2600" dirty="0">
                <a:solidFill>
                  <a:prstClr val="black"/>
                </a:solidFill>
                <a:latin typeface="楷体" panose="02010609060101010101" pitchFamily="49" charset="-122"/>
                <a:ea typeface="楷体" panose="02010609060101010101" pitchFamily="49" charset="-122"/>
              </a:rPr>
              <a:t>材料二：在</a:t>
            </a:r>
            <a:r>
              <a:rPr lang="zh-CN" altLang="en-US" sz="2600" dirty="0">
                <a:solidFill>
                  <a:srgbClr val="FF0000"/>
                </a:solidFill>
                <a:latin typeface="楷体" panose="02010609060101010101" pitchFamily="49" charset="-122"/>
                <a:ea typeface="楷体" panose="02010609060101010101" pitchFamily="49" charset="-122"/>
              </a:rPr>
              <a:t>列宁格勒</a:t>
            </a:r>
            <a:r>
              <a:rPr lang="zh-CN" altLang="en-US" sz="2600" dirty="0">
                <a:solidFill>
                  <a:prstClr val="black"/>
                </a:solidFill>
                <a:latin typeface="楷体" panose="02010609060101010101" pitchFamily="49" charset="-122"/>
                <a:ea typeface="楷体" panose="02010609060101010101" pitchFamily="49" charset="-122"/>
              </a:rPr>
              <a:t>生产一粒纽扣售价</a:t>
            </a:r>
            <a:r>
              <a:rPr lang="en-US" altLang="zh-CN" sz="2600" dirty="0">
                <a:solidFill>
                  <a:prstClr val="black"/>
                </a:solidFill>
                <a:latin typeface="楷体" panose="02010609060101010101" pitchFamily="49" charset="-122"/>
                <a:ea typeface="楷体" panose="02010609060101010101" pitchFamily="49" charset="-122"/>
              </a:rPr>
              <a:t>1</a:t>
            </a:r>
            <a:r>
              <a:rPr lang="zh-CN" altLang="en-US" sz="2600" dirty="0">
                <a:solidFill>
                  <a:prstClr val="black"/>
                </a:solidFill>
                <a:latin typeface="楷体" panose="02010609060101010101" pitchFamily="49" charset="-122"/>
                <a:ea typeface="楷体" panose="02010609060101010101" pitchFamily="49" charset="-122"/>
              </a:rPr>
              <a:t>卢布，那么</a:t>
            </a:r>
            <a:r>
              <a:rPr lang="en-US" altLang="zh-CN" sz="2600" dirty="0">
                <a:solidFill>
                  <a:srgbClr val="FF0000"/>
                </a:solidFill>
                <a:latin typeface="楷体" panose="02010609060101010101" pitchFamily="49" charset="-122"/>
                <a:ea typeface="楷体" panose="02010609060101010101" pitchFamily="49" charset="-122"/>
              </a:rPr>
              <a:t>700</a:t>
            </a:r>
            <a:r>
              <a:rPr lang="zh-CN" altLang="en-US" sz="2600" dirty="0">
                <a:solidFill>
                  <a:srgbClr val="FF0000"/>
                </a:solidFill>
                <a:latin typeface="楷体" panose="02010609060101010101" pitchFamily="49" charset="-122"/>
                <a:ea typeface="楷体" panose="02010609060101010101" pitchFamily="49" charset="-122"/>
              </a:rPr>
              <a:t>公里外莫斯科</a:t>
            </a:r>
            <a:r>
              <a:rPr lang="zh-CN" altLang="en-US" sz="2600" dirty="0">
                <a:solidFill>
                  <a:prstClr val="black"/>
                </a:solidFill>
                <a:latin typeface="楷体" panose="02010609060101010101" pitchFamily="49" charset="-122"/>
                <a:ea typeface="楷体" panose="02010609060101010101" pitchFamily="49" charset="-122"/>
              </a:rPr>
              <a:t>的价格也是</a:t>
            </a:r>
            <a:r>
              <a:rPr lang="en-US" altLang="zh-CN" sz="2600" dirty="0">
                <a:solidFill>
                  <a:prstClr val="black"/>
                </a:solidFill>
                <a:latin typeface="楷体" panose="02010609060101010101" pitchFamily="49" charset="-122"/>
                <a:ea typeface="楷体" panose="02010609060101010101" pitchFamily="49" charset="-122"/>
              </a:rPr>
              <a:t>1</a:t>
            </a:r>
            <a:r>
              <a:rPr lang="zh-CN" altLang="en-US" sz="2600" dirty="0">
                <a:solidFill>
                  <a:prstClr val="black"/>
                </a:solidFill>
                <a:latin typeface="楷体" panose="02010609060101010101" pitchFamily="49" charset="-122"/>
                <a:ea typeface="楷体" panose="02010609060101010101" pitchFamily="49" charset="-122"/>
              </a:rPr>
              <a:t>卢布，而</a:t>
            </a:r>
            <a:r>
              <a:rPr lang="zh-CN" altLang="en-US" sz="2600" dirty="0">
                <a:solidFill>
                  <a:srgbClr val="FF0000"/>
                </a:solidFill>
                <a:latin typeface="楷体" panose="02010609060101010101" pitchFamily="49" charset="-122"/>
                <a:ea typeface="楷体" panose="02010609060101010101" pitchFamily="49" charset="-122"/>
              </a:rPr>
              <a:t>万里之外的海参崴</a:t>
            </a:r>
            <a:r>
              <a:rPr lang="zh-CN" altLang="en-US" sz="2600" dirty="0">
                <a:solidFill>
                  <a:prstClr val="black"/>
                </a:solidFill>
                <a:latin typeface="楷体" panose="02010609060101010101" pitchFamily="49" charset="-122"/>
                <a:ea typeface="楷体" panose="02010609060101010101" pitchFamily="49" charset="-122"/>
              </a:rPr>
              <a:t>仍然是</a:t>
            </a:r>
            <a:r>
              <a:rPr lang="en-US" altLang="zh-CN" sz="2600" dirty="0">
                <a:solidFill>
                  <a:prstClr val="black"/>
                </a:solidFill>
                <a:latin typeface="楷体" panose="02010609060101010101" pitchFamily="49" charset="-122"/>
                <a:ea typeface="楷体" panose="02010609060101010101" pitchFamily="49" charset="-122"/>
              </a:rPr>
              <a:t>1</a:t>
            </a:r>
            <a:r>
              <a:rPr lang="zh-CN" altLang="en-US" sz="2600" dirty="0">
                <a:solidFill>
                  <a:prstClr val="black"/>
                </a:solidFill>
                <a:latin typeface="楷体" panose="02010609060101010101" pitchFamily="49" charset="-122"/>
                <a:ea typeface="楷体" panose="02010609060101010101" pitchFamily="49" charset="-122"/>
              </a:rPr>
              <a:t>卢布。</a:t>
            </a:r>
          </a:p>
          <a:p>
            <a:pPr>
              <a:lnSpc>
                <a:spcPct val="100000"/>
              </a:lnSpc>
            </a:pPr>
            <a:r>
              <a:rPr lang="zh-CN" altLang="en-US" sz="2600" dirty="0">
                <a:solidFill>
                  <a:prstClr val="black"/>
                </a:solidFill>
                <a:latin typeface="楷体" panose="02010609060101010101" pitchFamily="49" charset="-122"/>
                <a:ea typeface="楷体" panose="02010609060101010101" pitchFamily="49" charset="-122"/>
              </a:rPr>
              <a:t>                     </a:t>
            </a:r>
            <a:r>
              <a:rPr lang="en-US" altLang="zh-CN" sz="2600" dirty="0">
                <a:solidFill>
                  <a:prstClr val="black"/>
                </a:solidFill>
                <a:latin typeface="楷体" panose="02010609060101010101" pitchFamily="49" charset="-122"/>
                <a:ea typeface="楷体" panose="02010609060101010101" pitchFamily="49" charset="-122"/>
              </a:rPr>
              <a:t>──</a:t>
            </a:r>
            <a:r>
              <a:rPr lang="zh-CN" altLang="en-US" sz="2600" dirty="0">
                <a:solidFill>
                  <a:srgbClr val="000000"/>
                </a:solidFill>
                <a:latin typeface="楷体" panose="02010609060101010101" pitchFamily="49" charset="-122"/>
                <a:ea typeface="楷体" panose="02010609060101010101" pitchFamily="49" charset="-122"/>
              </a:rPr>
              <a:t>摘编自</a:t>
            </a:r>
            <a:r>
              <a:rPr lang="en-US" altLang="zh-CN" sz="2600" dirty="0">
                <a:solidFill>
                  <a:srgbClr val="000000"/>
                </a:solidFill>
                <a:latin typeface="楷体" panose="02010609060101010101" pitchFamily="49" charset="-122"/>
                <a:ea typeface="楷体" panose="02010609060101010101" pitchFamily="49" charset="-122"/>
              </a:rPr>
              <a:t>[</a:t>
            </a:r>
            <a:r>
              <a:rPr lang="zh-CN" altLang="en-US" sz="2600" dirty="0">
                <a:solidFill>
                  <a:srgbClr val="000000"/>
                </a:solidFill>
                <a:latin typeface="楷体" panose="02010609060101010101" pitchFamily="49" charset="-122"/>
                <a:ea typeface="楷体" panose="02010609060101010101" pitchFamily="49" charset="-122"/>
              </a:rPr>
              <a:t>美</a:t>
            </a:r>
            <a:r>
              <a:rPr lang="en-US" altLang="zh-CN" sz="2600" dirty="0">
                <a:solidFill>
                  <a:srgbClr val="000000"/>
                </a:solidFill>
                <a:latin typeface="楷体" panose="02010609060101010101" pitchFamily="49" charset="-122"/>
                <a:ea typeface="楷体" panose="02010609060101010101" pitchFamily="49" charset="-122"/>
              </a:rPr>
              <a:t>]</a:t>
            </a:r>
            <a:r>
              <a:rPr lang="zh-CN" altLang="en-US" sz="2600" dirty="0">
                <a:solidFill>
                  <a:srgbClr val="000000"/>
                </a:solidFill>
                <a:latin typeface="楷体" panose="02010609060101010101" pitchFamily="49" charset="-122"/>
                <a:ea typeface="楷体" panose="02010609060101010101" pitchFamily="49" charset="-122"/>
              </a:rPr>
              <a:t>斯塔夫里阿诺斯：</a:t>
            </a:r>
            <a:r>
              <a:rPr lang="en-US" altLang="zh-CN" sz="2600" dirty="0">
                <a:solidFill>
                  <a:srgbClr val="000000"/>
                </a:solidFill>
                <a:latin typeface="楷体" panose="02010609060101010101" pitchFamily="49" charset="-122"/>
                <a:ea typeface="楷体" panose="02010609060101010101" pitchFamily="49" charset="-122"/>
              </a:rPr>
              <a:t>《</a:t>
            </a:r>
            <a:r>
              <a:rPr lang="zh-CN" altLang="en-US" sz="2600" dirty="0">
                <a:solidFill>
                  <a:srgbClr val="000000"/>
                </a:solidFill>
                <a:latin typeface="楷体" panose="02010609060101010101" pitchFamily="49" charset="-122"/>
                <a:ea typeface="楷体" panose="02010609060101010101" pitchFamily="49" charset="-122"/>
              </a:rPr>
              <a:t>全球通史</a:t>
            </a:r>
            <a:r>
              <a:rPr lang="en-US" altLang="zh-CN" sz="2600" dirty="0">
                <a:solidFill>
                  <a:srgbClr val="000000"/>
                </a:solidFill>
                <a:latin typeface="楷体" panose="02010609060101010101" pitchFamily="49" charset="-122"/>
                <a:ea typeface="楷体" panose="02010609060101010101" pitchFamily="49" charset="-122"/>
              </a:rPr>
              <a:t>》</a:t>
            </a:r>
            <a:r>
              <a:rPr lang="zh-CN" altLang="en-US" sz="2600" b="1" dirty="0">
                <a:solidFill>
                  <a:prstClr val="black"/>
                </a:solidFill>
                <a:latin typeface="楷体_GB2312" pitchFamily="49" charset="-122"/>
                <a:ea typeface="楷体_GB2312" pitchFamily="49" charset="-122"/>
              </a:rPr>
              <a:t>　　　　</a:t>
            </a:r>
          </a:p>
        </p:txBody>
      </p:sp>
      <p:sp>
        <p:nvSpPr>
          <p:cNvPr id="11" name="Text Box 11"/>
          <p:cNvSpPr txBox="1"/>
          <p:nvPr/>
        </p:nvSpPr>
        <p:spPr>
          <a:xfrm>
            <a:off x="647212" y="1378378"/>
            <a:ext cx="11274800" cy="954107"/>
          </a:xfrm>
          <a:prstGeom prst="rect">
            <a:avLst/>
          </a:prstGeom>
          <a:solidFill>
            <a:srgbClr val="000000"/>
          </a:solidFill>
          <a:ln w="9525">
            <a:noFill/>
          </a:ln>
        </p:spPr>
        <p:txBody>
          <a:bodyPr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sz="2800" b="1" dirty="0">
                <a:solidFill>
                  <a:prstClr val="white"/>
                </a:solidFill>
                <a:latin typeface="黑体" panose="02010609060101010101" pitchFamily="49" charset="-122"/>
                <a:ea typeface="黑体" panose="02010609060101010101" pitchFamily="49" charset="-122"/>
              </a:rPr>
              <a:t>3</a:t>
            </a:r>
            <a:r>
              <a:rPr lang="zh-CN" altLang="en-US" sz="2800" b="1" dirty="0" smtClean="0">
                <a:solidFill>
                  <a:prstClr val="white"/>
                </a:solidFill>
                <a:latin typeface="黑体" panose="02010609060101010101" pitchFamily="49" charset="-122"/>
                <a:ea typeface="黑体" panose="02010609060101010101" pitchFamily="49" charset="-122"/>
              </a:rPr>
              <a:t>：企业</a:t>
            </a:r>
            <a:r>
              <a:rPr lang="zh-CN" altLang="en-US" sz="2800" b="1" dirty="0">
                <a:solidFill>
                  <a:prstClr val="white"/>
                </a:solidFill>
                <a:latin typeface="黑体" panose="02010609060101010101" pitchFamily="49" charset="-122"/>
                <a:ea typeface="黑体" panose="02010609060101010101" pitchFamily="49" charset="-122"/>
              </a:rPr>
              <a:t>缺乏自主性和积极性，阻碍了经济的可持续发展，体制日益</a:t>
            </a:r>
            <a:r>
              <a:rPr lang="zh-CN" altLang="en-US" sz="2800" b="1" dirty="0" smtClean="0">
                <a:solidFill>
                  <a:prstClr val="white"/>
                </a:solidFill>
                <a:latin typeface="黑体" panose="02010609060101010101" pitchFamily="49" charset="-122"/>
                <a:ea typeface="黑体" panose="02010609060101010101" pitchFamily="49" charset="-122"/>
              </a:rPr>
              <a:t>僵化，是导致苏联解体的重要原因之一。</a:t>
            </a:r>
            <a:endParaRPr lang="zh-CN" altLang="en-US" sz="2800" b="1" dirty="0">
              <a:solidFill>
                <a:prstClr val="black"/>
              </a:solidFill>
              <a:latin typeface="黑体" panose="02010609060101010101" pitchFamily="49" charset="-122"/>
              <a:ea typeface="黑体" panose="02010609060101010101" pitchFamily="49" charset="-122"/>
            </a:endParaRPr>
          </a:p>
        </p:txBody>
      </p:sp>
      <p:sp>
        <p:nvSpPr>
          <p:cNvPr id="102406" name="Text Box 6"/>
          <p:cNvSpPr txBox="1">
            <a:spLocks noChangeArrowheads="1"/>
          </p:cNvSpPr>
          <p:nvPr/>
        </p:nvSpPr>
        <p:spPr bwMode="auto">
          <a:xfrm>
            <a:off x="458470" y="2613660"/>
            <a:ext cx="11463655" cy="2291715"/>
          </a:xfrm>
          <a:prstGeom prst="rect">
            <a:avLst/>
          </a:prstGeom>
          <a:noFill/>
          <a:ln w="9525">
            <a:noFill/>
            <a:miter lim="800000"/>
          </a:ln>
          <a:effectLst/>
        </p:spPr>
        <p:txBody>
          <a:bodyPr wrap="square">
            <a:spAutoFit/>
          </a:bodyPr>
          <a:lstStyle/>
          <a:p>
            <a:pPr algn="l" fontAlgn="base">
              <a:lnSpc>
                <a:spcPct val="100000"/>
              </a:lnSpc>
              <a:spcBef>
                <a:spcPct val="50000"/>
              </a:spcBef>
              <a:buClrTx/>
              <a:buSzTx/>
              <a:buFontTx/>
            </a:pPr>
            <a:r>
              <a:rPr lang="zh-CN" altLang="en-US" sz="2600" dirty="0">
                <a:solidFill>
                  <a:prstClr val="black"/>
                </a:solidFill>
                <a:latin typeface="楷体" panose="02010609060101010101" pitchFamily="49" charset="-122"/>
                <a:ea typeface="楷体" panose="02010609060101010101" pitchFamily="49" charset="-122"/>
              </a:rPr>
              <a:t>材料一：实现农业集体化以后，苏联政府采取提高工业品价格、降低农产品价格的办法，抑制农民消费……据统计……从农民手中拿走的粮食，约占其收获量的40</a:t>
            </a:r>
            <a:r>
              <a:rPr lang="en-US" altLang="zh-CN" sz="2600" b="1"/>
              <a:t>%</a:t>
            </a:r>
            <a:r>
              <a:rPr lang="zh-CN" altLang="en-US" sz="2600" dirty="0">
                <a:solidFill>
                  <a:prstClr val="black"/>
                </a:solidFill>
                <a:latin typeface="楷体" panose="02010609060101010101" pitchFamily="49" charset="-122"/>
                <a:ea typeface="楷体" panose="02010609060101010101" pitchFamily="49" charset="-122"/>
              </a:rPr>
              <a:t>，而粮食收购价远低于生产成本。……一五计划期间，通过这些办法从农民手中得到的资金，在工业化资金中约占1/3。</a:t>
            </a:r>
          </a:p>
          <a:p>
            <a:pPr algn="r" fontAlgn="base">
              <a:lnSpc>
                <a:spcPct val="100000"/>
              </a:lnSpc>
              <a:spcBef>
                <a:spcPct val="50000"/>
              </a:spcBef>
              <a:buClrTx/>
              <a:buSzTx/>
              <a:buFontTx/>
            </a:pPr>
            <a:r>
              <a:rPr lang="zh-CN" altLang="en-US" sz="2600" dirty="0">
                <a:solidFill>
                  <a:prstClr val="black"/>
                </a:solidFill>
                <a:latin typeface="楷体" panose="02010609060101010101" pitchFamily="49" charset="-122"/>
                <a:ea typeface="楷体" panose="02010609060101010101" pitchFamily="49" charset="-122"/>
              </a:rPr>
              <a:t>——教材P96《历史纵横》</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11"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riangle 201"/>
          <p:cNvSpPr/>
          <p:nvPr/>
        </p:nvSpPr>
        <p:spPr>
          <a:xfrm rot="10800000">
            <a:off x="5690198" y="-7998"/>
            <a:ext cx="873488" cy="29095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solidFill>
                <a:schemeClr val="tx1"/>
              </a:solidFill>
            </a:endParaRPr>
          </a:p>
        </p:txBody>
      </p:sp>
      <p:sp>
        <p:nvSpPr>
          <p:cNvPr id="73" name="TextBox 12"/>
          <p:cNvSpPr txBox="1"/>
          <p:nvPr/>
        </p:nvSpPr>
        <p:spPr>
          <a:xfrm>
            <a:off x="5076483" y="4489320"/>
            <a:ext cx="1362417" cy="1040765"/>
          </a:xfrm>
          <a:prstGeom prst="rect">
            <a:avLst/>
          </a:prstGeom>
          <a:noFill/>
        </p:spPr>
        <p:txBody>
          <a:bodyPr wrap="square" lIns="0" tIns="0" rIns="0" bIns="0" rtlCol="0">
            <a:spAutoFit/>
          </a:bodyPr>
          <a:lstStyle/>
          <a:p>
            <a:pPr algn="just">
              <a:lnSpc>
                <a:spcPct val="150000"/>
              </a:lnSpc>
            </a:pPr>
            <a:r>
              <a:rPr lang="zh-CN" altLang="en-US" sz="1130" dirty="0">
                <a:solidFill>
                  <a:schemeClr val="bg1"/>
                </a:solidFill>
                <a:latin typeface="微软雅黑 Light" panose="020B0502040204020203" pitchFamily="34" charset="-122"/>
                <a:ea typeface="微软雅黑 Light" panose="020B0502040204020203" pitchFamily="34" charset="-122"/>
              </a:rPr>
              <a:t>点击输入简要文字内容，文字内容需概括精炼，不用多余的文字修饰</a:t>
            </a:r>
            <a:r>
              <a:rPr lang="en-US" altLang="zh-CN" sz="1130" dirty="0">
                <a:solidFill>
                  <a:schemeClr val="bg1"/>
                </a:solidFill>
                <a:latin typeface="微软雅黑 Light" panose="020B0502040204020203" pitchFamily="34" charset="-122"/>
                <a:ea typeface="微软雅黑 Light" panose="020B0502040204020203" pitchFamily="34" charset="-122"/>
              </a:rPr>
              <a:t>……</a:t>
            </a:r>
            <a:r>
              <a:rPr lang="zh-CN" altLang="en-US" sz="1130" dirty="0">
                <a:solidFill>
                  <a:schemeClr val="bg1"/>
                </a:solidFill>
                <a:latin typeface="微软雅黑 Light" panose="020B0502040204020203" pitchFamily="34" charset="-122"/>
                <a:ea typeface="微软雅黑 Light" panose="020B0502040204020203" pitchFamily="34" charset="-122"/>
              </a:rPr>
              <a:t>。</a:t>
            </a:r>
            <a:endParaRPr lang="en-US" altLang="zh-CN" sz="1130" dirty="0">
              <a:solidFill>
                <a:schemeClr val="bg1"/>
              </a:solidFill>
              <a:latin typeface="微软雅黑 Light" panose="020B0502040204020203" pitchFamily="34" charset="-122"/>
              <a:ea typeface="微软雅黑 Light" panose="020B0502040204020203" pitchFamily="34" charset="-122"/>
            </a:endParaRPr>
          </a:p>
        </p:txBody>
      </p:sp>
      <p:sp>
        <p:nvSpPr>
          <p:cNvPr id="6" name="TextBox 5"/>
          <p:cNvSpPr txBox="1"/>
          <p:nvPr/>
        </p:nvSpPr>
        <p:spPr>
          <a:xfrm>
            <a:off x="547033" y="547159"/>
            <a:ext cx="2279302" cy="563245"/>
          </a:xfrm>
          <a:prstGeom prst="rect">
            <a:avLst/>
          </a:prstGeom>
          <a:noFill/>
        </p:spPr>
        <p:txBody>
          <a:bodyPr wrap="square" rtlCol="0">
            <a:spAutoFit/>
          </a:bodyPr>
          <a:lstStyle/>
          <a:p>
            <a:r>
              <a:rPr lang="zh-CN" altLang="en-US" sz="3070" b="1" dirty="0" smtClean="0">
                <a:solidFill>
                  <a:schemeClr val="accent6">
                    <a:lumMod val="75000"/>
                  </a:schemeClr>
                </a:solidFill>
                <a:latin typeface="微软雅黑" panose="020B0503020204020204" pitchFamily="34" charset="-122"/>
                <a:ea typeface="微软雅黑" panose="020B0503020204020204" pitchFamily="34" charset="-122"/>
              </a:rPr>
              <a:t>课堂小结：</a:t>
            </a:r>
            <a:endParaRPr lang="zh-CN" altLang="en-US" sz="3070" b="1" dirty="0">
              <a:solidFill>
                <a:schemeClr val="accent6">
                  <a:lumMod val="75000"/>
                </a:schemeClr>
              </a:solidFill>
              <a:latin typeface="微软雅黑" panose="020B0503020204020204" pitchFamily="34" charset="-122"/>
              <a:ea typeface="微软雅黑" panose="020B0503020204020204" pitchFamily="34" charset="-122"/>
            </a:endParaRPr>
          </a:p>
        </p:txBody>
      </p:sp>
      <p:cxnSp>
        <p:nvCxnSpPr>
          <p:cNvPr id="7" name="Straight Connector 200"/>
          <p:cNvCxnSpPr/>
          <p:nvPr/>
        </p:nvCxnSpPr>
        <p:spPr>
          <a:xfrm>
            <a:off x="243127" y="1215756"/>
            <a:ext cx="2188130" cy="15194"/>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sp>
        <p:nvSpPr>
          <p:cNvPr id="2" name="AutoShape 6"/>
          <p:cNvSpPr>
            <a:spLocks noChangeArrowheads="1"/>
          </p:cNvSpPr>
          <p:nvPr/>
        </p:nvSpPr>
        <p:spPr bwMode="auto">
          <a:xfrm>
            <a:off x="2063552" y="1772816"/>
            <a:ext cx="792088" cy="2209800"/>
          </a:xfrm>
          <a:prstGeom prst="rightArrow">
            <a:avLst>
              <a:gd name="adj1" fmla="val 50000"/>
              <a:gd name="adj2" fmla="val 25000"/>
            </a:avLst>
          </a:prstGeom>
          <a:solidFill>
            <a:srgbClr val="EAEAEA"/>
          </a:solidFill>
          <a:ln w="9525">
            <a:solidFill>
              <a:schemeClr val="tx1"/>
            </a:solidFill>
            <a:miter lim="800000"/>
          </a:ln>
        </p:spPr>
        <p:txBody>
          <a:bodyPr wrap="none" anchor="ctr"/>
          <a:lstStyle/>
          <a:p>
            <a:pPr algn="ctr"/>
            <a:endParaRPr lang="en-US" altLang="zh-CN" b="1" dirty="0" smtClean="0">
              <a:solidFill>
                <a:srgbClr val="FF0000"/>
              </a:solidFill>
              <a:latin typeface="Times New Roman" panose="02020603050405020304" pitchFamily="18" charset="0"/>
            </a:endParaRPr>
          </a:p>
          <a:p>
            <a:pPr algn="ctr"/>
            <a:r>
              <a:rPr lang="zh-CN" altLang="en-US" b="1" dirty="0" smtClean="0">
                <a:solidFill>
                  <a:srgbClr val="FF0000"/>
                </a:solidFill>
                <a:latin typeface="Times New Roman" panose="02020603050405020304" pitchFamily="18" charset="0"/>
              </a:rPr>
              <a:t>布尔什</a:t>
            </a:r>
            <a:endParaRPr lang="en-US" altLang="zh-CN" b="1" dirty="0" smtClean="0">
              <a:solidFill>
                <a:srgbClr val="FF0000"/>
              </a:solidFill>
              <a:latin typeface="Times New Roman" panose="02020603050405020304" pitchFamily="18" charset="0"/>
            </a:endParaRPr>
          </a:p>
          <a:p>
            <a:pPr algn="ctr"/>
            <a:r>
              <a:rPr lang="zh-CN" altLang="en-US" b="1" dirty="0" smtClean="0">
                <a:solidFill>
                  <a:srgbClr val="FF0000"/>
                </a:solidFill>
                <a:latin typeface="Times New Roman" panose="02020603050405020304" pitchFamily="18" charset="0"/>
              </a:rPr>
              <a:t>维主义</a:t>
            </a:r>
            <a:endParaRPr lang="en-US" altLang="zh-CN" b="1" dirty="0" smtClean="0">
              <a:solidFill>
                <a:srgbClr val="FF0000"/>
              </a:solidFill>
              <a:latin typeface="Times New Roman" panose="02020603050405020304" pitchFamily="18" charset="0"/>
            </a:endParaRPr>
          </a:p>
          <a:p>
            <a:pPr algn="ctr"/>
            <a:r>
              <a:rPr lang="zh-CN" altLang="en-US" b="1" dirty="0" smtClean="0">
                <a:solidFill>
                  <a:srgbClr val="FF0000"/>
                </a:solidFill>
                <a:latin typeface="Times New Roman" panose="02020603050405020304" pitchFamily="18" charset="0"/>
              </a:rPr>
              <a:t>诞生</a:t>
            </a:r>
            <a:endParaRPr lang="en-US" altLang="zh-CN" b="1" dirty="0" smtClean="0">
              <a:solidFill>
                <a:srgbClr val="FF0000"/>
              </a:solidFill>
              <a:latin typeface="Times New Roman" panose="02020603050405020304" pitchFamily="18" charset="0"/>
            </a:endParaRPr>
          </a:p>
          <a:p>
            <a:pPr algn="ctr"/>
            <a:endParaRPr lang="zh-CN" altLang="en-US" b="1" dirty="0">
              <a:solidFill>
                <a:srgbClr val="FF0000"/>
              </a:solidFill>
              <a:latin typeface="Times New Roman" panose="02020603050405020304" pitchFamily="18" charset="0"/>
            </a:endParaRPr>
          </a:p>
        </p:txBody>
      </p:sp>
      <p:sp>
        <p:nvSpPr>
          <p:cNvPr id="3" name="Text Box 7"/>
          <p:cNvSpPr txBox="1">
            <a:spLocks noChangeArrowheads="1"/>
          </p:cNvSpPr>
          <p:nvPr/>
        </p:nvSpPr>
        <p:spPr bwMode="auto">
          <a:xfrm>
            <a:off x="1526223" y="1124744"/>
            <a:ext cx="490220" cy="3672408"/>
          </a:xfrm>
          <a:prstGeom prst="rect">
            <a:avLst/>
          </a:prstGeom>
          <a:solidFill>
            <a:srgbClr val="FFFF00"/>
          </a:solidFill>
          <a:ln w="9525">
            <a:noFill/>
            <a:miter lim="800000"/>
          </a:ln>
        </p:spPr>
        <p:txBody>
          <a:bodyPr vert="eaVert" wrap="square">
            <a:spAutoFit/>
          </a:bodyPr>
          <a:lstStyle/>
          <a:p>
            <a:pPr>
              <a:spcBef>
                <a:spcPct val="50000"/>
              </a:spcBef>
            </a:pPr>
            <a:r>
              <a:rPr lang="zh-CN" altLang="en-US" sz="2000" dirty="0" smtClean="0">
                <a:solidFill>
                  <a:schemeClr val="tx1"/>
                </a:solidFill>
                <a:latin typeface="黑体" panose="02010609060101010101" pitchFamily="49" charset="-122"/>
                <a:ea typeface="黑体" panose="02010609060101010101" pitchFamily="49" charset="-122"/>
              </a:rPr>
              <a:t>  </a:t>
            </a:r>
            <a:endParaRPr lang="zh-CN" altLang="en-US" sz="2000" dirty="0">
              <a:solidFill>
                <a:schemeClr val="tx1"/>
              </a:solidFill>
              <a:latin typeface="黑体" panose="02010609060101010101" pitchFamily="49" charset="-122"/>
              <a:ea typeface="黑体" panose="02010609060101010101" pitchFamily="49" charset="-122"/>
            </a:endParaRPr>
          </a:p>
        </p:txBody>
      </p:sp>
      <p:sp>
        <p:nvSpPr>
          <p:cNvPr id="4" name="Text Box 8"/>
          <p:cNvSpPr txBox="1">
            <a:spLocks noChangeArrowheads="1"/>
          </p:cNvSpPr>
          <p:nvPr/>
        </p:nvSpPr>
        <p:spPr bwMode="auto">
          <a:xfrm>
            <a:off x="2857863" y="1124744"/>
            <a:ext cx="490220" cy="3672408"/>
          </a:xfrm>
          <a:prstGeom prst="rect">
            <a:avLst/>
          </a:prstGeom>
          <a:solidFill>
            <a:srgbClr val="FFFF00"/>
          </a:solidFill>
          <a:ln w="9525">
            <a:noFill/>
            <a:miter lim="800000"/>
          </a:ln>
        </p:spPr>
        <p:txBody>
          <a:bodyPr vert="eaVert" wrap="square">
            <a:spAutoFit/>
          </a:bodyPr>
          <a:lstStyle/>
          <a:p>
            <a:pPr>
              <a:spcBef>
                <a:spcPct val="50000"/>
              </a:spcBef>
            </a:pPr>
            <a:r>
              <a:rPr lang="zh-CN" altLang="en-US" sz="2000" dirty="0" smtClean="0">
                <a:solidFill>
                  <a:schemeClr val="tx1"/>
                </a:solidFill>
                <a:latin typeface="Times New Roman" panose="02020603050405020304" pitchFamily="18" charset="0"/>
                <a:ea typeface="黑体" panose="02010609060101010101" pitchFamily="49" charset="-122"/>
              </a:rPr>
              <a:t>  （</a:t>
            </a:r>
            <a:r>
              <a:rPr lang="zh-CN" altLang="en-US" sz="2000" dirty="0">
                <a:solidFill>
                  <a:schemeClr val="tx1"/>
                </a:solidFill>
                <a:latin typeface="Times New Roman" panose="02020603050405020304" pitchFamily="18" charset="0"/>
                <a:ea typeface="黑体" panose="02010609060101010101" pitchFamily="49" charset="-122"/>
              </a:rPr>
              <a:t>资本主义）沙皇专制统治</a:t>
            </a:r>
          </a:p>
        </p:txBody>
      </p:sp>
      <p:sp>
        <p:nvSpPr>
          <p:cNvPr id="8" name="AutoShape 9"/>
          <p:cNvSpPr>
            <a:spLocks noChangeArrowheads="1"/>
          </p:cNvSpPr>
          <p:nvPr/>
        </p:nvSpPr>
        <p:spPr bwMode="auto">
          <a:xfrm>
            <a:off x="3431704" y="1772816"/>
            <a:ext cx="648072" cy="2154560"/>
          </a:xfrm>
          <a:prstGeom prst="rightArrow">
            <a:avLst>
              <a:gd name="adj1" fmla="val 50000"/>
              <a:gd name="adj2" fmla="val 25000"/>
            </a:avLst>
          </a:prstGeom>
          <a:solidFill>
            <a:srgbClr val="EAEAEA"/>
          </a:solidFill>
          <a:ln w="9525">
            <a:solidFill>
              <a:schemeClr val="tx1"/>
            </a:solidFill>
            <a:miter lim="800000"/>
          </a:ln>
        </p:spPr>
        <p:txBody>
          <a:bodyPr wrap="none" anchor="ctr"/>
          <a:lstStyle/>
          <a:p>
            <a:pPr algn="ctr"/>
            <a:r>
              <a:rPr lang="zh-CN" altLang="en-US" b="1" dirty="0">
                <a:solidFill>
                  <a:srgbClr val="FF0000"/>
                </a:solidFill>
                <a:latin typeface="Times New Roman" panose="02020603050405020304" pitchFamily="18" charset="0"/>
              </a:rPr>
              <a:t>二月</a:t>
            </a:r>
          </a:p>
          <a:p>
            <a:pPr algn="ctr"/>
            <a:r>
              <a:rPr lang="zh-CN" altLang="en-US" b="1" dirty="0">
                <a:solidFill>
                  <a:srgbClr val="FF0000"/>
                </a:solidFill>
                <a:latin typeface="Times New Roman" panose="02020603050405020304" pitchFamily="18" charset="0"/>
              </a:rPr>
              <a:t>革命</a:t>
            </a:r>
          </a:p>
        </p:txBody>
      </p:sp>
      <p:sp>
        <p:nvSpPr>
          <p:cNvPr id="9" name="Text Box 10"/>
          <p:cNvSpPr txBox="1">
            <a:spLocks noChangeArrowheads="1"/>
          </p:cNvSpPr>
          <p:nvPr/>
        </p:nvSpPr>
        <p:spPr bwMode="auto">
          <a:xfrm>
            <a:off x="3937983" y="1124744"/>
            <a:ext cx="490220" cy="3672408"/>
          </a:xfrm>
          <a:prstGeom prst="rect">
            <a:avLst/>
          </a:prstGeom>
          <a:solidFill>
            <a:srgbClr val="FFFF00"/>
          </a:solidFill>
          <a:ln w="9525">
            <a:noFill/>
            <a:miter lim="800000"/>
          </a:ln>
        </p:spPr>
        <p:txBody>
          <a:bodyPr vert="eaVert" wrap="square">
            <a:spAutoFit/>
          </a:bodyPr>
          <a:lstStyle/>
          <a:p>
            <a:pPr>
              <a:spcBef>
                <a:spcPct val="50000"/>
              </a:spcBef>
            </a:pPr>
            <a:r>
              <a:rPr lang="zh-CN" altLang="en-US" sz="2000" dirty="0" smtClean="0">
                <a:latin typeface="Times New Roman" panose="02020603050405020304" pitchFamily="18" charset="0"/>
                <a:ea typeface="黑体" panose="02010609060101010101" pitchFamily="49" charset="-122"/>
              </a:rPr>
              <a:t>     两</a:t>
            </a:r>
            <a:r>
              <a:rPr lang="zh-CN" altLang="en-US" sz="2000" dirty="0">
                <a:latin typeface="Times New Roman" panose="02020603050405020304" pitchFamily="18" charset="0"/>
                <a:ea typeface="黑体" panose="02010609060101010101" pitchFamily="49" charset="-122"/>
              </a:rPr>
              <a:t>个政权并立（苏、资）</a:t>
            </a:r>
          </a:p>
        </p:txBody>
      </p:sp>
      <p:sp>
        <p:nvSpPr>
          <p:cNvPr id="11" name="Text Box 12"/>
          <p:cNvSpPr txBox="1">
            <a:spLocks noChangeArrowheads="1"/>
          </p:cNvSpPr>
          <p:nvPr/>
        </p:nvSpPr>
        <p:spPr bwMode="auto">
          <a:xfrm>
            <a:off x="5450151" y="1124744"/>
            <a:ext cx="490220" cy="3672408"/>
          </a:xfrm>
          <a:prstGeom prst="rect">
            <a:avLst/>
          </a:prstGeom>
          <a:solidFill>
            <a:srgbClr val="FFFF00"/>
          </a:solidFill>
          <a:ln w="9525">
            <a:noFill/>
            <a:miter lim="800000"/>
          </a:ln>
        </p:spPr>
        <p:txBody>
          <a:bodyPr vert="eaVert" wrap="square">
            <a:spAutoFit/>
          </a:bodyPr>
          <a:lstStyle/>
          <a:p>
            <a:pPr>
              <a:spcBef>
                <a:spcPct val="50000"/>
              </a:spcBef>
            </a:pPr>
            <a:r>
              <a:rPr lang="zh-CN" altLang="en-US" sz="2000" dirty="0" smtClean="0">
                <a:latin typeface="Times New Roman" panose="02020603050405020304" pitchFamily="18" charset="0"/>
                <a:ea typeface="黑体" panose="02010609060101010101" pitchFamily="49" charset="-122"/>
              </a:rPr>
              <a:t>  明</a:t>
            </a:r>
            <a:r>
              <a:rPr lang="zh-CN" altLang="en-US" sz="2000" dirty="0">
                <a:latin typeface="Times New Roman" panose="02020603050405020304" pitchFamily="18" charset="0"/>
                <a:ea typeface="黑体" panose="02010609060101010101" pitchFamily="49" charset="-122"/>
              </a:rPr>
              <a:t>确方向、革命情绪高涨</a:t>
            </a:r>
          </a:p>
        </p:txBody>
      </p:sp>
      <p:sp>
        <p:nvSpPr>
          <p:cNvPr id="13" name="AutoShape 14"/>
          <p:cNvSpPr>
            <a:spLocks noChangeArrowheads="1"/>
          </p:cNvSpPr>
          <p:nvPr/>
        </p:nvSpPr>
        <p:spPr bwMode="auto">
          <a:xfrm>
            <a:off x="6023992" y="1916832"/>
            <a:ext cx="720080" cy="1944216"/>
          </a:xfrm>
          <a:prstGeom prst="rightArrow">
            <a:avLst>
              <a:gd name="adj1" fmla="val 50000"/>
              <a:gd name="adj2" fmla="val 25000"/>
            </a:avLst>
          </a:prstGeom>
          <a:solidFill>
            <a:srgbClr val="EAEAEA"/>
          </a:solidFill>
          <a:ln w="9525">
            <a:solidFill>
              <a:schemeClr val="tx1"/>
            </a:solidFill>
            <a:miter lim="800000"/>
          </a:ln>
        </p:spPr>
        <p:txBody>
          <a:bodyPr wrap="none" anchor="ctr"/>
          <a:lstStyle/>
          <a:p>
            <a:pPr algn="ctr"/>
            <a:r>
              <a:rPr lang="zh-CN" altLang="en-US" b="1" dirty="0">
                <a:solidFill>
                  <a:srgbClr val="FF0000"/>
                </a:solidFill>
                <a:latin typeface="Times New Roman" panose="02020603050405020304" pitchFamily="18" charset="0"/>
              </a:rPr>
              <a:t>十月</a:t>
            </a:r>
          </a:p>
          <a:p>
            <a:pPr algn="ctr"/>
            <a:r>
              <a:rPr lang="zh-CN" altLang="en-US" b="1" dirty="0">
                <a:solidFill>
                  <a:srgbClr val="FF0000"/>
                </a:solidFill>
                <a:latin typeface="Times New Roman" panose="02020603050405020304" pitchFamily="18" charset="0"/>
              </a:rPr>
              <a:t>革命</a:t>
            </a:r>
          </a:p>
        </p:txBody>
      </p:sp>
      <p:sp>
        <p:nvSpPr>
          <p:cNvPr id="15" name="Text Box 15"/>
          <p:cNvSpPr txBox="1">
            <a:spLocks noChangeArrowheads="1"/>
          </p:cNvSpPr>
          <p:nvPr/>
        </p:nvSpPr>
        <p:spPr bwMode="auto">
          <a:xfrm>
            <a:off x="6818303" y="1052736"/>
            <a:ext cx="490220" cy="3672408"/>
          </a:xfrm>
          <a:prstGeom prst="rect">
            <a:avLst/>
          </a:prstGeom>
          <a:solidFill>
            <a:srgbClr val="FFFF00"/>
          </a:solidFill>
          <a:ln w="9525">
            <a:noFill/>
            <a:miter lim="800000"/>
          </a:ln>
        </p:spPr>
        <p:txBody>
          <a:bodyPr vert="eaVert" wrap="square">
            <a:spAutoFit/>
          </a:bodyPr>
          <a:lstStyle/>
          <a:p>
            <a:pPr>
              <a:spcBef>
                <a:spcPct val="50000"/>
              </a:spcBef>
            </a:pPr>
            <a:r>
              <a:rPr lang="zh-CN" altLang="en-US" sz="2000" dirty="0">
                <a:latin typeface="Times New Roman" panose="02020603050405020304" pitchFamily="18" charset="0"/>
                <a:ea typeface="黑体" panose="02010609060101010101" pitchFamily="49" charset="-122"/>
              </a:rPr>
              <a:t>（社会主义）无产阶级专政</a:t>
            </a:r>
          </a:p>
        </p:txBody>
      </p:sp>
      <p:sp>
        <p:nvSpPr>
          <p:cNvPr id="20" name="AutoShape 18"/>
          <p:cNvSpPr>
            <a:spLocks noChangeArrowheads="1"/>
          </p:cNvSpPr>
          <p:nvPr/>
        </p:nvSpPr>
        <p:spPr bwMode="auto">
          <a:xfrm>
            <a:off x="4583832" y="1916832"/>
            <a:ext cx="792088" cy="1944216"/>
          </a:xfrm>
          <a:prstGeom prst="rightArrow">
            <a:avLst>
              <a:gd name="adj1" fmla="val 50000"/>
              <a:gd name="adj2" fmla="val 25000"/>
            </a:avLst>
          </a:prstGeom>
          <a:solidFill>
            <a:srgbClr val="EAEAEA"/>
          </a:solidFill>
          <a:ln w="9525">
            <a:solidFill>
              <a:schemeClr val="tx1"/>
            </a:solidFill>
            <a:miter lim="800000"/>
          </a:ln>
        </p:spPr>
        <p:txBody>
          <a:bodyPr wrap="none" anchor="ctr"/>
          <a:lstStyle/>
          <a:p>
            <a:pPr algn="ctr"/>
            <a:r>
              <a:rPr lang="en-US" altLang="zh-CN" b="1" dirty="0">
                <a:solidFill>
                  <a:srgbClr val="FF0000"/>
                </a:solidFill>
                <a:latin typeface="Times New Roman" panose="02020603050405020304" pitchFamily="18" charset="0"/>
              </a:rPr>
              <a:t>《</a:t>
            </a:r>
            <a:r>
              <a:rPr lang="zh-CN" altLang="en-US" b="1" dirty="0">
                <a:solidFill>
                  <a:srgbClr val="FF0000"/>
                </a:solidFill>
                <a:latin typeface="Times New Roman" panose="02020603050405020304" pitchFamily="18" charset="0"/>
              </a:rPr>
              <a:t>四月</a:t>
            </a:r>
            <a:endParaRPr lang="en-US" altLang="zh-CN" b="1" dirty="0">
              <a:solidFill>
                <a:srgbClr val="FF0000"/>
              </a:solidFill>
              <a:latin typeface="Times New Roman" panose="02020603050405020304" pitchFamily="18" charset="0"/>
            </a:endParaRPr>
          </a:p>
          <a:p>
            <a:pPr algn="ctr"/>
            <a:r>
              <a:rPr lang="zh-CN" altLang="en-US" b="1" dirty="0">
                <a:solidFill>
                  <a:srgbClr val="FF0000"/>
                </a:solidFill>
                <a:latin typeface="Times New Roman" panose="02020603050405020304" pitchFamily="18" charset="0"/>
              </a:rPr>
              <a:t>提纲</a:t>
            </a:r>
            <a:r>
              <a:rPr lang="en-US" altLang="zh-CN" b="1" dirty="0">
                <a:latin typeface="Times New Roman" panose="02020603050405020304" pitchFamily="18" charset="0"/>
              </a:rPr>
              <a:t>》</a:t>
            </a:r>
          </a:p>
        </p:txBody>
      </p:sp>
      <p:sp>
        <p:nvSpPr>
          <p:cNvPr id="26" name="AutoShape 14"/>
          <p:cNvSpPr>
            <a:spLocks noChangeArrowheads="1"/>
          </p:cNvSpPr>
          <p:nvPr/>
        </p:nvSpPr>
        <p:spPr bwMode="auto">
          <a:xfrm>
            <a:off x="7392144" y="1988840"/>
            <a:ext cx="648072" cy="1944216"/>
          </a:xfrm>
          <a:prstGeom prst="rightArrow">
            <a:avLst>
              <a:gd name="adj1" fmla="val 50000"/>
              <a:gd name="adj2" fmla="val 25000"/>
            </a:avLst>
          </a:prstGeom>
          <a:solidFill>
            <a:srgbClr val="EAEAEA"/>
          </a:solidFill>
          <a:ln w="9525">
            <a:solidFill>
              <a:schemeClr val="tx1"/>
            </a:solidFill>
            <a:miter lim="800000"/>
          </a:ln>
        </p:spPr>
        <p:txBody>
          <a:bodyPr wrap="none" anchor="ctr"/>
          <a:lstStyle/>
          <a:p>
            <a:pPr algn="ctr"/>
            <a:endParaRPr lang="en-US" altLang="zh-CN" b="1" dirty="0" smtClean="0"/>
          </a:p>
          <a:p>
            <a:pPr algn="ctr"/>
            <a:r>
              <a:rPr lang="zh-CN" altLang="en-US" b="1" dirty="0">
                <a:solidFill>
                  <a:srgbClr val="FF0000"/>
                </a:solidFill>
                <a:latin typeface="Times New Roman" panose="02020603050405020304" pitchFamily="18" charset="0"/>
              </a:rPr>
              <a:t>战时</a:t>
            </a:r>
            <a:endParaRPr lang="en-US" altLang="zh-CN" b="1" dirty="0">
              <a:solidFill>
                <a:srgbClr val="FF0000"/>
              </a:solidFill>
              <a:latin typeface="Times New Roman" panose="02020603050405020304" pitchFamily="18" charset="0"/>
            </a:endParaRPr>
          </a:p>
          <a:p>
            <a:pPr algn="ctr"/>
            <a:r>
              <a:rPr lang="zh-CN" altLang="en-US" b="1" dirty="0">
                <a:solidFill>
                  <a:srgbClr val="FF0000"/>
                </a:solidFill>
                <a:latin typeface="Times New Roman" panose="02020603050405020304" pitchFamily="18" charset="0"/>
              </a:rPr>
              <a:t>共产</a:t>
            </a:r>
            <a:endParaRPr lang="en-US" altLang="zh-CN" b="1" dirty="0">
              <a:solidFill>
                <a:srgbClr val="FF0000"/>
              </a:solidFill>
              <a:latin typeface="Times New Roman" panose="02020603050405020304" pitchFamily="18" charset="0"/>
            </a:endParaRPr>
          </a:p>
          <a:p>
            <a:pPr algn="ctr"/>
            <a:r>
              <a:rPr lang="zh-CN" altLang="en-US" b="1" dirty="0">
                <a:solidFill>
                  <a:srgbClr val="FF0000"/>
                </a:solidFill>
                <a:latin typeface="Times New Roman" panose="02020603050405020304" pitchFamily="18" charset="0"/>
              </a:rPr>
              <a:t>主义</a:t>
            </a:r>
            <a:endParaRPr lang="en-US" altLang="zh-CN" b="1" dirty="0">
              <a:solidFill>
                <a:srgbClr val="FF0000"/>
              </a:solidFill>
              <a:latin typeface="Times New Roman" panose="02020603050405020304" pitchFamily="18" charset="0"/>
            </a:endParaRPr>
          </a:p>
          <a:p>
            <a:pPr algn="ctr"/>
            <a:r>
              <a:rPr lang="zh-CN" altLang="en-US" b="1" dirty="0" smtClean="0"/>
              <a:t>  </a:t>
            </a:r>
            <a:endParaRPr lang="zh-CN" altLang="en-US" b="1" dirty="0"/>
          </a:p>
        </p:txBody>
      </p:sp>
      <p:sp>
        <p:nvSpPr>
          <p:cNvPr id="31" name="AutoShape 14"/>
          <p:cNvSpPr>
            <a:spLocks noChangeArrowheads="1"/>
          </p:cNvSpPr>
          <p:nvPr/>
        </p:nvSpPr>
        <p:spPr bwMode="auto">
          <a:xfrm>
            <a:off x="8616280" y="1916832"/>
            <a:ext cx="648072" cy="2088232"/>
          </a:xfrm>
          <a:prstGeom prst="rightArrow">
            <a:avLst>
              <a:gd name="adj1" fmla="val 50000"/>
              <a:gd name="adj2" fmla="val 25000"/>
            </a:avLst>
          </a:prstGeom>
          <a:solidFill>
            <a:srgbClr val="EAEAEA"/>
          </a:solidFill>
          <a:ln w="9525">
            <a:solidFill>
              <a:schemeClr val="tx1"/>
            </a:solidFill>
            <a:miter lim="800000"/>
          </a:ln>
        </p:spPr>
        <p:txBody>
          <a:bodyPr wrap="none" anchor="ctr"/>
          <a:lstStyle/>
          <a:p>
            <a:pPr algn="ctr"/>
            <a:endParaRPr lang="en-US" altLang="zh-CN" b="1" dirty="0" smtClean="0"/>
          </a:p>
          <a:p>
            <a:pPr algn="ctr"/>
            <a:r>
              <a:rPr lang="zh-CN" altLang="en-US" b="1" dirty="0">
                <a:solidFill>
                  <a:srgbClr val="FF0000"/>
                </a:solidFill>
                <a:latin typeface="Times New Roman" panose="02020603050405020304" pitchFamily="18" charset="0"/>
              </a:rPr>
              <a:t>新经</a:t>
            </a:r>
            <a:endParaRPr lang="en-US" altLang="zh-CN" b="1" dirty="0">
              <a:solidFill>
                <a:srgbClr val="FF0000"/>
              </a:solidFill>
              <a:latin typeface="Times New Roman" panose="02020603050405020304" pitchFamily="18" charset="0"/>
            </a:endParaRPr>
          </a:p>
          <a:p>
            <a:pPr algn="ctr"/>
            <a:r>
              <a:rPr lang="zh-CN" altLang="en-US" b="1" dirty="0">
                <a:solidFill>
                  <a:srgbClr val="FF0000"/>
                </a:solidFill>
                <a:latin typeface="Times New Roman" panose="02020603050405020304" pitchFamily="18" charset="0"/>
              </a:rPr>
              <a:t>济政</a:t>
            </a:r>
            <a:endParaRPr lang="en-US" altLang="zh-CN" b="1" dirty="0">
              <a:solidFill>
                <a:srgbClr val="FF0000"/>
              </a:solidFill>
              <a:latin typeface="Times New Roman" panose="02020603050405020304" pitchFamily="18" charset="0"/>
            </a:endParaRPr>
          </a:p>
          <a:p>
            <a:pPr algn="ctr"/>
            <a:r>
              <a:rPr lang="zh-CN" altLang="en-US" b="1" dirty="0">
                <a:solidFill>
                  <a:srgbClr val="FF0000"/>
                </a:solidFill>
                <a:latin typeface="Times New Roman" panose="02020603050405020304" pitchFamily="18" charset="0"/>
              </a:rPr>
              <a:t>策</a:t>
            </a:r>
          </a:p>
          <a:p>
            <a:pPr algn="ctr"/>
            <a:endParaRPr lang="zh-CN" altLang="en-US" sz="1600" b="1" dirty="0"/>
          </a:p>
        </p:txBody>
      </p:sp>
      <p:sp>
        <p:nvSpPr>
          <p:cNvPr id="35" name="AutoShape 14"/>
          <p:cNvSpPr>
            <a:spLocks noChangeArrowheads="1"/>
          </p:cNvSpPr>
          <p:nvPr/>
        </p:nvSpPr>
        <p:spPr bwMode="auto">
          <a:xfrm>
            <a:off x="9912424" y="2060848"/>
            <a:ext cx="755576" cy="1800200"/>
          </a:xfrm>
          <a:prstGeom prst="rightArrow">
            <a:avLst>
              <a:gd name="adj1" fmla="val 50000"/>
              <a:gd name="adj2" fmla="val 25000"/>
            </a:avLst>
          </a:prstGeom>
          <a:solidFill>
            <a:srgbClr val="EAEAEA"/>
          </a:solidFill>
          <a:ln w="9525">
            <a:solidFill>
              <a:schemeClr val="tx1"/>
            </a:solidFill>
            <a:miter lim="800000"/>
          </a:ln>
        </p:spPr>
        <p:txBody>
          <a:bodyPr wrap="none" anchor="ctr"/>
          <a:lstStyle/>
          <a:p>
            <a:pPr algn="ctr"/>
            <a:r>
              <a:rPr lang="zh-CN" altLang="en-US" b="1" dirty="0">
                <a:solidFill>
                  <a:srgbClr val="FF0000"/>
                </a:solidFill>
                <a:latin typeface="Times New Roman" panose="02020603050405020304" pitchFamily="18" charset="0"/>
              </a:rPr>
              <a:t>斯大</a:t>
            </a:r>
            <a:endParaRPr lang="en-US" altLang="zh-CN" b="1" dirty="0">
              <a:solidFill>
                <a:srgbClr val="FF0000"/>
              </a:solidFill>
              <a:latin typeface="Times New Roman" panose="02020603050405020304" pitchFamily="18" charset="0"/>
            </a:endParaRPr>
          </a:p>
          <a:p>
            <a:pPr algn="ctr"/>
            <a:r>
              <a:rPr lang="zh-CN" altLang="en-US" b="1" dirty="0">
                <a:solidFill>
                  <a:srgbClr val="FF0000"/>
                </a:solidFill>
                <a:latin typeface="Times New Roman" panose="02020603050405020304" pitchFamily="18" charset="0"/>
              </a:rPr>
              <a:t>林模式</a:t>
            </a:r>
          </a:p>
        </p:txBody>
      </p:sp>
      <p:sp>
        <p:nvSpPr>
          <p:cNvPr id="36" name="Text Box 15"/>
          <p:cNvSpPr txBox="1">
            <a:spLocks noChangeArrowheads="1"/>
          </p:cNvSpPr>
          <p:nvPr/>
        </p:nvSpPr>
        <p:spPr bwMode="auto">
          <a:xfrm>
            <a:off x="8042439" y="1124744"/>
            <a:ext cx="490220" cy="3672408"/>
          </a:xfrm>
          <a:prstGeom prst="rect">
            <a:avLst/>
          </a:prstGeom>
          <a:solidFill>
            <a:srgbClr val="FFFF00"/>
          </a:solidFill>
          <a:ln w="9525">
            <a:noFill/>
            <a:miter lim="800000"/>
          </a:ln>
        </p:spPr>
        <p:txBody>
          <a:bodyPr vert="eaVert" wrap="square">
            <a:spAutoFit/>
          </a:bodyPr>
          <a:lstStyle/>
          <a:p>
            <a:pPr>
              <a:spcBef>
                <a:spcPct val="50000"/>
              </a:spcBef>
            </a:pPr>
            <a:r>
              <a:rPr lang="zh-CN" altLang="en-US" sz="2000" dirty="0" smtClean="0">
                <a:latin typeface="Times New Roman" panose="02020603050405020304" pitchFamily="18" charset="0"/>
                <a:ea typeface="黑体" panose="02010609060101010101" pitchFamily="49" charset="-122"/>
              </a:rPr>
              <a:t>          巩固新生苏维埃政权</a:t>
            </a:r>
            <a:endParaRPr lang="zh-CN" altLang="en-US" sz="2000" dirty="0">
              <a:latin typeface="Times New Roman" panose="02020603050405020304" pitchFamily="18" charset="0"/>
              <a:ea typeface="黑体" panose="02010609060101010101" pitchFamily="49" charset="-122"/>
            </a:endParaRPr>
          </a:p>
        </p:txBody>
      </p:sp>
      <p:sp>
        <p:nvSpPr>
          <p:cNvPr id="37" name="Text Box 15"/>
          <p:cNvSpPr txBox="1">
            <a:spLocks noChangeArrowheads="1"/>
          </p:cNvSpPr>
          <p:nvPr/>
        </p:nvSpPr>
        <p:spPr bwMode="auto">
          <a:xfrm>
            <a:off x="9338583" y="1124744"/>
            <a:ext cx="490220" cy="3672408"/>
          </a:xfrm>
          <a:prstGeom prst="rect">
            <a:avLst/>
          </a:prstGeom>
          <a:solidFill>
            <a:srgbClr val="FFFF00"/>
          </a:solidFill>
          <a:ln w="9525">
            <a:noFill/>
            <a:miter lim="800000"/>
          </a:ln>
        </p:spPr>
        <p:txBody>
          <a:bodyPr vert="eaVert" wrap="square">
            <a:spAutoFit/>
          </a:bodyPr>
          <a:lstStyle/>
          <a:p>
            <a:pPr>
              <a:spcBef>
                <a:spcPct val="50000"/>
              </a:spcBef>
            </a:pPr>
            <a:r>
              <a:rPr lang="zh-CN" altLang="en-US" sz="2000" dirty="0" smtClean="0">
                <a:latin typeface="Times New Roman" panose="02020603050405020304" pitchFamily="18" charset="0"/>
                <a:ea typeface="黑体" panose="02010609060101010101" pitchFamily="49" charset="-122"/>
              </a:rPr>
              <a:t>              苏联建立和建设</a:t>
            </a:r>
            <a:endParaRPr lang="zh-CN" altLang="en-US" sz="2000" dirty="0">
              <a:latin typeface="Times New Roman" panose="02020603050405020304" pitchFamily="18" charset="0"/>
              <a:ea typeface="黑体" panose="02010609060101010101" pitchFamily="49" charset="-122"/>
            </a:endParaRPr>
          </a:p>
        </p:txBody>
      </p:sp>
      <p:sp>
        <p:nvSpPr>
          <p:cNvPr id="38" name="Line 8"/>
          <p:cNvSpPr/>
          <p:nvPr/>
        </p:nvSpPr>
        <p:spPr>
          <a:xfrm flipV="1">
            <a:off x="1775520" y="6021288"/>
            <a:ext cx="8892480" cy="78586"/>
          </a:xfrm>
          <a:prstGeom prst="line">
            <a:avLst/>
          </a:prstGeom>
          <a:ln w="38100" cap="flat" cmpd="sng">
            <a:solidFill>
              <a:srgbClr val="FFFF00"/>
            </a:solidFill>
            <a:prstDash val="solid"/>
            <a:headEnd type="none" w="med" len="med"/>
            <a:tailEnd type="arrow" w="med" len="med"/>
          </a:ln>
        </p:spPr>
      </p:sp>
      <p:sp>
        <p:nvSpPr>
          <p:cNvPr id="39" name="Oval 9"/>
          <p:cNvSpPr/>
          <p:nvPr/>
        </p:nvSpPr>
        <p:spPr>
          <a:xfrm>
            <a:off x="2279576" y="5949280"/>
            <a:ext cx="108347" cy="215900"/>
          </a:xfrm>
          <a:prstGeom prst="ellipse">
            <a:avLst/>
          </a:prstGeom>
          <a:solidFill>
            <a:srgbClr val="FF3300"/>
          </a:solidFill>
          <a:ln w="9525" cap="flat" cmpd="sng">
            <a:solidFill>
              <a:schemeClr val="tx1"/>
            </a:solidFill>
            <a:prstDash val="solid"/>
            <a:headEnd type="none" w="med" len="med"/>
            <a:tailEnd type="none" w="med" len="med"/>
          </a:ln>
        </p:spPr>
        <p:txBody>
          <a:bodyPr wrap="none" anchor="ctr"/>
          <a:lstStyle/>
          <a:p>
            <a:pPr eaLnBrk="0" hangingPunct="0"/>
            <a:endParaRPr b="1" dirty="0">
              <a:solidFill>
                <a:prstClr val="black"/>
              </a:solidFill>
              <a:ea typeface="隶书" panose="02010509060101010101" pitchFamily="49" charset="-122"/>
            </a:endParaRPr>
          </a:p>
        </p:txBody>
      </p:sp>
      <p:sp>
        <p:nvSpPr>
          <p:cNvPr id="40" name="Oval 9"/>
          <p:cNvSpPr/>
          <p:nvPr/>
        </p:nvSpPr>
        <p:spPr>
          <a:xfrm>
            <a:off x="5519936" y="5949280"/>
            <a:ext cx="108347" cy="215900"/>
          </a:xfrm>
          <a:prstGeom prst="ellipse">
            <a:avLst/>
          </a:prstGeom>
          <a:solidFill>
            <a:srgbClr val="FF3300"/>
          </a:solidFill>
          <a:ln w="9525" cap="flat" cmpd="sng">
            <a:solidFill>
              <a:schemeClr val="tx1"/>
            </a:solidFill>
            <a:prstDash val="solid"/>
            <a:headEnd type="none" w="med" len="med"/>
            <a:tailEnd type="none" w="med" len="med"/>
          </a:ln>
        </p:spPr>
        <p:txBody>
          <a:bodyPr wrap="none" anchor="ctr"/>
          <a:lstStyle/>
          <a:p>
            <a:pPr eaLnBrk="0" hangingPunct="0"/>
            <a:r>
              <a:rPr lang="en-US" b="1" dirty="0" smtClean="0">
                <a:solidFill>
                  <a:prstClr val="black"/>
                </a:solidFill>
                <a:ea typeface="隶书" panose="02010509060101010101" pitchFamily="49" charset="-122"/>
              </a:rPr>
              <a:t>                           </a:t>
            </a:r>
            <a:endParaRPr b="1" dirty="0">
              <a:solidFill>
                <a:prstClr val="black"/>
              </a:solidFill>
              <a:ea typeface="隶书" panose="02010509060101010101" pitchFamily="49" charset="-122"/>
            </a:endParaRPr>
          </a:p>
        </p:txBody>
      </p:sp>
      <p:sp>
        <p:nvSpPr>
          <p:cNvPr id="41" name="Text Box 16"/>
          <p:cNvSpPr txBox="1"/>
          <p:nvPr/>
        </p:nvSpPr>
        <p:spPr>
          <a:xfrm>
            <a:off x="1919536" y="6237312"/>
            <a:ext cx="8568952" cy="337185"/>
          </a:xfrm>
          <a:prstGeom prst="rect">
            <a:avLst/>
          </a:prstGeom>
          <a:solidFill>
            <a:srgbClr val="92D050"/>
          </a:solidFill>
          <a:ln w="9525">
            <a:noFill/>
          </a:ln>
        </p:spPr>
        <p:txBody>
          <a:bodyPr wrap="square">
            <a:spAutoFit/>
          </a:bodyPr>
          <a:lstStyle/>
          <a:p>
            <a:pPr>
              <a:spcBef>
                <a:spcPct val="50000"/>
              </a:spcBef>
            </a:pPr>
            <a:r>
              <a:rPr lang="en-US" altLang="zh-CN" sz="1600" b="1" dirty="0" smtClean="0">
                <a:solidFill>
                  <a:prstClr val="black"/>
                </a:solidFill>
                <a:latin typeface="Tahoma" panose="020B0604030504040204" pitchFamily="34" charset="0"/>
                <a:ea typeface="黑体" panose="02010609060101010101" pitchFamily="49" charset="-122"/>
              </a:rPr>
              <a:t>  1903                                            1917                           1918            1921         1924    </a:t>
            </a:r>
            <a:endParaRPr lang="en-US" altLang="zh-CN" sz="1600" b="1" dirty="0">
              <a:solidFill>
                <a:prstClr val="black"/>
              </a:solidFill>
              <a:latin typeface="Tahoma" panose="020B0604030504040204" pitchFamily="34" charset="0"/>
              <a:ea typeface="黑体" panose="02010609060101010101" pitchFamily="49" charset="-122"/>
            </a:endParaRPr>
          </a:p>
        </p:txBody>
      </p:sp>
      <p:sp>
        <p:nvSpPr>
          <p:cNvPr id="42" name="Oval 9"/>
          <p:cNvSpPr/>
          <p:nvPr/>
        </p:nvSpPr>
        <p:spPr>
          <a:xfrm>
            <a:off x="7680176" y="5877272"/>
            <a:ext cx="108347" cy="215900"/>
          </a:xfrm>
          <a:prstGeom prst="ellipse">
            <a:avLst/>
          </a:prstGeom>
          <a:solidFill>
            <a:srgbClr val="FF3300"/>
          </a:solidFill>
          <a:ln w="9525" cap="flat" cmpd="sng">
            <a:solidFill>
              <a:schemeClr val="tx1"/>
            </a:solidFill>
            <a:prstDash val="solid"/>
            <a:headEnd type="none" w="med" len="med"/>
            <a:tailEnd type="none" w="med" len="med"/>
          </a:ln>
        </p:spPr>
        <p:txBody>
          <a:bodyPr wrap="none" anchor="ctr"/>
          <a:lstStyle/>
          <a:p>
            <a:pPr eaLnBrk="0" hangingPunct="0"/>
            <a:r>
              <a:rPr lang="en-US" b="1" dirty="0" smtClean="0">
                <a:solidFill>
                  <a:prstClr val="black"/>
                </a:solidFill>
                <a:ea typeface="隶书" panose="02010509060101010101" pitchFamily="49" charset="-122"/>
              </a:rPr>
              <a:t>                           </a:t>
            </a:r>
            <a:endParaRPr b="1" dirty="0">
              <a:solidFill>
                <a:prstClr val="black"/>
              </a:solidFill>
              <a:ea typeface="隶书" panose="02010509060101010101" pitchFamily="49" charset="-122"/>
            </a:endParaRPr>
          </a:p>
        </p:txBody>
      </p:sp>
      <p:sp>
        <p:nvSpPr>
          <p:cNvPr id="43" name="Oval 9"/>
          <p:cNvSpPr/>
          <p:nvPr/>
        </p:nvSpPr>
        <p:spPr>
          <a:xfrm>
            <a:off x="8904312" y="5877272"/>
            <a:ext cx="108347" cy="215900"/>
          </a:xfrm>
          <a:prstGeom prst="ellipse">
            <a:avLst/>
          </a:prstGeom>
          <a:solidFill>
            <a:srgbClr val="FF3300"/>
          </a:solidFill>
          <a:ln w="9525" cap="flat" cmpd="sng">
            <a:solidFill>
              <a:schemeClr val="tx1"/>
            </a:solidFill>
            <a:prstDash val="solid"/>
            <a:headEnd type="none" w="med" len="med"/>
            <a:tailEnd type="none" w="med" len="med"/>
          </a:ln>
        </p:spPr>
        <p:txBody>
          <a:bodyPr wrap="none" anchor="ctr"/>
          <a:lstStyle/>
          <a:p>
            <a:pPr eaLnBrk="0" hangingPunct="0"/>
            <a:r>
              <a:rPr lang="en-US" b="1" dirty="0" smtClean="0">
                <a:solidFill>
                  <a:prstClr val="black"/>
                </a:solidFill>
                <a:ea typeface="隶书" panose="02010509060101010101" pitchFamily="49" charset="-122"/>
              </a:rPr>
              <a:t>                           </a:t>
            </a:r>
            <a:endParaRPr b="1" dirty="0">
              <a:solidFill>
                <a:prstClr val="black"/>
              </a:solidFill>
              <a:ea typeface="隶书" panose="02010509060101010101" pitchFamily="49" charset="-122"/>
            </a:endParaRPr>
          </a:p>
        </p:txBody>
      </p:sp>
      <p:sp>
        <p:nvSpPr>
          <p:cNvPr id="44" name="Oval 9"/>
          <p:cNvSpPr/>
          <p:nvPr/>
        </p:nvSpPr>
        <p:spPr>
          <a:xfrm>
            <a:off x="10200456" y="5877272"/>
            <a:ext cx="108347" cy="215900"/>
          </a:xfrm>
          <a:prstGeom prst="ellipse">
            <a:avLst/>
          </a:prstGeom>
          <a:solidFill>
            <a:srgbClr val="FF3300"/>
          </a:solidFill>
          <a:ln w="9525" cap="flat" cmpd="sng">
            <a:solidFill>
              <a:schemeClr val="tx1"/>
            </a:solidFill>
            <a:prstDash val="solid"/>
            <a:headEnd type="none" w="med" len="med"/>
            <a:tailEnd type="none" w="med" len="med"/>
          </a:ln>
        </p:spPr>
        <p:txBody>
          <a:bodyPr wrap="none" anchor="ctr"/>
          <a:lstStyle/>
          <a:p>
            <a:pPr eaLnBrk="0" hangingPunct="0"/>
            <a:r>
              <a:rPr lang="en-US" b="1" dirty="0" smtClean="0">
                <a:solidFill>
                  <a:prstClr val="black"/>
                </a:solidFill>
                <a:ea typeface="隶书" panose="02010509060101010101" pitchFamily="49" charset="-122"/>
              </a:rPr>
              <a:t>                           </a:t>
            </a:r>
            <a:endParaRPr b="1" dirty="0">
              <a:solidFill>
                <a:prstClr val="black"/>
              </a:solidFill>
              <a:ea typeface="隶书" panose="02010509060101010101" pitchFamily="49" charset="-122"/>
            </a:endParaRPr>
          </a:p>
        </p:txBody>
      </p:sp>
      <p:sp>
        <p:nvSpPr>
          <p:cNvPr id="45" name="Text Box 28"/>
          <p:cNvSpPr txBox="1"/>
          <p:nvPr/>
        </p:nvSpPr>
        <p:spPr>
          <a:xfrm>
            <a:off x="1524000" y="5517232"/>
            <a:ext cx="1547664" cy="337185"/>
          </a:xfrm>
          <a:prstGeom prst="rect">
            <a:avLst/>
          </a:prstGeom>
          <a:noFill/>
          <a:ln w="28575" cap="flat" cmpd="sng">
            <a:solidFill>
              <a:srgbClr val="800000"/>
            </a:solidFill>
            <a:prstDash val="solid"/>
            <a:miter/>
            <a:headEnd type="none" w="med" len="med"/>
            <a:tailEnd type="none" w="med" len="med"/>
          </a:ln>
        </p:spPr>
        <p:txBody>
          <a:bodyPr wrap="square">
            <a:spAutoFit/>
          </a:bodyPr>
          <a:lstStyle/>
          <a:p>
            <a:pPr lvl="0" algn="just" fontAlgn="base">
              <a:spcBef>
                <a:spcPct val="0"/>
              </a:spcBef>
              <a:spcAft>
                <a:spcPct val="0"/>
              </a:spcAft>
            </a:pPr>
            <a:r>
              <a:rPr lang="zh-CN" altLang="en-US" sz="1600" b="1" dirty="0" smtClean="0">
                <a:solidFill>
                  <a:srgbClr val="00B0F0"/>
                </a:solidFill>
                <a:latin typeface="Tahoma" panose="020B0604030504040204" pitchFamily="34" charset="0"/>
                <a:ea typeface="楷体_GB2312" pitchFamily="49" charset="-122"/>
              </a:rPr>
              <a:t>列宁主义诞生</a:t>
            </a:r>
          </a:p>
        </p:txBody>
      </p:sp>
      <p:sp>
        <p:nvSpPr>
          <p:cNvPr id="46" name="Text Box 28"/>
          <p:cNvSpPr txBox="1"/>
          <p:nvPr/>
        </p:nvSpPr>
        <p:spPr>
          <a:xfrm>
            <a:off x="4727848" y="5517232"/>
            <a:ext cx="1872208" cy="337185"/>
          </a:xfrm>
          <a:prstGeom prst="rect">
            <a:avLst/>
          </a:prstGeom>
          <a:noFill/>
          <a:ln w="28575" cap="flat" cmpd="sng">
            <a:solidFill>
              <a:srgbClr val="800000"/>
            </a:solidFill>
            <a:prstDash val="solid"/>
            <a:miter/>
            <a:headEnd type="none" w="med" len="med"/>
            <a:tailEnd type="none" w="med" len="med"/>
          </a:ln>
        </p:spPr>
        <p:txBody>
          <a:bodyPr wrap="square">
            <a:spAutoFit/>
          </a:bodyPr>
          <a:lstStyle/>
          <a:p>
            <a:pPr lvl="0" algn="just" fontAlgn="base">
              <a:spcBef>
                <a:spcPct val="0"/>
              </a:spcBef>
              <a:spcAft>
                <a:spcPct val="0"/>
              </a:spcAft>
            </a:pPr>
            <a:r>
              <a:rPr lang="zh-CN" altLang="en-US" sz="1600" b="1" dirty="0" smtClean="0">
                <a:solidFill>
                  <a:srgbClr val="00B0F0"/>
                </a:solidFill>
                <a:latin typeface="Tahoma" panose="020B0604030504040204" pitchFamily="34" charset="0"/>
                <a:ea typeface="楷体_GB2312" pitchFamily="49" charset="-122"/>
              </a:rPr>
              <a:t>十  月  革   命</a:t>
            </a:r>
          </a:p>
        </p:txBody>
      </p:sp>
      <p:sp>
        <p:nvSpPr>
          <p:cNvPr id="47" name="Text Box 28"/>
          <p:cNvSpPr txBox="1"/>
          <p:nvPr/>
        </p:nvSpPr>
        <p:spPr>
          <a:xfrm>
            <a:off x="8112224" y="5445224"/>
            <a:ext cx="1872208" cy="337185"/>
          </a:xfrm>
          <a:prstGeom prst="rect">
            <a:avLst/>
          </a:prstGeom>
          <a:noFill/>
          <a:ln w="28575" cap="flat" cmpd="sng">
            <a:solidFill>
              <a:srgbClr val="800000"/>
            </a:solidFill>
            <a:prstDash val="solid"/>
            <a:miter/>
            <a:headEnd type="none" w="med" len="med"/>
            <a:tailEnd type="none" w="med" len="med"/>
          </a:ln>
        </p:spPr>
        <p:txBody>
          <a:bodyPr wrap="square">
            <a:spAutoFit/>
          </a:bodyPr>
          <a:lstStyle/>
          <a:p>
            <a:pPr lvl="0" algn="just" fontAlgn="base">
              <a:spcBef>
                <a:spcPct val="0"/>
              </a:spcBef>
              <a:spcAft>
                <a:spcPct val="0"/>
              </a:spcAft>
            </a:pPr>
            <a:r>
              <a:rPr lang="zh-CN" altLang="en-US" sz="1600" b="1" dirty="0" smtClean="0">
                <a:solidFill>
                  <a:srgbClr val="00B0F0"/>
                </a:solidFill>
                <a:latin typeface="Tahoma" panose="020B0604030504040204" pitchFamily="34" charset="0"/>
                <a:ea typeface="楷体_GB2312" pitchFamily="49" charset="-122"/>
              </a:rPr>
              <a:t>苏联社会主义实践</a:t>
            </a:r>
          </a:p>
        </p:txBody>
      </p:sp>
      <p:sp>
        <p:nvSpPr>
          <p:cNvPr id="48" name="左大括号 47"/>
          <p:cNvSpPr/>
          <p:nvPr/>
        </p:nvSpPr>
        <p:spPr>
          <a:xfrm rot="16200000">
            <a:off x="5303912" y="3573016"/>
            <a:ext cx="360040" cy="3096344"/>
          </a:xfrm>
          <a:prstGeom prst="leftBrace">
            <a:avLst/>
          </a:prstGeom>
          <a:noFill/>
          <a:ln w="28575">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FF0000"/>
              </a:solidFill>
            </a:endParaRPr>
          </a:p>
        </p:txBody>
      </p:sp>
      <p:sp>
        <p:nvSpPr>
          <p:cNvPr id="49" name="左大括号 48"/>
          <p:cNvSpPr/>
          <p:nvPr/>
        </p:nvSpPr>
        <p:spPr>
          <a:xfrm rot="16200000">
            <a:off x="8688288" y="3933056"/>
            <a:ext cx="432048" cy="2448272"/>
          </a:xfrm>
          <a:prstGeom prst="leftBrace">
            <a:avLst>
              <a:gd name="adj1" fmla="val 8333"/>
              <a:gd name="adj2" fmla="val 49078"/>
            </a:avLst>
          </a:prstGeom>
          <a:noFill/>
          <a:ln w="28575">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FF0000"/>
              </a:solidFill>
            </a:endParaRPr>
          </a:p>
        </p:txBody>
      </p:sp>
      <p:sp>
        <p:nvSpPr>
          <p:cNvPr id="50" name="左大括号 49"/>
          <p:cNvSpPr/>
          <p:nvPr/>
        </p:nvSpPr>
        <p:spPr>
          <a:xfrm rot="16200000">
            <a:off x="2063552" y="4725144"/>
            <a:ext cx="288032" cy="1008112"/>
          </a:xfrm>
          <a:prstGeom prst="leftBrace">
            <a:avLst/>
          </a:prstGeom>
          <a:noFill/>
          <a:ln w="28575">
            <a:solidFill>
              <a:srgbClr val="FF0000"/>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FF0000"/>
              </a:solidFill>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riangle 201"/>
          <p:cNvSpPr/>
          <p:nvPr/>
        </p:nvSpPr>
        <p:spPr>
          <a:xfrm rot="10800000">
            <a:off x="5690198" y="-7998"/>
            <a:ext cx="873488" cy="290953"/>
          </a:xfrm>
          <a:prstGeom prst="triangl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solidFill>
                <a:schemeClr val="tx1"/>
              </a:solidFill>
            </a:endParaRPr>
          </a:p>
        </p:txBody>
      </p:sp>
      <p:sp>
        <p:nvSpPr>
          <p:cNvPr id="5" name="TextBox 4"/>
          <p:cNvSpPr txBox="1"/>
          <p:nvPr/>
        </p:nvSpPr>
        <p:spPr>
          <a:xfrm>
            <a:off x="942112" y="911847"/>
            <a:ext cx="2279302" cy="563245"/>
          </a:xfrm>
          <a:prstGeom prst="rect">
            <a:avLst/>
          </a:prstGeom>
          <a:noFill/>
        </p:spPr>
        <p:txBody>
          <a:bodyPr wrap="square" rtlCol="0">
            <a:spAutoFit/>
          </a:bodyPr>
          <a:lstStyle/>
          <a:p>
            <a:r>
              <a:rPr lang="zh-CN" altLang="en-US" sz="3070" b="1" dirty="0" smtClean="0">
                <a:solidFill>
                  <a:schemeClr val="accent6">
                    <a:lumMod val="75000"/>
                  </a:schemeClr>
                </a:solidFill>
                <a:latin typeface="微软雅黑" panose="020B0503020204020204" pitchFamily="34" charset="-122"/>
                <a:ea typeface="微软雅黑" panose="020B0503020204020204" pitchFamily="34" charset="-122"/>
              </a:rPr>
              <a:t>反馈练习：</a:t>
            </a:r>
            <a:endParaRPr lang="zh-CN" altLang="en-US" sz="307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990592" y="2188258"/>
            <a:ext cx="5379153" cy="563245"/>
          </a:xfrm>
          <a:prstGeom prst="rect">
            <a:avLst/>
          </a:prstGeom>
          <a:noFill/>
        </p:spPr>
        <p:txBody>
          <a:bodyPr wrap="square" rtlCol="0">
            <a:spAutoFit/>
          </a:bodyPr>
          <a:lstStyle/>
          <a:p>
            <a:r>
              <a:rPr lang="zh-CN" altLang="en-US" sz="3070" b="1" dirty="0" smtClean="0"/>
              <a:t>反馈题目见课时学案</a:t>
            </a:r>
            <a:endParaRPr lang="zh-CN" altLang="en-US" sz="3070" b="1" dirty="0"/>
          </a:p>
        </p:txBody>
      </p:sp>
      <p:cxnSp>
        <p:nvCxnSpPr>
          <p:cNvPr id="8" name="Straight Connector 200"/>
          <p:cNvCxnSpPr/>
          <p:nvPr/>
        </p:nvCxnSpPr>
        <p:spPr>
          <a:xfrm flipV="1">
            <a:off x="668595" y="1595639"/>
            <a:ext cx="2416061" cy="15196"/>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1" y="127"/>
            <a:ext cx="12192000" cy="6857746"/>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3041004" y="2046404"/>
            <a:ext cx="2612559" cy="2325130"/>
          </a:xfrm>
          <a:prstGeom prst="rect">
            <a:avLst/>
          </a:prstGeom>
        </p:spPr>
      </p:pic>
      <p:sp>
        <p:nvSpPr>
          <p:cNvPr id="11" name="矩形 10"/>
          <p:cNvSpPr/>
          <p:nvPr/>
        </p:nvSpPr>
        <p:spPr>
          <a:xfrm>
            <a:off x="5653563" y="2486593"/>
            <a:ext cx="4204773" cy="1047750"/>
          </a:xfrm>
          <a:prstGeom prst="rect">
            <a:avLst/>
          </a:prstGeom>
        </p:spPr>
        <p:txBody>
          <a:bodyPr wrap="square" lIns="86496" tIns="43248" rIns="86496" bIns="43248" anchor="t">
            <a:spAutoFit/>
          </a:bodyPr>
          <a:lstStyle/>
          <a:p>
            <a:pPr algn="ctr" fontAlgn="ctr"/>
            <a:r>
              <a:rPr lang="zh-CN" altLang="en-US" sz="6245" b="1" spc="591" dirty="0">
                <a:latin typeface="微软雅黑" panose="020B0503020204020204" pitchFamily="34" charset="-122"/>
                <a:ea typeface="微软雅黑" panose="020B0503020204020204" pitchFamily="34" charset="-122"/>
              </a:rPr>
              <a:t>谢谢观看</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53304" b="3434"/>
          <a:stretch>
            <a:fillRect/>
          </a:stretch>
        </p:blipFill>
        <p:spPr>
          <a:xfrm>
            <a:off x="0" y="127"/>
            <a:ext cx="12192000" cy="6857746"/>
          </a:xfrm>
          <a:prstGeom prst="rect">
            <a:avLst/>
          </a:prstGeom>
        </p:spPr>
      </p:pic>
      <p:sp>
        <p:nvSpPr>
          <p:cNvPr id="6" name="TextBox 6"/>
          <p:cNvSpPr txBox="1">
            <a:spLocks noChangeArrowheads="1"/>
          </p:cNvSpPr>
          <p:nvPr/>
        </p:nvSpPr>
        <p:spPr bwMode="auto">
          <a:xfrm>
            <a:off x="1550098" y="753764"/>
            <a:ext cx="274305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840" b="1" spc="226" dirty="0">
                <a:solidFill>
                  <a:schemeClr val="tx1">
                    <a:lumMod val="95000"/>
                    <a:lumOff val="5000"/>
                  </a:schemeClr>
                </a:solidFill>
                <a:latin typeface="黑体" panose="02010609060101010101" pitchFamily="49" charset="-122"/>
                <a:ea typeface="黑体" panose="02010609060101010101" pitchFamily="49" charset="-122"/>
              </a:rPr>
              <a:t>教学内容</a:t>
            </a:r>
          </a:p>
        </p:txBody>
      </p:sp>
      <p:grpSp>
        <p:nvGrpSpPr>
          <p:cNvPr id="2" name="组合 1"/>
          <p:cNvGrpSpPr/>
          <p:nvPr/>
        </p:nvGrpSpPr>
        <p:grpSpPr>
          <a:xfrm>
            <a:off x="3664253" y="2140878"/>
            <a:ext cx="1988153" cy="2009922"/>
            <a:chOff x="2918306" y="1498847"/>
            <a:chExt cx="1553762" cy="1570775"/>
          </a:xfrm>
        </p:grpSpPr>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9" name="矩形 8"/>
            <p:cNvSpPr/>
            <p:nvPr/>
          </p:nvSpPr>
          <p:spPr>
            <a:xfrm>
              <a:off x="3363189" y="1961069"/>
              <a:ext cx="663995" cy="648611"/>
            </a:xfrm>
            <a:prstGeom prst="rect">
              <a:avLst/>
            </a:prstGeom>
          </p:spPr>
          <p:txBody>
            <a:bodyPr wrap="none">
              <a:spAutoFit/>
            </a:bodyPr>
            <a:lstStyle/>
            <a:p>
              <a:pPr algn="ctr" defTabSz="685800">
                <a:defRPr/>
              </a:pPr>
              <a:r>
                <a:rPr lang="en-US" altLang="zh-CN" sz="4800" kern="0" dirty="0">
                  <a:solidFill>
                    <a:srgbClr val="96D02B"/>
                  </a:solidFill>
                  <a:latin typeface="Impact" panose="020B0806030902050204" pitchFamily="34" charset="0"/>
                  <a:ea typeface="宋体" panose="02010600030101010101" pitchFamily="2" charset="-122"/>
                </a:rPr>
                <a:t>0 1</a:t>
              </a:r>
              <a:endParaRPr lang="zh-CN" altLang="en-US" sz="4800" kern="0" dirty="0">
                <a:solidFill>
                  <a:srgbClr val="96D02B"/>
                </a:solidFill>
                <a:latin typeface="Impact" panose="020B0806030902050204" pitchFamily="34" charset="0"/>
                <a:ea typeface="宋体" panose="02010600030101010101" pitchFamily="2" charset="-122"/>
              </a:endParaRPr>
            </a:p>
          </p:txBody>
        </p:sp>
      </p:grpSp>
      <p:sp>
        <p:nvSpPr>
          <p:cNvPr id="13" name="TextBox 15"/>
          <p:cNvSpPr txBox="1"/>
          <p:nvPr/>
        </p:nvSpPr>
        <p:spPr>
          <a:xfrm>
            <a:off x="5703688" y="1066882"/>
            <a:ext cx="6264600" cy="472440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sz="2560" b="1" dirty="0" smtClean="0">
                <a:solidFill>
                  <a:schemeClr val="tx1"/>
                </a:solidFill>
              </a:rPr>
              <a:t>      </a:t>
            </a:r>
            <a:r>
              <a:rPr sz="2560" b="1" dirty="0" smtClean="0">
                <a:solidFill>
                  <a:schemeClr val="tx1"/>
                </a:solidFill>
              </a:rPr>
              <a:t>19世纪末20世纪初，俄国社会矛盾日益尖锐，列宁主义形成。在列宁主义指导下，十月革命取得了胜利，为社会主义现代化模式的探索奠定了基础。</a:t>
            </a:r>
          </a:p>
          <a:p>
            <a:r>
              <a:rPr sz="2560" b="1" dirty="0" smtClean="0">
                <a:solidFill>
                  <a:schemeClr val="tx1"/>
                </a:solidFill>
              </a:rPr>
              <a:t>     十月革命胜利后，国家面临着严峻的国内外敌对势力的反攻，为了稳固新生政权，维护社会秩序稳定，苏俄</a:t>
            </a:r>
            <a:r>
              <a:rPr lang="en-US" sz="2560" b="1" dirty="0" smtClean="0">
                <a:solidFill>
                  <a:schemeClr val="tx1"/>
                </a:solidFill>
              </a:rPr>
              <a:t>|</a:t>
            </a:r>
            <a:r>
              <a:rPr lang="zh-CN" sz="2560" b="1" dirty="0" smtClean="0">
                <a:solidFill>
                  <a:schemeClr val="tx1"/>
                </a:solidFill>
              </a:rPr>
              <a:t>苏联</a:t>
            </a:r>
            <a:r>
              <a:rPr sz="2560" b="1" dirty="0" smtClean="0">
                <a:solidFill>
                  <a:schemeClr val="tx1"/>
                </a:solidFill>
              </a:rPr>
              <a:t>实行了“战时共产主义政策”“新经济政策”。</a:t>
            </a:r>
          </a:p>
          <a:p>
            <a:r>
              <a:rPr sz="2560" b="1" dirty="0" smtClean="0">
                <a:solidFill>
                  <a:schemeClr val="tx1"/>
                </a:solidFill>
              </a:rPr>
              <a:t>     在斯大林领导下，苏联建立了高度集中的政治经济体制，苏联社会主义建设奠定了苏联强大国家的基础，但这种发展模式后来带来了严重的社会问题，影响了苏联的发展。</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53304" b="3434"/>
          <a:stretch>
            <a:fillRect/>
          </a:stretch>
        </p:blipFill>
        <p:spPr>
          <a:xfrm>
            <a:off x="-1" y="127"/>
            <a:ext cx="12192000" cy="6857746"/>
          </a:xfrm>
          <a:prstGeom prst="rect">
            <a:avLst/>
          </a:prstGeom>
        </p:spPr>
      </p:pic>
      <p:sp>
        <p:nvSpPr>
          <p:cNvPr id="6" name="TextBox 6"/>
          <p:cNvSpPr txBox="1">
            <a:spLocks noChangeArrowheads="1"/>
          </p:cNvSpPr>
          <p:nvPr/>
        </p:nvSpPr>
        <p:spPr bwMode="auto">
          <a:xfrm>
            <a:off x="5235287" y="1044584"/>
            <a:ext cx="274305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840" b="1" spc="226" dirty="0">
                <a:solidFill>
                  <a:schemeClr val="tx1">
                    <a:lumMod val="95000"/>
                    <a:lumOff val="5000"/>
                  </a:schemeClr>
                </a:solidFill>
                <a:latin typeface="黑体" panose="02010609060101010101" pitchFamily="49" charset="-122"/>
                <a:ea typeface="黑体" panose="02010609060101010101" pitchFamily="49" charset="-122"/>
              </a:rPr>
              <a:t>教学目标</a:t>
            </a:r>
          </a:p>
        </p:txBody>
      </p:sp>
      <p:sp>
        <p:nvSpPr>
          <p:cNvPr id="13" name="TextBox 15"/>
          <p:cNvSpPr txBox="1"/>
          <p:nvPr/>
        </p:nvSpPr>
        <p:spPr>
          <a:xfrm>
            <a:off x="5902930" y="1952529"/>
            <a:ext cx="5839579" cy="295275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lnSpc>
                <a:spcPct val="150000"/>
              </a:lnSpc>
            </a:pPr>
            <a:r>
              <a:rPr lang="zh-CN" altLang="en-US" sz="2560" b="1" dirty="0" smtClean="0">
                <a:solidFill>
                  <a:schemeClr val="tx1"/>
                </a:solidFill>
              </a:rPr>
              <a:t>课程标准：</a:t>
            </a:r>
            <a:endParaRPr lang="en-US" altLang="zh-CN" sz="2560" b="1" dirty="0" smtClean="0">
              <a:solidFill>
                <a:schemeClr val="tx1"/>
              </a:solidFill>
            </a:endParaRPr>
          </a:p>
          <a:p>
            <a:pPr algn="l">
              <a:lnSpc>
                <a:spcPct val="150000"/>
              </a:lnSpc>
            </a:pPr>
            <a:r>
              <a:rPr lang="zh-CN" altLang="en-US" sz="2560" b="1" dirty="0">
                <a:solidFill>
                  <a:schemeClr val="tx1"/>
                </a:solidFill>
              </a:rPr>
              <a:t>了解两次世界大战引起的国际秩序的重要变化；理解十月革命的世界历史意义；理解两次世界大战之间的民族民主运动对国际秩序的影响。</a:t>
            </a:r>
          </a:p>
        </p:txBody>
      </p:sp>
      <p:grpSp>
        <p:nvGrpSpPr>
          <p:cNvPr id="12" name="组合 11"/>
          <p:cNvGrpSpPr/>
          <p:nvPr/>
        </p:nvGrpSpPr>
        <p:grpSpPr>
          <a:xfrm>
            <a:off x="3664253" y="2140878"/>
            <a:ext cx="1988153" cy="2009922"/>
            <a:chOff x="2918306" y="1498847"/>
            <a:chExt cx="1553762" cy="1570775"/>
          </a:xfrm>
        </p:grpSpPr>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5" name="矩形 14"/>
            <p:cNvSpPr/>
            <p:nvPr/>
          </p:nvSpPr>
          <p:spPr>
            <a:xfrm>
              <a:off x="3334406" y="1961069"/>
              <a:ext cx="721561" cy="648611"/>
            </a:xfrm>
            <a:prstGeom prst="rect">
              <a:avLst/>
            </a:prstGeom>
          </p:spPr>
          <p:txBody>
            <a:bodyPr wrap="none">
              <a:spAutoFit/>
            </a:bodyPr>
            <a:lstStyle/>
            <a:p>
              <a:pPr algn="ctr" defTabSz="685800">
                <a:defRPr/>
              </a:pPr>
              <a:r>
                <a:rPr lang="en-US" altLang="zh-CN" sz="4800" kern="0" dirty="0">
                  <a:solidFill>
                    <a:srgbClr val="96D02B"/>
                  </a:solidFill>
                  <a:latin typeface="Impact" panose="020B0806030902050204" pitchFamily="34" charset="0"/>
                  <a:ea typeface="宋体" panose="02010600030101010101" pitchFamily="2" charset="-122"/>
                </a:rPr>
                <a:t>0 2</a:t>
              </a:r>
              <a:endParaRPr lang="zh-CN" altLang="en-US" sz="4800" kern="0" dirty="0">
                <a:solidFill>
                  <a:srgbClr val="96D02B"/>
                </a:solidFill>
                <a:latin typeface="Impact" panose="020B0806030902050204" pitchFamily="34" charset="0"/>
                <a:ea typeface="宋体" panose="02010600030101010101" pitchFamily="2" charset="-122"/>
              </a:endParaRPr>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up)">
                                      <p:cBhvr>
                                        <p:cTn id="12"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p:cNvSpPr/>
          <p:nvPr/>
        </p:nvSpPr>
        <p:spPr>
          <a:xfrm>
            <a:off x="4707572" y="426321"/>
            <a:ext cx="1645920" cy="534035"/>
          </a:xfrm>
          <a:prstGeom prst="rect">
            <a:avLst/>
          </a:prstGeom>
        </p:spPr>
        <p:txBody>
          <a:bodyPr wrap="none">
            <a:spAutoFit/>
          </a:bodyPr>
          <a:lstStyle/>
          <a:p>
            <a:pPr algn="ctr" defTabSz="815975"/>
            <a:r>
              <a:rPr lang="zh-CN" altLang="en-US" sz="2880" b="1" dirty="0">
                <a:latin typeface="微软雅黑" panose="020B0503020204020204" pitchFamily="34" charset="-122"/>
                <a:ea typeface="微软雅黑" panose="020B0503020204020204" pitchFamily="34" charset="-122"/>
                <a:cs typeface="Open Sans" panose="020B0606030504020204" pitchFamily="34" charset="0"/>
              </a:rPr>
              <a:t>教学目标</a:t>
            </a:r>
            <a:endParaRPr lang="en-CA" altLang="zh-CN" sz="288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4" name="Triangle 201"/>
          <p:cNvSpPr/>
          <p:nvPr/>
        </p:nvSpPr>
        <p:spPr>
          <a:xfrm rot="10800000">
            <a:off x="5690198" y="-14382"/>
            <a:ext cx="873488" cy="290953"/>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solidFill>
                <a:schemeClr val="tx1"/>
              </a:solidFill>
            </a:endParaRPr>
          </a:p>
        </p:txBody>
      </p:sp>
      <p:cxnSp>
        <p:nvCxnSpPr>
          <p:cNvPr id="125" name="Straight Connector 200"/>
          <p:cNvCxnSpPr/>
          <p:nvPr/>
        </p:nvCxnSpPr>
        <p:spPr>
          <a:xfrm>
            <a:off x="5615329" y="1118507"/>
            <a:ext cx="1009267"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rotWithShape="1">
          <a:blip r:embed="rId5" cstate="print">
            <a:extLst>
              <a:ext uri="{28A0092B-C50C-407E-A947-70E740481C1C}">
                <a14:useLocalDpi xmlns:a14="http://schemas.microsoft.com/office/drawing/2010/main" val="0"/>
              </a:ext>
            </a:extLst>
          </a:blip>
          <a:srcRect t="93992" b="5138"/>
          <a:stretch>
            <a:fillRect/>
          </a:stretch>
        </p:blipFill>
        <p:spPr>
          <a:xfrm>
            <a:off x="-25479" y="6442321"/>
            <a:ext cx="12217479" cy="139292"/>
          </a:xfrm>
          <a:prstGeom prst="rect">
            <a:avLst/>
          </a:prstGeom>
          <a:effectLst>
            <a:outerShdw blurRad="50800" dist="38100" dir="2700000" algn="tl" rotWithShape="0">
              <a:prstClr val="black">
                <a:alpha val="40000"/>
              </a:prstClr>
            </a:outerShdw>
          </a:effectLst>
        </p:spPr>
      </p:pic>
      <p:sp>
        <p:nvSpPr>
          <p:cNvPr id="28" name="矩形 27"/>
          <p:cNvSpPr/>
          <p:nvPr/>
        </p:nvSpPr>
        <p:spPr>
          <a:xfrm>
            <a:off x="1590304" y="1570103"/>
            <a:ext cx="10140549" cy="801370"/>
          </a:xfrm>
          <a:prstGeom prst="rect">
            <a:avLst/>
          </a:prstGeom>
        </p:spPr>
        <p:txBody>
          <a:bodyPr wrap="square">
            <a:spAutoFit/>
          </a:bodyPr>
          <a:lstStyle/>
          <a:p>
            <a:r>
              <a:rPr lang="zh-CN" sz="2305" b="1" dirty="0" smtClean="0">
                <a:latin typeface="微软雅黑" panose="020B0503020204020204" pitchFamily="34" charset="-122"/>
                <a:ea typeface="微软雅黑" panose="020B0503020204020204" pitchFamily="34" charset="-122"/>
              </a:rPr>
              <a:t> 了解列宁主义的形成、十月革命的背景。认识十月革命胜利的历史意义。</a:t>
            </a:r>
          </a:p>
          <a:p>
            <a:endParaRPr lang="zh-CN" sz="2305" b="1" dirty="0" smtClean="0">
              <a:latin typeface="微软雅黑" panose="020B0503020204020204" pitchFamily="34" charset="-122"/>
              <a:ea typeface="微软雅黑" panose="020B0503020204020204" pitchFamily="34" charset="-122"/>
            </a:endParaRPr>
          </a:p>
        </p:txBody>
      </p:sp>
      <p:sp>
        <p:nvSpPr>
          <p:cNvPr id="29" name="矩形 28"/>
          <p:cNvSpPr/>
          <p:nvPr/>
        </p:nvSpPr>
        <p:spPr>
          <a:xfrm>
            <a:off x="1651045" y="5021121"/>
            <a:ext cx="9897421" cy="798830"/>
          </a:xfrm>
          <a:prstGeom prst="rect">
            <a:avLst/>
          </a:prstGeom>
        </p:spPr>
        <p:txBody>
          <a:bodyPr wrap="square">
            <a:spAutoFit/>
          </a:bodyPr>
          <a:lstStyle/>
          <a:p>
            <a:r>
              <a:rPr lang="zh-CN" sz="2300" b="1" dirty="0" smtClean="0">
                <a:latin typeface="微软雅黑" panose="020B0503020204020204" pitchFamily="34" charset="-122"/>
                <a:ea typeface="微软雅黑" panose="020B0503020204020204" pitchFamily="34" charset="-122"/>
                <a:sym typeface="+mn-ea"/>
              </a:rPr>
              <a:t>坚持以历史唯物主义观点新证评价苏联模式的影响，从中汲取经验教训，以史为鉴,面向未来。</a:t>
            </a:r>
            <a:endParaRPr lang="zh-CN" altLang="en-US" sz="2305" b="1" dirty="0">
              <a:latin typeface="微软雅黑" panose="020B0503020204020204" pitchFamily="34" charset="-122"/>
              <a:ea typeface="微软雅黑" panose="020B0503020204020204" pitchFamily="34" charset="-122"/>
            </a:endParaRPr>
          </a:p>
        </p:txBody>
      </p:sp>
      <p:sp>
        <p:nvSpPr>
          <p:cNvPr id="30" name="矩形 29"/>
          <p:cNvSpPr/>
          <p:nvPr/>
        </p:nvSpPr>
        <p:spPr>
          <a:xfrm>
            <a:off x="1590260" y="3300783"/>
            <a:ext cx="9669492" cy="798830"/>
          </a:xfrm>
          <a:prstGeom prst="rect">
            <a:avLst/>
          </a:prstGeom>
        </p:spPr>
        <p:txBody>
          <a:bodyPr wrap="square">
            <a:spAutoFit/>
          </a:bodyPr>
          <a:lstStyle/>
          <a:p>
            <a:r>
              <a:rPr lang="zh-CN" sz="2300" b="1" dirty="0" smtClean="0">
                <a:latin typeface="微软雅黑" panose="020B0503020204020204" pitchFamily="34" charset="-122"/>
                <a:ea typeface="微软雅黑" panose="020B0503020204020204" pitchFamily="34" charset="-122"/>
                <a:sym typeface="+mn-ea"/>
              </a:rPr>
              <a:t>了解战时共产主义政策、新经济政策的内容，认识和分析两项政策的背景和意义。</a:t>
            </a:r>
            <a:endParaRPr lang="zh-CN" altLang="en-US" sz="2305" b="1" dirty="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33503" y="1570389"/>
            <a:ext cx="764470" cy="815407"/>
            <a:chOff x="495089" y="1227176"/>
            <a:chExt cx="597441" cy="637249"/>
          </a:xfrm>
        </p:grpSpPr>
        <p:grpSp>
          <p:nvGrpSpPr>
            <p:cNvPr id="3" name="组合 10"/>
            <p:cNvGrpSpPr/>
            <p:nvPr/>
          </p:nvGrpSpPr>
          <p:grpSpPr>
            <a:xfrm>
              <a:off x="495089" y="1227176"/>
              <a:ext cx="590914" cy="637249"/>
              <a:chOff x="4499992" y="267494"/>
              <a:chExt cx="599448" cy="599448"/>
            </a:xfrm>
          </p:grpSpPr>
          <p:grpSp>
            <p:nvGrpSpPr>
              <p:cNvPr id="4" name="组合 11"/>
              <p:cNvGrpSpPr/>
              <p:nvPr/>
            </p:nvGrpSpPr>
            <p:grpSpPr>
              <a:xfrm>
                <a:off x="4499992" y="267494"/>
                <a:ext cx="599448" cy="599448"/>
                <a:chOff x="4131160" y="713581"/>
                <a:chExt cx="881684" cy="881684"/>
              </a:xfrm>
            </p:grpSpPr>
            <p:sp>
              <p:nvSpPr>
                <p:cNvPr id="14" name="椭圆 1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4237176" y="819597"/>
                  <a:ext cx="669652" cy="669652"/>
                </a:xfrm>
                <a:prstGeom prst="ellipse">
                  <a:avLst/>
                </a:prstGeom>
                <a:solidFill>
                  <a:srgbClr val="94CF29"/>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solidFill>
                      <a:srgbClr val="C00000"/>
                    </a:solidFill>
                    <a:latin typeface="微软雅黑" panose="020B0503020204020204" pitchFamily="34" charset="-122"/>
                    <a:ea typeface="微软雅黑" panose="020B0503020204020204" pitchFamily="34" charset="-122"/>
                  </a:endParaRPr>
                </a:p>
              </p:txBody>
            </p:sp>
          </p:grpSp>
          <p:sp>
            <p:nvSpPr>
              <p:cNvPr id="13"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86492" tIns="43247" rIns="86492" bIns="43247" numCol="1" anchor="t" anchorCtr="0" compatLnSpc="1"/>
              <a:lstStyle/>
              <a:p>
                <a:endParaRPr lang="en-US" sz="2270">
                  <a:latin typeface="微软雅黑" panose="020B0503020204020204" pitchFamily="34" charset="-122"/>
                  <a:ea typeface="微软雅黑" panose="020B0503020204020204" pitchFamily="34" charset="-122"/>
                </a:endParaRPr>
              </a:p>
            </p:txBody>
          </p:sp>
        </p:grpSp>
        <p:sp>
          <p:nvSpPr>
            <p:cNvPr id="26" name="TextBox 25"/>
            <p:cNvSpPr txBox="1"/>
            <p:nvPr/>
          </p:nvSpPr>
          <p:spPr>
            <a:xfrm>
              <a:off x="617517" y="1246908"/>
              <a:ext cx="475013" cy="502710"/>
            </a:xfrm>
            <a:prstGeom prst="rect">
              <a:avLst/>
            </a:prstGeom>
            <a:noFill/>
          </p:spPr>
          <p:txBody>
            <a:bodyPr wrap="square" rtlCol="0">
              <a:spAutoFit/>
            </a:bodyPr>
            <a:lstStyle/>
            <a:p>
              <a:r>
                <a:rPr lang="en-US" altLang="zh-CN" sz="3585" b="1" dirty="0" smtClean="0"/>
                <a:t>1</a:t>
              </a:r>
              <a:endParaRPr lang="zh-CN" altLang="en-US" sz="3585" b="1" dirty="0"/>
            </a:p>
          </p:txBody>
        </p:sp>
      </p:grpSp>
      <p:grpSp>
        <p:nvGrpSpPr>
          <p:cNvPr id="35" name="组合 34"/>
          <p:cNvGrpSpPr/>
          <p:nvPr/>
        </p:nvGrpSpPr>
        <p:grpSpPr>
          <a:xfrm>
            <a:off x="622573" y="3206093"/>
            <a:ext cx="756118" cy="756118"/>
            <a:chOff x="486547" y="2505496"/>
            <a:chExt cx="590914" cy="590914"/>
          </a:xfrm>
        </p:grpSpPr>
        <p:grpSp>
          <p:nvGrpSpPr>
            <p:cNvPr id="5" name="组合 15"/>
            <p:cNvGrpSpPr/>
            <p:nvPr/>
          </p:nvGrpSpPr>
          <p:grpSpPr>
            <a:xfrm>
              <a:off x="486547" y="2505496"/>
              <a:ext cx="590914" cy="590914"/>
              <a:chOff x="5418452" y="307702"/>
              <a:chExt cx="599448" cy="599448"/>
            </a:xfrm>
          </p:grpSpPr>
          <p:grpSp>
            <p:nvGrpSpPr>
              <p:cNvPr id="6" name="组合 16"/>
              <p:cNvGrpSpPr/>
              <p:nvPr/>
            </p:nvGrpSpPr>
            <p:grpSpPr>
              <a:xfrm>
                <a:off x="5418452" y="307702"/>
                <a:ext cx="599448" cy="599448"/>
                <a:chOff x="4131160" y="713581"/>
                <a:chExt cx="881684" cy="881684"/>
              </a:xfrm>
            </p:grpSpPr>
            <p:sp>
              <p:nvSpPr>
                <p:cNvPr id="19" name="椭圆 18"/>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4237176" y="819597"/>
                  <a:ext cx="669652" cy="669652"/>
                </a:xfrm>
                <a:prstGeom prst="ellipse">
                  <a:avLst/>
                </a:prstGeom>
                <a:solidFill>
                  <a:srgbClr val="94CF29"/>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8"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86492" tIns="43247" rIns="86492" bIns="43247" numCol="1" anchor="t" anchorCtr="0" compatLnSpc="1"/>
              <a:lstStyle/>
              <a:p>
                <a:endParaRPr lang="en-US" sz="2270">
                  <a:latin typeface="微软雅黑" panose="020B0503020204020204" pitchFamily="34" charset="-122"/>
                  <a:ea typeface="微软雅黑" panose="020B0503020204020204" pitchFamily="34" charset="-122"/>
                </a:endParaRPr>
              </a:p>
            </p:txBody>
          </p:sp>
        </p:grpSp>
        <p:sp>
          <p:nvSpPr>
            <p:cNvPr id="31" name="TextBox 30"/>
            <p:cNvSpPr txBox="1"/>
            <p:nvPr/>
          </p:nvSpPr>
          <p:spPr>
            <a:xfrm>
              <a:off x="570016" y="2541320"/>
              <a:ext cx="475013" cy="502710"/>
            </a:xfrm>
            <a:prstGeom prst="rect">
              <a:avLst/>
            </a:prstGeom>
            <a:noFill/>
          </p:spPr>
          <p:txBody>
            <a:bodyPr wrap="square" rtlCol="0">
              <a:spAutoFit/>
            </a:bodyPr>
            <a:lstStyle/>
            <a:p>
              <a:r>
                <a:rPr lang="en-US" altLang="zh-CN" sz="3585" b="1" dirty="0" smtClean="0"/>
                <a:t>2</a:t>
              </a:r>
              <a:endParaRPr lang="zh-CN" altLang="en-US" sz="3585" b="1" dirty="0"/>
            </a:p>
          </p:txBody>
        </p:sp>
      </p:grpSp>
      <p:grpSp>
        <p:nvGrpSpPr>
          <p:cNvPr id="34" name="组合 33"/>
          <p:cNvGrpSpPr/>
          <p:nvPr/>
        </p:nvGrpSpPr>
        <p:grpSpPr>
          <a:xfrm>
            <a:off x="645303" y="5016020"/>
            <a:ext cx="756118" cy="756118"/>
            <a:chOff x="504311" y="3919973"/>
            <a:chExt cx="590914" cy="590914"/>
          </a:xfrm>
        </p:grpSpPr>
        <p:grpSp>
          <p:nvGrpSpPr>
            <p:cNvPr id="11" name="组合 20"/>
            <p:cNvGrpSpPr/>
            <p:nvPr/>
          </p:nvGrpSpPr>
          <p:grpSpPr>
            <a:xfrm>
              <a:off x="504311" y="3919973"/>
              <a:ext cx="590914" cy="590914"/>
              <a:chOff x="6516216" y="334289"/>
              <a:chExt cx="599448" cy="599448"/>
            </a:xfrm>
          </p:grpSpPr>
          <p:grpSp>
            <p:nvGrpSpPr>
              <p:cNvPr id="12" name="组合 21"/>
              <p:cNvGrpSpPr/>
              <p:nvPr/>
            </p:nvGrpSpPr>
            <p:grpSpPr>
              <a:xfrm>
                <a:off x="6516216" y="334289"/>
                <a:ext cx="599448" cy="599448"/>
                <a:chOff x="4131160" y="713581"/>
                <a:chExt cx="881684" cy="881684"/>
              </a:xfrm>
            </p:grpSpPr>
            <p:sp>
              <p:nvSpPr>
                <p:cNvPr id="24" name="椭圆 2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椭圆 24"/>
                <p:cNvSpPr/>
                <p:nvPr/>
              </p:nvSpPr>
              <p:spPr>
                <a:xfrm>
                  <a:off x="4237176" y="819597"/>
                  <a:ext cx="669652" cy="669652"/>
                </a:xfrm>
                <a:prstGeom prst="ellipse">
                  <a:avLst/>
                </a:prstGeom>
                <a:solidFill>
                  <a:srgbClr val="94CF29"/>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3"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86492" tIns="43247" rIns="86492" bIns="43247" numCol="1" anchor="t" anchorCtr="0" compatLnSpc="1"/>
              <a:lstStyle/>
              <a:p>
                <a:endParaRPr lang="en-US" sz="2270">
                  <a:latin typeface="微软雅黑" panose="020B0503020204020204" pitchFamily="34" charset="-122"/>
                  <a:ea typeface="微软雅黑" panose="020B0503020204020204" pitchFamily="34" charset="-122"/>
                </a:endParaRPr>
              </a:p>
            </p:txBody>
          </p:sp>
        </p:grpSp>
        <p:sp>
          <p:nvSpPr>
            <p:cNvPr id="32" name="TextBox 31"/>
            <p:cNvSpPr txBox="1"/>
            <p:nvPr/>
          </p:nvSpPr>
          <p:spPr>
            <a:xfrm>
              <a:off x="617517" y="3930733"/>
              <a:ext cx="475013" cy="502710"/>
            </a:xfrm>
            <a:prstGeom prst="rect">
              <a:avLst/>
            </a:prstGeom>
            <a:noFill/>
          </p:spPr>
          <p:txBody>
            <a:bodyPr wrap="square" rtlCol="0">
              <a:spAutoFit/>
            </a:bodyPr>
            <a:lstStyle/>
            <a:p>
              <a:r>
                <a:rPr lang="en-US" altLang="zh-CN" sz="3585" b="1" dirty="0" smtClean="0"/>
                <a:t>3</a:t>
              </a:r>
              <a:endParaRPr lang="zh-CN" altLang="en-US" sz="3585" b="1" dirty="0"/>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1000" fill="hold"/>
                                        <p:tgtEl>
                                          <p:spTgt spid="28"/>
                                        </p:tgtEl>
                                        <p:attrNameLst>
                                          <p:attrName>ppt_x</p:attrName>
                                        </p:attrNameLst>
                                      </p:cBhvr>
                                      <p:tavLst>
                                        <p:tav tm="0">
                                          <p:val>
                                            <p:strVal val="0-#ppt_w/2"/>
                                          </p:val>
                                        </p:tav>
                                        <p:tav tm="100000">
                                          <p:val>
                                            <p:strVal val="#ppt_x"/>
                                          </p:val>
                                        </p:tav>
                                      </p:tavLst>
                                    </p:anim>
                                    <p:anim calcmode="lin" valueType="num">
                                      <p:cBhvr additive="base">
                                        <p:cTn id="13"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linds(horizontal)">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0-#ppt_w/2"/>
                                          </p:val>
                                        </p:tav>
                                        <p:tav tm="100000">
                                          <p:val>
                                            <p:strVal val="#ppt_x"/>
                                          </p:val>
                                        </p:tav>
                                      </p:tavLst>
                                    </p:anim>
                                    <p:anim calcmode="lin" valueType="num">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linds(horizontal)">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1000" fill="hold"/>
                                        <p:tgtEl>
                                          <p:spTgt spid="29"/>
                                        </p:tgtEl>
                                        <p:attrNameLst>
                                          <p:attrName>ppt_x</p:attrName>
                                        </p:attrNameLst>
                                      </p:cBhvr>
                                      <p:tavLst>
                                        <p:tav tm="0">
                                          <p:val>
                                            <p:strVal val="1+#ppt_w/2"/>
                                          </p:val>
                                        </p:tav>
                                        <p:tav tm="100000">
                                          <p:val>
                                            <p:strVal val="#ppt_x"/>
                                          </p:val>
                                        </p:tav>
                                      </p:tavLst>
                                    </p:anim>
                                    <p:anim calcmode="lin" valueType="num">
                                      <p:cBhvr additive="base">
                                        <p:cTn id="35"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p:cNvSpPr/>
          <p:nvPr/>
        </p:nvSpPr>
        <p:spPr>
          <a:xfrm>
            <a:off x="4707572" y="426321"/>
            <a:ext cx="1645920" cy="534035"/>
          </a:xfrm>
          <a:prstGeom prst="rect">
            <a:avLst/>
          </a:prstGeom>
        </p:spPr>
        <p:txBody>
          <a:bodyPr wrap="none">
            <a:spAutoFit/>
          </a:bodyPr>
          <a:lstStyle/>
          <a:p>
            <a:pPr algn="ctr" defTabSz="815975"/>
            <a:r>
              <a:rPr lang="zh-CN" altLang="en-US" sz="2880" b="1" dirty="0">
                <a:latin typeface="微软雅黑" panose="020B0503020204020204" pitchFamily="34" charset="-122"/>
                <a:ea typeface="微软雅黑" panose="020B0503020204020204" pitchFamily="34" charset="-122"/>
                <a:cs typeface="Open Sans" panose="020B0606030504020204" pitchFamily="34" charset="0"/>
              </a:rPr>
              <a:t>教学目标</a:t>
            </a:r>
            <a:endParaRPr lang="en-CA" altLang="zh-CN" sz="288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4" name="Triangle 201"/>
          <p:cNvSpPr/>
          <p:nvPr/>
        </p:nvSpPr>
        <p:spPr>
          <a:xfrm rot="10800000">
            <a:off x="5690198" y="-14382"/>
            <a:ext cx="873488" cy="290953"/>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solidFill>
                <a:schemeClr val="tx1"/>
              </a:solidFill>
            </a:endParaRPr>
          </a:p>
        </p:txBody>
      </p:sp>
      <p:cxnSp>
        <p:nvCxnSpPr>
          <p:cNvPr id="125" name="Straight Connector 200"/>
          <p:cNvCxnSpPr/>
          <p:nvPr/>
        </p:nvCxnSpPr>
        <p:spPr>
          <a:xfrm>
            <a:off x="5615329" y="1118507"/>
            <a:ext cx="1009267"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grpSp>
        <p:nvGrpSpPr>
          <p:cNvPr id="2" name="组合 10"/>
          <p:cNvGrpSpPr/>
          <p:nvPr/>
        </p:nvGrpSpPr>
        <p:grpSpPr>
          <a:xfrm>
            <a:off x="694284" y="1281679"/>
            <a:ext cx="756118" cy="756118"/>
            <a:chOff x="4499992" y="267494"/>
            <a:chExt cx="599448" cy="599448"/>
          </a:xfrm>
        </p:grpSpPr>
        <p:grpSp>
          <p:nvGrpSpPr>
            <p:cNvPr id="3" name="组合 11"/>
            <p:cNvGrpSpPr/>
            <p:nvPr/>
          </p:nvGrpSpPr>
          <p:grpSpPr>
            <a:xfrm>
              <a:off x="4499992" y="267494"/>
              <a:ext cx="599448" cy="599448"/>
              <a:chOff x="4131160" y="713581"/>
              <a:chExt cx="881684" cy="881684"/>
            </a:xfrm>
          </p:grpSpPr>
          <p:sp>
            <p:nvSpPr>
              <p:cNvPr id="14" name="椭圆 13"/>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4237176" y="819597"/>
                <a:ext cx="669652" cy="669652"/>
              </a:xfrm>
              <a:prstGeom prst="ellipse">
                <a:avLst/>
              </a:prstGeom>
              <a:solidFill>
                <a:srgbClr val="94CF29"/>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solidFill>
                    <a:srgbClr val="C00000"/>
                  </a:solidFill>
                  <a:latin typeface="微软雅黑" panose="020B0503020204020204" pitchFamily="34" charset="-122"/>
                  <a:ea typeface="微软雅黑" panose="020B0503020204020204" pitchFamily="34" charset="-122"/>
                </a:endParaRPr>
              </a:p>
            </p:txBody>
          </p:sp>
        </p:grpSp>
        <p:sp>
          <p:nvSpPr>
            <p:cNvPr id="13"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86492" tIns="43247" rIns="86492" bIns="43247" numCol="1" anchor="t" anchorCtr="0" compatLnSpc="1"/>
            <a:lstStyle/>
            <a:p>
              <a:endParaRPr lang="en-US" sz="2270">
                <a:latin typeface="微软雅黑" panose="020B0503020204020204" pitchFamily="34" charset="-122"/>
                <a:ea typeface="微软雅黑" panose="020B0503020204020204" pitchFamily="34" charset="-122"/>
              </a:endParaRPr>
            </a:p>
          </p:txBody>
        </p:sp>
      </p:grpSp>
      <p:grpSp>
        <p:nvGrpSpPr>
          <p:cNvPr id="4" name="组合 15"/>
          <p:cNvGrpSpPr/>
          <p:nvPr/>
        </p:nvGrpSpPr>
        <p:grpSpPr>
          <a:xfrm>
            <a:off x="759331" y="3266874"/>
            <a:ext cx="756118" cy="756118"/>
            <a:chOff x="5418452" y="307702"/>
            <a:chExt cx="599448" cy="599448"/>
          </a:xfrm>
        </p:grpSpPr>
        <p:grpSp>
          <p:nvGrpSpPr>
            <p:cNvPr id="5" name="组合 16"/>
            <p:cNvGrpSpPr/>
            <p:nvPr/>
          </p:nvGrpSpPr>
          <p:grpSpPr>
            <a:xfrm>
              <a:off x="5418452" y="307702"/>
              <a:ext cx="599448" cy="599448"/>
              <a:chOff x="4131160" y="713581"/>
              <a:chExt cx="881684" cy="881684"/>
            </a:xfrm>
          </p:grpSpPr>
          <p:sp>
            <p:nvSpPr>
              <p:cNvPr id="19" name="椭圆 18"/>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4237176" y="819597"/>
                <a:ext cx="669652" cy="669652"/>
              </a:xfrm>
              <a:prstGeom prst="ellipse">
                <a:avLst/>
              </a:prstGeom>
              <a:solidFill>
                <a:srgbClr val="94CF29"/>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8"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86492" tIns="43247" rIns="86492" bIns="43247" numCol="1" anchor="t" anchorCtr="0" compatLnSpc="1"/>
            <a:lstStyle/>
            <a:p>
              <a:endParaRPr lang="en-US" sz="2270">
                <a:latin typeface="微软雅黑" panose="020B0503020204020204" pitchFamily="34" charset="-122"/>
                <a:ea typeface="微软雅黑" panose="020B0503020204020204" pitchFamily="34" charset="-122"/>
              </a:endParaRPr>
            </a:p>
          </p:txBody>
        </p:sp>
      </p:grpSp>
      <p:pic>
        <p:nvPicPr>
          <p:cNvPr id="27" name="图片 26"/>
          <p:cNvPicPr>
            <a:picLocks noChangeAspect="1"/>
          </p:cNvPicPr>
          <p:nvPr/>
        </p:nvPicPr>
        <p:blipFill rotWithShape="1">
          <a:blip r:embed="rId5" cstate="print">
            <a:extLst>
              <a:ext uri="{28A0092B-C50C-407E-A947-70E740481C1C}">
                <a14:useLocalDpi xmlns:a14="http://schemas.microsoft.com/office/drawing/2010/main" val="0"/>
              </a:ext>
            </a:extLst>
          </a:blip>
          <a:srcRect t="93992" b="5138"/>
          <a:stretch>
            <a:fillRect/>
          </a:stretch>
        </p:blipFill>
        <p:spPr>
          <a:xfrm>
            <a:off x="-25479" y="6442321"/>
            <a:ext cx="12217479" cy="139292"/>
          </a:xfrm>
          <a:prstGeom prst="rect">
            <a:avLst/>
          </a:prstGeom>
          <a:effectLst>
            <a:outerShdw blurRad="50800" dist="38100" dir="2700000" algn="tl" rotWithShape="0">
              <a:prstClr val="black">
                <a:alpha val="40000"/>
              </a:prstClr>
            </a:outerShdw>
          </a:effectLst>
        </p:spPr>
      </p:pic>
      <p:sp>
        <p:nvSpPr>
          <p:cNvPr id="28" name="矩形 27"/>
          <p:cNvSpPr/>
          <p:nvPr/>
        </p:nvSpPr>
        <p:spPr>
          <a:xfrm>
            <a:off x="1575064" y="1328803"/>
            <a:ext cx="10140549" cy="563245"/>
          </a:xfrm>
          <a:prstGeom prst="rect">
            <a:avLst/>
          </a:prstGeom>
        </p:spPr>
        <p:txBody>
          <a:bodyPr wrap="square">
            <a:spAutoFit/>
          </a:bodyPr>
          <a:lstStyle/>
          <a:p>
            <a:r>
              <a:rPr lang="zh-CN" altLang="en-US" sz="3070" b="1" dirty="0" smtClean="0">
                <a:latin typeface="微软雅黑" panose="020B0503020204020204" pitchFamily="34" charset="-122"/>
                <a:ea typeface="微软雅黑" panose="020B0503020204020204" pitchFamily="34" charset="-122"/>
              </a:rPr>
              <a:t>教学重点：</a:t>
            </a:r>
            <a:endParaRPr lang="zh-CN" altLang="en-US" sz="3070" b="1" dirty="0">
              <a:latin typeface="微软雅黑" panose="020B0503020204020204" pitchFamily="34" charset="-122"/>
              <a:ea typeface="微软雅黑" panose="020B0503020204020204" pitchFamily="34" charset="-122"/>
            </a:endParaRPr>
          </a:p>
        </p:txBody>
      </p:sp>
      <p:sp>
        <p:nvSpPr>
          <p:cNvPr id="29" name="矩形 28"/>
          <p:cNvSpPr/>
          <p:nvPr/>
        </p:nvSpPr>
        <p:spPr>
          <a:xfrm>
            <a:off x="1590264" y="3413982"/>
            <a:ext cx="9897421" cy="563245"/>
          </a:xfrm>
          <a:prstGeom prst="rect">
            <a:avLst/>
          </a:prstGeom>
        </p:spPr>
        <p:txBody>
          <a:bodyPr wrap="square">
            <a:spAutoFit/>
          </a:bodyPr>
          <a:lstStyle/>
          <a:p>
            <a:r>
              <a:rPr lang="zh-CN" altLang="en-US" sz="3070" b="1" dirty="0" smtClean="0">
                <a:latin typeface="微软雅黑" panose="020B0503020204020204" pitchFamily="34" charset="-122"/>
                <a:ea typeface="微软雅黑" panose="020B0503020204020204" pitchFamily="34" charset="-122"/>
              </a:rPr>
              <a:t>教学难点：</a:t>
            </a:r>
            <a:endParaRPr lang="zh-CN" altLang="en-US" sz="3070" b="1" dirty="0">
              <a:latin typeface="微软雅黑" panose="020B0503020204020204" pitchFamily="34" charset="-122"/>
              <a:ea typeface="微软雅黑" panose="020B0503020204020204" pitchFamily="34" charset="-122"/>
            </a:endParaRPr>
          </a:p>
        </p:txBody>
      </p:sp>
      <p:sp>
        <p:nvSpPr>
          <p:cNvPr id="26" name="TextBox 25"/>
          <p:cNvSpPr txBox="1"/>
          <p:nvPr/>
        </p:nvSpPr>
        <p:spPr>
          <a:xfrm>
            <a:off x="2172935" y="2173062"/>
            <a:ext cx="5455131" cy="485140"/>
          </a:xfrm>
          <a:prstGeom prst="rect">
            <a:avLst/>
          </a:prstGeom>
          <a:noFill/>
        </p:spPr>
        <p:txBody>
          <a:bodyPr wrap="square" rtlCol="0">
            <a:spAutoFit/>
          </a:bodyPr>
          <a:lstStyle/>
          <a:p>
            <a:r>
              <a:rPr lang="zh-CN" altLang="en-US" sz="2560" b="1" dirty="0">
                <a:latin typeface="微软雅黑" panose="020B0503020204020204" pitchFamily="34" charset="-122"/>
                <a:ea typeface="微软雅黑" panose="020B0503020204020204" pitchFamily="34" charset="-122"/>
              </a:rPr>
              <a:t>俄国十月革命的爆发和意义</a:t>
            </a:r>
          </a:p>
        </p:txBody>
      </p:sp>
      <p:sp>
        <p:nvSpPr>
          <p:cNvPr id="31" name="TextBox 30"/>
          <p:cNvSpPr txBox="1"/>
          <p:nvPr/>
        </p:nvSpPr>
        <p:spPr>
          <a:xfrm>
            <a:off x="2157738" y="4376390"/>
            <a:ext cx="5455131" cy="485140"/>
          </a:xfrm>
          <a:prstGeom prst="rect">
            <a:avLst/>
          </a:prstGeom>
          <a:noFill/>
        </p:spPr>
        <p:txBody>
          <a:bodyPr wrap="square" rtlCol="0">
            <a:spAutoFit/>
          </a:bodyPr>
          <a:lstStyle/>
          <a:p>
            <a:r>
              <a:rPr lang="zh-CN" altLang="en-US" sz="2560" b="1" dirty="0">
                <a:latin typeface="微软雅黑" panose="020B0503020204020204" pitchFamily="34" charset="-122"/>
                <a:ea typeface="微软雅黑" panose="020B0503020204020204" pitchFamily="34" charset="-122"/>
              </a:rPr>
              <a:t>苏联建设社会主义的探索和实践</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1000" fill="hold"/>
                                        <p:tgtEl>
                                          <p:spTgt spid="31"/>
                                        </p:tgtEl>
                                        <p:attrNameLst>
                                          <p:attrName>ppt_x</p:attrName>
                                        </p:attrNameLst>
                                      </p:cBhvr>
                                      <p:tavLst>
                                        <p:tav tm="0">
                                          <p:val>
                                            <p:strVal val="1+#ppt_w/2"/>
                                          </p:val>
                                        </p:tav>
                                        <p:tav tm="100000">
                                          <p:val>
                                            <p:strVal val="#ppt_x"/>
                                          </p:val>
                                        </p:tav>
                                      </p:tavLst>
                                    </p:anim>
                                    <p:anim calcmode="lin" valueType="num">
                                      <p:cBhvr additive="base">
                                        <p:cTn id="14"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53304" b="3434"/>
          <a:stretch>
            <a:fillRect/>
          </a:stretch>
        </p:blipFill>
        <p:spPr>
          <a:xfrm>
            <a:off x="-280" y="-12468"/>
            <a:ext cx="12192279" cy="6857746"/>
          </a:xfrm>
          <a:prstGeom prst="rect">
            <a:avLst/>
          </a:prstGeom>
        </p:spPr>
      </p:pic>
      <p:sp>
        <p:nvSpPr>
          <p:cNvPr id="6" name="TextBox 6"/>
          <p:cNvSpPr txBox="1">
            <a:spLocks noChangeArrowheads="1"/>
          </p:cNvSpPr>
          <p:nvPr/>
        </p:nvSpPr>
        <p:spPr bwMode="auto">
          <a:xfrm>
            <a:off x="5161421" y="1256897"/>
            <a:ext cx="274305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840" b="1" spc="226" dirty="0">
                <a:solidFill>
                  <a:schemeClr val="tx1">
                    <a:lumMod val="95000"/>
                    <a:lumOff val="5000"/>
                  </a:schemeClr>
                </a:solidFill>
                <a:latin typeface="黑体" panose="02010609060101010101" pitchFamily="49" charset="-122"/>
                <a:ea typeface="黑体" panose="02010609060101010101" pitchFamily="49" charset="-122"/>
              </a:rPr>
              <a:t>教学准备</a:t>
            </a:r>
          </a:p>
        </p:txBody>
      </p:sp>
      <p:sp>
        <p:nvSpPr>
          <p:cNvPr id="13" name="TextBox 15"/>
          <p:cNvSpPr txBox="1"/>
          <p:nvPr/>
        </p:nvSpPr>
        <p:spPr>
          <a:xfrm>
            <a:off x="5886544" y="2140379"/>
            <a:ext cx="5380553" cy="236220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2560" b="1" dirty="0" smtClean="0">
                <a:solidFill>
                  <a:schemeClr val="tx1"/>
                </a:solidFill>
              </a:rPr>
              <a:t>学习普通高中历史课程标准</a:t>
            </a:r>
            <a:endParaRPr lang="en-US" altLang="zh-CN" sz="2560" b="1" dirty="0" smtClean="0">
              <a:solidFill>
                <a:schemeClr val="tx1"/>
              </a:solidFill>
            </a:endParaRPr>
          </a:p>
          <a:p>
            <a:pPr>
              <a:lnSpc>
                <a:spcPct val="150000"/>
              </a:lnSpc>
            </a:pPr>
            <a:r>
              <a:rPr lang="zh-CN" altLang="en-US" sz="2560" b="1" dirty="0" smtClean="0">
                <a:solidFill>
                  <a:schemeClr val="tx1"/>
                </a:solidFill>
              </a:rPr>
              <a:t>阅读部编义务教育教科书</a:t>
            </a:r>
            <a:endParaRPr lang="en-US" altLang="zh-CN" sz="2560" b="1" dirty="0" smtClean="0">
              <a:solidFill>
                <a:schemeClr val="tx1"/>
              </a:solidFill>
            </a:endParaRPr>
          </a:p>
          <a:p>
            <a:pPr>
              <a:lnSpc>
                <a:spcPct val="150000"/>
              </a:lnSpc>
            </a:pPr>
            <a:r>
              <a:rPr lang="zh-CN" altLang="en-US" sz="2560" b="1" dirty="0" smtClean="0">
                <a:solidFill>
                  <a:schemeClr val="tx1"/>
                </a:solidFill>
              </a:rPr>
              <a:t>阅读高中教科书</a:t>
            </a:r>
            <a:endParaRPr lang="en-US" altLang="zh-CN" sz="2560" b="1" dirty="0" smtClean="0">
              <a:solidFill>
                <a:schemeClr val="tx1"/>
              </a:solidFill>
            </a:endParaRPr>
          </a:p>
          <a:p>
            <a:pPr>
              <a:lnSpc>
                <a:spcPct val="150000"/>
              </a:lnSpc>
            </a:pPr>
            <a:r>
              <a:rPr lang="zh-CN" altLang="en-US" sz="2560" b="1" dirty="0" smtClean="0">
                <a:solidFill>
                  <a:schemeClr val="tx1"/>
                </a:solidFill>
              </a:rPr>
              <a:t>编制练习题</a:t>
            </a:r>
            <a:endParaRPr lang="en-US" altLang="zh-CN" sz="2560" b="1" dirty="0">
              <a:solidFill>
                <a:schemeClr val="tx1"/>
              </a:solidFill>
            </a:endParaRPr>
          </a:p>
        </p:txBody>
      </p:sp>
      <p:grpSp>
        <p:nvGrpSpPr>
          <p:cNvPr id="11" name="组合 10"/>
          <p:cNvGrpSpPr/>
          <p:nvPr/>
        </p:nvGrpSpPr>
        <p:grpSpPr>
          <a:xfrm>
            <a:off x="3664253" y="2140878"/>
            <a:ext cx="1988153" cy="2009922"/>
            <a:chOff x="2918306" y="1498847"/>
            <a:chExt cx="1553762" cy="1570775"/>
          </a:xfrm>
        </p:grpSpPr>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27707" y="1961069"/>
              <a:ext cx="734960" cy="648611"/>
            </a:xfrm>
            <a:prstGeom prst="rect">
              <a:avLst/>
            </a:prstGeom>
          </p:spPr>
          <p:txBody>
            <a:bodyPr wrap="none">
              <a:spAutoFit/>
            </a:bodyPr>
            <a:lstStyle/>
            <a:p>
              <a:pPr algn="ctr" defTabSz="685800">
                <a:defRPr/>
              </a:pPr>
              <a:r>
                <a:rPr lang="en-US" altLang="zh-CN" sz="4800" kern="0" dirty="0">
                  <a:solidFill>
                    <a:srgbClr val="96D02B"/>
                  </a:solidFill>
                  <a:latin typeface="Impact" panose="020B0806030902050204" pitchFamily="34" charset="0"/>
                  <a:ea typeface="宋体" panose="02010600030101010101" pitchFamily="2" charset="-122"/>
                </a:rPr>
                <a:t>0 3</a:t>
              </a:r>
              <a:endParaRPr lang="zh-CN" altLang="en-US" sz="4800" kern="0" dirty="0">
                <a:solidFill>
                  <a:srgbClr val="96D02B"/>
                </a:solidFill>
                <a:latin typeface="Impact" panose="020B0806030902050204" pitchFamily="34" charset="0"/>
                <a:ea typeface="宋体" panose="02010600030101010101" pitchFamily="2" charset="-122"/>
              </a:endParaRPr>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up)">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up)">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up)">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53304" b="3434"/>
          <a:stretch>
            <a:fillRect/>
          </a:stretch>
        </p:blipFill>
        <p:spPr>
          <a:xfrm>
            <a:off x="4352" y="127"/>
            <a:ext cx="12187647" cy="6857746"/>
          </a:xfrm>
          <a:prstGeom prst="rect">
            <a:avLst/>
          </a:prstGeom>
        </p:spPr>
      </p:pic>
      <p:sp>
        <p:nvSpPr>
          <p:cNvPr id="6" name="TextBox 6"/>
          <p:cNvSpPr txBox="1">
            <a:spLocks noChangeArrowheads="1"/>
          </p:cNvSpPr>
          <p:nvPr/>
        </p:nvSpPr>
        <p:spPr bwMode="auto">
          <a:xfrm>
            <a:off x="5463217" y="1363264"/>
            <a:ext cx="274305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840" b="1" spc="226" dirty="0">
                <a:solidFill>
                  <a:schemeClr val="tx1">
                    <a:lumMod val="95000"/>
                    <a:lumOff val="5000"/>
                  </a:schemeClr>
                </a:solidFill>
                <a:latin typeface="黑体" panose="02010609060101010101" pitchFamily="49" charset="-122"/>
                <a:ea typeface="黑体" panose="02010609060101010101" pitchFamily="49" charset="-122"/>
              </a:rPr>
              <a:t>教学过程</a:t>
            </a:r>
          </a:p>
        </p:txBody>
      </p:sp>
      <p:sp>
        <p:nvSpPr>
          <p:cNvPr id="13" name="TextBox 15"/>
          <p:cNvSpPr txBox="1"/>
          <p:nvPr/>
        </p:nvSpPr>
        <p:spPr>
          <a:xfrm>
            <a:off x="5998655" y="3135335"/>
            <a:ext cx="5534616" cy="118110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2560" b="1" dirty="0" smtClean="0">
                <a:solidFill>
                  <a:schemeClr val="tx1"/>
                </a:solidFill>
              </a:rPr>
              <a:t>本课教学过程由导入新课、讲授新课、课堂小结、反馈练习四部分构成</a:t>
            </a:r>
            <a:endParaRPr lang="en-US" altLang="zh-CN" sz="2560" b="1" dirty="0">
              <a:solidFill>
                <a:schemeClr val="tx1"/>
              </a:solidFill>
            </a:endParaRPr>
          </a:p>
        </p:txBody>
      </p:sp>
      <p:grpSp>
        <p:nvGrpSpPr>
          <p:cNvPr id="11" name="组合 10"/>
          <p:cNvGrpSpPr/>
          <p:nvPr/>
        </p:nvGrpSpPr>
        <p:grpSpPr>
          <a:xfrm>
            <a:off x="3664253" y="2140878"/>
            <a:ext cx="1988153" cy="2009922"/>
            <a:chOff x="2918306" y="1498847"/>
            <a:chExt cx="1553762" cy="1570775"/>
          </a:xfrm>
        </p:grpSpPr>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34902" y="1961069"/>
              <a:ext cx="720568" cy="648611"/>
            </a:xfrm>
            <a:prstGeom prst="rect">
              <a:avLst/>
            </a:prstGeom>
          </p:spPr>
          <p:txBody>
            <a:bodyPr wrap="none">
              <a:spAutoFit/>
            </a:bodyPr>
            <a:lstStyle/>
            <a:p>
              <a:pPr algn="ctr" defTabSz="685800">
                <a:defRPr/>
              </a:pPr>
              <a:r>
                <a:rPr lang="en-US" altLang="zh-CN" sz="4800" kern="0" dirty="0">
                  <a:solidFill>
                    <a:srgbClr val="96D02B"/>
                  </a:solidFill>
                  <a:latin typeface="Impact" panose="020B0806030902050204" pitchFamily="34" charset="0"/>
                  <a:ea typeface="宋体" panose="02010600030101010101" pitchFamily="2" charset="-122"/>
                </a:rPr>
                <a:t>0 4</a:t>
              </a:r>
              <a:endParaRPr lang="zh-CN" altLang="en-US" sz="4800" kern="0" dirty="0">
                <a:solidFill>
                  <a:srgbClr val="96D02B"/>
                </a:solidFill>
                <a:latin typeface="Impact" panose="020B0806030902050204" pitchFamily="34" charset="0"/>
                <a:ea typeface="宋体" panose="02010600030101010101" pitchFamily="2" charset="-122"/>
              </a:endParaRPr>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导入</a:t>
            </a:r>
          </a:p>
        </p:txBody>
      </p:sp>
      <p:sp>
        <p:nvSpPr>
          <p:cNvPr id="3" name="内容占位符 2"/>
          <p:cNvSpPr>
            <a:spLocks noGrp="1"/>
          </p:cNvSpPr>
          <p:nvPr>
            <p:ph idx="1"/>
          </p:nvPr>
        </p:nvSpPr>
        <p:spPr/>
        <p:txBody>
          <a:bodyPr/>
          <a:lstStyle/>
          <a:p>
            <a:r>
              <a:rPr lang="en-US" altLang="zh-CN" sz="2800"/>
              <a:t>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布尔什维克主义作为一种政治思潮，作为一个政党而存在，是从</a:t>
            </a:r>
            <a:r>
              <a:rPr lang="en-US" altLang="zh-CN" sz="2800" b="1">
                <a:latin typeface="宋体" panose="02010600030101010101" pitchFamily="2" charset="-122"/>
                <a:ea typeface="宋体" panose="02010600030101010101" pitchFamily="2" charset="-122"/>
                <a:cs typeface="宋体" panose="02010600030101010101" pitchFamily="2" charset="-122"/>
              </a:rPr>
              <a:t>1903</a:t>
            </a:r>
            <a:r>
              <a:rPr sz="2800" b="1">
                <a:latin typeface="宋体" panose="02010600030101010101" pitchFamily="2" charset="-122"/>
                <a:ea typeface="宋体" panose="02010600030101010101" pitchFamily="2" charset="-122"/>
                <a:cs typeface="宋体" panose="02010600030101010101" pitchFamily="2" charset="-122"/>
              </a:rPr>
              <a:t>年开始的。</a:t>
            </a:r>
            <a:endParaRPr sz="2800"/>
          </a:p>
          <a:p>
            <a:pPr algn="r"/>
            <a:r>
              <a:rPr lang="en-US" altLang="zh-CN" sz="2400">
                <a:latin typeface="楷体" panose="02010609060101010101" pitchFamily="49" charset="-122"/>
                <a:ea typeface="楷体" panose="02010609060101010101" pitchFamily="49" charset="-122"/>
                <a:cs typeface="楷体" panose="02010609060101010101" pitchFamily="49" charset="-122"/>
              </a:rPr>
              <a:t>——</a:t>
            </a:r>
            <a:r>
              <a:rPr sz="2400">
                <a:latin typeface="楷体" panose="02010609060101010101" pitchFamily="49" charset="-122"/>
                <a:ea typeface="楷体" panose="02010609060101010101" pitchFamily="49" charset="-122"/>
                <a:cs typeface="楷体" panose="02010609060101010101" pitchFamily="49" charset="-122"/>
              </a:rPr>
              <a:t>【苏】列宁《共产主义运动中的</a:t>
            </a:r>
            <a:r>
              <a:rPr lang="en-US" altLang="zh-CN" sz="2400">
                <a:latin typeface="楷体" panose="02010609060101010101" pitchFamily="49" charset="-122"/>
                <a:ea typeface="楷体" panose="02010609060101010101" pitchFamily="49" charset="-122"/>
                <a:cs typeface="楷体" panose="02010609060101010101" pitchFamily="49" charset="-122"/>
              </a:rPr>
              <a:t>“</a:t>
            </a:r>
            <a:r>
              <a:rPr sz="2400">
                <a:latin typeface="楷体" panose="02010609060101010101" pitchFamily="49" charset="-122"/>
                <a:ea typeface="楷体" panose="02010609060101010101" pitchFamily="49" charset="-122"/>
                <a:cs typeface="楷体" panose="02010609060101010101" pitchFamily="49" charset="-122"/>
              </a:rPr>
              <a:t>左派</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sz="2400">
                <a:latin typeface="楷体" panose="02010609060101010101" pitchFamily="49" charset="-122"/>
                <a:ea typeface="楷体" panose="02010609060101010101" pitchFamily="49" charset="-122"/>
                <a:cs typeface="楷体" panose="02010609060101010101" pitchFamily="49" charset="-122"/>
              </a:rPr>
              <a:t>幼稚病》，《列宁选集》第四卷</a:t>
            </a:r>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TIMING" val="|0.7|2.2"/>
</p:tagLst>
</file>

<file path=ppt/tags/tag64.xml><?xml version="1.0" encoding="utf-8"?>
<p:tagLst xmlns:a="http://schemas.openxmlformats.org/drawingml/2006/main" xmlns:r="http://schemas.openxmlformats.org/officeDocument/2006/relationships" xmlns:p="http://schemas.openxmlformats.org/presentationml/2006/main">
  <p:tag name="TIMING" val="|0.6|3.3"/>
</p:tagLst>
</file>

<file path=ppt/tags/tag65.xml><?xml version="1.0" encoding="utf-8"?>
<p:tagLst xmlns:a="http://schemas.openxmlformats.org/drawingml/2006/main" xmlns:r="http://schemas.openxmlformats.org/officeDocument/2006/relationships" xmlns:p="http://schemas.openxmlformats.org/presentationml/2006/main">
  <p:tag name="TIMING" val="|1.5|0.9|1.2|0.9|1.6|2.6"/>
</p:tagLst>
</file>

<file path=ppt/tags/tag66.xml><?xml version="1.0" encoding="utf-8"?>
<p:tagLst xmlns:a="http://schemas.openxmlformats.org/drawingml/2006/main" xmlns:r="http://schemas.openxmlformats.org/officeDocument/2006/relationships" xmlns:p="http://schemas.openxmlformats.org/presentationml/2006/main">
  <p:tag name="TIMING" val="|1|6"/>
</p:tagLst>
</file>

<file path=ppt/tags/tag67.xml><?xml version="1.0" encoding="utf-8"?>
<p:tagLst xmlns:a="http://schemas.openxmlformats.org/drawingml/2006/main" xmlns:r="http://schemas.openxmlformats.org/officeDocument/2006/relationships" xmlns:p="http://schemas.openxmlformats.org/presentationml/2006/main">
  <p:tag name="TIMING" val="|0.8|2.8|1.5|1.1"/>
</p:tagLst>
</file>

<file path=ppt/tags/tag68.xml><?xml version="1.0" encoding="utf-8"?>
<p:tagLst xmlns:a="http://schemas.openxmlformats.org/drawingml/2006/main" xmlns:r="http://schemas.openxmlformats.org/officeDocument/2006/relationships" xmlns:p="http://schemas.openxmlformats.org/presentationml/2006/main">
  <p:tag name="TIMING" val="|0.7"/>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622"/>
</p:tagLst>
</file>

<file path=ppt/tags/tag7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622"/>
</p:tagLst>
</file>

<file path=ppt/tags/tag7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622"/>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622"/>
</p:tagLst>
</file>

<file path=ppt/tags/tag74.xml><?xml version="1.0" encoding="utf-8"?>
<p:tagLst xmlns:a="http://schemas.openxmlformats.org/drawingml/2006/main" xmlns:r="http://schemas.openxmlformats.org/officeDocument/2006/relationships" xmlns:p="http://schemas.openxmlformats.org/presentationml/2006/main">
  <p:tag name="REFSHAPE" val="728843204"/>
</p:tagLst>
</file>

<file path=ppt/tags/tag75.xml><?xml version="1.0" encoding="utf-8"?>
<p:tagLst xmlns:a="http://schemas.openxmlformats.org/drawingml/2006/main" xmlns:r="http://schemas.openxmlformats.org/officeDocument/2006/relationships" xmlns:p="http://schemas.openxmlformats.org/presentationml/2006/main">
  <p:tag name="REFSHAPE" val="728843068"/>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 name="KSO_WM_SLIDE_ITEM_CNT" val="2"/>
</p:tagLst>
</file>

<file path=ppt/tags/tag77.xml><?xml version="1.0" encoding="utf-8"?>
<p:tagLst xmlns:a="http://schemas.openxmlformats.org/drawingml/2006/main" xmlns:r="http://schemas.openxmlformats.org/officeDocument/2006/relationships" xmlns:p="http://schemas.openxmlformats.org/presentationml/2006/main">
  <p:tag name="REFSHAPE" val="728843068"/>
</p:tagLst>
</file>

<file path=ppt/tags/tag78.xml><?xml version="1.0" encoding="utf-8"?>
<p:tagLst xmlns:a="http://schemas.openxmlformats.org/drawingml/2006/main" xmlns:r="http://schemas.openxmlformats.org/officeDocument/2006/relationships" xmlns:p="http://schemas.openxmlformats.org/presentationml/2006/main">
  <p:tag name="TIMING" val="|0.4|0.8|0.4|0.2|0.1"/>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062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REFSHAPE" val="728843204"/>
</p:tagLst>
</file>

<file path=ppt/tags/tag81.xml><?xml version="1.0" encoding="utf-8"?>
<p:tagLst xmlns:a="http://schemas.openxmlformats.org/drawingml/2006/main" xmlns:r="http://schemas.openxmlformats.org/officeDocument/2006/relationships" xmlns:p="http://schemas.openxmlformats.org/presentationml/2006/main">
  <p:tag name="KSO_WM_UNIT_TABLE_BEAUTIFY" val="smartTable{d742502d-3a0d-43ee-8476-8638c847e541}"/>
</p:tagLst>
</file>

<file path=ppt/tags/tag82.xml><?xml version="1.0" encoding="utf-8"?>
<p:tagLst xmlns:a="http://schemas.openxmlformats.org/drawingml/2006/main" xmlns:r="http://schemas.openxmlformats.org/officeDocument/2006/relationships" xmlns:p="http://schemas.openxmlformats.org/presentationml/2006/main">
  <p:tag name="REFSHAPE" val="728843068"/>
</p:tagLst>
</file>

<file path=ppt/tags/tag83.xml><?xml version="1.0" encoding="utf-8"?>
<p:tagLst xmlns:a="http://schemas.openxmlformats.org/drawingml/2006/main" xmlns:r="http://schemas.openxmlformats.org/officeDocument/2006/relationships" xmlns:p="http://schemas.openxmlformats.org/presentationml/2006/main">
  <p:tag name="REFSHAPE" val="728843204"/>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 name="TIMING" val="|11.4|5.5|16.6"/>
</p:tagLst>
</file>

<file path=ppt/tags/tag85.xml><?xml version="1.0" encoding="utf-8"?>
<p:tagLst xmlns:a="http://schemas.openxmlformats.org/drawingml/2006/main" xmlns:r="http://schemas.openxmlformats.org/officeDocument/2006/relationships" xmlns:p="http://schemas.openxmlformats.org/presentationml/2006/main">
  <p:tag name="TIMING" val="|3|95.4|0.2|47.5|54.4|34.2|34.1"/>
</p:tagLst>
</file>

<file path=ppt/tags/tag86.xml><?xml version="1.0" encoding="utf-8"?>
<p:tagLst xmlns:a="http://schemas.openxmlformats.org/drawingml/2006/main" xmlns:r="http://schemas.openxmlformats.org/officeDocument/2006/relationships" xmlns:p="http://schemas.openxmlformats.org/presentationml/2006/main">
  <p:tag name="TIMING" val="|6.9|76|17.1|36.1|19.7|4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2382</Words>
  <Application>Microsoft Office PowerPoint</Application>
  <PresentationFormat>自定义</PresentationFormat>
  <Paragraphs>230</Paragraphs>
  <Slides>28</Slides>
  <Notes>12</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导入</vt:lpstr>
      <vt:lpstr>一.列宁主义的形成</vt:lpstr>
      <vt:lpstr>一.列宁主义的形成</vt:lpstr>
      <vt:lpstr>一.列宁主义的形成</vt:lpstr>
      <vt:lpstr>PowerPoint 演示文稿</vt:lpstr>
      <vt:lpstr>一.列宁主义的形成</vt:lpstr>
      <vt:lpstr>二、俄国十月社会主义革命</vt:lpstr>
      <vt:lpstr>二、俄国十月社会主义革命</vt:lpstr>
      <vt:lpstr>二.俄国十月社会主义革命</vt:lpstr>
      <vt:lpstr>PowerPoint 演示文稿</vt:lpstr>
      <vt:lpstr>PowerPoint 演示文稿</vt:lpstr>
      <vt:lpstr>1、列宁的战时共产主义政策和新经济政策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166</cp:revision>
  <dcterms:created xsi:type="dcterms:W3CDTF">2019-06-19T02:08:00Z</dcterms:created>
  <dcterms:modified xsi:type="dcterms:W3CDTF">2020-04-28T01:22:03Z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