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3"/>
  </p:sldMasterIdLst>
  <p:notesMasterIdLst>
    <p:notesMasterId r:id="rId5"/>
  </p:notesMasterIdLst>
  <p:sldIdLst>
    <p:sldId id="511" r:id="rId4"/>
    <p:sldId id="530" r:id="rId6"/>
    <p:sldId id="543" r:id="rId7"/>
    <p:sldId id="544" r:id="rId8"/>
    <p:sldId id="531" r:id="rId9"/>
    <p:sldId id="532" r:id="rId10"/>
    <p:sldId id="533" r:id="rId11"/>
    <p:sldId id="534" r:id="rId12"/>
    <p:sldId id="537" r:id="rId13"/>
    <p:sldId id="538" r:id="rId14"/>
    <p:sldId id="539" r:id="rId15"/>
    <p:sldId id="541" r:id="rId16"/>
    <p:sldId id="542" r:id="rId17"/>
    <p:sldId id="512" r:id="rId1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latin typeface="Hoefler Text"/>
        <a:ea typeface="Hoefler Text"/>
        <a:cs typeface="Hoefler Text"/>
        <a:sym typeface="Hoefler Tex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latin typeface="Hoefler Text"/>
        <a:ea typeface="Hoefler Text"/>
        <a:cs typeface="Hoefler Text"/>
        <a:sym typeface="Hoefler Tex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latin typeface="Hoefler Text"/>
        <a:ea typeface="Hoefler Text"/>
        <a:cs typeface="Hoefler Text"/>
        <a:sym typeface="Hoefler Tex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latin typeface="Hoefler Text"/>
        <a:ea typeface="Hoefler Text"/>
        <a:cs typeface="Hoefler Text"/>
        <a:sym typeface="Hoefler Tex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latin typeface="Hoefler Text"/>
        <a:ea typeface="Hoefler Text"/>
        <a:cs typeface="Hoefler Text"/>
        <a:sym typeface="Hoefler Tex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latin typeface="Hoefler Text"/>
        <a:ea typeface="Hoefler Text"/>
        <a:cs typeface="Hoefler Text"/>
        <a:sym typeface="Hoefler Tex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latin typeface="Hoefler Text"/>
        <a:ea typeface="Hoefler Text"/>
        <a:cs typeface="Hoefler Text"/>
        <a:sym typeface="Hoefler Tex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latin typeface="Hoefler Text"/>
        <a:ea typeface="Hoefler Text"/>
        <a:cs typeface="Hoefler Text"/>
        <a:sym typeface="Hoefler Tex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latin typeface="Hoefler Text"/>
        <a:ea typeface="Hoefler Text"/>
        <a:cs typeface="Hoefler Text"/>
        <a:sym typeface="Hoefler T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jbz" initials="b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BFA"/>
    <a:srgbClr val="E8E8E8"/>
    <a:srgbClr val="E9E9E9"/>
    <a:srgbClr val="9A9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8716" autoAdjust="0"/>
  </p:normalViewPr>
  <p:slideViewPr>
    <p:cSldViewPr snapToGrid="0" snapToObjects="1">
      <p:cViewPr varScale="1">
        <p:scale>
          <a:sx n="84" d="100"/>
          <a:sy n="84" d="100"/>
        </p:scale>
        <p:origin x="768" y="48"/>
      </p:cViewPr>
      <p:guideLst>
        <p:guide orient="horz" pos="165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-2862" y="-96"/>
      </p:cViewPr>
      <p:guideLst>
        <p:guide orient="horz" pos="293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8" name="Shape 117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049099" name="Shape 1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6.png"/><Relationship Id="rId6" Type="http://schemas.openxmlformats.org/officeDocument/2006/relationships/tags" Target="../tags/tag17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5.png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6.png"/><Relationship Id="rId6" Type="http://schemas.openxmlformats.org/officeDocument/2006/relationships/tags" Target="../tags/tag3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5.png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6.png"/><Relationship Id="rId6" Type="http://schemas.openxmlformats.org/officeDocument/2006/relationships/tags" Target="../tags/tag3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5.png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6" Type="http://schemas.openxmlformats.org/officeDocument/2006/relationships/tags" Target="../tags/tag47.xml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6.png"/><Relationship Id="rId5" Type="http://schemas.openxmlformats.org/officeDocument/2006/relationships/tags" Target="../tags/tag49.xml"/><Relationship Id="rId4" Type="http://schemas.openxmlformats.org/officeDocument/2006/relationships/image" Target="file:///C:\Users\1V994W2\Documents\Tencent%20Files\574576071\FileRecv\&#25340;&#35013;&#32032;&#26448;\forright\\06\subject_holdleft_84,125,158_0_staid_full_0.png" TargetMode="External"/><Relationship Id="rId3" Type="http://schemas.openxmlformats.org/officeDocument/2006/relationships/image" Target="../media/image8.png"/><Relationship Id="rId2" Type="http://schemas.openxmlformats.org/officeDocument/2006/relationships/tags" Target="../tags/tag48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6.png"/><Relationship Id="rId6" Type="http://schemas.openxmlformats.org/officeDocument/2006/relationships/tags" Target="../tags/tag5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5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4" Type="http://schemas.openxmlformats.org/officeDocument/2006/relationships/tags" Target="../tags/tag65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6.png"/><Relationship Id="rId6" Type="http://schemas.openxmlformats.org/officeDocument/2006/relationships/tags" Target="../tags/tag68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5.png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6.png"/><Relationship Id="rId6" Type="http://schemas.openxmlformats.org/officeDocument/2006/relationships/tags" Target="../tags/tag76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5.pn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9.png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6.png"/><Relationship Id="rId6" Type="http://schemas.openxmlformats.org/officeDocument/2006/relationships/tags" Target="../tags/tag8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5.png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6.png"/><Relationship Id="rId7" Type="http://schemas.openxmlformats.org/officeDocument/2006/relationships/tags" Target="../tags/tag9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5.png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5.png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6.png"/><Relationship Id="rId7" Type="http://schemas.openxmlformats.org/officeDocument/2006/relationships/tags" Target="../tags/tag114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5.png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5" Type="http://schemas.openxmlformats.org/officeDocument/2006/relationships/tags" Target="../tags/tag120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6.png"/><Relationship Id="rId7" Type="http://schemas.openxmlformats.org/officeDocument/2006/relationships/tags" Target="../tags/tag124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5.png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6.png"/><Relationship Id="rId7" Type="http://schemas.openxmlformats.org/officeDocument/2006/relationships/tags" Target="../tags/tag134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5.png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7" Type="http://schemas.openxmlformats.org/officeDocument/2006/relationships/tags" Target="../tags/tag142.xml"/><Relationship Id="rId16" Type="http://schemas.openxmlformats.org/officeDocument/2006/relationships/tags" Target="../tags/tag141.xml"/><Relationship Id="rId15" Type="http://schemas.openxmlformats.org/officeDocument/2006/relationships/tags" Target="../tags/tag140.xml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10.png"/><Relationship Id="rId7" Type="http://schemas.openxmlformats.org/officeDocument/2006/relationships/tags" Target="../tags/tag146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5.png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4" Type="http://schemas.openxmlformats.org/officeDocument/2006/relationships/tags" Target="../tags/tag151.xml"/><Relationship Id="rId13" Type="http://schemas.openxmlformats.org/officeDocument/2006/relationships/tags" Target="../tags/tag150.xml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openxmlformats.org/officeDocument/2006/relationships/tags" Target="../tags/tag147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1" name="图像"/>
          <p:cNvSpPr>
            <a:spLocks noGrp="1"/>
          </p:cNvSpPr>
          <p:nvPr>
            <p:ph type="pic" sz="half" idx="13"/>
          </p:nvPr>
        </p:nvSpPr>
        <p:spPr>
          <a:xfrm>
            <a:off x="4624388" y="1752816"/>
            <a:ext cx="4028431" cy="283770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48852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95350" y="447730"/>
            <a:ext cx="7358063" cy="871645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048853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95350" y="1624213"/>
            <a:ext cx="3695700" cy="2962641"/>
          </a:xfrm>
          <a:prstGeom prst="rect">
            <a:avLst/>
          </a:prstGeom>
        </p:spPr>
        <p:txBody>
          <a:bodyPr/>
          <a:lstStyle>
            <a:lvl1pPr marL="219075" indent="-219075">
              <a:spcBef>
                <a:spcPts val="1460"/>
              </a:spcBef>
              <a:buBlip>
                <a:blip r:embed="rId2"/>
              </a:buBlip>
              <a:defRPr sz="1875"/>
            </a:lvl1pPr>
            <a:lvl2pPr marL="438150" indent="-219075">
              <a:spcBef>
                <a:spcPts val="1460"/>
              </a:spcBef>
              <a:buBlip>
                <a:blip r:embed="rId2"/>
              </a:buBlip>
              <a:defRPr sz="1875"/>
            </a:lvl2pPr>
            <a:lvl3pPr marL="657225" indent="-219075">
              <a:spcBef>
                <a:spcPts val="1460"/>
              </a:spcBef>
              <a:buBlip>
                <a:blip r:embed="rId2"/>
              </a:buBlip>
              <a:defRPr sz="1875"/>
            </a:lvl3pPr>
            <a:lvl4pPr marL="876300" indent="-219075">
              <a:spcBef>
                <a:spcPts val="1460"/>
              </a:spcBef>
              <a:buBlip>
                <a:blip r:embed="rId2"/>
              </a:buBlip>
              <a:defRPr sz="1875"/>
            </a:lvl4pPr>
            <a:lvl5pPr marL="1095375" indent="-219075">
              <a:spcBef>
                <a:spcPts val="1460"/>
              </a:spcBef>
              <a:buBlip>
                <a:blip r:embed="rId2"/>
              </a:buBlip>
              <a:defRPr sz="1875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4885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5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895350" y="485835"/>
            <a:ext cx="7358063" cy="4172465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4885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blipFill rotWithShape="1">
          <a:blip r:embed="rId2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7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7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7" name="图像"/>
          <p:cNvSpPr>
            <a:spLocks noGrp="1"/>
          </p:cNvSpPr>
          <p:nvPr>
            <p:ph type="pic" sz="half" idx="13"/>
          </p:nvPr>
        </p:nvSpPr>
        <p:spPr>
          <a:xfrm>
            <a:off x="4685337" y="2514910"/>
            <a:ext cx="3901532" cy="259710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48848" name="图像"/>
          <p:cNvSpPr>
            <a:spLocks noGrp="1"/>
          </p:cNvSpPr>
          <p:nvPr>
            <p:ph type="pic" sz="half" idx="14"/>
          </p:nvPr>
        </p:nvSpPr>
        <p:spPr>
          <a:xfrm>
            <a:off x="4233528" y="446135"/>
            <a:ext cx="4343400" cy="305957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48849" name="图像"/>
          <p:cNvSpPr>
            <a:spLocks noGrp="1"/>
          </p:cNvSpPr>
          <p:nvPr>
            <p:ph type="pic" idx="15"/>
          </p:nvPr>
        </p:nvSpPr>
        <p:spPr>
          <a:xfrm>
            <a:off x="619125" y="-447730"/>
            <a:ext cx="3938588" cy="604219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4885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–Johnny Appleseed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95350" y="3357977"/>
            <a:ext cx="7358063" cy="21910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buSzTx/>
              <a:buNone/>
              <a:defRPr sz="1200"/>
            </a:lvl1pPr>
          </a:lstStyle>
          <a:p>
            <a:r>
              <a:t>–Johnny Appleseed</a:t>
            </a:r>
          </a:p>
        </p:txBody>
      </p:sp>
      <p:sp>
        <p:nvSpPr>
          <p:cNvPr id="1048845" name="“在此键入引文。”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895350" y="2221980"/>
            <a:ext cx="7358063" cy="423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ct val="255000"/>
              </a:spcBef>
              <a:buSzTx/>
              <a:buNone/>
            </a:lvl1pPr>
          </a:lstStyle>
          <a:p>
            <a:r>
              <a:t>“在此键入引文。”</a:t>
            </a:r>
          </a:p>
        </p:txBody>
      </p:sp>
      <p:sp>
        <p:nvSpPr>
          <p:cNvPr id="104884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5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6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7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2" name="图像"/>
          <p:cNvSpPr>
            <a:spLocks noGrp="1"/>
          </p:cNvSpPr>
          <p:nvPr>
            <p:ph type="pic" idx="13"/>
          </p:nvPr>
        </p:nvSpPr>
        <p:spPr>
          <a:xfrm>
            <a:off x="1242" y="1876"/>
            <a:ext cx="9158288" cy="64512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488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0756"/>
            <a:ext cx="157163" cy="190524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1" Type="http://schemas.openxmlformats.org/officeDocument/2006/relationships/theme" Target="../theme/theme1.xml"/><Relationship Id="rId30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9" Type="http://schemas.openxmlformats.org/officeDocument/2006/relationships/image" Target="../media/image3.jpeg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5" Type="http://schemas.openxmlformats.org/officeDocument/2006/relationships/theme" Target="../theme/theme2.xml"/><Relationship Id="rId24" Type="http://schemas.openxmlformats.org/officeDocument/2006/relationships/tags" Target="../tags/tag157.xml"/><Relationship Id="rId23" Type="http://schemas.openxmlformats.org/officeDocument/2006/relationships/tags" Target="../tags/tag156.xml"/><Relationship Id="rId22" Type="http://schemas.openxmlformats.org/officeDocument/2006/relationships/tags" Target="../tags/tag155.xml"/><Relationship Id="rId21" Type="http://schemas.openxmlformats.org/officeDocument/2006/relationships/tags" Target="../tags/tag154.xml"/><Relationship Id="rId20" Type="http://schemas.openxmlformats.org/officeDocument/2006/relationships/tags" Target="../tags/tag153.xml"/><Relationship Id="rId2" Type="http://schemas.openxmlformats.org/officeDocument/2006/relationships/slideLayout" Target="../slideLayouts/slideLayout30.xml"/><Relationship Id="rId19" Type="http://schemas.openxmlformats.org/officeDocument/2006/relationships/tags" Target="../tags/tag152.xml"/><Relationship Id="rId18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1" y="4963137"/>
            <a:ext cx="157163" cy="1905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900" b="1" i="0">
                <a:solidFill>
                  <a:srgbClr val="F3F1DF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ransition spd="med"/>
  <p:txStyles>
    <p:titleStyle>
      <a:lvl1pPr marL="0" marR="0" indent="0" algn="ctr" defTabSz="30988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3525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latin typeface="+mn-lt"/>
          <a:ea typeface="+mn-ea"/>
          <a:cs typeface="+mn-cs"/>
          <a:sym typeface="Helvetica Neu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latin typeface="+mn-lt"/>
          <a:ea typeface="+mn-ea"/>
          <a:cs typeface="+mn-cs"/>
          <a:sym typeface="Helvetica Neu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latin typeface="+mn-lt"/>
          <a:ea typeface="+mn-ea"/>
          <a:cs typeface="+mn-cs"/>
          <a:sym typeface="Helvetica Neu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latin typeface="+mn-lt"/>
          <a:ea typeface="+mn-ea"/>
          <a:cs typeface="+mn-cs"/>
          <a:sym typeface="Helvetica Neu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latin typeface="+mn-lt"/>
          <a:ea typeface="+mn-ea"/>
          <a:cs typeface="+mn-cs"/>
          <a:sym typeface="Helvetica Neue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latin typeface="+mn-lt"/>
          <a:ea typeface="+mn-ea"/>
          <a:cs typeface="+mn-cs"/>
          <a:sym typeface="Helvetica Neue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latin typeface="+mn-lt"/>
          <a:ea typeface="+mn-ea"/>
          <a:cs typeface="+mn-cs"/>
          <a:sym typeface="Helvetica Neue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latin typeface="+mn-lt"/>
          <a:ea typeface="+mn-ea"/>
          <a:cs typeface="+mn-cs"/>
          <a:sym typeface="Helvetica Neue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latin typeface="+mn-lt"/>
          <a:ea typeface="+mn-ea"/>
          <a:cs typeface="+mn-cs"/>
          <a:sym typeface="Helvetica Neue"/>
        </a:defRPr>
      </a:lvl9pPr>
    </p:titleStyle>
    <p:bodyStyle>
      <a:lvl1pPr marL="252730" marR="0" indent="-252095" algn="l" defTabSz="309880" rtl="0" latinLnBrk="0">
        <a:lnSpc>
          <a:spcPct val="120000"/>
        </a:lnSpc>
        <a:spcBef>
          <a:spcPts val="1685"/>
        </a:spcBef>
        <a:spcAft>
          <a:spcPts val="0"/>
        </a:spcAft>
        <a:buClrTx/>
        <a:buSzPct val="50000"/>
        <a:buFontTx/>
        <a:buBlip>
          <a:blip r:embed="rId30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latin typeface="Hoefler Text"/>
          <a:ea typeface="Hoefler Text"/>
          <a:cs typeface="Hoefler Text"/>
          <a:sym typeface="Hoefler Text"/>
        </a:defRPr>
      </a:lvl1pPr>
      <a:lvl2pPr marL="504825" marR="0" indent="-252095" algn="l" defTabSz="309880" rtl="0" latinLnBrk="0">
        <a:lnSpc>
          <a:spcPct val="120000"/>
        </a:lnSpc>
        <a:spcBef>
          <a:spcPts val="1685"/>
        </a:spcBef>
        <a:spcAft>
          <a:spcPts val="0"/>
        </a:spcAft>
        <a:buClrTx/>
        <a:buSzPct val="50000"/>
        <a:buFontTx/>
        <a:buBlip>
          <a:blip r:embed="rId30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latin typeface="Hoefler Text"/>
          <a:ea typeface="Hoefler Text"/>
          <a:cs typeface="Hoefler Text"/>
          <a:sym typeface="Hoefler Text"/>
        </a:defRPr>
      </a:lvl2pPr>
      <a:lvl3pPr marL="757555" marR="0" indent="-252095" algn="l" defTabSz="309880" rtl="0" latinLnBrk="0">
        <a:lnSpc>
          <a:spcPct val="120000"/>
        </a:lnSpc>
        <a:spcBef>
          <a:spcPts val="1685"/>
        </a:spcBef>
        <a:spcAft>
          <a:spcPts val="0"/>
        </a:spcAft>
        <a:buClrTx/>
        <a:buSzPct val="50000"/>
        <a:buFontTx/>
        <a:buBlip>
          <a:blip r:embed="rId30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latin typeface="Hoefler Text"/>
          <a:ea typeface="Hoefler Text"/>
          <a:cs typeface="Hoefler Text"/>
          <a:sym typeface="Hoefler Text"/>
        </a:defRPr>
      </a:lvl3pPr>
      <a:lvl4pPr marL="1009650" marR="0" indent="-252095" algn="l" defTabSz="309880" rtl="0" latinLnBrk="0">
        <a:lnSpc>
          <a:spcPct val="120000"/>
        </a:lnSpc>
        <a:spcBef>
          <a:spcPts val="1685"/>
        </a:spcBef>
        <a:spcAft>
          <a:spcPts val="0"/>
        </a:spcAft>
        <a:buClrTx/>
        <a:buSzPct val="50000"/>
        <a:buFontTx/>
        <a:buBlip>
          <a:blip r:embed="rId30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latin typeface="Hoefler Text"/>
          <a:ea typeface="Hoefler Text"/>
          <a:cs typeface="Hoefler Text"/>
          <a:sym typeface="Hoefler Text"/>
        </a:defRPr>
      </a:lvl4pPr>
      <a:lvl5pPr marL="1262380" marR="0" indent="-252095" algn="l" defTabSz="309880" rtl="0" latinLnBrk="0">
        <a:lnSpc>
          <a:spcPct val="120000"/>
        </a:lnSpc>
        <a:spcBef>
          <a:spcPts val="1685"/>
        </a:spcBef>
        <a:spcAft>
          <a:spcPts val="0"/>
        </a:spcAft>
        <a:buClrTx/>
        <a:buSzPct val="50000"/>
        <a:buFontTx/>
        <a:buBlip>
          <a:blip r:embed="rId30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latin typeface="Hoefler Text"/>
          <a:ea typeface="Hoefler Text"/>
          <a:cs typeface="Hoefler Text"/>
          <a:sym typeface="Hoefler Text"/>
        </a:defRPr>
      </a:lvl5pPr>
      <a:lvl6pPr marL="1514475" marR="0" indent="-252095" algn="l" defTabSz="309880" rtl="0" latinLnBrk="0">
        <a:lnSpc>
          <a:spcPct val="120000"/>
        </a:lnSpc>
        <a:spcBef>
          <a:spcPts val="1685"/>
        </a:spcBef>
        <a:spcAft>
          <a:spcPts val="0"/>
        </a:spcAft>
        <a:buClrTx/>
        <a:buSzPct val="50000"/>
        <a:buFontTx/>
        <a:buBlip>
          <a:blip r:embed="rId30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latin typeface="Hoefler Text"/>
          <a:ea typeface="Hoefler Text"/>
          <a:cs typeface="Hoefler Text"/>
          <a:sym typeface="Hoefler Text"/>
        </a:defRPr>
      </a:lvl6pPr>
      <a:lvl7pPr marL="1767205" marR="0" indent="-252095" algn="l" defTabSz="309880" rtl="0" latinLnBrk="0">
        <a:lnSpc>
          <a:spcPct val="120000"/>
        </a:lnSpc>
        <a:spcBef>
          <a:spcPts val="1685"/>
        </a:spcBef>
        <a:spcAft>
          <a:spcPts val="0"/>
        </a:spcAft>
        <a:buClrTx/>
        <a:buSzPct val="50000"/>
        <a:buFontTx/>
        <a:buBlip>
          <a:blip r:embed="rId30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latin typeface="Hoefler Text"/>
          <a:ea typeface="Hoefler Text"/>
          <a:cs typeface="Hoefler Text"/>
          <a:sym typeface="Hoefler Text"/>
        </a:defRPr>
      </a:lvl7pPr>
      <a:lvl8pPr marL="2019300" marR="0" indent="-252095" algn="l" defTabSz="309880" rtl="0" latinLnBrk="0">
        <a:lnSpc>
          <a:spcPct val="120000"/>
        </a:lnSpc>
        <a:spcBef>
          <a:spcPts val="1685"/>
        </a:spcBef>
        <a:spcAft>
          <a:spcPts val="0"/>
        </a:spcAft>
        <a:buClrTx/>
        <a:buSzPct val="50000"/>
        <a:buFontTx/>
        <a:buBlip>
          <a:blip r:embed="rId30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latin typeface="Hoefler Text"/>
          <a:ea typeface="Hoefler Text"/>
          <a:cs typeface="Hoefler Text"/>
          <a:sym typeface="Hoefler Text"/>
        </a:defRPr>
      </a:lvl8pPr>
      <a:lvl9pPr marL="2272030" marR="0" indent="-252095" algn="l" defTabSz="309880" rtl="0" latinLnBrk="0">
        <a:lnSpc>
          <a:spcPct val="120000"/>
        </a:lnSpc>
        <a:spcBef>
          <a:spcPts val="1685"/>
        </a:spcBef>
        <a:spcAft>
          <a:spcPts val="0"/>
        </a:spcAft>
        <a:buClrTx/>
        <a:buSzPct val="50000"/>
        <a:buFontTx/>
        <a:buBlip>
          <a:blip r:embed="rId30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30988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latin typeface="+mn-lt"/>
          <a:ea typeface="+mn-ea"/>
          <a:cs typeface="+mn-cs"/>
          <a:sym typeface="Palatino"/>
        </a:defRPr>
      </a:lvl1pPr>
      <a:lvl2pPr marL="0" marR="0" indent="85725" algn="ctr" defTabSz="30988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latin typeface="+mn-lt"/>
          <a:ea typeface="+mn-ea"/>
          <a:cs typeface="+mn-cs"/>
          <a:sym typeface="Palatino"/>
        </a:defRPr>
      </a:lvl2pPr>
      <a:lvl3pPr marL="0" marR="0" indent="171450" algn="ctr" defTabSz="30988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latin typeface="+mn-lt"/>
          <a:ea typeface="+mn-ea"/>
          <a:cs typeface="+mn-cs"/>
          <a:sym typeface="Palatino"/>
        </a:defRPr>
      </a:lvl3pPr>
      <a:lvl4pPr marL="0" marR="0" indent="257175" algn="ctr" defTabSz="30988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latin typeface="+mn-lt"/>
          <a:ea typeface="+mn-ea"/>
          <a:cs typeface="+mn-cs"/>
          <a:sym typeface="Palatino"/>
        </a:defRPr>
      </a:lvl4pPr>
      <a:lvl5pPr marL="0" marR="0" indent="342900" algn="ctr" defTabSz="30988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latin typeface="+mn-lt"/>
          <a:ea typeface="+mn-ea"/>
          <a:cs typeface="+mn-cs"/>
          <a:sym typeface="Palatino"/>
        </a:defRPr>
      </a:lvl5pPr>
      <a:lvl6pPr marL="0" marR="0" indent="428625" algn="ctr" defTabSz="30988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latin typeface="+mn-lt"/>
          <a:ea typeface="+mn-ea"/>
          <a:cs typeface="+mn-cs"/>
          <a:sym typeface="Palatino"/>
        </a:defRPr>
      </a:lvl6pPr>
      <a:lvl7pPr marL="0" marR="0" indent="514350" algn="ctr" defTabSz="30988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latin typeface="+mn-lt"/>
          <a:ea typeface="+mn-ea"/>
          <a:cs typeface="+mn-cs"/>
          <a:sym typeface="Palatino"/>
        </a:defRPr>
      </a:lvl7pPr>
      <a:lvl8pPr marL="0" marR="0" indent="600075" algn="ctr" defTabSz="30988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latin typeface="+mn-lt"/>
          <a:ea typeface="+mn-ea"/>
          <a:cs typeface="+mn-cs"/>
          <a:sym typeface="Palatino"/>
        </a:defRPr>
      </a:lvl8pPr>
      <a:lvl9pPr marL="0" marR="0" indent="685800" algn="ctr" defTabSz="30988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latin typeface="+mn-lt"/>
          <a:ea typeface="+mn-ea"/>
          <a:cs typeface="+mn-cs"/>
          <a:sym typeface="Palatino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8.xml"/><Relationship Id="rId2" Type="http://schemas.openxmlformats.org/officeDocument/2006/relationships/tags" Target="../tags/tag158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14.png"/><Relationship Id="rId2" Type="http://schemas.openxmlformats.org/officeDocument/2006/relationships/tags" Target="../tags/tag163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tags" Target="../tags/tag164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32.png"/><Relationship Id="rId2" Type="http://schemas.openxmlformats.org/officeDocument/2006/relationships/tags" Target="../tags/tag165.xml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13.png"/><Relationship Id="rId3" Type="http://schemas.openxmlformats.org/officeDocument/2006/relationships/tags" Target="../tags/tag160.xml"/><Relationship Id="rId2" Type="http://schemas.openxmlformats.org/officeDocument/2006/relationships/image" Target="../media/image12.png"/><Relationship Id="rId1" Type="http://schemas.openxmlformats.org/officeDocument/2006/relationships/tags" Target="../tags/tag15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40.xml"/><Relationship Id="rId6" Type="http://schemas.openxmlformats.org/officeDocument/2006/relationships/image" Target="../media/image16.jpeg"/><Relationship Id="rId5" Type="http://schemas.openxmlformats.org/officeDocument/2006/relationships/image" Target="../media/image15.emf"/><Relationship Id="rId4" Type="http://schemas.openxmlformats.org/officeDocument/2006/relationships/image" Target="../media/image13.png"/><Relationship Id="rId3" Type="http://schemas.openxmlformats.org/officeDocument/2006/relationships/tags" Target="../tags/tag162.xml"/><Relationship Id="rId2" Type="http://schemas.openxmlformats.org/officeDocument/2006/relationships/image" Target="../media/image14.png"/><Relationship Id="rId1" Type="http://schemas.openxmlformats.org/officeDocument/2006/relationships/tags" Target="../tags/tag16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2970530" y="1960880"/>
            <a:ext cx="6292215" cy="72834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11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区域发展对交通运输布局的影响</a:t>
            </a:r>
            <a:endParaRPr lang="zh-CN" altLang="en-US" sz="311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000" spc="226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i="0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i="0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i="0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高一地理</a:t>
            </a:r>
            <a:endParaRPr lang="zh-CN" altLang="en-US" sz="2400" b="1" i="0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24224" y="3699565"/>
            <a:ext cx="48362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i="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北京市朝阳外国语学校   刘明瑶</a:t>
            </a:r>
            <a:endParaRPr lang="zh-CN" altLang="en-US" sz="2000" i="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" name="图片 44"/>
          <p:cNvPicPr>
            <a:picLocks noChangeAspect="1"/>
          </p:cNvPicPr>
          <p:nvPr/>
        </p:nvPicPr>
        <p:blipFill>
          <a:blip r:embed="rId1"/>
          <a:srcRect t="15619"/>
          <a:stretch>
            <a:fillRect/>
          </a:stretch>
        </p:blipFill>
        <p:spPr>
          <a:xfrm>
            <a:off x="5020945" y="49530"/>
            <a:ext cx="4090670" cy="279273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 rot="0">
            <a:off x="31750" y="49530"/>
            <a:ext cx="4956810" cy="2792095"/>
            <a:chOff x="114" y="668"/>
            <a:chExt cx="8428" cy="4576"/>
          </a:xfrm>
        </p:grpSpPr>
        <p:grpSp>
          <p:nvGrpSpPr>
            <p:cNvPr id="24" name="组合 23"/>
            <p:cNvGrpSpPr/>
            <p:nvPr/>
          </p:nvGrpSpPr>
          <p:grpSpPr>
            <a:xfrm>
              <a:off x="114" y="668"/>
              <a:ext cx="8428" cy="4576"/>
              <a:chOff x="114" y="668"/>
              <a:chExt cx="8428" cy="4576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114" y="668"/>
                <a:ext cx="8428" cy="4576"/>
                <a:chOff x="114" y="668"/>
                <a:chExt cx="8428" cy="4576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>
                  <a:off x="114" y="668"/>
                  <a:ext cx="8428" cy="4576"/>
                  <a:chOff x="114" y="668"/>
                  <a:chExt cx="8428" cy="4576"/>
                </a:xfrm>
              </p:grpSpPr>
              <p:grpSp>
                <p:nvGrpSpPr>
                  <p:cNvPr id="13" name="组合 12"/>
                  <p:cNvGrpSpPr/>
                  <p:nvPr/>
                </p:nvGrpSpPr>
                <p:grpSpPr>
                  <a:xfrm>
                    <a:off x="114" y="668"/>
                    <a:ext cx="8428" cy="4576"/>
                    <a:chOff x="126" y="680"/>
                    <a:chExt cx="8428" cy="4576"/>
                  </a:xfrm>
                </p:grpSpPr>
                <p:pic>
                  <p:nvPicPr>
                    <p:cNvPr id="6" name="图片 5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3"/>
                    <a:srcRect t="30715" r="36935" b="21508"/>
                    <a:stretch>
                      <a:fillRect/>
                    </a:stretch>
                  </p:blipFill>
                  <p:spPr>
                    <a:xfrm>
                      <a:off x="126" y="680"/>
                      <a:ext cx="8428" cy="457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" name="椭圆 6"/>
                    <p:cNvSpPr/>
                    <p:nvPr/>
                  </p:nvSpPr>
                  <p:spPr>
                    <a:xfrm>
                      <a:off x="3509" y="3796"/>
                      <a:ext cx="173" cy="172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8" name="椭圆 7"/>
                  <p:cNvSpPr/>
                  <p:nvPr/>
                </p:nvSpPr>
                <p:spPr>
                  <a:xfrm>
                    <a:off x="6423" y="3956"/>
                    <a:ext cx="151" cy="183"/>
                  </a:xfrm>
                  <a:prstGeom prst="ellipse">
                    <a:avLst/>
                  </a:prstGeom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ang="5400000" scaled="0"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1" name="文本框 10"/>
                <p:cNvSpPr txBox="1"/>
                <p:nvPr/>
              </p:nvSpPr>
              <p:spPr>
                <a:xfrm>
                  <a:off x="2347" y="3511"/>
                  <a:ext cx="1281" cy="6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2000" b="1" i="0">
                      <a:solidFill>
                        <a:schemeClr val="tx1">
                          <a:alpha val="80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</a:rPr>
                    <a:t>拉萨</a:t>
                  </a:r>
                  <a:endParaRPr lang="zh-CN" altLang="en-US" sz="2000" b="1" i="0">
                    <a:solidFill>
                      <a:schemeClr val="tx1">
                        <a:alpha val="80000"/>
                      </a:schemeClr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12" name="文本框 11"/>
              <p:cNvSpPr txBox="1"/>
              <p:nvPr/>
            </p:nvSpPr>
            <p:spPr>
              <a:xfrm>
                <a:off x="6379" y="3703"/>
                <a:ext cx="1281" cy="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000" b="1" i="0">
                    <a:solidFill>
                      <a:schemeClr val="tx1">
                        <a:alpha val="80000"/>
                      </a:schemeClr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</a:rPr>
                  <a:t>成都</a:t>
                </a:r>
                <a:endParaRPr lang="zh-CN" altLang="en-US" sz="2000" b="1" i="0">
                  <a:solidFill>
                    <a:schemeClr val="tx1">
                      <a:alpha val="80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任意多边形 9"/>
            <p:cNvSpPr/>
            <p:nvPr/>
          </p:nvSpPr>
          <p:spPr>
            <a:xfrm>
              <a:off x="3628" y="3925"/>
              <a:ext cx="2872" cy="443"/>
            </a:xfrm>
            <a:custGeom>
              <a:avLst/>
              <a:gdLst>
                <a:gd name="connisteX0" fmla="*/ 0 w 1823720"/>
                <a:gd name="connsiteY0" fmla="*/ 0 h 281127"/>
                <a:gd name="connisteX1" fmla="*/ 88900 w 1823720"/>
                <a:gd name="connsiteY1" fmla="*/ 20955 h 281127"/>
                <a:gd name="connisteX2" fmla="*/ 129540 w 1823720"/>
                <a:gd name="connsiteY2" fmla="*/ 48260 h 281127"/>
                <a:gd name="connisteX3" fmla="*/ 198120 w 1823720"/>
                <a:gd name="connsiteY3" fmla="*/ 13970 h 281127"/>
                <a:gd name="connisteX4" fmla="*/ 266065 w 1823720"/>
                <a:gd name="connsiteY4" fmla="*/ 6985 h 281127"/>
                <a:gd name="connisteX5" fmla="*/ 341630 w 1823720"/>
                <a:gd name="connsiteY5" fmla="*/ 41275 h 281127"/>
                <a:gd name="connisteX6" fmla="*/ 402590 w 1823720"/>
                <a:gd name="connsiteY6" fmla="*/ 75565 h 281127"/>
                <a:gd name="connisteX7" fmla="*/ 464185 w 1823720"/>
                <a:gd name="connsiteY7" fmla="*/ 143510 h 281127"/>
                <a:gd name="connisteX8" fmla="*/ 518795 w 1823720"/>
                <a:gd name="connsiteY8" fmla="*/ 102870 h 281127"/>
                <a:gd name="connisteX9" fmla="*/ 560070 w 1823720"/>
                <a:gd name="connsiteY9" fmla="*/ 55245 h 281127"/>
                <a:gd name="connisteX10" fmla="*/ 607695 w 1823720"/>
                <a:gd name="connsiteY10" fmla="*/ 68580 h 281127"/>
                <a:gd name="connisteX11" fmla="*/ 655320 w 1823720"/>
                <a:gd name="connsiteY11" fmla="*/ 109855 h 281127"/>
                <a:gd name="connisteX12" fmla="*/ 716915 w 1823720"/>
                <a:gd name="connsiteY12" fmla="*/ 137160 h 281127"/>
                <a:gd name="connisteX13" fmla="*/ 778510 w 1823720"/>
                <a:gd name="connsiteY13" fmla="*/ 95885 h 281127"/>
                <a:gd name="connisteX14" fmla="*/ 812800 w 1823720"/>
                <a:gd name="connsiteY14" fmla="*/ 88900 h 281127"/>
                <a:gd name="connisteX15" fmla="*/ 853440 w 1823720"/>
                <a:gd name="connsiteY15" fmla="*/ 116205 h 281127"/>
                <a:gd name="connisteX16" fmla="*/ 922020 w 1823720"/>
                <a:gd name="connsiteY16" fmla="*/ 150495 h 281127"/>
                <a:gd name="connisteX17" fmla="*/ 983615 w 1823720"/>
                <a:gd name="connsiteY17" fmla="*/ 205105 h 281127"/>
                <a:gd name="connisteX18" fmla="*/ 1010920 w 1823720"/>
                <a:gd name="connsiteY18" fmla="*/ 259715 h 281127"/>
                <a:gd name="connisteX19" fmla="*/ 1065530 w 1823720"/>
                <a:gd name="connsiteY19" fmla="*/ 212090 h 281127"/>
                <a:gd name="connisteX20" fmla="*/ 1099820 w 1823720"/>
                <a:gd name="connsiteY20" fmla="*/ 164465 h 281127"/>
                <a:gd name="connisteX21" fmla="*/ 1127125 w 1823720"/>
                <a:gd name="connsiteY21" fmla="*/ 123190 h 281127"/>
                <a:gd name="connisteX22" fmla="*/ 1174750 w 1823720"/>
                <a:gd name="connsiteY22" fmla="*/ 88900 h 281127"/>
                <a:gd name="connisteX23" fmla="*/ 1263650 w 1823720"/>
                <a:gd name="connsiteY23" fmla="*/ 130175 h 281127"/>
                <a:gd name="connisteX24" fmla="*/ 1345565 w 1823720"/>
                <a:gd name="connsiteY24" fmla="*/ 164465 h 281127"/>
                <a:gd name="connisteX25" fmla="*/ 1400175 w 1823720"/>
                <a:gd name="connsiteY25" fmla="*/ 225425 h 281127"/>
                <a:gd name="connisteX26" fmla="*/ 1496060 w 1823720"/>
                <a:gd name="connsiteY26" fmla="*/ 219075 h 281127"/>
                <a:gd name="connisteX27" fmla="*/ 1570990 w 1823720"/>
                <a:gd name="connsiteY27" fmla="*/ 280035 h 281127"/>
                <a:gd name="connisteX28" fmla="*/ 1605280 w 1823720"/>
                <a:gd name="connsiteY28" fmla="*/ 252730 h 281127"/>
                <a:gd name="connisteX29" fmla="*/ 1673225 w 1823720"/>
                <a:gd name="connsiteY29" fmla="*/ 252730 h 281127"/>
                <a:gd name="connisteX30" fmla="*/ 1741805 w 1823720"/>
                <a:gd name="connsiteY30" fmla="*/ 212090 h 281127"/>
                <a:gd name="connisteX31" fmla="*/ 1823720 w 1823720"/>
                <a:gd name="connsiteY31" fmla="*/ 109855 h 28112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1823720" h="281127">
                  <a:moveTo>
                    <a:pt x="0" y="0"/>
                  </a:moveTo>
                  <a:cubicBezTo>
                    <a:pt x="17145" y="3810"/>
                    <a:pt x="62865" y="11430"/>
                    <a:pt x="88900" y="20955"/>
                  </a:cubicBezTo>
                  <a:cubicBezTo>
                    <a:pt x="114935" y="30480"/>
                    <a:pt x="107950" y="49530"/>
                    <a:pt x="129540" y="48260"/>
                  </a:cubicBezTo>
                  <a:cubicBezTo>
                    <a:pt x="151130" y="46990"/>
                    <a:pt x="170815" y="22225"/>
                    <a:pt x="198120" y="13970"/>
                  </a:cubicBezTo>
                  <a:cubicBezTo>
                    <a:pt x="225425" y="5715"/>
                    <a:pt x="237490" y="1270"/>
                    <a:pt x="266065" y="6985"/>
                  </a:cubicBezTo>
                  <a:cubicBezTo>
                    <a:pt x="294640" y="12700"/>
                    <a:pt x="314325" y="27305"/>
                    <a:pt x="341630" y="41275"/>
                  </a:cubicBezTo>
                  <a:cubicBezTo>
                    <a:pt x="368935" y="55245"/>
                    <a:pt x="377825" y="55245"/>
                    <a:pt x="402590" y="75565"/>
                  </a:cubicBezTo>
                  <a:cubicBezTo>
                    <a:pt x="427355" y="95885"/>
                    <a:pt x="440690" y="137795"/>
                    <a:pt x="464185" y="143510"/>
                  </a:cubicBezTo>
                  <a:cubicBezTo>
                    <a:pt x="487680" y="149225"/>
                    <a:pt x="499745" y="120650"/>
                    <a:pt x="518795" y="102870"/>
                  </a:cubicBezTo>
                  <a:cubicBezTo>
                    <a:pt x="537845" y="85090"/>
                    <a:pt x="542290" y="62230"/>
                    <a:pt x="560070" y="55245"/>
                  </a:cubicBezTo>
                  <a:cubicBezTo>
                    <a:pt x="577850" y="48260"/>
                    <a:pt x="588645" y="57785"/>
                    <a:pt x="607695" y="68580"/>
                  </a:cubicBezTo>
                  <a:cubicBezTo>
                    <a:pt x="626745" y="79375"/>
                    <a:pt x="633730" y="95885"/>
                    <a:pt x="655320" y="109855"/>
                  </a:cubicBezTo>
                  <a:cubicBezTo>
                    <a:pt x="676910" y="123825"/>
                    <a:pt x="692150" y="139700"/>
                    <a:pt x="716915" y="137160"/>
                  </a:cubicBezTo>
                  <a:cubicBezTo>
                    <a:pt x="741680" y="134620"/>
                    <a:pt x="759460" y="105410"/>
                    <a:pt x="778510" y="95885"/>
                  </a:cubicBezTo>
                  <a:cubicBezTo>
                    <a:pt x="797560" y="86360"/>
                    <a:pt x="797560" y="85090"/>
                    <a:pt x="812800" y="88900"/>
                  </a:cubicBezTo>
                  <a:cubicBezTo>
                    <a:pt x="828040" y="92710"/>
                    <a:pt x="831850" y="104140"/>
                    <a:pt x="853440" y="116205"/>
                  </a:cubicBezTo>
                  <a:cubicBezTo>
                    <a:pt x="875030" y="128270"/>
                    <a:pt x="895985" y="132715"/>
                    <a:pt x="922020" y="150495"/>
                  </a:cubicBezTo>
                  <a:cubicBezTo>
                    <a:pt x="948055" y="168275"/>
                    <a:pt x="965835" y="183515"/>
                    <a:pt x="983615" y="205105"/>
                  </a:cubicBezTo>
                  <a:cubicBezTo>
                    <a:pt x="1001395" y="226695"/>
                    <a:pt x="994410" y="258445"/>
                    <a:pt x="1010920" y="259715"/>
                  </a:cubicBezTo>
                  <a:cubicBezTo>
                    <a:pt x="1027430" y="260985"/>
                    <a:pt x="1047750" y="231140"/>
                    <a:pt x="1065530" y="212090"/>
                  </a:cubicBezTo>
                  <a:cubicBezTo>
                    <a:pt x="1083310" y="193040"/>
                    <a:pt x="1087755" y="182245"/>
                    <a:pt x="1099820" y="164465"/>
                  </a:cubicBezTo>
                  <a:cubicBezTo>
                    <a:pt x="1111885" y="146685"/>
                    <a:pt x="1111885" y="138430"/>
                    <a:pt x="1127125" y="123190"/>
                  </a:cubicBezTo>
                  <a:cubicBezTo>
                    <a:pt x="1142365" y="107950"/>
                    <a:pt x="1147445" y="87630"/>
                    <a:pt x="1174750" y="88900"/>
                  </a:cubicBezTo>
                  <a:cubicBezTo>
                    <a:pt x="1202055" y="90170"/>
                    <a:pt x="1229360" y="114935"/>
                    <a:pt x="1263650" y="130175"/>
                  </a:cubicBezTo>
                  <a:cubicBezTo>
                    <a:pt x="1297940" y="145415"/>
                    <a:pt x="1318260" y="145415"/>
                    <a:pt x="1345565" y="164465"/>
                  </a:cubicBezTo>
                  <a:cubicBezTo>
                    <a:pt x="1372870" y="183515"/>
                    <a:pt x="1370330" y="214630"/>
                    <a:pt x="1400175" y="225425"/>
                  </a:cubicBezTo>
                  <a:cubicBezTo>
                    <a:pt x="1430020" y="236220"/>
                    <a:pt x="1461770" y="208280"/>
                    <a:pt x="1496060" y="219075"/>
                  </a:cubicBezTo>
                  <a:cubicBezTo>
                    <a:pt x="1530350" y="229870"/>
                    <a:pt x="1549400" y="273050"/>
                    <a:pt x="1570990" y="280035"/>
                  </a:cubicBezTo>
                  <a:cubicBezTo>
                    <a:pt x="1592580" y="287020"/>
                    <a:pt x="1584960" y="258445"/>
                    <a:pt x="1605280" y="252730"/>
                  </a:cubicBezTo>
                  <a:cubicBezTo>
                    <a:pt x="1625600" y="247015"/>
                    <a:pt x="1645920" y="260985"/>
                    <a:pt x="1673225" y="252730"/>
                  </a:cubicBezTo>
                  <a:cubicBezTo>
                    <a:pt x="1700530" y="244475"/>
                    <a:pt x="1711960" y="240665"/>
                    <a:pt x="1741805" y="212090"/>
                  </a:cubicBezTo>
                  <a:cubicBezTo>
                    <a:pt x="1771650" y="183515"/>
                    <a:pt x="1808480" y="129540"/>
                    <a:pt x="1823720" y="109855"/>
                  </a:cubicBezTo>
                </a:path>
              </a:pathLst>
            </a:custGeom>
            <a:noFill/>
            <a:ln w="349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073743579" name="图片 10737435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5" y="2854325"/>
            <a:ext cx="4874895" cy="22885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3066415" y="1370330"/>
            <a:ext cx="1913255" cy="14605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4802505" y="2183130"/>
            <a:ext cx="362585" cy="212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560" y="2842895"/>
            <a:ext cx="4123055" cy="230060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013960" y="56515"/>
            <a:ext cx="4131945" cy="58356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p>
            <a:pPr algn="l"/>
            <a:r>
              <a:rPr lang="zh-CN" sz="16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玉龙铜矿是我国迄今发现的最大铜矿床之一</a:t>
            </a:r>
            <a:r>
              <a:rPr lang="en-US" altLang="zh-CN" sz="16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,</a:t>
            </a:r>
            <a:endParaRPr lang="en-US" altLang="zh-CN" sz="16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楷体_GB2312" charset="0"/>
            </a:endParaRPr>
          </a:p>
          <a:p>
            <a:pPr algn="l"/>
            <a:r>
              <a:rPr lang="zh-CN" sz="1600" b="1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沿线矿产等资源资源开发的需求！</a:t>
            </a:r>
            <a:endParaRPr lang="zh-CN" altLang="en-US" sz="1600" b="1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楷体_GB2312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31750" y="4727575"/>
            <a:ext cx="2283460" cy="33718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p>
            <a:pPr algn="l"/>
            <a:r>
              <a:rPr lang="zh-CN" sz="1600" b="1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沿线居民出行的需求！</a:t>
            </a:r>
            <a:endParaRPr lang="en-US" altLang="zh-CN" sz="1600" b="1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楷体_GB2312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037455" y="4756785"/>
            <a:ext cx="3599180" cy="33718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p>
            <a:pPr algn="l"/>
            <a:r>
              <a:rPr lang="zh-CN" sz="1600" b="1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旅游资源开发、旅游业发展的需求！</a:t>
            </a:r>
            <a:endParaRPr lang="zh-CN" sz="1600" b="1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楷体_GB2312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1750" y="49530"/>
            <a:ext cx="4947920" cy="58356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p>
            <a:pPr algn="l"/>
            <a:r>
              <a:rPr lang="zh-CN" altLang="en-US" sz="1600" b="1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川藏铁路的修建，还将打通我国与南亚的陆路经贸通道。</a:t>
            </a:r>
            <a:r>
              <a:rPr lang="zh-CN" altLang="en-US" sz="1600" b="1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区际合作与经济发展的需求！</a:t>
            </a:r>
            <a:endParaRPr lang="zh-CN" altLang="en-US" sz="1600" b="1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楷体_GB2312" charset="0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-34925" y="2077085"/>
            <a:ext cx="2416810" cy="98933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1838960" y="2169160"/>
            <a:ext cx="1750060" cy="132207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p>
            <a:pPr algn="l"/>
            <a:r>
              <a:rPr lang="zh-CN" altLang="en-US" sz="4000" b="1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区域发展需求</a:t>
            </a:r>
            <a:endParaRPr lang="zh-CN" altLang="en-US" sz="4000" b="1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楷体_GB2312" charset="0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3756025" y="2403475"/>
            <a:ext cx="1879600" cy="880110"/>
            <a:chOff x="5915" y="3785"/>
            <a:chExt cx="2960" cy="1386"/>
          </a:xfrm>
        </p:grpSpPr>
        <p:sp>
          <p:nvSpPr>
            <p:cNvPr id="55" name="右箭头 54"/>
            <p:cNvSpPr/>
            <p:nvPr/>
          </p:nvSpPr>
          <p:spPr>
            <a:xfrm>
              <a:off x="5965" y="3785"/>
              <a:ext cx="2911" cy="138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5915" y="4116"/>
              <a:ext cx="26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i="0">
                  <a:solidFill>
                    <a:srgbClr val="FF0000">
                      <a:alpha val="80000"/>
                    </a:srgb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决定</a:t>
              </a:r>
              <a:endParaRPr lang="zh-CN" altLang="en-US" sz="2400" b="1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5729605" y="2183130"/>
            <a:ext cx="1750060" cy="132207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p>
            <a:pPr algn="l"/>
            <a:r>
              <a:rPr lang="zh-CN" altLang="en-US" sz="4000" b="1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交通运输布局</a:t>
            </a:r>
            <a:endParaRPr lang="zh-CN" altLang="en-US" sz="4000" b="1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楷体_GB2312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7819390" y="2077085"/>
            <a:ext cx="1125855" cy="75374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00" grpId="1" animBg="1"/>
      <p:bldP spid="48" grpId="0" bldLvl="0" animBg="1"/>
      <p:bldP spid="49" grpId="0" animBg="1"/>
      <p:bldP spid="51" grpId="0" bldLvl="0" animBg="1"/>
      <p:bldP spid="51" grpId="1" animBg="1"/>
      <p:bldP spid="53" grpId="0" animBg="1"/>
      <p:bldP spid="54" grpId="0" bldLvl="0" animBg="1"/>
      <p:bldP spid="57" grpId="0" bldLvl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zh-CN" altLang="en-US" sz="3555"/>
              <a:t>如何克服重重困难？</a:t>
            </a:r>
            <a:endParaRPr lang="zh-CN" altLang="en-US" sz="3555"/>
          </a:p>
        </p:txBody>
      </p:sp>
      <p:pic>
        <p:nvPicPr>
          <p:cNvPr id="6" name="图片 5" descr="t011629755c3ae963d0.web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9921" b="16366"/>
          <a:stretch>
            <a:fillRect/>
          </a:stretch>
        </p:blipFill>
        <p:spPr>
          <a:xfrm>
            <a:off x="90805" y="2120900"/>
            <a:ext cx="4660265" cy="30016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b="9626"/>
          <a:stretch>
            <a:fillRect/>
          </a:stretch>
        </p:blipFill>
        <p:spPr>
          <a:xfrm>
            <a:off x="4780280" y="2120900"/>
            <a:ext cx="4254500" cy="30010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9375" y="1444625"/>
            <a:ext cx="4629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桥隧结合，解决高差问题，以桥带路，减少占用土地！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92980" y="1560830"/>
            <a:ext cx="43414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热棒解决冻土层反复冻融问题！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23085" y="736600"/>
            <a:ext cx="24320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400" b="1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科学技术</a:t>
            </a:r>
            <a:endParaRPr lang="zh-CN" altLang="en-US" sz="4400" b="1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加号 8"/>
          <p:cNvSpPr/>
          <p:nvPr/>
        </p:nvSpPr>
        <p:spPr>
          <a:xfrm>
            <a:off x="4364990" y="888365"/>
            <a:ext cx="593090" cy="465455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236845" y="736600"/>
            <a:ext cx="18243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400" b="1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资金</a:t>
            </a:r>
            <a:endParaRPr lang="zh-CN" altLang="en-US" sz="4400" b="1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10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620" y="123825"/>
            <a:ext cx="7273290" cy="4997450"/>
          </a:xfrm>
          <a:prstGeom prst="rect">
            <a:avLst/>
          </a:prstGeom>
        </p:spPr>
      </p:pic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7279640" y="325755"/>
          <a:ext cx="1850390" cy="47682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5190"/>
                <a:gridCol w="965200"/>
              </a:tblGrid>
              <a:tr h="40830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北京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584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2017年旅客发送量（人）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4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307035520</a:t>
                      </a:r>
                      <a:endParaRPr lang="en-US" sz="14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4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（约</a:t>
                      </a:r>
                      <a:r>
                        <a:rPr lang="en-US" altLang="zh-CN" sz="14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zh-CN" altLang="en-US" sz="14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亿）</a:t>
                      </a:r>
                      <a:endParaRPr lang="zh-CN" altLang="en-US" sz="14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4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2018年旅客发送量（人）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4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320499916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91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北京站占地面积(m</a:t>
                      </a:r>
                      <a:r>
                        <a:rPr lang="en-US" sz="1400" b="0" baseline="300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 </a:t>
                      </a: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)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25万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30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乌鲁木齐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584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2017年旅客发送量（人）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14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35578594</a:t>
                      </a:r>
                      <a:endParaRPr lang="en-US" sz="14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（约</a:t>
                      </a:r>
                      <a:r>
                        <a:rPr lang="en-US" altLang="zh-CN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3500</a:t>
                      </a:r>
                      <a:r>
                        <a:rPr lang="zh-CN" alt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万）</a:t>
                      </a:r>
                      <a:endParaRPr lang="zh-CN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4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2018年旅客发送量（人）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14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38025265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4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乌鲁木齐站占地面积(m</a:t>
                      </a:r>
                      <a:r>
                        <a:rPr lang="en-US" sz="1400" b="0" baseline="300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 </a:t>
                      </a: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)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10万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" y="1559560"/>
            <a:ext cx="7263765" cy="3551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l"/>
            <a:r>
              <a:rPr lang="zh-CN" altLang="en-US" sz="3555"/>
              <a:t>本节小结</a:t>
            </a:r>
            <a:endParaRPr lang="zh-CN" altLang="en-US" sz="3555"/>
          </a:p>
        </p:txBody>
      </p:sp>
      <p:sp>
        <p:nvSpPr>
          <p:cNvPr id="54" name="文本框 53"/>
          <p:cNvSpPr txBox="1"/>
          <p:nvPr/>
        </p:nvSpPr>
        <p:spPr>
          <a:xfrm>
            <a:off x="3707130" y="3569970"/>
            <a:ext cx="1750060" cy="132207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p>
            <a:pPr algn="l"/>
            <a:r>
              <a:rPr lang="zh-CN" altLang="en-US" sz="4000" b="1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区域发展需求</a:t>
            </a:r>
            <a:endParaRPr lang="zh-CN" altLang="en-US" sz="4000" b="1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楷体_GB2312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582920" y="2759710"/>
            <a:ext cx="3202305" cy="2364105"/>
            <a:chOff x="8808" y="794"/>
            <a:chExt cx="5043" cy="3723"/>
          </a:xfrm>
        </p:grpSpPr>
        <p:sp>
          <p:nvSpPr>
            <p:cNvPr id="9" name="左大括号 8"/>
            <p:cNvSpPr/>
            <p:nvPr/>
          </p:nvSpPr>
          <p:spPr>
            <a:xfrm>
              <a:off x="8808" y="1313"/>
              <a:ext cx="120" cy="302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008" y="794"/>
              <a:ext cx="4843" cy="725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i="0">
                  <a:solidFill>
                    <a:schemeClr val="tx1">
                      <a:alpha val="80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居民出行</a:t>
              </a:r>
              <a:endParaRPr lang="zh-CN" altLang="en-US" sz="24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010" y="1632"/>
              <a:ext cx="4841" cy="725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i="0">
                  <a:solidFill>
                    <a:schemeClr val="tx1">
                      <a:alpha val="80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矿产资源开发</a:t>
              </a:r>
              <a:endParaRPr lang="zh-CN" altLang="en-US" sz="24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023" y="2481"/>
              <a:ext cx="4829" cy="725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i="0">
                  <a:solidFill>
                    <a:schemeClr val="tx1">
                      <a:alpha val="80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旅游业发展</a:t>
              </a:r>
              <a:endParaRPr lang="zh-CN" altLang="en-US" sz="24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023" y="3307"/>
              <a:ext cx="4828" cy="725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i="0">
                  <a:solidFill>
                    <a:schemeClr val="tx1">
                      <a:alpha val="80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区域、区际经济合作</a:t>
              </a:r>
              <a:endParaRPr lang="zh-CN" altLang="en-US" sz="24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975" y="3839"/>
              <a:ext cx="1344" cy="6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en-US" altLang="zh-CN" sz="2800" b="1" i="0">
                  <a:solidFill>
                    <a:schemeClr val="tx1">
                      <a:alpha val="80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......</a:t>
              </a:r>
              <a:endParaRPr lang="en-US" altLang="zh-CN" sz="2800" b="1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112260" y="2293620"/>
            <a:ext cx="919480" cy="1200785"/>
            <a:chOff x="6476" y="3612"/>
            <a:chExt cx="1448" cy="1891"/>
          </a:xfrm>
        </p:grpSpPr>
        <p:sp>
          <p:nvSpPr>
            <p:cNvPr id="15" name="下箭头 14"/>
            <p:cNvSpPr/>
            <p:nvPr/>
          </p:nvSpPr>
          <p:spPr>
            <a:xfrm rot="10800000">
              <a:off x="6476" y="3612"/>
              <a:ext cx="1449" cy="1839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85" y="3835"/>
              <a:ext cx="966" cy="16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2800" i="0">
                  <a:solidFill>
                    <a:schemeClr val="tx1">
                      <a:alpha val="80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决定</a:t>
              </a:r>
              <a:endParaRPr lang="zh-CN" altLang="en-US" sz="2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3697605" y="894715"/>
            <a:ext cx="1750060" cy="132207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p>
            <a:pPr algn="l"/>
            <a:r>
              <a:rPr lang="zh-CN" altLang="en-US" sz="4000" b="1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交通运输布局</a:t>
            </a:r>
            <a:endParaRPr lang="zh-CN" altLang="en-US" sz="4000" b="1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楷体_GB2312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573395" y="337820"/>
            <a:ext cx="3202940" cy="2259330"/>
            <a:chOff x="8832" y="4580"/>
            <a:chExt cx="5044" cy="3558"/>
          </a:xfrm>
        </p:grpSpPr>
        <p:grpSp>
          <p:nvGrpSpPr>
            <p:cNvPr id="28" name="组合 27"/>
            <p:cNvGrpSpPr/>
            <p:nvPr/>
          </p:nvGrpSpPr>
          <p:grpSpPr>
            <a:xfrm>
              <a:off x="8832" y="4580"/>
              <a:ext cx="5044" cy="3402"/>
              <a:chOff x="8832" y="4580"/>
              <a:chExt cx="5044" cy="3402"/>
            </a:xfrm>
          </p:grpSpPr>
          <p:sp>
            <p:nvSpPr>
              <p:cNvPr id="18" name="左大括号 17"/>
              <p:cNvSpPr/>
              <p:nvPr/>
            </p:nvSpPr>
            <p:spPr>
              <a:xfrm>
                <a:off x="8832" y="4956"/>
                <a:ext cx="120" cy="3027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9021" y="4580"/>
                <a:ext cx="4843" cy="725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r>
                  <a:rPr lang="zh-CN" altLang="en-US" sz="2400" i="0">
                    <a:solidFill>
                      <a:schemeClr val="tx1">
                        <a:alpha val="80000"/>
                      </a:schemeClr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</a:rPr>
                  <a:t>交通运输方式选择</a:t>
                </a:r>
                <a:endParaRPr lang="zh-CN" altLang="en-US" sz="2400" i="0">
                  <a:solidFill>
                    <a:schemeClr val="tx1">
                      <a:alpha val="80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9034" y="5418"/>
                <a:ext cx="4843" cy="1307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pPr algn="l"/>
                <a:r>
                  <a:rPr lang="zh-CN" altLang="en-US" sz="2400" i="0">
                    <a:solidFill>
                      <a:schemeClr val="tx1">
                        <a:alpha val="80000"/>
                      </a:schemeClr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</a:rPr>
                  <a:t>交通线分布、</a:t>
                </a:r>
                <a:r>
                  <a:rPr lang="zh-CN" altLang="en-US" sz="2400" i="0">
                    <a:solidFill>
                      <a:schemeClr val="tx1">
                        <a:alpha val="80000"/>
                      </a:schemeClr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</a:rPr>
                  <a:t>数量、密度、标准等</a:t>
                </a:r>
                <a:endParaRPr lang="zh-CN" altLang="en-US" sz="2400" i="0">
                  <a:solidFill>
                    <a:schemeClr val="tx1">
                      <a:alpha val="80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9034" y="6826"/>
                <a:ext cx="4843" cy="725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r>
                  <a:rPr lang="zh-CN" altLang="en-US" sz="2400" i="0">
                    <a:solidFill>
                      <a:schemeClr val="tx1">
                        <a:alpha val="80000"/>
                      </a:schemeClr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</a:rPr>
                  <a:t>场站的规模</a:t>
                </a:r>
                <a:endParaRPr lang="zh-CN" altLang="en-US" sz="2400" i="0">
                  <a:solidFill>
                    <a:schemeClr val="tx1">
                      <a:alpha val="80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8944" y="7460"/>
              <a:ext cx="1344" cy="6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en-US" altLang="zh-CN" sz="2800" b="1" i="0">
                  <a:solidFill>
                    <a:schemeClr val="tx1">
                      <a:alpha val="80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......</a:t>
              </a:r>
              <a:endParaRPr lang="en-US" altLang="zh-CN" sz="2800" b="1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41605" y="1163320"/>
            <a:ext cx="2395855" cy="70675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p>
            <a:pPr algn="l"/>
            <a:r>
              <a:rPr lang="zh-CN" altLang="en-US" sz="4000" b="1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影响因素</a:t>
            </a:r>
            <a:endParaRPr lang="zh-CN" altLang="en-US" sz="4000" b="1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楷体_GB2312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549525" y="1188085"/>
            <a:ext cx="1066165" cy="706120"/>
            <a:chOff x="3938" y="6007"/>
            <a:chExt cx="1679" cy="1112"/>
          </a:xfrm>
        </p:grpSpPr>
        <p:sp>
          <p:nvSpPr>
            <p:cNvPr id="24" name="右箭头 23"/>
            <p:cNvSpPr/>
            <p:nvPr/>
          </p:nvSpPr>
          <p:spPr>
            <a:xfrm>
              <a:off x="4103" y="6007"/>
              <a:ext cx="1515" cy="1112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938" y="6178"/>
              <a:ext cx="1466" cy="725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400" i="0">
                  <a:solidFill>
                    <a:schemeClr val="tx1">
                      <a:alpha val="80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影响</a:t>
              </a:r>
              <a:endParaRPr lang="zh-CN" altLang="en-US" sz="24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2" name="下箭头 31"/>
          <p:cNvSpPr/>
          <p:nvPr/>
        </p:nvSpPr>
        <p:spPr>
          <a:xfrm>
            <a:off x="446405" y="1894205"/>
            <a:ext cx="160655" cy="3994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下箭头 32"/>
          <p:cNvSpPr/>
          <p:nvPr/>
        </p:nvSpPr>
        <p:spPr>
          <a:xfrm>
            <a:off x="2054225" y="1909445"/>
            <a:ext cx="160655" cy="3994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49530" y="2307590"/>
            <a:ext cx="1217295" cy="53721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p>
            <a:pPr algn="l"/>
            <a:r>
              <a:rPr lang="zh-CN" altLang="en-US" sz="2000" b="1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自然因素</a:t>
            </a:r>
            <a:endParaRPr lang="zh-CN" altLang="en-US" sz="2000" b="1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楷体_GB2312" charset="0"/>
            </a:endParaRPr>
          </a:p>
          <a:p>
            <a:pPr algn="l"/>
            <a:r>
              <a:rPr lang="zh-CN" altLang="en-US" sz="900" b="1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（优势</a:t>
            </a:r>
            <a:r>
              <a:rPr lang="en-US" altLang="zh-CN" sz="900" b="1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/</a:t>
            </a:r>
            <a:r>
              <a:rPr lang="zh-CN" altLang="en-US" sz="900" b="1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限制因素）</a:t>
            </a:r>
            <a:endParaRPr lang="zh-CN" altLang="en-US" sz="900" b="1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楷体_GB2312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390015" y="2314575"/>
            <a:ext cx="1771650" cy="39878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p>
            <a:pPr algn="l"/>
            <a:r>
              <a:rPr lang="zh-CN" altLang="en-US" sz="2000" b="1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楷体_GB2312" charset="0"/>
              </a:rPr>
              <a:t>社会经济因素</a:t>
            </a:r>
            <a:endParaRPr lang="zh-CN" altLang="en-US" sz="2000" b="1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楷体_GB2312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6835" y="2830830"/>
            <a:ext cx="11760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地形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地质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气候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水文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土壤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...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602740" y="2971165"/>
            <a:ext cx="11760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资金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科学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技术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2" name="肘形连接符 41"/>
          <p:cNvCxnSpPr>
            <a:stCxn id="38" idx="2"/>
            <a:endCxn id="37" idx="2"/>
          </p:cNvCxnSpPr>
          <p:nvPr/>
        </p:nvCxnSpPr>
        <p:spPr>
          <a:xfrm rot="5400000">
            <a:off x="1343978" y="3922078"/>
            <a:ext cx="167640" cy="1525905"/>
          </a:xfrm>
          <a:prstGeom prst="bentConnector3">
            <a:avLst>
              <a:gd name="adj1" fmla="val 24185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782320" y="4670425"/>
            <a:ext cx="1278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扬长补短</a:t>
            </a:r>
            <a:endParaRPr lang="zh-CN" altLang="en-US" sz="2000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下箭头 43"/>
          <p:cNvSpPr/>
          <p:nvPr/>
        </p:nvSpPr>
        <p:spPr>
          <a:xfrm rot="960000">
            <a:off x="2091690" y="2726690"/>
            <a:ext cx="177800" cy="23939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下箭头 46"/>
          <p:cNvSpPr/>
          <p:nvPr/>
        </p:nvSpPr>
        <p:spPr>
          <a:xfrm rot="19200000">
            <a:off x="3086100" y="2599055"/>
            <a:ext cx="176530" cy="127127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813050" y="3103880"/>
            <a:ext cx="816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经济</a:t>
            </a:r>
            <a:endParaRPr lang="zh-CN" altLang="en-US" sz="2400" b="1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 animBg="1"/>
      <p:bldP spid="35" grpId="0" animBg="1"/>
      <p:bldP spid="37" grpId="0"/>
      <p:bldP spid="54" grpId="0" animBg="1"/>
      <p:bldP spid="33" grpId="0" animBg="1"/>
      <p:bldP spid="36" grpId="0" animBg="1"/>
      <p:bldP spid="44" grpId="0" animBg="1"/>
      <p:bldP spid="38" grpId="0"/>
      <p:bldP spid="43" grpId="0"/>
      <p:bldP spid="4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216580" cy="51435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30120" y="451485"/>
            <a:ext cx="445008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i="0" dirty="0" smtClean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课程标准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要求</a:t>
            </a:r>
            <a:endParaRPr lang="zh-CN" altLang="en-US" i="0" dirty="0" smtClean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1375" y="2090420"/>
            <a:ext cx="767334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600" i="0" dirty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结合实例，说明运输方式和交通布局与区域发展的关系。</a:t>
            </a:r>
            <a:endParaRPr lang="zh-CN" altLang="en-US" sz="3600" i="0" dirty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12260" y="2299335"/>
            <a:ext cx="1878965" cy="6362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23660" y="2305685"/>
            <a:ext cx="1878965" cy="6362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3635375" y="3187065"/>
            <a:ext cx="1038225" cy="54927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2665"/>
              <a:t>核心概念辨析</a:t>
            </a:r>
            <a:endParaRPr lang="zh-CN" altLang="en-US" sz="2665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>
          <a:xfrm>
            <a:off x="502285" y="986790"/>
            <a:ext cx="2244725" cy="316230"/>
          </a:xfrm>
        </p:spPr>
        <p:txBody>
          <a:bodyPr>
            <a:noAutofit/>
          </a:bodyPr>
          <a:p>
            <a:pPr algn="ctr"/>
            <a:r>
              <a:rPr lang="zh-CN" altLang="en-US" sz="2400">
                <a:solidFill>
                  <a:srgbClr val="FF0000"/>
                </a:solidFill>
              </a:rPr>
              <a:t>交通运输工具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>
          <a:xfrm>
            <a:off x="502285" y="1376045"/>
            <a:ext cx="2245360" cy="3305810"/>
          </a:xfrm>
          <a:ln>
            <a:solidFill>
              <a:schemeClr val="tx1"/>
            </a:solidFill>
          </a:ln>
        </p:spPr>
        <p:txBody>
          <a:bodyPr/>
          <a:p>
            <a:pPr algn="ctr"/>
            <a:r>
              <a:rPr lang="zh-CN" altLang="en-US" sz="2400"/>
              <a:t>火车</a:t>
            </a:r>
            <a:endParaRPr lang="zh-CN" altLang="en-US" sz="2400"/>
          </a:p>
          <a:p>
            <a:pPr algn="ctr"/>
            <a:r>
              <a:rPr lang="zh-CN" altLang="en-US" sz="2400"/>
              <a:t>汽车</a:t>
            </a:r>
            <a:endParaRPr lang="zh-CN" altLang="en-US" sz="2400"/>
          </a:p>
          <a:p>
            <a:pPr algn="ctr"/>
            <a:r>
              <a:rPr lang="zh-CN" altLang="en-US" sz="2400"/>
              <a:t>飞机</a:t>
            </a:r>
            <a:endParaRPr lang="zh-CN" altLang="en-US" sz="2400"/>
          </a:p>
          <a:p>
            <a:pPr algn="ctr"/>
            <a:r>
              <a:rPr lang="zh-CN" altLang="en-US" sz="2400"/>
              <a:t>船舶</a:t>
            </a:r>
            <a:endParaRPr lang="zh-CN" altLang="en-US" sz="2400"/>
          </a:p>
          <a:p>
            <a:pPr algn="ctr"/>
            <a:r>
              <a:rPr lang="zh-CN" altLang="en-US" sz="2400"/>
              <a:t>管道</a:t>
            </a:r>
            <a:endParaRPr lang="zh-CN" altLang="en-US" sz="2400"/>
          </a:p>
        </p:txBody>
      </p:sp>
      <p:sp>
        <p:nvSpPr>
          <p:cNvPr id="9" name="内容占位符 5"/>
          <p:cNvSpPr>
            <a:spLocks noGrp="1"/>
          </p:cNvSpPr>
          <p:nvPr/>
        </p:nvSpPr>
        <p:spPr>
          <a:xfrm>
            <a:off x="3374390" y="1370330"/>
            <a:ext cx="2296795" cy="33058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0170" tIns="46990" rIns="90170" bIns="46990" rtlCol="0">
            <a:normAutofit lnSpcReduction="10000"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zh-CN" altLang="en-US" sz="2400"/>
              <a:t>铁路运输</a:t>
            </a:r>
            <a:endParaRPr lang="zh-CN" altLang="en-US" sz="2400"/>
          </a:p>
          <a:p>
            <a:pPr algn="ctr">
              <a:lnSpc>
                <a:spcPct val="140000"/>
              </a:lnSpc>
            </a:pPr>
            <a:r>
              <a:rPr lang="zh-CN" altLang="en-US" sz="2400"/>
              <a:t>公路运输</a:t>
            </a:r>
            <a:endParaRPr lang="zh-CN" altLang="en-US" sz="2400"/>
          </a:p>
          <a:p>
            <a:pPr algn="ctr">
              <a:lnSpc>
                <a:spcPct val="140000"/>
              </a:lnSpc>
            </a:pPr>
            <a:r>
              <a:rPr lang="zh-CN" altLang="en-US" sz="2400"/>
              <a:t>航空运输</a:t>
            </a:r>
            <a:endParaRPr lang="zh-CN" altLang="en-US" sz="2400"/>
          </a:p>
          <a:p>
            <a:pPr algn="ctr">
              <a:lnSpc>
                <a:spcPct val="140000"/>
              </a:lnSpc>
            </a:pPr>
            <a:r>
              <a:rPr lang="zh-CN" altLang="en-US" sz="2400"/>
              <a:t>水路运输</a:t>
            </a:r>
            <a:endParaRPr lang="zh-CN" altLang="en-US" sz="2400"/>
          </a:p>
          <a:p>
            <a:pPr algn="ctr">
              <a:lnSpc>
                <a:spcPct val="140000"/>
              </a:lnSpc>
            </a:pPr>
            <a:r>
              <a:rPr lang="zh-CN" altLang="en-US" sz="2400"/>
              <a:t>管道运输</a:t>
            </a:r>
            <a:endParaRPr lang="zh-CN" altLang="en-US" sz="2400"/>
          </a:p>
        </p:txBody>
      </p:sp>
      <p:sp>
        <p:nvSpPr>
          <p:cNvPr id="10" name="内容占位符 5"/>
          <p:cNvSpPr>
            <a:spLocks noGrp="1"/>
          </p:cNvSpPr>
          <p:nvPr/>
        </p:nvSpPr>
        <p:spPr>
          <a:xfrm>
            <a:off x="6281420" y="1364615"/>
            <a:ext cx="2296795" cy="33058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0170" tIns="46990" rIns="90170" bIns="46990" rtlCol="0">
            <a:normAutofit lnSpcReduction="10000"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40000"/>
              </a:lnSpc>
            </a:pPr>
            <a:endParaRPr lang="zh-CN" altLang="en-US" sz="2400"/>
          </a:p>
          <a:p>
            <a:pPr algn="l">
              <a:lnSpc>
                <a:spcPct val="140000"/>
              </a:lnSpc>
            </a:pPr>
            <a:r>
              <a:rPr lang="zh-CN" altLang="en-US" sz="2400"/>
              <a:t>交通线路</a:t>
            </a:r>
            <a:endParaRPr lang="zh-CN" altLang="en-US" sz="2400"/>
          </a:p>
          <a:p>
            <a:pPr algn="l">
              <a:lnSpc>
                <a:spcPct val="140000"/>
              </a:lnSpc>
            </a:pPr>
            <a:r>
              <a:rPr lang="zh-CN" altLang="en-US" sz="2400"/>
              <a:t>场站、码头</a:t>
            </a:r>
            <a:endParaRPr lang="zh-CN" altLang="en-US" sz="2400"/>
          </a:p>
          <a:p>
            <a:pPr marL="0" indent="0" algn="l">
              <a:lnSpc>
                <a:spcPct val="140000"/>
              </a:lnSpc>
              <a:buNone/>
            </a:pPr>
            <a:r>
              <a:rPr lang="zh-CN" altLang="en-US" sz="2400"/>
              <a:t>等的选址、</a:t>
            </a:r>
            <a:r>
              <a:rPr lang="zh-CN" altLang="en-US" sz="2400"/>
              <a:t>布局</a:t>
            </a:r>
            <a:endParaRPr lang="zh-CN" altLang="en-US" sz="2400"/>
          </a:p>
        </p:txBody>
      </p:sp>
      <p:sp>
        <p:nvSpPr>
          <p:cNvPr id="12" name="文本占位符 4"/>
          <p:cNvSpPr>
            <a:spLocks noGrp="1"/>
          </p:cNvSpPr>
          <p:nvPr/>
        </p:nvSpPr>
        <p:spPr>
          <a:xfrm>
            <a:off x="3422015" y="979805"/>
            <a:ext cx="2244725" cy="31623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34290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207135" algn="l"/>
              </a:tabLst>
              <a:defRPr sz="1500" b="1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68580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350" b="1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02870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b="1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37160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b="1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i="0">
                <a:solidFill>
                  <a:srgbClr val="FF0000"/>
                </a:solidFill>
                <a:effectLst/>
              </a:rPr>
              <a:t>交通运输方式</a:t>
            </a:r>
            <a:endParaRPr lang="zh-CN" altLang="en-US" sz="2400" i="0">
              <a:solidFill>
                <a:srgbClr val="FF0000"/>
              </a:solidFill>
              <a:effectLst/>
            </a:endParaRPr>
          </a:p>
        </p:txBody>
      </p:sp>
      <p:sp>
        <p:nvSpPr>
          <p:cNvPr id="13" name="文本占位符 4"/>
          <p:cNvSpPr>
            <a:spLocks noGrp="1"/>
          </p:cNvSpPr>
          <p:nvPr/>
        </p:nvSpPr>
        <p:spPr>
          <a:xfrm>
            <a:off x="6308090" y="988060"/>
            <a:ext cx="2244725" cy="31623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34290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207135" algn="l"/>
              </a:tabLst>
              <a:defRPr sz="1500" b="1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68580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350" b="1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02870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b="1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37160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b="1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i="0">
                <a:solidFill>
                  <a:srgbClr val="FF0000"/>
                </a:solidFill>
                <a:effectLst/>
              </a:rPr>
              <a:t>交通运输布局</a:t>
            </a:r>
            <a:endParaRPr lang="zh-CN" altLang="en-US" sz="2400" i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12" grpId="0" build="p"/>
      <p:bldP spid="12" grpId="1" build="p"/>
      <p:bldP spid="13" grpId="0" build="p"/>
      <p:bldP spid="13" grpId="1" build="p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zh-CN" altLang="en-US" sz="2665"/>
              <a:t>回顾旧知，</a:t>
            </a:r>
            <a:r>
              <a:rPr lang="zh-CN" altLang="en-US" sz="2665"/>
              <a:t>连连看</a:t>
            </a:r>
            <a:endParaRPr lang="zh-CN" altLang="en-US" sz="2665"/>
          </a:p>
        </p:txBody>
      </p:sp>
      <p:sp>
        <p:nvSpPr>
          <p:cNvPr id="8" name="文本框 7"/>
          <p:cNvSpPr txBox="1"/>
          <p:nvPr/>
        </p:nvSpPr>
        <p:spPr>
          <a:xfrm>
            <a:off x="3609340" y="950595"/>
            <a:ext cx="1781810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2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铁路运输</a:t>
            </a:r>
            <a:endParaRPr lang="zh-CN" altLang="en-US" sz="28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02355" y="1717040"/>
            <a:ext cx="1782445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2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公</a:t>
            </a:r>
            <a:r>
              <a:rPr lang="zh-CN" altLang="en-US" sz="2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路运输</a:t>
            </a:r>
            <a:endParaRPr lang="zh-CN" altLang="en-US" sz="28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09975" y="2464435"/>
            <a:ext cx="1781175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2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水</a:t>
            </a:r>
            <a:r>
              <a:rPr lang="zh-CN" altLang="en-US" sz="2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路运输</a:t>
            </a:r>
            <a:endParaRPr lang="zh-CN" altLang="en-US" sz="28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02355" y="3212465"/>
            <a:ext cx="1782445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2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航空</a:t>
            </a:r>
            <a:r>
              <a:rPr lang="zh-CN" altLang="en-US" sz="2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运输</a:t>
            </a:r>
            <a:endParaRPr lang="zh-CN" altLang="en-US" sz="28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597275" y="4021455"/>
            <a:ext cx="1787525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2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管道</a:t>
            </a:r>
            <a:r>
              <a:rPr lang="zh-CN" altLang="en-US" sz="2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运输</a:t>
            </a:r>
            <a:endParaRPr lang="zh-CN" altLang="en-US" sz="28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85230" y="315595"/>
            <a:ext cx="2783840" cy="1198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1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运量大，成本低，速度慢、灵活性、连续性差，受气象等自然条件影响大。</a:t>
            </a:r>
            <a:endParaRPr lang="zh-CN" altLang="en-US" sz="18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85230" y="1748155"/>
            <a:ext cx="2783205" cy="64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1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速度快，运费高、运量小。</a:t>
            </a:r>
            <a:endParaRPr lang="zh-CN" altLang="en-US" sz="18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86500" y="2587625"/>
            <a:ext cx="2782570" cy="9220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1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运量大、速度快、运费较低，受自然因素影响小，连续性好。</a:t>
            </a:r>
            <a:endParaRPr lang="zh-CN" altLang="en-US" sz="18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78245" y="3734435"/>
            <a:ext cx="2786380" cy="368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1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运具与线路合二为一。</a:t>
            </a:r>
            <a:endParaRPr lang="zh-CN" altLang="en-US" sz="18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78245" y="4322445"/>
            <a:ext cx="2787650" cy="64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1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从</a:t>
            </a:r>
            <a:r>
              <a:rPr lang="en-US" altLang="zh-CN" sz="1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门口到门口</a:t>
            </a:r>
            <a:r>
              <a:rPr lang="en-US" altLang="zh-CN" sz="1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，灵活性强。运量小，运费较贵</a:t>
            </a:r>
            <a:endParaRPr lang="zh-CN" altLang="en-US" sz="18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025" y="349885"/>
            <a:ext cx="2783205" cy="64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1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沿海地区；大宗、笨重、远程，不急需的货物</a:t>
            </a:r>
            <a:r>
              <a:rPr lang="zh-CN" altLang="en-US" sz="1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18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025" y="1337310"/>
            <a:ext cx="2783205" cy="64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1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小、轻、贵的物品；急需、量小的货物</a:t>
            </a:r>
            <a:r>
              <a:rPr lang="zh-CN" altLang="en-US" sz="1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18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025" y="2341245"/>
            <a:ext cx="2783205" cy="64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1800" i="0">
                <a:solidFill>
                  <a:schemeClr val="tx1">
                    <a:alpha val="80000"/>
                  </a:schemeClr>
                </a:solidFill>
                <a:effectLst/>
                <a:latin typeface="+mn-ea"/>
                <a:ea typeface="+mn-ea"/>
              </a:rPr>
              <a:t>内陆地区；</a:t>
            </a:r>
            <a:r>
              <a:rPr lang="zh-CN" altLang="en-US" sz="1800" i="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远程、量大、不容易死亡、变质货物；</a:t>
            </a:r>
            <a:endParaRPr lang="zh-CN" altLang="en-US" sz="1800" i="0" dirty="0">
              <a:solidFill>
                <a:schemeClr val="tx1"/>
              </a:solidFill>
              <a:effectLst/>
              <a:latin typeface="+mn-ea"/>
              <a:ea typeface="+mn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025" y="3312160"/>
            <a:ext cx="2783205" cy="64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1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天然气、石油</a:t>
            </a:r>
            <a:r>
              <a:rPr lang="zh-CN" altLang="en-US" sz="18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等</a:t>
            </a:r>
            <a:r>
              <a:rPr lang="zh-CN" altLang="en-US" sz="1800" i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气态、液态等流动状货物；</a:t>
            </a:r>
            <a:endParaRPr lang="zh-CN" altLang="en-US" sz="1800" i="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025" y="4322445"/>
            <a:ext cx="2783205" cy="64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1800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短途、量小、容易死亡、变质活物、鲜货；</a:t>
            </a:r>
            <a:endParaRPr lang="zh-CN" altLang="en-US" sz="1800" i="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5" name="直接连接符 24"/>
          <p:cNvCxnSpPr>
            <a:stCxn id="8" idx="3"/>
            <a:endCxn id="15" idx="1"/>
          </p:cNvCxnSpPr>
          <p:nvPr/>
        </p:nvCxnSpPr>
        <p:spPr>
          <a:xfrm>
            <a:off x="5391150" y="1211580"/>
            <a:ext cx="895350" cy="18370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stCxn id="9" idx="3"/>
            <a:endCxn id="17" idx="1"/>
          </p:cNvCxnSpPr>
          <p:nvPr/>
        </p:nvCxnSpPr>
        <p:spPr>
          <a:xfrm>
            <a:off x="5384800" y="1978025"/>
            <a:ext cx="893445" cy="2667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0" idx="3"/>
            <a:endCxn id="13" idx="1"/>
          </p:cNvCxnSpPr>
          <p:nvPr/>
        </p:nvCxnSpPr>
        <p:spPr>
          <a:xfrm flipV="1">
            <a:off x="5391150" y="915035"/>
            <a:ext cx="894080" cy="18103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>
            <a:stCxn id="11" idx="3"/>
            <a:endCxn id="14" idx="1"/>
          </p:cNvCxnSpPr>
          <p:nvPr/>
        </p:nvCxnSpPr>
        <p:spPr>
          <a:xfrm flipV="1">
            <a:off x="5384800" y="2070735"/>
            <a:ext cx="900430" cy="14027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12" idx="3"/>
            <a:endCxn id="16" idx="1"/>
          </p:cNvCxnSpPr>
          <p:nvPr/>
        </p:nvCxnSpPr>
        <p:spPr>
          <a:xfrm flipV="1">
            <a:off x="5384800" y="3918585"/>
            <a:ext cx="893445" cy="3638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stCxn id="2" idx="3"/>
            <a:endCxn id="10" idx="1"/>
          </p:cNvCxnSpPr>
          <p:nvPr/>
        </p:nvCxnSpPr>
        <p:spPr>
          <a:xfrm>
            <a:off x="2856230" y="672465"/>
            <a:ext cx="753745" cy="205295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stCxn id="3" idx="3"/>
            <a:endCxn id="11" idx="1"/>
          </p:cNvCxnSpPr>
          <p:nvPr/>
        </p:nvCxnSpPr>
        <p:spPr>
          <a:xfrm>
            <a:off x="2856230" y="1659890"/>
            <a:ext cx="746125" cy="181356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>
            <a:stCxn id="4" idx="3"/>
            <a:endCxn id="8" idx="1"/>
          </p:cNvCxnSpPr>
          <p:nvPr/>
        </p:nvCxnSpPr>
        <p:spPr>
          <a:xfrm flipV="1">
            <a:off x="2856230" y="1211580"/>
            <a:ext cx="753110" cy="145224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>
            <a:stCxn id="12" idx="1"/>
            <a:endCxn id="5" idx="3"/>
          </p:cNvCxnSpPr>
          <p:nvPr/>
        </p:nvCxnSpPr>
        <p:spPr>
          <a:xfrm flipH="1" flipV="1">
            <a:off x="2856230" y="3634740"/>
            <a:ext cx="741045" cy="6477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>
            <a:stCxn id="6" idx="3"/>
            <a:endCxn id="9" idx="1"/>
          </p:cNvCxnSpPr>
          <p:nvPr/>
        </p:nvCxnSpPr>
        <p:spPr>
          <a:xfrm flipV="1">
            <a:off x="2856230" y="1978025"/>
            <a:ext cx="746125" cy="26670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843" t="18018"/>
          <a:stretch>
            <a:fillRect/>
          </a:stretch>
        </p:blipFill>
        <p:spPr>
          <a:xfrm>
            <a:off x="34925" y="2416810"/>
            <a:ext cx="4528820" cy="27197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62170" y="2475230"/>
            <a:ext cx="4384675" cy="26682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8590" y="506730"/>
            <a:ext cx="4513580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兰新高铁</a:t>
            </a:r>
            <a:endParaRPr lang="zh-CN" altLang="en-US" sz="24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l">
              <a:buFont typeface="Wingdings" panose="05000000000000000000" charset="0"/>
              <a:buChar char="l"/>
            </a:pPr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2009年11月4日，正式开工建设；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l">
              <a:buFont typeface="Wingdings" panose="05000000000000000000" charset="0"/>
              <a:buChar char="l"/>
            </a:pPr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全长1775.779千米；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l">
              <a:buFont typeface="Wingdings" panose="05000000000000000000" charset="0"/>
              <a:buChar char="l"/>
            </a:pPr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运营速度200千米/小时；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l">
              <a:buFont typeface="Wingdings" panose="05000000000000000000" charset="0"/>
              <a:buChar char="l"/>
            </a:pPr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2014年12月26日，全线开通运营；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20260" y="514985"/>
            <a:ext cx="4641850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川藏铁路</a:t>
            </a:r>
            <a:endParaRPr lang="zh-CN" altLang="en-US" sz="24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l">
              <a:buFont typeface="Wingdings" panose="05000000000000000000" charset="0"/>
              <a:buChar char="l"/>
            </a:pPr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2013年8月26日，成蒲段开工建设；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l">
              <a:buFont typeface="Wingdings" panose="05000000000000000000" charset="0"/>
              <a:buChar char="l"/>
            </a:pPr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线路全长1838千米；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l">
              <a:buFont typeface="Wingdings" panose="05000000000000000000" charset="0"/>
              <a:buChar char="l"/>
            </a:pPr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设计速度160至200千米/小时；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l">
              <a:buFont typeface="Wingdings" panose="05000000000000000000" charset="0"/>
              <a:buChar char="l"/>
            </a:pPr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建设中，预计20</a:t>
            </a:r>
            <a:r>
              <a:rPr lang="en-US" altLang="zh-CN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30</a:t>
            </a:r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年通车；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10310" y="12700"/>
            <a:ext cx="7045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建设川藏铁路为何难于</a:t>
            </a:r>
            <a:r>
              <a:rPr lang="en-US" altLang="zh-CN" sz="3200" b="1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3200" b="1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上青天</a:t>
            </a:r>
            <a:r>
              <a:rPr lang="en-US" altLang="zh-CN" sz="3200" b="1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3200" b="1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？</a:t>
            </a:r>
            <a:endParaRPr lang="zh-CN" altLang="en-US" sz="3200" b="1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5" name="组合 24"/>
          <p:cNvGrpSpPr/>
          <p:nvPr/>
        </p:nvGrpSpPr>
        <p:grpSpPr>
          <a:xfrm>
            <a:off x="4187190" y="53975"/>
            <a:ext cx="4956810" cy="2792095"/>
            <a:chOff x="114" y="668"/>
            <a:chExt cx="8428" cy="4576"/>
          </a:xfrm>
        </p:grpSpPr>
        <p:grpSp>
          <p:nvGrpSpPr>
            <p:cNvPr id="24" name="组合 23"/>
            <p:cNvGrpSpPr/>
            <p:nvPr/>
          </p:nvGrpSpPr>
          <p:grpSpPr>
            <a:xfrm>
              <a:off x="114" y="668"/>
              <a:ext cx="8428" cy="4576"/>
              <a:chOff x="114" y="668"/>
              <a:chExt cx="8428" cy="4576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114" y="668"/>
                <a:ext cx="8428" cy="4576"/>
                <a:chOff x="114" y="668"/>
                <a:chExt cx="8428" cy="4576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>
                  <a:off x="114" y="668"/>
                  <a:ext cx="8428" cy="4576"/>
                  <a:chOff x="114" y="668"/>
                  <a:chExt cx="8428" cy="4576"/>
                </a:xfrm>
              </p:grpSpPr>
              <p:grpSp>
                <p:nvGrpSpPr>
                  <p:cNvPr id="13" name="组合 12"/>
                  <p:cNvGrpSpPr/>
                  <p:nvPr/>
                </p:nvGrpSpPr>
                <p:grpSpPr>
                  <a:xfrm>
                    <a:off x="114" y="668"/>
                    <a:ext cx="8428" cy="4576"/>
                    <a:chOff x="126" y="680"/>
                    <a:chExt cx="8428" cy="4576"/>
                  </a:xfrm>
                </p:grpSpPr>
                <p:pic>
                  <p:nvPicPr>
                    <p:cNvPr id="5" name="图片 4"/>
                    <p:cNvPicPr>
                      <a:picLocks noChangeAspect="1"/>
                    </p:cNvPicPr>
                    <p:nvPr>
                      <p:custDataLst>
                        <p:tags r:id="rId1"/>
                      </p:custDataLst>
                    </p:nvPr>
                  </p:nvPicPr>
                  <p:blipFill>
                    <a:blip r:embed="rId2"/>
                    <a:srcRect t="30715" r="36935" b="21508"/>
                    <a:stretch>
                      <a:fillRect/>
                    </a:stretch>
                  </p:blipFill>
                  <p:spPr>
                    <a:xfrm>
                      <a:off x="126" y="680"/>
                      <a:ext cx="8428" cy="457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" name="椭圆 6"/>
                    <p:cNvSpPr/>
                    <p:nvPr/>
                  </p:nvSpPr>
                  <p:spPr>
                    <a:xfrm>
                      <a:off x="3509" y="3796"/>
                      <a:ext cx="173" cy="172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8" name="椭圆 7"/>
                  <p:cNvSpPr/>
                  <p:nvPr/>
                </p:nvSpPr>
                <p:spPr>
                  <a:xfrm>
                    <a:off x="6423" y="3956"/>
                    <a:ext cx="151" cy="183"/>
                  </a:xfrm>
                  <a:prstGeom prst="ellipse">
                    <a:avLst/>
                  </a:prstGeom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ang="5400000" scaled="0"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1" name="文本框 10"/>
                <p:cNvSpPr txBox="1"/>
                <p:nvPr/>
              </p:nvSpPr>
              <p:spPr>
                <a:xfrm>
                  <a:off x="2347" y="3511"/>
                  <a:ext cx="1281" cy="6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2000" b="1" i="0">
                      <a:solidFill>
                        <a:schemeClr val="tx1">
                          <a:alpha val="80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</a:rPr>
                    <a:t>拉萨</a:t>
                  </a:r>
                  <a:endParaRPr lang="zh-CN" altLang="en-US" sz="2000" b="1" i="0">
                    <a:solidFill>
                      <a:schemeClr val="tx1">
                        <a:alpha val="80000"/>
                      </a:schemeClr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12" name="文本框 11"/>
              <p:cNvSpPr txBox="1"/>
              <p:nvPr/>
            </p:nvSpPr>
            <p:spPr>
              <a:xfrm>
                <a:off x="6379" y="3703"/>
                <a:ext cx="1281" cy="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000" b="1" i="0">
                    <a:solidFill>
                      <a:schemeClr val="tx1">
                        <a:alpha val="80000"/>
                      </a:schemeClr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</a:rPr>
                  <a:t>成都</a:t>
                </a:r>
                <a:endParaRPr lang="zh-CN" altLang="en-US" sz="2000" b="1" i="0">
                  <a:solidFill>
                    <a:schemeClr val="tx1">
                      <a:alpha val="80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任意多边形 9"/>
            <p:cNvSpPr/>
            <p:nvPr/>
          </p:nvSpPr>
          <p:spPr>
            <a:xfrm>
              <a:off x="3628" y="3925"/>
              <a:ext cx="2872" cy="443"/>
            </a:xfrm>
            <a:custGeom>
              <a:avLst/>
              <a:gdLst>
                <a:gd name="connisteX0" fmla="*/ 0 w 1823720"/>
                <a:gd name="connsiteY0" fmla="*/ 0 h 281127"/>
                <a:gd name="connisteX1" fmla="*/ 88900 w 1823720"/>
                <a:gd name="connsiteY1" fmla="*/ 20955 h 281127"/>
                <a:gd name="connisteX2" fmla="*/ 129540 w 1823720"/>
                <a:gd name="connsiteY2" fmla="*/ 48260 h 281127"/>
                <a:gd name="connisteX3" fmla="*/ 198120 w 1823720"/>
                <a:gd name="connsiteY3" fmla="*/ 13970 h 281127"/>
                <a:gd name="connisteX4" fmla="*/ 266065 w 1823720"/>
                <a:gd name="connsiteY4" fmla="*/ 6985 h 281127"/>
                <a:gd name="connisteX5" fmla="*/ 341630 w 1823720"/>
                <a:gd name="connsiteY5" fmla="*/ 41275 h 281127"/>
                <a:gd name="connisteX6" fmla="*/ 402590 w 1823720"/>
                <a:gd name="connsiteY6" fmla="*/ 75565 h 281127"/>
                <a:gd name="connisteX7" fmla="*/ 464185 w 1823720"/>
                <a:gd name="connsiteY7" fmla="*/ 143510 h 281127"/>
                <a:gd name="connisteX8" fmla="*/ 518795 w 1823720"/>
                <a:gd name="connsiteY8" fmla="*/ 102870 h 281127"/>
                <a:gd name="connisteX9" fmla="*/ 560070 w 1823720"/>
                <a:gd name="connsiteY9" fmla="*/ 55245 h 281127"/>
                <a:gd name="connisteX10" fmla="*/ 607695 w 1823720"/>
                <a:gd name="connsiteY10" fmla="*/ 68580 h 281127"/>
                <a:gd name="connisteX11" fmla="*/ 655320 w 1823720"/>
                <a:gd name="connsiteY11" fmla="*/ 109855 h 281127"/>
                <a:gd name="connisteX12" fmla="*/ 716915 w 1823720"/>
                <a:gd name="connsiteY12" fmla="*/ 137160 h 281127"/>
                <a:gd name="connisteX13" fmla="*/ 778510 w 1823720"/>
                <a:gd name="connsiteY13" fmla="*/ 95885 h 281127"/>
                <a:gd name="connisteX14" fmla="*/ 812800 w 1823720"/>
                <a:gd name="connsiteY14" fmla="*/ 88900 h 281127"/>
                <a:gd name="connisteX15" fmla="*/ 853440 w 1823720"/>
                <a:gd name="connsiteY15" fmla="*/ 116205 h 281127"/>
                <a:gd name="connisteX16" fmla="*/ 922020 w 1823720"/>
                <a:gd name="connsiteY16" fmla="*/ 150495 h 281127"/>
                <a:gd name="connisteX17" fmla="*/ 983615 w 1823720"/>
                <a:gd name="connsiteY17" fmla="*/ 205105 h 281127"/>
                <a:gd name="connisteX18" fmla="*/ 1010920 w 1823720"/>
                <a:gd name="connsiteY18" fmla="*/ 259715 h 281127"/>
                <a:gd name="connisteX19" fmla="*/ 1065530 w 1823720"/>
                <a:gd name="connsiteY19" fmla="*/ 212090 h 281127"/>
                <a:gd name="connisteX20" fmla="*/ 1099820 w 1823720"/>
                <a:gd name="connsiteY20" fmla="*/ 164465 h 281127"/>
                <a:gd name="connisteX21" fmla="*/ 1127125 w 1823720"/>
                <a:gd name="connsiteY21" fmla="*/ 123190 h 281127"/>
                <a:gd name="connisteX22" fmla="*/ 1174750 w 1823720"/>
                <a:gd name="connsiteY22" fmla="*/ 88900 h 281127"/>
                <a:gd name="connisteX23" fmla="*/ 1263650 w 1823720"/>
                <a:gd name="connsiteY23" fmla="*/ 130175 h 281127"/>
                <a:gd name="connisteX24" fmla="*/ 1345565 w 1823720"/>
                <a:gd name="connsiteY24" fmla="*/ 164465 h 281127"/>
                <a:gd name="connisteX25" fmla="*/ 1400175 w 1823720"/>
                <a:gd name="connsiteY25" fmla="*/ 225425 h 281127"/>
                <a:gd name="connisteX26" fmla="*/ 1496060 w 1823720"/>
                <a:gd name="connsiteY26" fmla="*/ 219075 h 281127"/>
                <a:gd name="connisteX27" fmla="*/ 1570990 w 1823720"/>
                <a:gd name="connsiteY27" fmla="*/ 280035 h 281127"/>
                <a:gd name="connisteX28" fmla="*/ 1605280 w 1823720"/>
                <a:gd name="connsiteY28" fmla="*/ 252730 h 281127"/>
                <a:gd name="connisteX29" fmla="*/ 1673225 w 1823720"/>
                <a:gd name="connsiteY29" fmla="*/ 252730 h 281127"/>
                <a:gd name="connisteX30" fmla="*/ 1741805 w 1823720"/>
                <a:gd name="connsiteY30" fmla="*/ 212090 h 281127"/>
                <a:gd name="connisteX31" fmla="*/ 1823720 w 1823720"/>
                <a:gd name="connsiteY31" fmla="*/ 109855 h 28112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1823720" h="281127">
                  <a:moveTo>
                    <a:pt x="0" y="0"/>
                  </a:moveTo>
                  <a:cubicBezTo>
                    <a:pt x="17145" y="3810"/>
                    <a:pt x="62865" y="11430"/>
                    <a:pt x="88900" y="20955"/>
                  </a:cubicBezTo>
                  <a:cubicBezTo>
                    <a:pt x="114935" y="30480"/>
                    <a:pt x="107950" y="49530"/>
                    <a:pt x="129540" y="48260"/>
                  </a:cubicBezTo>
                  <a:cubicBezTo>
                    <a:pt x="151130" y="46990"/>
                    <a:pt x="170815" y="22225"/>
                    <a:pt x="198120" y="13970"/>
                  </a:cubicBezTo>
                  <a:cubicBezTo>
                    <a:pt x="225425" y="5715"/>
                    <a:pt x="237490" y="1270"/>
                    <a:pt x="266065" y="6985"/>
                  </a:cubicBezTo>
                  <a:cubicBezTo>
                    <a:pt x="294640" y="12700"/>
                    <a:pt x="314325" y="27305"/>
                    <a:pt x="341630" y="41275"/>
                  </a:cubicBezTo>
                  <a:cubicBezTo>
                    <a:pt x="368935" y="55245"/>
                    <a:pt x="377825" y="55245"/>
                    <a:pt x="402590" y="75565"/>
                  </a:cubicBezTo>
                  <a:cubicBezTo>
                    <a:pt x="427355" y="95885"/>
                    <a:pt x="440690" y="137795"/>
                    <a:pt x="464185" y="143510"/>
                  </a:cubicBezTo>
                  <a:cubicBezTo>
                    <a:pt x="487680" y="149225"/>
                    <a:pt x="499745" y="120650"/>
                    <a:pt x="518795" y="102870"/>
                  </a:cubicBezTo>
                  <a:cubicBezTo>
                    <a:pt x="537845" y="85090"/>
                    <a:pt x="542290" y="62230"/>
                    <a:pt x="560070" y="55245"/>
                  </a:cubicBezTo>
                  <a:cubicBezTo>
                    <a:pt x="577850" y="48260"/>
                    <a:pt x="588645" y="57785"/>
                    <a:pt x="607695" y="68580"/>
                  </a:cubicBezTo>
                  <a:cubicBezTo>
                    <a:pt x="626745" y="79375"/>
                    <a:pt x="633730" y="95885"/>
                    <a:pt x="655320" y="109855"/>
                  </a:cubicBezTo>
                  <a:cubicBezTo>
                    <a:pt x="676910" y="123825"/>
                    <a:pt x="692150" y="139700"/>
                    <a:pt x="716915" y="137160"/>
                  </a:cubicBezTo>
                  <a:cubicBezTo>
                    <a:pt x="741680" y="134620"/>
                    <a:pt x="759460" y="105410"/>
                    <a:pt x="778510" y="95885"/>
                  </a:cubicBezTo>
                  <a:cubicBezTo>
                    <a:pt x="797560" y="86360"/>
                    <a:pt x="797560" y="85090"/>
                    <a:pt x="812800" y="88900"/>
                  </a:cubicBezTo>
                  <a:cubicBezTo>
                    <a:pt x="828040" y="92710"/>
                    <a:pt x="831850" y="104140"/>
                    <a:pt x="853440" y="116205"/>
                  </a:cubicBezTo>
                  <a:cubicBezTo>
                    <a:pt x="875030" y="128270"/>
                    <a:pt x="895985" y="132715"/>
                    <a:pt x="922020" y="150495"/>
                  </a:cubicBezTo>
                  <a:cubicBezTo>
                    <a:pt x="948055" y="168275"/>
                    <a:pt x="965835" y="183515"/>
                    <a:pt x="983615" y="205105"/>
                  </a:cubicBezTo>
                  <a:cubicBezTo>
                    <a:pt x="1001395" y="226695"/>
                    <a:pt x="994410" y="258445"/>
                    <a:pt x="1010920" y="259715"/>
                  </a:cubicBezTo>
                  <a:cubicBezTo>
                    <a:pt x="1027430" y="260985"/>
                    <a:pt x="1047750" y="231140"/>
                    <a:pt x="1065530" y="212090"/>
                  </a:cubicBezTo>
                  <a:cubicBezTo>
                    <a:pt x="1083310" y="193040"/>
                    <a:pt x="1087755" y="182245"/>
                    <a:pt x="1099820" y="164465"/>
                  </a:cubicBezTo>
                  <a:cubicBezTo>
                    <a:pt x="1111885" y="146685"/>
                    <a:pt x="1111885" y="138430"/>
                    <a:pt x="1127125" y="123190"/>
                  </a:cubicBezTo>
                  <a:cubicBezTo>
                    <a:pt x="1142365" y="107950"/>
                    <a:pt x="1147445" y="87630"/>
                    <a:pt x="1174750" y="88900"/>
                  </a:cubicBezTo>
                  <a:cubicBezTo>
                    <a:pt x="1202055" y="90170"/>
                    <a:pt x="1229360" y="114935"/>
                    <a:pt x="1263650" y="130175"/>
                  </a:cubicBezTo>
                  <a:cubicBezTo>
                    <a:pt x="1297940" y="145415"/>
                    <a:pt x="1318260" y="145415"/>
                    <a:pt x="1345565" y="164465"/>
                  </a:cubicBezTo>
                  <a:cubicBezTo>
                    <a:pt x="1372870" y="183515"/>
                    <a:pt x="1370330" y="214630"/>
                    <a:pt x="1400175" y="225425"/>
                  </a:cubicBezTo>
                  <a:cubicBezTo>
                    <a:pt x="1430020" y="236220"/>
                    <a:pt x="1461770" y="208280"/>
                    <a:pt x="1496060" y="219075"/>
                  </a:cubicBezTo>
                  <a:cubicBezTo>
                    <a:pt x="1530350" y="229870"/>
                    <a:pt x="1549400" y="273050"/>
                    <a:pt x="1570990" y="280035"/>
                  </a:cubicBezTo>
                  <a:cubicBezTo>
                    <a:pt x="1592580" y="287020"/>
                    <a:pt x="1584960" y="258445"/>
                    <a:pt x="1605280" y="252730"/>
                  </a:cubicBezTo>
                  <a:cubicBezTo>
                    <a:pt x="1625600" y="247015"/>
                    <a:pt x="1645920" y="260985"/>
                    <a:pt x="1673225" y="252730"/>
                  </a:cubicBezTo>
                  <a:cubicBezTo>
                    <a:pt x="1700530" y="244475"/>
                    <a:pt x="1711960" y="240665"/>
                    <a:pt x="1741805" y="212090"/>
                  </a:cubicBezTo>
                  <a:cubicBezTo>
                    <a:pt x="1771650" y="183515"/>
                    <a:pt x="1808480" y="129540"/>
                    <a:pt x="1823720" y="109855"/>
                  </a:cubicBezTo>
                </a:path>
              </a:pathLst>
            </a:custGeom>
            <a:noFill/>
            <a:ln w="349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6" name="图片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925" y="53975"/>
            <a:ext cx="4401185" cy="27927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" y="2860675"/>
            <a:ext cx="6353175" cy="229679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6357620" y="3260725"/>
            <a:ext cx="26327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地形特征</a:t>
            </a:r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八起八伏</a:t>
            </a:r>
            <a:r>
              <a:rPr lang="en-US" altLang="zh-CN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山高谷深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地形复杂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9" name="图片 28" descr="微信图片_202004012234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5" y="2860675"/>
            <a:ext cx="6474460" cy="2233295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6501130" y="3232785"/>
            <a:ext cx="2632710" cy="1630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l"/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地质条件</a:t>
            </a:r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多断裂带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地震等地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地质</a:t>
            </a:r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灾害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频繁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 bldLvl="0" animBg="1"/>
      <p:bldP spid="30" grpId="1"/>
      <p:bldP spid="2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410" y="0"/>
            <a:ext cx="4305935" cy="5122545"/>
          </a:xfrm>
          <a:prstGeom prst="rect">
            <a:avLst/>
          </a:prstGeom>
        </p:spPr>
      </p:pic>
      <p:sp>
        <p:nvSpPr>
          <p:cNvPr id="69" name="文本框 68"/>
          <p:cNvSpPr txBox="1"/>
          <p:nvPr/>
        </p:nvSpPr>
        <p:spPr>
          <a:xfrm>
            <a:off x="4114800" y="1914525"/>
            <a:ext cx="6096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成都</a:t>
            </a:r>
            <a:endParaRPr lang="zh-CN" altLang="en-US" sz="14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3499485" y="2348865"/>
            <a:ext cx="6096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雅安</a:t>
            </a:r>
            <a:endParaRPr lang="zh-CN" altLang="en-US" sz="14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2981960" y="2263140"/>
            <a:ext cx="6096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康定</a:t>
            </a:r>
            <a:endParaRPr lang="zh-CN" altLang="en-US" sz="14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1876425" y="1348105"/>
            <a:ext cx="6096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白玉</a:t>
            </a:r>
            <a:endParaRPr lang="zh-CN" altLang="en-US" sz="14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621030" y="1218565"/>
            <a:ext cx="6096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昌都</a:t>
            </a:r>
            <a:endParaRPr lang="zh-CN" altLang="en-US" sz="14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367665" y="2040255"/>
            <a:ext cx="6096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波密</a:t>
            </a:r>
            <a:endParaRPr lang="zh-CN" altLang="en-US" sz="14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" name="任意多边形 74"/>
          <p:cNvSpPr/>
          <p:nvPr/>
        </p:nvSpPr>
        <p:spPr>
          <a:xfrm>
            <a:off x="3270250" y="1327150"/>
            <a:ext cx="144780" cy="1125855"/>
          </a:xfrm>
          <a:custGeom>
            <a:avLst/>
            <a:gdLst>
              <a:gd name="connisteX0" fmla="*/ 144822 w 144822"/>
              <a:gd name="connsiteY0" fmla="*/ 0 h 1125855"/>
              <a:gd name="connisteX1" fmla="*/ 76242 w 144822"/>
              <a:gd name="connsiteY1" fmla="*/ 38100 h 1125855"/>
              <a:gd name="connisteX2" fmla="*/ 106722 w 144822"/>
              <a:gd name="connsiteY2" fmla="*/ 83820 h 1125855"/>
              <a:gd name="connisteX3" fmla="*/ 106722 w 144822"/>
              <a:gd name="connsiteY3" fmla="*/ 144145 h 1125855"/>
              <a:gd name="connisteX4" fmla="*/ 106722 w 144822"/>
              <a:gd name="connsiteY4" fmla="*/ 212725 h 1125855"/>
              <a:gd name="connisteX5" fmla="*/ 91482 w 144822"/>
              <a:gd name="connsiteY5" fmla="*/ 266065 h 1125855"/>
              <a:gd name="connisteX6" fmla="*/ 76242 w 144822"/>
              <a:gd name="connsiteY6" fmla="*/ 304165 h 1125855"/>
              <a:gd name="connisteX7" fmla="*/ 45762 w 144822"/>
              <a:gd name="connsiteY7" fmla="*/ 365125 h 1125855"/>
              <a:gd name="connisteX8" fmla="*/ 42 w 144822"/>
              <a:gd name="connsiteY8" fmla="*/ 410845 h 1125855"/>
              <a:gd name="connisteX9" fmla="*/ 38142 w 144822"/>
              <a:gd name="connsiteY9" fmla="*/ 585470 h 1125855"/>
              <a:gd name="connisteX10" fmla="*/ 61002 w 144822"/>
              <a:gd name="connsiteY10" fmla="*/ 615950 h 1125855"/>
              <a:gd name="connisteX11" fmla="*/ 76242 w 144822"/>
              <a:gd name="connsiteY11" fmla="*/ 661670 h 1125855"/>
              <a:gd name="connisteX12" fmla="*/ 83862 w 144822"/>
              <a:gd name="connsiteY12" fmla="*/ 768350 h 1125855"/>
              <a:gd name="connisteX13" fmla="*/ 99102 w 144822"/>
              <a:gd name="connsiteY13" fmla="*/ 829310 h 1125855"/>
              <a:gd name="connisteX14" fmla="*/ 99102 w 144822"/>
              <a:gd name="connsiteY14" fmla="*/ 904875 h 1125855"/>
              <a:gd name="connisteX15" fmla="*/ 83862 w 144822"/>
              <a:gd name="connsiteY15" fmla="*/ 965835 h 1125855"/>
              <a:gd name="connisteX16" fmla="*/ 129582 w 144822"/>
              <a:gd name="connsiteY16" fmla="*/ 1087755 h 1125855"/>
              <a:gd name="connisteX17" fmla="*/ 129582 w 144822"/>
              <a:gd name="connsiteY17" fmla="*/ 1125855 h 11258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</a:cxnLst>
            <a:rect l="l" t="t" r="r" b="b"/>
            <a:pathLst>
              <a:path w="144823" h="1125855">
                <a:moveTo>
                  <a:pt x="144823" y="0"/>
                </a:moveTo>
                <a:cubicBezTo>
                  <a:pt x="130218" y="6985"/>
                  <a:pt x="83863" y="21590"/>
                  <a:pt x="76243" y="38100"/>
                </a:cubicBezTo>
                <a:cubicBezTo>
                  <a:pt x="68623" y="54610"/>
                  <a:pt x="100373" y="62865"/>
                  <a:pt x="106723" y="83820"/>
                </a:cubicBezTo>
                <a:cubicBezTo>
                  <a:pt x="113073" y="104775"/>
                  <a:pt x="106723" y="118110"/>
                  <a:pt x="106723" y="144145"/>
                </a:cubicBezTo>
                <a:cubicBezTo>
                  <a:pt x="106723" y="170180"/>
                  <a:pt x="109898" y="188595"/>
                  <a:pt x="106723" y="212725"/>
                </a:cubicBezTo>
                <a:cubicBezTo>
                  <a:pt x="103548" y="236855"/>
                  <a:pt x="97833" y="247650"/>
                  <a:pt x="91483" y="266065"/>
                </a:cubicBezTo>
                <a:cubicBezTo>
                  <a:pt x="85133" y="284480"/>
                  <a:pt x="85133" y="284480"/>
                  <a:pt x="76243" y="304165"/>
                </a:cubicBezTo>
                <a:cubicBezTo>
                  <a:pt x="67353" y="323850"/>
                  <a:pt x="61003" y="343535"/>
                  <a:pt x="45763" y="365125"/>
                </a:cubicBezTo>
                <a:cubicBezTo>
                  <a:pt x="30523" y="386715"/>
                  <a:pt x="1313" y="367030"/>
                  <a:pt x="43" y="410845"/>
                </a:cubicBezTo>
                <a:cubicBezTo>
                  <a:pt x="-1227" y="454660"/>
                  <a:pt x="26078" y="544195"/>
                  <a:pt x="38143" y="585470"/>
                </a:cubicBezTo>
                <a:cubicBezTo>
                  <a:pt x="50208" y="626745"/>
                  <a:pt x="53383" y="600710"/>
                  <a:pt x="61003" y="615950"/>
                </a:cubicBezTo>
                <a:cubicBezTo>
                  <a:pt x="68623" y="631190"/>
                  <a:pt x="71798" y="631190"/>
                  <a:pt x="76243" y="661670"/>
                </a:cubicBezTo>
                <a:cubicBezTo>
                  <a:pt x="80688" y="692150"/>
                  <a:pt x="79418" y="734695"/>
                  <a:pt x="83863" y="768350"/>
                </a:cubicBezTo>
                <a:cubicBezTo>
                  <a:pt x="88308" y="802005"/>
                  <a:pt x="95928" y="802005"/>
                  <a:pt x="99103" y="829310"/>
                </a:cubicBezTo>
                <a:cubicBezTo>
                  <a:pt x="102278" y="856615"/>
                  <a:pt x="102278" y="877570"/>
                  <a:pt x="99103" y="904875"/>
                </a:cubicBezTo>
                <a:cubicBezTo>
                  <a:pt x="95928" y="932180"/>
                  <a:pt x="77513" y="929005"/>
                  <a:pt x="83863" y="965835"/>
                </a:cubicBezTo>
                <a:cubicBezTo>
                  <a:pt x="90213" y="1002665"/>
                  <a:pt x="120693" y="1056005"/>
                  <a:pt x="129583" y="1087755"/>
                </a:cubicBezTo>
                <a:cubicBezTo>
                  <a:pt x="138473" y="1119505"/>
                  <a:pt x="130218" y="1120775"/>
                  <a:pt x="129583" y="1125855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6" name="任意多边形 75"/>
          <p:cNvSpPr/>
          <p:nvPr/>
        </p:nvSpPr>
        <p:spPr>
          <a:xfrm>
            <a:off x="2273935" y="1129030"/>
            <a:ext cx="928370" cy="2153920"/>
          </a:xfrm>
          <a:custGeom>
            <a:avLst/>
            <a:gdLst>
              <a:gd name="connisteX0" fmla="*/ 0 w 928370"/>
              <a:gd name="connsiteY0" fmla="*/ 0 h 2153787"/>
              <a:gd name="connisteX1" fmla="*/ 53340 w 928370"/>
              <a:gd name="connsiteY1" fmla="*/ 106680 h 2153787"/>
              <a:gd name="connisteX2" fmla="*/ 121920 w 928370"/>
              <a:gd name="connsiteY2" fmla="*/ 236220 h 2153787"/>
              <a:gd name="connisteX3" fmla="*/ 235585 w 928370"/>
              <a:gd name="connsiteY3" fmla="*/ 274320 h 2153787"/>
              <a:gd name="connisteX4" fmla="*/ 258445 w 928370"/>
              <a:gd name="connsiteY4" fmla="*/ 312420 h 2153787"/>
              <a:gd name="connisteX5" fmla="*/ 288925 w 928370"/>
              <a:gd name="connsiteY5" fmla="*/ 403225 h 2153787"/>
              <a:gd name="connisteX6" fmla="*/ 327025 w 928370"/>
              <a:gd name="connsiteY6" fmla="*/ 479425 h 2153787"/>
              <a:gd name="connisteX7" fmla="*/ 327025 w 928370"/>
              <a:gd name="connsiteY7" fmla="*/ 563245 h 2153787"/>
              <a:gd name="connisteX8" fmla="*/ 311785 w 928370"/>
              <a:gd name="connsiteY8" fmla="*/ 608965 h 2153787"/>
              <a:gd name="connisteX9" fmla="*/ 281305 w 928370"/>
              <a:gd name="connsiteY9" fmla="*/ 677545 h 2153787"/>
              <a:gd name="connisteX10" fmla="*/ 311785 w 928370"/>
              <a:gd name="connsiteY10" fmla="*/ 829310 h 2153787"/>
              <a:gd name="connisteX11" fmla="*/ 357505 w 928370"/>
              <a:gd name="connsiteY11" fmla="*/ 905510 h 2153787"/>
              <a:gd name="connisteX12" fmla="*/ 464185 w 928370"/>
              <a:gd name="connsiteY12" fmla="*/ 913130 h 2153787"/>
              <a:gd name="connisteX13" fmla="*/ 471805 w 928370"/>
              <a:gd name="connsiteY13" fmla="*/ 989330 h 2153787"/>
              <a:gd name="connisteX14" fmla="*/ 502285 w 928370"/>
              <a:gd name="connsiteY14" fmla="*/ 1042670 h 2153787"/>
              <a:gd name="connisteX15" fmla="*/ 578485 w 928370"/>
              <a:gd name="connsiteY15" fmla="*/ 1042670 h 2153787"/>
              <a:gd name="connisteX16" fmla="*/ 601345 w 928370"/>
              <a:gd name="connsiteY16" fmla="*/ 1156335 h 2153787"/>
              <a:gd name="connisteX17" fmla="*/ 593725 w 928370"/>
              <a:gd name="connsiteY17" fmla="*/ 1263015 h 2153787"/>
              <a:gd name="connisteX18" fmla="*/ 623570 w 928370"/>
              <a:gd name="connsiteY18" fmla="*/ 1392555 h 2153787"/>
              <a:gd name="connisteX19" fmla="*/ 623570 w 928370"/>
              <a:gd name="connsiteY19" fmla="*/ 1430655 h 2153787"/>
              <a:gd name="connisteX20" fmla="*/ 570865 w 928370"/>
              <a:gd name="connsiteY20" fmla="*/ 1475740 h 2153787"/>
              <a:gd name="connisteX21" fmla="*/ 578485 w 928370"/>
              <a:gd name="connsiteY21" fmla="*/ 1612900 h 2153787"/>
              <a:gd name="connisteX22" fmla="*/ 623570 w 928370"/>
              <a:gd name="connsiteY22" fmla="*/ 1711960 h 2153787"/>
              <a:gd name="connisteX23" fmla="*/ 608330 w 928370"/>
              <a:gd name="connsiteY23" fmla="*/ 1742440 h 2153787"/>
              <a:gd name="connisteX24" fmla="*/ 608330 w 928370"/>
              <a:gd name="connsiteY24" fmla="*/ 1909445 h 2153787"/>
              <a:gd name="connisteX25" fmla="*/ 631190 w 928370"/>
              <a:gd name="connsiteY25" fmla="*/ 1993265 h 2153787"/>
              <a:gd name="connisteX26" fmla="*/ 661670 w 928370"/>
              <a:gd name="connsiteY26" fmla="*/ 2069465 h 2153787"/>
              <a:gd name="connisteX27" fmla="*/ 661670 w 928370"/>
              <a:gd name="connsiteY27" fmla="*/ 2115185 h 2153787"/>
              <a:gd name="connisteX28" fmla="*/ 699770 w 928370"/>
              <a:gd name="connsiteY28" fmla="*/ 2153285 h 2153787"/>
              <a:gd name="connisteX29" fmla="*/ 798830 w 928370"/>
              <a:gd name="connsiteY29" fmla="*/ 2092325 h 2153787"/>
              <a:gd name="connisteX30" fmla="*/ 821690 w 928370"/>
              <a:gd name="connsiteY30" fmla="*/ 2008505 h 2153787"/>
              <a:gd name="connisteX31" fmla="*/ 852170 w 928370"/>
              <a:gd name="connsiteY31" fmla="*/ 1985645 h 2153787"/>
              <a:gd name="connisteX32" fmla="*/ 897890 w 928370"/>
              <a:gd name="connsiteY32" fmla="*/ 1886585 h 2153787"/>
              <a:gd name="connisteX33" fmla="*/ 928370 w 928370"/>
              <a:gd name="connsiteY33" fmla="*/ 1917065 h 2153787"/>
              <a:gd name="connisteX34" fmla="*/ 897890 w 928370"/>
              <a:gd name="connsiteY34" fmla="*/ 2008505 h 2153787"/>
              <a:gd name="connisteX35" fmla="*/ 867410 w 928370"/>
              <a:gd name="connsiteY35" fmla="*/ 2077085 h 2153787"/>
              <a:gd name="connisteX36" fmla="*/ 836930 w 928370"/>
              <a:gd name="connsiteY36" fmla="*/ 2153285 h 215378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</a:cxnLst>
            <a:rect l="l" t="t" r="r" b="b"/>
            <a:pathLst>
              <a:path w="928370" h="2153788">
                <a:moveTo>
                  <a:pt x="0" y="0"/>
                </a:moveTo>
                <a:cubicBezTo>
                  <a:pt x="9525" y="19050"/>
                  <a:pt x="29210" y="59690"/>
                  <a:pt x="53340" y="106680"/>
                </a:cubicBezTo>
                <a:cubicBezTo>
                  <a:pt x="77470" y="153670"/>
                  <a:pt x="85725" y="202565"/>
                  <a:pt x="121920" y="236220"/>
                </a:cubicBezTo>
                <a:cubicBezTo>
                  <a:pt x="158115" y="269875"/>
                  <a:pt x="208280" y="259080"/>
                  <a:pt x="235585" y="274320"/>
                </a:cubicBezTo>
                <a:cubicBezTo>
                  <a:pt x="262890" y="289560"/>
                  <a:pt x="247650" y="286385"/>
                  <a:pt x="258445" y="312420"/>
                </a:cubicBezTo>
                <a:cubicBezTo>
                  <a:pt x="269240" y="338455"/>
                  <a:pt x="274955" y="369570"/>
                  <a:pt x="288925" y="403225"/>
                </a:cubicBezTo>
                <a:cubicBezTo>
                  <a:pt x="302895" y="436880"/>
                  <a:pt x="319405" y="447675"/>
                  <a:pt x="327025" y="479425"/>
                </a:cubicBezTo>
                <a:cubicBezTo>
                  <a:pt x="334645" y="511175"/>
                  <a:pt x="330200" y="537210"/>
                  <a:pt x="327025" y="563245"/>
                </a:cubicBezTo>
                <a:cubicBezTo>
                  <a:pt x="323850" y="589280"/>
                  <a:pt x="320675" y="586105"/>
                  <a:pt x="311785" y="608965"/>
                </a:cubicBezTo>
                <a:cubicBezTo>
                  <a:pt x="302895" y="631825"/>
                  <a:pt x="281305" y="633730"/>
                  <a:pt x="281305" y="677545"/>
                </a:cubicBezTo>
                <a:cubicBezTo>
                  <a:pt x="281305" y="721360"/>
                  <a:pt x="296545" y="783590"/>
                  <a:pt x="311785" y="829310"/>
                </a:cubicBezTo>
                <a:cubicBezTo>
                  <a:pt x="327025" y="875030"/>
                  <a:pt x="327025" y="889000"/>
                  <a:pt x="357505" y="905510"/>
                </a:cubicBezTo>
                <a:cubicBezTo>
                  <a:pt x="387985" y="922020"/>
                  <a:pt x="441325" y="896620"/>
                  <a:pt x="464185" y="913130"/>
                </a:cubicBezTo>
                <a:cubicBezTo>
                  <a:pt x="487045" y="929640"/>
                  <a:pt x="464185" y="963295"/>
                  <a:pt x="471805" y="989330"/>
                </a:cubicBezTo>
                <a:cubicBezTo>
                  <a:pt x="479425" y="1015365"/>
                  <a:pt x="480695" y="1031875"/>
                  <a:pt x="502285" y="1042670"/>
                </a:cubicBezTo>
                <a:cubicBezTo>
                  <a:pt x="523875" y="1053465"/>
                  <a:pt x="558800" y="1019810"/>
                  <a:pt x="578485" y="1042670"/>
                </a:cubicBezTo>
                <a:cubicBezTo>
                  <a:pt x="598170" y="1065530"/>
                  <a:pt x="598170" y="1112520"/>
                  <a:pt x="601345" y="1156335"/>
                </a:cubicBezTo>
                <a:cubicBezTo>
                  <a:pt x="604520" y="1200150"/>
                  <a:pt x="589280" y="1216025"/>
                  <a:pt x="593725" y="1263015"/>
                </a:cubicBezTo>
                <a:cubicBezTo>
                  <a:pt x="598170" y="1310005"/>
                  <a:pt x="617855" y="1358900"/>
                  <a:pt x="623570" y="1392555"/>
                </a:cubicBezTo>
                <a:cubicBezTo>
                  <a:pt x="629285" y="1426210"/>
                  <a:pt x="634365" y="1414145"/>
                  <a:pt x="623570" y="1430655"/>
                </a:cubicBezTo>
                <a:cubicBezTo>
                  <a:pt x="612775" y="1447165"/>
                  <a:pt x="579755" y="1439545"/>
                  <a:pt x="570865" y="1475740"/>
                </a:cubicBezTo>
                <a:cubicBezTo>
                  <a:pt x="561975" y="1511935"/>
                  <a:pt x="567690" y="1565910"/>
                  <a:pt x="578485" y="1612900"/>
                </a:cubicBezTo>
                <a:cubicBezTo>
                  <a:pt x="589280" y="1659890"/>
                  <a:pt x="617855" y="1685925"/>
                  <a:pt x="623570" y="1711960"/>
                </a:cubicBezTo>
                <a:cubicBezTo>
                  <a:pt x="629285" y="1737995"/>
                  <a:pt x="611505" y="1703070"/>
                  <a:pt x="608330" y="1742440"/>
                </a:cubicBezTo>
                <a:cubicBezTo>
                  <a:pt x="605155" y="1781810"/>
                  <a:pt x="603885" y="1859280"/>
                  <a:pt x="608330" y="1909445"/>
                </a:cubicBezTo>
                <a:cubicBezTo>
                  <a:pt x="612775" y="1959610"/>
                  <a:pt x="620395" y="1961515"/>
                  <a:pt x="631190" y="1993265"/>
                </a:cubicBezTo>
                <a:cubicBezTo>
                  <a:pt x="641985" y="2025015"/>
                  <a:pt x="655320" y="2045335"/>
                  <a:pt x="661670" y="2069465"/>
                </a:cubicBezTo>
                <a:cubicBezTo>
                  <a:pt x="668020" y="2093595"/>
                  <a:pt x="654050" y="2098675"/>
                  <a:pt x="661670" y="2115185"/>
                </a:cubicBezTo>
                <a:cubicBezTo>
                  <a:pt x="669290" y="2131695"/>
                  <a:pt x="672465" y="2157730"/>
                  <a:pt x="699770" y="2153285"/>
                </a:cubicBezTo>
                <a:cubicBezTo>
                  <a:pt x="727075" y="2148840"/>
                  <a:pt x="774700" y="2121535"/>
                  <a:pt x="798830" y="2092325"/>
                </a:cubicBezTo>
                <a:cubicBezTo>
                  <a:pt x="822960" y="2063115"/>
                  <a:pt x="810895" y="2030095"/>
                  <a:pt x="821690" y="2008505"/>
                </a:cubicBezTo>
                <a:cubicBezTo>
                  <a:pt x="832485" y="1986915"/>
                  <a:pt x="836930" y="2009775"/>
                  <a:pt x="852170" y="1985645"/>
                </a:cubicBezTo>
                <a:cubicBezTo>
                  <a:pt x="867410" y="1961515"/>
                  <a:pt x="882650" y="1900555"/>
                  <a:pt x="897890" y="1886585"/>
                </a:cubicBezTo>
                <a:cubicBezTo>
                  <a:pt x="913130" y="1872615"/>
                  <a:pt x="928370" y="1892935"/>
                  <a:pt x="928370" y="1917065"/>
                </a:cubicBezTo>
                <a:cubicBezTo>
                  <a:pt x="928370" y="1941195"/>
                  <a:pt x="909955" y="1976755"/>
                  <a:pt x="897890" y="2008505"/>
                </a:cubicBezTo>
                <a:cubicBezTo>
                  <a:pt x="885825" y="2040255"/>
                  <a:pt x="879475" y="2047875"/>
                  <a:pt x="867410" y="2077085"/>
                </a:cubicBezTo>
                <a:cubicBezTo>
                  <a:pt x="855345" y="2106295"/>
                  <a:pt x="842645" y="2139315"/>
                  <a:pt x="836930" y="2153285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7" name="任意多边形 76"/>
          <p:cNvSpPr/>
          <p:nvPr/>
        </p:nvSpPr>
        <p:spPr>
          <a:xfrm>
            <a:off x="1642745" y="832485"/>
            <a:ext cx="908685" cy="3039745"/>
          </a:xfrm>
          <a:custGeom>
            <a:avLst/>
            <a:gdLst>
              <a:gd name="connisteX0" fmla="*/ 0 w 908688"/>
              <a:gd name="connsiteY0" fmla="*/ 0 h 3039987"/>
              <a:gd name="connisteX1" fmla="*/ 151765 w 908688"/>
              <a:gd name="connsiteY1" fmla="*/ 121920 h 3039987"/>
              <a:gd name="connisteX2" fmla="*/ 174625 w 908688"/>
              <a:gd name="connsiteY2" fmla="*/ 243205 h 3039987"/>
              <a:gd name="connisteX3" fmla="*/ 197485 w 908688"/>
              <a:gd name="connsiteY3" fmla="*/ 357505 h 3039987"/>
              <a:gd name="connisteX4" fmla="*/ 266065 w 908688"/>
              <a:gd name="connsiteY4" fmla="*/ 517525 h 3039987"/>
              <a:gd name="connisteX5" fmla="*/ 365125 w 908688"/>
              <a:gd name="connsiteY5" fmla="*/ 646430 h 3039987"/>
              <a:gd name="connisteX6" fmla="*/ 342265 w 908688"/>
              <a:gd name="connsiteY6" fmla="*/ 692150 h 3039987"/>
              <a:gd name="connisteX7" fmla="*/ 319405 w 908688"/>
              <a:gd name="connsiteY7" fmla="*/ 661670 h 3039987"/>
              <a:gd name="connisteX8" fmla="*/ 250825 w 908688"/>
              <a:gd name="connsiteY8" fmla="*/ 638810 h 3039987"/>
              <a:gd name="connisteX9" fmla="*/ 281305 w 908688"/>
              <a:gd name="connsiteY9" fmla="*/ 783590 h 3039987"/>
              <a:gd name="connisteX10" fmla="*/ 304165 w 908688"/>
              <a:gd name="connsiteY10" fmla="*/ 882650 h 3039987"/>
              <a:gd name="connisteX11" fmla="*/ 349885 w 908688"/>
              <a:gd name="connsiteY11" fmla="*/ 935990 h 3039987"/>
              <a:gd name="connisteX12" fmla="*/ 380365 w 908688"/>
              <a:gd name="connsiteY12" fmla="*/ 1019175 h 3039987"/>
              <a:gd name="connisteX13" fmla="*/ 327025 w 908688"/>
              <a:gd name="connsiteY13" fmla="*/ 1095375 h 3039987"/>
              <a:gd name="connisteX14" fmla="*/ 342265 w 908688"/>
              <a:gd name="connsiteY14" fmla="*/ 1270635 h 3039987"/>
              <a:gd name="connisteX15" fmla="*/ 342265 w 908688"/>
              <a:gd name="connsiteY15" fmla="*/ 1414780 h 3039987"/>
              <a:gd name="connisteX16" fmla="*/ 334645 w 908688"/>
              <a:gd name="connsiteY16" fmla="*/ 1506220 h 3039987"/>
              <a:gd name="connisteX17" fmla="*/ 327025 w 908688"/>
              <a:gd name="connsiteY17" fmla="*/ 1666240 h 3039987"/>
              <a:gd name="connisteX18" fmla="*/ 357505 w 908688"/>
              <a:gd name="connsiteY18" fmla="*/ 1818005 h 3039987"/>
              <a:gd name="connisteX19" fmla="*/ 327025 w 908688"/>
              <a:gd name="connsiteY19" fmla="*/ 2023745 h 3039987"/>
              <a:gd name="connisteX20" fmla="*/ 327025 w 908688"/>
              <a:gd name="connsiteY20" fmla="*/ 2167890 h 3039987"/>
              <a:gd name="connisteX21" fmla="*/ 395605 w 908688"/>
              <a:gd name="connsiteY21" fmla="*/ 2266950 h 3039987"/>
              <a:gd name="connisteX22" fmla="*/ 410845 w 908688"/>
              <a:gd name="connsiteY22" fmla="*/ 2381250 h 3039987"/>
              <a:gd name="connisteX23" fmla="*/ 403225 w 908688"/>
              <a:gd name="connsiteY23" fmla="*/ 2472690 h 3039987"/>
              <a:gd name="connisteX24" fmla="*/ 418465 w 908688"/>
              <a:gd name="connsiteY24" fmla="*/ 2548255 h 3039987"/>
              <a:gd name="connisteX25" fmla="*/ 456565 w 908688"/>
              <a:gd name="connsiteY25" fmla="*/ 2632075 h 3039987"/>
              <a:gd name="connisteX26" fmla="*/ 509270 w 908688"/>
              <a:gd name="connsiteY26" fmla="*/ 2822575 h 3039987"/>
              <a:gd name="connisteX27" fmla="*/ 585470 w 908688"/>
              <a:gd name="connsiteY27" fmla="*/ 2921000 h 3039987"/>
              <a:gd name="connisteX28" fmla="*/ 615950 w 908688"/>
              <a:gd name="connsiteY28" fmla="*/ 3035300 h 3039987"/>
              <a:gd name="connisteX29" fmla="*/ 707390 w 908688"/>
              <a:gd name="connsiteY29" fmla="*/ 2784475 h 3039987"/>
              <a:gd name="connisteX30" fmla="*/ 791210 w 908688"/>
              <a:gd name="connsiteY30" fmla="*/ 2586355 h 3039987"/>
              <a:gd name="connisteX31" fmla="*/ 874395 w 908688"/>
              <a:gd name="connsiteY31" fmla="*/ 2685415 h 3039987"/>
              <a:gd name="connisteX32" fmla="*/ 859155 w 908688"/>
              <a:gd name="connsiteY32" fmla="*/ 2830195 h 3039987"/>
              <a:gd name="connisteX33" fmla="*/ 866775 w 908688"/>
              <a:gd name="connsiteY33" fmla="*/ 2875915 h 3039987"/>
              <a:gd name="connisteX34" fmla="*/ 874395 w 908688"/>
              <a:gd name="connsiteY34" fmla="*/ 2883535 h 3039987"/>
              <a:gd name="connisteX35" fmla="*/ 852170 w 908688"/>
              <a:gd name="connsiteY35" fmla="*/ 2891155 h 3039987"/>
              <a:gd name="connisteX36" fmla="*/ 852170 w 908688"/>
              <a:gd name="connsiteY36" fmla="*/ 2891155 h 3039987"/>
              <a:gd name="connisteX37" fmla="*/ 897255 w 908688"/>
              <a:gd name="connsiteY37" fmla="*/ 2868295 h 3039987"/>
              <a:gd name="connisteX38" fmla="*/ 904875 w 908688"/>
              <a:gd name="connsiteY38" fmla="*/ 2868295 h 3039987"/>
              <a:gd name="connisteX39" fmla="*/ 859155 w 908688"/>
              <a:gd name="connsiteY39" fmla="*/ 2860675 h 303998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908688" h="3039988">
                <a:moveTo>
                  <a:pt x="0" y="0"/>
                </a:moveTo>
                <a:cubicBezTo>
                  <a:pt x="29845" y="22225"/>
                  <a:pt x="116840" y="73025"/>
                  <a:pt x="151765" y="121920"/>
                </a:cubicBezTo>
                <a:cubicBezTo>
                  <a:pt x="186690" y="170815"/>
                  <a:pt x="165735" y="196215"/>
                  <a:pt x="174625" y="243205"/>
                </a:cubicBezTo>
                <a:cubicBezTo>
                  <a:pt x="183515" y="290195"/>
                  <a:pt x="179070" y="302895"/>
                  <a:pt x="197485" y="357505"/>
                </a:cubicBezTo>
                <a:cubicBezTo>
                  <a:pt x="215900" y="412115"/>
                  <a:pt x="232410" y="459740"/>
                  <a:pt x="266065" y="517525"/>
                </a:cubicBezTo>
                <a:cubicBezTo>
                  <a:pt x="299720" y="575310"/>
                  <a:pt x="349885" y="611505"/>
                  <a:pt x="365125" y="646430"/>
                </a:cubicBezTo>
                <a:cubicBezTo>
                  <a:pt x="380365" y="681355"/>
                  <a:pt x="351155" y="688975"/>
                  <a:pt x="342265" y="692150"/>
                </a:cubicBezTo>
                <a:cubicBezTo>
                  <a:pt x="333375" y="695325"/>
                  <a:pt x="337820" y="672465"/>
                  <a:pt x="319405" y="661670"/>
                </a:cubicBezTo>
                <a:cubicBezTo>
                  <a:pt x="300990" y="650875"/>
                  <a:pt x="258445" y="614680"/>
                  <a:pt x="250825" y="638810"/>
                </a:cubicBezTo>
                <a:cubicBezTo>
                  <a:pt x="243205" y="662940"/>
                  <a:pt x="270510" y="734695"/>
                  <a:pt x="281305" y="783590"/>
                </a:cubicBezTo>
                <a:cubicBezTo>
                  <a:pt x="292100" y="832485"/>
                  <a:pt x="290195" y="852170"/>
                  <a:pt x="304165" y="882650"/>
                </a:cubicBezTo>
                <a:cubicBezTo>
                  <a:pt x="318135" y="913130"/>
                  <a:pt x="334645" y="908685"/>
                  <a:pt x="349885" y="935990"/>
                </a:cubicBezTo>
                <a:cubicBezTo>
                  <a:pt x="365125" y="963295"/>
                  <a:pt x="384810" y="987425"/>
                  <a:pt x="380365" y="1019175"/>
                </a:cubicBezTo>
                <a:cubicBezTo>
                  <a:pt x="375920" y="1050925"/>
                  <a:pt x="334645" y="1045210"/>
                  <a:pt x="327025" y="1095375"/>
                </a:cubicBezTo>
                <a:cubicBezTo>
                  <a:pt x="319405" y="1145540"/>
                  <a:pt x="339090" y="1206500"/>
                  <a:pt x="342265" y="1270635"/>
                </a:cubicBezTo>
                <a:cubicBezTo>
                  <a:pt x="345440" y="1334770"/>
                  <a:pt x="343535" y="1367790"/>
                  <a:pt x="342265" y="1414780"/>
                </a:cubicBezTo>
                <a:cubicBezTo>
                  <a:pt x="340995" y="1461770"/>
                  <a:pt x="337820" y="1456055"/>
                  <a:pt x="334645" y="1506220"/>
                </a:cubicBezTo>
                <a:cubicBezTo>
                  <a:pt x="331470" y="1556385"/>
                  <a:pt x="322580" y="1604010"/>
                  <a:pt x="327025" y="1666240"/>
                </a:cubicBezTo>
                <a:cubicBezTo>
                  <a:pt x="331470" y="1728470"/>
                  <a:pt x="357505" y="1746250"/>
                  <a:pt x="357505" y="1818005"/>
                </a:cubicBezTo>
                <a:cubicBezTo>
                  <a:pt x="357505" y="1889760"/>
                  <a:pt x="333375" y="1953895"/>
                  <a:pt x="327025" y="2023745"/>
                </a:cubicBezTo>
                <a:cubicBezTo>
                  <a:pt x="320675" y="2093595"/>
                  <a:pt x="313055" y="2118995"/>
                  <a:pt x="327025" y="2167890"/>
                </a:cubicBezTo>
                <a:cubicBezTo>
                  <a:pt x="340995" y="2216785"/>
                  <a:pt x="379095" y="2224405"/>
                  <a:pt x="395605" y="2266950"/>
                </a:cubicBezTo>
                <a:cubicBezTo>
                  <a:pt x="412115" y="2309495"/>
                  <a:pt x="409575" y="2339975"/>
                  <a:pt x="410845" y="2381250"/>
                </a:cubicBezTo>
                <a:cubicBezTo>
                  <a:pt x="412115" y="2422525"/>
                  <a:pt x="401955" y="2439035"/>
                  <a:pt x="403225" y="2472690"/>
                </a:cubicBezTo>
                <a:cubicBezTo>
                  <a:pt x="404495" y="2506345"/>
                  <a:pt x="407670" y="2516505"/>
                  <a:pt x="418465" y="2548255"/>
                </a:cubicBezTo>
                <a:cubicBezTo>
                  <a:pt x="429260" y="2580005"/>
                  <a:pt x="438150" y="2577465"/>
                  <a:pt x="456565" y="2632075"/>
                </a:cubicBezTo>
                <a:cubicBezTo>
                  <a:pt x="474980" y="2686685"/>
                  <a:pt x="483235" y="2764790"/>
                  <a:pt x="509270" y="2822575"/>
                </a:cubicBezTo>
                <a:cubicBezTo>
                  <a:pt x="535305" y="2880360"/>
                  <a:pt x="563880" y="2878455"/>
                  <a:pt x="585470" y="2921000"/>
                </a:cubicBezTo>
                <a:cubicBezTo>
                  <a:pt x="607060" y="2963545"/>
                  <a:pt x="591820" y="3062605"/>
                  <a:pt x="615950" y="3035300"/>
                </a:cubicBezTo>
                <a:cubicBezTo>
                  <a:pt x="640080" y="3007995"/>
                  <a:pt x="672465" y="2874010"/>
                  <a:pt x="707390" y="2784475"/>
                </a:cubicBezTo>
                <a:cubicBezTo>
                  <a:pt x="742315" y="2694940"/>
                  <a:pt x="757555" y="2606040"/>
                  <a:pt x="791210" y="2586355"/>
                </a:cubicBezTo>
                <a:cubicBezTo>
                  <a:pt x="824865" y="2566670"/>
                  <a:pt x="861060" y="2636520"/>
                  <a:pt x="874395" y="2685415"/>
                </a:cubicBezTo>
                <a:cubicBezTo>
                  <a:pt x="887730" y="2734310"/>
                  <a:pt x="860425" y="2792095"/>
                  <a:pt x="859155" y="2830195"/>
                </a:cubicBezTo>
                <a:cubicBezTo>
                  <a:pt x="857885" y="2868295"/>
                  <a:pt x="863600" y="2865120"/>
                  <a:pt x="866775" y="2875915"/>
                </a:cubicBezTo>
                <a:cubicBezTo>
                  <a:pt x="869950" y="2886710"/>
                  <a:pt x="877570" y="2880360"/>
                  <a:pt x="874395" y="2883535"/>
                </a:cubicBezTo>
                <a:cubicBezTo>
                  <a:pt x="871220" y="2886710"/>
                  <a:pt x="856615" y="2889885"/>
                  <a:pt x="852170" y="2891155"/>
                </a:cubicBezTo>
                <a:cubicBezTo>
                  <a:pt x="847725" y="2892425"/>
                  <a:pt x="843280" y="2895600"/>
                  <a:pt x="852170" y="2891155"/>
                </a:cubicBezTo>
                <a:cubicBezTo>
                  <a:pt x="861060" y="2886710"/>
                  <a:pt x="886460" y="2872740"/>
                  <a:pt x="897255" y="2868295"/>
                </a:cubicBezTo>
                <a:cubicBezTo>
                  <a:pt x="908050" y="2863850"/>
                  <a:pt x="912495" y="2869565"/>
                  <a:pt x="904875" y="2868295"/>
                </a:cubicBezTo>
                <a:cubicBezTo>
                  <a:pt x="897255" y="2867025"/>
                  <a:pt x="868680" y="2861945"/>
                  <a:pt x="859155" y="2860675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任意多边形 77"/>
          <p:cNvSpPr/>
          <p:nvPr/>
        </p:nvSpPr>
        <p:spPr>
          <a:xfrm>
            <a:off x="1170940" y="1061085"/>
            <a:ext cx="1034415" cy="3886835"/>
          </a:xfrm>
          <a:custGeom>
            <a:avLst/>
            <a:gdLst>
              <a:gd name="connisteX0" fmla="*/ 0 w 1034415"/>
              <a:gd name="connsiteY0" fmla="*/ 0 h 3886835"/>
              <a:gd name="connisteX1" fmla="*/ 53340 w 1034415"/>
              <a:gd name="connsiteY1" fmla="*/ 52705 h 3886835"/>
              <a:gd name="connisteX2" fmla="*/ 83820 w 1034415"/>
              <a:gd name="connsiteY2" fmla="*/ 174625 h 3886835"/>
              <a:gd name="connisteX3" fmla="*/ 99060 w 1034415"/>
              <a:gd name="connsiteY3" fmla="*/ 334645 h 3886835"/>
              <a:gd name="connisteX4" fmla="*/ 99060 w 1034415"/>
              <a:gd name="connsiteY4" fmla="*/ 440690 h 3886835"/>
              <a:gd name="connisteX5" fmla="*/ 175260 w 1034415"/>
              <a:gd name="connsiteY5" fmla="*/ 516890 h 3886835"/>
              <a:gd name="connisteX6" fmla="*/ 129540 w 1034415"/>
              <a:gd name="connsiteY6" fmla="*/ 593090 h 3886835"/>
              <a:gd name="connisteX7" fmla="*/ 235585 w 1034415"/>
              <a:gd name="connsiteY7" fmla="*/ 707390 h 3886835"/>
              <a:gd name="connisteX8" fmla="*/ 266065 w 1034415"/>
              <a:gd name="connsiteY8" fmla="*/ 851535 h 3886835"/>
              <a:gd name="connisteX9" fmla="*/ 342265 w 1034415"/>
              <a:gd name="connsiteY9" fmla="*/ 981075 h 3886835"/>
              <a:gd name="connisteX10" fmla="*/ 387985 w 1034415"/>
              <a:gd name="connsiteY10" fmla="*/ 1072515 h 3886835"/>
              <a:gd name="connisteX11" fmla="*/ 471805 w 1034415"/>
              <a:gd name="connsiteY11" fmla="*/ 1201420 h 3886835"/>
              <a:gd name="connisteX12" fmla="*/ 509905 w 1034415"/>
              <a:gd name="connsiteY12" fmla="*/ 1353820 h 3886835"/>
              <a:gd name="connisteX13" fmla="*/ 532765 w 1034415"/>
              <a:gd name="connsiteY13" fmla="*/ 1452880 h 3886835"/>
              <a:gd name="connisteX14" fmla="*/ 600710 w 1034415"/>
              <a:gd name="connsiteY14" fmla="*/ 1543685 h 3886835"/>
              <a:gd name="connisteX15" fmla="*/ 563245 w 1034415"/>
              <a:gd name="connsiteY15" fmla="*/ 1627505 h 3886835"/>
              <a:gd name="connisteX16" fmla="*/ 608330 w 1034415"/>
              <a:gd name="connsiteY16" fmla="*/ 1741805 h 3886835"/>
              <a:gd name="connisteX17" fmla="*/ 615950 w 1034415"/>
              <a:gd name="connsiteY17" fmla="*/ 1833245 h 3886835"/>
              <a:gd name="connisteX18" fmla="*/ 654050 w 1034415"/>
              <a:gd name="connsiteY18" fmla="*/ 2030730 h 3886835"/>
              <a:gd name="connisteX19" fmla="*/ 615950 w 1034415"/>
              <a:gd name="connsiteY19" fmla="*/ 2152650 h 3886835"/>
              <a:gd name="connisteX20" fmla="*/ 676910 w 1034415"/>
              <a:gd name="connsiteY20" fmla="*/ 2205990 h 3886835"/>
              <a:gd name="connisteX21" fmla="*/ 707390 w 1034415"/>
              <a:gd name="connsiteY21" fmla="*/ 2296795 h 3886835"/>
              <a:gd name="connisteX22" fmla="*/ 684530 w 1034415"/>
              <a:gd name="connsiteY22" fmla="*/ 2380615 h 3886835"/>
              <a:gd name="connisteX23" fmla="*/ 646430 w 1034415"/>
              <a:gd name="connsiteY23" fmla="*/ 2456815 h 3886835"/>
              <a:gd name="connisteX24" fmla="*/ 692150 w 1034415"/>
              <a:gd name="connsiteY24" fmla="*/ 2540635 h 3886835"/>
              <a:gd name="connisteX25" fmla="*/ 715010 w 1034415"/>
              <a:gd name="connsiteY25" fmla="*/ 2677160 h 3886835"/>
              <a:gd name="connisteX26" fmla="*/ 684530 w 1034415"/>
              <a:gd name="connsiteY26" fmla="*/ 2768600 h 3886835"/>
              <a:gd name="connisteX27" fmla="*/ 692150 w 1034415"/>
              <a:gd name="connsiteY27" fmla="*/ 2981960 h 3886835"/>
              <a:gd name="connisteX28" fmla="*/ 661670 w 1034415"/>
              <a:gd name="connsiteY28" fmla="*/ 3263265 h 3886835"/>
              <a:gd name="connisteX29" fmla="*/ 722630 w 1034415"/>
              <a:gd name="connsiteY29" fmla="*/ 3415665 h 3886835"/>
              <a:gd name="connisteX30" fmla="*/ 676910 w 1034415"/>
              <a:gd name="connsiteY30" fmla="*/ 3483610 h 3886835"/>
              <a:gd name="connisteX31" fmla="*/ 775970 w 1034415"/>
              <a:gd name="connsiteY31" fmla="*/ 3636010 h 3886835"/>
              <a:gd name="connisteX32" fmla="*/ 806450 w 1034415"/>
              <a:gd name="connsiteY32" fmla="*/ 3658870 h 3886835"/>
              <a:gd name="connisteX33" fmla="*/ 897890 w 1034415"/>
              <a:gd name="connsiteY33" fmla="*/ 3765550 h 3886835"/>
              <a:gd name="connisteX34" fmla="*/ 935990 w 1034415"/>
              <a:gd name="connsiteY34" fmla="*/ 3833495 h 3886835"/>
              <a:gd name="connisteX35" fmla="*/ 1034415 w 1034415"/>
              <a:gd name="connsiteY35" fmla="*/ 3886835 h 38868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</a:cxnLst>
            <a:rect l="l" t="t" r="r" b="b"/>
            <a:pathLst>
              <a:path w="1034415" h="3886835">
                <a:moveTo>
                  <a:pt x="0" y="0"/>
                </a:moveTo>
                <a:cubicBezTo>
                  <a:pt x="10160" y="8255"/>
                  <a:pt x="36830" y="17780"/>
                  <a:pt x="53340" y="52705"/>
                </a:cubicBezTo>
                <a:cubicBezTo>
                  <a:pt x="69850" y="87630"/>
                  <a:pt x="74930" y="118110"/>
                  <a:pt x="83820" y="174625"/>
                </a:cubicBezTo>
                <a:cubicBezTo>
                  <a:pt x="92710" y="231140"/>
                  <a:pt x="95885" y="281305"/>
                  <a:pt x="99060" y="334645"/>
                </a:cubicBezTo>
                <a:cubicBezTo>
                  <a:pt x="102235" y="387985"/>
                  <a:pt x="83820" y="404495"/>
                  <a:pt x="99060" y="440690"/>
                </a:cubicBezTo>
                <a:cubicBezTo>
                  <a:pt x="114300" y="476885"/>
                  <a:pt x="168910" y="486410"/>
                  <a:pt x="175260" y="516890"/>
                </a:cubicBezTo>
                <a:cubicBezTo>
                  <a:pt x="181610" y="547370"/>
                  <a:pt x="117475" y="554990"/>
                  <a:pt x="129540" y="593090"/>
                </a:cubicBezTo>
                <a:cubicBezTo>
                  <a:pt x="141605" y="631190"/>
                  <a:pt x="208280" y="655955"/>
                  <a:pt x="235585" y="707390"/>
                </a:cubicBezTo>
                <a:cubicBezTo>
                  <a:pt x="262890" y="758825"/>
                  <a:pt x="244475" y="796925"/>
                  <a:pt x="266065" y="851535"/>
                </a:cubicBezTo>
                <a:cubicBezTo>
                  <a:pt x="287655" y="906145"/>
                  <a:pt x="318135" y="936625"/>
                  <a:pt x="342265" y="981075"/>
                </a:cubicBezTo>
                <a:cubicBezTo>
                  <a:pt x="366395" y="1025525"/>
                  <a:pt x="361950" y="1028700"/>
                  <a:pt x="387985" y="1072515"/>
                </a:cubicBezTo>
                <a:cubicBezTo>
                  <a:pt x="414020" y="1116330"/>
                  <a:pt x="447675" y="1144905"/>
                  <a:pt x="471805" y="1201420"/>
                </a:cubicBezTo>
                <a:cubicBezTo>
                  <a:pt x="495935" y="1257935"/>
                  <a:pt x="497840" y="1303655"/>
                  <a:pt x="509905" y="1353820"/>
                </a:cubicBezTo>
                <a:cubicBezTo>
                  <a:pt x="521970" y="1403985"/>
                  <a:pt x="514350" y="1414780"/>
                  <a:pt x="532765" y="1452880"/>
                </a:cubicBezTo>
                <a:cubicBezTo>
                  <a:pt x="551180" y="1490980"/>
                  <a:pt x="594360" y="1508760"/>
                  <a:pt x="600710" y="1543685"/>
                </a:cubicBezTo>
                <a:cubicBezTo>
                  <a:pt x="607060" y="1578610"/>
                  <a:pt x="561975" y="1588135"/>
                  <a:pt x="563245" y="1627505"/>
                </a:cubicBezTo>
                <a:cubicBezTo>
                  <a:pt x="564515" y="1666875"/>
                  <a:pt x="597535" y="1700530"/>
                  <a:pt x="608330" y="1741805"/>
                </a:cubicBezTo>
                <a:cubicBezTo>
                  <a:pt x="619125" y="1783080"/>
                  <a:pt x="607060" y="1775460"/>
                  <a:pt x="615950" y="1833245"/>
                </a:cubicBezTo>
                <a:cubicBezTo>
                  <a:pt x="624840" y="1891030"/>
                  <a:pt x="654050" y="1966595"/>
                  <a:pt x="654050" y="2030730"/>
                </a:cubicBezTo>
                <a:cubicBezTo>
                  <a:pt x="654050" y="2094865"/>
                  <a:pt x="611505" y="2117725"/>
                  <a:pt x="615950" y="2152650"/>
                </a:cubicBezTo>
                <a:cubicBezTo>
                  <a:pt x="620395" y="2187575"/>
                  <a:pt x="658495" y="2177415"/>
                  <a:pt x="676910" y="2205990"/>
                </a:cubicBezTo>
                <a:cubicBezTo>
                  <a:pt x="695325" y="2234565"/>
                  <a:pt x="706120" y="2261870"/>
                  <a:pt x="707390" y="2296795"/>
                </a:cubicBezTo>
                <a:cubicBezTo>
                  <a:pt x="708660" y="2331720"/>
                  <a:pt x="696595" y="2348865"/>
                  <a:pt x="684530" y="2380615"/>
                </a:cubicBezTo>
                <a:cubicBezTo>
                  <a:pt x="672465" y="2412365"/>
                  <a:pt x="645160" y="2425065"/>
                  <a:pt x="646430" y="2456815"/>
                </a:cubicBezTo>
                <a:cubicBezTo>
                  <a:pt x="647700" y="2488565"/>
                  <a:pt x="678180" y="2496820"/>
                  <a:pt x="692150" y="2540635"/>
                </a:cubicBezTo>
                <a:cubicBezTo>
                  <a:pt x="706120" y="2584450"/>
                  <a:pt x="716280" y="2631440"/>
                  <a:pt x="715010" y="2677160"/>
                </a:cubicBezTo>
                <a:cubicBezTo>
                  <a:pt x="713740" y="2722880"/>
                  <a:pt x="688975" y="2707640"/>
                  <a:pt x="684530" y="2768600"/>
                </a:cubicBezTo>
                <a:cubicBezTo>
                  <a:pt x="680085" y="2829560"/>
                  <a:pt x="696595" y="2882900"/>
                  <a:pt x="692150" y="2981960"/>
                </a:cubicBezTo>
                <a:cubicBezTo>
                  <a:pt x="687705" y="3081020"/>
                  <a:pt x="655320" y="3176270"/>
                  <a:pt x="661670" y="3263265"/>
                </a:cubicBezTo>
                <a:cubicBezTo>
                  <a:pt x="668020" y="3350260"/>
                  <a:pt x="719455" y="3371850"/>
                  <a:pt x="722630" y="3415665"/>
                </a:cubicBezTo>
                <a:cubicBezTo>
                  <a:pt x="725805" y="3459480"/>
                  <a:pt x="666115" y="3439795"/>
                  <a:pt x="676910" y="3483610"/>
                </a:cubicBezTo>
                <a:cubicBezTo>
                  <a:pt x="687705" y="3527425"/>
                  <a:pt x="749935" y="3601085"/>
                  <a:pt x="775970" y="3636010"/>
                </a:cubicBezTo>
                <a:cubicBezTo>
                  <a:pt x="802005" y="3670935"/>
                  <a:pt x="782320" y="3632835"/>
                  <a:pt x="806450" y="3658870"/>
                </a:cubicBezTo>
                <a:cubicBezTo>
                  <a:pt x="830580" y="3684905"/>
                  <a:pt x="871855" y="3730625"/>
                  <a:pt x="897890" y="3765550"/>
                </a:cubicBezTo>
                <a:cubicBezTo>
                  <a:pt x="923925" y="3800475"/>
                  <a:pt x="908685" y="3809365"/>
                  <a:pt x="935990" y="3833495"/>
                </a:cubicBezTo>
                <a:cubicBezTo>
                  <a:pt x="963295" y="3857625"/>
                  <a:pt x="1015365" y="3877310"/>
                  <a:pt x="1034415" y="3886835"/>
                </a:cubicBezTo>
              </a:path>
            </a:pathLst>
          </a:cu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任意多边形 78"/>
          <p:cNvSpPr/>
          <p:nvPr/>
        </p:nvSpPr>
        <p:spPr>
          <a:xfrm>
            <a:off x="866775" y="1654810"/>
            <a:ext cx="897255" cy="3263265"/>
          </a:xfrm>
          <a:custGeom>
            <a:avLst/>
            <a:gdLst>
              <a:gd name="connisteX0" fmla="*/ 0 w 897255"/>
              <a:gd name="connsiteY0" fmla="*/ 0 h 3263265"/>
              <a:gd name="connisteX1" fmla="*/ 45720 w 897255"/>
              <a:gd name="connsiteY1" fmla="*/ 190500 h 3263265"/>
              <a:gd name="connisteX2" fmla="*/ 159385 w 897255"/>
              <a:gd name="connsiteY2" fmla="*/ 190500 h 3263265"/>
              <a:gd name="connisteX3" fmla="*/ 121285 w 897255"/>
              <a:gd name="connsiteY3" fmla="*/ 266065 h 3263265"/>
              <a:gd name="connisteX4" fmla="*/ 296545 w 897255"/>
              <a:gd name="connsiteY4" fmla="*/ 380365 h 3263265"/>
              <a:gd name="connisteX5" fmla="*/ 380365 w 897255"/>
              <a:gd name="connsiteY5" fmla="*/ 509905 h 3263265"/>
              <a:gd name="connisteX6" fmla="*/ 426085 w 897255"/>
              <a:gd name="connsiteY6" fmla="*/ 692150 h 3263265"/>
              <a:gd name="connisteX7" fmla="*/ 487045 w 897255"/>
              <a:gd name="connsiteY7" fmla="*/ 753110 h 3263265"/>
              <a:gd name="connisteX8" fmla="*/ 562610 w 897255"/>
              <a:gd name="connsiteY8" fmla="*/ 806450 h 3263265"/>
              <a:gd name="connisteX9" fmla="*/ 638810 w 897255"/>
              <a:gd name="connsiteY9" fmla="*/ 973455 h 3263265"/>
              <a:gd name="connisteX10" fmla="*/ 661670 w 897255"/>
              <a:gd name="connsiteY10" fmla="*/ 1102995 h 3263265"/>
              <a:gd name="connisteX11" fmla="*/ 753110 w 897255"/>
              <a:gd name="connsiteY11" fmla="*/ 1133475 h 3263265"/>
              <a:gd name="connisteX12" fmla="*/ 737870 w 897255"/>
              <a:gd name="connsiteY12" fmla="*/ 1270635 h 3263265"/>
              <a:gd name="connisteX13" fmla="*/ 791210 w 897255"/>
              <a:gd name="connsiteY13" fmla="*/ 1346200 h 3263265"/>
              <a:gd name="connisteX14" fmla="*/ 798830 w 897255"/>
              <a:gd name="connsiteY14" fmla="*/ 1437640 h 3263265"/>
              <a:gd name="connisteX15" fmla="*/ 798830 w 897255"/>
              <a:gd name="connsiteY15" fmla="*/ 1483360 h 3263265"/>
              <a:gd name="connisteX16" fmla="*/ 829310 w 897255"/>
              <a:gd name="connsiteY16" fmla="*/ 1559560 h 3263265"/>
              <a:gd name="connisteX17" fmla="*/ 882015 w 897255"/>
              <a:gd name="connsiteY17" fmla="*/ 1718945 h 3263265"/>
              <a:gd name="connisteX18" fmla="*/ 897255 w 897255"/>
              <a:gd name="connsiteY18" fmla="*/ 1749425 h 3263265"/>
              <a:gd name="connisteX19" fmla="*/ 882015 w 897255"/>
              <a:gd name="connsiteY19" fmla="*/ 1878965 h 3263265"/>
              <a:gd name="connisteX20" fmla="*/ 874395 w 897255"/>
              <a:gd name="connsiteY20" fmla="*/ 2054225 h 3263265"/>
              <a:gd name="connisteX21" fmla="*/ 852170 w 897255"/>
              <a:gd name="connsiteY21" fmla="*/ 2183130 h 3263265"/>
              <a:gd name="connisteX22" fmla="*/ 852170 w 897255"/>
              <a:gd name="connsiteY22" fmla="*/ 2244090 h 3263265"/>
              <a:gd name="connisteX23" fmla="*/ 859790 w 897255"/>
              <a:gd name="connsiteY23" fmla="*/ 2404110 h 3263265"/>
              <a:gd name="connisteX24" fmla="*/ 814070 w 897255"/>
              <a:gd name="connsiteY24" fmla="*/ 2555875 h 3263265"/>
              <a:gd name="connisteX25" fmla="*/ 814070 w 897255"/>
              <a:gd name="connsiteY25" fmla="*/ 2769235 h 3263265"/>
              <a:gd name="connisteX26" fmla="*/ 791210 w 897255"/>
              <a:gd name="connsiteY26" fmla="*/ 2928620 h 3263265"/>
              <a:gd name="connisteX27" fmla="*/ 768350 w 897255"/>
              <a:gd name="connsiteY27" fmla="*/ 3012440 h 3263265"/>
              <a:gd name="connisteX28" fmla="*/ 775970 w 897255"/>
              <a:gd name="connsiteY28" fmla="*/ 3119120 h 3263265"/>
              <a:gd name="connisteX29" fmla="*/ 821690 w 897255"/>
              <a:gd name="connsiteY29" fmla="*/ 3218180 h 3263265"/>
              <a:gd name="connisteX30" fmla="*/ 844550 w 897255"/>
              <a:gd name="connsiteY30" fmla="*/ 3263265 h 32632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</a:cxnLst>
            <a:rect l="l" t="t" r="r" b="b"/>
            <a:pathLst>
              <a:path w="897255" h="3263265">
                <a:moveTo>
                  <a:pt x="0" y="0"/>
                </a:moveTo>
                <a:cubicBezTo>
                  <a:pt x="6985" y="38100"/>
                  <a:pt x="13970" y="152400"/>
                  <a:pt x="45720" y="190500"/>
                </a:cubicBezTo>
                <a:cubicBezTo>
                  <a:pt x="77470" y="228600"/>
                  <a:pt x="144145" y="175260"/>
                  <a:pt x="159385" y="190500"/>
                </a:cubicBezTo>
                <a:cubicBezTo>
                  <a:pt x="174625" y="205740"/>
                  <a:pt x="93980" y="227965"/>
                  <a:pt x="121285" y="266065"/>
                </a:cubicBezTo>
                <a:cubicBezTo>
                  <a:pt x="148590" y="304165"/>
                  <a:pt x="244475" y="331470"/>
                  <a:pt x="296545" y="380365"/>
                </a:cubicBezTo>
                <a:cubicBezTo>
                  <a:pt x="348615" y="429260"/>
                  <a:pt x="354330" y="447675"/>
                  <a:pt x="380365" y="509905"/>
                </a:cubicBezTo>
                <a:cubicBezTo>
                  <a:pt x="406400" y="572135"/>
                  <a:pt x="404495" y="643255"/>
                  <a:pt x="426085" y="692150"/>
                </a:cubicBezTo>
                <a:cubicBezTo>
                  <a:pt x="447675" y="741045"/>
                  <a:pt x="459740" y="730250"/>
                  <a:pt x="487045" y="753110"/>
                </a:cubicBezTo>
                <a:cubicBezTo>
                  <a:pt x="514350" y="775970"/>
                  <a:pt x="532130" y="762635"/>
                  <a:pt x="562610" y="806450"/>
                </a:cubicBezTo>
                <a:cubicBezTo>
                  <a:pt x="593090" y="850265"/>
                  <a:pt x="619125" y="914400"/>
                  <a:pt x="638810" y="973455"/>
                </a:cubicBezTo>
                <a:cubicBezTo>
                  <a:pt x="658495" y="1032510"/>
                  <a:pt x="638810" y="1071245"/>
                  <a:pt x="661670" y="1102995"/>
                </a:cubicBezTo>
                <a:cubicBezTo>
                  <a:pt x="684530" y="1134745"/>
                  <a:pt x="737870" y="1099820"/>
                  <a:pt x="753110" y="1133475"/>
                </a:cubicBezTo>
                <a:cubicBezTo>
                  <a:pt x="768350" y="1167130"/>
                  <a:pt x="730250" y="1228090"/>
                  <a:pt x="737870" y="1270635"/>
                </a:cubicBezTo>
                <a:cubicBezTo>
                  <a:pt x="745490" y="1313180"/>
                  <a:pt x="779145" y="1312545"/>
                  <a:pt x="791210" y="1346200"/>
                </a:cubicBezTo>
                <a:cubicBezTo>
                  <a:pt x="803275" y="1379855"/>
                  <a:pt x="797560" y="1410335"/>
                  <a:pt x="798830" y="1437640"/>
                </a:cubicBezTo>
                <a:cubicBezTo>
                  <a:pt x="800100" y="1464945"/>
                  <a:pt x="792480" y="1459230"/>
                  <a:pt x="798830" y="1483360"/>
                </a:cubicBezTo>
                <a:cubicBezTo>
                  <a:pt x="805180" y="1507490"/>
                  <a:pt x="812800" y="1512570"/>
                  <a:pt x="829310" y="1559560"/>
                </a:cubicBezTo>
                <a:cubicBezTo>
                  <a:pt x="845820" y="1606550"/>
                  <a:pt x="868680" y="1680845"/>
                  <a:pt x="882015" y="1718945"/>
                </a:cubicBezTo>
                <a:cubicBezTo>
                  <a:pt x="895350" y="1757045"/>
                  <a:pt x="897255" y="1717675"/>
                  <a:pt x="897255" y="1749425"/>
                </a:cubicBezTo>
                <a:cubicBezTo>
                  <a:pt x="897255" y="1781175"/>
                  <a:pt x="886460" y="1818005"/>
                  <a:pt x="882015" y="1878965"/>
                </a:cubicBezTo>
                <a:cubicBezTo>
                  <a:pt x="877570" y="1939925"/>
                  <a:pt x="880110" y="1993265"/>
                  <a:pt x="874395" y="2054225"/>
                </a:cubicBezTo>
                <a:cubicBezTo>
                  <a:pt x="868680" y="2115185"/>
                  <a:pt x="856615" y="2145030"/>
                  <a:pt x="852170" y="2183130"/>
                </a:cubicBezTo>
                <a:cubicBezTo>
                  <a:pt x="847725" y="2221230"/>
                  <a:pt x="850900" y="2199640"/>
                  <a:pt x="852170" y="2244090"/>
                </a:cubicBezTo>
                <a:cubicBezTo>
                  <a:pt x="853440" y="2288540"/>
                  <a:pt x="867410" y="2341880"/>
                  <a:pt x="859790" y="2404110"/>
                </a:cubicBezTo>
                <a:cubicBezTo>
                  <a:pt x="852170" y="2466340"/>
                  <a:pt x="822960" y="2482850"/>
                  <a:pt x="814070" y="2555875"/>
                </a:cubicBezTo>
                <a:cubicBezTo>
                  <a:pt x="805180" y="2628900"/>
                  <a:pt x="818515" y="2694940"/>
                  <a:pt x="814070" y="2769235"/>
                </a:cubicBezTo>
                <a:cubicBezTo>
                  <a:pt x="809625" y="2843530"/>
                  <a:pt x="800100" y="2879725"/>
                  <a:pt x="791210" y="2928620"/>
                </a:cubicBezTo>
                <a:cubicBezTo>
                  <a:pt x="782320" y="2977515"/>
                  <a:pt x="771525" y="2974340"/>
                  <a:pt x="768350" y="3012440"/>
                </a:cubicBezTo>
                <a:cubicBezTo>
                  <a:pt x="765175" y="3050540"/>
                  <a:pt x="765175" y="3077845"/>
                  <a:pt x="775970" y="3119120"/>
                </a:cubicBezTo>
                <a:cubicBezTo>
                  <a:pt x="786765" y="3160395"/>
                  <a:pt x="807720" y="3189605"/>
                  <a:pt x="821690" y="3218180"/>
                </a:cubicBezTo>
                <a:cubicBezTo>
                  <a:pt x="835660" y="3246755"/>
                  <a:pt x="840740" y="3256280"/>
                  <a:pt x="844550" y="3263265"/>
                </a:cubicBezTo>
              </a:path>
            </a:pathLst>
          </a:cu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345" y="34925"/>
            <a:ext cx="3923665" cy="212534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3"/>
          <a:srcRect t="12617"/>
          <a:stretch>
            <a:fillRect/>
          </a:stretch>
        </p:blipFill>
        <p:spPr>
          <a:xfrm>
            <a:off x="4799330" y="2167255"/>
            <a:ext cx="3902710" cy="2317750"/>
          </a:xfrm>
          <a:prstGeom prst="rect">
            <a:avLst/>
          </a:prstGeom>
        </p:spPr>
      </p:pic>
      <p:sp>
        <p:nvSpPr>
          <p:cNvPr id="68" name="任意多边形 67"/>
          <p:cNvSpPr/>
          <p:nvPr/>
        </p:nvSpPr>
        <p:spPr>
          <a:xfrm>
            <a:off x="562610" y="1445260"/>
            <a:ext cx="3651250" cy="938530"/>
          </a:xfrm>
          <a:custGeom>
            <a:avLst/>
            <a:gdLst>
              <a:gd name="connisteX0" fmla="*/ 3651250 w 3651250"/>
              <a:gd name="connsiteY0" fmla="*/ 596947 h 938665"/>
              <a:gd name="connisteX1" fmla="*/ 3156585 w 3651250"/>
              <a:gd name="connsiteY1" fmla="*/ 923972 h 938665"/>
              <a:gd name="connisteX2" fmla="*/ 2715260 w 3651250"/>
              <a:gd name="connsiteY2" fmla="*/ 855392 h 938665"/>
              <a:gd name="connisteX3" fmla="*/ 2000250 w 3651250"/>
              <a:gd name="connsiteY3" fmla="*/ 817292 h 938665"/>
              <a:gd name="connisteX4" fmla="*/ 1445260 w 3651250"/>
              <a:gd name="connsiteY4" fmla="*/ 125142 h 938665"/>
              <a:gd name="connisteX5" fmla="*/ 661670 w 3651250"/>
              <a:gd name="connsiteY5" fmla="*/ 64182 h 938665"/>
              <a:gd name="connisteX6" fmla="*/ 0 w 3651250"/>
              <a:gd name="connsiteY6" fmla="*/ 612187 h 9386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3651250" h="938666">
                <a:moveTo>
                  <a:pt x="3651250" y="596947"/>
                </a:moveTo>
                <a:cubicBezTo>
                  <a:pt x="3561080" y="663622"/>
                  <a:pt x="3343910" y="872537"/>
                  <a:pt x="3156585" y="923972"/>
                </a:cubicBezTo>
                <a:cubicBezTo>
                  <a:pt x="2969260" y="975407"/>
                  <a:pt x="2946400" y="876982"/>
                  <a:pt x="2715260" y="855392"/>
                </a:cubicBezTo>
                <a:cubicBezTo>
                  <a:pt x="2484120" y="833802"/>
                  <a:pt x="2254250" y="963342"/>
                  <a:pt x="2000250" y="817292"/>
                </a:cubicBezTo>
                <a:cubicBezTo>
                  <a:pt x="1746250" y="671242"/>
                  <a:pt x="1713230" y="275637"/>
                  <a:pt x="1445260" y="125142"/>
                </a:cubicBezTo>
                <a:cubicBezTo>
                  <a:pt x="1177290" y="-25353"/>
                  <a:pt x="950595" y="-32973"/>
                  <a:pt x="661670" y="64182"/>
                </a:cubicBezTo>
                <a:cubicBezTo>
                  <a:pt x="372745" y="161337"/>
                  <a:pt x="116840" y="501062"/>
                  <a:pt x="0" y="612187"/>
                </a:cubicBezTo>
              </a:path>
            </a:pathLst>
          </a:cu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2" name="文本框 81"/>
          <p:cNvSpPr txBox="1"/>
          <p:nvPr/>
        </p:nvSpPr>
        <p:spPr>
          <a:xfrm>
            <a:off x="4852670" y="4549140"/>
            <a:ext cx="42291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多大江大河，岭谷高差大</a:t>
            </a:r>
            <a:endParaRPr lang="zh-CN" altLang="en-US" sz="20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-635" y="343535"/>
            <a:ext cx="4518660" cy="2348865"/>
            <a:chOff x="446" y="1139"/>
            <a:chExt cx="7116" cy="3699"/>
          </a:xfrm>
        </p:grpSpPr>
        <p:grpSp>
          <p:nvGrpSpPr>
            <p:cNvPr id="9" name="组合 8"/>
            <p:cNvGrpSpPr/>
            <p:nvPr/>
          </p:nvGrpSpPr>
          <p:grpSpPr>
            <a:xfrm>
              <a:off x="446" y="1139"/>
              <a:ext cx="7116" cy="3699"/>
              <a:chOff x="446" y="1139"/>
              <a:chExt cx="7116" cy="3699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1"/>
              <a:srcRect t="16124"/>
              <a:stretch>
                <a:fillRect/>
              </a:stretch>
            </p:blipFill>
            <p:spPr>
              <a:xfrm>
                <a:off x="446" y="1285"/>
                <a:ext cx="7116" cy="3553"/>
              </a:xfrm>
              <a:prstGeom prst="rect">
                <a:avLst/>
              </a:prstGeom>
            </p:spPr>
          </p:pic>
          <p:sp>
            <p:nvSpPr>
              <p:cNvPr id="6" name="文本框 5"/>
              <p:cNvSpPr txBox="1"/>
              <p:nvPr/>
            </p:nvSpPr>
            <p:spPr>
              <a:xfrm>
                <a:off x="2807" y="1139"/>
                <a:ext cx="1007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3200" b="1" i="0">
                    <a:solidFill>
                      <a:schemeClr val="tx1">
                        <a:alpha val="80000"/>
                      </a:schemeClr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</a:rPr>
                  <a:t>西</a:t>
                </a:r>
                <a:endParaRPr lang="zh-CN" altLang="en-US" sz="3200" b="1" i="0">
                  <a:solidFill>
                    <a:schemeClr val="tx1">
                      <a:alpha val="80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4813" y="1139"/>
              <a:ext cx="100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 i="0">
                  <a:solidFill>
                    <a:schemeClr val="tx1">
                      <a:alpha val="80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藏</a:t>
              </a:r>
              <a:endParaRPr lang="zh-CN" altLang="en-US" sz="3200" b="1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b="15246"/>
          <a:stretch>
            <a:fillRect/>
          </a:stretch>
        </p:blipFill>
        <p:spPr>
          <a:xfrm>
            <a:off x="0" y="2692400"/>
            <a:ext cx="4518025" cy="23952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b="12306"/>
          <a:stretch>
            <a:fillRect/>
          </a:stretch>
        </p:blipFill>
        <p:spPr>
          <a:xfrm>
            <a:off x="4531995" y="2692400"/>
            <a:ext cx="4612005" cy="23952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85335" y="401320"/>
            <a:ext cx="434340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l" eaLnBrk="1">
              <a:lnSpc>
                <a:spcPct val="100000"/>
              </a:lnSpc>
            </a:pPr>
            <a:r>
              <a:rPr lang="en-US" altLang="zh-CN" sz="2000" i="0" kern="1200"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Times New Roman" panose="02020603050405020304"/>
              </a:rPr>
              <a:t>川藏铁路大部分路段位于海拔3000米以上的高原山地， 川藏铁路途经区域温差巨大：夏季气温可达40℃、冬季气温可达零下20℃；昼夜温差可达35℃；隧道洞内热泉可达92℃。高寒环境带来的主要天然隐患是季节性变化的冻土和积雪；</a:t>
            </a:r>
            <a:endParaRPr lang="en-US" altLang="zh-CN" sz="2000" i="0" kern="10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Times New Roman" panose="02020603050405020304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433945" y="375920"/>
            <a:ext cx="1323340" cy="40449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869815" y="1029335"/>
            <a:ext cx="1043305" cy="34353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182485" y="1351915"/>
            <a:ext cx="1043305" cy="34353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205730" y="2244090"/>
            <a:ext cx="1268095" cy="34353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285" y="234315"/>
            <a:ext cx="8139430" cy="1189355"/>
          </a:xfrm>
        </p:spPr>
        <p:txBody>
          <a:bodyPr>
            <a:normAutofit fontScale="90000"/>
          </a:bodyPr>
          <a:p>
            <a:r>
              <a:rPr lang="zh-CN" altLang="en-US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</a:t>
            </a:r>
            <a:r>
              <a:rPr lang="en-US" altLang="zh-CN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13</a:t>
            </a:r>
            <a:r>
              <a:rPr lang="zh-CN" altLang="en-US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年川藏铁路正式动工，全长</a:t>
            </a:r>
            <a:r>
              <a:rPr lang="en-US" altLang="zh-CN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1838</a:t>
            </a:r>
            <a:r>
              <a:rPr lang="zh-CN" altLang="en-US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千米，贯通后成都到拉萨将从目前的48小时缩短至</a:t>
            </a:r>
            <a:r>
              <a:rPr lang="en-US" altLang="zh-CN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13</a:t>
            </a:r>
            <a:r>
              <a:rPr lang="zh-CN" altLang="en-US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个小时左右。川藏铁路全线通车至少要到2030年，而与之总长度相差不多的兰新高铁，200</a:t>
            </a:r>
            <a:r>
              <a:rPr lang="en-US" altLang="zh-CN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9</a:t>
            </a:r>
            <a:r>
              <a:rPr lang="zh-CN" altLang="en-US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11</a:t>
            </a:r>
            <a:r>
              <a:rPr lang="zh-CN" altLang="en-US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月开始动工，201</a:t>
            </a:r>
            <a:r>
              <a:rPr lang="en-US" altLang="zh-CN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12</a:t>
            </a:r>
            <a:r>
              <a:rPr lang="zh-CN" altLang="en-US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en-US" altLang="zh-CN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26</a:t>
            </a:r>
            <a:r>
              <a:rPr lang="zh-CN" altLang="en-US" sz="222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日全线开通。</a:t>
            </a:r>
            <a:endParaRPr lang="zh-CN" altLang="en-US" sz="222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3" descr="川藏铁路_副本_副本"/>
          <p:cNvPicPr>
            <a:picLocks noChangeAspect="1"/>
          </p:cNvPicPr>
          <p:nvPr/>
        </p:nvPicPr>
        <p:blipFill>
          <a:blip r:embed="rId1"/>
          <a:srcRect l="27295" t="13438" r="28387" b="26302"/>
          <a:stretch>
            <a:fillRect/>
          </a:stretch>
        </p:blipFill>
        <p:spPr>
          <a:xfrm>
            <a:off x="4353560" y="1575435"/>
            <a:ext cx="4608195" cy="320167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0" name="文本框 99"/>
          <p:cNvSpPr txBox="1"/>
          <p:nvPr/>
        </p:nvSpPr>
        <p:spPr>
          <a:xfrm>
            <a:off x="290195" y="1491615"/>
            <a:ext cx="39922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zh-CN" sz="2800" i="0">
                <a:solidFill>
                  <a:schemeClr val="tx1"/>
                </a:solidFill>
                <a:effectLst/>
                <a:latin typeface="+mj-ea"/>
                <a:ea typeface="+mj-ea"/>
              </a:rPr>
              <a:t>说出川藏铁路修建难度大的影响因素</a:t>
            </a:r>
            <a:r>
              <a:rPr lang="zh-CN" sz="2800" b="1" i="0">
                <a:solidFill>
                  <a:schemeClr val="tx1"/>
                </a:solidFill>
                <a:effectLst/>
                <a:latin typeface="+mj-ea"/>
                <a:ea typeface="+mj-ea"/>
              </a:rPr>
              <a:t>。</a:t>
            </a:r>
            <a:endParaRPr lang="zh-CN" altLang="en-US" sz="2800" b="1" i="0"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3210" y="2472690"/>
            <a:ext cx="105791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2400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地形</a:t>
            </a:r>
            <a:endParaRPr lang="zh-CN" altLang="en-US" sz="2400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7495" y="3011805"/>
            <a:ext cx="105791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2400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地质</a:t>
            </a:r>
            <a:endParaRPr lang="zh-CN" altLang="en-US" sz="2400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8765" y="3571875"/>
            <a:ext cx="105791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2400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气候</a:t>
            </a:r>
            <a:endParaRPr lang="zh-CN" altLang="en-US" sz="2400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0035" y="4104005"/>
            <a:ext cx="105791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2400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水文</a:t>
            </a:r>
            <a:endParaRPr lang="zh-CN" altLang="en-US" sz="2400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4320" y="4636135"/>
            <a:ext cx="105791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2400" i="0">
                <a:solidFill>
                  <a:srgbClr val="FF0000">
                    <a:alpha val="8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土壤</a:t>
            </a:r>
            <a:endParaRPr lang="zh-CN" altLang="en-US" sz="2400" i="0">
              <a:solidFill>
                <a:srgbClr val="FF0000">
                  <a:alpha val="8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6" name="直接箭头连接符 15"/>
          <p:cNvCxnSpPr>
            <a:stCxn id="6" idx="3"/>
          </p:cNvCxnSpPr>
          <p:nvPr/>
        </p:nvCxnSpPr>
        <p:spPr>
          <a:xfrm>
            <a:off x="1341120" y="2703195"/>
            <a:ext cx="1267460" cy="651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7" idx="3"/>
          </p:cNvCxnSpPr>
          <p:nvPr/>
        </p:nvCxnSpPr>
        <p:spPr>
          <a:xfrm>
            <a:off x="1335405" y="3242310"/>
            <a:ext cx="1273175" cy="2298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1341120" y="3757930"/>
            <a:ext cx="1267460" cy="374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1341120" y="4032250"/>
            <a:ext cx="1267460" cy="3797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10" idx="3"/>
          </p:cNvCxnSpPr>
          <p:nvPr/>
        </p:nvCxnSpPr>
        <p:spPr>
          <a:xfrm flipV="1">
            <a:off x="1332230" y="4290060"/>
            <a:ext cx="1276350" cy="5765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2597150" y="3116580"/>
            <a:ext cx="1727200" cy="15684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4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交通方式；</a:t>
            </a:r>
            <a:endParaRPr lang="zh-CN" altLang="en-US" sz="24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交通线、站</a:t>
            </a:r>
            <a:endParaRPr lang="zh-CN" altLang="en-US" sz="24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2400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选择、分布等；</a:t>
            </a:r>
            <a:endParaRPr lang="zh-CN" altLang="en-US" sz="2400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" y="0"/>
            <a:ext cx="5298440" cy="5059680"/>
          </a:xfrm>
          <a:prstGeom prst="rect">
            <a:avLst/>
          </a:prstGeom>
        </p:spPr>
      </p:pic>
      <p:pic>
        <p:nvPicPr>
          <p:cNvPr id="5" name="图片 4" descr="微信图片_20200406232630"/>
          <p:cNvPicPr>
            <a:picLocks noChangeAspect="1"/>
          </p:cNvPicPr>
          <p:nvPr/>
        </p:nvPicPr>
        <p:blipFill>
          <a:blip r:embed="rId3"/>
          <a:srcRect b="9224"/>
          <a:stretch>
            <a:fillRect/>
          </a:stretch>
        </p:blipFill>
        <p:spPr>
          <a:xfrm>
            <a:off x="2075180" y="22860"/>
            <a:ext cx="7014210" cy="509778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17880" y="331470"/>
            <a:ext cx="7508240" cy="6451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 sz="3600" b="1" i="0">
                <a:solidFill>
                  <a:schemeClr val="tx1">
                    <a:alpha val="8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修建难度如此之大，为何要修？</a:t>
            </a:r>
            <a:endParaRPr lang="zh-CN" altLang="en-US" sz="3600" b="1" i="0">
              <a:solidFill>
                <a:schemeClr val="tx1">
                  <a:alpha val="8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22" grpId="0" animBg="1"/>
      <p:bldP spid="23" grpId="0" bldLvl="0" animBg="1"/>
    </p:bld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158.xml><?xml version="1.0" encoding="utf-8"?>
<p:tagLst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9.xml><?xml version="1.0" encoding="utf-8"?>
<p:tagLst xmlns:p="http://schemas.openxmlformats.org/presentationml/2006/main">
  <p:tag name="KSO_WM_UNIT_PLACING_PICTURE_USER_VIEWPORT" val="{&quot;height&quot;:4673,&quot;width&quot;:7417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REFSHAPE" val="729857860"/>
  <p:tag name="KSO_WM_UNIT_PLACING_PICTURE_USER_VIEWPORT" val="{&quot;height&quot;:4524,&quot;width&quot;:7680}"/>
</p:tagLst>
</file>

<file path=ppt/tags/tag161.xml><?xml version="1.0" encoding="utf-8"?>
<p:tagLst xmlns:p="http://schemas.openxmlformats.org/presentationml/2006/main">
  <p:tag name="REFSHAPE" val="420813540"/>
  <p:tag name="KSO_WM_UNIT_PLACING_PICTURE_USER_VIEWPORT" val="{&quot;height&quot;:8532,&quot;width&quot;:11904}"/>
</p:tagLst>
</file>

<file path=ppt/tags/tag162.xml><?xml version="1.0" encoding="utf-8"?>
<p:tagLst xmlns:p="http://schemas.openxmlformats.org/presentationml/2006/main">
  <p:tag name="REFSHAPE" val="729857860"/>
  <p:tag name="KSO_WM_UNIT_PLACING_PICTURE_USER_VIEWPORT" val="{&quot;height&quot;:4524,&quot;width&quot;:7680}"/>
</p:tagLst>
</file>

<file path=ppt/tags/tag163.xml><?xml version="1.0" encoding="utf-8"?>
<p:tagLst xmlns:p="http://schemas.openxmlformats.org/presentationml/2006/main">
  <p:tag name="REFSHAPE" val="420813540"/>
  <p:tag name="KSO_WM_UNIT_PLACING_PICTURE_USER_VIEWPORT" val="{&quot;height&quot;:8532,&quot;width&quot;:11904}"/>
</p:tagLst>
</file>

<file path=ppt/tags/tag164.xml><?xml version="1.0" encoding="utf-8"?>
<p:tagLst xmlns:p="http://schemas.openxmlformats.org/presentationml/2006/main">
  <p:tag name="REFSHAPE" val="902836788"/>
  <p:tag name="KSO_WM_UNIT_PLACING_PICTURE_USER_VIEWPORT" val="{&quot;height&quot;:6660,&quot;width&quot;:10800}"/>
</p:tagLst>
</file>

<file path=ppt/tags/tag165.xml><?xml version="1.0" encoding="utf-8"?>
<p:tagLst xmlns:p="http://schemas.openxmlformats.org/presentationml/2006/main">
  <p:tag name="KSO_WM_UNIT_TABLE_BEAUTIFY" val="smartTable{703c9cb1-e01d-4433-b177-6d2efa2e394f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25_Moroccan">
  <a:themeElements>
    <a:clrScheme name="Moroccan">
      <a:dk1>
        <a:srgbClr val="073E86"/>
      </a:dk1>
      <a:lt1>
        <a:srgbClr val="86837F">
          <a:alpha val="80000"/>
        </a:srgbClr>
      </a:lt1>
      <a:dk2>
        <a:srgbClr val="586770"/>
      </a:dk2>
      <a:lt2>
        <a:srgbClr val="C4CBD0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Moroccan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4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spDef>
    <a:lnDef>
      <a:spPr>
        <a:noFill/>
        <a:ln w="38100" cap="flat">
          <a:solidFill>
            <a:schemeClr val="accent1">
              <a:satOff val="-16986"/>
              <a:lumOff val="14363"/>
            </a:schemeClr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5600" b="0" i="1" u="none" strike="noStrike" cap="none" spc="0" normalizeH="0" baseline="0">
            <a:ln>
              <a:noFill/>
            </a:ln>
            <a:solidFill>
              <a:srgbClr val="86837F">
                <a:alpha val="80000"/>
              </a:srgbClr>
            </a:solidFill>
            <a:effectLst>
              <a:outerShdw blurRad="25400" dist="12700" dir="5400000" rotWithShape="0">
                <a:srgbClr val="FFFFFF"/>
              </a:outerShdw>
            </a:effectLst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roccan">
  <a:themeElements>
    <a:clrScheme name="Moroccan">
      <a:dk1>
        <a:srgbClr val="000000"/>
      </a:dk1>
      <a:lt1>
        <a:srgbClr val="FFFFFF"/>
      </a:lt1>
      <a:dk2>
        <a:srgbClr val="586770"/>
      </a:dk2>
      <a:lt2>
        <a:srgbClr val="C4CBD0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Moroccan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4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spDef>
    <a:lnDef>
      <a:spPr>
        <a:noFill/>
        <a:ln w="38100" cap="flat">
          <a:solidFill>
            <a:schemeClr val="accent1">
              <a:satOff val="-16981"/>
              <a:lumOff val="14363"/>
            </a:schemeClr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5600" b="0" i="1" u="none" strike="noStrike" cap="none" spc="0" normalizeH="0" baseline="0">
            <a:ln>
              <a:noFill/>
            </a:ln>
            <a:solidFill>
              <a:srgbClr val="86837F">
                <a:alpha val="80000"/>
              </a:srgbClr>
            </a:solidFill>
            <a:effectLst>
              <a:outerShdw blurRad="25400" dist="12700" dir="5400000" rotWithShape="0">
                <a:srgbClr val="FFFFFF"/>
              </a:outerShdw>
            </a:effectLst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1326</Words>
  <Application>WPS 演示</Application>
  <PresentationFormat>全屏显示(16:9)</PresentationFormat>
  <Paragraphs>252</Paragraphs>
  <Slides>14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4" baseType="lpstr">
      <vt:lpstr>Arial</vt:lpstr>
      <vt:lpstr>宋体</vt:lpstr>
      <vt:lpstr>Wingdings</vt:lpstr>
      <vt:lpstr>Hoefler Text</vt:lpstr>
      <vt:lpstr>Segoe Print</vt:lpstr>
      <vt:lpstr>Helvetica Neue</vt:lpstr>
      <vt:lpstr>Palatino</vt:lpstr>
      <vt:lpstr>Palatino Linotype</vt:lpstr>
      <vt:lpstr>微软雅黑</vt:lpstr>
      <vt:lpstr>汉仪旗黑-85S</vt:lpstr>
      <vt:lpstr>黑体</vt:lpstr>
      <vt:lpstr>楷体</vt:lpstr>
      <vt:lpstr>Wingdings</vt:lpstr>
      <vt:lpstr>Times New Roman</vt:lpstr>
      <vt:lpstr>楷体_GB2312</vt:lpstr>
      <vt:lpstr>新宋体</vt:lpstr>
      <vt:lpstr>Arial Unicode MS</vt:lpstr>
      <vt:lpstr>Helvetica Neue</vt:lpstr>
      <vt:lpstr>25_Moroccan</vt:lpstr>
      <vt:lpstr>1_Office 主题​​</vt:lpstr>
      <vt:lpstr>区域发展对交通运输布局的影响</vt:lpstr>
      <vt:lpstr>PowerPoint 演示文稿</vt:lpstr>
      <vt:lpstr>核心概念辨析</vt:lpstr>
      <vt:lpstr>连连看</vt:lpstr>
      <vt:lpstr>PowerPoint 演示文稿</vt:lpstr>
      <vt:lpstr>PowerPoint 演示文稿</vt:lpstr>
      <vt:lpstr>PowerPoint 演示文稿</vt:lpstr>
      <vt:lpstr>PowerPoint 演示文稿</vt:lpstr>
      <vt:lpstr>2013年川藏铁路正式动工，全长1838千米，贯通后成都到拉萨将从目前的48小时缩短至13个小时左右。川藏铁路全线通车至少要到2030年，而与之总长度相差不多的兰新高铁，2009年11月开始动工，2014年12月26日全线开通。</vt:lpstr>
      <vt:lpstr>PowerPoint 演示文稿</vt:lpstr>
      <vt:lpstr>如何克服重重困难？</vt:lpstr>
      <vt:lpstr>PowerPoint 演示文稿</vt:lpstr>
      <vt:lpstr>本节小结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《我的母亲》</dc:title>
  <dc:creator>bjbz</dc:creator>
  <cp:lastModifiedBy>86133</cp:lastModifiedBy>
  <cp:revision>166</cp:revision>
  <dcterms:created xsi:type="dcterms:W3CDTF">2020-02-02T08:52:00Z</dcterms:created>
  <dcterms:modified xsi:type="dcterms:W3CDTF">2020-04-06T16:30:31Z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