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60" r:id="rId4"/>
    <p:sldId id="261" r:id="rId5"/>
    <p:sldId id="262" r:id="rId6"/>
    <p:sldId id="264"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子涵" initials="王" lastIdx="1" clrIdx="0"/>
  <p:cmAuthor id="2" name="hh"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74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4973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NUL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127"/>
            <a:ext cx="12192000" cy="6857746"/>
          </a:xfrm>
          <a:prstGeom prst="rect">
            <a:avLst/>
          </a:prstGeom>
        </p:spPr>
      </p:pic>
      <p:sp>
        <p:nvSpPr>
          <p:cNvPr id="19" name="矩形 18"/>
          <p:cNvSpPr/>
          <p:nvPr/>
        </p:nvSpPr>
        <p:spPr>
          <a:xfrm>
            <a:off x="1334401" y="1458638"/>
            <a:ext cx="9816240" cy="643255"/>
          </a:xfrm>
          <a:prstGeom prst="rect">
            <a:avLst/>
          </a:prstGeom>
        </p:spPr>
        <p:txBody>
          <a:bodyPr wrap="square">
            <a:spAutoFit/>
          </a:bodyPr>
          <a:lstStyle/>
          <a:p>
            <a:pPr algn="ctr"/>
            <a:r>
              <a:rPr lang="zh-CN" altLang="en-US" sz="3585" b="1" spc="300" dirty="0">
                <a:latin typeface="微软雅黑" panose="020B0503020204020204" pitchFamily="34" charset="-122"/>
                <a:ea typeface="微软雅黑" panose="020B0503020204020204" pitchFamily="34" charset="-122"/>
              </a:rPr>
              <a:t>微课名称</a:t>
            </a:r>
            <a:r>
              <a:rPr lang="zh-CN" altLang="en-US" sz="3585" b="1" spc="300" dirty="0" smtClean="0">
                <a:latin typeface="微软雅黑" panose="020B0503020204020204" pitchFamily="34" charset="-122"/>
                <a:ea typeface="微软雅黑" panose="020B0503020204020204" pitchFamily="34" charset="-122"/>
              </a:rPr>
              <a:t>：第</a:t>
            </a:r>
            <a:r>
              <a:rPr lang="en-US" altLang="zh-CN" sz="3585" b="1" spc="300" dirty="0" smtClean="0">
                <a:latin typeface="微软雅黑" panose="020B0503020204020204" pitchFamily="34" charset="-122"/>
                <a:ea typeface="微软雅黑" panose="020B0503020204020204" pitchFamily="34" charset="-122"/>
              </a:rPr>
              <a:t>13</a:t>
            </a:r>
            <a:r>
              <a:rPr lang="zh-CN" altLang="en-US" sz="3585" b="1" spc="300" dirty="0" smtClean="0">
                <a:latin typeface="微软雅黑" panose="020B0503020204020204" pitchFamily="34" charset="-122"/>
                <a:ea typeface="微软雅黑" panose="020B0503020204020204" pitchFamily="34" charset="-122"/>
              </a:rPr>
              <a:t>课  亚非拉民族独立运动</a:t>
            </a:r>
          </a:p>
        </p:txBody>
      </p:sp>
      <p:sp>
        <p:nvSpPr>
          <p:cNvPr id="20" name="矩形 19"/>
          <p:cNvSpPr/>
          <p:nvPr/>
        </p:nvSpPr>
        <p:spPr>
          <a:xfrm>
            <a:off x="2744908" y="2781366"/>
            <a:ext cx="8405733" cy="3634740"/>
          </a:xfrm>
          <a:prstGeom prst="rect">
            <a:avLst/>
          </a:prstGeom>
        </p:spPr>
        <p:txBody>
          <a:bodyPr wrap="square">
            <a:spAutoFit/>
          </a:bodyPr>
          <a:lstStyle/>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学段</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：高中</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学科</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：历史</a:t>
            </a:r>
            <a:endParaRPr lang="en-US" altLang="zh-CN" sz="2560" spc="226"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年级：高一</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版本</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部编</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版</a:t>
            </a:r>
            <a:r>
              <a:rPr lang="en-US" altLang="zh-CN"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（下）</a:t>
            </a:r>
            <a:r>
              <a:rPr lang="en-US" altLang="zh-CN"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第六单元 </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单位</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：北京市和平街第一中学</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作者</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：李喆</a:t>
            </a: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9896018" y="5031860"/>
            <a:ext cx="1883692" cy="1676451"/>
          </a:xfrm>
          <a:prstGeom prst="rect">
            <a:avLst/>
          </a:prstGeom>
        </p:spPr>
      </p:pic>
      <p:pic>
        <p:nvPicPr>
          <p:cNvPr id="2" name="图片 1" descr="111 (2)"/>
          <p:cNvPicPr>
            <a:picLocks noChangeAspect="1"/>
          </p:cNvPicPr>
          <p:nvPr/>
        </p:nvPicPr>
        <p:blipFill>
          <a:blip r:embed="rId5"/>
          <a:stretch>
            <a:fillRect/>
          </a:stretch>
        </p:blipFill>
        <p:spPr>
          <a:xfrm>
            <a:off x="303073" y="255261"/>
            <a:ext cx="7024315" cy="8742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5435" y="4156072"/>
            <a:ext cx="5883275" cy="2246769"/>
          </a:xfrm>
          <a:prstGeom prst="rect">
            <a:avLst/>
          </a:prstGeom>
          <a:noFill/>
        </p:spPr>
        <p:txBody>
          <a:bodyPr wrap="square" rtlCol="0" anchor="t">
            <a:spAutoFit/>
          </a:bodyPr>
          <a:lstStyle/>
          <a:p>
            <a:r>
              <a:rPr lang="zh-CN" altLang="en-US" sz="2800" b="1" dirty="0" smtClean="0">
                <a:latin typeface="楷体" panose="02010609060101010101" charset="-122"/>
                <a:ea typeface="楷体" panose="02010609060101010101" charset="-122"/>
                <a:cs typeface="楷体" panose="02010609060101010101" charset="-122"/>
                <a:sym typeface="+mn-ea"/>
              </a:rPr>
              <a:t>（</a:t>
            </a:r>
            <a:r>
              <a:rPr lang="en-US" altLang="zh-CN" sz="2800" b="1" dirty="0">
                <a:latin typeface="楷体" panose="02010609060101010101" charset="-122"/>
                <a:ea typeface="楷体" panose="02010609060101010101" charset="-122"/>
                <a:cs typeface="楷体" panose="02010609060101010101" charset="-122"/>
                <a:sym typeface="+mn-ea"/>
              </a:rPr>
              <a:t>2</a:t>
            </a:r>
            <a:r>
              <a:rPr lang="zh-CN" altLang="en-US" sz="2800" b="1" dirty="0" smtClean="0">
                <a:latin typeface="楷体" panose="02010609060101010101" charset="-122"/>
                <a:ea typeface="楷体" panose="02010609060101010101" charset="-122"/>
                <a:cs typeface="楷体" panose="02010609060101010101" charset="-122"/>
                <a:sym typeface="+mn-ea"/>
              </a:rPr>
              <a:t>）墨西哥</a:t>
            </a:r>
            <a:endParaRPr lang="en-US" altLang="zh-CN" sz="2800" b="1" dirty="0" smtClean="0">
              <a:latin typeface="楷体" panose="02010609060101010101" charset="-122"/>
              <a:ea typeface="楷体" panose="02010609060101010101" charset="-122"/>
              <a:cs typeface="楷体" panose="02010609060101010101" charset="-122"/>
              <a:sym typeface="+mn-ea"/>
            </a:endParaRPr>
          </a:p>
          <a:p>
            <a:r>
              <a:rPr lang="zh-CN" altLang="en-US" sz="2800" b="1" dirty="0" smtClean="0">
                <a:latin typeface="楷体" panose="02010609060101010101" charset="-122"/>
                <a:ea typeface="楷体" panose="02010609060101010101" charset="-122"/>
                <a:cs typeface="楷体" panose="02010609060101010101" charset="-122"/>
                <a:sym typeface="+mn-ea"/>
              </a:rPr>
              <a:t>1910年</a:t>
            </a:r>
            <a:r>
              <a:rPr lang="zh-CN" altLang="en-US" sz="2800" b="1" dirty="0">
                <a:latin typeface="楷体" panose="02010609060101010101" charset="-122"/>
                <a:ea typeface="楷体" panose="02010609060101010101" charset="-122"/>
                <a:cs typeface="楷体" panose="02010609060101010101" charset="-122"/>
                <a:sym typeface="+mn-ea"/>
              </a:rPr>
              <a:t>墨西哥爆发资产阶级革命。在农民起义军的支持下，墨西哥人民推翻本国独裁</a:t>
            </a:r>
            <a:r>
              <a:rPr lang="zh-CN" altLang="en-US" sz="2800" b="1" dirty="0" smtClean="0">
                <a:latin typeface="楷体" panose="02010609060101010101" charset="-122"/>
                <a:ea typeface="楷体" panose="02010609060101010101" charset="-122"/>
                <a:cs typeface="楷体" panose="02010609060101010101" charset="-122"/>
                <a:sym typeface="+mn-ea"/>
              </a:rPr>
              <a:t>统治</a:t>
            </a:r>
            <a:r>
              <a:rPr lang="zh-CN" altLang="en-US" sz="2800" b="1" dirty="0">
                <a:latin typeface="楷体" panose="02010609060101010101" charset="-122"/>
                <a:ea typeface="楷体" panose="02010609060101010101" charset="-122"/>
                <a:cs typeface="楷体" panose="02010609060101010101" charset="-122"/>
                <a:sym typeface="+mn-ea"/>
              </a:rPr>
              <a:t>。</a:t>
            </a:r>
            <a:r>
              <a:rPr lang="zh-CN" altLang="en-US" sz="2800" b="1" dirty="0" smtClean="0">
                <a:solidFill>
                  <a:prstClr val="black"/>
                </a:solidFill>
                <a:latin typeface="楷体" panose="02010609060101010101" charset="-122"/>
                <a:ea typeface="楷体" panose="02010609060101010101" charset="-122"/>
                <a:cs typeface="楷体" panose="02010609060101010101" charset="-122"/>
                <a:sym typeface="+mn-ea"/>
              </a:rPr>
              <a:t>1917 </a:t>
            </a:r>
            <a:r>
              <a:rPr lang="zh-CN" altLang="en-US" sz="2800" b="1" dirty="0">
                <a:solidFill>
                  <a:prstClr val="black"/>
                </a:solidFill>
                <a:latin typeface="楷体" panose="02010609060101010101" charset="-122"/>
                <a:ea typeface="楷体" panose="02010609060101010101" charset="-122"/>
                <a:cs typeface="楷体" panose="02010609060101010101" charset="-122"/>
                <a:sym typeface="+mn-ea"/>
              </a:rPr>
              <a:t>年墨西哥仍颁布了</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资产阶级宪法</a:t>
            </a:r>
            <a:r>
              <a:rPr lang="zh-CN" altLang="en-US" sz="2800" b="1" dirty="0">
                <a:solidFill>
                  <a:prstClr val="black"/>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sym typeface="+mn-ea"/>
            </a:endParaRPr>
          </a:p>
        </p:txBody>
      </p:sp>
      <p:pic>
        <p:nvPicPr>
          <p:cNvPr id="5" name="图片 4"/>
          <p:cNvPicPr>
            <a:picLocks noChangeAspect="1"/>
          </p:cNvPicPr>
          <p:nvPr/>
        </p:nvPicPr>
        <p:blipFill>
          <a:blip r:embed="rId2"/>
          <a:stretch>
            <a:fillRect/>
          </a:stretch>
        </p:blipFill>
        <p:spPr>
          <a:xfrm>
            <a:off x="6245225" y="2622550"/>
            <a:ext cx="5291455" cy="4029075"/>
          </a:xfrm>
          <a:prstGeom prst="rect">
            <a:avLst/>
          </a:prstGeom>
        </p:spPr>
      </p:pic>
      <p:sp>
        <p:nvSpPr>
          <p:cNvPr id="8" name="文本框 7"/>
          <p:cNvSpPr txBox="1"/>
          <p:nvPr/>
        </p:nvSpPr>
        <p:spPr>
          <a:xfrm>
            <a:off x="305435" y="827405"/>
            <a:ext cx="4820285" cy="521970"/>
          </a:xfrm>
          <a:prstGeom prst="rect">
            <a:avLst/>
          </a:prstGeom>
          <a:solidFill>
            <a:schemeClr val="bg1"/>
          </a:solidFill>
        </p:spPr>
        <p:txBody>
          <a:bodyPr wrap="square" rtlCol="0">
            <a:spAutoFit/>
          </a:bodyPr>
          <a:lstStyle>
            <a:defPPr>
              <a:defRPr lang="zh-CN"/>
            </a:defPPr>
            <a:lvl1pPr>
              <a:defRPr sz="2400" b="1">
                <a:latin typeface="楷体" panose="02010609060101010101" charset="-122"/>
                <a:ea typeface="楷体" panose="02010609060101010101" charset="-122"/>
              </a:defRPr>
            </a:lvl1pPr>
          </a:lstStyle>
          <a:p>
            <a:r>
              <a:rPr lang="en-US" altLang="zh-CN" sz="2800" dirty="0">
                <a:latin typeface="方正粗黑宋简体" panose="02000000000000000000" charset="-122"/>
                <a:ea typeface="方正粗黑宋简体" panose="02000000000000000000" charset="-122"/>
                <a:cs typeface="方正粗黑宋简体" panose="02000000000000000000" charset="-122"/>
                <a:sym typeface="+mn-ea"/>
              </a:rPr>
              <a:t>4.</a:t>
            </a:r>
            <a:r>
              <a:rPr lang="zh-CN" altLang="en-US" sz="2800" dirty="0">
                <a:latin typeface="方正粗黑宋简体" panose="02000000000000000000" charset="-122"/>
                <a:ea typeface="方正粗黑宋简体" panose="02000000000000000000" charset="-122"/>
                <a:cs typeface="方正粗黑宋简体" panose="02000000000000000000" charset="-122"/>
                <a:sym typeface="+mn-ea"/>
              </a:rPr>
              <a:t>民族民主革命（第二阶段）</a:t>
            </a:r>
          </a:p>
        </p:txBody>
      </p:sp>
      <p:sp>
        <p:nvSpPr>
          <p:cNvPr id="2" name="矩形 1"/>
          <p:cNvSpPr/>
          <p:nvPr/>
        </p:nvSpPr>
        <p:spPr>
          <a:xfrm>
            <a:off x="255905" y="2622543"/>
            <a:ext cx="6096000" cy="1384995"/>
          </a:xfrm>
          <a:prstGeom prst="rect">
            <a:avLst/>
          </a:prstGeom>
        </p:spPr>
        <p:txBody>
          <a:bodyPr>
            <a:spAutoFit/>
          </a:bodyPr>
          <a:lstStyle/>
          <a:p>
            <a:pPr lvl="0"/>
            <a:r>
              <a:rPr lang="zh-CN" altLang="en-US" sz="2800" b="1" dirty="0" smtClean="0">
                <a:solidFill>
                  <a:srgbClr val="FF0000"/>
                </a:solidFill>
                <a:latin typeface="楷体" panose="02010609060101010101" charset="-122"/>
                <a:ea typeface="楷体" panose="02010609060101010101" charset="-122"/>
                <a:cs typeface="楷体" panose="02010609060101010101" charset="-122"/>
              </a:rPr>
              <a:t>（</a:t>
            </a:r>
            <a:r>
              <a:rPr lang="en-US" altLang="zh-CN" sz="2800" b="1" dirty="0" smtClean="0">
                <a:solidFill>
                  <a:srgbClr val="FF0000"/>
                </a:solidFill>
                <a:latin typeface="楷体" panose="02010609060101010101" charset="-122"/>
                <a:ea typeface="楷体" panose="02010609060101010101" charset="-122"/>
                <a:cs typeface="楷体" panose="02010609060101010101" charset="-122"/>
              </a:rPr>
              <a:t>1</a:t>
            </a: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）巴西：1889年</a:t>
            </a:r>
            <a:r>
              <a:rPr lang="zh-CN" altLang="en-US" sz="2800" b="1" dirty="0" smtClean="0">
                <a:solidFill>
                  <a:prstClr val="black"/>
                </a:solidFill>
                <a:latin typeface="楷体" panose="02010609060101010101" charset="-122"/>
                <a:ea typeface="楷体" panose="02010609060101010101" charset="-122"/>
                <a:cs typeface="楷体" panose="02010609060101010101" charset="-122"/>
              </a:rPr>
              <a:t>11月15日</a:t>
            </a:r>
            <a:r>
              <a:rPr lang="zh-CN" altLang="en-US" sz="2800" b="1" dirty="0">
                <a:solidFill>
                  <a:prstClr val="black"/>
                </a:solidFill>
                <a:latin typeface="楷体" panose="02010609060101010101" charset="-122"/>
                <a:ea typeface="楷体" panose="02010609060101010101" charset="-122"/>
                <a:cs typeface="楷体" panose="02010609060101010101" charset="-122"/>
              </a:rPr>
              <a:t>，丰塞卡将军发动政变，推翻佩德罗二世，建立巴西共和国。</a:t>
            </a:r>
          </a:p>
        </p:txBody>
      </p:sp>
      <p:sp>
        <p:nvSpPr>
          <p:cNvPr id="3" name="矩形 2"/>
          <p:cNvSpPr/>
          <p:nvPr/>
        </p:nvSpPr>
        <p:spPr>
          <a:xfrm>
            <a:off x="0" y="0"/>
            <a:ext cx="6139180"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一、拉丁美洲的民族独立运动</a:t>
            </a:r>
          </a:p>
        </p:txBody>
      </p:sp>
      <p:sp>
        <p:nvSpPr>
          <p:cNvPr id="6" name="文本框 5"/>
          <p:cNvSpPr txBox="1"/>
          <p:nvPr/>
        </p:nvSpPr>
        <p:spPr>
          <a:xfrm>
            <a:off x="753745" y="1349375"/>
            <a:ext cx="10887710" cy="953135"/>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第二阶段</a:t>
            </a:r>
            <a:r>
              <a:rPr lang="zh-CN" altLang="en-US" sz="2800" b="1">
                <a:solidFill>
                  <a:srgbClr val="FF0000"/>
                </a:solidFill>
                <a:latin typeface="宋体" panose="02010600030101010101" pitchFamily="2" charset="-122"/>
                <a:ea typeface="宋体" panose="02010600030101010101" pitchFamily="2" charset="-122"/>
              </a:rPr>
              <a:t>特点</a:t>
            </a:r>
            <a:r>
              <a:rPr lang="zh-CN" altLang="en-US" sz="2800" b="1">
                <a:latin typeface="宋体" panose="02010600030101010101" pitchFamily="2" charset="-122"/>
                <a:ea typeface="宋体" panose="02010600030101010101" pitchFamily="2" charset="-122"/>
              </a:rPr>
              <a:t>：推动民主改革，巩固独立成果，促进国家的进步和发展。</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800" y="1133475"/>
            <a:ext cx="7764780" cy="954107"/>
          </a:xfrm>
          <a:prstGeom prst="rect">
            <a:avLst/>
          </a:prstGeom>
          <a:noFill/>
        </p:spPr>
        <p:txBody>
          <a:bodyPr wrap="square" rtlCol="0" anchor="t">
            <a:spAutoFit/>
          </a:bodyPr>
          <a:lstStyle/>
          <a:p>
            <a:r>
              <a:rPr lang="en-US" altLang="zh-CN" sz="2800" b="1" dirty="0">
                <a:latin typeface="楷体" panose="02010609060101010101" charset="-122"/>
                <a:ea typeface="楷体" panose="02010609060101010101" charset="-122"/>
                <a:cs typeface="楷体" panose="02010609060101010101" charset="-122"/>
              </a:rPr>
              <a:t> </a:t>
            </a:r>
            <a:endParaRPr lang="zh-CN" altLang="en-US" sz="2800" b="1" dirty="0">
              <a:latin typeface="楷体" panose="02010609060101010101" charset="-122"/>
              <a:ea typeface="楷体" panose="02010609060101010101" charset="-122"/>
              <a:cs typeface="楷体" panose="02010609060101010101" charset="-122"/>
            </a:endParaRPr>
          </a:p>
          <a:p>
            <a:r>
              <a:rPr lang="zh-CN" altLang="en-US" sz="2800" b="1" dirty="0">
                <a:solidFill>
                  <a:srgbClr val="FF0000"/>
                </a:solidFill>
                <a:latin typeface="楷体" panose="02010609060101010101" charset="-122"/>
                <a:ea typeface="楷体" panose="02010609060101010101" charset="-122"/>
                <a:cs typeface="楷体" panose="02010609060101010101" charset="-122"/>
              </a:rPr>
              <a:t>    </a:t>
            </a:r>
            <a:endParaRPr lang="zh-CN" altLang="en-US" sz="2800" b="1" dirty="0">
              <a:latin typeface="楷体" panose="02010609060101010101" charset="-122"/>
              <a:ea typeface="楷体" panose="02010609060101010101" charset="-122"/>
              <a:cs typeface="楷体" panose="02010609060101010101" charset="-122"/>
            </a:endParaRPr>
          </a:p>
        </p:txBody>
      </p:sp>
      <p:sp>
        <p:nvSpPr>
          <p:cNvPr id="7" name="矩形 6"/>
          <p:cNvSpPr/>
          <p:nvPr/>
        </p:nvSpPr>
        <p:spPr>
          <a:xfrm>
            <a:off x="699770" y="5582920"/>
            <a:ext cx="10431780" cy="953135"/>
          </a:xfrm>
          <a:prstGeom prst="rect">
            <a:avLst/>
          </a:prstGeom>
        </p:spPr>
        <p:txBody>
          <a:bodyPr wrap="square">
            <a:spAutoFit/>
          </a:bodyPr>
          <a:lstStyle/>
          <a:p>
            <a:pPr lvl="0" algn="just"/>
            <a:r>
              <a:rPr lang="zh-CN" altLang="en-US" sz="2800" b="1" dirty="0" smtClean="0">
                <a:solidFill>
                  <a:srgbClr val="C00000"/>
                </a:solidFill>
                <a:latin typeface="楷体" panose="02010609060101010101" charset="-122"/>
                <a:ea typeface="楷体" panose="02010609060101010101" charset="-122"/>
                <a:cs typeface="楷体" panose="02010609060101010101" charset="-122"/>
                <a:sym typeface="+mn-ea"/>
              </a:rPr>
              <a:t>意义：宪法</a:t>
            </a:r>
            <a:r>
              <a:rPr lang="zh-CN" altLang="en-US" sz="2800" b="1" dirty="0">
                <a:solidFill>
                  <a:srgbClr val="C00000"/>
                </a:solidFill>
                <a:latin typeface="楷体" panose="02010609060101010101" charset="-122"/>
                <a:ea typeface="楷体" panose="02010609060101010101" charset="-122"/>
                <a:cs typeface="楷体" panose="02010609060101010101" charset="-122"/>
                <a:sym typeface="+mn-ea"/>
              </a:rPr>
              <a:t>一定程度上反映了革命的成果，体现了资产阶级民主原则，为墨西哥人民进一步争取民主和进步奠定了基础。</a:t>
            </a:r>
          </a:p>
        </p:txBody>
      </p:sp>
      <p:sp>
        <p:nvSpPr>
          <p:cNvPr id="2" name="矩形 1"/>
          <p:cNvSpPr/>
          <p:nvPr/>
        </p:nvSpPr>
        <p:spPr>
          <a:xfrm>
            <a:off x="179705" y="1411157"/>
            <a:ext cx="11202154" cy="4413516"/>
          </a:xfrm>
          <a:prstGeom prst="rect">
            <a:avLst/>
          </a:prstGeom>
        </p:spPr>
        <p:txBody>
          <a:bodyPr wrap="square">
            <a:spAutoFit/>
          </a:bodyPr>
          <a:lstStyle/>
          <a:p>
            <a:pPr lvl="0" indent="267970">
              <a:lnSpc>
                <a:spcPct val="120000"/>
              </a:lnSpc>
              <a:tabLst>
                <a:tab pos="2628900" algn="l"/>
              </a:tabLst>
            </a:pPr>
            <a:r>
              <a:rPr lang="zh-CN" altLang="en-US" sz="2200" b="1" dirty="0" smtClean="0">
                <a:latin typeface="楷体" panose="02010609060101010101" charset="-122"/>
                <a:ea typeface="楷体" panose="02010609060101010101" charset="-122"/>
              </a:rPr>
              <a:t>材料一：</a:t>
            </a:r>
            <a:r>
              <a:rPr lang="zh-CN" altLang="zh-CN" sz="2200" dirty="0">
                <a:latin typeface="楷体" panose="02010609060101010101" charset="-122"/>
                <a:ea typeface="楷体" panose="02010609060101010101" charset="-122"/>
              </a:rPr>
              <a:t>第一条，在墨西哥合众国，任何个人均享有本宪法富裕的权力保障……</a:t>
            </a:r>
          </a:p>
          <a:p>
            <a:pPr lvl="0" indent="736600">
              <a:lnSpc>
                <a:spcPct val="120000"/>
              </a:lnSpc>
              <a:tabLst>
                <a:tab pos="2628900" algn="l"/>
              </a:tabLst>
            </a:pPr>
            <a:r>
              <a:rPr lang="en-US" altLang="zh-CN" sz="2200" dirty="0">
                <a:latin typeface="楷体" panose="02010609060101010101" charset="-122"/>
                <a:ea typeface="楷体" panose="02010609060101010101" charset="-122"/>
              </a:rPr>
              <a:t>   </a:t>
            </a:r>
            <a:r>
              <a:rPr lang="en-US" altLang="zh-CN" sz="2200" dirty="0" smtClean="0">
                <a:latin typeface="楷体" panose="02010609060101010101" charset="-122"/>
                <a:ea typeface="楷体" panose="02010609060101010101" charset="-122"/>
              </a:rPr>
              <a:t> </a:t>
            </a:r>
            <a:r>
              <a:rPr lang="zh-CN" altLang="zh-CN" sz="2200" dirty="0" smtClean="0">
                <a:latin typeface="楷体" panose="02010609060101010101" charset="-122"/>
                <a:ea typeface="楷体" panose="02010609060101010101" charset="-122"/>
              </a:rPr>
              <a:t>第二</a:t>
            </a:r>
            <a:r>
              <a:rPr lang="zh-CN" altLang="zh-CN" sz="2200" dirty="0">
                <a:latin typeface="楷体" panose="02010609060101010101" charset="-122"/>
                <a:ea typeface="楷体" panose="02010609060101010101" charset="-122"/>
              </a:rPr>
              <a:t>条，墨西哥合众国禁止奴隶贸易……</a:t>
            </a:r>
          </a:p>
          <a:p>
            <a:pPr lvl="0" indent="334645">
              <a:lnSpc>
                <a:spcPct val="120000"/>
              </a:lnSpc>
              <a:tabLst>
                <a:tab pos="2628900" algn="l"/>
              </a:tabLst>
            </a:pPr>
            <a:r>
              <a:rPr lang="en-US" altLang="zh-CN" sz="2200" dirty="0">
                <a:latin typeface="楷体" panose="02010609060101010101" charset="-122"/>
                <a:ea typeface="楷体" panose="02010609060101010101" charset="-122"/>
              </a:rPr>
              <a:t>   </a:t>
            </a:r>
            <a:r>
              <a:rPr lang="en-US" altLang="zh-CN" sz="2200" dirty="0" smtClean="0">
                <a:latin typeface="楷体" panose="02010609060101010101" charset="-122"/>
                <a:ea typeface="楷体" panose="02010609060101010101" charset="-122"/>
              </a:rPr>
              <a:t>   </a:t>
            </a:r>
            <a:r>
              <a:rPr lang="zh-CN" altLang="zh-CN" sz="2200" dirty="0" smtClean="0">
                <a:latin typeface="楷体" panose="02010609060101010101" charset="-122"/>
                <a:ea typeface="楷体" panose="02010609060101010101" charset="-122"/>
              </a:rPr>
              <a:t>第二十七</a:t>
            </a:r>
            <a:r>
              <a:rPr lang="zh-CN" altLang="zh-CN" sz="2200" dirty="0">
                <a:latin typeface="楷体" panose="02010609060101010101" charset="-122"/>
                <a:ea typeface="楷体" panose="02010609060101010101" charset="-122"/>
              </a:rPr>
              <a:t>条</a:t>
            </a:r>
            <a:r>
              <a:rPr lang="en-US" altLang="zh-CN" sz="2200" dirty="0">
                <a:latin typeface="楷体" panose="02010609060101010101" charset="-122"/>
                <a:ea typeface="楷体" panose="02010609060101010101" charset="-122"/>
              </a:rPr>
              <a:t>  </a:t>
            </a:r>
            <a:r>
              <a:rPr lang="zh-CN" altLang="zh-CN" sz="2200" dirty="0">
                <a:latin typeface="楷体" panose="02010609060101010101" charset="-122"/>
                <a:ea typeface="楷体" panose="02010609060101010101" charset="-122"/>
              </a:rPr>
              <a:t>国家领土范围内土地与水流之所有权本属国家……国家在任何时候皆有权利对私产加以限制……应采取措施以分散大地产；发展小土地持有制……一切矿物，或存在于矿脉、矿层、矿快或矿床中</a:t>
            </a:r>
            <a:r>
              <a:rPr lang="zh-CN" altLang="zh-CN" sz="2200" dirty="0" smtClean="0">
                <a:latin typeface="楷体" panose="02010609060101010101" charset="-122"/>
                <a:ea typeface="楷体" panose="02010609060101010101" charset="-122"/>
              </a:rPr>
              <a:t>构成</a:t>
            </a:r>
            <a:r>
              <a:rPr lang="zh-CN" altLang="zh-CN" sz="2200" dirty="0">
                <a:latin typeface="楷体" panose="02010609060101010101" charset="-122"/>
                <a:ea typeface="楷体" panose="02010609060101010101" charset="-122"/>
              </a:rPr>
              <a:t>矿物质物质……其所有权皆直接属于国家……</a:t>
            </a:r>
          </a:p>
          <a:p>
            <a:pPr lvl="0"/>
            <a:r>
              <a:rPr lang="en-US" altLang="zh-CN" sz="2200" dirty="0">
                <a:latin typeface="楷体" panose="02010609060101010101" charset="-122"/>
                <a:ea typeface="楷体" panose="02010609060101010101" charset="-122"/>
              </a:rPr>
              <a:t>    </a:t>
            </a:r>
            <a:r>
              <a:rPr lang="zh-CN" altLang="zh-CN" sz="2200" dirty="0">
                <a:latin typeface="楷体" panose="02010609060101010101" charset="-122"/>
                <a:ea typeface="楷体" panose="02010609060101010101" charset="-122"/>
              </a:rPr>
              <a:t>第三十九</a:t>
            </a:r>
            <a:r>
              <a:rPr lang="zh-CN" altLang="zh-CN" sz="2200" dirty="0" smtClean="0">
                <a:latin typeface="楷体" panose="02010609060101010101" charset="-122"/>
                <a:ea typeface="楷体" panose="02010609060101010101" charset="-122"/>
              </a:rPr>
              <a:t>条</a:t>
            </a:r>
            <a:r>
              <a:rPr lang="en-US" altLang="zh-CN" sz="2200" dirty="0">
                <a:latin typeface="楷体" panose="02010609060101010101" charset="-122"/>
                <a:ea typeface="楷体" panose="02010609060101010101" charset="-122"/>
              </a:rPr>
              <a:t> </a:t>
            </a:r>
            <a:r>
              <a:rPr lang="en-US" altLang="zh-CN" sz="2200" dirty="0" smtClean="0">
                <a:latin typeface="楷体" panose="02010609060101010101" charset="-122"/>
                <a:ea typeface="楷体" panose="02010609060101010101" charset="-122"/>
              </a:rPr>
              <a:t> </a:t>
            </a:r>
            <a:r>
              <a:rPr lang="zh-CN" altLang="zh-CN" sz="2200" dirty="0" smtClean="0">
                <a:latin typeface="楷体" panose="02010609060101010101" charset="-122"/>
                <a:ea typeface="楷体" panose="02010609060101010101" charset="-122"/>
              </a:rPr>
              <a:t>一切</a:t>
            </a:r>
            <a:r>
              <a:rPr lang="zh-CN" altLang="zh-CN" sz="2200" dirty="0">
                <a:latin typeface="楷体" panose="02010609060101010101" charset="-122"/>
                <a:ea typeface="楷体" panose="02010609060101010101" charset="-122"/>
              </a:rPr>
              <a:t>权利来自于人民并为人民的利益而创立，人民在任何时候均享有改变或修改其政府形式的天赋权利</a:t>
            </a:r>
            <a:r>
              <a:rPr lang="zh-CN" altLang="zh-CN" sz="2200" dirty="0" smtClean="0">
                <a:latin typeface="楷体" panose="02010609060101010101" charset="-122"/>
                <a:ea typeface="楷体" panose="02010609060101010101" charset="-122"/>
              </a:rPr>
              <a:t>……</a:t>
            </a:r>
            <a:r>
              <a:rPr lang="zh-CN" altLang="zh-CN" sz="2400" b="1" kern="100" dirty="0" smtClean="0">
                <a:solidFill>
                  <a:srgbClr val="FF0000"/>
                </a:solidFill>
                <a:latin typeface="Arial" panose="020B0604020202020204"/>
                <a:cs typeface="Times New Roman" panose="02020603050405020304" pitchFamily="18" charset="0"/>
              </a:rPr>
              <a:t> </a:t>
            </a:r>
            <a:endParaRPr lang="zh-CN" altLang="en-US" sz="2400" dirty="0">
              <a:solidFill>
                <a:srgbClr val="FF0000"/>
              </a:solidFill>
              <a:latin typeface="Arial" panose="020B0604020202020204"/>
              <a:ea typeface="微软雅黑" panose="020B0503020204020204" pitchFamily="34" charset="-122"/>
            </a:endParaRPr>
          </a:p>
          <a:p>
            <a:pPr lvl="0" indent="334645">
              <a:lnSpc>
                <a:spcPct val="120000"/>
              </a:lnSpc>
              <a:tabLst>
                <a:tab pos="2628900" algn="l"/>
              </a:tabLst>
            </a:pPr>
            <a:endParaRPr lang="zh-CN" altLang="zh-CN" sz="2200" dirty="0">
              <a:latin typeface="楷体" panose="02010609060101010101" charset="-122"/>
              <a:ea typeface="楷体" panose="02010609060101010101" charset="-122"/>
            </a:endParaRPr>
          </a:p>
          <a:p>
            <a:pPr lvl="0" indent="334645">
              <a:lnSpc>
                <a:spcPct val="120000"/>
              </a:lnSpc>
              <a:tabLst>
                <a:tab pos="2628900" algn="l"/>
              </a:tabLst>
            </a:pPr>
            <a:r>
              <a:rPr lang="en-US" altLang="zh-CN" sz="2200" dirty="0">
                <a:latin typeface="楷体" panose="02010609060101010101" charset="-122"/>
                <a:ea typeface="楷体" panose="02010609060101010101" charset="-122"/>
              </a:rPr>
              <a:t>   </a:t>
            </a:r>
            <a:r>
              <a:rPr lang="zh-CN" altLang="zh-CN" sz="2200" dirty="0">
                <a:latin typeface="楷体" panose="02010609060101010101" charset="-122"/>
                <a:ea typeface="楷体" panose="02010609060101010101" charset="-122"/>
              </a:rPr>
              <a:t>第十九条，联邦最高权力在行使权力时分立法权、行政权和</a:t>
            </a:r>
            <a:r>
              <a:rPr lang="zh-CN" altLang="zh-CN" sz="2200" dirty="0" smtClean="0">
                <a:latin typeface="楷体" panose="02010609060101010101" charset="-122"/>
                <a:ea typeface="楷体" panose="02010609060101010101" charset="-122"/>
              </a:rPr>
              <a:t>司法</a:t>
            </a:r>
            <a:r>
              <a:rPr lang="zh-CN" altLang="en-US" sz="2200" dirty="0" smtClean="0">
                <a:latin typeface="楷体" panose="02010609060101010101" charset="-122"/>
                <a:ea typeface="楷体" panose="02010609060101010101" charset="-122"/>
              </a:rPr>
              <a:t>权。</a:t>
            </a:r>
            <a:endParaRPr lang="en-US" altLang="zh-CN" sz="2200" dirty="0" smtClean="0">
              <a:latin typeface="楷体" panose="02010609060101010101" charset="-122"/>
              <a:ea typeface="楷体" panose="02010609060101010101" charset="-122"/>
            </a:endParaRPr>
          </a:p>
          <a:p>
            <a:r>
              <a:rPr lang="en-US" altLang="zh-CN" sz="1600" dirty="0"/>
              <a:t> </a:t>
            </a:r>
            <a:r>
              <a:rPr lang="en-US" altLang="zh-CN" sz="1600" dirty="0" smtClean="0"/>
              <a:t>                </a:t>
            </a:r>
          </a:p>
          <a:p>
            <a:r>
              <a:rPr lang="en-US" altLang="zh-CN" sz="1600" dirty="0"/>
              <a:t> </a:t>
            </a:r>
            <a:r>
              <a:rPr lang="en-US" altLang="zh-CN" sz="1600" dirty="0" smtClean="0"/>
              <a:t>                                                 ------1917</a:t>
            </a:r>
            <a:r>
              <a:rPr lang="zh-CN" altLang="en-US" sz="1600" dirty="0"/>
              <a:t>年墨西哥宪法，周一</a:t>
            </a:r>
            <a:r>
              <a:rPr lang="zh-CN" altLang="en-US" sz="1600" dirty="0" smtClean="0"/>
              <a:t>良、吴于廑总主编，蒋相泽</a:t>
            </a:r>
            <a:r>
              <a:rPr lang="zh-CN" altLang="en-US" sz="1600" dirty="0"/>
              <a:t>主编</a:t>
            </a:r>
            <a:r>
              <a:rPr lang="en-US" altLang="zh-CN" sz="1600" dirty="0"/>
              <a:t>《</a:t>
            </a:r>
            <a:r>
              <a:rPr lang="zh-CN" altLang="en-US" sz="1600" dirty="0"/>
              <a:t>世界通史资料选辑</a:t>
            </a:r>
            <a:r>
              <a:rPr lang="en-US" altLang="zh-CN" sz="1600" dirty="0"/>
              <a:t>·</a:t>
            </a:r>
            <a:r>
              <a:rPr lang="zh-CN" altLang="en-US" sz="1600" dirty="0"/>
              <a:t>近代</a:t>
            </a:r>
            <a:r>
              <a:rPr lang="zh-CN" altLang="en-US" sz="1600" dirty="0" smtClean="0"/>
              <a:t>部分</a:t>
            </a:r>
            <a:r>
              <a:rPr lang="en-US" altLang="zh-CN" sz="1600" dirty="0" smtClean="0"/>
              <a:t>》</a:t>
            </a:r>
            <a:r>
              <a:rPr lang="zh-CN" altLang="en-US" dirty="0"/>
              <a:t/>
            </a:r>
            <a:br>
              <a:rPr lang="zh-CN" altLang="en-US" dirty="0"/>
            </a:br>
            <a:endParaRPr lang="zh-CN" altLang="en-US" dirty="0"/>
          </a:p>
        </p:txBody>
      </p:sp>
      <p:sp>
        <p:nvSpPr>
          <p:cNvPr id="3" name="矩形 2"/>
          <p:cNvSpPr/>
          <p:nvPr/>
        </p:nvSpPr>
        <p:spPr>
          <a:xfrm>
            <a:off x="3038181" y="1626265"/>
            <a:ext cx="3897221" cy="461665"/>
          </a:xfrm>
          <a:prstGeom prst="rect">
            <a:avLst/>
          </a:prstGeom>
          <a:solidFill>
            <a:schemeClr val="accent2">
              <a:lumMod val="40000"/>
              <a:lumOff val="60000"/>
            </a:schemeClr>
          </a:solidFill>
        </p:spPr>
        <p:txBody>
          <a:bodyPr wrap="none">
            <a:spAutoFit/>
          </a:bodyPr>
          <a:lstStyle/>
          <a:p>
            <a:r>
              <a:rPr lang="zh-CN" altLang="zh-CN" sz="2400" b="1" kern="100" dirty="0">
                <a:solidFill>
                  <a:srgbClr val="FF0000"/>
                </a:solidFill>
                <a:latin typeface="Arial" panose="020B0604020202020204"/>
                <a:cs typeface="Times New Roman" panose="02020603050405020304" pitchFamily="18" charset="0"/>
              </a:rPr>
              <a:t>①废除奴隶制，保障人权。</a:t>
            </a:r>
            <a:endParaRPr lang="zh-CN" altLang="en-US" dirty="0"/>
          </a:p>
        </p:txBody>
      </p:sp>
      <p:sp>
        <p:nvSpPr>
          <p:cNvPr id="9" name="矩形 8"/>
          <p:cNvSpPr/>
          <p:nvPr/>
        </p:nvSpPr>
        <p:spPr>
          <a:xfrm>
            <a:off x="3038181" y="2417282"/>
            <a:ext cx="5753498" cy="461665"/>
          </a:xfrm>
          <a:prstGeom prst="rect">
            <a:avLst/>
          </a:prstGeom>
          <a:solidFill>
            <a:schemeClr val="accent2">
              <a:lumMod val="40000"/>
              <a:lumOff val="60000"/>
            </a:schemeClr>
          </a:solidFill>
        </p:spPr>
        <p:txBody>
          <a:bodyPr wrap="none">
            <a:spAutoFit/>
          </a:bodyPr>
          <a:lstStyle/>
          <a:p>
            <a:r>
              <a:rPr lang="zh-CN" altLang="zh-CN" sz="2400" b="1" kern="100" dirty="0">
                <a:solidFill>
                  <a:srgbClr val="FF0000"/>
                </a:solidFill>
                <a:latin typeface="Arial" panose="020B0604020202020204"/>
                <a:cs typeface="Times New Roman" panose="02020603050405020304" pitchFamily="18" charset="0"/>
              </a:rPr>
              <a:t>②国家是一切土地、河流和矿藏的所有者</a:t>
            </a:r>
            <a:endParaRPr lang="zh-CN" altLang="en-US" dirty="0"/>
          </a:p>
        </p:txBody>
      </p:sp>
      <p:sp>
        <p:nvSpPr>
          <p:cNvPr id="10" name="矩形 9"/>
          <p:cNvSpPr/>
          <p:nvPr/>
        </p:nvSpPr>
        <p:spPr>
          <a:xfrm>
            <a:off x="3159261" y="3051894"/>
            <a:ext cx="4910319" cy="461665"/>
          </a:xfrm>
          <a:prstGeom prst="rect">
            <a:avLst/>
          </a:prstGeom>
          <a:solidFill>
            <a:schemeClr val="accent2">
              <a:lumMod val="40000"/>
              <a:lumOff val="60000"/>
            </a:schemeClr>
          </a:solidFill>
        </p:spPr>
        <p:txBody>
          <a:bodyPr wrap="none">
            <a:spAutoFit/>
          </a:bodyPr>
          <a:lstStyle/>
          <a:p>
            <a:r>
              <a:rPr lang="zh-CN" altLang="zh-CN" sz="2400" b="1" kern="100" dirty="0">
                <a:solidFill>
                  <a:srgbClr val="FF0000"/>
                </a:solidFill>
                <a:latin typeface="Arial" panose="020B0604020202020204"/>
                <a:cs typeface="Times New Roman" panose="02020603050405020304" pitchFamily="18" charset="0"/>
              </a:rPr>
              <a:t>③国家采取适当的方式拆散大地产 </a:t>
            </a:r>
            <a:endParaRPr lang="zh-CN" altLang="en-US" dirty="0"/>
          </a:p>
        </p:txBody>
      </p:sp>
      <p:sp>
        <p:nvSpPr>
          <p:cNvPr id="11" name="矩形 10"/>
          <p:cNvSpPr/>
          <p:nvPr/>
        </p:nvSpPr>
        <p:spPr>
          <a:xfrm>
            <a:off x="3038181" y="3965014"/>
            <a:ext cx="3897221" cy="461665"/>
          </a:xfrm>
          <a:prstGeom prst="rect">
            <a:avLst/>
          </a:prstGeom>
          <a:solidFill>
            <a:schemeClr val="accent2">
              <a:lumMod val="40000"/>
              <a:lumOff val="60000"/>
            </a:schemeClr>
          </a:solidFill>
        </p:spPr>
        <p:txBody>
          <a:bodyPr wrap="none">
            <a:spAutoFit/>
          </a:bodyPr>
          <a:lstStyle/>
          <a:p>
            <a:r>
              <a:rPr lang="zh-CN" altLang="zh-CN" sz="2400" b="1" kern="100" dirty="0">
                <a:solidFill>
                  <a:srgbClr val="FF0000"/>
                </a:solidFill>
                <a:latin typeface="Arial" panose="020B0604020202020204"/>
                <a:cs typeface="Times New Roman" panose="02020603050405020304" pitchFamily="18" charset="0"/>
              </a:rPr>
              <a:t>④实行三权分立的政治体制</a:t>
            </a:r>
            <a:endParaRPr lang="zh-CN" altLang="en-US" dirty="0"/>
          </a:p>
        </p:txBody>
      </p:sp>
      <p:sp>
        <p:nvSpPr>
          <p:cNvPr id="13" name="文本框 12"/>
          <p:cNvSpPr txBox="1"/>
          <p:nvPr/>
        </p:nvSpPr>
        <p:spPr>
          <a:xfrm>
            <a:off x="304493" y="791220"/>
            <a:ext cx="3207819" cy="521970"/>
          </a:xfrm>
          <a:prstGeom prst="rect">
            <a:avLst/>
          </a:prstGeom>
          <a:solidFill>
            <a:schemeClr val="bg1"/>
          </a:solidFill>
        </p:spPr>
        <p:txBody>
          <a:bodyPr wrap="square" rtlCol="0">
            <a:spAutoFit/>
          </a:bodyPr>
          <a:lstStyle>
            <a:defPPr>
              <a:defRPr lang="zh-CN"/>
            </a:defPPr>
            <a:lvl1pPr>
              <a:defRPr sz="2400" b="1">
                <a:latin typeface="楷体" panose="02010609060101010101" charset="-122"/>
                <a:ea typeface="楷体" panose="02010609060101010101" charset="-122"/>
              </a:defRPr>
            </a:lvl1pPr>
          </a:lstStyle>
          <a:p>
            <a:r>
              <a:rPr lang="en-US" altLang="zh-CN" sz="2800" dirty="0">
                <a:latin typeface="方正粗黑宋简体" panose="02000000000000000000" charset="-122"/>
                <a:ea typeface="方正粗黑宋简体" panose="02000000000000000000" charset="-122"/>
                <a:cs typeface="方正粗黑宋简体" panose="02000000000000000000" charset="-122"/>
                <a:sym typeface="+mn-ea"/>
              </a:rPr>
              <a:t>4.</a:t>
            </a:r>
            <a:r>
              <a:rPr lang="zh-CN" altLang="en-US" sz="2800" dirty="0">
                <a:latin typeface="方正粗黑宋简体" panose="02000000000000000000" charset="-122"/>
                <a:ea typeface="方正粗黑宋简体" panose="02000000000000000000" charset="-122"/>
                <a:cs typeface="方正粗黑宋简体" panose="02000000000000000000" charset="-122"/>
                <a:sym typeface="+mn-ea"/>
              </a:rPr>
              <a:t>民族民主革命</a:t>
            </a:r>
          </a:p>
        </p:txBody>
      </p:sp>
      <p:sp>
        <p:nvSpPr>
          <p:cNvPr id="5" name="矩形 4"/>
          <p:cNvSpPr/>
          <p:nvPr/>
        </p:nvSpPr>
        <p:spPr>
          <a:xfrm>
            <a:off x="0" y="0"/>
            <a:ext cx="6139180"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一、拉丁美洲的民族独立运动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3631565" cy="460375"/>
          </a:xfrm>
          <a:prstGeom prst="rect">
            <a:avLst/>
          </a:prstGeom>
          <a:solidFill>
            <a:schemeClr val="accent4">
              <a:lumMod val="60000"/>
              <a:lumOff val="40000"/>
            </a:schemeClr>
          </a:solidFill>
        </p:spPr>
        <p:txBody>
          <a:bodyPr wrap="square">
            <a:spAutoFit/>
          </a:bodyPr>
          <a:lstStyle>
            <a:defPPr>
              <a:defRPr lang="zh-CN"/>
            </a:defPPr>
            <a:lvl1pPr lvl="0">
              <a:defRPr sz="3200" b="1">
                <a:solidFill>
                  <a:prstClr val="black"/>
                </a:solidFill>
                <a:latin typeface="楷体" panose="02010609060101010101" charset="-122"/>
                <a:ea typeface="楷体" panose="02010609060101010101" charset="-122"/>
                <a:cs typeface="楷体" panose="02010609060101010101" charset="-122"/>
              </a:defRPr>
            </a:lvl1pPr>
          </a:lstStyle>
          <a:p>
            <a:pPr fontAlgn="base"/>
            <a:r>
              <a:rPr lang="zh-CN" altLang="en-US" sz="2400" strike="noStrike" noProof="1" smtClean="0">
                <a:latin typeface="楷体" panose="02010609060101010101" charset="-122"/>
                <a:ea typeface="楷体" panose="02010609060101010101" charset="-122"/>
                <a:cs typeface="楷体" panose="02010609060101010101" charset="-122"/>
                <a:sym typeface="+mn-ea"/>
              </a:rPr>
              <a:t>二、亚洲</a:t>
            </a:r>
            <a:r>
              <a:rPr lang="zh-CN" sz="2400" strike="noStrike" noProof="1">
                <a:latin typeface="楷体" panose="02010609060101010101" charset="-122"/>
                <a:ea typeface="楷体" panose="02010609060101010101" charset="-122"/>
                <a:cs typeface="楷体" panose="02010609060101010101" charset="-122"/>
                <a:sym typeface="+mn-ea"/>
              </a:rPr>
              <a:t>的</a:t>
            </a:r>
            <a:r>
              <a:rPr lang="zh-CN" altLang="en-US" sz="2400" strike="noStrike" noProof="1">
                <a:latin typeface="楷体" panose="02010609060101010101" charset="-122"/>
                <a:ea typeface="楷体" panose="02010609060101010101" charset="-122"/>
                <a:cs typeface="楷体" panose="02010609060101010101" charset="-122"/>
                <a:sym typeface="+mn-ea"/>
              </a:rPr>
              <a:t>觉醒</a:t>
            </a:r>
            <a:endParaRPr lang="zh-CN" sz="2400" strike="noStrike" noProof="1">
              <a:sym typeface="+mn-ea"/>
            </a:endParaRPr>
          </a:p>
        </p:txBody>
      </p:sp>
      <p:sp>
        <p:nvSpPr>
          <p:cNvPr id="32770" name="文本框 1"/>
          <p:cNvSpPr txBox="1"/>
          <p:nvPr/>
        </p:nvSpPr>
        <p:spPr>
          <a:xfrm>
            <a:off x="291148" y="574358"/>
            <a:ext cx="3049587" cy="521970"/>
          </a:xfrm>
          <a:prstGeom prst="rect">
            <a:avLst/>
          </a:prstGeom>
          <a:solidFill>
            <a:schemeClr val="bg1"/>
          </a:solidFill>
          <a:ln w="9525">
            <a:noFill/>
          </a:ln>
        </p:spPr>
        <p:txBody>
          <a:bodyPr wrap="square" anchor="t">
            <a:spAutoFit/>
          </a:bodyPr>
          <a:lstStyle/>
          <a:p>
            <a:r>
              <a:rPr lang="en-US" altLang="zh-CN" sz="2800" dirty="0">
                <a:latin typeface="方正粗黑宋简体" panose="02000000000000000000" charset="-122"/>
                <a:ea typeface="方正粗黑宋简体" panose="02000000000000000000" charset="-122"/>
                <a:cs typeface="方正粗黑宋简体" panose="02000000000000000000" charset="-122"/>
              </a:rPr>
              <a:t>1.</a:t>
            </a:r>
            <a:r>
              <a:rPr lang="zh-CN" altLang="en-US" sz="2800" dirty="0">
                <a:latin typeface="方正粗黑宋简体" panose="02000000000000000000" charset="-122"/>
                <a:ea typeface="方正粗黑宋简体" panose="02000000000000000000" charset="-122"/>
                <a:cs typeface="方正粗黑宋简体" panose="02000000000000000000" charset="-122"/>
              </a:rPr>
              <a:t>亚洲觉醒的背景</a:t>
            </a:r>
          </a:p>
        </p:txBody>
      </p:sp>
      <p:sp>
        <p:nvSpPr>
          <p:cNvPr id="3" name="矩形 2"/>
          <p:cNvSpPr/>
          <p:nvPr/>
        </p:nvSpPr>
        <p:spPr>
          <a:xfrm>
            <a:off x="1590675" y="1054100"/>
            <a:ext cx="8888413" cy="3056255"/>
          </a:xfrm>
          <a:prstGeom prst="rect">
            <a:avLst/>
          </a:prstGeom>
        </p:spPr>
        <p:txBody>
          <a:bodyPr wrap="square">
            <a:spAutoFit/>
          </a:bodyPr>
          <a:lstStyle/>
          <a:p>
            <a:pPr fontAlgn="base">
              <a:lnSpc>
                <a:spcPct val="120000"/>
              </a:lnSpc>
              <a:spcBef>
                <a:spcPts val="600"/>
              </a:spcBef>
              <a:spcAft>
                <a:spcPts val="600"/>
              </a:spcAft>
            </a:pPr>
            <a:r>
              <a:rPr lang="zh-CN" altLang="en-US" sz="1800" b="1" strike="noStrike" noProof="1" smtClean="0">
                <a:latin typeface="楷体" panose="02010609060101010101" charset="-122"/>
                <a:ea typeface="楷体" panose="02010609060101010101" charset="-122"/>
                <a:cs typeface="+mn-cs"/>
              </a:rPr>
              <a:t>材料一</a:t>
            </a:r>
            <a:r>
              <a:rPr lang="zh-CN" altLang="en-US" sz="1800" strike="noStrike" noProof="1" smtClean="0">
                <a:latin typeface="楷体" panose="02010609060101010101" charset="-122"/>
                <a:ea typeface="楷体" panose="02010609060101010101" charset="-122"/>
                <a:cs typeface="+mn-cs"/>
              </a:rPr>
              <a:t>：</a:t>
            </a:r>
            <a:r>
              <a:rPr lang="en-US" altLang="zh-CN" sz="1800" strike="noStrike" noProof="1" smtClean="0">
                <a:latin typeface="楷体" panose="02010609060101010101" charset="-122"/>
                <a:ea typeface="楷体" panose="02010609060101010101" charset="-122"/>
                <a:cs typeface="+mn-cs"/>
              </a:rPr>
              <a:t>19</a:t>
            </a:r>
            <a:r>
              <a:rPr lang="zh-CN" altLang="en-US" sz="1800" strike="noStrike" noProof="1">
                <a:latin typeface="楷体" panose="02010609060101010101" charset="-122"/>
                <a:ea typeface="楷体" panose="02010609060101010101" charset="-122"/>
                <a:cs typeface="+mn-cs"/>
              </a:rPr>
              <a:t>世纪末</a:t>
            </a:r>
            <a:r>
              <a:rPr lang="en-US" altLang="zh-CN" sz="1800" strike="noStrike" noProof="1">
                <a:latin typeface="楷体" panose="02010609060101010101" charset="-122"/>
                <a:ea typeface="楷体" panose="02010609060101010101" charset="-122"/>
                <a:cs typeface="+mn-cs"/>
              </a:rPr>
              <a:t>20</a:t>
            </a:r>
            <a:r>
              <a:rPr lang="zh-CN" altLang="en-US" sz="1800" strike="noStrike" noProof="1">
                <a:latin typeface="楷体" panose="02010609060101010101" charset="-122"/>
                <a:ea typeface="楷体" panose="02010609060101010101" charset="-122"/>
                <a:cs typeface="+mn-cs"/>
              </a:rPr>
              <a:t>世纪初帝国主义同亚洲各被压迫民族的矛盾</a:t>
            </a:r>
            <a:r>
              <a:rPr lang="zh-CN" altLang="en-US" sz="1800" strike="noStrike" noProof="1" smtClean="0">
                <a:latin typeface="楷体" panose="02010609060101010101" charset="-122"/>
                <a:ea typeface="楷体" panose="02010609060101010101" charset="-122"/>
                <a:cs typeface="+mn-cs"/>
              </a:rPr>
              <a:t>空前</a:t>
            </a:r>
            <a:r>
              <a:rPr lang="zh-CN" altLang="en-US" sz="1800" strike="noStrike" noProof="1">
                <a:latin typeface="楷体" panose="02010609060101010101" charset="-122"/>
                <a:ea typeface="楷体" panose="02010609060101010101" charset="-122"/>
                <a:cs typeface="+mn-cs"/>
              </a:rPr>
              <a:t>激化</a:t>
            </a:r>
            <a:r>
              <a:rPr lang="zh-CN" altLang="en-US" sz="1800" strike="noStrike" noProof="1" smtClean="0">
                <a:latin typeface="楷体" panose="02010609060101010101" charset="-122"/>
                <a:ea typeface="楷体" panose="02010609060101010101" charset="-122"/>
                <a:cs typeface="+mn-cs"/>
              </a:rPr>
              <a:t>了</a:t>
            </a:r>
            <a:r>
              <a:rPr lang="zh-CN" altLang="en-US" sz="1800" strike="noStrike" noProof="1">
                <a:latin typeface="楷体" panose="02010609060101010101" charset="-122"/>
                <a:ea typeface="楷体" panose="02010609060101010101" charset="-122"/>
                <a:cs typeface="+mn-cs"/>
              </a:rPr>
              <a:t>，</a:t>
            </a:r>
            <a:r>
              <a:rPr lang="zh-CN" altLang="en-US" sz="1800" strike="noStrike" noProof="1" smtClean="0">
                <a:latin typeface="楷体" panose="02010609060101010101" charset="-122"/>
                <a:ea typeface="楷体" panose="02010609060101010101" charset="-122"/>
                <a:cs typeface="+mn-cs"/>
              </a:rPr>
              <a:t>这时亚洲</a:t>
            </a:r>
            <a:r>
              <a:rPr lang="zh-CN" altLang="en-US" sz="1800" strike="noStrike" noProof="1">
                <a:latin typeface="楷体" panose="02010609060101010101" charset="-122"/>
                <a:ea typeface="楷体" panose="02010609060101010101" charset="-122"/>
                <a:cs typeface="+mn-cs"/>
              </a:rPr>
              <a:t>除日本外，其他国家均已沦为殖民地或半殖民地，亚洲觉醒正是在帝国主义同被压迫民族的矛盾，以及封建主义同人民大众的矛盾都已空前尖锐的情况下发生的</a:t>
            </a:r>
            <a:r>
              <a:rPr lang="zh-CN" altLang="en-US" sz="1800" strike="noStrike" noProof="1" smtClean="0">
                <a:latin typeface="楷体" panose="02010609060101010101" charset="-122"/>
                <a:ea typeface="楷体" panose="02010609060101010101" charset="-122"/>
                <a:cs typeface="+mn-cs"/>
              </a:rPr>
              <a:t>。</a:t>
            </a:r>
            <a:endParaRPr lang="en-US" altLang="zh-CN" sz="1800" strike="noStrike" noProof="1" smtClean="0">
              <a:latin typeface="楷体" panose="02010609060101010101" charset="-122"/>
              <a:ea typeface="楷体" panose="02010609060101010101" charset="-122"/>
            </a:endParaRPr>
          </a:p>
          <a:p>
            <a:pPr fontAlgn="base">
              <a:lnSpc>
                <a:spcPct val="120000"/>
              </a:lnSpc>
              <a:spcBef>
                <a:spcPts val="600"/>
              </a:spcBef>
              <a:spcAft>
                <a:spcPts val="600"/>
              </a:spcAft>
            </a:pPr>
            <a:r>
              <a:rPr lang="zh-CN" altLang="en-US" sz="1800" b="1" strike="noStrike" noProof="1">
                <a:solidFill>
                  <a:prstClr val="black"/>
                </a:solidFill>
                <a:latin typeface="楷体" panose="02010609060101010101" charset="-122"/>
                <a:ea typeface="楷体" panose="02010609060101010101" charset="-122"/>
                <a:cs typeface="+mn-cs"/>
              </a:rPr>
              <a:t>材料</a:t>
            </a:r>
            <a:r>
              <a:rPr lang="zh-CN" altLang="en-US" sz="1800" b="1" strike="noStrike" noProof="1" smtClean="0">
                <a:solidFill>
                  <a:prstClr val="black"/>
                </a:solidFill>
                <a:latin typeface="楷体" panose="02010609060101010101" charset="-122"/>
                <a:ea typeface="楷体" panose="02010609060101010101" charset="-122"/>
                <a:cs typeface="+mn-cs"/>
              </a:rPr>
              <a:t>二：</a:t>
            </a:r>
            <a:r>
              <a:rPr lang="zh-CN" altLang="en-US" sz="1800" strike="noStrike" noProof="1" smtClean="0">
                <a:solidFill>
                  <a:prstClr val="black"/>
                </a:solidFill>
                <a:latin typeface="楷体" panose="02010609060101010101" charset="-122"/>
                <a:ea typeface="楷体" panose="02010609060101010101" charset="-122"/>
                <a:cs typeface="+mn-cs"/>
              </a:rPr>
              <a:t>亚洲</a:t>
            </a:r>
            <a:r>
              <a:rPr lang="zh-CN" altLang="en-US" sz="1800" strike="noStrike" noProof="1">
                <a:solidFill>
                  <a:prstClr val="black"/>
                </a:solidFill>
                <a:latin typeface="楷体" panose="02010609060101010101" charset="-122"/>
                <a:ea typeface="楷体" panose="02010609060101010101" charset="-122"/>
                <a:cs typeface="+mn-cs"/>
              </a:rPr>
              <a:t>各国民族资本主义的产生和发展，新的社会阶级的</a:t>
            </a:r>
            <a:r>
              <a:rPr lang="zh-CN" altLang="en-US" sz="1800" strike="noStrike" noProof="1" smtClean="0">
                <a:solidFill>
                  <a:prstClr val="black"/>
                </a:solidFill>
                <a:latin typeface="楷体" panose="02010609060101010101" charset="-122"/>
                <a:ea typeface="楷体" panose="02010609060101010101" charset="-122"/>
                <a:cs typeface="+mn-cs"/>
              </a:rPr>
              <a:t>形成</a:t>
            </a:r>
            <a:r>
              <a:rPr lang="zh-CN" altLang="en-US" sz="1800" strike="noStrike" noProof="1">
                <a:solidFill>
                  <a:prstClr val="black"/>
                </a:solidFill>
                <a:latin typeface="楷体" panose="02010609060101010101" charset="-122"/>
                <a:ea typeface="楷体" panose="02010609060101010101" charset="-122"/>
                <a:cs typeface="+mn-cs"/>
              </a:rPr>
              <a:t>和壮大是亚洲觉醒的内因。西方殖民者的入侵和</a:t>
            </a:r>
            <a:r>
              <a:rPr lang="zh-CN" altLang="en-US" sz="1800" strike="noStrike" noProof="1" smtClean="0">
                <a:solidFill>
                  <a:prstClr val="black"/>
                </a:solidFill>
                <a:latin typeface="楷体" panose="02010609060101010101" charset="-122"/>
                <a:ea typeface="楷体" panose="02010609060101010101" charset="-122"/>
                <a:cs typeface="+mn-cs"/>
              </a:rPr>
              <a:t>统治，</a:t>
            </a:r>
            <a:r>
              <a:rPr lang="zh-CN" altLang="en-US" sz="1800" strike="noStrike" noProof="1">
                <a:solidFill>
                  <a:prstClr val="black"/>
                </a:solidFill>
                <a:latin typeface="楷体" panose="02010609060101010101" charset="-122"/>
                <a:ea typeface="楷体" panose="02010609060101010101" charset="-122"/>
                <a:cs typeface="+mn-cs"/>
              </a:rPr>
              <a:t>特别是廉价商品的倾销，破坏了亚洲各国自给自足的自然经济，并为资本主义生产方式的建立创造了必要前提。</a:t>
            </a:r>
            <a:endParaRPr lang="en-US" altLang="zh-CN" sz="1800" strike="noStrike" noProof="1" smtClean="0">
              <a:latin typeface="楷体" panose="02010609060101010101" charset="-122"/>
              <a:ea typeface="楷体" panose="02010609060101010101" charset="-122"/>
            </a:endParaRPr>
          </a:p>
          <a:p>
            <a:pPr fontAlgn="base">
              <a:lnSpc>
                <a:spcPct val="120000"/>
              </a:lnSpc>
              <a:spcBef>
                <a:spcPts val="600"/>
              </a:spcBef>
              <a:spcAft>
                <a:spcPts val="600"/>
              </a:spcAft>
            </a:pPr>
            <a:r>
              <a:rPr lang="zh-CN" altLang="en-US" sz="1800" b="1" strike="noStrike" noProof="1" smtClean="0">
                <a:latin typeface="楷体" panose="02010609060101010101" charset="-122"/>
                <a:ea typeface="楷体" panose="02010609060101010101" charset="-122"/>
                <a:cs typeface="+mn-cs"/>
              </a:rPr>
              <a:t>材料三</a:t>
            </a:r>
            <a:r>
              <a:rPr lang="zh-CN" altLang="en-US" sz="1800" strike="noStrike" noProof="1" smtClean="0">
                <a:latin typeface="楷体" panose="02010609060101010101" charset="-122"/>
                <a:ea typeface="楷体" panose="02010609060101010101" charset="-122"/>
                <a:cs typeface="+mn-cs"/>
              </a:rPr>
              <a:t>：民族资本</a:t>
            </a:r>
            <a:r>
              <a:rPr lang="zh-CN" altLang="en-US" sz="1800" strike="noStrike" noProof="1">
                <a:latin typeface="楷体" panose="02010609060101010101" charset="-122"/>
                <a:ea typeface="楷体" panose="02010609060101010101" charset="-122"/>
                <a:cs typeface="+mn-cs"/>
              </a:rPr>
              <a:t>主义的</a:t>
            </a:r>
            <a:r>
              <a:rPr lang="zh-CN" altLang="en-US" sz="1800" strike="noStrike" noProof="1" smtClean="0">
                <a:latin typeface="楷体" panose="02010609060101010101" charset="-122"/>
                <a:ea typeface="楷体" panose="02010609060101010101" charset="-122"/>
                <a:cs typeface="+mn-cs"/>
              </a:rPr>
              <a:t>发展既遭到</a:t>
            </a:r>
            <a:r>
              <a:rPr lang="zh-CN" altLang="en-US" sz="1800" strike="noStrike" noProof="1">
                <a:latin typeface="楷体" panose="02010609060101010101" charset="-122"/>
                <a:ea typeface="楷体" panose="02010609060101010101" charset="-122"/>
                <a:cs typeface="+mn-cs"/>
              </a:rPr>
              <a:t>帝国主义的扼杀和限制，又受到本国封建势力的阻碍，这就不可避免地使矛盾激化和促进人们新的觉醒。</a:t>
            </a:r>
            <a:endParaRPr lang="zh-CN" altLang="en-US" sz="1650" strike="noStrike" noProof="1">
              <a:latin typeface="楷体" panose="02010609060101010101" charset="-122"/>
              <a:ea typeface="楷体" panose="02010609060101010101" charset="-122"/>
            </a:endParaRPr>
          </a:p>
        </p:txBody>
      </p:sp>
      <p:sp>
        <p:nvSpPr>
          <p:cNvPr id="6" name="矩形 5"/>
          <p:cNvSpPr/>
          <p:nvPr/>
        </p:nvSpPr>
        <p:spPr>
          <a:xfrm>
            <a:off x="2771775" y="2374900"/>
            <a:ext cx="6272213" cy="414020"/>
          </a:xfrm>
          <a:prstGeom prst="rect">
            <a:avLst/>
          </a:prstGeom>
          <a:solidFill>
            <a:schemeClr val="accent1">
              <a:lumMod val="20000"/>
              <a:lumOff val="80000"/>
            </a:schemeClr>
          </a:solidFill>
          <a:ln w="9525">
            <a:noFill/>
          </a:ln>
        </p:spPr>
        <p:txBody>
          <a:bodyPr wrap="square" anchor="t">
            <a:spAutoFit/>
          </a:bodyPr>
          <a:lstStyle/>
          <a:p>
            <a:r>
              <a:rPr lang="zh-CN" altLang="en-US" sz="2100" b="1" dirty="0">
                <a:solidFill>
                  <a:srgbClr val="000000"/>
                </a:solidFill>
                <a:latin typeface="楷体" panose="02010609060101010101" charset="-122"/>
                <a:ea typeface="楷体" panose="02010609060101010101" charset="-122"/>
              </a:rPr>
              <a:t>经济：封建经济进一步解体，民族资本主义发展</a:t>
            </a:r>
            <a:endParaRPr lang="zh-CN" altLang="en-US" sz="100" dirty="0">
              <a:latin typeface="Calibri" panose="020F0502020204030204" charset="0"/>
              <a:ea typeface="宋体" panose="02010600030101010101" pitchFamily="2" charset="-122"/>
            </a:endParaRPr>
          </a:p>
        </p:txBody>
      </p:sp>
      <p:sp>
        <p:nvSpPr>
          <p:cNvPr id="7" name="矩形 6"/>
          <p:cNvSpPr/>
          <p:nvPr/>
        </p:nvSpPr>
        <p:spPr>
          <a:xfrm>
            <a:off x="2771775" y="3416300"/>
            <a:ext cx="6696075" cy="414020"/>
          </a:xfrm>
          <a:prstGeom prst="rect">
            <a:avLst/>
          </a:prstGeom>
          <a:solidFill>
            <a:schemeClr val="accent1">
              <a:lumMod val="20000"/>
              <a:lumOff val="80000"/>
            </a:schemeClr>
          </a:solidFill>
          <a:ln w="9525">
            <a:noFill/>
          </a:ln>
        </p:spPr>
        <p:txBody>
          <a:bodyPr wrap="square" anchor="t">
            <a:spAutoFit/>
          </a:bodyPr>
          <a:lstStyle/>
          <a:p>
            <a:r>
              <a:rPr lang="zh-CN" altLang="en-US" sz="2100" b="1" dirty="0">
                <a:solidFill>
                  <a:srgbClr val="000000"/>
                </a:solidFill>
                <a:latin typeface="楷体" panose="02010609060101010101" charset="-122"/>
                <a:ea typeface="楷体" panose="02010609060101010101" charset="-122"/>
              </a:rPr>
              <a:t>思想：亚洲人民的民族忧患意识和民主改革意识觉醒</a:t>
            </a:r>
            <a:endParaRPr lang="en-US" altLang="zh-CN" sz="100" b="1" dirty="0">
              <a:solidFill>
                <a:srgbClr val="000000"/>
              </a:solidFill>
              <a:latin typeface="宋体" panose="02010600030101010101" pitchFamily="2" charset="-122"/>
              <a:ea typeface="宋体" panose="02010600030101010101" pitchFamily="2" charset="-122"/>
            </a:endParaRPr>
          </a:p>
        </p:txBody>
      </p:sp>
      <p:sp>
        <p:nvSpPr>
          <p:cNvPr id="32774" name="矩形 7"/>
          <p:cNvSpPr/>
          <p:nvPr/>
        </p:nvSpPr>
        <p:spPr>
          <a:xfrm>
            <a:off x="5014913" y="574675"/>
            <a:ext cx="4429125" cy="414020"/>
          </a:xfrm>
          <a:prstGeom prst="rect">
            <a:avLst/>
          </a:prstGeom>
          <a:noFill/>
          <a:ln w="9525">
            <a:noFill/>
          </a:ln>
        </p:spPr>
        <p:txBody>
          <a:bodyPr wrap="square" anchor="t">
            <a:spAutoFit/>
          </a:bodyPr>
          <a:lstStyle/>
          <a:p>
            <a:r>
              <a:rPr lang="zh-CN" altLang="en-US" sz="2100" b="1" dirty="0">
                <a:solidFill>
                  <a:srgbClr val="FF0000"/>
                </a:solidFill>
                <a:latin typeface="楷体" panose="02010609060101010101" charset="-122"/>
                <a:ea typeface="楷体" panose="02010609060101010101" charset="-122"/>
                <a:sym typeface="宋体" panose="02010600030101010101" pitchFamily="2" charset="-122"/>
              </a:rPr>
              <a:t>依据材料分析</a:t>
            </a:r>
            <a:r>
              <a:rPr lang="en-US" altLang="zh-CN" sz="2100" b="1" dirty="0">
                <a:solidFill>
                  <a:srgbClr val="FF0000"/>
                </a:solidFill>
                <a:latin typeface="楷体" panose="02010609060101010101" charset="-122"/>
                <a:ea typeface="楷体" panose="02010609060101010101" charset="-122"/>
                <a:sym typeface="宋体" panose="02010600030101010101" pitchFamily="2" charset="-122"/>
              </a:rPr>
              <a:t>“</a:t>
            </a:r>
            <a:r>
              <a:rPr lang="zh-CN" altLang="en-US" sz="2100" b="1" dirty="0">
                <a:solidFill>
                  <a:srgbClr val="FF0000"/>
                </a:solidFill>
                <a:latin typeface="楷体" panose="02010609060101010101" charset="-122"/>
                <a:ea typeface="楷体" panose="02010609060101010101" charset="-122"/>
                <a:sym typeface="宋体" panose="02010600030101010101" pitchFamily="2" charset="-122"/>
              </a:rPr>
              <a:t>亚洲觉醒</a:t>
            </a:r>
            <a:r>
              <a:rPr lang="en-US" altLang="zh-CN" sz="2100" b="1" dirty="0">
                <a:solidFill>
                  <a:srgbClr val="FF0000"/>
                </a:solidFill>
                <a:latin typeface="楷体" panose="02010609060101010101" charset="-122"/>
                <a:ea typeface="楷体" panose="02010609060101010101" charset="-122"/>
                <a:sym typeface="宋体" panose="02010600030101010101" pitchFamily="2" charset="-122"/>
              </a:rPr>
              <a:t>”</a:t>
            </a:r>
            <a:r>
              <a:rPr lang="zh-CN" altLang="en-US" sz="2100" b="1" dirty="0">
                <a:solidFill>
                  <a:srgbClr val="FF0000"/>
                </a:solidFill>
                <a:latin typeface="楷体" panose="02010609060101010101" charset="-122"/>
                <a:ea typeface="楷体" panose="02010609060101010101" charset="-122"/>
                <a:sym typeface="宋体" panose="02010600030101010101" pitchFamily="2" charset="-122"/>
              </a:rPr>
              <a:t>的背景</a:t>
            </a:r>
          </a:p>
        </p:txBody>
      </p:sp>
      <p:sp>
        <p:nvSpPr>
          <p:cNvPr id="32775" name="文本框 8"/>
          <p:cNvSpPr txBox="1"/>
          <p:nvPr/>
        </p:nvSpPr>
        <p:spPr>
          <a:xfrm>
            <a:off x="1590675" y="4224338"/>
            <a:ext cx="2039938" cy="368300"/>
          </a:xfrm>
          <a:prstGeom prst="rect">
            <a:avLst/>
          </a:prstGeom>
          <a:solidFill>
            <a:srgbClr val="F2DCDB"/>
          </a:solidFill>
          <a:ln w="9525">
            <a:noFill/>
          </a:ln>
        </p:spPr>
        <p:txBody>
          <a:bodyPr wrap="square" anchor="t">
            <a:spAutoFit/>
          </a:bodyPr>
          <a:lstStyle/>
          <a:p>
            <a:r>
              <a:rPr lang="en-US" altLang="zh-CN" b="1" dirty="0">
                <a:latin typeface="楷体" panose="02010609060101010101" charset="-122"/>
                <a:ea typeface="楷体" panose="02010609060101010101" charset="-122"/>
              </a:rPr>
              <a:t>2.</a:t>
            </a:r>
            <a:r>
              <a:rPr lang="zh-CN" altLang="en-US" b="1" dirty="0">
                <a:latin typeface="楷体" panose="02010609060101010101" charset="-122"/>
                <a:ea typeface="楷体" panose="02010609060101010101" charset="-122"/>
              </a:rPr>
              <a:t>标志性事件</a:t>
            </a:r>
          </a:p>
        </p:txBody>
      </p:sp>
      <p:sp>
        <p:nvSpPr>
          <p:cNvPr id="11" name="矩形 10"/>
          <p:cNvSpPr/>
          <p:nvPr/>
        </p:nvSpPr>
        <p:spPr>
          <a:xfrm>
            <a:off x="2771775" y="1312863"/>
            <a:ext cx="5418138" cy="368300"/>
          </a:xfrm>
          <a:prstGeom prst="rect">
            <a:avLst/>
          </a:prstGeom>
          <a:solidFill>
            <a:schemeClr val="accent1">
              <a:lumMod val="20000"/>
              <a:lumOff val="80000"/>
            </a:schemeClr>
          </a:solidFill>
          <a:ln w="9525">
            <a:noFill/>
          </a:ln>
        </p:spPr>
        <p:txBody>
          <a:bodyPr wrap="square" anchor="t">
            <a:spAutoFit/>
          </a:bodyPr>
          <a:lstStyle/>
          <a:p>
            <a:r>
              <a:rPr lang="zh-CN" altLang="en-US" b="1">
                <a:latin typeface="宋体" panose="02010600030101010101" pitchFamily="2" charset="-122"/>
                <a:ea typeface="宋体" panose="02010600030101010101" pitchFamily="2" charset="-122"/>
              </a:rPr>
              <a:t>政治：</a:t>
            </a:r>
            <a:r>
              <a:rPr lang="zh-CN" altLang="en-US" b="1">
                <a:solidFill>
                  <a:srgbClr val="000000"/>
                </a:solidFill>
                <a:latin typeface="宋体" panose="02010600030101010101" pitchFamily="2" charset="-122"/>
                <a:ea typeface="宋体" panose="02010600030101010101" pitchFamily="2" charset="-122"/>
              </a:rPr>
              <a:t>帝国主义的侵略加深了亚洲各国的民族危机</a:t>
            </a:r>
            <a:endParaRPr lang="zh-CN" altLang="en-US" dirty="0">
              <a:latin typeface="Calibri" panose="020F0502020204030204" charset="0"/>
              <a:ea typeface="宋体" panose="02010600030101010101" pitchFamily="2" charset="-122"/>
            </a:endParaRPr>
          </a:p>
        </p:txBody>
      </p:sp>
      <p:pic>
        <p:nvPicPr>
          <p:cNvPr id="12" name="图片 11"/>
          <p:cNvPicPr>
            <a:picLocks noChangeAspect="1"/>
          </p:cNvPicPr>
          <p:nvPr/>
        </p:nvPicPr>
        <p:blipFill>
          <a:blip r:embed="rId2"/>
          <a:srcRect l="10860" t="5197" r="7260" b="25793"/>
          <a:stretch>
            <a:fillRect/>
          </a:stretch>
        </p:blipFill>
        <p:spPr>
          <a:xfrm>
            <a:off x="1763713" y="4592638"/>
            <a:ext cx="8542337" cy="2109787"/>
          </a:xfrm>
          <a:prstGeom prst="rect">
            <a:avLst/>
          </a:prstGeom>
          <a:noFill/>
          <a:ln w="28575" cap="flat" cmpd="dbl">
            <a:solidFill>
              <a:srgbClr val="385D8A"/>
            </a:solidFill>
            <a:prstDash val="solid"/>
            <a:round/>
            <a:headEnd type="none" w="med" len="med"/>
            <a:tailEnd type="none" w="med" len="med"/>
          </a:ln>
        </p:spPr>
      </p:pic>
      <p:sp>
        <p:nvSpPr>
          <p:cNvPr id="13" name="文本框 12"/>
          <p:cNvSpPr txBox="1"/>
          <p:nvPr/>
        </p:nvSpPr>
        <p:spPr>
          <a:xfrm>
            <a:off x="2008188" y="5160963"/>
            <a:ext cx="2209800" cy="460375"/>
          </a:xfrm>
          <a:prstGeom prst="rect">
            <a:avLst/>
          </a:prstGeom>
          <a:solidFill>
            <a:srgbClr val="376092"/>
          </a:solidFill>
          <a:ln w="9525">
            <a:noFill/>
          </a:ln>
        </p:spPr>
        <p:txBody>
          <a:bodyPr wrap="square" anchor="t">
            <a:spAutoFit/>
          </a:bodyPr>
          <a:lstStyle/>
          <a:p>
            <a:pPr algn="ctr" eaLnBrk="0" hangingPunct="0"/>
            <a:r>
              <a:rPr lang="zh-CN" altLang="en-US" sz="2400" b="1">
                <a:solidFill>
                  <a:srgbClr val="FFFF00"/>
                </a:solidFill>
                <a:latin typeface="Calibri" panose="020F0502020204030204" charset="0"/>
                <a:ea typeface="宋体" panose="02010600030101010101" pitchFamily="2" charset="-122"/>
              </a:rPr>
              <a:t>伊朗立宪革命</a:t>
            </a:r>
          </a:p>
        </p:txBody>
      </p:sp>
      <p:sp>
        <p:nvSpPr>
          <p:cNvPr id="14" name="文本框 13"/>
          <p:cNvSpPr txBox="1"/>
          <p:nvPr/>
        </p:nvSpPr>
        <p:spPr>
          <a:xfrm>
            <a:off x="4454525" y="5741988"/>
            <a:ext cx="1658938" cy="829945"/>
          </a:xfrm>
          <a:prstGeom prst="rect">
            <a:avLst/>
          </a:prstGeom>
          <a:solidFill>
            <a:srgbClr val="376092"/>
          </a:solidFill>
          <a:ln w="9525">
            <a:noFill/>
          </a:ln>
        </p:spPr>
        <p:txBody>
          <a:bodyPr wrap="square" anchor="t">
            <a:spAutoFit/>
          </a:bodyPr>
          <a:lstStyle/>
          <a:p>
            <a:pPr algn="ctr" eaLnBrk="0" hangingPunct="0"/>
            <a:r>
              <a:rPr lang="zh-CN" altLang="en-US" sz="2400" b="1">
                <a:solidFill>
                  <a:srgbClr val="FFFF00"/>
                </a:solidFill>
                <a:latin typeface="Calibri" panose="020F0502020204030204" charset="0"/>
                <a:ea typeface="宋体" panose="02010600030101010101" pitchFamily="2" charset="-122"/>
              </a:rPr>
              <a:t>印度民族解放运动</a:t>
            </a:r>
          </a:p>
        </p:txBody>
      </p:sp>
      <p:sp>
        <p:nvSpPr>
          <p:cNvPr id="15" name="文本框 14"/>
          <p:cNvSpPr txBox="1"/>
          <p:nvPr/>
        </p:nvSpPr>
        <p:spPr>
          <a:xfrm>
            <a:off x="6973888" y="4911725"/>
            <a:ext cx="1658937" cy="829945"/>
          </a:xfrm>
          <a:prstGeom prst="rect">
            <a:avLst/>
          </a:prstGeom>
          <a:solidFill>
            <a:srgbClr val="376092"/>
          </a:solidFill>
          <a:ln w="9525">
            <a:noFill/>
          </a:ln>
        </p:spPr>
        <p:txBody>
          <a:bodyPr wrap="square" anchor="t">
            <a:spAutoFit/>
          </a:bodyPr>
          <a:lstStyle/>
          <a:p>
            <a:pPr algn="ctr" eaLnBrk="0" hangingPunct="0"/>
            <a:r>
              <a:rPr lang="zh-CN" altLang="en-US" sz="2400" b="1">
                <a:solidFill>
                  <a:srgbClr val="FFFF00"/>
                </a:solidFill>
                <a:latin typeface="Calibri" panose="020F0502020204030204" charset="0"/>
                <a:ea typeface="宋体" panose="02010600030101010101" pitchFamily="2" charset="-122"/>
              </a:rPr>
              <a:t>中国辛亥革命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1" grpId="0" bldLvl="0" animBg="1"/>
      <p:bldP spid="13" grpId="0" bldLvl="0" animBg="1"/>
      <p:bldP spid="14" grpId="0" bldLvl="0"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p:nvPr/>
        </p:nvGraphicFramePr>
        <p:xfrm>
          <a:off x="1708150" y="1398588"/>
          <a:ext cx="8789035" cy="4578350"/>
        </p:xfrm>
        <a:graphic>
          <a:graphicData uri="http://schemas.openxmlformats.org/drawingml/2006/table">
            <a:tbl>
              <a:tblPr/>
              <a:tblGrid>
                <a:gridCol w="788670"/>
                <a:gridCol w="788670"/>
                <a:gridCol w="815340"/>
                <a:gridCol w="1017270"/>
                <a:gridCol w="4089400"/>
                <a:gridCol w="1289685"/>
              </a:tblGrid>
              <a:tr h="758825">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1" i="0" u="none" strike="noStrike" cap="none" normalizeH="0" baseline="0" dirty="0">
                          <a:ln>
                            <a:noFill/>
                          </a:ln>
                          <a:solidFill>
                            <a:srgbClr val="FFFFFF"/>
                          </a:solidFill>
                          <a:effectLst/>
                          <a:latin typeface="楷体" panose="02010609060101010101" charset="-122"/>
                          <a:ea typeface="楷体" panose="02010609060101010101" charset="-122"/>
                        </a:rPr>
                        <a:t>国家</a:t>
                      </a: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1" i="0" u="none" strike="noStrike" cap="none" normalizeH="0" baseline="0" dirty="0">
                          <a:ln>
                            <a:noFill/>
                          </a:ln>
                          <a:solidFill>
                            <a:srgbClr val="FFFFFF"/>
                          </a:solidFill>
                          <a:effectLst/>
                          <a:latin typeface="楷体" panose="02010609060101010101" charset="-122"/>
                          <a:ea typeface="楷体" panose="02010609060101010101" charset="-122"/>
                        </a:rPr>
                        <a:t>敌人</a:t>
                      </a: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1" i="0" u="none" strike="noStrike" cap="none" normalizeH="0" baseline="0" dirty="0">
                          <a:ln>
                            <a:noFill/>
                          </a:ln>
                          <a:solidFill>
                            <a:srgbClr val="FFFFFF"/>
                          </a:solidFill>
                          <a:effectLst/>
                          <a:latin typeface="楷体" panose="02010609060101010101" charset="-122"/>
                          <a:ea typeface="楷体" panose="02010609060101010101" charset="-122"/>
                        </a:rPr>
                        <a:t>目标</a:t>
                      </a: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1" i="0" u="none" strike="noStrike" cap="none" normalizeH="0" baseline="0" dirty="0">
                          <a:ln>
                            <a:noFill/>
                          </a:ln>
                          <a:solidFill>
                            <a:srgbClr val="FFFFFF"/>
                          </a:solidFill>
                          <a:effectLst/>
                          <a:latin typeface="楷体" panose="02010609060101010101" charset="-122"/>
                          <a:ea typeface="楷体" panose="02010609060101010101" charset="-122"/>
                        </a:rPr>
                        <a:t>革命新力量</a:t>
                      </a: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dirty="0">
                          <a:ln>
                            <a:noFill/>
                          </a:ln>
                          <a:solidFill>
                            <a:srgbClr val="FFFFFF"/>
                          </a:solidFill>
                          <a:effectLst/>
                          <a:latin typeface="楷体" panose="02010609060101010101" charset="-122"/>
                          <a:ea typeface="楷体" panose="02010609060101010101" charset="-122"/>
                        </a:rPr>
                        <a:t>意义</a:t>
                      </a: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dirty="0" smtClean="0">
                          <a:ln>
                            <a:noFill/>
                          </a:ln>
                          <a:solidFill>
                            <a:srgbClr val="FFFFFF"/>
                          </a:solidFill>
                          <a:effectLst/>
                          <a:latin typeface="楷体" panose="02010609060101010101" charset="-122"/>
                          <a:ea typeface="楷体" panose="02010609060101010101" charset="-122"/>
                        </a:rPr>
                        <a:t>失败</a:t>
                      </a:r>
                      <a:endParaRPr kumimoji="0" lang="en-US" altLang="zh-CN" sz="1800" b="1" i="0" u="none" strike="noStrike" cap="none" normalizeH="0" baseline="0" dirty="0" smtClean="0">
                        <a:ln>
                          <a:noFill/>
                        </a:ln>
                        <a:solidFill>
                          <a:srgbClr val="FFFFFF"/>
                        </a:solidFill>
                        <a:effectLst/>
                        <a:latin typeface="楷体" panose="02010609060101010101" charset="-122"/>
                        <a:ea typeface="楷体" panose="02010609060101010101" charset="-122"/>
                      </a:endParaRPr>
                    </a:p>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dirty="0" smtClean="0">
                          <a:ln>
                            <a:noFill/>
                          </a:ln>
                          <a:solidFill>
                            <a:srgbClr val="FFFFFF"/>
                          </a:solidFill>
                          <a:effectLst/>
                          <a:latin typeface="楷体" panose="02010609060101010101" charset="-122"/>
                          <a:ea typeface="楷体" panose="02010609060101010101" charset="-122"/>
                        </a:rPr>
                        <a:t>依据</a:t>
                      </a:r>
                      <a:endParaRPr kumimoji="0" lang="zh-CN" altLang="en-US" sz="1800" b="1" i="0" u="none" strike="noStrike" cap="none" normalizeH="0" baseline="0" dirty="0">
                        <a:ln>
                          <a:noFill/>
                        </a:ln>
                        <a:solidFill>
                          <a:srgbClr val="FFFFFF"/>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901065">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dirty="0">
                          <a:ln>
                            <a:noFill/>
                          </a:ln>
                          <a:solidFill>
                            <a:srgbClr val="000000"/>
                          </a:solidFill>
                          <a:effectLst/>
                          <a:latin typeface="楷体" panose="02010609060101010101" charset="-122"/>
                          <a:ea typeface="楷体" panose="02010609060101010101" charset="-122"/>
                        </a:rPr>
                        <a:t>印度</a:t>
                      </a: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dirty="0">
                        <a:ln>
                          <a:noFill/>
                        </a:ln>
                        <a:solidFill>
                          <a:srgbClr val="0000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rowSpan="3">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dirty="0">
                        <a:ln>
                          <a:noFill/>
                        </a:ln>
                        <a:solidFill>
                          <a:srgbClr val="0000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rowSpan="3">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dirty="0">
                        <a:ln>
                          <a:noFill/>
                        </a:ln>
                        <a:solidFill>
                          <a:srgbClr val="0000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1800" b="1" i="0" u="none" strike="noStrike" kern="1200" cap="none" normalizeH="0" baseline="0" noProof="0" dirty="0" smtClean="0">
                        <a:ln>
                          <a:noFill/>
                        </a:ln>
                        <a:solidFill>
                          <a:srgbClr val="0000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rowSpan="3">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178560">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500" b="1" i="0" u="none" strike="noStrike" cap="none" normalizeH="0" baseline="0" dirty="0">
                        <a:ln>
                          <a:noFill/>
                        </a:ln>
                        <a:solidFill>
                          <a:srgbClr val="FF3300"/>
                        </a:solidFill>
                        <a:effectLst/>
                        <a:latin typeface="楷体" panose="02010609060101010101" charset="-122"/>
                        <a:ea typeface="楷体" panose="02010609060101010101" charset="-122"/>
                      </a:endParaRP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dirty="0">
                          <a:ln>
                            <a:noFill/>
                          </a:ln>
                          <a:solidFill>
                            <a:srgbClr val="FF3300"/>
                          </a:solidFill>
                          <a:effectLst/>
                          <a:latin typeface="楷体" panose="02010609060101010101" charset="-122"/>
                          <a:ea typeface="楷体" panose="02010609060101010101" charset="-122"/>
                        </a:rPr>
                        <a:t>伊朗</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500" b="1" i="0" u="none" strike="noStrike" cap="none" normalizeH="0" baseline="0" dirty="0">
                        <a:ln>
                          <a:noFill/>
                        </a:ln>
                        <a:solidFill>
                          <a:srgbClr val="FF33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dirty="0">
                        <a:ln>
                          <a:noFill/>
                        </a:ln>
                        <a:solidFill>
                          <a:srgbClr val="FF33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vMerge="1">
                  <a:txBody>
                    <a:bodyPr/>
                    <a:lstStyle/>
                    <a:p>
                      <a:endParaRPr lang="zh-CN"/>
                    </a:p>
                  </a:txBody>
                  <a:tcPr/>
                </a:tc>
                <a:tc vMerge="1">
                  <a:txBody>
                    <a:bodyPr/>
                    <a:lstStyle/>
                    <a:p>
                      <a:endParaRPr lang="zh-CN"/>
                    </a:p>
                  </a:txBody>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1800" b="1" i="0" u="none" strike="noStrike" kern="1200" cap="none" normalizeH="0" baseline="0" noProof="0" dirty="0" smtClean="0">
                        <a:ln>
                          <a:noFill/>
                        </a:ln>
                        <a:solidFill>
                          <a:srgbClr val="0000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vMerge="1">
                  <a:txBody>
                    <a:bodyPr/>
                    <a:lstStyle/>
                    <a:p>
                      <a:endParaRPr lang="zh-CN"/>
                    </a:p>
                  </a:txBody>
                  <a:tcPr/>
                </a:tc>
              </a:tr>
              <a:tr h="1739900">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dirty="0">
                          <a:ln>
                            <a:noFill/>
                          </a:ln>
                          <a:solidFill>
                            <a:srgbClr val="000000"/>
                          </a:solidFill>
                          <a:effectLst/>
                          <a:latin typeface="楷体" panose="02010609060101010101" charset="-122"/>
                          <a:ea typeface="楷体" panose="02010609060101010101" charset="-122"/>
                        </a:rPr>
                        <a:t>中国</a:t>
                      </a: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dirty="0">
                        <a:ln>
                          <a:noFill/>
                        </a:ln>
                        <a:solidFill>
                          <a:srgbClr val="0000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vMerge="1">
                  <a:txBody>
                    <a:bodyPr/>
                    <a:lstStyle/>
                    <a:p>
                      <a:endParaRPr lang="zh-CN"/>
                    </a:p>
                  </a:txBody>
                  <a:tcPr/>
                </a:tc>
                <a:tc vMerge="1">
                  <a:txBody>
                    <a:bodyPr/>
                    <a:lstStyle/>
                    <a:p>
                      <a:endParaRPr lang="zh-CN"/>
                    </a:p>
                  </a:txBody>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950" b="1" i="0" u="none" strike="noStrike" cap="none" normalizeH="0" baseline="0" dirty="0">
                        <a:ln>
                          <a:noFill/>
                        </a:ln>
                        <a:solidFill>
                          <a:srgbClr val="000000"/>
                        </a:solidFill>
                        <a:effectLst/>
                        <a:latin typeface="楷体" panose="02010609060101010101" charset="-122"/>
                        <a:ea typeface="楷体" panose="02010609060101010101" charset="-122"/>
                      </a:endParaRPr>
                    </a:p>
                  </a:txBody>
                  <a:tcPr marL="68580" marR="68580" marT="34285" marB="3428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vMerge="1">
                  <a:txBody>
                    <a:bodyPr/>
                    <a:lstStyle/>
                    <a:p>
                      <a:endParaRPr lang="zh-CN"/>
                    </a:p>
                  </a:txBody>
                  <a:tcPr/>
                </a:tc>
              </a:tr>
            </a:tbl>
          </a:graphicData>
        </a:graphic>
      </p:graphicFrame>
      <p:sp>
        <p:nvSpPr>
          <p:cNvPr id="6" name="Text Box 37"/>
          <p:cNvSpPr txBox="1"/>
          <p:nvPr/>
        </p:nvSpPr>
        <p:spPr>
          <a:xfrm>
            <a:off x="2560638" y="2363788"/>
            <a:ext cx="541337" cy="645160"/>
          </a:xfrm>
          <a:prstGeom prst="rect">
            <a:avLst/>
          </a:prstGeom>
          <a:noFill/>
          <a:ln w="9525">
            <a:noFill/>
          </a:ln>
        </p:spPr>
        <p:txBody>
          <a:bodyPr anchor="t">
            <a:spAutoFit/>
          </a:bodyPr>
          <a:lstStyle/>
          <a:p>
            <a:pPr eaLnBrk="0" hangingPunct="0">
              <a:spcBef>
                <a:spcPct val="20000"/>
              </a:spcBef>
              <a:buClr>
                <a:schemeClr val="accent1"/>
              </a:buClr>
              <a:buSzPct val="65000"/>
            </a:pPr>
            <a:r>
              <a:rPr lang="zh-CN" altLang="en-US" b="1" dirty="0">
                <a:solidFill>
                  <a:srgbClr val="000000"/>
                </a:solidFill>
                <a:latin typeface="楷体" panose="02010609060101010101" charset="-122"/>
                <a:ea typeface="楷体" panose="02010609060101010101" charset="-122"/>
              </a:rPr>
              <a:t>英国</a:t>
            </a:r>
          </a:p>
        </p:txBody>
      </p:sp>
      <p:sp>
        <p:nvSpPr>
          <p:cNvPr id="7" name="Text Box 38"/>
          <p:cNvSpPr txBox="1"/>
          <p:nvPr/>
        </p:nvSpPr>
        <p:spPr>
          <a:xfrm>
            <a:off x="2597150" y="3425825"/>
            <a:ext cx="468313" cy="645160"/>
          </a:xfrm>
          <a:prstGeom prst="rect">
            <a:avLst/>
          </a:prstGeom>
          <a:noFill/>
          <a:ln w="9525">
            <a:noFill/>
          </a:ln>
        </p:spPr>
        <p:txBody>
          <a:bodyPr anchor="t">
            <a:spAutoFit/>
          </a:bodyPr>
          <a:lstStyle/>
          <a:p>
            <a:r>
              <a:rPr lang="zh-CN" altLang="en-US" b="1" dirty="0">
                <a:solidFill>
                  <a:srgbClr val="000000"/>
                </a:solidFill>
                <a:latin typeface="楷体" panose="02010609060101010101" charset="-122"/>
                <a:ea typeface="楷体" panose="02010609060101010101" charset="-122"/>
              </a:rPr>
              <a:t>英俄</a:t>
            </a:r>
          </a:p>
        </p:txBody>
      </p:sp>
      <p:sp>
        <p:nvSpPr>
          <p:cNvPr id="8" name="Text Box 39"/>
          <p:cNvSpPr txBox="1"/>
          <p:nvPr/>
        </p:nvSpPr>
        <p:spPr>
          <a:xfrm>
            <a:off x="2597150" y="4911725"/>
            <a:ext cx="511175" cy="645160"/>
          </a:xfrm>
          <a:prstGeom prst="rect">
            <a:avLst/>
          </a:prstGeom>
          <a:noFill/>
          <a:ln w="9525">
            <a:noFill/>
          </a:ln>
        </p:spPr>
        <p:txBody>
          <a:bodyPr anchor="t">
            <a:spAutoFit/>
          </a:bodyPr>
          <a:lstStyle/>
          <a:p>
            <a:r>
              <a:rPr lang="zh-CN" altLang="en-US" b="1" dirty="0">
                <a:solidFill>
                  <a:srgbClr val="000000"/>
                </a:solidFill>
                <a:latin typeface="楷体" panose="02010609060101010101" charset="-122"/>
                <a:ea typeface="楷体" panose="02010609060101010101" charset="-122"/>
              </a:rPr>
              <a:t>列强</a:t>
            </a:r>
          </a:p>
        </p:txBody>
      </p:sp>
      <p:sp>
        <p:nvSpPr>
          <p:cNvPr id="2" name="矩形 1"/>
          <p:cNvSpPr/>
          <p:nvPr/>
        </p:nvSpPr>
        <p:spPr>
          <a:xfrm>
            <a:off x="3316288" y="3259138"/>
            <a:ext cx="733425" cy="1531620"/>
          </a:xfrm>
          <a:prstGeom prst="rect">
            <a:avLst/>
          </a:prstGeom>
          <a:noFill/>
          <a:ln w="9525">
            <a:noFill/>
          </a:ln>
        </p:spPr>
        <p:txBody>
          <a:bodyPr wrap="square" anchor="t">
            <a:spAutoFit/>
          </a:bodyPr>
          <a:lstStyle/>
          <a:p>
            <a:r>
              <a:rPr lang="zh-CN" altLang="en-US" b="1" dirty="0">
                <a:solidFill>
                  <a:srgbClr val="000000"/>
                </a:solidFill>
                <a:latin typeface="楷体" panose="02010609060101010101" charset="-122"/>
                <a:ea typeface="楷体" panose="02010609060101010101" charset="-122"/>
              </a:rPr>
              <a:t>民族独立、民主政治</a:t>
            </a:r>
          </a:p>
          <a:p>
            <a:pPr eaLnBrk="0" hangingPunct="0">
              <a:spcBef>
                <a:spcPct val="20000"/>
              </a:spcBef>
              <a:buClr>
                <a:srgbClr val="5B9BD5"/>
              </a:buClr>
              <a:buSzPct val="65000"/>
            </a:pPr>
            <a:endParaRPr lang="zh-CN" altLang="en-US" b="1" dirty="0">
              <a:solidFill>
                <a:srgbClr val="000000"/>
              </a:solidFill>
              <a:latin typeface="楷体" panose="02010609060101010101" charset="-122"/>
              <a:ea typeface="楷体" panose="02010609060101010101" charset="-122"/>
            </a:endParaRPr>
          </a:p>
        </p:txBody>
      </p:sp>
      <p:sp>
        <p:nvSpPr>
          <p:cNvPr id="9" name="矩形 8"/>
          <p:cNvSpPr/>
          <p:nvPr/>
        </p:nvSpPr>
        <p:spPr>
          <a:xfrm>
            <a:off x="4227513" y="3148013"/>
            <a:ext cx="811212" cy="1198880"/>
          </a:xfrm>
          <a:prstGeom prst="rect">
            <a:avLst/>
          </a:prstGeom>
          <a:noFill/>
          <a:ln w="9525">
            <a:noFill/>
          </a:ln>
        </p:spPr>
        <p:txBody>
          <a:bodyPr wrap="square" anchor="t">
            <a:spAutoFit/>
          </a:bodyPr>
          <a:lstStyle/>
          <a:p>
            <a:r>
              <a:rPr lang="zh-CN" altLang="en-US" b="1" dirty="0">
                <a:solidFill>
                  <a:srgbClr val="000000"/>
                </a:solidFill>
                <a:latin typeface="楷体" panose="02010609060101010101" charset="-122"/>
                <a:ea typeface="楷体" panose="02010609060101010101" charset="-122"/>
              </a:rPr>
              <a:t>资产阶级、无产阶级</a:t>
            </a:r>
          </a:p>
        </p:txBody>
      </p:sp>
      <p:sp>
        <p:nvSpPr>
          <p:cNvPr id="10" name="矩形 9"/>
          <p:cNvSpPr/>
          <p:nvPr/>
        </p:nvSpPr>
        <p:spPr>
          <a:xfrm>
            <a:off x="5164138" y="2087563"/>
            <a:ext cx="3962400" cy="922020"/>
          </a:xfrm>
          <a:prstGeom prst="rect">
            <a:avLst/>
          </a:prstGeom>
          <a:noFill/>
          <a:ln w="9525">
            <a:noFill/>
          </a:ln>
        </p:spPr>
        <p:txBody>
          <a:bodyPr wrap="square" anchor="t">
            <a:spAutoFit/>
          </a:bodyPr>
          <a:lstStyle/>
          <a:p>
            <a:pPr eaLnBrk="0" hangingPunct="0">
              <a:spcBef>
                <a:spcPct val="20000"/>
              </a:spcBef>
              <a:buClr>
                <a:srgbClr val="5B9BD5"/>
              </a:buClr>
              <a:buSzPct val="65000"/>
            </a:pPr>
            <a:r>
              <a:rPr lang="zh-CN" altLang="en-US" b="1" dirty="0">
                <a:solidFill>
                  <a:srgbClr val="000000"/>
                </a:solidFill>
                <a:latin typeface="楷体" panose="02010609060101010101" charset="-122"/>
                <a:ea typeface="楷体" panose="02010609060101010101" charset="-122"/>
              </a:rPr>
              <a:t>1908年孟买工人总罢工成为20世纪初印度人民反英斗争的高潮，</a:t>
            </a:r>
            <a:r>
              <a:rPr lang="zh-CN" altLang="en-US" b="1" dirty="0">
                <a:solidFill>
                  <a:srgbClr val="C00000"/>
                </a:solidFill>
                <a:latin typeface="楷体" panose="02010609060101010101" charset="-122"/>
                <a:ea typeface="楷体" panose="02010609060101010101" charset="-122"/>
              </a:rPr>
              <a:t>表明无产阶级登上政治斗争舞台。</a:t>
            </a:r>
          </a:p>
        </p:txBody>
      </p:sp>
      <p:sp>
        <p:nvSpPr>
          <p:cNvPr id="11" name="矩形 10"/>
          <p:cNvSpPr/>
          <p:nvPr/>
        </p:nvSpPr>
        <p:spPr>
          <a:xfrm>
            <a:off x="5227638" y="3149600"/>
            <a:ext cx="3898900" cy="922020"/>
          </a:xfrm>
          <a:prstGeom prst="rect">
            <a:avLst/>
          </a:prstGeom>
          <a:noFill/>
          <a:ln w="9525">
            <a:noFill/>
          </a:ln>
        </p:spPr>
        <p:txBody>
          <a:bodyPr wrap="square" anchor="t">
            <a:spAutoFit/>
          </a:bodyPr>
          <a:lstStyle/>
          <a:p>
            <a:pPr eaLnBrk="0" hangingPunct="0">
              <a:spcBef>
                <a:spcPct val="20000"/>
              </a:spcBef>
              <a:buClr>
                <a:srgbClr val="5B9BD5"/>
              </a:buClr>
              <a:buSzPct val="65000"/>
            </a:pPr>
            <a:r>
              <a:rPr lang="zh-CN" altLang="en-US" b="1" dirty="0">
                <a:solidFill>
                  <a:srgbClr val="000000"/>
                </a:solidFill>
                <a:latin typeface="楷体" panose="02010609060101010101" charset="-122"/>
                <a:ea typeface="楷体" panose="02010609060101010101" charset="-122"/>
              </a:rPr>
              <a:t>制定了伊朗历史上第一部资产阶级宪法；</a:t>
            </a:r>
            <a:r>
              <a:rPr lang="zh-CN" altLang="en-US" b="1" dirty="0">
                <a:solidFill>
                  <a:srgbClr val="C00000"/>
                </a:solidFill>
                <a:latin typeface="楷体" panose="02010609060101010101" charset="-122"/>
                <a:ea typeface="楷体" panose="02010609060101010101" charset="-122"/>
              </a:rPr>
              <a:t>打击了封建主义和外国势力，传播了民族民主革命思想</a:t>
            </a:r>
            <a:r>
              <a:rPr lang="zh-CN" altLang="en-US" b="1" dirty="0">
                <a:solidFill>
                  <a:srgbClr val="000000"/>
                </a:solidFill>
                <a:latin typeface="楷体" panose="02010609060101010101" charset="-122"/>
                <a:ea typeface="楷体" panose="02010609060101010101" charset="-122"/>
              </a:rPr>
              <a:t>。</a:t>
            </a:r>
          </a:p>
        </p:txBody>
      </p:sp>
      <p:sp>
        <p:nvSpPr>
          <p:cNvPr id="12" name="Text Box 44"/>
          <p:cNvSpPr txBox="1"/>
          <p:nvPr/>
        </p:nvSpPr>
        <p:spPr>
          <a:xfrm>
            <a:off x="9374188" y="2760663"/>
            <a:ext cx="814387" cy="2030095"/>
          </a:xfrm>
          <a:prstGeom prst="rect">
            <a:avLst/>
          </a:prstGeom>
          <a:noFill/>
          <a:ln w="9525">
            <a:noFill/>
          </a:ln>
        </p:spPr>
        <p:txBody>
          <a:bodyPr wrap="square" anchor="t">
            <a:spAutoFit/>
          </a:bodyPr>
          <a:lstStyle/>
          <a:p>
            <a:r>
              <a:rPr lang="zh-CN" altLang="en-US" b="1" dirty="0">
                <a:solidFill>
                  <a:srgbClr val="000000"/>
                </a:solidFill>
                <a:latin typeface="楷体" panose="02010609060101010101" charset="-122"/>
                <a:ea typeface="楷体" panose="02010609060101010101" charset="-122"/>
              </a:rPr>
              <a:t>没有完成民族民主革命任务</a:t>
            </a:r>
          </a:p>
          <a:p>
            <a:endParaRPr lang="zh-CN" altLang="en-US" b="1" dirty="0">
              <a:solidFill>
                <a:srgbClr val="000000"/>
              </a:solidFill>
              <a:latin typeface="楷体" panose="02010609060101010101" charset="-122"/>
              <a:ea typeface="楷体" panose="02010609060101010101" charset="-122"/>
            </a:endParaRPr>
          </a:p>
        </p:txBody>
      </p:sp>
      <p:sp>
        <p:nvSpPr>
          <p:cNvPr id="33835" name="文本框 12"/>
          <p:cNvSpPr txBox="1"/>
          <p:nvPr/>
        </p:nvSpPr>
        <p:spPr>
          <a:xfrm>
            <a:off x="711835" y="601028"/>
            <a:ext cx="1281113" cy="521970"/>
          </a:xfrm>
          <a:prstGeom prst="rect">
            <a:avLst/>
          </a:prstGeom>
          <a:solidFill>
            <a:schemeClr val="bg1"/>
          </a:solidFill>
          <a:ln w="9525">
            <a:noFill/>
          </a:ln>
        </p:spPr>
        <p:txBody>
          <a:bodyPr wrap="square" anchor="t">
            <a:spAutoFit/>
          </a:bodyPr>
          <a:lstStyle/>
          <a:p>
            <a:r>
              <a:rPr lang="en-US" altLang="zh-CN" sz="2800" b="1" dirty="0">
                <a:latin typeface="方正粗黑宋简体" panose="02000000000000000000" charset="-122"/>
                <a:ea typeface="方正粗黑宋简体" panose="02000000000000000000" charset="-122"/>
                <a:cs typeface="方正粗黑宋简体" panose="02000000000000000000" charset="-122"/>
              </a:rPr>
              <a:t>3.</a:t>
            </a:r>
            <a:r>
              <a:rPr lang="zh-CN" altLang="en-US" sz="2800" b="1" dirty="0">
                <a:latin typeface="方正粗黑宋简体" panose="02000000000000000000" charset="-122"/>
                <a:ea typeface="方正粗黑宋简体" panose="02000000000000000000" charset="-122"/>
                <a:cs typeface="方正粗黑宋简体" panose="02000000000000000000" charset="-122"/>
              </a:rPr>
              <a:t>概况</a:t>
            </a:r>
          </a:p>
        </p:txBody>
      </p:sp>
      <p:sp>
        <p:nvSpPr>
          <p:cNvPr id="14" name="矩形 13"/>
          <p:cNvSpPr/>
          <p:nvPr/>
        </p:nvSpPr>
        <p:spPr>
          <a:xfrm>
            <a:off x="2733675" y="2087563"/>
            <a:ext cx="6738938" cy="506730"/>
          </a:xfrm>
          <a:prstGeom prst="rect">
            <a:avLst/>
          </a:prstGeom>
          <a:solidFill>
            <a:srgbClr val="FFFF00"/>
          </a:solidFill>
          <a:ln w="9525">
            <a:noFill/>
          </a:ln>
        </p:spPr>
        <p:txBody>
          <a:bodyPr wrap="square" anchor="t">
            <a:spAutoFit/>
          </a:bodyPr>
          <a:lstStyle/>
          <a:p>
            <a:pPr eaLnBrk="0" hangingPunct="0">
              <a:spcBef>
                <a:spcPct val="20000"/>
              </a:spcBef>
              <a:buClr>
                <a:srgbClr val="CC9900"/>
              </a:buClr>
              <a:buSzPct val="65000"/>
            </a:pPr>
            <a:r>
              <a:rPr lang="zh-CN" altLang="en-US" sz="2700" b="1" dirty="0">
                <a:solidFill>
                  <a:srgbClr val="FF3300"/>
                </a:solidFill>
                <a:latin typeface="Arial" panose="020B0604020202020204"/>
                <a:ea typeface="宋体" panose="02010600030101010101" pitchFamily="2" charset="-122"/>
              </a:rPr>
              <a:t>性质：资产阶级反帝反封建的民族民主运动</a:t>
            </a:r>
          </a:p>
        </p:txBody>
      </p:sp>
      <p:sp>
        <p:nvSpPr>
          <p:cNvPr id="3" name="文本框 2"/>
          <p:cNvSpPr txBox="1"/>
          <p:nvPr/>
        </p:nvSpPr>
        <p:spPr>
          <a:xfrm>
            <a:off x="5170488" y="4310063"/>
            <a:ext cx="4021137" cy="1198880"/>
          </a:xfrm>
          <a:prstGeom prst="rect">
            <a:avLst/>
          </a:prstGeom>
          <a:noFill/>
          <a:ln w="9525">
            <a:noFill/>
          </a:ln>
        </p:spPr>
        <p:txBody>
          <a:bodyPr wrap="square" anchor="t">
            <a:spAutoFit/>
          </a:bodyPr>
          <a:lstStyle/>
          <a:p>
            <a:pPr eaLnBrk="0" hangingPunct="0">
              <a:spcBef>
                <a:spcPts val="1200"/>
              </a:spcBef>
              <a:spcAft>
                <a:spcPts val="1200"/>
              </a:spcAft>
            </a:pPr>
            <a:r>
              <a:rPr lang="zh-CN" altLang="zh-CN" b="1" dirty="0">
                <a:solidFill>
                  <a:srgbClr val="C00000"/>
                </a:solidFill>
                <a:latin typeface="宋体" panose="02010600030101010101" pitchFamily="2" charset="-122"/>
                <a:ea typeface="宋体" panose="02010600030101010101" pitchFamily="2" charset="-122"/>
                <a:sym typeface="宋体" panose="02010600030101010101" pitchFamily="2" charset="-122"/>
              </a:rPr>
              <a:t>推翻了</a:t>
            </a:r>
            <a:r>
              <a:rPr lang="zh-CN" altLang="zh-CN" b="1" dirty="0">
                <a:latin typeface="宋体" panose="02010600030101010101" pitchFamily="2" charset="-122"/>
                <a:ea typeface="宋体" panose="02010600030101010101" pitchFamily="2" charset="-122"/>
                <a:sym typeface="宋体" panose="02010600030101010101" pitchFamily="2" charset="-122"/>
              </a:rPr>
              <a:t>君主专制制度，</a:t>
            </a:r>
            <a:r>
              <a:rPr lang="zh-CN" altLang="zh-CN" b="1" dirty="0">
                <a:solidFill>
                  <a:srgbClr val="C00000"/>
                </a:solidFill>
                <a:latin typeface="宋体" panose="02010600030101010101" pitchFamily="2" charset="-122"/>
                <a:ea typeface="宋体" panose="02010600030101010101" pitchFamily="2" charset="-122"/>
                <a:sym typeface="宋体" panose="02010600030101010101" pitchFamily="2" charset="-122"/>
              </a:rPr>
              <a:t>建立了</a:t>
            </a:r>
            <a:r>
              <a:rPr lang="zh-CN" altLang="zh-CN" b="1" dirty="0">
                <a:latin typeface="宋体" panose="02010600030101010101" pitchFamily="2" charset="-122"/>
                <a:ea typeface="宋体" panose="02010600030101010101" pitchFamily="2" charset="-122"/>
                <a:sym typeface="宋体" panose="02010600030101010101" pitchFamily="2" charset="-122"/>
              </a:rPr>
              <a:t>亚洲历史第一个资产阶级共和国，</a:t>
            </a:r>
            <a:r>
              <a:rPr lang="zh-CN" altLang="zh-CN" b="1" dirty="0">
                <a:solidFill>
                  <a:srgbClr val="C00000"/>
                </a:solidFill>
                <a:latin typeface="宋体" panose="02010600030101010101" pitchFamily="2" charset="-122"/>
                <a:ea typeface="宋体" panose="02010600030101010101" pitchFamily="2" charset="-122"/>
                <a:sym typeface="宋体" panose="02010600030101010101" pitchFamily="2" charset="-122"/>
              </a:rPr>
              <a:t>推动了</a:t>
            </a:r>
            <a:r>
              <a:rPr lang="zh-CN" altLang="zh-CN" b="1" dirty="0">
                <a:latin typeface="宋体" panose="02010600030101010101" pitchFamily="2" charset="-122"/>
                <a:ea typeface="宋体" panose="02010600030101010101" pitchFamily="2" charset="-122"/>
                <a:sym typeface="宋体" panose="02010600030101010101" pitchFamily="2" charset="-122"/>
              </a:rPr>
              <a:t>民族资本主义发展，民主共和的观念深入人心</a:t>
            </a:r>
            <a:endParaRPr lang="zh-CN" altLang="en-US">
              <a:latin typeface="Calibri" panose="020F0502020204030204" charset="0"/>
              <a:ea typeface="宋体" panose="02010600030101010101" pitchFamily="2" charset="-122"/>
            </a:endParaRPr>
          </a:p>
        </p:txBody>
      </p:sp>
      <p:sp>
        <p:nvSpPr>
          <p:cNvPr id="13" name="矩形 12"/>
          <p:cNvSpPr/>
          <p:nvPr/>
        </p:nvSpPr>
        <p:spPr>
          <a:xfrm>
            <a:off x="0" y="0"/>
            <a:ext cx="3721735"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a:solidFill>
                  <a:schemeClr val="tx1"/>
                </a:solidFill>
                <a:latin typeface="黑体" panose="02010609060101010101" pitchFamily="2" charset="-122"/>
                <a:ea typeface="黑体" panose="02010609060101010101" pitchFamily="2" charset="-122"/>
              </a:rPr>
              <a:t>二、亚洲的觉醒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7" grpId="0" bldLvl="0"/>
      <p:bldP spid="2" grpId="0"/>
      <p:bldP spid="9" grpId="0"/>
      <p:bldP spid="10" grpId="0"/>
      <p:bldP spid="11" grpId="0"/>
      <p:bldP spid="12" grpId="1"/>
      <p:bldP spid="14" grpId="0" bldLvl="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3"/>
          <p:cNvSpPr txBox="1"/>
          <p:nvPr/>
        </p:nvSpPr>
        <p:spPr>
          <a:xfrm>
            <a:off x="0" y="0"/>
            <a:ext cx="12191365" cy="5631180"/>
          </a:xfrm>
          <a:prstGeom prst="rect">
            <a:avLst/>
          </a:prstGeom>
          <a:solidFill>
            <a:schemeClr val="bg1"/>
          </a:solidFill>
          <a:ln w="28575" cap="flat" cmpd="dbl">
            <a:solidFill>
              <a:srgbClr val="385D8A"/>
            </a:solidFill>
            <a:prstDash val="solid"/>
            <a:round/>
            <a:headEnd type="none" w="med" len="med"/>
            <a:tailEnd type="none" w="med" len="med"/>
          </a:ln>
        </p:spPr>
        <p:txBody>
          <a:bodyPr wrap="square" anchor="t">
            <a:spAutoFit/>
          </a:bodyPr>
          <a:lstStyle/>
          <a:p>
            <a:pPr algn="just" fontAlgn="auto">
              <a:lnSpc>
                <a:spcPct val="150000"/>
              </a:lnSpc>
            </a:pPr>
            <a:r>
              <a:rPr lang="en-US" altLang="zh-CN">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 </a:t>
            </a:r>
            <a:r>
              <a:rPr lang="zh-CN" altLang="en-US" sz="2000">
                <a:latin typeface="楷体" panose="02010609060101010101" charset="-122"/>
                <a:ea typeface="楷体" panose="02010609060101010101" charset="-122"/>
              </a:rPr>
              <a:t>1885年，印度民族资产阶级成立了国民大会党，简称国大党，积极要求民族平等和自治。1905年，印度人民的反英斗争出现新高潮。以提拉克为首的国大党激进派主张联合人民群众的力量，进行一切形式的斗争，推翻殖民统治，实现民族独立。1908年，英国殖民当局逮捕了提拉克，引发了孟买10多万工人举行政治总罢工，要求释放提拉克。这次总罢工成为20世纪初印度人民反英斗争的高潮，表明印度无产阶级开始登上政治斗争的舞台。</a:t>
            </a:r>
          </a:p>
          <a:p>
            <a:pPr algn="just" fontAlgn="auto">
              <a:lnSpc>
                <a:spcPct val="150000"/>
              </a:lnSpc>
            </a:pPr>
            <a:r>
              <a:rPr lang="zh-CN" altLang="en-US" sz="2000">
                <a:latin typeface="楷体" panose="02010609060101010101" charset="-122"/>
                <a:ea typeface="楷体" panose="02010609060101010101" charset="-122"/>
              </a:rPr>
              <a:t>    1905—1911年，伊朗爆发了立宪革命。革命期间，制定了伊朗历史上第一部资产阶级性质的宪法，规定伊朗为君主立宪国家。虽然革命在伊朗统治阶级和俄、英等外部势力的联合镇压下失败，但打击了封建主义和外国势力，传播了民族民主革命思想。</a:t>
            </a:r>
          </a:p>
          <a:p>
            <a:pPr algn="just" fontAlgn="auto">
              <a:lnSpc>
                <a:spcPct val="150000"/>
              </a:lnSpc>
            </a:pPr>
            <a:r>
              <a:rPr lang="zh-CN" altLang="en-US" sz="2000">
                <a:latin typeface="楷体" panose="02010609060101010101" charset="-122"/>
                <a:ea typeface="楷体" panose="02010609060101010101" charset="-122"/>
              </a:rPr>
              <a:t>    </a:t>
            </a:r>
            <a:r>
              <a:rPr lang="en-US" altLang="zh-CN" sz="2000">
                <a:latin typeface="楷体" panose="02010609060101010101" charset="-122"/>
                <a:ea typeface="楷体" panose="02010609060101010101" charset="-122"/>
              </a:rPr>
              <a:t>1905</a:t>
            </a:r>
            <a:r>
              <a:rPr lang="zh-CN" altLang="en-US" sz="2000">
                <a:latin typeface="楷体" panose="02010609060101010101" charset="-122"/>
                <a:ea typeface="楷体" panose="02010609060101010101" charset="-122"/>
              </a:rPr>
              <a:t>年孙中山在日本东京创立了同盟会，以三民主义为指导思想，发动武装起义。</a:t>
            </a:r>
            <a:r>
              <a:rPr lang="zh-CN" altLang="en-US" sz="2000">
                <a:latin typeface="Arial" panose="020B0604020202020204" pitchFamily="34" charset="0"/>
                <a:ea typeface="楷体" panose="02010609060101010101" charset="-122"/>
              </a:rPr>
              <a:t>……</a:t>
            </a:r>
            <a:r>
              <a:rPr lang="zh-CN" altLang="en-US" sz="2000">
                <a:latin typeface="楷体" panose="02010609060101010101" charset="-122"/>
                <a:ea typeface="楷体" panose="02010609060101010101" charset="-122"/>
              </a:rPr>
              <a:t>1911年中国爆发的辛亥革命，</a:t>
            </a:r>
            <a:r>
              <a:rPr lang="zh-CN" altLang="en-US" sz="2000">
                <a:latin typeface="楷体" panose="02010609060101010101" charset="-122"/>
                <a:ea typeface="楷体" panose="02010609060101010101" charset="-122"/>
                <a:sym typeface="宋体" panose="02010600030101010101" pitchFamily="2" charset="-122"/>
              </a:rPr>
              <a:t>推翻了清王朝统治，</a:t>
            </a:r>
            <a:r>
              <a:rPr lang="zh-CN" altLang="en-US" sz="2000">
                <a:latin typeface="楷体" panose="02010609060101010101" charset="-122"/>
                <a:ea typeface="楷体" panose="02010609060101010101" charset="-122"/>
              </a:rPr>
              <a:t>结束了统治中国几千年的君主专制制度</a:t>
            </a:r>
            <a:r>
              <a:rPr lang="zh-CN" altLang="en-US" sz="2000">
                <a:latin typeface="楷体" panose="02010609060101010101" charset="-122"/>
                <a:ea typeface="楷体" panose="02010609060101010101" charset="-122"/>
                <a:sym typeface="宋体" panose="02010600030101010101" pitchFamily="2" charset="-122"/>
              </a:rPr>
              <a:t>，建立了亚洲第一个共和国</a:t>
            </a:r>
            <a:r>
              <a:rPr lang="zh-CN" altLang="en-US" sz="2000">
                <a:latin typeface="楷体" panose="02010609060101010101" charset="-122"/>
                <a:ea typeface="楷体" panose="02010609060101010101" charset="-122"/>
              </a:rPr>
              <a:t>。辛亥革命开始了比较完全意义上的反帝反封建的民族民主革命，打开了中国进步潮流的闸门，传播了民主共和理念，极大推动了中华民族思想解放，以巨大的震撼力和影响力推动了中国社会变革。</a:t>
            </a:r>
          </a:p>
        </p:txBody>
      </p:sp>
      <p:sp>
        <p:nvSpPr>
          <p:cNvPr id="6" name="文本框 5"/>
          <p:cNvSpPr txBox="1"/>
          <p:nvPr/>
        </p:nvSpPr>
        <p:spPr>
          <a:xfrm>
            <a:off x="348615" y="5844540"/>
            <a:ext cx="11568430" cy="737235"/>
          </a:xfrm>
          <a:prstGeom prst="rect">
            <a:avLst/>
          </a:prstGeom>
          <a:solidFill>
            <a:schemeClr val="bg1"/>
          </a:solidFill>
        </p:spPr>
        <p:txBody>
          <a:bodyPr wrap="square" rtlCol="0" anchor="t">
            <a:spAutoFit/>
          </a:bodyPr>
          <a:lstStyle/>
          <a:p>
            <a:r>
              <a:rPr lang="zh-CN" altLang="en-US" sz="2100" b="1" noProof="1">
                <a:solidFill>
                  <a:srgbClr val="FF0000"/>
                </a:solidFill>
                <a:latin typeface="楷体" panose="02010609060101010101" charset="-122"/>
                <a:ea typeface="楷体" panose="02010609060101010101" charset="-122"/>
                <a:cs typeface="楷体" panose="02010609060101010101" charset="-122"/>
                <a:sym typeface="+mn-ea"/>
              </a:rPr>
              <a:t>问题探究思考：依据材料分析，</a:t>
            </a:r>
            <a:r>
              <a:rPr lang="zh-CN" sz="2100" b="1" noProof="1">
                <a:solidFill>
                  <a:srgbClr val="FF0000"/>
                </a:solidFill>
                <a:latin typeface="楷体" panose="02010609060101010101" charset="-122"/>
                <a:ea typeface="楷体" panose="02010609060101010101" charset="-122"/>
                <a:cs typeface="楷体" panose="02010609060101010101" charset="-122"/>
                <a:sym typeface="+mn-ea"/>
              </a:rPr>
              <a:t>印度、伊朗和中国的革命怎样体现出</a:t>
            </a:r>
            <a:r>
              <a:rPr lang="zh-CN" sz="2100" b="1" noProof="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sym typeface="+mn-ea"/>
              </a:rPr>
              <a:t>亚洲在</a:t>
            </a:r>
            <a:r>
              <a:rPr lang="en-US" altLang="zh-CN" sz="2100" b="1" noProof="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sym typeface="+mn-ea"/>
              </a:rPr>
              <a:t>“</a:t>
            </a:r>
            <a:r>
              <a:rPr lang="zh-CN" sz="2100" b="1" noProof="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sym typeface="+mn-ea"/>
              </a:rPr>
              <a:t>觉醒</a:t>
            </a:r>
            <a:r>
              <a:rPr lang="en-US" altLang="zh-CN" sz="2100" b="1" noProof="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sym typeface="+mn-ea"/>
              </a:rPr>
              <a:t>”</a:t>
            </a:r>
            <a:r>
              <a:rPr lang="zh-CN" altLang="en-US" sz="2100" b="1" noProof="1">
                <a:solidFill>
                  <a:srgbClr val="FF0000"/>
                </a:solidFill>
                <a:latin typeface="楷体" panose="02010609060101010101" charset="-122"/>
                <a:ea typeface="楷体" panose="02010609060101010101" charset="-122"/>
                <a:cs typeface="楷体" panose="02010609060101010101" charset="-122"/>
                <a:sym typeface="+mn-ea"/>
              </a:rPr>
              <a:t>？（可从领导阶级与参与力量、斗争方式、性质、结果等角度思考）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矩形 1"/>
          <p:cNvSpPr>
            <a:spLocks noChangeArrowheads="1"/>
          </p:cNvSpPr>
          <p:nvPr/>
        </p:nvSpPr>
        <p:spPr bwMode="auto">
          <a:xfrm>
            <a:off x="4042833" y="5727701"/>
            <a:ext cx="309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eaLnBrk="0" fontAlgn="base" hangingPunct="0">
              <a:spcBef>
                <a:spcPct val="0"/>
              </a:spcBef>
              <a:spcAft>
                <a:spcPct val="0"/>
              </a:spcAft>
            </a:pPr>
            <a:r>
              <a:rPr lang="zh-CN" altLang="zh-CN" sz="2400" dirty="0">
                <a:solidFill>
                  <a:srgbClr val="000000"/>
                </a:solidFill>
              </a:rPr>
              <a:t> </a:t>
            </a:r>
            <a:endParaRPr lang="zh-CN" altLang="en-US" sz="2400" dirty="0">
              <a:solidFill>
                <a:srgbClr val="000000"/>
              </a:solidFill>
            </a:endParaRPr>
          </a:p>
        </p:txBody>
      </p:sp>
      <p:sp>
        <p:nvSpPr>
          <p:cNvPr id="22" name="TextBox 21"/>
          <p:cNvSpPr txBox="1"/>
          <p:nvPr/>
        </p:nvSpPr>
        <p:spPr>
          <a:xfrm>
            <a:off x="598707" y="135427"/>
            <a:ext cx="10609856" cy="738505"/>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r>
              <a:rPr lang="zh-CN" altLang="en-US" sz="3735" b="1" noProof="1" smtClean="0">
                <a:latin typeface="宋体" panose="02010600030101010101" pitchFamily="2" charset="-122"/>
                <a:ea typeface="宋体" panose="02010600030101010101" pitchFamily="2" charset="-122"/>
                <a:sym typeface="+mn-ea"/>
              </a:rPr>
              <a:t>问题合作探究：</a:t>
            </a:r>
            <a:r>
              <a:rPr lang="zh-CN" altLang="en-US" sz="3735" b="1" noProof="1" smtClean="0">
                <a:solidFill>
                  <a:srgbClr val="FF0000"/>
                </a:solidFill>
                <a:latin typeface="宋体" panose="02010600030101010101" pitchFamily="2" charset="-122"/>
                <a:ea typeface="宋体" panose="02010600030101010101" pitchFamily="2" charset="-122"/>
                <a:sym typeface="+mn-ea"/>
              </a:rPr>
              <a:t>全面认识亚洲的觉醒</a:t>
            </a:r>
          </a:p>
        </p:txBody>
      </p:sp>
      <p:sp>
        <p:nvSpPr>
          <p:cNvPr id="26" name="副标题 2"/>
          <p:cNvSpPr txBox="1"/>
          <p:nvPr/>
        </p:nvSpPr>
        <p:spPr>
          <a:xfrm>
            <a:off x="239395" y="873760"/>
            <a:ext cx="11329035" cy="5568315"/>
          </a:xfrm>
          <a:prstGeom prst="rect">
            <a:avLst/>
          </a:prstGeom>
        </p:spPr>
        <p:style>
          <a:lnRef idx="2">
            <a:schemeClr val="accent6"/>
          </a:lnRef>
          <a:fillRef idx="1">
            <a:schemeClr val="lt1"/>
          </a:fillRef>
          <a:effectRef idx="0">
            <a:schemeClr val="accent6"/>
          </a:effectRef>
          <a:fontRef idx="minor">
            <a:schemeClr val="dk1"/>
          </a:fontRef>
        </p:style>
        <p:txBody>
          <a:bodyPr vert="horz" lIns="121920" tIns="60960" rIns="121920" bIns="60960" rtlCol="0">
            <a:noAutofit/>
          </a:bodyPr>
          <a:lstStyle/>
          <a:p>
            <a:pPr fontAlgn="auto">
              <a:lnSpc>
                <a:spcPct val="150000"/>
              </a:lnSpc>
              <a:spcBef>
                <a:spcPts val="0"/>
              </a:spcBef>
            </a:pP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．性质上，</a:t>
            </a: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19</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世纪末</a:t>
            </a: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20</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世纪初，亚洲人民掀起反帝反封建的民族民主革命新高潮，本质是资产阶级民族民主革命。</a:t>
            </a:r>
          </a:p>
          <a:p>
            <a:pPr fontAlgn="auto">
              <a:lnSpc>
                <a:spcPct val="150000"/>
              </a:lnSpc>
              <a:spcBef>
                <a:spcPts val="0"/>
              </a:spcBef>
            </a:pP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．领导阶级上，民族资产阶级登上政治舞台，并发挥领导作用。某些国家，工人阶级参加了反帝反封建的政治斗争，他们是亚洲社会新生的革命力量。</a:t>
            </a:r>
          </a:p>
          <a:p>
            <a:pPr fontAlgn="auto">
              <a:lnSpc>
                <a:spcPct val="150000"/>
              </a:lnSpc>
              <a:spcBef>
                <a:spcPts val="0"/>
              </a:spcBef>
            </a:pP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．斗争水平上，资产阶级性质的改良运动，特别是由民族资产阶级领导的反帝反封建的民主革命已成为时代的潮流。</a:t>
            </a:r>
          </a:p>
          <a:p>
            <a:pPr fontAlgn="auto">
              <a:lnSpc>
                <a:spcPct val="150000"/>
              </a:lnSpc>
              <a:spcBef>
                <a:spcPts val="0"/>
              </a:spcBef>
            </a:pP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．这次革命还表现出亚洲各国人民相互支持、共同对敌的斗争特点。如中国的革命对亚洲其他国家的斗争起了推动作用，其他国家人民的革命也极大地支持了中国的民主革命。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11"/>
          <p:cNvPicPr>
            <a:picLocks noChangeAspect="1"/>
          </p:cNvPicPr>
          <p:nvPr/>
        </p:nvPicPr>
        <p:blipFill>
          <a:blip r:embed="rId2"/>
          <a:stretch>
            <a:fillRect/>
          </a:stretch>
        </p:blipFill>
        <p:spPr>
          <a:xfrm>
            <a:off x="6624955" y="359410"/>
            <a:ext cx="4614545" cy="4787265"/>
          </a:xfrm>
          <a:prstGeom prst="rect">
            <a:avLst/>
          </a:prstGeom>
          <a:noFill/>
          <a:ln w="28575" cap="flat" cmpd="dbl">
            <a:solidFill>
              <a:srgbClr val="385D8A"/>
            </a:solidFill>
            <a:prstDash val="solid"/>
            <a:round/>
            <a:headEnd type="none" w="med" len="med"/>
            <a:tailEnd type="none" w="med" len="med"/>
          </a:ln>
        </p:spPr>
      </p:pic>
      <p:sp>
        <p:nvSpPr>
          <p:cNvPr id="4" name="文本框 3"/>
          <p:cNvSpPr txBox="1"/>
          <p:nvPr/>
        </p:nvSpPr>
        <p:spPr>
          <a:xfrm>
            <a:off x="1138555" y="1046480"/>
            <a:ext cx="5141595" cy="2553335"/>
          </a:xfrm>
          <a:prstGeom prst="rect">
            <a:avLst/>
          </a:prstGeom>
          <a:solidFill>
            <a:schemeClr val="bg1"/>
          </a:solidFill>
          <a:ln w="9525">
            <a:noFill/>
          </a:ln>
        </p:spPr>
        <p:txBody>
          <a:bodyPr wrap="square" anchor="t">
            <a:spAutoFit/>
          </a:bodyPr>
          <a:lstStyle/>
          <a:p>
            <a:r>
              <a:rPr lang="en-US" altLang="zh-CN" sz="1575" noProof="1">
                <a:latin typeface="楷体" panose="02010609060101010101" charset="-122"/>
                <a:ea typeface="楷体" panose="02010609060101010101" charset="-122"/>
                <a:cs typeface="+mn-cs"/>
              </a:rPr>
              <a:t>   </a:t>
            </a:r>
            <a:r>
              <a:rPr lang="en-US" altLang="zh-CN" sz="2000" noProof="1">
                <a:latin typeface="楷体" panose="02010609060101010101" charset="-122"/>
                <a:ea typeface="楷体" panose="02010609060101010101" charset="-122"/>
                <a:cs typeface="+mn-cs"/>
              </a:rPr>
              <a:t> </a:t>
            </a:r>
            <a:r>
              <a:rPr lang="zh-CN" altLang="en-US" sz="2000" b="1" noProof="1">
                <a:latin typeface="楷体" panose="02010609060101010101" charset="-122"/>
                <a:ea typeface="楷体" panose="02010609060101010101" charset="-122"/>
                <a:cs typeface="+mn-cs"/>
                <a:sym typeface="宋体" panose="02010600030101010101" pitchFamily="2" charset="-122"/>
              </a:rPr>
              <a:t>在</a:t>
            </a:r>
            <a:r>
              <a:rPr lang="zh-CN" altLang="en-US" sz="2000" b="1" noProof="1">
                <a:latin typeface="楷体" panose="02010609060101010101" charset="-122"/>
                <a:ea typeface="楷体" panose="02010609060101010101" charset="-122"/>
                <a:cs typeface="+mn-cs"/>
              </a:rPr>
              <a:t>列强侵略非洲的过程中，非洲人民一直</a:t>
            </a:r>
            <a:r>
              <a:rPr lang="zh-CN" altLang="en-US" sz="2000" b="1" noProof="1">
                <a:latin typeface="楷体" panose="02010609060101010101" charset="-122"/>
                <a:ea typeface="楷体" panose="02010609060101010101" charset="-122"/>
                <a:cs typeface="+mn-cs"/>
                <a:sym typeface="宋体" panose="02010600030101010101" pitchFamily="2" charset="-122"/>
              </a:rPr>
              <a:t>不断</a:t>
            </a:r>
            <a:r>
              <a:rPr lang="zh-CN" altLang="en-US" sz="2000" b="1" noProof="1">
                <a:latin typeface="楷体" panose="02010609060101010101" charset="-122"/>
                <a:ea typeface="楷体" panose="02010609060101010101" charset="-122"/>
                <a:cs typeface="+mn-cs"/>
              </a:rPr>
              <a:t>进行斗争。</a:t>
            </a:r>
            <a:r>
              <a:rPr lang="zh-CN" altLang="en-US" sz="2000" b="1" noProof="1">
                <a:latin typeface="楷体" panose="02010609060101010101" charset="-122"/>
                <a:ea typeface="楷体" panose="02010609060101010101" charset="-122"/>
                <a:cs typeface="+mn-cs"/>
                <a:sym typeface="宋体" panose="02010600030101010101" pitchFamily="2" charset="-122"/>
              </a:rPr>
              <a:t>为了自卫，非洲居民自动组织起来，在一些要道</a:t>
            </a:r>
            <a:r>
              <a:rPr lang="zh-CN" altLang="en-US" sz="2000" b="1" noProof="1">
                <a:solidFill>
                  <a:srgbClr val="FF0000"/>
                </a:solidFill>
                <a:latin typeface="楷体" panose="02010609060101010101" charset="-122"/>
                <a:ea typeface="楷体" panose="02010609060101010101" charset="-122"/>
                <a:cs typeface="+mn-cs"/>
                <a:sym typeface="宋体" panose="02010600030101010101" pitchFamily="2" charset="-122"/>
              </a:rPr>
              <a:t>设立陷阱</a:t>
            </a:r>
            <a:r>
              <a:rPr lang="zh-CN" altLang="en-US" sz="2000" b="1" noProof="1">
                <a:latin typeface="楷体" panose="02010609060101010101" charset="-122"/>
                <a:ea typeface="楷体" panose="02010609060101010101" charset="-122"/>
                <a:cs typeface="+mn-cs"/>
                <a:sym typeface="宋体" panose="02010600030101010101" pitchFamily="2" charset="-122"/>
              </a:rPr>
              <a:t>，用投枪、弓箭</a:t>
            </a:r>
            <a:r>
              <a:rPr lang="zh-CN" altLang="en-US" sz="2000" b="1" noProof="1">
                <a:solidFill>
                  <a:srgbClr val="FF0000"/>
                </a:solidFill>
                <a:latin typeface="楷体" panose="02010609060101010101" charset="-122"/>
                <a:ea typeface="楷体" panose="02010609060101010101" charset="-122"/>
                <a:cs typeface="+mn-cs"/>
                <a:sym typeface="宋体" panose="02010600030101010101" pitchFamily="2" charset="-122"/>
              </a:rPr>
              <a:t>袭击贩奴商人</a:t>
            </a:r>
            <a:r>
              <a:rPr lang="zh-CN" altLang="en-US" sz="2000" b="1" noProof="1">
                <a:latin typeface="楷体" panose="02010609060101010101" charset="-122"/>
                <a:ea typeface="楷体" panose="02010609060101010101" charset="-122"/>
                <a:cs typeface="+mn-cs"/>
              </a:rPr>
              <a:t>。</a:t>
            </a:r>
            <a:r>
              <a:rPr lang="zh-CN" altLang="en-US" sz="2000" b="1" noProof="1">
                <a:latin typeface="Arial" panose="020B0604020202020204" pitchFamily="34" charset="0"/>
                <a:ea typeface="楷体" panose="02010609060101010101" charset="-122"/>
                <a:cs typeface="+mn-cs"/>
              </a:rPr>
              <a:t>……</a:t>
            </a:r>
            <a:r>
              <a:rPr lang="zh-CN" altLang="en-US" sz="2000" b="1" noProof="1">
                <a:solidFill>
                  <a:srgbClr val="FF0000"/>
                </a:solidFill>
                <a:latin typeface="楷体" panose="02010609060101010101" charset="-122"/>
                <a:ea typeface="楷体" panose="02010609060101010101" charset="-122"/>
                <a:cs typeface="+mn-cs"/>
              </a:rPr>
              <a:t>早期</a:t>
            </a:r>
            <a:r>
              <a:rPr lang="zh-CN" altLang="en-US" sz="2000" b="1" noProof="1">
                <a:latin typeface="楷体" panose="02010609060101010101" charset="-122"/>
                <a:ea typeface="楷体" panose="02010609060101010101" charset="-122"/>
                <a:cs typeface="+mn-cs"/>
              </a:rPr>
              <a:t>非洲人民的反抗斗争还表现在被捕奴隶进行的顽强斗争上，</a:t>
            </a:r>
            <a:r>
              <a:rPr lang="zh-CN" altLang="en-US" sz="2000" b="1" noProof="1">
                <a:solidFill>
                  <a:srgbClr val="FF0000"/>
                </a:solidFill>
                <a:latin typeface="楷体" panose="02010609060101010101" charset="-122"/>
                <a:ea typeface="楷体" panose="02010609060101010101" charset="-122"/>
                <a:cs typeface="+mn-cs"/>
              </a:rPr>
              <a:t>最常见</a:t>
            </a:r>
            <a:r>
              <a:rPr lang="zh-CN" altLang="en-US" sz="2000" b="1" noProof="1">
                <a:latin typeface="楷体" panose="02010609060101010101" charset="-122"/>
                <a:ea typeface="楷体" panose="02010609060101010101" charset="-122"/>
                <a:cs typeface="+mn-cs"/>
              </a:rPr>
              <a:t>的反抗方式是</a:t>
            </a:r>
            <a:r>
              <a:rPr lang="zh-CN" altLang="en-US" sz="2000" b="1" noProof="1">
                <a:solidFill>
                  <a:srgbClr val="FF0000"/>
                </a:solidFill>
                <a:latin typeface="楷体" panose="02010609060101010101" charset="-122"/>
                <a:ea typeface="楷体" panose="02010609060101010101" charset="-122"/>
                <a:cs typeface="+mn-cs"/>
              </a:rPr>
              <a:t>逃跑或自杀</a:t>
            </a:r>
            <a:r>
              <a:rPr lang="zh-CN" altLang="en-US" sz="2000" b="1" noProof="1">
                <a:latin typeface="楷体" panose="02010609060101010101" charset="-122"/>
                <a:ea typeface="楷体" panose="02010609060101010101" charset="-122"/>
                <a:cs typeface="+mn-cs"/>
              </a:rPr>
              <a:t>。据不完全统计，1700-1845年，仅在英、美贩奴船上就爆发了55次大规模的</a:t>
            </a:r>
            <a:r>
              <a:rPr lang="zh-CN" altLang="en-US" sz="2000" b="1" noProof="1">
                <a:solidFill>
                  <a:srgbClr val="FF0000"/>
                </a:solidFill>
                <a:latin typeface="楷体" panose="02010609060101010101" charset="-122"/>
                <a:ea typeface="楷体" panose="02010609060101010101" charset="-122"/>
                <a:cs typeface="+mn-cs"/>
              </a:rPr>
              <a:t>奴隶暴动</a:t>
            </a:r>
            <a:r>
              <a:rPr lang="zh-CN" altLang="en-US" sz="2000" b="1" noProof="1">
                <a:latin typeface="楷体" panose="02010609060101010101" charset="-122"/>
                <a:ea typeface="楷体" panose="02010609060101010101" charset="-122"/>
                <a:cs typeface="+mn-cs"/>
              </a:rPr>
              <a:t>。</a:t>
            </a:r>
            <a:endParaRPr lang="zh-CN" altLang="en-US" sz="2000" b="1" noProof="1">
              <a:latin typeface="楷体" panose="02010609060101010101" charset="-122"/>
              <a:ea typeface="楷体" panose="02010609060101010101" charset="-122"/>
            </a:endParaRPr>
          </a:p>
        </p:txBody>
      </p:sp>
      <p:sp>
        <p:nvSpPr>
          <p:cNvPr id="11" name="文本框 10"/>
          <p:cNvSpPr txBox="1"/>
          <p:nvPr/>
        </p:nvSpPr>
        <p:spPr>
          <a:xfrm>
            <a:off x="1138555" y="4048760"/>
            <a:ext cx="4920615" cy="829945"/>
          </a:xfrm>
          <a:prstGeom prst="rect">
            <a:avLst/>
          </a:prstGeom>
          <a:solidFill>
            <a:schemeClr val="bg1"/>
          </a:solidFill>
          <a:ln w="9525">
            <a:noFill/>
          </a:ln>
        </p:spPr>
        <p:txBody>
          <a:bodyPr wrap="square" anchor="t">
            <a:spAutoFit/>
          </a:bodyPr>
          <a:lstStyle/>
          <a:p>
            <a:r>
              <a:rPr lang="en-US" altLang="zh-CN" sz="2400">
                <a:latin typeface="楷体" panose="02010609060101010101" charset="-122"/>
                <a:ea typeface="楷体" panose="02010609060101010101" charset="-122"/>
                <a:sym typeface="宋体" panose="02010600030101010101" pitchFamily="2" charset="-122"/>
              </a:rPr>
              <a:t> </a:t>
            </a:r>
            <a:r>
              <a:rPr lang="en-US" altLang="zh-CN" sz="2400" b="1">
                <a:latin typeface="楷体" panose="02010609060101010101" charset="-122"/>
                <a:ea typeface="楷体" panose="02010609060101010101" charset="-122"/>
                <a:sym typeface="宋体" panose="02010600030101010101" pitchFamily="2" charset="-122"/>
              </a:rPr>
              <a:t>19</a:t>
            </a:r>
            <a:r>
              <a:rPr lang="zh-CN" altLang="en-US" sz="2400" b="1">
                <a:latin typeface="楷体" panose="02010609060101010101" charset="-122"/>
                <a:ea typeface="楷体" panose="02010609060101010101" charset="-122"/>
                <a:sym typeface="宋体" panose="02010600030101010101" pitchFamily="2" charset="-122"/>
              </a:rPr>
              <a:t>世纪以来，</a:t>
            </a:r>
            <a:r>
              <a:rPr lang="zh-CN" altLang="en-US" sz="2400" b="1">
                <a:solidFill>
                  <a:srgbClr val="FF0000"/>
                </a:solidFill>
                <a:latin typeface="楷体" panose="02010609060101010101" charset="-122"/>
                <a:ea typeface="楷体" panose="02010609060101010101" charset="-122"/>
                <a:sym typeface="宋体" panose="02010600030101010101" pitchFamily="2" charset="-122"/>
              </a:rPr>
              <a:t>武装斗争</a:t>
            </a:r>
            <a:r>
              <a:rPr lang="zh-CN" altLang="en-US" sz="2400" b="1">
                <a:latin typeface="楷体" panose="02010609060101010101" charset="-122"/>
                <a:ea typeface="楷体" panose="02010609060101010101" charset="-122"/>
                <a:sym typeface="宋体" panose="02010600030101010101" pitchFamily="2" charset="-122"/>
              </a:rPr>
              <a:t>成为非洲人民的主要斗争形式。</a:t>
            </a:r>
            <a:endParaRPr lang="zh-CN" altLang="en-US" sz="2400" b="1">
              <a:latin typeface="Calibri" panose="020F0502020204030204" charset="0"/>
              <a:ea typeface="宋体" panose="02010600030101010101" pitchFamily="2" charset="-122"/>
            </a:endParaRPr>
          </a:p>
        </p:txBody>
      </p:sp>
      <p:sp>
        <p:nvSpPr>
          <p:cNvPr id="2" name="文本框 1"/>
          <p:cNvSpPr txBox="1"/>
          <p:nvPr/>
        </p:nvSpPr>
        <p:spPr>
          <a:xfrm>
            <a:off x="1843088" y="5589588"/>
            <a:ext cx="2224405" cy="583565"/>
          </a:xfrm>
          <a:prstGeom prst="rect">
            <a:avLst/>
          </a:prstGeom>
          <a:noFill/>
          <a:ln w="9525">
            <a:noFill/>
          </a:ln>
        </p:spPr>
        <p:txBody>
          <a:bodyPr wrap="none" anchor="t">
            <a:spAutoFit/>
          </a:bodyPr>
          <a:lstStyle/>
          <a:p>
            <a:r>
              <a:rPr lang="zh-CN" altLang="en-US" sz="3200" b="1">
                <a:solidFill>
                  <a:srgbClr val="FF0000"/>
                </a:solidFill>
                <a:latin typeface="Calibri" panose="020F0502020204030204" charset="0"/>
                <a:ea typeface="宋体" panose="02010600030101010101" pitchFamily="2" charset="-122"/>
              </a:rPr>
              <a:t>主要事件：</a:t>
            </a:r>
          </a:p>
        </p:txBody>
      </p:sp>
      <p:sp>
        <p:nvSpPr>
          <p:cNvPr id="3" name="文本框 2"/>
          <p:cNvSpPr txBox="1"/>
          <p:nvPr/>
        </p:nvSpPr>
        <p:spPr>
          <a:xfrm>
            <a:off x="4224338" y="5589588"/>
            <a:ext cx="5872480" cy="953135"/>
          </a:xfrm>
          <a:prstGeom prst="rect">
            <a:avLst/>
          </a:prstGeom>
          <a:noFill/>
          <a:ln w="9525">
            <a:noFill/>
          </a:ln>
        </p:spPr>
        <p:txBody>
          <a:bodyPr wrap="none" anchor="t">
            <a:spAutoFit/>
          </a:bodyPr>
          <a:lstStyle/>
          <a:p>
            <a:r>
              <a:rPr lang="zh-CN" altLang="en-US" sz="2800">
                <a:latin typeface="Calibri" panose="020F0502020204030204" charset="0"/>
                <a:ea typeface="宋体" panose="02010600030101010101" pitchFamily="2" charset="-122"/>
              </a:rPr>
              <a:t>埃及的抗英斗争、苏丹马赫迪起义和</a:t>
            </a:r>
          </a:p>
          <a:p>
            <a:r>
              <a:rPr lang="zh-CN" altLang="en-US" sz="2800">
                <a:latin typeface="Calibri" panose="020F0502020204030204" charset="0"/>
                <a:ea typeface="宋体" panose="02010600030101010101" pitchFamily="2" charset="-122"/>
              </a:rPr>
              <a:t>埃塞俄比亚抗意战争</a:t>
            </a:r>
          </a:p>
        </p:txBody>
      </p:sp>
      <p:sp>
        <p:nvSpPr>
          <p:cNvPr id="13" name="矩形 12"/>
          <p:cNvSpPr/>
          <p:nvPr/>
        </p:nvSpPr>
        <p:spPr>
          <a:xfrm>
            <a:off x="0" y="0"/>
            <a:ext cx="3721735"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a:solidFill>
                  <a:schemeClr val="tx1"/>
                </a:solidFill>
                <a:latin typeface="黑体" panose="02010609060101010101" pitchFamily="2" charset="-122"/>
                <a:ea typeface="黑体" panose="02010609060101010101" pitchFamily="2" charset="-122"/>
              </a:rPr>
              <a:t>三、非洲的抗争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1" grpId="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74825" y="1616075"/>
            <a:ext cx="9140825" cy="860425"/>
          </a:xfrm>
          <a:prstGeom prst="rect">
            <a:avLst/>
          </a:prstGeom>
        </p:spPr>
        <p:txBody>
          <a:bodyPr wrap="square">
            <a:spAutoFit/>
          </a:bodyPr>
          <a:lstStyle/>
          <a:p>
            <a:pPr lvl="0" fontAlgn="base"/>
            <a:r>
              <a:rPr lang="zh-CN" altLang="zh-CN" sz="2500" b="1" strike="noStrike" noProof="1">
                <a:solidFill>
                  <a:prstClr val="black"/>
                </a:solidFill>
                <a:uFillTx/>
                <a:latin typeface="+mn-ea"/>
                <a:ea typeface="宋体" panose="02010600030101010101" pitchFamily="2" charset="-122"/>
                <a:cs typeface="+mn-cs"/>
              </a:rPr>
              <a:t>（</a:t>
            </a:r>
            <a:r>
              <a:rPr lang="en-US" altLang="zh-CN" sz="2500" b="1" strike="noStrike" noProof="1">
                <a:solidFill>
                  <a:prstClr val="black"/>
                </a:solidFill>
                <a:uFillTx/>
                <a:latin typeface="+mn-ea"/>
                <a:ea typeface="宋体" panose="02010600030101010101" pitchFamily="2" charset="-122"/>
                <a:cs typeface="+mn-cs"/>
              </a:rPr>
              <a:t>1</a:t>
            </a:r>
            <a:r>
              <a:rPr lang="zh-CN" altLang="zh-CN" sz="2500" b="1" strike="noStrike" noProof="1">
                <a:solidFill>
                  <a:prstClr val="black"/>
                </a:solidFill>
                <a:uFillTx/>
                <a:latin typeface="+mn-ea"/>
                <a:ea typeface="宋体" panose="02010600030101010101" pitchFamily="2" charset="-122"/>
                <a:cs typeface="+mn-cs"/>
              </a:rPr>
              <a:t>）埃及祖国党提出“埃及是埃及人的埃及”的口号。</a:t>
            </a:r>
            <a:endParaRPr lang="zh-CN" altLang="zh-CN" sz="2500" b="1" strike="noStrike" noProof="1">
              <a:solidFill>
                <a:prstClr val="black"/>
              </a:solidFill>
              <a:uFillTx/>
              <a:latin typeface="+mn-ea"/>
            </a:endParaRPr>
          </a:p>
          <a:p>
            <a:pPr lvl="0" fontAlgn="base"/>
            <a:r>
              <a:rPr lang="zh-CN" altLang="zh-CN" sz="2500" b="1" strike="noStrike" noProof="1">
                <a:solidFill>
                  <a:prstClr val="black"/>
                </a:solidFill>
                <a:uFillTx/>
                <a:latin typeface="+mn-ea"/>
                <a:ea typeface="宋体" panose="02010600030101010101" pitchFamily="2" charset="-122"/>
                <a:cs typeface="+mn-cs"/>
              </a:rPr>
              <a:t>（</a:t>
            </a:r>
            <a:r>
              <a:rPr lang="en-US" altLang="zh-CN" sz="2500" b="1" strike="noStrike" noProof="1">
                <a:solidFill>
                  <a:prstClr val="black"/>
                </a:solidFill>
                <a:uFillTx/>
                <a:latin typeface="+mn-ea"/>
                <a:ea typeface="宋体" panose="02010600030101010101" pitchFamily="2" charset="-122"/>
                <a:cs typeface="+mn-cs"/>
              </a:rPr>
              <a:t>2</a:t>
            </a:r>
            <a:r>
              <a:rPr lang="zh-CN" altLang="zh-CN" sz="2500" b="1" strike="noStrike" noProof="1">
                <a:solidFill>
                  <a:prstClr val="black"/>
                </a:solidFill>
                <a:uFillTx/>
                <a:latin typeface="+mn-ea"/>
                <a:ea typeface="宋体" panose="02010600030101010101" pitchFamily="2" charset="-122"/>
                <a:cs typeface="+mn-cs"/>
              </a:rPr>
              <a:t>）</a:t>
            </a:r>
            <a:r>
              <a:rPr lang="en-US" altLang="zh-CN" sz="2500" b="1" strike="noStrike" noProof="1">
                <a:solidFill>
                  <a:prstClr val="black"/>
                </a:solidFill>
                <a:uFillTx/>
                <a:latin typeface="+mn-ea"/>
                <a:ea typeface="宋体" panose="02010600030101010101" pitchFamily="2" charset="-122"/>
                <a:cs typeface="+mn-cs"/>
              </a:rPr>
              <a:t>1882</a:t>
            </a:r>
            <a:r>
              <a:rPr lang="zh-CN" altLang="zh-CN" sz="2500" b="1" strike="noStrike" noProof="1">
                <a:solidFill>
                  <a:prstClr val="black"/>
                </a:solidFill>
                <a:uFillTx/>
                <a:latin typeface="+mn-ea"/>
                <a:ea typeface="宋体" panose="02010600030101010101" pitchFamily="2" charset="-122"/>
                <a:cs typeface="+mn-cs"/>
              </a:rPr>
              <a:t>年阿拉比领导埃及军民反抗英国侵略，后抵抗失败。</a:t>
            </a:r>
            <a:endParaRPr lang="zh-CN" altLang="zh-CN" sz="2500" b="1" strike="noStrike" noProof="1">
              <a:solidFill>
                <a:prstClr val="black"/>
              </a:solidFill>
              <a:uFillTx/>
              <a:latin typeface="+mn-ea"/>
            </a:endParaRPr>
          </a:p>
        </p:txBody>
      </p:sp>
      <p:sp>
        <p:nvSpPr>
          <p:cNvPr id="37890" name="矩形 4"/>
          <p:cNvSpPr/>
          <p:nvPr/>
        </p:nvSpPr>
        <p:spPr>
          <a:xfrm>
            <a:off x="1774825" y="1093788"/>
            <a:ext cx="3222625" cy="521970"/>
          </a:xfrm>
          <a:prstGeom prst="rect">
            <a:avLst/>
          </a:prstGeom>
          <a:noFill/>
          <a:ln w="9525">
            <a:noFill/>
          </a:ln>
        </p:spPr>
        <p:txBody>
          <a:bodyPr wrap="none" anchor="t">
            <a:spAutoFit/>
          </a:bodyPr>
          <a:lstStyle/>
          <a:p>
            <a:r>
              <a:rPr lang="en-US" altLang="zh-CN" sz="2800" b="1" dirty="0">
                <a:solidFill>
                  <a:srgbClr val="000000"/>
                </a:solidFill>
                <a:latin typeface="宋体" panose="02010600030101010101" pitchFamily="2" charset="-122"/>
                <a:ea typeface="宋体" panose="02010600030101010101" pitchFamily="2" charset="-122"/>
              </a:rPr>
              <a:t>1</a:t>
            </a:r>
            <a:r>
              <a:rPr lang="zh-CN" altLang="zh-CN" sz="2800" b="1" dirty="0">
                <a:solidFill>
                  <a:srgbClr val="000000"/>
                </a:solidFill>
                <a:latin typeface="宋体" panose="02010600030101010101" pitchFamily="2" charset="-122"/>
                <a:ea typeface="宋体" panose="02010600030101010101" pitchFamily="2" charset="-122"/>
              </a:rPr>
              <a:t>、埃及的抗英斗争</a:t>
            </a:r>
          </a:p>
        </p:txBody>
      </p:sp>
      <p:pic>
        <p:nvPicPr>
          <p:cNvPr id="8" name="图片 7"/>
          <p:cNvPicPr>
            <a:picLocks noChangeAspect="1"/>
          </p:cNvPicPr>
          <p:nvPr/>
        </p:nvPicPr>
        <p:blipFill rotWithShape="1">
          <a:blip r:embed="rId2"/>
          <a:srcRect l="9510" t="2848" r="4769" b="2684"/>
          <a:stretch>
            <a:fillRect/>
          </a:stretch>
        </p:blipFill>
        <p:spPr>
          <a:xfrm>
            <a:off x="7696200" y="3140075"/>
            <a:ext cx="2252663" cy="2519363"/>
          </a:xfrm>
          <a:prstGeom prst="rect">
            <a:avLst/>
          </a:prstGeom>
          <a:ln>
            <a:noFill/>
          </a:ln>
          <a:effectLst>
            <a:outerShdw blurRad="190500" algn="tl" rotWithShape="0">
              <a:srgbClr val="000000">
                <a:alpha val="70000"/>
              </a:srgbClr>
            </a:outerShdw>
          </a:effectLst>
        </p:spPr>
      </p:pic>
      <p:sp>
        <p:nvSpPr>
          <p:cNvPr id="37892" name="矩形 8"/>
          <p:cNvSpPr/>
          <p:nvPr/>
        </p:nvSpPr>
        <p:spPr>
          <a:xfrm>
            <a:off x="7837488" y="5980113"/>
            <a:ext cx="1969770" cy="398780"/>
          </a:xfrm>
          <a:prstGeom prst="rect">
            <a:avLst/>
          </a:prstGeom>
          <a:noFill/>
          <a:ln w="9525">
            <a:noFill/>
          </a:ln>
        </p:spPr>
        <p:txBody>
          <a:bodyPr wrap="none" anchor="t">
            <a:spAutoFit/>
          </a:bodyPr>
          <a:lstStyle/>
          <a:p>
            <a:r>
              <a:rPr lang="zh-CN" altLang="en-US" sz="2000" b="1" dirty="0">
                <a:solidFill>
                  <a:srgbClr val="000000"/>
                </a:solidFill>
                <a:latin typeface="仿宋" panose="02010609060101010101" pitchFamily="49" charset="-122"/>
                <a:ea typeface="仿宋" panose="02010609060101010101" pitchFamily="49" charset="-122"/>
              </a:rPr>
              <a:t>爱国军官</a:t>
            </a:r>
            <a:r>
              <a:rPr lang="zh-CN" altLang="zh-CN" sz="2000" b="1" dirty="0">
                <a:solidFill>
                  <a:srgbClr val="000000"/>
                </a:solidFill>
                <a:latin typeface="仿宋" panose="02010609060101010101" pitchFamily="49" charset="-122"/>
                <a:ea typeface="仿宋" panose="02010609060101010101" pitchFamily="49" charset="-122"/>
              </a:rPr>
              <a:t>阿拉比</a:t>
            </a:r>
            <a:endParaRPr lang="zh-CN" altLang="en-US" sz="2000" b="1" dirty="0">
              <a:latin typeface="仿宋" panose="02010609060101010101" pitchFamily="49" charset="-122"/>
              <a:ea typeface="仿宋" panose="02010609060101010101" pitchFamily="49" charset="-122"/>
            </a:endParaRPr>
          </a:p>
        </p:txBody>
      </p:sp>
      <p:sp>
        <p:nvSpPr>
          <p:cNvPr id="2" name="矩形 1"/>
          <p:cNvSpPr/>
          <p:nvPr/>
        </p:nvSpPr>
        <p:spPr>
          <a:xfrm>
            <a:off x="1703388" y="2636838"/>
            <a:ext cx="5472113" cy="41036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en-US" altLang="zh-CN" sz="2400" strike="noStrike" noProof="1">
                <a:latin typeface="楷体" panose="02010609060101010101" charset="-122"/>
                <a:ea typeface="楷体" panose="02010609060101010101" charset="-122"/>
                <a:cs typeface="楷体" panose="02010609060101010101" charset="-122"/>
                <a:sym typeface="+mn-ea"/>
              </a:rPr>
              <a:t>1879</a:t>
            </a:r>
            <a:r>
              <a:rPr lang="zh-CN" altLang="en-US" sz="2400" strike="noStrike" noProof="1">
                <a:latin typeface="楷体" panose="02010609060101010101" charset="-122"/>
                <a:ea typeface="楷体" panose="02010609060101010101" charset="-122"/>
                <a:cs typeface="楷体" panose="02010609060101010101" charset="-122"/>
                <a:sym typeface="+mn-ea"/>
              </a:rPr>
              <a:t>年出现了以爱国军官、知识分子为骨干力量的</a:t>
            </a:r>
            <a:r>
              <a:rPr lang="zh-CN" altLang="en-US" sz="2400" strike="noStrike" noProof="1">
                <a:solidFill>
                  <a:srgbClr val="FF0000"/>
                </a:solidFill>
                <a:latin typeface="楷体" panose="02010609060101010101" charset="-122"/>
                <a:ea typeface="楷体" panose="02010609060101010101" charset="-122"/>
                <a:cs typeface="楷体" panose="02010609060101010101" charset="-122"/>
                <a:sym typeface="+mn-ea"/>
              </a:rPr>
              <a:t>埃及第一个政党</a:t>
            </a:r>
            <a:r>
              <a:rPr lang="en-US" altLang="zh-CN" sz="2400" strike="noStrike" noProof="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strike="noStrike" noProof="1">
                <a:solidFill>
                  <a:srgbClr val="FF0000"/>
                </a:solidFill>
                <a:latin typeface="楷体" panose="02010609060101010101" charset="-122"/>
                <a:ea typeface="楷体" panose="02010609060101010101" charset="-122"/>
                <a:cs typeface="楷体" panose="02010609060101010101" charset="-122"/>
                <a:sym typeface="+mn-ea"/>
              </a:rPr>
              <a:t>祖国党</a:t>
            </a:r>
            <a:r>
              <a:rPr lang="zh-CN" altLang="en-US" sz="2400" strike="noStrike" noProof="1">
                <a:latin typeface="楷体" panose="02010609060101010101" charset="-122"/>
                <a:ea typeface="楷体" panose="02010609060101010101" charset="-122"/>
                <a:cs typeface="楷体" panose="02010609060101010101" charset="-122"/>
                <a:sym typeface="+mn-ea"/>
              </a:rPr>
              <a:t>。该党提出了“</a:t>
            </a:r>
            <a:r>
              <a:rPr lang="zh-CN" altLang="en-US" sz="2400" strike="noStrike" noProof="1">
                <a:solidFill>
                  <a:srgbClr val="FF0000"/>
                </a:solidFill>
                <a:latin typeface="楷体" panose="02010609060101010101" charset="-122"/>
                <a:ea typeface="楷体" panose="02010609060101010101" charset="-122"/>
                <a:cs typeface="楷体" panose="02010609060101010101" charset="-122"/>
                <a:sym typeface="+mn-ea"/>
              </a:rPr>
              <a:t>埃及是埃及人的埃及</a:t>
            </a:r>
            <a:r>
              <a:rPr lang="zh-CN" altLang="en-US" sz="2400" strike="noStrike" noProof="1">
                <a:latin typeface="楷体" panose="02010609060101010101" charset="-122"/>
                <a:ea typeface="楷体" panose="02010609060101010101" charset="-122"/>
                <a:cs typeface="楷体" panose="02010609060101010101" charset="-122"/>
                <a:sym typeface="+mn-ea"/>
              </a:rPr>
              <a:t>”口号，致力于“把祖国从屈辱、贫困、痛苦的深渊中拯救来”，建立独立自主的民族国家。并通过机关报</a:t>
            </a:r>
            <a:r>
              <a:rPr lang="en-US" altLang="zh-CN" sz="2400" strike="noStrike" noProof="1">
                <a:latin typeface="楷体" panose="02010609060101010101" charset="-122"/>
                <a:ea typeface="楷体" panose="02010609060101010101" charset="-122"/>
                <a:cs typeface="楷体" panose="02010609060101010101" charset="-122"/>
                <a:sym typeface="+mn-ea"/>
              </a:rPr>
              <a:t>《</a:t>
            </a:r>
            <a:r>
              <a:rPr lang="zh-CN" altLang="en-US" sz="2400" strike="noStrike" noProof="1">
                <a:latin typeface="楷体" panose="02010609060101010101" charset="-122"/>
                <a:ea typeface="楷体" panose="02010609060101010101" charset="-122"/>
                <a:cs typeface="楷体" panose="02010609060101010101" charset="-122"/>
                <a:sym typeface="+mn-ea"/>
              </a:rPr>
              <a:t>埃及报</a:t>
            </a:r>
            <a:r>
              <a:rPr lang="en-US" altLang="zh-CN" sz="2400" strike="noStrike" noProof="1">
                <a:latin typeface="楷体" panose="02010609060101010101" charset="-122"/>
                <a:ea typeface="楷体" panose="02010609060101010101" charset="-122"/>
                <a:cs typeface="楷体" panose="02010609060101010101" charset="-122"/>
                <a:sym typeface="+mn-ea"/>
              </a:rPr>
              <a:t>》</a:t>
            </a:r>
            <a:r>
              <a:rPr lang="zh-CN" altLang="en-US" sz="2400" strike="noStrike" noProof="1">
                <a:latin typeface="楷体" panose="02010609060101010101" charset="-122"/>
                <a:ea typeface="楷体" panose="02010609060101010101" charset="-122"/>
                <a:cs typeface="楷体" panose="02010609060101010101" charset="-122"/>
                <a:sym typeface="+mn-ea"/>
              </a:rPr>
              <a:t>和</a:t>
            </a:r>
            <a:r>
              <a:rPr lang="en-US" altLang="zh-CN" sz="2400" strike="noStrike" noProof="1">
                <a:latin typeface="楷体" panose="02010609060101010101" charset="-122"/>
                <a:ea typeface="楷体" panose="02010609060101010101" charset="-122"/>
                <a:cs typeface="楷体" panose="02010609060101010101" charset="-122"/>
                <a:sym typeface="+mn-ea"/>
              </a:rPr>
              <a:t>《</a:t>
            </a:r>
            <a:r>
              <a:rPr lang="zh-CN" altLang="en-US" sz="2400" strike="noStrike" noProof="1">
                <a:latin typeface="楷体" panose="02010609060101010101" charset="-122"/>
                <a:ea typeface="楷体" panose="02010609060101010101" charset="-122"/>
                <a:cs typeface="楷体" panose="02010609060101010101" charset="-122"/>
                <a:sym typeface="+mn-ea"/>
              </a:rPr>
              <a:t>商业报</a:t>
            </a:r>
            <a:r>
              <a:rPr lang="en-US" altLang="zh-CN" sz="2400" strike="noStrike" noProof="1">
                <a:latin typeface="楷体" panose="02010609060101010101" charset="-122"/>
                <a:ea typeface="楷体" panose="02010609060101010101" charset="-122"/>
                <a:cs typeface="楷体" panose="02010609060101010101" charset="-122"/>
                <a:sym typeface="+mn-ea"/>
              </a:rPr>
              <a:t>》</a:t>
            </a:r>
            <a:r>
              <a:rPr lang="zh-CN" altLang="en-US" sz="2400" strike="noStrike" noProof="1">
                <a:latin typeface="楷体" panose="02010609060101010101" charset="-122"/>
                <a:ea typeface="楷体" panose="02010609060101010101" charset="-122"/>
                <a:cs typeface="楷体" panose="02010609060101010101" charset="-122"/>
                <a:sym typeface="+mn-ea"/>
              </a:rPr>
              <a:t>宣传捍卫民族独立，加强防卫力量，实施宪法改革等主张。</a:t>
            </a:r>
            <a:r>
              <a:rPr lang="zh-CN" altLang="en-US" sz="2400" strike="noStrike" noProof="1">
                <a:solidFill>
                  <a:srgbClr val="FF0000"/>
                </a:solidFill>
                <a:latin typeface="楷体" panose="02010609060101010101" charset="-122"/>
                <a:ea typeface="楷体" panose="02010609060101010101" charset="-122"/>
                <a:cs typeface="楷体" panose="02010609060101010101" charset="-122"/>
                <a:sym typeface="+mn-ea"/>
              </a:rPr>
              <a:t>艾哈迈德</a:t>
            </a:r>
            <a:r>
              <a:rPr lang="en-US" altLang="zh-CN" sz="2400" strike="noStrike" noProof="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strike="noStrike" noProof="1">
                <a:solidFill>
                  <a:srgbClr val="FF0000"/>
                </a:solidFill>
                <a:latin typeface="楷体" panose="02010609060101010101" charset="-122"/>
                <a:ea typeface="楷体" panose="02010609060101010101" charset="-122"/>
                <a:cs typeface="楷体" panose="02010609060101010101" charset="-122"/>
                <a:sym typeface="+mn-ea"/>
              </a:rPr>
              <a:t>阿拉比</a:t>
            </a:r>
            <a:r>
              <a:rPr lang="zh-CN" altLang="en-US" sz="2400" strike="noStrike" noProof="1">
                <a:latin typeface="楷体" panose="02010609060101010101" charset="-122"/>
                <a:ea typeface="楷体" panose="02010609060101010101" charset="-122"/>
                <a:cs typeface="楷体" panose="02010609060101010101" charset="-122"/>
                <a:sym typeface="+mn-ea"/>
              </a:rPr>
              <a:t>任该党主席。</a:t>
            </a:r>
            <a:endParaRPr lang="zh-CN" altLang="en-US" sz="2400" strike="noStrike" noProof="1">
              <a:latin typeface="楷体" panose="02010609060101010101" charset="-122"/>
              <a:ea typeface="楷体" panose="02010609060101010101" charset="-122"/>
              <a:cs typeface="楷体" panose="02010609060101010101" charset="-122"/>
            </a:endParaRPr>
          </a:p>
        </p:txBody>
      </p:sp>
      <p:sp>
        <p:nvSpPr>
          <p:cNvPr id="13" name="矩形 12"/>
          <p:cNvSpPr/>
          <p:nvPr/>
        </p:nvSpPr>
        <p:spPr>
          <a:xfrm>
            <a:off x="0" y="0"/>
            <a:ext cx="3721735"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a:solidFill>
                  <a:schemeClr val="tx1"/>
                </a:solidFill>
                <a:latin typeface="黑体" panose="02010609060101010101" pitchFamily="2" charset="-122"/>
                <a:ea typeface="黑体" panose="02010609060101010101" pitchFamily="2" charset="-122"/>
              </a:rPr>
              <a:t>三、非洲的抗争</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2"/>
          <p:cNvSpPr/>
          <p:nvPr/>
        </p:nvSpPr>
        <p:spPr>
          <a:xfrm>
            <a:off x="1895475" y="476250"/>
            <a:ext cx="3222625" cy="521970"/>
          </a:xfrm>
          <a:prstGeom prst="rect">
            <a:avLst/>
          </a:prstGeom>
          <a:noFill/>
          <a:ln w="9525">
            <a:noFill/>
          </a:ln>
        </p:spPr>
        <p:txBody>
          <a:bodyPr wrap="none" anchor="t">
            <a:spAutoFit/>
          </a:bodyPr>
          <a:lstStyle/>
          <a:p>
            <a:r>
              <a:rPr lang="en-US" altLang="zh-CN" sz="2800" b="1" dirty="0">
                <a:solidFill>
                  <a:srgbClr val="000000"/>
                </a:solidFill>
                <a:latin typeface="宋体" panose="02010600030101010101" pitchFamily="2" charset="-122"/>
                <a:ea typeface="宋体" panose="02010600030101010101" pitchFamily="2" charset="-122"/>
              </a:rPr>
              <a:t>2</a:t>
            </a:r>
            <a:r>
              <a:rPr lang="zh-CN" altLang="zh-CN" sz="2800" b="1" dirty="0">
                <a:solidFill>
                  <a:srgbClr val="000000"/>
                </a:solidFill>
                <a:latin typeface="宋体" panose="02010600030101010101" pitchFamily="2" charset="-122"/>
                <a:ea typeface="宋体" panose="02010600030101010101" pitchFamily="2" charset="-122"/>
              </a:rPr>
              <a:t>、苏丹马赫迪起义</a:t>
            </a:r>
          </a:p>
        </p:txBody>
      </p:sp>
      <p:sp>
        <p:nvSpPr>
          <p:cNvPr id="4" name="矩形 3"/>
          <p:cNvSpPr/>
          <p:nvPr/>
        </p:nvSpPr>
        <p:spPr>
          <a:xfrm>
            <a:off x="1774825" y="1266825"/>
            <a:ext cx="8642350" cy="891540"/>
          </a:xfrm>
          <a:prstGeom prst="rect">
            <a:avLst/>
          </a:prstGeom>
        </p:spPr>
        <p:txBody>
          <a:bodyPr wrap="square">
            <a:spAutoFit/>
          </a:bodyPr>
          <a:lstStyle/>
          <a:p>
            <a:pPr lvl="0" fontAlgn="base"/>
            <a:r>
              <a:rPr lang="en-US" altLang="zh-CN" sz="2600" b="1" strike="noStrike" noProof="1">
                <a:solidFill>
                  <a:prstClr val="black"/>
                </a:solidFill>
                <a:uFillTx/>
                <a:latin typeface="+mn-ea"/>
                <a:ea typeface="宋体" panose="02010600030101010101" pitchFamily="2" charset="-122"/>
                <a:cs typeface="+mn-cs"/>
              </a:rPr>
              <a:t>1881</a:t>
            </a:r>
            <a:r>
              <a:rPr lang="zh-CN" altLang="en-US" sz="2600" b="1" strike="noStrike" noProof="1">
                <a:solidFill>
                  <a:prstClr val="black"/>
                </a:solidFill>
                <a:uFillTx/>
                <a:latin typeface="+mn-ea"/>
                <a:ea typeface="宋体" panose="02010600030101010101" pitchFamily="2" charset="-122"/>
                <a:cs typeface="+mn-cs"/>
              </a:rPr>
              <a:t>年，苏丹爆发反英大起义，持续近</a:t>
            </a:r>
            <a:r>
              <a:rPr lang="en-US" altLang="zh-CN" sz="2600" b="1" strike="noStrike" noProof="1">
                <a:solidFill>
                  <a:prstClr val="black"/>
                </a:solidFill>
                <a:uFillTx/>
                <a:latin typeface="+mn-ea"/>
                <a:ea typeface="宋体" panose="02010600030101010101" pitchFamily="2" charset="-122"/>
                <a:cs typeface="+mn-cs"/>
              </a:rPr>
              <a:t>20</a:t>
            </a:r>
            <a:r>
              <a:rPr lang="zh-CN" altLang="en-US" sz="2600" b="1" strike="noStrike" noProof="1">
                <a:solidFill>
                  <a:prstClr val="black"/>
                </a:solidFill>
                <a:uFillTx/>
                <a:latin typeface="+mn-ea"/>
                <a:ea typeface="宋体" panose="02010600030101010101" pitchFamily="2" charset="-122"/>
                <a:cs typeface="+mn-cs"/>
              </a:rPr>
              <a:t>年，曾占领苏丹大部分地区。</a:t>
            </a:r>
            <a:endParaRPr lang="zh-CN" altLang="en-US" sz="2600" b="1" strike="noStrike" noProof="1">
              <a:solidFill>
                <a:prstClr val="black"/>
              </a:solidFill>
              <a:uFillTx/>
              <a:latin typeface="+mn-ea"/>
            </a:endParaRPr>
          </a:p>
        </p:txBody>
      </p:sp>
      <p:pic>
        <p:nvPicPr>
          <p:cNvPr id="6" name="图片 5"/>
          <p:cNvPicPr>
            <a:picLocks noChangeAspect="1"/>
          </p:cNvPicPr>
          <p:nvPr/>
        </p:nvPicPr>
        <p:blipFill rotWithShape="1">
          <a:blip r:embed="rId2"/>
          <a:srcRect l="777" t="1251" r="777"/>
          <a:stretch>
            <a:fillRect/>
          </a:stretch>
        </p:blipFill>
        <p:spPr>
          <a:xfrm>
            <a:off x="4181475" y="2387600"/>
            <a:ext cx="3829050" cy="2519363"/>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3"/>
          <a:stretch>
            <a:fillRect/>
          </a:stretch>
        </p:blipFill>
        <p:spPr>
          <a:xfrm>
            <a:off x="1655763" y="2387600"/>
            <a:ext cx="2197100" cy="2519363"/>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4"/>
          <a:stretch>
            <a:fillRect/>
          </a:stretch>
        </p:blipFill>
        <p:spPr>
          <a:xfrm>
            <a:off x="8418513" y="2387600"/>
            <a:ext cx="1847850" cy="2519363"/>
          </a:xfrm>
          <a:prstGeom prst="rect">
            <a:avLst/>
          </a:prstGeom>
          <a:ln>
            <a:noFill/>
          </a:ln>
          <a:effectLst>
            <a:outerShdw blurRad="190500" algn="tl" rotWithShape="0">
              <a:srgbClr val="000000">
                <a:alpha val="70000"/>
              </a:srgbClr>
            </a:outerShdw>
          </a:effectLst>
        </p:spPr>
      </p:pic>
      <p:sp>
        <p:nvSpPr>
          <p:cNvPr id="38918" name="矩形 11"/>
          <p:cNvSpPr/>
          <p:nvPr/>
        </p:nvSpPr>
        <p:spPr>
          <a:xfrm>
            <a:off x="1774825" y="4973638"/>
            <a:ext cx="2225040" cy="398780"/>
          </a:xfrm>
          <a:prstGeom prst="rect">
            <a:avLst/>
          </a:prstGeom>
          <a:noFill/>
          <a:ln w="9525">
            <a:noFill/>
          </a:ln>
        </p:spPr>
        <p:txBody>
          <a:bodyPr wrap="none" anchor="t">
            <a:spAutoFit/>
          </a:bodyPr>
          <a:lstStyle/>
          <a:p>
            <a:r>
              <a:rPr lang="zh-CN" altLang="en-US" sz="2000" b="1" dirty="0">
                <a:solidFill>
                  <a:srgbClr val="000000"/>
                </a:solidFill>
                <a:latin typeface="仿宋" panose="02010609060101010101" pitchFamily="49" charset="-122"/>
                <a:ea typeface="仿宋" panose="02010609060101010101" pitchFamily="49" charset="-122"/>
              </a:rPr>
              <a:t>马赫迪“救世主”</a:t>
            </a:r>
          </a:p>
        </p:txBody>
      </p:sp>
      <p:sp>
        <p:nvSpPr>
          <p:cNvPr id="38919" name="矩形 12"/>
          <p:cNvSpPr/>
          <p:nvPr/>
        </p:nvSpPr>
        <p:spPr>
          <a:xfrm>
            <a:off x="4806950" y="4906963"/>
            <a:ext cx="2735580" cy="398780"/>
          </a:xfrm>
          <a:prstGeom prst="rect">
            <a:avLst/>
          </a:prstGeom>
          <a:noFill/>
          <a:ln w="9525">
            <a:noFill/>
          </a:ln>
        </p:spPr>
        <p:txBody>
          <a:bodyPr wrap="none" anchor="t">
            <a:spAutoFit/>
          </a:bodyPr>
          <a:lstStyle/>
          <a:p>
            <a:r>
              <a:rPr lang="zh-CN" altLang="en-US" sz="2000" b="1" dirty="0">
                <a:solidFill>
                  <a:srgbClr val="000000"/>
                </a:solidFill>
                <a:latin typeface="仿宋" panose="02010609060101010101" pitchFamily="49" charset="-122"/>
                <a:ea typeface="仿宋" panose="02010609060101010101" pitchFamily="49" charset="-122"/>
              </a:rPr>
              <a:t>马赫迪起义的控制范围</a:t>
            </a:r>
          </a:p>
        </p:txBody>
      </p:sp>
      <p:sp>
        <p:nvSpPr>
          <p:cNvPr id="38920" name="矩形 13"/>
          <p:cNvSpPr/>
          <p:nvPr/>
        </p:nvSpPr>
        <p:spPr>
          <a:xfrm>
            <a:off x="8197850" y="5092700"/>
            <a:ext cx="2290763" cy="398780"/>
          </a:xfrm>
          <a:prstGeom prst="rect">
            <a:avLst/>
          </a:prstGeom>
          <a:noFill/>
          <a:ln w="9525">
            <a:noFill/>
          </a:ln>
        </p:spPr>
        <p:txBody>
          <a:bodyPr wrap="square" anchor="t">
            <a:spAutoFit/>
          </a:bodyPr>
          <a:lstStyle/>
          <a:p>
            <a:r>
              <a:rPr lang="zh-CN" altLang="en-US" sz="2000" b="1" dirty="0">
                <a:solidFill>
                  <a:srgbClr val="000000"/>
                </a:solidFill>
                <a:latin typeface="仿宋" panose="02010609060101010101" pitchFamily="49" charset="-122"/>
                <a:ea typeface="仿宋" panose="02010609060101010101" pitchFamily="49" charset="-122"/>
              </a:rPr>
              <a:t>击毙英国总督戈登</a:t>
            </a:r>
            <a:endParaRPr lang="zh-CN" altLang="en-US" sz="2000" b="1" dirty="0">
              <a:latin typeface="仿宋" panose="02010609060101010101" pitchFamily="49" charset="-122"/>
              <a:ea typeface="仿宋" panose="02010609060101010101" pitchFamily="49"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框 6"/>
          <p:cNvSpPr txBox="1"/>
          <p:nvPr/>
        </p:nvSpPr>
        <p:spPr>
          <a:xfrm>
            <a:off x="1868488" y="222250"/>
            <a:ext cx="3091180" cy="460375"/>
          </a:xfrm>
          <a:prstGeom prst="rect">
            <a:avLst/>
          </a:prstGeom>
          <a:noFill/>
          <a:ln w="9525">
            <a:noFill/>
          </a:ln>
        </p:spPr>
        <p:txBody>
          <a:bodyPr wrap="none" anchor="t">
            <a:spAutoFit/>
          </a:bodyPr>
          <a:lstStyle/>
          <a:p>
            <a:r>
              <a:rPr lang="en-US" altLang="zh-CN" sz="2400" b="1">
                <a:solidFill>
                  <a:srgbClr val="FF0000"/>
                </a:solidFill>
                <a:latin typeface="黑体" panose="02010609060101010101" pitchFamily="2" charset="-122"/>
                <a:ea typeface="黑体" panose="02010609060101010101" pitchFamily="2" charset="-122"/>
                <a:sym typeface="宋体" panose="02010600030101010101" pitchFamily="2" charset="-122"/>
              </a:rPr>
              <a:t>3</a:t>
            </a:r>
            <a:r>
              <a:rPr lang="zh-CN" altLang="en-US" sz="2400" b="1">
                <a:solidFill>
                  <a:srgbClr val="FF0000"/>
                </a:solidFill>
                <a:latin typeface="黑体" panose="02010609060101010101" pitchFamily="2" charset="-122"/>
                <a:ea typeface="黑体" panose="02010609060101010101" pitchFamily="2" charset="-122"/>
                <a:sym typeface="宋体" panose="02010600030101010101" pitchFamily="2" charset="-122"/>
              </a:rPr>
              <a:t>、</a:t>
            </a:r>
            <a:r>
              <a:rPr lang="zh-CN" altLang="zh-CN" sz="2400" b="1">
                <a:solidFill>
                  <a:srgbClr val="FF0000"/>
                </a:solidFill>
                <a:latin typeface="黑体" panose="02010609060101010101" pitchFamily="2" charset="-122"/>
                <a:ea typeface="黑体" panose="02010609060101010101" pitchFamily="2" charset="-122"/>
                <a:sym typeface="宋体" panose="02010600030101010101" pitchFamily="2" charset="-122"/>
              </a:rPr>
              <a:t>埃塞俄比亚的抗争</a:t>
            </a:r>
            <a:endParaRPr lang="zh-CN" altLang="en-US" sz="2400" b="1">
              <a:latin typeface="黑体" panose="02010609060101010101" pitchFamily="2" charset="-122"/>
              <a:ea typeface="黑体" panose="02010609060101010101" pitchFamily="2" charset="-122"/>
            </a:endParaRPr>
          </a:p>
        </p:txBody>
      </p:sp>
      <p:sp>
        <p:nvSpPr>
          <p:cNvPr id="39938" name="文本框 3"/>
          <p:cNvSpPr txBox="1"/>
          <p:nvPr/>
        </p:nvSpPr>
        <p:spPr>
          <a:xfrm>
            <a:off x="1835150" y="1060450"/>
            <a:ext cx="4394200" cy="2553335"/>
          </a:xfrm>
          <a:prstGeom prst="rect">
            <a:avLst/>
          </a:prstGeom>
          <a:solidFill>
            <a:schemeClr val="bg1"/>
          </a:solidFill>
          <a:ln w="28575" cap="flat" cmpd="dbl">
            <a:solidFill>
              <a:srgbClr val="385D8A"/>
            </a:solidFill>
            <a:prstDash val="solid"/>
            <a:round/>
            <a:headEnd type="none" w="med" len="med"/>
            <a:tailEnd type="none" w="med" len="med"/>
          </a:ln>
        </p:spPr>
        <p:txBody>
          <a:bodyPr wrap="square" anchor="t">
            <a:spAutoFit/>
          </a:bodyPr>
          <a:lstStyle/>
          <a:p>
            <a:r>
              <a:rPr lang="en-US" altLang="zh-CN" sz="100">
                <a:latin typeface="楷体" panose="02010609060101010101" charset="-122"/>
                <a:ea typeface="楷体" panose="02010609060101010101" charset="-122"/>
              </a:rPr>
              <a:t>  </a:t>
            </a:r>
            <a:r>
              <a:rPr lang="en-US" altLang="zh-CN" sz="1500">
                <a:latin typeface="楷体" panose="02010609060101010101" charset="-122"/>
                <a:ea typeface="楷体" panose="02010609060101010101" charset="-122"/>
              </a:rPr>
              <a:t> </a:t>
            </a:r>
            <a:r>
              <a:rPr lang="zh-CN" altLang="en-US" sz="2000" b="1">
                <a:latin typeface="楷体" panose="02010609060101010101" charset="-122"/>
                <a:ea typeface="楷体" panose="02010609060101010101" charset="-122"/>
              </a:rPr>
              <a:t>1894年，意大利发动对埃塞俄比亚的侵略战争。埃塞俄比亚皇帝孟尼利克二世发表《告人民诏书》，号召人民抗击侵略者，保卫国家的独立。全国人民英勇抵抗，终于在1896年打败侵埃意军，迫使意大利签署和约，承认埃塞俄比亚是独立国家，并交付大量赔款。埃塞俄比亚保持了自己的独立。</a:t>
            </a:r>
          </a:p>
        </p:txBody>
      </p:sp>
      <p:pic>
        <p:nvPicPr>
          <p:cNvPr id="39939" name="图片 2" descr="2"/>
          <p:cNvPicPr>
            <a:picLocks noChangeAspect="1"/>
          </p:cNvPicPr>
          <p:nvPr/>
        </p:nvPicPr>
        <p:blipFill>
          <a:blip r:embed="rId2"/>
          <a:srcRect l="55959" t="14320" r="4065" b="52853"/>
          <a:stretch>
            <a:fillRect/>
          </a:stretch>
        </p:blipFill>
        <p:spPr>
          <a:xfrm>
            <a:off x="6651625" y="1139825"/>
            <a:ext cx="2720975" cy="2670175"/>
          </a:xfrm>
          <a:prstGeom prst="rect">
            <a:avLst/>
          </a:prstGeom>
          <a:noFill/>
          <a:ln w="28575" cap="flat" cmpd="dbl">
            <a:solidFill>
              <a:srgbClr val="385D8A"/>
            </a:solidFill>
            <a:prstDash val="solid"/>
            <a:round/>
            <a:headEnd type="none" w="med" len="med"/>
            <a:tailEnd type="none" w="med" len="med"/>
          </a:ln>
        </p:spPr>
      </p:pic>
      <p:pic>
        <p:nvPicPr>
          <p:cNvPr id="2" name="图片 1" descr="微信图片_20200306195042"/>
          <p:cNvPicPr>
            <a:picLocks noChangeAspect="1"/>
          </p:cNvPicPr>
          <p:nvPr/>
        </p:nvPicPr>
        <p:blipFill>
          <a:blip r:embed="rId3"/>
          <a:srcRect l="4884" t="10524" r="3687" b="6749"/>
          <a:stretch>
            <a:fillRect/>
          </a:stretch>
        </p:blipFill>
        <p:spPr>
          <a:xfrm>
            <a:off x="1835150" y="3810000"/>
            <a:ext cx="1944688" cy="1993900"/>
          </a:xfrm>
          <a:prstGeom prst="rect">
            <a:avLst/>
          </a:prstGeom>
          <a:noFill/>
          <a:ln w="9525">
            <a:noFill/>
          </a:ln>
        </p:spPr>
      </p:pic>
      <p:sp>
        <p:nvSpPr>
          <p:cNvPr id="11" name="文本框 10"/>
          <p:cNvSpPr txBox="1"/>
          <p:nvPr/>
        </p:nvSpPr>
        <p:spPr>
          <a:xfrm>
            <a:off x="4235450" y="4148138"/>
            <a:ext cx="6234113" cy="1568450"/>
          </a:xfrm>
          <a:prstGeom prst="rect">
            <a:avLst/>
          </a:prstGeom>
          <a:noFill/>
          <a:ln w="9525">
            <a:noFill/>
          </a:ln>
        </p:spPr>
        <p:txBody>
          <a:bodyPr wrap="square" anchor="t">
            <a:spAutoFit/>
          </a:bodyPr>
          <a:lstStyle/>
          <a:p>
            <a:r>
              <a:rPr lang="en-US" altLang="zh-CN" sz="2400">
                <a:latin typeface="楷体" panose="02010609060101010101" charset="-122"/>
                <a:ea typeface="楷体" panose="02010609060101010101" charset="-122"/>
                <a:sym typeface="宋体" panose="02010600030101010101" pitchFamily="2" charset="-122"/>
              </a:rPr>
              <a:t> </a:t>
            </a:r>
            <a:r>
              <a:rPr lang="zh-CN" altLang="zh-CN" sz="2400" b="1">
                <a:solidFill>
                  <a:srgbClr val="FF0000"/>
                </a:solidFill>
                <a:latin typeface="楷体" panose="02010609060101010101" charset="-122"/>
                <a:ea typeface="楷体" panose="02010609060101010101" charset="-122"/>
                <a:sym typeface="宋体" panose="02010600030101010101" pitchFamily="2" charset="-122"/>
              </a:rPr>
              <a:t>埃塞俄比亚的抗争</a:t>
            </a:r>
            <a:r>
              <a:rPr lang="zh-CN" altLang="zh-CN" sz="2400" b="1">
                <a:latin typeface="楷体" panose="02010609060101010101" charset="-122"/>
                <a:ea typeface="楷体" panose="02010609060101010101" charset="-122"/>
                <a:sym typeface="宋体" panose="02010600030101010101" pitchFamily="2" charset="-122"/>
              </a:rPr>
              <a:t>：封建统治者发表诏书动员民众；封建统治者亲自领导武装斗争；全国民众团结一心、英勇抵抗；打败意大利侵略者，保持了国家独立。</a:t>
            </a:r>
            <a:endParaRPr lang="zh-CN" altLang="zh-CN" sz="2400" b="1">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0575" y="629920"/>
            <a:ext cx="4835525" cy="559816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pPr>
            <a:r>
              <a:rPr lang="en-US" altLang="zh-CN" sz="3600" b="1" dirty="0">
                <a:solidFill>
                  <a:sysClr val="windowText" lastClr="000000"/>
                </a:solidFill>
                <a:effectLst>
                  <a:outerShdw blurRad="38100" dist="19050" dir="2700000" algn="tl" rotWithShape="0">
                    <a:sysClr val="windowText" lastClr="000000">
                      <a:alpha val="40000"/>
                    </a:sysClr>
                  </a:outerShdw>
                </a:effectLst>
                <a:latin typeface="悦然行楷_YS" charset="-122"/>
                <a:ea typeface="悦然行楷_YS" charset="-122"/>
                <a:sym typeface="微软雅黑" panose="020B0503020204020204" pitchFamily="34" charset="-122"/>
              </a:rPr>
              <a:t>【</a:t>
            </a:r>
            <a:r>
              <a:rPr lang="zh-CN" altLang="en-US" sz="3600" b="1" dirty="0">
                <a:solidFill>
                  <a:sysClr val="windowText" lastClr="000000"/>
                </a:solidFill>
                <a:effectLst>
                  <a:outerShdw blurRad="38100" dist="19050" dir="2700000" algn="tl" rotWithShape="0">
                    <a:sysClr val="windowText" lastClr="000000">
                      <a:alpha val="40000"/>
                    </a:sysClr>
                  </a:outerShdw>
                </a:effectLst>
                <a:latin typeface="楷体" panose="02010609060101010101" charset="-122"/>
                <a:ea typeface="楷体" panose="02010609060101010101" charset="-122"/>
                <a:sym typeface="微软雅黑" panose="020B0503020204020204" pitchFamily="34" charset="-122"/>
              </a:rPr>
              <a:t>课程标准</a:t>
            </a:r>
            <a:r>
              <a:rPr lang="en-US" altLang="zh-CN" sz="3600" b="1" dirty="0">
                <a:solidFill>
                  <a:sysClr val="windowText" lastClr="000000"/>
                </a:solidFill>
                <a:effectLst>
                  <a:outerShdw blurRad="38100" dist="19050" dir="2700000" algn="tl" rotWithShape="0">
                    <a:sysClr val="windowText" lastClr="000000">
                      <a:alpha val="40000"/>
                    </a:sysClr>
                  </a:outerShdw>
                </a:effectLst>
                <a:latin typeface="悦然行楷_YS" charset="-122"/>
                <a:ea typeface="悦然行楷_YS" charset="-122"/>
                <a:sym typeface="微软雅黑" panose="020B0503020204020204" pitchFamily="34" charset="-122"/>
              </a:rPr>
              <a:t>】</a:t>
            </a:r>
            <a:endParaRPr lang="zh-CN" altLang="en-US" sz="3600" b="1" noProof="1">
              <a:solidFill>
                <a:sysClr val="windowText" lastClr="000000"/>
              </a:solidFill>
              <a:effectLst>
                <a:outerShdw blurRad="38100" dist="19050" dir="2700000" algn="tl" rotWithShape="0">
                  <a:sysClr val="windowText" lastClr="000000">
                    <a:alpha val="40000"/>
                  </a:sysClr>
                </a:outerShdw>
              </a:effectLst>
              <a:latin typeface="悦然行楷_YS" charset="-122"/>
              <a:ea typeface="悦然行楷_YS" charset="-122"/>
            </a:endParaRPr>
          </a:p>
          <a:p>
            <a:pPr algn="just">
              <a:spcAft>
                <a:spcPts val="0"/>
              </a:spcAft>
            </a:pPr>
            <a:r>
              <a:rPr lang="zh-CN" altLang="en-US" sz="3200" b="1" dirty="0">
                <a:solidFill>
                  <a:sysClr val="windowText" lastClr="000000"/>
                </a:solidFill>
                <a:effectLst>
                  <a:outerShdw blurRad="38100" dist="19050" dir="2700000" algn="tl" rotWithShape="0">
                    <a:sysClr val="windowText" lastClr="000000">
                      <a:alpha val="40000"/>
                    </a:sysClr>
                  </a:outerShdw>
                </a:effectLst>
                <a:latin typeface="黑体" panose="02010609060101010101" pitchFamily="2" charset="-122"/>
                <a:ea typeface="黑体" panose="02010609060101010101" pitchFamily="2" charset="-122"/>
                <a:sym typeface="微软雅黑" panose="020B0503020204020204" pitchFamily="34" charset="-122"/>
              </a:rPr>
              <a:t>   </a:t>
            </a:r>
            <a:r>
              <a:rPr lang="en-US" altLang="zh-CN" sz="3200" dirty="0">
                <a:solidFill>
                  <a:sysClr val="windowText" lastClr="000000"/>
                </a:solidFill>
                <a:effectLst>
                  <a:outerShdw blurRad="38100" dist="19050" dir="2700000" algn="tl" rotWithShape="0">
                    <a:sysClr val="windowText" lastClr="000000">
                      <a:alpha val="40000"/>
                    </a:sysClr>
                  </a:outerShdw>
                </a:effectLst>
                <a:latin typeface="楷体" panose="02010609060101010101" charset="-122"/>
                <a:ea typeface="楷体" panose="02010609060101010101" charset="-122"/>
                <a:sym typeface="+mn-ea"/>
              </a:rPr>
              <a:t>1</a:t>
            </a:r>
            <a:r>
              <a:rPr lang="en-US" altLang="zh-CN" sz="3200" dirty="0" smtClean="0">
                <a:solidFill>
                  <a:sysClr val="windowText" lastClr="000000"/>
                </a:solidFill>
                <a:effectLst>
                  <a:outerShdw blurRad="38100" dist="19050" dir="2700000" algn="tl" rotWithShape="0">
                    <a:sysClr val="windowText" lastClr="000000">
                      <a:alpha val="40000"/>
                    </a:sysClr>
                  </a:outerShdw>
                </a:effectLst>
                <a:latin typeface="楷体" panose="02010609060101010101" charset="-122"/>
                <a:ea typeface="楷体" panose="02010609060101010101" charset="-122"/>
                <a:sym typeface="+mn-ea"/>
              </a:rPr>
              <a:t>.</a:t>
            </a:r>
            <a:r>
              <a:rPr lang="zh-CN" altLang="zh-CN" sz="3200" kern="100" dirty="0">
                <a:solidFill>
                  <a:srgbClr val="000000"/>
                </a:solidFill>
                <a:latin typeface="楷体" panose="02010609060101010101" charset="-122"/>
                <a:ea typeface="楷体" panose="02010609060101010101" charset="-122"/>
                <a:cs typeface="Times New Roman" panose="02020603050405020304" pitchFamily="18" charset="0"/>
                <a:sym typeface="+mn-ea"/>
              </a:rPr>
              <a:t>了解亚非拉人民的</a:t>
            </a:r>
            <a:r>
              <a:rPr lang="zh-CN" altLang="zh-CN" sz="3200" kern="100" dirty="0" smtClean="0">
                <a:solidFill>
                  <a:srgbClr val="000000"/>
                </a:solidFill>
                <a:latin typeface="楷体" panose="02010609060101010101" charset="-122"/>
                <a:ea typeface="楷体" panose="02010609060101010101" charset="-122"/>
                <a:cs typeface="Times New Roman" panose="02020603050405020304" pitchFamily="18" charset="0"/>
                <a:sym typeface="+mn-ea"/>
              </a:rPr>
              <a:t>抗争</a:t>
            </a:r>
            <a:endParaRPr lang="en-US" altLang="zh-CN" sz="3200" kern="100" noProof="1">
              <a:solidFill>
                <a:srgbClr val="000000"/>
              </a:solidFill>
              <a:latin typeface="楷体" panose="02010609060101010101" charset="-122"/>
              <a:ea typeface="楷体" panose="02010609060101010101" charset="-122"/>
              <a:cs typeface="Times New Roman" panose="02020603050405020304" pitchFamily="18" charset="0"/>
            </a:endParaRPr>
          </a:p>
          <a:p>
            <a:pPr algn="just">
              <a:spcAft>
                <a:spcPts val="0"/>
              </a:spcAft>
            </a:pPr>
            <a:r>
              <a:rPr lang="en-US" altLang="zh-CN" sz="3200" kern="100" dirty="0" smtClean="0">
                <a:solidFill>
                  <a:srgbClr val="000000"/>
                </a:solidFill>
                <a:latin typeface="楷体" panose="02010609060101010101" charset="-122"/>
                <a:ea typeface="楷体" panose="02010609060101010101" charset="-122"/>
                <a:cs typeface="Times New Roman" panose="02020603050405020304" pitchFamily="18" charset="0"/>
                <a:sym typeface="+mn-ea"/>
              </a:rPr>
              <a:t>   2</a:t>
            </a:r>
            <a:r>
              <a:rPr lang="en-US" altLang="zh-CN" sz="3200" kern="100" dirty="0">
                <a:solidFill>
                  <a:srgbClr val="000000"/>
                </a:solidFill>
                <a:latin typeface="楷体" panose="02010609060101010101" charset="-122"/>
                <a:ea typeface="楷体" panose="02010609060101010101" charset="-122"/>
                <a:cs typeface="Times New Roman" panose="02020603050405020304" pitchFamily="18" charset="0"/>
                <a:sym typeface="+mn-ea"/>
              </a:rPr>
              <a:t>.</a:t>
            </a:r>
            <a:r>
              <a:rPr lang="zh-CN" altLang="zh-CN" sz="3200" kern="100" dirty="0" smtClean="0">
                <a:solidFill>
                  <a:srgbClr val="000000"/>
                </a:solidFill>
                <a:latin typeface="楷体" panose="02010609060101010101" charset="-122"/>
                <a:ea typeface="楷体" panose="02010609060101010101" charset="-122"/>
                <a:cs typeface="Times New Roman" panose="02020603050405020304" pitchFamily="18" charset="0"/>
                <a:sym typeface="+mn-ea"/>
              </a:rPr>
              <a:t>理解</a:t>
            </a:r>
            <a:r>
              <a:rPr lang="zh-CN" altLang="zh-CN" sz="3200" kern="100" dirty="0">
                <a:solidFill>
                  <a:srgbClr val="000000"/>
                </a:solidFill>
                <a:latin typeface="楷体" panose="02010609060101010101" charset="-122"/>
                <a:ea typeface="楷体" panose="02010609060101010101" charset="-122"/>
                <a:cs typeface="Times New Roman" panose="02020603050405020304" pitchFamily="18" charset="0"/>
                <a:sym typeface="+mn-ea"/>
              </a:rPr>
              <a:t>殖民地半殖民地的民族独立运动对世界历史发展的重要影响。</a:t>
            </a:r>
            <a:endParaRPr lang="zh-CN" altLang="zh-CN" sz="3200" kern="100" noProof="1">
              <a:latin typeface="楷体" panose="02010609060101010101" charset="-122"/>
              <a:ea typeface="楷体" panose="02010609060101010101" charset="-122"/>
              <a:cs typeface="Times New Roman" panose="02020603050405020304" pitchFamily="18" charset="0"/>
            </a:endParaRPr>
          </a:p>
          <a:p>
            <a:pPr algn="just"/>
            <a:endParaRPr lang="zh-CN" altLang="en-US" sz="3200"/>
          </a:p>
        </p:txBody>
      </p:sp>
      <p:sp>
        <p:nvSpPr>
          <p:cNvPr id="5" name="矩形 4"/>
          <p:cNvSpPr/>
          <p:nvPr/>
        </p:nvSpPr>
        <p:spPr>
          <a:xfrm>
            <a:off x="6309995" y="629920"/>
            <a:ext cx="4835525" cy="559816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200000"/>
              </a:lnSpc>
            </a:pPr>
            <a:r>
              <a:rPr lang="zh-CN" altLang="en-US" sz="3600" b="1">
                <a:solidFill>
                  <a:schemeClr val="accent1">
                    <a:lumMod val="75000"/>
                  </a:schemeClr>
                </a:solidFill>
                <a:latin typeface="黑体" panose="02010609060101010101" pitchFamily="2" charset="-122"/>
                <a:ea typeface="黑体" panose="02010609060101010101" pitchFamily="2" charset="-122"/>
              </a:rPr>
              <a:t>目录</a:t>
            </a:r>
            <a:endParaRPr lang="zh-CN" altLang="en-US" sz="2800" b="1">
              <a:solidFill>
                <a:schemeClr val="accent1">
                  <a:lumMod val="75000"/>
                </a:schemeClr>
              </a:solidFill>
            </a:endParaRPr>
          </a:p>
          <a:p>
            <a:pPr algn="l" fontAlgn="auto">
              <a:lnSpc>
                <a:spcPct val="200000"/>
              </a:lnSpc>
            </a:pPr>
            <a:r>
              <a:rPr lang="zh-CN" altLang="en-US" sz="2800" b="1">
                <a:solidFill>
                  <a:schemeClr val="accent1">
                    <a:lumMod val="75000"/>
                  </a:schemeClr>
                </a:solidFill>
              </a:rPr>
              <a:t>一、拉丁美洲的民族独立运动</a:t>
            </a:r>
          </a:p>
          <a:p>
            <a:pPr algn="l" fontAlgn="auto">
              <a:lnSpc>
                <a:spcPct val="200000"/>
              </a:lnSpc>
            </a:pPr>
            <a:r>
              <a:rPr lang="zh-CN" altLang="en-US" sz="2800" b="1">
                <a:solidFill>
                  <a:schemeClr val="accent1">
                    <a:lumMod val="75000"/>
                  </a:schemeClr>
                </a:solidFill>
              </a:rPr>
              <a:t>二、亚洲的觉醒</a:t>
            </a:r>
          </a:p>
          <a:p>
            <a:pPr algn="l" fontAlgn="auto">
              <a:lnSpc>
                <a:spcPct val="200000"/>
              </a:lnSpc>
            </a:pPr>
            <a:r>
              <a:rPr lang="zh-CN" altLang="en-US" sz="2800" b="1">
                <a:solidFill>
                  <a:schemeClr val="accent1">
                    <a:lumMod val="75000"/>
                  </a:schemeClr>
                </a:solidFill>
              </a:rPr>
              <a:t>三、非洲的抗争</a:t>
            </a:r>
          </a:p>
          <a:p>
            <a:pPr algn="l" fontAlgn="auto">
              <a:lnSpc>
                <a:spcPct val="200000"/>
              </a:lnSpc>
            </a:pPr>
            <a:r>
              <a:rPr lang="zh-CN" altLang="en-US" sz="2800" b="1">
                <a:solidFill>
                  <a:schemeClr val="accent1">
                    <a:lumMod val="75000"/>
                  </a:schemeClr>
                </a:solidFill>
              </a:rPr>
              <a:t>四、总结</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p:nvPr>
            <p:custDataLst>
              <p:tags r:id="rId1"/>
            </p:custDataLst>
          </p:nvPr>
        </p:nvGraphicFramePr>
        <p:xfrm>
          <a:off x="554355" y="1391285"/>
          <a:ext cx="11235690" cy="4898390"/>
        </p:xfrm>
        <a:graphic>
          <a:graphicData uri="http://schemas.openxmlformats.org/drawingml/2006/table">
            <a:tbl>
              <a:tblPr/>
              <a:tblGrid>
                <a:gridCol w="1506220"/>
                <a:gridCol w="1793240"/>
                <a:gridCol w="2623820"/>
                <a:gridCol w="1470025"/>
                <a:gridCol w="3842385"/>
              </a:tblGrid>
              <a:tr h="965200">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FFFFFF"/>
                          </a:solidFill>
                          <a:effectLst/>
                          <a:latin typeface="Calibri" panose="020F0502020204030204" charset="0"/>
                          <a:ea typeface="宋体" panose="02010600030101010101" pitchFamily="2" charset="-122"/>
                        </a:rPr>
                        <a:t>国家</a:t>
                      </a: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FFFFFF"/>
                          </a:solidFill>
                          <a:effectLst/>
                          <a:latin typeface="Calibri" panose="020F0502020204030204" charset="0"/>
                          <a:ea typeface="宋体" panose="02010600030101010101" pitchFamily="2" charset="-122"/>
                        </a:rPr>
                        <a:t>殖民国</a:t>
                      </a: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FFFFFF"/>
                          </a:solidFill>
                          <a:effectLst/>
                          <a:latin typeface="Calibri" panose="020F0502020204030204" charset="0"/>
                          <a:ea typeface="宋体" panose="02010600030101010101" pitchFamily="2" charset="-122"/>
                        </a:rPr>
                        <a:t>动员手段</a:t>
                      </a: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FFFFFF"/>
                          </a:solidFill>
                          <a:effectLst/>
                          <a:latin typeface="Calibri" panose="020F0502020204030204" charset="0"/>
                          <a:ea typeface="宋体" panose="02010600030101010101" pitchFamily="2" charset="-122"/>
                        </a:rPr>
                        <a:t>斗争形式</a:t>
                      </a: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FFFFFF"/>
                          </a:solidFill>
                          <a:effectLst/>
                          <a:latin typeface="Calibri" panose="020F0502020204030204" charset="0"/>
                          <a:ea typeface="宋体" panose="02010600030101010101" pitchFamily="2" charset="-122"/>
                        </a:rPr>
                        <a:t>结果</a:t>
                      </a: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284605">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rPr>
                        <a:t>埃及</a:t>
                      </a:r>
                      <a:endParaRPr kumimoji="0" lang="en-US" altLang="zh-CN"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dirty="0">
                          <a:ln>
                            <a:noFill/>
                          </a:ln>
                          <a:solidFill>
                            <a:srgbClr val="000000"/>
                          </a:solidFill>
                          <a:effectLst/>
                          <a:latin typeface="Calibri" panose="020F0502020204030204" charset="0"/>
                          <a:ea typeface="宋体" panose="02010600030101010101" pitchFamily="2" charset="-122"/>
                        </a:rPr>
                        <a:t>1882</a:t>
                      </a: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rowSpan="3">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rPr>
                        <a:t>武装斗争</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楷体" panose="02010609060101010101" charset="-122"/>
                        <a:ea typeface="楷体" panose="02010609060101010101"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285240">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rPr>
                        <a:t>苏丹</a:t>
                      </a:r>
                      <a:endParaRPr kumimoji="0" lang="en-US" altLang="zh-CN"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dirty="0">
                          <a:ln>
                            <a:noFill/>
                          </a:ln>
                          <a:solidFill>
                            <a:srgbClr val="000000"/>
                          </a:solidFill>
                          <a:effectLst/>
                          <a:latin typeface="Calibri" panose="020F0502020204030204" charset="0"/>
                          <a:ea typeface="宋体" panose="02010600030101010101" pitchFamily="2" charset="-122"/>
                        </a:rPr>
                        <a:t>1881</a:t>
                      </a: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vMerge="1">
                  <a:txBody>
                    <a:bodyPr/>
                    <a:lstStyle/>
                    <a:p>
                      <a:endParaRPr lang="zh-CN"/>
                    </a:p>
                  </a:txBody>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1363345">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rPr>
                        <a:t>埃塞俄比亚</a:t>
                      </a:r>
                      <a:endParaRPr kumimoji="0" lang="en-US" altLang="zh-CN"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dirty="0">
                          <a:ln>
                            <a:noFill/>
                          </a:ln>
                          <a:solidFill>
                            <a:srgbClr val="000000"/>
                          </a:solidFill>
                          <a:effectLst/>
                          <a:latin typeface="Calibri" panose="020F0502020204030204" charset="0"/>
                          <a:ea typeface="宋体" panose="02010600030101010101" pitchFamily="2" charset="-122"/>
                        </a:rPr>
                        <a:t>1894</a:t>
                      </a: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vMerge="1">
                  <a:txBody>
                    <a:bodyPr/>
                    <a:lstStyle/>
                    <a:p>
                      <a:endParaRPr lang="zh-CN"/>
                    </a:p>
                  </a:txBody>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marT="45722" marB="4572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矩形 1"/>
          <p:cNvSpPr/>
          <p:nvPr/>
        </p:nvSpPr>
        <p:spPr>
          <a:xfrm>
            <a:off x="2358716" y="2830947"/>
            <a:ext cx="906017" cy="521970"/>
          </a:xfrm>
          <a:prstGeom prst="rect">
            <a:avLst/>
          </a:prstGeom>
        </p:spPr>
        <p:txBody>
          <a:bodyPr wrap="square">
            <a:spAutoFit/>
          </a:bodyPr>
          <a:lstStyle/>
          <a:p>
            <a:pPr lvl="0" fontAlgn="base">
              <a:spcBef>
                <a:spcPct val="0"/>
              </a:spcBef>
              <a:spcAft>
                <a:spcPct val="0"/>
              </a:spcAft>
            </a:pPr>
            <a:r>
              <a:rPr lang="zh-CN" altLang="en-US" sz="2800" b="1" dirty="0">
                <a:solidFill>
                  <a:srgbClr val="C00000"/>
                </a:solidFill>
                <a:latin typeface="楷体" panose="02010609060101010101" charset="-122"/>
                <a:ea typeface="楷体" panose="02010609060101010101" charset="-122"/>
              </a:rPr>
              <a:t>英国</a:t>
            </a:r>
          </a:p>
        </p:txBody>
      </p:sp>
      <p:sp>
        <p:nvSpPr>
          <p:cNvPr id="7" name="矩形 6"/>
          <p:cNvSpPr/>
          <p:nvPr/>
        </p:nvSpPr>
        <p:spPr>
          <a:xfrm>
            <a:off x="2358716" y="4029164"/>
            <a:ext cx="906017" cy="523220"/>
          </a:xfrm>
          <a:prstGeom prst="rect">
            <a:avLst/>
          </a:prstGeom>
        </p:spPr>
        <p:txBody>
          <a:bodyPr wrap="none">
            <a:spAutoFit/>
          </a:bodyPr>
          <a:lstStyle/>
          <a:p>
            <a:pPr lvl="0" fontAlgn="base">
              <a:spcBef>
                <a:spcPct val="0"/>
              </a:spcBef>
              <a:spcAft>
                <a:spcPct val="0"/>
              </a:spcAft>
            </a:pPr>
            <a:r>
              <a:rPr lang="zh-CN" altLang="en-US" sz="2800" b="1" dirty="0">
                <a:solidFill>
                  <a:srgbClr val="C00000"/>
                </a:solidFill>
                <a:latin typeface="楷体" panose="02010609060101010101" charset="-122"/>
                <a:ea typeface="楷体" panose="02010609060101010101" charset="-122"/>
              </a:rPr>
              <a:t>英国</a:t>
            </a:r>
          </a:p>
        </p:txBody>
      </p:sp>
      <p:sp>
        <p:nvSpPr>
          <p:cNvPr id="8" name="矩形 7"/>
          <p:cNvSpPr/>
          <p:nvPr/>
        </p:nvSpPr>
        <p:spPr>
          <a:xfrm>
            <a:off x="2358717" y="5274996"/>
            <a:ext cx="1266693" cy="523220"/>
          </a:xfrm>
          <a:prstGeom prst="rect">
            <a:avLst/>
          </a:prstGeom>
        </p:spPr>
        <p:txBody>
          <a:bodyPr wrap="none">
            <a:spAutoFit/>
          </a:bodyPr>
          <a:lstStyle/>
          <a:p>
            <a:pPr lvl="0" fontAlgn="base">
              <a:spcBef>
                <a:spcPct val="0"/>
              </a:spcBef>
              <a:spcAft>
                <a:spcPct val="0"/>
              </a:spcAft>
            </a:pPr>
            <a:r>
              <a:rPr lang="zh-CN" altLang="en-US" sz="2800" b="1" dirty="0">
                <a:solidFill>
                  <a:srgbClr val="C00000"/>
                </a:solidFill>
                <a:latin typeface="楷体" panose="02010609060101010101" charset="-122"/>
                <a:ea typeface="楷体" panose="02010609060101010101" charset="-122"/>
              </a:rPr>
              <a:t>意大利</a:t>
            </a:r>
          </a:p>
        </p:txBody>
      </p:sp>
      <p:sp>
        <p:nvSpPr>
          <p:cNvPr id="9" name="矩形 8"/>
          <p:cNvSpPr/>
          <p:nvPr/>
        </p:nvSpPr>
        <p:spPr>
          <a:xfrm>
            <a:off x="4226950" y="2739014"/>
            <a:ext cx="1627369" cy="523220"/>
          </a:xfrm>
          <a:prstGeom prst="rect">
            <a:avLst/>
          </a:prstGeom>
        </p:spPr>
        <p:txBody>
          <a:bodyPr wrap="none">
            <a:spAutoFit/>
          </a:bodyPr>
          <a:lstStyle/>
          <a:p>
            <a:pPr lvl="0" fontAlgn="base">
              <a:spcBef>
                <a:spcPct val="0"/>
              </a:spcBef>
              <a:spcAft>
                <a:spcPct val="0"/>
              </a:spcAft>
            </a:pPr>
            <a:r>
              <a:rPr lang="zh-CN" altLang="en-US" sz="2800" b="1" dirty="0">
                <a:solidFill>
                  <a:srgbClr val="C00000"/>
                </a:solidFill>
                <a:latin typeface="楷体" panose="02010609060101010101" charset="-122"/>
                <a:ea typeface="楷体" panose="02010609060101010101" charset="-122"/>
              </a:rPr>
              <a:t>政党组织</a:t>
            </a:r>
          </a:p>
        </p:txBody>
      </p:sp>
      <p:sp>
        <p:nvSpPr>
          <p:cNvPr id="11" name="矩形 10"/>
          <p:cNvSpPr/>
          <p:nvPr/>
        </p:nvSpPr>
        <p:spPr>
          <a:xfrm>
            <a:off x="4064795" y="5274821"/>
            <a:ext cx="1627369" cy="523220"/>
          </a:xfrm>
          <a:prstGeom prst="rect">
            <a:avLst/>
          </a:prstGeom>
        </p:spPr>
        <p:txBody>
          <a:bodyPr wrap="none">
            <a:spAutoFit/>
          </a:bodyPr>
          <a:lstStyle/>
          <a:p>
            <a:pPr lvl="0" fontAlgn="base">
              <a:spcBef>
                <a:spcPct val="0"/>
              </a:spcBef>
              <a:spcAft>
                <a:spcPct val="0"/>
              </a:spcAft>
            </a:pPr>
            <a:r>
              <a:rPr lang="zh-CN" altLang="en-US" sz="2800" b="1" dirty="0">
                <a:solidFill>
                  <a:srgbClr val="C00000"/>
                </a:solidFill>
                <a:latin typeface="楷体" panose="02010609060101010101" charset="-122"/>
                <a:ea typeface="楷体" panose="02010609060101010101" charset="-122"/>
              </a:rPr>
              <a:t>皇帝号召</a:t>
            </a:r>
          </a:p>
        </p:txBody>
      </p:sp>
      <p:sp>
        <p:nvSpPr>
          <p:cNvPr id="12" name="矩形 11"/>
          <p:cNvSpPr/>
          <p:nvPr/>
        </p:nvSpPr>
        <p:spPr>
          <a:xfrm>
            <a:off x="8358505" y="2461260"/>
            <a:ext cx="3147060" cy="891540"/>
          </a:xfrm>
          <a:prstGeom prst="rect">
            <a:avLst/>
          </a:prstGeom>
        </p:spPr>
        <p:txBody>
          <a:bodyPr wrap="square">
            <a:spAutoFit/>
          </a:bodyPr>
          <a:lstStyle/>
          <a:p>
            <a:pPr lvl="0" fontAlgn="base">
              <a:spcBef>
                <a:spcPct val="0"/>
              </a:spcBef>
              <a:spcAft>
                <a:spcPct val="0"/>
              </a:spcAft>
            </a:pPr>
            <a:r>
              <a:rPr lang="zh-CN" altLang="en-US" sz="2600" b="1" dirty="0" smtClean="0">
                <a:solidFill>
                  <a:srgbClr val="C00000"/>
                </a:solidFill>
                <a:latin typeface="楷体" panose="02010609060101010101" charset="-122"/>
                <a:ea typeface="楷体" panose="02010609060101010101" charset="-122"/>
              </a:rPr>
              <a:t>抵抗失败</a:t>
            </a:r>
            <a:r>
              <a:rPr lang="zh-CN" altLang="en-US" sz="2600" b="1" dirty="0">
                <a:solidFill>
                  <a:srgbClr val="C00000"/>
                </a:solidFill>
                <a:latin typeface="楷体" panose="02010609060101010101" charset="-122"/>
                <a:ea typeface="楷体" panose="02010609060101010101" charset="-122"/>
              </a:rPr>
              <a:t>，英国占领埃及</a:t>
            </a:r>
          </a:p>
        </p:txBody>
      </p:sp>
      <p:sp>
        <p:nvSpPr>
          <p:cNvPr id="13" name="矩形 12"/>
          <p:cNvSpPr/>
          <p:nvPr/>
        </p:nvSpPr>
        <p:spPr>
          <a:xfrm>
            <a:off x="8446341" y="3797008"/>
            <a:ext cx="2773379" cy="1200329"/>
          </a:xfrm>
          <a:prstGeom prst="rect">
            <a:avLst/>
          </a:prstGeom>
        </p:spPr>
        <p:txBody>
          <a:bodyPr wrap="square">
            <a:spAutoFit/>
          </a:bodyPr>
          <a:lstStyle/>
          <a:p>
            <a:pPr lvl="0" fontAlgn="base">
              <a:spcBef>
                <a:spcPct val="0"/>
              </a:spcBef>
              <a:spcAft>
                <a:spcPct val="0"/>
              </a:spcAft>
            </a:pPr>
            <a:r>
              <a:rPr lang="zh-CN" altLang="en-US" sz="2400" b="1" dirty="0">
                <a:solidFill>
                  <a:srgbClr val="C00000"/>
                </a:solidFill>
                <a:latin typeface="楷体" panose="02010609060101010101" charset="-122"/>
                <a:ea typeface="楷体" panose="02010609060101010101" charset="-122"/>
              </a:rPr>
              <a:t>虽沉重打击英国侵略者，但失败后英国控制了苏丹</a:t>
            </a:r>
          </a:p>
        </p:txBody>
      </p:sp>
      <p:sp>
        <p:nvSpPr>
          <p:cNvPr id="14" name="矩形 13"/>
          <p:cNvSpPr/>
          <p:nvPr/>
        </p:nvSpPr>
        <p:spPr>
          <a:xfrm>
            <a:off x="8446073" y="5121151"/>
            <a:ext cx="2819634" cy="830997"/>
          </a:xfrm>
          <a:prstGeom prst="rect">
            <a:avLst/>
          </a:prstGeom>
        </p:spPr>
        <p:txBody>
          <a:bodyPr wrap="square">
            <a:spAutoFit/>
          </a:bodyPr>
          <a:lstStyle/>
          <a:p>
            <a:pPr lvl="0" fontAlgn="base">
              <a:spcBef>
                <a:spcPct val="0"/>
              </a:spcBef>
              <a:spcAft>
                <a:spcPct val="0"/>
              </a:spcAft>
            </a:pPr>
            <a:r>
              <a:rPr lang="zh-CN" altLang="en-US" sz="2400" b="1" dirty="0">
                <a:solidFill>
                  <a:srgbClr val="C00000"/>
                </a:solidFill>
                <a:latin typeface="楷体" panose="02010609060101010101" charset="-122"/>
                <a:ea typeface="楷体" panose="02010609060101010101" charset="-122"/>
              </a:rPr>
              <a:t>打败侵埃意军，保持了独立</a:t>
            </a:r>
          </a:p>
        </p:txBody>
      </p:sp>
      <p:sp>
        <p:nvSpPr>
          <p:cNvPr id="15" name="矩形 14"/>
          <p:cNvSpPr/>
          <p:nvPr/>
        </p:nvSpPr>
        <p:spPr>
          <a:xfrm>
            <a:off x="4226890" y="3690328"/>
            <a:ext cx="1301910" cy="1200329"/>
          </a:xfrm>
          <a:prstGeom prst="rect">
            <a:avLst/>
          </a:prstGeom>
        </p:spPr>
        <p:txBody>
          <a:bodyPr wrap="square">
            <a:spAutoFit/>
          </a:bodyPr>
          <a:lstStyle/>
          <a:p>
            <a:pPr lvl="0" fontAlgn="base">
              <a:spcBef>
                <a:spcPct val="0"/>
              </a:spcBef>
              <a:spcAft>
                <a:spcPct val="0"/>
              </a:spcAft>
            </a:pPr>
            <a:r>
              <a:rPr lang="zh-CN" altLang="en-US" sz="2400" b="1" dirty="0">
                <a:solidFill>
                  <a:srgbClr val="C00000"/>
                </a:solidFill>
                <a:latin typeface="楷体" panose="02010609060101010101" charset="-122"/>
                <a:ea typeface="楷体" panose="02010609060101010101" charset="-122"/>
              </a:rPr>
              <a:t>马赫迪宗教组织</a:t>
            </a:r>
          </a:p>
        </p:txBody>
      </p:sp>
      <p:sp>
        <p:nvSpPr>
          <p:cNvPr id="4" name="矩形 3"/>
          <p:cNvSpPr/>
          <p:nvPr/>
        </p:nvSpPr>
        <p:spPr>
          <a:xfrm>
            <a:off x="0" y="0"/>
            <a:ext cx="3721735"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a:solidFill>
                  <a:schemeClr val="tx1"/>
                </a:solidFill>
                <a:latin typeface="黑体" panose="02010609060101010101" pitchFamily="2" charset="-122"/>
                <a:ea typeface="黑体" panose="02010609060101010101" pitchFamily="2" charset="-122"/>
              </a:rPr>
              <a:t>三、非洲的抗争</a:t>
            </a:r>
          </a:p>
        </p:txBody>
      </p:sp>
      <p:sp>
        <p:nvSpPr>
          <p:cNvPr id="6" name="文本框 5"/>
          <p:cNvSpPr txBox="1"/>
          <p:nvPr/>
        </p:nvSpPr>
        <p:spPr>
          <a:xfrm>
            <a:off x="1366520" y="735330"/>
            <a:ext cx="3604895" cy="521970"/>
          </a:xfrm>
          <a:prstGeom prst="rect">
            <a:avLst/>
          </a:prstGeom>
          <a:noFill/>
        </p:spPr>
        <p:txBody>
          <a:bodyPr wrap="square" rtlCol="0">
            <a:spAutoFit/>
          </a:bodyPr>
          <a:lstStyle/>
          <a:p>
            <a:r>
              <a:rPr lang="en-US" altLang="zh-CN" sz="2800">
                <a:latin typeface="方正粗黑宋简体" panose="02000000000000000000" charset="-122"/>
                <a:ea typeface="方正粗黑宋简体" panose="02000000000000000000" charset="-122"/>
              </a:rPr>
              <a:t>4</a:t>
            </a:r>
            <a:r>
              <a:rPr lang="zh-CN" altLang="en-US" sz="2800">
                <a:latin typeface="方正粗黑宋简体" panose="02000000000000000000" charset="-122"/>
                <a:ea typeface="方正粗黑宋简体" panose="02000000000000000000" charset="-122"/>
              </a:rPr>
              <a:t>、总结</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4"/>
          <p:cNvPicPr>
            <a:picLocks noChangeAspect="1"/>
          </p:cNvPicPr>
          <p:nvPr/>
        </p:nvPicPr>
        <p:blipFill>
          <a:blip r:embed="rId2"/>
          <a:stretch>
            <a:fillRect/>
          </a:stretch>
        </p:blipFill>
        <p:spPr>
          <a:xfrm>
            <a:off x="1390650" y="662305"/>
            <a:ext cx="9805035" cy="3028950"/>
          </a:xfrm>
          <a:prstGeom prst="rect">
            <a:avLst/>
          </a:prstGeom>
          <a:noFill/>
          <a:ln w="9525">
            <a:noFill/>
          </a:ln>
        </p:spPr>
      </p:pic>
      <p:sp>
        <p:nvSpPr>
          <p:cNvPr id="4" name="文本框 3"/>
          <p:cNvSpPr txBox="1"/>
          <p:nvPr/>
        </p:nvSpPr>
        <p:spPr>
          <a:xfrm>
            <a:off x="1083945" y="4636135"/>
            <a:ext cx="10024745" cy="1938020"/>
          </a:xfrm>
          <a:prstGeom prst="rect">
            <a:avLst/>
          </a:prstGeom>
          <a:noFill/>
          <a:ln w="9525">
            <a:noFill/>
          </a:ln>
        </p:spPr>
        <p:txBody>
          <a:bodyPr wrap="square" anchor="t">
            <a:spAutoFit/>
          </a:bodyPr>
          <a:lstStyle/>
          <a:p>
            <a:r>
              <a:rPr lang="en-US" altLang="zh-CN"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虽然这一时期亚非拉民族独立运动都以失败而告终，但它们都</a:t>
            </a:r>
            <a:r>
              <a:rPr lang="zh-CN" altLang="en-US" sz="2400" b="1" dirty="0">
                <a:solidFill>
                  <a:srgbClr val="000000"/>
                </a:solidFill>
                <a:latin typeface="楷体" panose="02010609060101010101" charset="-122"/>
                <a:ea typeface="楷体" panose="02010609060101010101" charset="-122"/>
              </a:rPr>
              <a:t>沉重打击了帝国主义侵略势力</a:t>
            </a:r>
            <a:r>
              <a:rPr lang="zh-CN" altLang="en-US" sz="2400" b="1" dirty="0">
                <a:solidFill>
                  <a:srgbClr val="000000"/>
                </a:solidFill>
                <a:latin typeface="楷体" panose="02010609060101010101" charset="-122"/>
                <a:ea typeface="楷体" panose="02010609060101010101" charset="-122"/>
                <a:sym typeface="宋体" panose="02010600030101010101" pitchFamily="2" charset="-122"/>
              </a:rPr>
              <a:t>，推动了民族独立和世界历史的发展。</a:t>
            </a:r>
            <a:r>
              <a:rPr lang="zh-CN" altLang="en-US" sz="2400" b="1" dirty="0">
                <a:latin typeface="楷体" panose="02010609060101010101" charset="-122"/>
                <a:ea typeface="楷体" panose="02010609060101010101" charset="-122"/>
              </a:rPr>
              <a:t>在民族独立运动过程中，殖民地半殖民地人民宣传民主思想，探索民主革命道路，</a:t>
            </a:r>
            <a:r>
              <a:rPr lang="zh-CN" altLang="en-US" sz="2400" b="1" dirty="0">
                <a:solidFill>
                  <a:srgbClr val="000000"/>
                </a:solidFill>
                <a:latin typeface="楷体" panose="02010609060101010101" charset="-122"/>
                <a:ea typeface="楷体" panose="02010609060101010101" charset="-122"/>
              </a:rPr>
              <a:t>削弱了本国的封建势力，</a:t>
            </a:r>
            <a:r>
              <a:rPr lang="zh-CN" altLang="en-US" sz="2400" b="1" dirty="0">
                <a:latin typeface="楷体" panose="02010609060101010101" charset="-122"/>
                <a:ea typeface="楷体" panose="02010609060101010101" charset="-122"/>
              </a:rPr>
              <a:t>为后来各国革命运动指明了方向，</a:t>
            </a:r>
            <a:r>
              <a:rPr lang="zh-CN" altLang="en-US" sz="2400" b="1" dirty="0">
                <a:solidFill>
                  <a:srgbClr val="000000"/>
                </a:solidFill>
                <a:latin typeface="楷体" panose="02010609060101010101" charset="-122"/>
                <a:ea typeface="楷体" panose="02010609060101010101" charset="-122"/>
                <a:sym typeface="宋体" panose="02010600030101010101" pitchFamily="2" charset="-122"/>
              </a:rPr>
              <a:t>提供了宝贵的经验教训</a:t>
            </a:r>
            <a:r>
              <a:rPr lang="zh-CN" altLang="en-US" sz="2400" b="1" dirty="0">
                <a:latin typeface="楷体" panose="02010609060101010101" charset="-122"/>
                <a:ea typeface="楷体" panose="02010609060101010101" charset="-122"/>
                <a:sym typeface="宋体" panose="02010600030101010101" pitchFamily="2" charset="-122"/>
              </a:rPr>
              <a:t>。</a:t>
            </a:r>
            <a:endParaRPr lang="en-US" altLang="zh-CN" sz="2400">
              <a:latin typeface="Calibri" panose="020F0502020204030204" charset="0"/>
              <a:ea typeface="宋体" panose="02010600030101010101" pitchFamily="2" charset="-122"/>
            </a:endParaRPr>
          </a:p>
        </p:txBody>
      </p:sp>
      <p:sp>
        <p:nvSpPr>
          <p:cNvPr id="41987" name="文本框 6"/>
          <p:cNvSpPr txBox="1"/>
          <p:nvPr/>
        </p:nvSpPr>
        <p:spPr>
          <a:xfrm>
            <a:off x="1599883" y="3989070"/>
            <a:ext cx="897890" cy="521970"/>
          </a:xfrm>
          <a:prstGeom prst="rect">
            <a:avLst/>
          </a:prstGeom>
          <a:noFill/>
          <a:ln w="9525">
            <a:noFill/>
          </a:ln>
        </p:spPr>
        <p:txBody>
          <a:bodyPr wrap="none" anchor="t">
            <a:spAutoFit/>
          </a:bodyPr>
          <a:lstStyle/>
          <a:p>
            <a:r>
              <a:rPr lang="zh-CN" altLang="en-US" sz="2800" b="1">
                <a:latin typeface="Calibri" panose="020F0502020204030204" charset="0"/>
                <a:ea typeface="宋体" panose="02010600030101010101" pitchFamily="2" charset="-122"/>
              </a:rPr>
              <a:t>影响</a:t>
            </a:r>
          </a:p>
        </p:txBody>
      </p:sp>
      <p:sp>
        <p:nvSpPr>
          <p:cNvPr id="2" name="矩形 1"/>
          <p:cNvSpPr/>
          <p:nvPr/>
        </p:nvSpPr>
        <p:spPr>
          <a:xfrm>
            <a:off x="0" y="0"/>
            <a:ext cx="3721735"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四、总结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3"/>
          <p:cNvSpPr/>
          <p:nvPr/>
        </p:nvSpPr>
        <p:spPr>
          <a:xfrm>
            <a:off x="3168650" y="263525"/>
            <a:ext cx="5855970" cy="497840"/>
          </a:xfrm>
          <a:prstGeom prst="rect">
            <a:avLst/>
          </a:prstGeom>
          <a:noFill/>
          <a:ln w="9525">
            <a:noFill/>
          </a:ln>
        </p:spPr>
        <p:txBody>
          <a:bodyPr wrap="none" lIns="68577" tIns="34288" rIns="68577" bIns="34288" anchor="t">
            <a:spAutoFit/>
          </a:bodyPr>
          <a:lstStyle/>
          <a:p>
            <a:pPr defTabSz="685800"/>
            <a:r>
              <a:rPr lang="zh-CN" altLang="en-US" sz="2800" b="1" dirty="0">
                <a:solidFill>
                  <a:srgbClr val="000000"/>
                </a:solidFill>
                <a:latin typeface="楷体" panose="02010609060101010101" charset="-122"/>
                <a:ea typeface="楷体" panose="02010609060101010101" charset="-122"/>
              </a:rPr>
              <a:t>正确认识亚非拉民族独立运动的差异</a:t>
            </a:r>
          </a:p>
        </p:txBody>
      </p:sp>
      <p:sp>
        <p:nvSpPr>
          <p:cNvPr id="43010" name="文本框 5"/>
          <p:cNvSpPr txBox="1"/>
          <p:nvPr/>
        </p:nvSpPr>
        <p:spPr>
          <a:xfrm>
            <a:off x="1668463" y="866775"/>
            <a:ext cx="8718550" cy="990600"/>
          </a:xfrm>
          <a:prstGeom prst="rect">
            <a:avLst/>
          </a:prstGeom>
          <a:noFill/>
          <a:ln w="9525">
            <a:noFill/>
          </a:ln>
        </p:spPr>
        <p:txBody>
          <a:bodyPr wrap="square" lIns="68577" tIns="34288" rIns="68577" bIns="34288" anchor="t">
            <a:spAutoFit/>
          </a:bodyPr>
          <a:lstStyle/>
          <a:p>
            <a:pPr defTabSz="685800"/>
            <a:r>
              <a:rPr lang="zh-CN" altLang="en-US" dirty="0">
                <a:solidFill>
                  <a:srgbClr val="0033CC"/>
                </a:solidFill>
                <a:latin typeface="Calibri" panose="020F0502020204030204" charset="0"/>
                <a:ea typeface="宋体" panose="02010600030101010101" pitchFamily="2" charset="-122"/>
              </a:rPr>
              <a:t> </a:t>
            </a:r>
            <a:r>
              <a:rPr lang="zh-CN" altLang="en-US" sz="2000" b="1" dirty="0">
                <a:solidFill>
                  <a:srgbClr val="0033CC"/>
                </a:solidFill>
                <a:latin typeface="楷体" panose="02010609060101010101" charset="-122"/>
                <a:ea typeface="楷体" panose="02010609060101010101" charset="-122"/>
              </a:rPr>
              <a:t>  </a:t>
            </a:r>
            <a:r>
              <a:rPr lang="zh-CN" altLang="en-US" sz="2000" b="1" dirty="0">
                <a:solidFill>
                  <a:srgbClr val="FF0000"/>
                </a:solidFill>
                <a:latin typeface="楷体" panose="02010609060101010101" charset="-122"/>
                <a:ea typeface="楷体" panose="02010609060101010101" charset="-122"/>
              </a:rPr>
              <a:t>由于</a:t>
            </a:r>
            <a:r>
              <a:rPr lang="zh-CN" altLang="en-US" sz="2000" b="1" dirty="0">
                <a:latin typeface="楷体" panose="02010609060101010101" charset="-122"/>
                <a:ea typeface="楷体" panose="02010609060101010101" charset="-122"/>
              </a:rPr>
              <a:t>各个地区、国家的社会发展程度很不平衡，外来资本主义刺激下产生的新的经济因素，或强或弱，阶级结构的变化有大有小，因而不同地区和国家民族独立运动的斗争水平高低各异，形式和性质也不尽相同。</a:t>
            </a:r>
          </a:p>
        </p:txBody>
      </p:sp>
      <p:sp>
        <p:nvSpPr>
          <p:cNvPr id="2" name="流程图: 可选过程 1"/>
          <p:cNvSpPr/>
          <p:nvPr/>
        </p:nvSpPr>
        <p:spPr>
          <a:xfrm>
            <a:off x="1668463" y="1963738"/>
            <a:ext cx="8296275" cy="68262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defTabSz="685800" fontAlgn="base"/>
            <a:r>
              <a:rPr lang="en-US" altLang="zh-CN" sz="2000" b="1" strike="noStrike" noProof="1">
                <a:latin typeface="楷体" panose="02010609060101010101" charset="-122"/>
                <a:ea typeface="楷体" panose="02010609060101010101" charset="-122"/>
                <a:cs typeface="楷体" panose="02010609060101010101" charset="-122"/>
                <a:sym typeface="+mn-ea"/>
              </a:rPr>
              <a:t> </a:t>
            </a:r>
            <a:r>
              <a:rPr lang="zh-CN" altLang="en-US" sz="2400" b="1" strike="noStrike" noProof="1">
                <a:solidFill>
                  <a:srgbClr val="FF0000"/>
                </a:solidFill>
                <a:latin typeface="楷体" panose="02010609060101010101" charset="-122"/>
                <a:ea typeface="楷体" panose="02010609060101010101" charset="-122"/>
                <a:cs typeface="楷体" panose="02010609060101010101" charset="-122"/>
                <a:sym typeface="+mn-ea"/>
              </a:rPr>
              <a:t>在拉丁美洲</a:t>
            </a:r>
            <a:r>
              <a:rPr lang="zh-CN" altLang="en-US" sz="2400" strike="noStrike" noProof="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strike="noStrike" noProof="1">
                <a:latin typeface="楷体" panose="02010609060101010101" charset="-122"/>
                <a:ea typeface="楷体" panose="02010609060101010101" charset="-122"/>
                <a:cs typeface="楷体" panose="02010609060101010101" charset="-122"/>
                <a:sym typeface="+mn-ea"/>
              </a:rPr>
              <a:t>主要是</a:t>
            </a:r>
            <a:r>
              <a:rPr lang="zh-CN" altLang="en-US" sz="2400" b="1" strike="noStrike" noProof="1">
                <a:solidFill>
                  <a:srgbClr val="0000FF"/>
                </a:solidFill>
                <a:latin typeface="楷体" panose="02010609060101010101" charset="-122"/>
                <a:ea typeface="楷体" panose="02010609060101010101" charset="-122"/>
                <a:cs typeface="楷体" panose="02010609060101010101" charset="-122"/>
                <a:sym typeface="+mn-ea"/>
              </a:rPr>
              <a:t>反帝反封建的资产阶级民族民主革命</a:t>
            </a:r>
            <a:r>
              <a:rPr lang="zh-CN" altLang="en-US" sz="2400" strike="noStrike" noProof="1">
                <a:latin typeface="楷体" panose="02010609060101010101" charset="-122"/>
                <a:ea typeface="楷体" panose="02010609060101010101" charset="-122"/>
                <a:cs typeface="楷体" panose="02010609060101010101" charset="-122"/>
                <a:sym typeface="+mn-ea"/>
              </a:rPr>
              <a:t>。</a:t>
            </a:r>
            <a:r>
              <a:rPr lang="en-US" altLang="zh-CN" sz="2400" strike="noStrike" noProof="1">
                <a:latin typeface="楷体" panose="02010609060101010101" charset="-122"/>
                <a:ea typeface="楷体" panose="02010609060101010101" charset="-122"/>
                <a:cs typeface="楷体" panose="02010609060101010101" charset="-122"/>
                <a:sym typeface="+mn-ea"/>
              </a:rPr>
              <a:t>        </a:t>
            </a:r>
            <a:endParaRPr lang="zh-CN" altLang="en-US" sz="2400" strike="noStrike" noProof="1">
              <a:latin typeface="楷体" panose="02010609060101010101" charset="-122"/>
              <a:ea typeface="楷体" panose="02010609060101010101" charset="-122"/>
              <a:cs typeface="楷体" panose="02010609060101010101" charset="-122"/>
            </a:endParaRPr>
          </a:p>
        </p:txBody>
      </p:sp>
      <p:sp>
        <p:nvSpPr>
          <p:cNvPr id="7" name="矩形 6"/>
          <p:cNvSpPr/>
          <p:nvPr/>
        </p:nvSpPr>
        <p:spPr>
          <a:xfrm>
            <a:off x="1597025" y="2771775"/>
            <a:ext cx="8928100" cy="28670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zh-CN" altLang="en-US" sz="2400" b="1" strike="noStrike" noProof="1">
                <a:solidFill>
                  <a:srgbClr val="FF0000"/>
                </a:solidFill>
                <a:latin typeface="楷体" panose="02010609060101010101" charset="-122"/>
                <a:ea typeface="楷体" panose="02010609060101010101" charset="-122"/>
                <a:cs typeface="楷体" panose="02010609060101010101" charset="-122"/>
                <a:sym typeface="+mn-ea"/>
              </a:rPr>
              <a:t>在亚洲，</a:t>
            </a:r>
            <a:r>
              <a:rPr lang="zh-CN" altLang="en-US" sz="2400" b="1" strike="noStrike" noProof="1">
                <a:latin typeface="楷体" panose="02010609060101010101" charset="-122"/>
                <a:ea typeface="楷体" panose="02010609060101010101" charset="-122"/>
                <a:cs typeface="楷体" panose="02010609060101010101" charset="-122"/>
                <a:sym typeface="+mn-ea"/>
              </a:rPr>
              <a:t>由于各国民族资本主义的发展，民族解放运动进入了</a:t>
            </a:r>
            <a:r>
              <a:rPr lang="zh-CN" altLang="en-US" sz="2400" b="1" strike="noStrike" noProof="1">
                <a:solidFill>
                  <a:srgbClr val="0000FF"/>
                </a:solidFill>
                <a:latin typeface="楷体" panose="02010609060101010101" charset="-122"/>
                <a:ea typeface="楷体" panose="02010609060101010101" charset="-122"/>
                <a:cs typeface="楷体" panose="02010609060101010101" charset="-122"/>
                <a:sym typeface="+mn-ea"/>
              </a:rPr>
              <a:t>资产阶级民族民主革命阶段</a:t>
            </a:r>
            <a:r>
              <a:rPr lang="zh-CN" altLang="en-US" sz="2400" b="1" strike="noStrike" noProof="1">
                <a:latin typeface="楷体" panose="02010609060101010101" charset="-122"/>
                <a:ea typeface="楷体" panose="02010609060101010101" charset="-122"/>
                <a:cs typeface="楷体" panose="02010609060101010101" charset="-122"/>
                <a:sym typeface="+mn-ea"/>
              </a:rPr>
              <a:t>，并呈现以下三个特点。</a:t>
            </a:r>
            <a:r>
              <a:rPr lang="zh-CN" altLang="en-US" sz="2400" b="1" strike="noStrike" noProof="1">
                <a:solidFill>
                  <a:srgbClr val="C00000"/>
                </a:solidFill>
                <a:latin typeface="楷体" panose="02010609060101010101" charset="-122"/>
                <a:ea typeface="楷体" panose="02010609060101010101" charset="-122"/>
                <a:cs typeface="楷体" panose="02010609060101010101" charset="-122"/>
                <a:sym typeface="+mn-ea"/>
              </a:rPr>
              <a:t>一</a:t>
            </a:r>
            <a:r>
              <a:rPr lang="zh-CN" altLang="en-US" sz="2400" b="1" strike="noStrike" noProof="1">
                <a:latin typeface="楷体" panose="02010609060101010101" charset="-122"/>
                <a:ea typeface="楷体" panose="02010609060101010101" charset="-122"/>
                <a:cs typeface="楷体" panose="02010609060101010101" charset="-122"/>
                <a:sym typeface="+mn-ea"/>
              </a:rPr>
              <a:t>是出现了</a:t>
            </a:r>
            <a:r>
              <a:rPr lang="zh-CN" altLang="en-US" sz="2400" b="1" strike="noStrike" noProof="1">
                <a:solidFill>
                  <a:srgbClr val="0000FF"/>
                </a:solidFill>
                <a:latin typeface="楷体" panose="02010609060101010101" charset="-122"/>
                <a:ea typeface="楷体" panose="02010609060101010101" charset="-122"/>
                <a:cs typeface="楷体" panose="02010609060101010101" charset="-122"/>
                <a:sym typeface="+mn-ea"/>
              </a:rPr>
              <a:t>民族资产阶级政党的领导</a:t>
            </a:r>
            <a:r>
              <a:rPr lang="zh-CN" altLang="en-US" sz="2400" b="1" strike="noStrike" noProof="1">
                <a:latin typeface="楷体" panose="02010609060101010101" charset="-122"/>
                <a:ea typeface="楷体" panose="02010609060101010101" charset="-122"/>
                <a:cs typeface="楷体" panose="02010609060101010101" charset="-122"/>
                <a:sym typeface="+mn-ea"/>
              </a:rPr>
              <a:t>，如中国的同盟会和印度国大党；</a:t>
            </a:r>
            <a:r>
              <a:rPr lang="zh-CN" altLang="en-US" sz="2400" b="1" strike="noStrike" noProof="1">
                <a:solidFill>
                  <a:srgbClr val="C00000"/>
                </a:solidFill>
                <a:latin typeface="楷体" panose="02010609060101010101" charset="-122"/>
                <a:ea typeface="楷体" panose="02010609060101010101" charset="-122"/>
                <a:cs typeface="楷体" panose="02010609060101010101" charset="-122"/>
                <a:sym typeface="+mn-ea"/>
              </a:rPr>
              <a:t>二</a:t>
            </a:r>
            <a:r>
              <a:rPr lang="zh-CN" altLang="en-US" sz="2400" b="1" strike="noStrike" noProof="1">
                <a:latin typeface="楷体" panose="02010609060101010101" charset="-122"/>
                <a:ea typeface="楷体" panose="02010609060101010101" charset="-122"/>
                <a:cs typeface="楷体" panose="02010609060101010101" charset="-122"/>
                <a:sym typeface="+mn-ea"/>
              </a:rPr>
              <a:t>是旧式的农民起义逐渐被资产阶级领导的民族民主运动代替，宗教的旗帜被</a:t>
            </a:r>
            <a:r>
              <a:rPr lang="zh-CN" altLang="en-US" sz="2400" b="1" strike="noStrike" noProof="1">
                <a:solidFill>
                  <a:srgbClr val="0000FF"/>
                </a:solidFill>
                <a:latin typeface="楷体" panose="02010609060101010101" charset="-122"/>
                <a:ea typeface="楷体" panose="02010609060101010101" charset="-122"/>
                <a:cs typeface="楷体" panose="02010609060101010101" charset="-122"/>
                <a:sym typeface="+mn-ea"/>
              </a:rPr>
              <a:t>民族主义、民主主义的旗帜</a:t>
            </a:r>
            <a:r>
              <a:rPr lang="zh-CN" altLang="en-US" sz="2400" b="1" strike="noStrike" noProof="1">
                <a:latin typeface="楷体" panose="02010609060101010101" charset="-122"/>
                <a:ea typeface="楷体" panose="02010609060101010101" charset="-122"/>
                <a:cs typeface="楷体" panose="02010609060101010101" charset="-122"/>
                <a:sym typeface="+mn-ea"/>
              </a:rPr>
              <a:t>代替；</a:t>
            </a:r>
            <a:r>
              <a:rPr lang="zh-CN" altLang="en-US" sz="2400" b="1" strike="noStrike" noProof="1">
                <a:solidFill>
                  <a:srgbClr val="C00000"/>
                </a:solidFill>
                <a:latin typeface="楷体" panose="02010609060101010101" charset="-122"/>
                <a:ea typeface="楷体" panose="02010609060101010101" charset="-122"/>
                <a:cs typeface="楷体" panose="02010609060101010101" charset="-122"/>
                <a:sym typeface="+mn-ea"/>
              </a:rPr>
              <a:t>三</a:t>
            </a:r>
            <a:r>
              <a:rPr lang="zh-CN" altLang="en-US" sz="2400" b="1" strike="noStrike" noProof="1">
                <a:latin typeface="楷体" panose="02010609060101010101" charset="-122"/>
                <a:ea typeface="楷体" panose="02010609060101010101" charset="-122"/>
                <a:cs typeface="楷体" panose="02010609060101010101" charset="-122"/>
                <a:sym typeface="+mn-ea"/>
              </a:rPr>
              <a:t>是</a:t>
            </a:r>
            <a:r>
              <a:rPr lang="zh-CN" altLang="en-US" sz="2400" b="1" strike="noStrike" noProof="1">
                <a:solidFill>
                  <a:srgbClr val="0000FF"/>
                </a:solidFill>
                <a:latin typeface="楷体" panose="02010609060101010101" charset="-122"/>
                <a:ea typeface="楷体" panose="02010609060101010101" charset="-122"/>
                <a:cs typeface="楷体" panose="02010609060101010101" charset="-122"/>
                <a:sym typeface="+mn-ea"/>
              </a:rPr>
              <a:t>新的阶级力量</a:t>
            </a:r>
            <a:r>
              <a:rPr lang="zh-CN" altLang="en-US" sz="2400" b="1" strike="noStrike" noProof="1">
                <a:latin typeface="楷体" panose="02010609060101010101" charset="-122"/>
                <a:ea typeface="楷体" panose="02010609060101010101" charset="-122"/>
                <a:cs typeface="楷体" panose="02010609060101010101" charset="-122"/>
                <a:sym typeface="+mn-ea"/>
              </a:rPr>
              <a:t>参加了斗争，如</a:t>
            </a:r>
            <a:r>
              <a:rPr lang="en-US" altLang="zh-CN" sz="2400" b="1" strike="noStrike" noProof="1">
                <a:latin typeface="楷体" panose="02010609060101010101" charset="-122"/>
                <a:ea typeface="楷体" panose="02010609060101010101" charset="-122"/>
                <a:cs typeface="楷体" panose="02010609060101010101" charset="-122"/>
                <a:sym typeface="+mn-ea"/>
              </a:rPr>
              <a:t>1908</a:t>
            </a:r>
            <a:r>
              <a:rPr lang="zh-CN" altLang="en-US" sz="2400" b="1" strike="noStrike" noProof="1">
                <a:latin typeface="楷体" panose="02010609060101010101" charset="-122"/>
                <a:ea typeface="楷体" panose="02010609060101010101" charset="-122"/>
                <a:cs typeface="楷体" panose="02010609060101010101" charset="-122"/>
                <a:sym typeface="+mn-ea"/>
              </a:rPr>
              <a:t>年印度孟买工人大罢工。</a:t>
            </a:r>
            <a:r>
              <a:rPr lang="en-US" altLang="zh-CN" sz="2400" b="1" strike="noStrike" noProof="1">
                <a:latin typeface="楷体" panose="02010609060101010101" charset="-122"/>
                <a:ea typeface="楷体" panose="02010609060101010101" charset="-122"/>
                <a:cs typeface="楷体" panose="02010609060101010101" charset="-122"/>
                <a:sym typeface="+mn-ea"/>
              </a:rPr>
              <a:t> </a:t>
            </a:r>
            <a:r>
              <a:rPr lang="zh-CN" altLang="en-US" sz="2400" b="1" strike="noStrike" noProof="1">
                <a:latin typeface="楷体" panose="02010609060101010101" charset="-122"/>
                <a:ea typeface="楷体" panose="02010609060101010101" charset="-122"/>
                <a:cs typeface="楷体" panose="02010609060101010101" charset="-122"/>
                <a:sym typeface="+mn-ea"/>
              </a:rPr>
              <a:t>至于朝鲜的甲午农民战争、中国义和团运动，则还属于传统的运动模式，但不占主流。</a:t>
            </a:r>
            <a:endParaRPr lang="zh-CN" altLang="en-US" sz="2400" b="1" strike="noStrike" noProof="1">
              <a:latin typeface="楷体" panose="02010609060101010101" charset="-122"/>
              <a:ea typeface="楷体" panose="02010609060101010101" charset="-122"/>
              <a:cs typeface="楷体" panose="02010609060101010101" charset="-122"/>
            </a:endParaRPr>
          </a:p>
        </p:txBody>
      </p:sp>
      <p:sp>
        <p:nvSpPr>
          <p:cNvPr id="8" name="流程图: 可选过程 7"/>
          <p:cNvSpPr/>
          <p:nvPr/>
        </p:nvSpPr>
        <p:spPr>
          <a:xfrm>
            <a:off x="1631950" y="5875338"/>
            <a:ext cx="8856663" cy="73342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zh-CN" altLang="en-US" sz="2400" b="1" strike="noStrike" noProof="1">
                <a:solidFill>
                  <a:srgbClr val="FF0000"/>
                </a:solidFill>
                <a:latin typeface="楷体" panose="02010609060101010101" charset="-122"/>
                <a:ea typeface="楷体" panose="02010609060101010101" charset="-122"/>
                <a:cs typeface="楷体" panose="02010609060101010101" charset="-122"/>
                <a:sym typeface="+mn-ea"/>
              </a:rPr>
              <a:t>在非洲，</a:t>
            </a:r>
            <a:r>
              <a:rPr lang="zh-CN" altLang="en-US" sz="2400" b="1" strike="noStrike" noProof="1">
                <a:latin typeface="楷体" panose="02010609060101010101" charset="-122"/>
                <a:ea typeface="楷体" panose="02010609060101010101" charset="-122"/>
                <a:cs typeface="楷体" panose="02010609060101010101" charset="-122"/>
                <a:sym typeface="+mn-ea"/>
              </a:rPr>
              <a:t>斗争水平总体上相对落后，主要是</a:t>
            </a:r>
            <a:r>
              <a:rPr lang="zh-CN" altLang="en-US" sz="2400" b="1" strike="noStrike" noProof="1">
                <a:solidFill>
                  <a:srgbClr val="0000FF"/>
                </a:solidFill>
                <a:latin typeface="楷体" panose="02010609060101010101" charset="-122"/>
                <a:ea typeface="楷体" panose="02010609060101010101" charset="-122"/>
                <a:cs typeface="楷体" panose="02010609060101010101" charset="-122"/>
                <a:sym typeface="+mn-ea"/>
              </a:rPr>
              <a:t>旧式民族运动</a:t>
            </a:r>
            <a:r>
              <a:rPr lang="zh-CN" altLang="en-US" sz="2400" b="1" strike="noStrike" noProof="1">
                <a:latin typeface="楷体" panose="02010609060101010101" charset="-122"/>
                <a:ea typeface="楷体" panose="02010609060101010101" charset="-122"/>
                <a:cs typeface="楷体" panose="02010609060101010101" charset="-122"/>
                <a:sym typeface="+mn-ea"/>
              </a:rPr>
              <a:t>，只有埃及出现了非洲第一个政党</a:t>
            </a:r>
            <a:r>
              <a:rPr lang="en-US" altLang="zh-CN" sz="2400" b="1" strike="noStrike" noProof="1">
                <a:latin typeface="楷体" panose="02010609060101010101" charset="-122"/>
                <a:ea typeface="楷体" panose="02010609060101010101" charset="-122"/>
                <a:cs typeface="楷体" panose="02010609060101010101" charset="-122"/>
                <a:sym typeface="+mn-ea"/>
              </a:rPr>
              <a:t>——</a:t>
            </a:r>
            <a:r>
              <a:rPr lang="zh-CN" altLang="en-US" sz="2400" b="1" strike="noStrike" noProof="1">
                <a:latin typeface="楷体" panose="02010609060101010101" charset="-122"/>
                <a:ea typeface="楷体" panose="02010609060101010101" charset="-122"/>
                <a:cs typeface="楷体" panose="02010609060101010101" charset="-122"/>
                <a:sym typeface="+mn-ea"/>
              </a:rPr>
              <a:t>祖国党</a:t>
            </a:r>
            <a:r>
              <a:rPr lang="zh-CN" altLang="en-US" sz="2000" b="1" strike="noStrike" noProof="1">
                <a:latin typeface="楷体" panose="02010609060101010101" charset="-122"/>
                <a:ea typeface="楷体" panose="02010609060101010101" charset="-122"/>
                <a:cs typeface="楷体" panose="02010609060101010101" charset="-122"/>
                <a:sym typeface="+mn-ea"/>
              </a:rPr>
              <a:t>。</a:t>
            </a:r>
            <a:endParaRPr lang="zh-CN" altLang="en-US" sz="2000" b="1" strike="noStrike" noProof="1">
              <a:latin typeface="楷体" panose="02010609060101010101" charset="-122"/>
              <a:ea typeface="楷体" panose="02010609060101010101" charset="-122"/>
              <a:cs typeface="楷体" panose="02010609060101010101" charset="-122"/>
            </a:endParaRPr>
          </a:p>
        </p:txBody>
      </p:sp>
      <p:sp>
        <p:nvSpPr>
          <p:cNvPr id="9" name="云形 8"/>
          <p:cNvSpPr/>
          <p:nvPr/>
        </p:nvSpPr>
        <p:spPr>
          <a:xfrm>
            <a:off x="1668463" y="44450"/>
            <a:ext cx="1512888" cy="9366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800" b="1" strike="noStrike" noProof="1">
                <a:solidFill>
                  <a:schemeClr val="tx1"/>
                </a:solidFill>
                <a:latin typeface="楷体" panose="02010609060101010101" charset="-122"/>
                <a:ea typeface="楷体" panose="02010609060101010101" charset="-122"/>
              </a:rPr>
              <a:t>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59951" y="0"/>
            <a:ext cx="2348720" cy="523220"/>
          </a:xfrm>
          <a:prstGeom prst="rect">
            <a:avLst/>
          </a:prstGeom>
        </p:spPr>
        <p:txBody>
          <a:bodyPr wrap="none">
            <a:spAutoFit/>
          </a:bodyPr>
          <a:lstStyle/>
          <a:p>
            <a:pPr algn="just"/>
            <a:r>
              <a:rPr lang="zh-CN" altLang="zh-CN" sz="2800" b="1" kern="100" dirty="0">
                <a:solidFill>
                  <a:srgbClr val="000000"/>
                </a:solidFill>
                <a:latin typeface="Calibri" panose="020F0502020204030204" charset="0"/>
                <a:ea typeface="宋体" panose="02010600030101010101" pitchFamily="2" charset="-122"/>
                <a:cs typeface="Times New Roman" panose="02020603050405020304" pitchFamily="18" charset="0"/>
              </a:rPr>
              <a:t>【</a:t>
            </a:r>
            <a:r>
              <a:rPr lang="zh-CN" altLang="zh-CN" sz="2800" b="1" kern="100" dirty="0" smtClean="0">
                <a:solidFill>
                  <a:srgbClr val="000000"/>
                </a:solidFill>
                <a:latin typeface="Calibri" panose="020F0502020204030204" charset="0"/>
                <a:ea typeface="宋体" panose="02010600030101010101" pitchFamily="2" charset="-122"/>
                <a:cs typeface="Times New Roman" panose="02020603050405020304" pitchFamily="18" charset="0"/>
              </a:rPr>
              <a:t>课</a:t>
            </a:r>
            <a:r>
              <a:rPr lang="zh-CN" altLang="en-US" sz="2800" b="1" kern="100" dirty="0" smtClean="0">
                <a:solidFill>
                  <a:srgbClr val="000000"/>
                </a:solidFill>
                <a:latin typeface="Calibri" panose="020F0502020204030204" charset="0"/>
                <a:ea typeface="宋体" panose="02010600030101010101" pitchFamily="2" charset="-122"/>
                <a:cs typeface="Times New Roman" panose="02020603050405020304" pitchFamily="18" charset="0"/>
              </a:rPr>
              <a:t>堂小结</a:t>
            </a:r>
            <a:r>
              <a:rPr lang="zh-CN" altLang="zh-CN" sz="2800" b="1" kern="100" dirty="0" smtClean="0">
                <a:solidFill>
                  <a:srgbClr val="000000"/>
                </a:solidFill>
                <a:latin typeface="Calibri" panose="020F0502020204030204" charset="0"/>
                <a:ea typeface="宋体" panose="02010600030101010101" pitchFamily="2" charset="-122"/>
                <a:cs typeface="Times New Roman" panose="02020603050405020304" pitchFamily="18" charset="0"/>
              </a:rPr>
              <a:t>】</a:t>
            </a:r>
            <a:endParaRPr lang="en-US" altLang="zh-CN" sz="2800" b="1" kern="100" dirty="0">
              <a:solidFill>
                <a:srgbClr val="000000"/>
              </a:solidFill>
              <a:latin typeface="Calibri" panose="020F0502020204030204" charset="0"/>
              <a:ea typeface="宋体" panose="02010600030101010101" pitchFamily="2" charset="-122"/>
              <a:cs typeface="Times New Roman" panose="02020603050405020304" pitchFamily="18" charset="0"/>
            </a:endParaRPr>
          </a:p>
        </p:txBody>
      </p:sp>
      <p:sp>
        <p:nvSpPr>
          <p:cNvPr id="14" name="文本框 13"/>
          <p:cNvSpPr txBox="1"/>
          <p:nvPr/>
        </p:nvSpPr>
        <p:spPr>
          <a:xfrm>
            <a:off x="2107648" y="984301"/>
            <a:ext cx="3587842" cy="4585871"/>
          </a:xfrm>
          <a:prstGeom prst="rect">
            <a:avLst/>
          </a:prstGeom>
          <a:noFill/>
        </p:spPr>
        <p:txBody>
          <a:bodyPr wrap="none" rtlCol="0">
            <a:spAutoFit/>
          </a:bodyPr>
          <a:lstStyle/>
          <a:p>
            <a:pPr>
              <a:lnSpc>
                <a:spcPts val="2600"/>
              </a:lnSpc>
            </a:pPr>
            <a:r>
              <a:rPr lang="zh-CN" altLang="en-US" sz="2400" b="1" dirty="0" smtClean="0">
                <a:solidFill>
                  <a:srgbClr val="FF0000"/>
                </a:solidFill>
                <a:latin typeface="楷体" panose="02010609060101010101" charset="-122"/>
                <a:ea typeface="楷体" panose="02010609060101010101" charset="-122"/>
              </a:rPr>
              <a:t>拉丁美洲的民族独立运动</a:t>
            </a:r>
            <a:endParaRPr lang="en-US" altLang="zh-CN" sz="2400" b="1" dirty="0" smtClean="0">
              <a:solidFill>
                <a:srgbClr val="FF0000"/>
              </a:solidFill>
              <a:latin typeface="楷体" panose="02010609060101010101" charset="-122"/>
              <a:ea typeface="楷体" panose="02010609060101010101" charset="-122"/>
            </a:endParaRPr>
          </a:p>
          <a:p>
            <a:pPr>
              <a:lnSpc>
                <a:spcPts val="2600"/>
              </a:lnSpc>
            </a:pPr>
            <a:endParaRPr lang="en-US" altLang="zh-CN" sz="2400" b="1" dirty="0" smtClean="0">
              <a:solidFill>
                <a:prstClr val="black"/>
              </a:solidFill>
            </a:endParaRPr>
          </a:p>
          <a:p>
            <a:pPr>
              <a:lnSpc>
                <a:spcPts val="2600"/>
              </a:lnSpc>
            </a:pPr>
            <a:endParaRPr lang="en-US" altLang="zh-CN" sz="2400" b="1" dirty="0" smtClean="0">
              <a:solidFill>
                <a:prstClr val="black"/>
              </a:solidFill>
            </a:endParaRPr>
          </a:p>
          <a:p>
            <a:pPr>
              <a:lnSpc>
                <a:spcPts val="2600"/>
              </a:lnSpc>
            </a:pPr>
            <a:endParaRPr lang="en-US" altLang="zh-CN" sz="2400" b="1" dirty="0">
              <a:solidFill>
                <a:prstClr val="black"/>
              </a:solidFill>
            </a:endParaRPr>
          </a:p>
          <a:p>
            <a:pPr>
              <a:lnSpc>
                <a:spcPts val="2600"/>
              </a:lnSpc>
            </a:pPr>
            <a:endParaRPr lang="en-US" altLang="zh-CN" sz="2400" b="1" dirty="0" smtClean="0">
              <a:solidFill>
                <a:prstClr val="black"/>
              </a:solidFill>
            </a:endParaRPr>
          </a:p>
          <a:p>
            <a:pPr>
              <a:lnSpc>
                <a:spcPts val="2600"/>
              </a:lnSpc>
            </a:pPr>
            <a:endParaRPr lang="en-US" altLang="zh-CN" sz="2400" b="1" dirty="0" smtClean="0">
              <a:solidFill>
                <a:prstClr val="black"/>
              </a:solidFill>
            </a:endParaRPr>
          </a:p>
          <a:p>
            <a:pPr>
              <a:lnSpc>
                <a:spcPts val="2600"/>
              </a:lnSpc>
            </a:pPr>
            <a:r>
              <a:rPr lang="zh-CN" altLang="en-US" sz="2400" b="1" dirty="0" smtClean="0">
                <a:solidFill>
                  <a:srgbClr val="FF0000"/>
                </a:solidFill>
                <a:latin typeface="楷体" panose="02010609060101010101" charset="-122"/>
                <a:ea typeface="楷体" panose="02010609060101010101" charset="-122"/>
              </a:rPr>
              <a:t>亚洲</a:t>
            </a:r>
            <a:r>
              <a:rPr lang="zh-CN" altLang="en-US" sz="2400" b="1" dirty="0">
                <a:solidFill>
                  <a:srgbClr val="FF0000"/>
                </a:solidFill>
                <a:latin typeface="楷体" panose="02010609060101010101" charset="-122"/>
                <a:ea typeface="楷体" panose="02010609060101010101" charset="-122"/>
              </a:rPr>
              <a:t>的觉醒</a:t>
            </a:r>
            <a:endParaRPr lang="en-US" altLang="zh-CN" sz="2400" b="1" dirty="0">
              <a:solidFill>
                <a:srgbClr val="FF0000"/>
              </a:solidFill>
              <a:latin typeface="楷体" panose="02010609060101010101" charset="-122"/>
              <a:ea typeface="楷体" panose="02010609060101010101" charset="-122"/>
            </a:endParaRPr>
          </a:p>
          <a:p>
            <a:pPr>
              <a:lnSpc>
                <a:spcPts val="2600"/>
              </a:lnSpc>
            </a:pPr>
            <a:endParaRPr lang="en-US" altLang="zh-CN" sz="2400" b="1" dirty="0" smtClean="0">
              <a:solidFill>
                <a:prstClr val="black"/>
              </a:solidFill>
            </a:endParaRPr>
          </a:p>
          <a:p>
            <a:pPr>
              <a:lnSpc>
                <a:spcPts val="2600"/>
              </a:lnSpc>
            </a:pPr>
            <a:endParaRPr lang="en-US" altLang="zh-CN" sz="2400" b="1" dirty="0">
              <a:solidFill>
                <a:prstClr val="black"/>
              </a:solidFill>
            </a:endParaRPr>
          </a:p>
          <a:p>
            <a:pPr>
              <a:lnSpc>
                <a:spcPts val="2600"/>
              </a:lnSpc>
            </a:pPr>
            <a:endParaRPr lang="en-US" altLang="zh-CN" sz="2400" b="1" dirty="0" smtClean="0">
              <a:solidFill>
                <a:prstClr val="black"/>
              </a:solidFill>
            </a:endParaRPr>
          </a:p>
          <a:p>
            <a:pPr>
              <a:lnSpc>
                <a:spcPts val="2600"/>
              </a:lnSpc>
            </a:pPr>
            <a:endParaRPr lang="en-US" altLang="zh-CN" sz="2400" b="1" dirty="0" smtClean="0">
              <a:solidFill>
                <a:prstClr val="black"/>
              </a:solidFill>
            </a:endParaRPr>
          </a:p>
          <a:p>
            <a:pPr>
              <a:lnSpc>
                <a:spcPts val="2600"/>
              </a:lnSpc>
            </a:pPr>
            <a:r>
              <a:rPr lang="zh-CN" altLang="en-US" sz="2400" b="1" dirty="0" smtClean="0">
                <a:solidFill>
                  <a:srgbClr val="FF0000"/>
                </a:solidFill>
                <a:latin typeface="楷体" panose="02010609060101010101" charset="-122"/>
                <a:ea typeface="楷体" panose="02010609060101010101" charset="-122"/>
              </a:rPr>
              <a:t>非洲</a:t>
            </a:r>
            <a:r>
              <a:rPr lang="zh-CN" altLang="en-US" sz="2400" b="1" dirty="0">
                <a:solidFill>
                  <a:srgbClr val="FF0000"/>
                </a:solidFill>
                <a:latin typeface="楷体" panose="02010609060101010101" charset="-122"/>
                <a:ea typeface="楷体" panose="02010609060101010101" charset="-122"/>
              </a:rPr>
              <a:t>的抗争</a:t>
            </a:r>
            <a:endParaRPr lang="en-US" altLang="zh-CN" sz="2400" b="1" dirty="0">
              <a:solidFill>
                <a:srgbClr val="FF0000"/>
              </a:solidFill>
              <a:latin typeface="楷体" panose="02010609060101010101" charset="-122"/>
              <a:ea typeface="楷体" panose="02010609060101010101" charset="-122"/>
            </a:endParaRPr>
          </a:p>
          <a:p>
            <a:endParaRPr lang="zh-CN" altLang="en-US" sz="3200" b="1" dirty="0">
              <a:solidFill>
                <a:prstClr val="black"/>
              </a:solidFill>
            </a:endParaRPr>
          </a:p>
        </p:txBody>
      </p:sp>
      <p:sp>
        <p:nvSpPr>
          <p:cNvPr id="15" name="文本框 14"/>
          <p:cNvSpPr txBox="1"/>
          <p:nvPr/>
        </p:nvSpPr>
        <p:spPr>
          <a:xfrm>
            <a:off x="9946960" y="2681638"/>
            <a:ext cx="595035" cy="2062103"/>
          </a:xfrm>
          <a:prstGeom prst="rect">
            <a:avLst/>
          </a:prstGeom>
          <a:noFill/>
        </p:spPr>
        <p:txBody>
          <a:bodyPr wrap="none" rtlCol="0">
            <a:spAutoFit/>
          </a:bodyPr>
          <a:lstStyle>
            <a:defPPr>
              <a:defRPr lang="zh-CN"/>
            </a:defPPr>
            <a:lvl1pPr>
              <a:lnSpc>
                <a:spcPct val="200000"/>
              </a:lnSpc>
              <a:defRPr sz="3200" b="1"/>
            </a:lvl1pPr>
          </a:lstStyle>
          <a:p>
            <a:pPr>
              <a:lnSpc>
                <a:spcPct val="100000"/>
              </a:lnSpc>
            </a:pPr>
            <a:r>
              <a:rPr lang="zh-CN" altLang="en-US" dirty="0" smtClean="0">
                <a:solidFill>
                  <a:prstClr val="black"/>
                </a:solidFill>
                <a:latin typeface="楷体" panose="02010609060101010101" charset="-122"/>
                <a:ea typeface="楷体" panose="02010609060101010101" charset="-122"/>
              </a:rPr>
              <a:t>意</a:t>
            </a:r>
            <a:endParaRPr lang="en-US" altLang="zh-CN" dirty="0" smtClean="0">
              <a:solidFill>
                <a:prstClr val="black"/>
              </a:solidFill>
              <a:latin typeface="楷体" panose="02010609060101010101" charset="-122"/>
              <a:ea typeface="楷体" panose="02010609060101010101" charset="-122"/>
            </a:endParaRPr>
          </a:p>
          <a:p>
            <a:pPr>
              <a:lnSpc>
                <a:spcPct val="100000"/>
              </a:lnSpc>
            </a:pPr>
            <a:endParaRPr lang="en-US" altLang="zh-CN" dirty="0" smtClean="0">
              <a:solidFill>
                <a:prstClr val="black"/>
              </a:solidFill>
              <a:latin typeface="楷体" panose="02010609060101010101" charset="-122"/>
              <a:ea typeface="楷体" panose="02010609060101010101" charset="-122"/>
            </a:endParaRPr>
          </a:p>
          <a:p>
            <a:pPr>
              <a:lnSpc>
                <a:spcPct val="100000"/>
              </a:lnSpc>
            </a:pPr>
            <a:endParaRPr lang="en-US" altLang="zh-CN" dirty="0">
              <a:solidFill>
                <a:prstClr val="black"/>
              </a:solidFill>
              <a:latin typeface="楷体" panose="02010609060101010101" charset="-122"/>
              <a:ea typeface="楷体" panose="02010609060101010101" charset="-122"/>
            </a:endParaRPr>
          </a:p>
          <a:p>
            <a:pPr>
              <a:lnSpc>
                <a:spcPct val="100000"/>
              </a:lnSpc>
            </a:pPr>
            <a:r>
              <a:rPr lang="zh-CN" altLang="en-US" dirty="0" smtClean="0">
                <a:solidFill>
                  <a:prstClr val="black"/>
                </a:solidFill>
                <a:latin typeface="楷体" panose="02010609060101010101" charset="-122"/>
                <a:ea typeface="楷体" panose="02010609060101010101" charset="-122"/>
              </a:rPr>
              <a:t>义</a:t>
            </a:r>
            <a:endParaRPr lang="zh-CN" altLang="en-US" dirty="0">
              <a:solidFill>
                <a:prstClr val="black"/>
              </a:solidFill>
              <a:latin typeface="楷体" panose="02010609060101010101" charset="-122"/>
              <a:ea typeface="楷体" panose="02010609060101010101" charset="-122"/>
            </a:endParaRPr>
          </a:p>
        </p:txBody>
      </p:sp>
      <p:sp>
        <p:nvSpPr>
          <p:cNvPr id="16" name="右大括号 15"/>
          <p:cNvSpPr/>
          <p:nvPr/>
        </p:nvSpPr>
        <p:spPr>
          <a:xfrm>
            <a:off x="8847075" y="1226509"/>
            <a:ext cx="573885" cy="4970032"/>
          </a:xfrm>
          <a:prstGeom prst="rightBrace">
            <a:avLst/>
          </a:prstGeom>
          <a:solidFill>
            <a:schemeClr val="bg1"/>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8" name="文本框 17"/>
          <p:cNvSpPr txBox="1"/>
          <p:nvPr/>
        </p:nvSpPr>
        <p:spPr>
          <a:xfrm>
            <a:off x="2660875" y="1414109"/>
            <a:ext cx="2970685" cy="1569660"/>
          </a:xfrm>
          <a:prstGeom prst="rect">
            <a:avLst/>
          </a:prstGeom>
          <a:noFill/>
        </p:spPr>
        <p:txBody>
          <a:bodyPr wrap="none" rtlCol="0">
            <a:spAutoFit/>
          </a:bodyPr>
          <a:lstStyle/>
          <a:p>
            <a:r>
              <a:rPr lang="en-US" altLang="zh-CN" sz="2400" b="1" dirty="0" smtClean="0">
                <a:solidFill>
                  <a:prstClr val="black"/>
                </a:solidFill>
                <a:latin typeface="楷体" panose="02010609060101010101" charset="-122"/>
                <a:ea typeface="楷体" panose="02010609060101010101" charset="-122"/>
              </a:rPr>
              <a:t>1</a:t>
            </a:r>
            <a:r>
              <a:rPr lang="zh-CN" altLang="en-US" sz="2400" b="1" dirty="0" smtClean="0">
                <a:solidFill>
                  <a:prstClr val="black"/>
                </a:solidFill>
                <a:latin typeface="楷体" panose="02010609060101010101" charset="-122"/>
                <a:ea typeface="楷体" panose="02010609060101010101" charset="-122"/>
              </a:rPr>
              <a:t>、背景：</a:t>
            </a:r>
            <a:endParaRPr lang="en-US" altLang="zh-CN" sz="2400" b="1" dirty="0" smtClean="0">
              <a:solidFill>
                <a:prstClr val="black"/>
              </a:solidFill>
              <a:latin typeface="楷体" panose="02010609060101010101" charset="-122"/>
              <a:ea typeface="楷体" panose="02010609060101010101" charset="-122"/>
            </a:endParaRPr>
          </a:p>
          <a:p>
            <a:r>
              <a:rPr lang="en-US" altLang="zh-CN" sz="2400" b="1" dirty="0" smtClean="0">
                <a:solidFill>
                  <a:prstClr val="black"/>
                </a:solidFill>
                <a:latin typeface="楷体" panose="02010609060101010101" charset="-122"/>
                <a:ea typeface="楷体" panose="02010609060101010101" charset="-122"/>
                <a:sym typeface="Wingdings" panose="05000000000000000000" pitchFamily="2" charset="2"/>
              </a:rPr>
              <a:t>2</a:t>
            </a:r>
            <a:r>
              <a:rPr lang="zh-CN" altLang="en-US" sz="2400" b="1" dirty="0" smtClean="0">
                <a:solidFill>
                  <a:prstClr val="black"/>
                </a:solidFill>
                <a:latin typeface="楷体" panose="02010609060101010101" charset="-122"/>
                <a:ea typeface="楷体" panose="02010609060101010101" charset="-122"/>
                <a:sym typeface="Wingdings" panose="05000000000000000000" pitchFamily="2" charset="2"/>
              </a:rPr>
              <a:t>、概况：</a:t>
            </a:r>
            <a:endParaRPr lang="en-US" altLang="zh-CN" sz="2400" b="1" dirty="0">
              <a:solidFill>
                <a:prstClr val="black"/>
              </a:solidFill>
              <a:latin typeface="楷体" panose="02010609060101010101" charset="-122"/>
              <a:ea typeface="楷体" panose="02010609060101010101" charset="-122"/>
              <a:sym typeface="Wingdings" panose="05000000000000000000" pitchFamily="2" charset="2"/>
            </a:endParaRPr>
          </a:p>
          <a:p>
            <a:r>
              <a:rPr lang="en-US" altLang="zh-CN" sz="2400" b="1" dirty="0" smtClean="0">
                <a:solidFill>
                  <a:prstClr val="black"/>
                </a:solidFill>
                <a:latin typeface="楷体" panose="02010609060101010101" charset="-122"/>
                <a:ea typeface="楷体" panose="02010609060101010101" charset="-122"/>
                <a:sym typeface="Wingdings" panose="05000000000000000000" pitchFamily="2" charset="2"/>
              </a:rPr>
              <a:t>3</a:t>
            </a:r>
            <a:r>
              <a:rPr lang="zh-CN" altLang="en-US" sz="2400" b="1" dirty="0" smtClean="0">
                <a:solidFill>
                  <a:prstClr val="black"/>
                </a:solidFill>
                <a:latin typeface="楷体" panose="02010609060101010101" charset="-122"/>
                <a:ea typeface="楷体" panose="02010609060101010101" charset="-122"/>
                <a:sym typeface="Wingdings" panose="05000000000000000000" pitchFamily="2" charset="2"/>
              </a:rPr>
              <a:t>、独立后状况：</a:t>
            </a:r>
            <a:endParaRPr lang="en-US" altLang="zh-CN" sz="2400" b="1" dirty="0" smtClean="0">
              <a:solidFill>
                <a:prstClr val="black"/>
              </a:solidFill>
              <a:latin typeface="楷体" panose="02010609060101010101" charset="-122"/>
              <a:ea typeface="楷体" panose="02010609060101010101" charset="-122"/>
              <a:sym typeface="Wingdings" panose="05000000000000000000" pitchFamily="2" charset="2"/>
            </a:endParaRPr>
          </a:p>
          <a:p>
            <a:r>
              <a:rPr lang="en-US" altLang="zh-CN" sz="2400" b="1" dirty="0" smtClean="0">
                <a:solidFill>
                  <a:prstClr val="black"/>
                </a:solidFill>
                <a:latin typeface="楷体" panose="02010609060101010101" charset="-122"/>
                <a:ea typeface="楷体" panose="02010609060101010101" charset="-122"/>
                <a:sym typeface="Wingdings" panose="05000000000000000000" pitchFamily="2" charset="2"/>
              </a:rPr>
              <a:t>4</a:t>
            </a:r>
            <a:r>
              <a:rPr lang="zh-CN" altLang="en-US" sz="2400" b="1" dirty="0" smtClean="0">
                <a:solidFill>
                  <a:prstClr val="black"/>
                </a:solidFill>
                <a:latin typeface="楷体" panose="02010609060101010101" charset="-122"/>
                <a:ea typeface="楷体" panose="02010609060101010101" charset="-122"/>
                <a:sym typeface="Wingdings" panose="05000000000000000000" pitchFamily="2" charset="2"/>
              </a:rPr>
              <a:t>、民族民主革命</a:t>
            </a:r>
            <a:r>
              <a:rPr lang="zh-CN" altLang="en-US" sz="2400" b="1" dirty="0" smtClean="0">
                <a:solidFill>
                  <a:prstClr val="black"/>
                </a:solidFill>
                <a:latin typeface="宋体" panose="02010600030101010101" pitchFamily="2" charset="-122"/>
                <a:ea typeface="宋体" panose="02010600030101010101" pitchFamily="2" charset="-122"/>
                <a:sym typeface="Wingdings" panose="05000000000000000000" pitchFamily="2" charset="2"/>
              </a:rPr>
              <a:t>：</a:t>
            </a:r>
            <a:r>
              <a:rPr lang="en-US" altLang="zh-CN" sz="2400" b="1" dirty="0" smtClean="0">
                <a:solidFill>
                  <a:prstClr val="black"/>
                </a:solidFill>
                <a:latin typeface="宋体" panose="02010600030101010101" pitchFamily="2" charset="-122"/>
                <a:ea typeface="宋体" panose="02010600030101010101" pitchFamily="2" charset="-122"/>
                <a:sym typeface="Wingdings" panose="05000000000000000000" pitchFamily="2" charset="2"/>
              </a:rPr>
              <a:t> </a:t>
            </a:r>
            <a:endParaRPr lang="zh-CN" altLang="en-US" sz="2400" b="1" dirty="0">
              <a:solidFill>
                <a:prstClr val="black"/>
              </a:solidFill>
              <a:latin typeface="宋体" panose="02010600030101010101" pitchFamily="2" charset="-122"/>
              <a:ea typeface="宋体" panose="02010600030101010101" pitchFamily="2" charset="-122"/>
            </a:endParaRPr>
          </a:p>
        </p:txBody>
      </p:sp>
      <p:sp>
        <p:nvSpPr>
          <p:cNvPr id="19" name="文本框 18"/>
          <p:cNvSpPr txBox="1"/>
          <p:nvPr/>
        </p:nvSpPr>
        <p:spPr>
          <a:xfrm>
            <a:off x="4205884" y="1414109"/>
            <a:ext cx="3023585" cy="400110"/>
          </a:xfrm>
          <a:prstGeom prst="rect">
            <a:avLst/>
          </a:prstGeom>
          <a:noFill/>
        </p:spPr>
        <p:txBody>
          <a:bodyPr wrap="none" rtlCol="0">
            <a:spAutoFit/>
          </a:bodyPr>
          <a:lstStyle/>
          <a:p>
            <a:r>
              <a:rPr lang="zh-CN" altLang="en-US" sz="2000" b="1" dirty="0">
                <a:solidFill>
                  <a:srgbClr val="0000FF"/>
                </a:solidFill>
                <a:latin typeface="楷体" panose="02010609060101010101" charset="-122"/>
                <a:ea typeface="楷体" panose="02010609060101010101" charset="-122"/>
              </a:rPr>
              <a:t>政</a:t>
            </a:r>
            <a:r>
              <a:rPr lang="zh-CN" altLang="en-US" sz="2000" b="1" dirty="0" smtClean="0">
                <a:solidFill>
                  <a:srgbClr val="0000FF"/>
                </a:solidFill>
                <a:latin typeface="楷体" panose="02010609060101010101" charset="-122"/>
                <a:ea typeface="楷体" panose="02010609060101010101" charset="-122"/>
              </a:rPr>
              <a:t>治、经济、思想、外因</a:t>
            </a:r>
            <a:endParaRPr lang="zh-CN" altLang="en-US" sz="2000" b="1" dirty="0">
              <a:solidFill>
                <a:srgbClr val="0000FF"/>
              </a:solidFill>
              <a:latin typeface="楷体" panose="02010609060101010101" charset="-122"/>
              <a:ea typeface="楷体" panose="02010609060101010101" charset="-122"/>
            </a:endParaRPr>
          </a:p>
        </p:txBody>
      </p:sp>
      <p:sp>
        <p:nvSpPr>
          <p:cNvPr id="20" name="文本框 19"/>
          <p:cNvSpPr txBox="1"/>
          <p:nvPr/>
        </p:nvSpPr>
        <p:spPr>
          <a:xfrm>
            <a:off x="4205884" y="1817874"/>
            <a:ext cx="2765501" cy="400110"/>
          </a:xfrm>
          <a:prstGeom prst="rect">
            <a:avLst/>
          </a:prstGeom>
          <a:noFill/>
        </p:spPr>
        <p:txBody>
          <a:bodyPr wrap="none" rtlCol="0">
            <a:spAutoFit/>
          </a:bodyPr>
          <a:lstStyle/>
          <a:p>
            <a:r>
              <a:rPr lang="zh-CN" altLang="en-US" sz="2000" b="1" dirty="0">
                <a:solidFill>
                  <a:srgbClr val="0000FF"/>
                </a:solidFill>
                <a:latin typeface="楷体" panose="02010609060101010101" charset="-122"/>
                <a:ea typeface="楷体" panose="02010609060101010101" charset="-122"/>
              </a:rPr>
              <a:t>海地、西属拉美、巴西</a:t>
            </a:r>
          </a:p>
        </p:txBody>
      </p:sp>
      <p:sp>
        <p:nvSpPr>
          <p:cNvPr id="22" name="文本框 21"/>
          <p:cNvSpPr txBox="1"/>
          <p:nvPr/>
        </p:nvSpPr>
        <p:spPr>
          <a:xfrm>
            <a:off x="5108374" y="2538817"/>
            <a:ext cx="1863011" cy="400110"/>
          </a:xfrm>
          <a:prstGeom prst="rect">
            <a:avLst/>
          </a:prstGeom>
          <a:noFill/>
        </p:spPr>
        <p:txBody>
          <a:bodyPr wrap="none" rtlCol="0">
            <a:spAutoFit/>
          </a:bodyPr>
          <a:lstStyle/>
          <a:p>
            <a:r>
              <a:rPr lang="zh-CN" altLang="en-US" sz="2000" b="1" dirty="0" smtClean="0">
                <a:solidFill>
                  <a:srgbClr val="0000FF"/>
                </a:solidFill>
                <a:latin typeface="宋体" panose="02010600030101010101" pitchFamily="2" charset="-122"/>
                <a:ea typeface="宋体" panose="02010600030101010101" pitchFamily="2" charset="-122"/>
              </a:rPr>
              <a:t> </a:t>
            </a:r>
            <a:r>
              <a:rPr lang="zh-CN" altLang="en-US" sz="2000" b="1" dirty="0">
                <a:solidFill>
                  <a:srgbClr val="0000FF"/>
                </a:solidFill>
                <a:latin typeface="楷体" panose="02010609060101010101" charset="-122"/>
                <a:ea typeface="楷体" panose="02010609060101010101" charset="-122"/>
              </a:rPr>
              <a:t>巴西、墨西哥</a:t>
            </a:r>
          </a:p>
        </p:txBody>
      </p:sp>
      <p:sp>
        <p:nvSpPr>
          <p:cNvPr id="23" name="文本框 22"/>
          <p:cNvSpPr txBox="1"/>
          <p:nvPr/>
        </p:nvSpPr>
        <p:spPr>
          <a:xfrm>
            <a:off x="2687883" y="3377361"/>
            <a:ext cx="1577676" cy="1569660"/>
          </a:xfrm>
          <a:prstGeom prst="rect">
            <a:avLst/>
          </a:prstGeom>
          <a:noFill/>
        </p:spPr>
        <p:txBody>
          <a:bodyPr wrap="none" rtlCol="0">
            <a:spAutoFit/>
          </a:bodyPr>
          <a:lstStyle/>
          <a:p>
            <a:r>
              <a:rPr lang="en-US" altLang="zh-CN" sz="2400" b="1" dirty="0">
                <a:solidFill>
                  <a:prstClr val="black"/>
                </a:solidFill>
                <a:latin typeface="楷体" panose="02010609060101010101" charset="-122"/>
                <a:ea typeface="楷体" panose="02010609060101010101" charset="-122"/>
              </a:rPr>
              <a:t>1</a:t>
            </a:r>
            <a:r>
              <a:rPr lang="zh-CN" altLang="en-US" sz="2400" b="1" dirty="0">
                <a:solidFill>
                  <a:prstClr val="black"/>
                </a:solidFill>
                <a:latin typeface="楷体" panose="02010609060101010101" charset="-122"/>
                <a:ea typeface="楷体" panose="02010609060101010101" charset="-122"/>
              </a:rPr>
              <a:t>、背景：</a:t>
            </a:r>
            <a:endParaRPr lang="en-US" altLang="zh-CN" sz="2400" b="1" dirty="0">
              <a:solidFill>
                <a:prstClr val="black"/>
              </a:solidFill>
              <a:latin typeface="楷体" panose="02010609060101010101" charset="-122"/>
              <a:ea typeface="楷体" panose="02010609060101010101" charset="-122"/>
            </a:endParaRPr>
          </a:p>
          <a:p>
            <a:r>
              <a:rPr lang="en-US" altLang="zh-CN" sz="2400" b="1" dirty="0">
                <a:solidFill>
                  <a:prstClr val="black"/>
                </a:solidFill>
                <a:latin typeface="楷体" panose="02010609060101010101" charset="-122"/>
                <a:ea typeface="楷体" panose="02010609060101010101" charset="-122"/>
                <a:sym typeface="Wingdings" panose="05000000000000000000" pitchFamily="2" charset="2"/>
              </a:rPr>
              <a:t>2</a:t>
            </a:r>
            <a:r>
              <a:rPr lang="zh-CN" altLang="en-US" sz="2400" b="1" dirty="0">
                <a:solidFill>
                  <a:prstClr val="black"/>
                </a:solidFill>
                <a:latin typeface="楷体" panose="02010609060101010101" charset="-122"/>
                <a:ea typeface="楷体" panose="02010609060101010101" charset="-122"/>
                <a:sym typeface="Wingdings" panose="05000000000000000000" pitchFamily="2" charset="2"/>
              </a:rPr>
              <a:t>、概况</a:t>
            </a:r>
            <a:r>
              <a:rPr lang="zh-CN" altLang="en-US" sz="2400" b="1" dirty="0" smtClean="0">
                <a:solidFill>
                  <a:prstClr val="black"/>
                </a:solidFill>
                <a:latin typeface="宋体" panose="02010600030101010101" pitchFamily="2" charset="-122"/>
                <a:ea typeface="宋体" panose="02010600030101010101" pitchFamily="2" charset="-122"/>
                <a:sym typeface="Wingdings" panose="05000000000000000000" pitchFamily="2" charset="2"/>
              </a:rPr>
              <a:t>：</a:t>
            </a:r>
            <a:endParaRPr lang="en-US" altLang="zh-CN" sz="2400" b="1" dirty="0" smtClean="0">
              <a:solidFill>
                <a:prstClr val="black"/>
              </a:solidFill>
              <a:latin typeface="宋体" panose="02010600030101010101" pitchFamily="2" charset="-122"/>
              <a:ea typeface="宋体" panose="02010600030101010101" pitchFamily="2" charset="-122"/>
              <a:sym typeface="Wingdings" panose="05000000000000000000" pitchFamily="2" charset="2"/>
            </a:endParaRPr>
          </a:p>
          <a:p>
            <a:pPr>
              <a:lnSpc>
                <a:spcPct val="200000"/>
              </a:lnSpc>
            </a:pPr>
            <a:r>
              <a:rPr lang="en-US" altLang="zh-CN" sz="2400" b="1" dirty="0" smtClean="0">
                <a:solidFill>
                  <a:prstClr val="black"/>
                </a:solidFill>
                <a:latin typeface="宋体" panose="02010600030101010101" pitchFamily="2" charset="-122"/>
                <a:ea typeface="宋体" panose="02010600030101010101" pitchFamily="2" charset="-122"/>
                <a:sym typeface="Wingdings" panose="05000000000000000000" pitchFamily="2" charset="2"/>
              </a:rPr>
              <a:t> </a:t>
            </a:r>
            <a:endParaRPr lang="zh-CN" altLang="en-US" sz="2400" b="1" dirty="0">
              <a:solidFill>
                <a:prstClr val="black"/>
              </a:solidFill>
              <a:latin typeface="宋体" panose="02010600030101010101" pitchFamily="2" charset="-122"/>
              <a:ea typeface="宋体" panose="02010600030101010101" pitchFamily="2" charset="-122"/>
            </a:endParaRPr>
          </a:p>
        </p:txBody>
      </p:sp>
      <p:sp>
        <p:nvSpPr>
          <p:cNvPr id="24" name="文本框 23"/>
          <p:cNvSpPr txBox="1"/>
          <p:nvPr/>
        </p:nvSpPr>
        <p:spPr>
          <a:xfrm>
            <a:off x="2628208" y="5043603"/>
            <a:ext cx="1577676" cy="830997"/>
          </a:xfrm>
          <a:prstGeom prst="rect">
            <a:avLst/>
          </a:prstGeom>
          <a:noFill/>
        </p:spPr>
        <p:txBody>
          <a:bodyPr wrap="none" rtlCol="0">
            <a:spAutoFit/>
          </a:bodyPr>
          <a:lstStyle/>
          <a:p>
            <a:r>
              <a:rPr lang="en-US" altLang="zh-CN" sz="2400" b="1" dirty="0" smtClean="0">
                <a:solidFill>
                  <a:prstClr val="black"/>
                </a:solidFill>
                <a:latin typeface="楷体" panose="02010609060101010101" charset="-122"/>
                <a:ea typeface="楷体" panose="02010609060101010101" charset="-122"/>
              </a:rPr>
              <a:t>1</a:t>
            </a:r>
            <a:r>
              <a:rPr lang="zh-CN" altLang="en-US" sz="2400" b="1" dirty="0" smtClean="0">
                <a:solidFill>
                  <a:prstClr val="black"/>
                </a:solidFill>
                <a:latin typeface="楷体" panose="02010609060101010101" charset="-122"/>
                <a:ea typeface="楷体" panose="02010609060101010101" charset="-122"/>
              </a:rPr>
              <a:t>、背景：</a:t>
            </a:r>
            <a:endParaRPr lang="en-US" altLang="zh-CN" sz="2400" b="1" dirty="0" smtClean="0">
              <a:solidFill>
                <a:prstClr val="black"/>
              </a:solidFill>
              <a:latin typeface="楷体" panose="02010609060101010101" charset="-122"/>
              <a:ea typeface="楷体" panose="02010609060101010101" charset="-122"/>
            </a:endParaRPr>
          </a:p>
          <a:p>
            <a:r>
              <a:rPr lang="en-US" altLang="zh-CN" sz="2400" b="1" dirty="0" smtClean="0">
                <a:solidFill>
                  <a:prstClr val="black"/>
                </a:solidFill>
                <a:latin typeface="楷体" panose="02010609060101010101" charset="-122"/>
                <a:ea typeface="楷体" panose="02010609060101010101" charset="-122"/>
                <a:sym typeface="Wingdings" panose="05000000000000000000" pitchFamily="2" charset="2"/>
              </a:rPr>
              <a:t>2</a:t>
            </a:r>
            <a:r>
              <a:rPr lang="zh-CN" altLang="en-US" sz="2400" b="1" dirty="0" smtClean="0">
                <a:solidFill>
                  <a:prstClr val="black"/>
                </a:solidFill>
                <a:latin typeface="楷体" panose="02010609060101010101" charset="-122"/>
                <a:ea typeface="楷体" panose="02010609060101010101" charset="-122"/>
                <a:sym typeface="Wingdings" panose="05000000000000000000" pitchFamily="2" charset="2"/>
              </a:rPr>
              <a:t>、概况</a:t>
            </a:r>
            <a:r>
              <a:rPr lang="zh-CN" altLang="en-US" sz="2400" b="1" dirty="0" smtClean="0">
                <a:solidFill>
                  <a:prstClr val="black"/>
                </a:solidFill>
                <a:latin typeface="宋体" panose="02010600030101010101" pitchFamily="2" charset="-122"/>
                <a:ea typeface="宋体" panose="02010600030101010101" pitchFamily="2" charset="-122"/>
                <a:sym typeface="Wingdings" panose="05000000000000000000" pitchFamily="2" charset="2"/>
              </a:rPr>
              <a:t>：</a:t>
            </a:r>
            <a:endParaRPr lang="en-US" altLang="zh-CN" sz="2400" b="1" dirty="0" smtClean="0">
              <a:solidFill>
                <a:prstClr val="black"/>
              </a:solidFill>
              <a:latin typeface="宋体" panose="02010600030101010101" pitchFamily="2" charset="-122"/>
              <a:ea typeface="宋体" panose="02010600030101010101" pitchFamily="2" charset="-122"/>
              <a:sym typeface="Wingdings" panose="05000000000000000000" pitchFamily="2" charset="2"/>
            </a:endParaRPr>
          </a:p>
        </p:txBody>
      </p:sp>
      <p:sp>
        <p:nvSpPr>
          <p:cNvPr id="25" name="文本框 24"/>
          <p:cNvSpPr txBox="1"/>
          <p:nvPr/>
        </p:nvSpPr>
        <p:spPr>
          <a:xfrm>
            <a:off x="4016167" y="3406897"/>
            <a:ext cx="2507418" cy="400110"/>
          </a:xfrm>
          <a:prstGeom prst="rect">
            <a:avLst/>
          </a:prstGeom>
          <a:noFill/>
        </p:spPr>
        <p:txBody>
          <a:bodyPr wrap="none" rtlCol="0">
            <a:spAutoFit/>
          </a:bodyPr>
          <a:lstStyle/>
          <a:p>
            <a:r>
              <a:rPr lang="zh-CN" altLang="en-US" sz="2000" b="1" dirty="0">
                <a:solidFill>
                  <a:srgbClr val="0000FF"/>
                </a:solidFill>
                <a:latin typeface="楷体" panose="02010609060101010101" charset="-122"/>
                <a:ea typeface="楷体" panose="02010609060101010101" charset="-122"/>
              </a:rPr>
              <a:t>政治、经济、思想、</a:t>
            </a:r>
          </a:p>
        </p:txBody>
      </p:sp>
      <p:sp>
        <p:nvSpPr>
          <p:cNvPr id="26" name="矩形 25"/>
          <p:cNvSpPr/>
          <p:nvPr/>
        </p:nvSpPr>
        <p:spPr>
          <a:xfrm>
            <a:off x="3928421" y="3753201"/>
            <a:ext cx="3090911" cy="369332"/>
          </a:xfrm>
          <a:prstGeom prst="rect">
            <a:avLst/>
          </a:prstGeom>
        </p:spPr>
        <p:txBody>
          <a:bodyPr wrap="none">
            <a:spAutoFit/>
          </a:bodyPr>
          <a:lstStyle/>
          <a:p>
            <a:pPr marL="267970" indent="-267970" algn="just"/>
            <a:r>
              <a:rPr lang="zh-CN" altLang="zh-CN" b="1" kern="100" dirty="0">
                <a:solidFill>
                  <a:srgbClr val="0033CC"/>
                </a:solidFill>
                <a:latin typeface="Calibri" panose="020F0502020204030204" charset="0"/>
                <a:ea typeface="宋体" panose="02010600030101010101" pitchFamily="2" charset="-122"/>
                <a:cs typeface="Times New Roman" panose="02020603050405020304" pitchFamily="18" charset="0"/>
              </a:rPr>
              <a:t>（</a:t>
            </a:r>
            <a:r>
              <a:rPr lang="en-US" altLang="zh-CN" b="1" dirty="0">
                <a:solidFill>
                  <a:srgbClr val="0000FF"/>
                </a:solidFill>
                <a:latin typeface="楷体" panose="02010609060101010101" charset="-122"/>
                <a:ea typeface="楷体" panose="02010609060101010101" charset="-122"/>
              </a:rPr>
              <a:t>1</a:t>
            </a:r>
            <a:r>
              <a:rPr lang="zh-CN" altLang="zh-CN" b="1" dirty="0">
                <a:solidFill>
                  <a:srgbClr val="0000FF"/>
                </a:solidFill>
                <a:latin typeface="楷体" panose="02010609060101010101" charset="-122"/>
                <a:ea typeface="楷体" panose="02010609060101010101" charset="-122"/>
              </a:rPr>
              <a:t>）印度的民族解放运动</a:t>
            </a:r>
            <a:r>
              <a:rPr lang="zh-CN" altLang="zh-CN" b="1" kern="100" dirty="0">
                <a:solidFill>
                  <a:srgbClr val="0033CC"/>
                </a:solidFill>
                <a:latin typeface="Calibri" panose="020F0502020204030204" charset="0"/>
                <a:ea typeface="宋体" panose="02010600030101010101" pitchFamily="2" charset="-122"/>
                <a:cs typeface="Times New Roman" panose="02020603050405020304" pitchFamily="18" charset="0"/>
              </a:rPr>
              <a:t>：</a:t>
            </a:r>
            <a:endParaRPr lang="zh-CN" altLang="zh-CN" kern="100" dirty="0">
              <a:solidFill>
                <a:srgbClr val="0033CC"/>
              </a:solidFill>
              <a:latin typeface="Calibri" panose="020F0502020204030204" charset="0"/>
              <a:ea typeface="宋体" panose="02010600030101010101" pitchFamily="2" charset="-122"/>
              <a:cs typeface="Times New Roman" panose="02020603050405020304" pitchFamily="18" charset="0"/>
            </a:endParaRPr>
          </a:p>
        </p:txBody>
      </p:sp>
      <p:sp>
        <p:nvSpPr>
          <p:cNvPr id="27" name="矩形 26"/>
          <p:cNvSpPr/>
          <p:nvPr/>
        </p:nvSpPr>
        <p:spPr>
          <a:xfrm>
            <a:off x="3920770" y="4077168"/>
            <a:ext cx="2626040" cy="369332"/>
          </a:xfrm>
          <a:prstGeom prst="rect">
            <a:avLst/>
          </a:prstGeom>
        </p:spPr>
        <p:txBody>
          <a:bodyPr wrap="none">
            <a:spAutoFit/>
          </a:bodyPr>
          <a:lstStyle/>
          <a:p>
            <a:pPr marL="267970" indent="-267970" algn="just"/>
            <a:r>
              <a:rPr lang="zh-CN" altLang="zh-CN" b="1" dirty="0">
                <a:solidFill>
                  <a:srgbClr val="0000FF"/>
                </a:solidFill>
                <a:latin typeface="楷体" panose="02010609060101010101" charset="-122"/>
                <a:ea typeface="楷体" panose="02010609060101010101" charset="-122"/>
              </a:rPr>
              <a:t>（</a:t>
            </a:r>
            <a:r>
              <a:rPr lang="en-US" altLang="zh-CN" b="1" dirty="0">
                <a:solidFill>
                  <a:srgbClr val="0000FF"/>
                </a:solidFill>
                <a:latin typeface="楷体" panose="02010609060101010101" charset="-122"/>
                <a:ea typeface="楷体" panose="02010609060101010101" charset="-122"/>
              </a:rPr>
              <a:t>2</a:t>
            </a:r>
            <a:r>
              <a:rPr lang="zh-CN" altLang="zh-CN" b="1" dirty="0">
                <a:solidFill>
                  <a:srgbClr val="0000FF"/>
                </a:solidFill>
                <a:latin typeface="楷体" panose="02010609060101010101" charset="-122"/>
                <a:ea typeface="楷体" panose="02010609060101010101" charset="-122"/>
              </a:rPr>
              <a:t>）伊朗的立宪革命：</a:t>
            </a:r>
          </a:p>
        </p:txBody>
      </p:sp>
      <p:sp>
        <p:nvSpPr>
          <p:cNvPr id="28" name="矩形 27"/>
          <p:cNvSpPr/>
          <p:nvPr/>
        </p:nvSpPr>
        <p:spPr>
          <a:xfrm>
            <a:off x="3913993" y="4402640"/>
            <a:ext cx="3119765" cy="400110"/>
          </a:xfrm>
          <a:prstGeom prst="rect">
            <a:avLst/>
          </a:prstGeom>
        </p:spPr>
        <p:txBody>
          <a:bodyPr wrap="none">
            <a:spAutoFit/>
          </a:bodyPr>
          <a:lstStyle/>
          <a:p>
            <a:pPr algn="just"/>
            <a:r>
              <a:rPr lang="zh-CN" altLang="zh-CN" sz="2000" b="1" dirty="0">
                <a:solidFill>
                  <a:srgbClr val="0000FF"/>
                </a:solidFill>
                <a:latin typeface="楷体" panose="02010609060101010101" charset="-122"/>
                <a:ea typeface="楷体" panose="02010609060101010101" charset="-122"/>
              </a:rPr>
              <a:t>（</a:t>
            </a:r>
            <a:r>
              <a:rPr lang="en-US" altLang="zh-CN" b="1" dirty="0">
                <a:solidFill>
                  <a:srgbClr val="0000FF"/>
                </a:solidFill>
                <a:latin typeface="楷体" panose="02010609060101010101" charset="-122"/>
                <a:ea typeface="楷体" panose="02010609060101010101" charset="-122"/>
              </a:rPr>
              <a:t>3</a:t>
            </a:r>
            <a:r>
              <a:rPr lang="zh-CN" altLang="zh-CN" b="1" dirty="0">
                <a:solidFill>
                  <a:srgbClr val="0000FF"/>
                </a:solidFill>
                <a:latin typeface="楷体" panose="02010609060101010101" charset="-122"/>
                <a:ea typeface="楷体" panose="02010609060101010101" charset="-122"/>
              </a:rPr>
              <a:t>）中国</a:t>
            </a:r>
            <a:r>
              <a:rPr lang="en-US" altLang="zh-CN" b="1" dirty="0">
                <a:solidFill>
                  <a:srgbClr val="0000FF"/>
                </a:solidFill>
                <a:latin typeface="楷体" panose="02010609060101010101" charset="-122"/>
                <a:ea typeface="楷体" panose="02010609060101010101" charset="-122"/>
              </a:rPr>
              <a:t>1911</a:t>
            </a:r>
            <a:r>
              <a:rPr lang="zh-CN" altLang="zh-CN" b="1" dirty="0">
                <a:solidFill>
                  <a:srgbClr val="0000FF"/>
                </a:solidFill>
                <a:latin typeface="楷体" panose="02010609060101010101" charset="-122"/>
                <a:ea typeface="楷体" panose="02010609060101010101" charset="-122"/>
              </a:rPr>
              <a:t>年辛亥革命</a:t>
            </a:r>
            <a:r>
              <a:rPr lang="zh-CN" altLang="zh-CN" b="1" kern="100" dirty="0">
                <a:solidFill>
                  <a:srgbClr val="0033CC"/>
                </a:solidFill>
                <a:latin typeface="Calibri" panose="020F0502020204030204" charset="0"/>
                <a:ea typeface="宋体" panose="02010600030101010101" pitchFamily="2" charset="-122"/>
                <a:cs typeface="Times New Roman" panose="02020603050405020304" pitchFamily="18" charset="0"/>
              </a:rPr>
              <a:t>：</a:t>
            </a:r>
            <a:endParaRPr lang="zh-CN" altLang="zh-CN" kern="100" dirty="0">
              <a:solidFill>
                <a:srgbClr val="0033CC"/>
              </a:solidFill>
              <a:latin typeface="Calibri" panose="020F0502020204030204" charset="0"/>
              <a:ea typeface="宋体" panose="02010600030101010101" pitchFamily="2" charset="-122"/>
              <a:cs typeface="Times New Roman" panose="02020603050405020304" pitchFamily="18" charset="0"/>
            </a:endParaRPr>
          </a:p>
        </p:txBody>
      </p:sp>
      <p:sp>
        <p:nvSpPr>
          <p:cNvPr id="29" name="文本框 28"/>
          <p:cNvSpPr txBox="1"/>
          <p:nvPr/>
        </p:nvSpPr>
        <p:spPr>
          <a:xfrm>
            <a:off x="6850383" y="3764491"/>
            <a:ext cx="2053767" cy="369332"/>
          </a:xfrm>
          <a:prstGeom prst="rect">
            <a:avLst/>
          </a:prstGeom>
          <a:noFill/>
        </p:spPr>
        <p:txBody>
          <a:bodyPr wrap="none" rtlCol="0">
            <a:spAutoFit/>
          </a:bodyPr>
          <a:lstStyle/>
          <a:p>
            <a:r>
              <a:rPr lang="en-US" altLang="zh-CN" b="1" dirty="0" smtClean="0">
                <a:solidFill>
                  <a:srgbClr val="FF0000"/>
                </a:solidFill>
                <a:latin typeface="楷体" panose="02010609060101010101" charset="-122"/>
                <a:ea typeface="楷体" panose="02010609060101010101" charset="-122"/>
              </a:rPr>
              <a:t>1895—1905—1908</a:t>
            </a:r>
            <a:endParaRPr lang="zh-CN" altLang="en-US" b="1" dirty="0">
              <a:solidFill>
                <a:srgbClr val="FF0000"/>
              </a:solidFill>
              <a:latin typeface="楷体" panose="02010609060101010101" charset="-122"/>
              <a:ea typeface="楷体" panose="02010609060101010101" charset="-122"/>
            </a:endParaRPr>
          </a:p>
        </p:txBody>
      </p:sp>
      <p:sp>
        <p:nvSpPr>
          <p:cNvPr id="30" name="文本框 29"/>
          <p:cNvSpPr txBox="1"/>
          <p:nvPr/>
        </p:nvSpPr>
        <p:spPr>
          <a:xfrm>
            <a:off x="6844588" y="4075162"/>
            <a:ext cx="1346844" cy="369332"/>
          </a:xfrm>
          <a:prstGeom prst="rect">
            <a:avLst/>
          </a:prstGeom>
          <a:noFill/>
        </p:spPr>
        <p:txBody>
          <a:bodyPr wrap="none" rtlCol="0">
            <a:spAutoFit/>
          </a:bodyPr>
          <a:lstStyle/>
          <a:p>
            <a:r>
              <a:rPr lang="zh-CN" altLang="en-US" b="1" dirty="0">
                <a:solidFill>
                  <a:srgbClr val="FF0000"/>
                </a:solidFill>
                <a:latin typeface="楷体" panose="02010609060101010101" charset="-122"/>
                <a:ea typeface="楷体" panose="02010609060101010101" charset="-122"/>
              </a:rPr>
              <a:t>概况、意义</a:t>
            </a:r>
          </a:p>
        </p:txBody>
      </p:sp>
      <p:sp>
        <p:nvSpPr>
          <p:cNvPr id="31" name="文本框 30"/>
          <p:cNvSpPr txBox="1"/>
          <p:nvPr/>
        </p:nvSpPr>
        <p:spPr>
          <a:xfrm>
            <a:off x="6863242" y="4402640"/>
            <a:ext cx="649537" cy="369332"/>
          </a:xfrm>
          <a:prstGeom prst="rect">
            <a:avLst/>
          </a:prstGeom>
          <a:noFill/>
        </p:spPr>
        <p:txBody>
          <a:bodyPr wrap="none" rtlCol="0">
            <a:spAutoFit/>
          </a:bodyPr>
          <a:lstStyle/>
          <a:p>
            <a:r>
              <a:rPr lang="zh-CN" altLang="en-US" b="1" dirty="0">
                <a:solidFill>
                  <a:srgbClr val="FF0000"/>
                </a:solidFill>
                <a:latin typeface="楷体" panose="02010609060101010101" charset="-122"/>
                <a:ea typeface="楷体" panose="02010609060101010101" charset="-122"/>
              </a:rPr>
              <a:t>意义</a:t>
            </a:r>
          </a:p>
        </p:txBody>
      </p:sp>
      <p:sp>
        <p:nvSpPr>
          <p:cNvPr id="32" name="文本框 31"/>
          <p:cNvSpPr txBox="1"/>
          <p:nvPr/>
        </p:nvSpPr>
        <p:spPr>
          <a:xfrm>
            <a:off x="4016167" y="5077154"/>
            <a:ext cx="2507418" cy="400110"/>
          </a:xfrm>
          <a:prstGeom prst="rect">
            <a:avLst/>
          </a:prstGeom>
          <a:noFill/>
        </p:spPr>
        <p:txBody>
          <a:bodyPr wrap="none" rtlCol="0">
            <a:spAutoFit/>
          </a:bodyPr>
          <a:lstStyle/>
          <a:p>
            <a:r>
              <a:rPr lang="zh-CN" altLang="en-US" sz="2000" b="1" dirty="0">
                <a:solidFill>
                  <a:srgbClr val="0000FF"/>
                </a:solidFill>
                <a:latin typeface="楷体" panose="02010609060101010101" charset="-122"/>
                <a:ea typeface="楷体" panose="02010609060101010101" charset="-122"/>
              </a:rPr>
              <a:t>一直抗争、武装斗争</a:t>
            </a:r>
          </a:p>
        </p:txBody>
      </p:sp>
      <p:sp>
        <p:nvSpPr>
          <p:cNvPr id="33" name="矩形 32"/>
          <p:cNvSpPr/>
          <p:nvPr/>
        </p:nvSpPr>
        <p:spPr>
          <a:xfrm>
            <a:off x="3689574" y="5485946"/>
            <a:ext cx="2626040" cy="369332"/>
          </a:xfrm>
          <a:prstGeom prst="rect">
            <a:avLst/>
          </a:prstGeom>
        </p:spPr>
        <p:txBody>
          <a:bodyPr wrap="none">
            <a:spAutoFit/>
          </a:bodyPr>
          <a:lstStyle/>
          <a:p>
            <a:pPr marL="267970" indent="-267970" algn="just"/>
            <a:r>
              <a:rPr lang="zh-CN" altLang="zh-CN" b="1" kern="100" dirty="0">
                <a:solidFill>
                  <a:srgbClr val="0033CC"/>
                </a:solidFill>
                <a:latin typeface="Calibri" panose="020F0502020204030204" charset="0"/>
                <a:ea typeface="宋体" panose="02010600030101010101" pitchFamily="2" charset="-122"/>
                <a:cs typeface="Times New Roman" panose="02020603050405020304" pitchFamily="18" charset="0"/>
              </a:rPr>
              <a:t>（</a:t>
            </a:r>
            <a:r>
              <a:rPr lang="en-US" altLang="zh-CN" b="1" dirty="0">
                <a:solidFill>
                  <a:srgbClr val="0000FF"/>
                </a:solidFill>
                <a:latin typeface="楷体" panose="02010609060101010101" charset="-122"/>
                <a:ea typeface="楷体" panose="02010609060101010101" charset="-122"/>
              </a:rPr>
              <a:t>1</a:t>
            </a:r>
            <a:r>
              <a:rPr lang="zh-CN" altLang="zh-CN" b="1" dirty="0">
                <a:solidFill>
                  <a:srgbClr val="0000FF"/>
                </a:solidFill>
                <a:latin typeface="楷体" panose="02010609060101010101" charset="-122"/>
                <a:ea typeface="楷体" panose="02010609060101010101" charset="-122"/>
              </a:rPr>
              <a:t>）</a:t>
            </a:r>
            <a:r>
              <a:rPr lang="zh-CN" altLang="en-US" b="1" dirty="0">
                <a:solidFill>
                  <a:srgbClr val="0000FF"/>
                </a:solidFill>
                <a:latin typeface="楷体" panose="02010609060101010101" charset="-122"/>
                <a:ea typeface="楷体" panose="02010609060101010101" charset="-122"/>
              </a:rPr>
              <a:t>埃及的抗英斗争</a:t>
            </a:r>
            <a:r>
              <a:rPr lang="zh-CN" altLang="zh-CN" b="1" dirty="0">
                <a:solidFill>
                  <a:srgbClr val="0000FF"/>
                </a:solidFill>
                <a:latin typeface="楷体" panose="02010609060101010101" charset="-122"/>
                <a:ea typeface="楷体" panose="02010609060101010101" charset="-122"/>
              </a:rPr>
              <a:t>：</a:t>
            </a:r>
          </a:p>
        </p:txBody>
      </p:sp>
      <p:sp>
        <p:nvSpPr>
          <p:cNvPr id="34" name="矩形 33"/>
          <p:cNvSpPr/>
          <p:nvPr/>
        </p:nvSpPr>
        <p:spPr>
          <a:xfrm>
            <a:off x="3734969" y="5835898"/>
            <a:ext cx="2573140" cy="369332"/>
          </a:xfrm>
          <a:prstGeom prst="rect">
            <a:avLst/>
          </a:prstGeom>
        </p:spPr>
        <p:txBody>
          <a:bodyPr wrap="none">
            <a:spAutoFit/>
          </a:bodyPr>
          <a:lstStyle/>
          <a:p>
            <a:pPr marL="267970" indent="-267970" algn="just"/>
            <a:r>
              <a:rPr lang="zh-CN" altLang="zh-CN" sz="1600" b="1" kern="100" dirty="0">
                <a:solidFill>
                  <a:srgbClr val="0033CC"/>
                </a:solidFill>
                <a:latin typeface="Calibri" panose="020F0502020204030204" charset="0"/>
                <a:ea typeface="宋体" panose="02010600030101010101" pitchFamily="2" charset="-122"/>
                <a:cs typeface="Times New Roman" panose="02020603050405020304" pitchFamily="18" charset="0"/>
              </a:rPr>
              <a:t>（</a:t>
            </a:r>
            <a:r>
              <a:rPr lang="en-US" altLang="zh-CN" b="1" dirty="0">
                <a:solidFill>
                  <a:srgbClr val="0000FF"/>
                </a:solidFill>
                <a:latin typeface="楷体" panose="02010609060101010101" charset="-122"/>
                <a:ea typeface="楷体" panose="02010609060101010101" charset="-122"/>
              </a:rPr>
              <a:t>2</a:t>
            </a:r>
            <a:r>
              <a:rPr lang="zh-CN" altLang="zh-CN" b="1" dirty="0">
                <a:solidFill>
                  <a:srgbClr val="0000FF"/>
                </a:solidFill>
                <a:latin typeface="楷体" panose="02010609060101010101" charset="-122"/>
                <a:ea typeface="楷体" panose="02010609060101010101" charset="-122"/>
              </a:rPr>
              <a:t>）</a:t>
            </a:r>
            <a:r>
              <a:rPr lang="zh-CN" altLang="en-US" b="1" dirty="0">
                <a:solidFill>
                  <a:srgbClr val="0000FF"/>
                </a:solidFill>
                <a:latin typeface="楷体" panose="02010609060101010101" charset="-122"/>
                <a:ea typeface="楷体" panose="02010609060101010101" charset="-122"/>
              </a:rPr>
              <a:t>苏丹马赫迪起义</a:t>
            </a:r>
            <a:r>
              <a:rPr lang="zh-CN" altLang="zh-CN" sz="1600" kern="100" dirty="0" smtClean="0">
                <a:solidFill>
                  <a:srgbClr val="0033CC"/>
                </a:solidFill>
                <a:latin typeface="Calibri" panose="020F0502020204030204" charset="0"/>
                <a:ea typeface="宋体" panose="02010600030101010101" pitchFamily="2" charset="-122"/>
                <a:cs typeface="Times New Roman" panose="02020603050405020304" pitchFamily="18" charset="0"/>
              </a:rPr>
              <a:t>：</a:t>
            </a:r>
            <a:endParaRPr lang="zh-CN" altLang="zh-CN" sz="1600" kern="100" dirty="0">
              <a:solidFill>
                <a:srgbClr val="0033CC"/>
              </a:solidFill>
              <a:latin typeface="Calibri" panose="020F0502020204030204" charset="0"/>
              <a:ea typeface="宋体" panose="02010600030101010101" pitchFamily="2" charset="-122"/>
              <a:cs typeface="Times New Roman" panose="02020603050405020304" pitchFamily="18" charset="0"/>
            </a:endParaRPr>
          </a:p>
        </p:txBody>
      </p:sp>
      <p:sp>
        <p:nvSpPr>
          <p:cNvPr id="35" name="矩形 34"/>
          <p:cNvSpPr/>
          <p:nvPr/>
        </p:nvSpPr>
        <p:spPr>
          <a:xfrm>
            <a:off x="3728059" y="6140326"/>
            <a:ext cx="3272050" cy="369332"/>
          </a:xfrm>
          <a:prstGeom prst="rect">
            <a:avLst/>
          </a:prstGeom>
        </p:spPr>
        <p:txBody>
          <a:bodyPr wrap="none">
            <a:spAutoFit/>
          </a:bodyPr>
          <a:lstStyle/>
          <a:p>
            <a:pPr algn="just"/>
            <a:r>
              <a:rPr lang="zh-CN" altLang="zh-CN" b="1" dirty="0">
                <a:solidFill>
                  <a:srgbClr val="0000FF"/>
                </a:solidFill>
                <a:latin typeface="楷体" panose="02010609060101010101" charset="-122"/>
                <a:ea typeface="楷体" panose="02010609060101010101" charset="-122"/>
              </a:rPr>
              <a:t>（</a:t>
            </a:r>
            <a:r>
              <a:rPr lang="en-US" altLang="zh-CN" b="1" dirty="0">
                <a:solidFill>
                  <a:srgbClr val="0000FF"/>
                </a:solidFill>
                <a:latin typeface="楷体" panose="02010609060101010101" charset="-122"/>
                <a:ea typeface="楷体" panose="02010609060101010101" charset="-122"/>
              </a:rPr>
              <a:t>3</a:t>
            </a:r>
            <a:r>
              <a:rPr lang="zh-CN" altLang="zh-CN" b="1" dirty="0">
                <a:solidFill>
                  <a:srgbClr val="0000FF"/>
                </a:solidFill>
                <a:latin typeface="楷体" panose="02010609060101010101" charset="-122"/>
                <a:ea typeface="楷体" panose="02010609060101010101" charset="-122"/>
              </a:rPr>
              <a:t>）</a:t>
            </a:r>
            <a:r>
              <a:rPr lang="zh-CN" altLang="en-US" b="1" dirty="0">
                <a:solidFill>
                  <a:srgbClr val="0000FF"/>
                </a:solidFill>
                <a:latin typeface="楷体" panose="02010609060101010101" charset="-122"/>
                <a:ea typeface="楷体" panose="02010609060101010101" charset="-122"/>
              </a:rPr>
              <a:t>埃塞俄比亚的抗意战争</a:t>
            </a:r>
            <a:r>
              <a:rPr lang="zh-CN" altLang="zh-CN" sz="1600" b="1" kern="100" dirty="0" smtClean="0">
                <a:solidFill>
                  <a:srgbClr val="0033CC"/>
                </a:solidFill>
                <a:latin typeface="Calibri" panose="020F0502020204030204" charset="0"/>
                <a:ea typeface="宋体" panose="02010600030101010101" pitchFamily="2" charset="-122"/>
                <a:cs typeface="Times New Roman" panose="02020603050405020304" pitchFamily="18" charset="0"/>
              </a:rPr>
              <a:t>：</a:t>
            </a:r>
            <a:endParaRPr lang="zh-CN" altLang="zh-CN" sz="1600" kern="100" dirty="0">
              <a:solidFill>
                <a:srgbClr val="0033CC"/>
              </a:solidFill>
              <a:latin typeface="Calibri" panose="020F0502020204030204" charset="0"/>
              <a:ea typeface="宋体" panose="02010600030101010101" pitchFamily="2" charset="-122"/>
              <a:cs typeface="Times New Roman" panose="02020603050405020304" pitchFamily="18" charset="0"/>
            </a:endParaRPr>
          </a:p>
        </p:txBody>
      </p:sp>
      <p:sp>
        <p:nvSpPr>
          <p:cNvPr id="36" name="文本框 35"/>
          <p:cNvSpPr txBox="1"/>
          <p:nvPr/>
        </p:nvSpPr>
        <p:spPr>
          <a:xfrm>
            <a:off x="6039879" y="5485946"/>
            <a:ext cx="1838965" cy="338554"/>
          </a:xfrm>
          <a:prstGeom prst="rect">
            <a:avLst/>
          </a:prstGeom>
          <a:noFill/>
        </p:spPr>
        <p:txBody>
          <a:bodyPr wrap="none" rtlCol="0">
            <a:spAutoFit/>
          </a:bodyPr>
          <a:lstStyle/>
          <a:p>
            <a:r>
              <a:rPr lang="zh-CN" altLang="en-US" sz="1600" b="1" dirty="0" smtClean="0">
                <a:solidFill>
                  <a:srgbClr val="FF0000"/>
                </a:solidFill>
                <a:latin typeface="楷体" panose="02010609060101010101" charset="-122"/>
                <a:ea typeface="楷体" panose="02010609060101010101" charset="-122"/>
              </a:rPr>
              <a:t>政党、口号、人物</a:t>
            </a:r>
            <a:endParaRPr lang="zh-CN" altLang="en-US" sz="1600" b="1" dirty="0">
              <a:solidFill>
                <a:srgbClr val="FF0000"/>
              </a:solidFill>
              <a:latin typeface="楷体" panose="02010609060101010101" charset="-122"/>
              <a:ea typeface="楷体" panose="02010609060101010101" charset="-122"/>
            </a:endParaRPr>
          </a:p>
        </p:txBody>
      </p:sp>
      <p:sp>
        <p:nvSpPr>
          <p:cNvPr id="37" name="文本框 36"/>
          <p:cNvSpPr txBox="1"/>
          <p:nvPr/>
        </p:nvSpPr>
        <p:spPr>
          <a:xfrm>
            <a:off x="6094728" y="5820302"/>
            <a:ext cx="1218603" cy="338554"/>
          </a:xfrm>
          <a:prstGeom prst="rect">
            <a:avLst/>
          </a:prstGeom>
          <a:noFill/>
        </p:spPr>
        <p:txBody>
          <a:bodyPr wrap="none" rtlCol="0">
            <a:spAutoFit/>
          </a:bodyPr>
          <a:lstStyle/>
          <a:p>
            <a:r>
              <a:rPr lang="zh-CN" altLang="en-US" sz="1600" b="1" dirty="0">
                <a:solidFill>
                  <a:srgbClr val="FF0000"/>
                </a:solidFill>
                <a:latin typeface="楷体" panose="02010609060101010101" charset="-122"/>
                <a:ea typeface="楷体" panose="02010609060101010101" charset="-122"/>
              </a:rPr>
              <a:t>概况、意义</a:t>
            </a:r>
          </a:p>
        </p:txBody>
      </p:sp>
      <p:sp>
        <p:nvSpPr>
          <p:cNvPr id="38" name="文本框 37"/>
          <p:cNvSpPr txBox="1"/>
          <p:nvPr/>
        </p:nvSpPr>
        <p:spPr>
          <a:xfrm>
            <a:off x="6808662" y="6154658"/>
            <a:ext cx="1838965" cy="338554"/>
          </a:xfrm>
          <a:prstGeom prst="rect">
            <a:avLst/>
          </a:prstGeom>
          <a:noFill/>
        </p:spPr>
        <p:txBody>
          <a:bodyPr wrap="none" rtlCol="0">
            <a:spAutoFit/>
          </a:bodyPr>
          <a:lstStyle/>
          <a:p>
            <a:r>
              <a:rPr lang="zh-CN" altLang="en-US" sz="1600" b="1" dirty="0">
                <a:solidFill>
                  <a:srgbClr val="FF0000"/>
                </a:solidFill>
                <a:latin typeface="楷体" panose="02010609060101010101" charset="-122"/>
                <a:ea typeface="楷体" panose="02010609060101010101" charset="-122"/>
              </a:rPr>
              <a:t>背景、概况、结果</a:t>
            </a:r>
          </a:p>
        </p:txBody>
      </p:sp>
      <p:sp>
        <p:nvSpPr>
          <p:cNvPr id="3" name="文本框 2"/>
          <p:cNvSpPr txBox="1"/>
          <p:nvPr/>
        </p:nvSpPr>
        <p:spPr>
          <a:xfrm>
            <a:off x="497254" y="1138335"/>
            <a:ext cx="738664" cy="4632531"/>
          </a:xfrm>
          <a:prstGeom prst="rect">
            <a:avLst/>
          </a:prstGeom>
          <a:noFill/>
        </p:spPr>
        <p:txBody>
          <a:bodyPr vert="eaVert" wrap="square" rtlCol="0">
            <a:spAutoFit/>
          </a:bodyPr>
          <a:lstStyle/>
          <a:p>
            <a:pPr lvl="0" algn="ctr"/>
            <a:r>
              <a:rPr lang="zh-CN" altLang="en-US" sz="3600" dirty="0" smtClean="0">
                <a:solidFill>
                  <a:prstClr val="black"/>
                </a:solidFill>
                <a:effectLst>
                  <a:outerShdw blurRad="38100" dist="19050" dir="2700000" algn="tl" rotWithShape="0">
                    <a:prstClr val="black">
                      <a:alpha val="40000"/>
                    </a:prstClr>
                  </a:outerShdw>
                </a:effectLst>
                <a:latin typeface="楷体" panose="02010609060101010101" charset="-122"/>
                <a:ea typeface="楷体" panose="02010609060101010101" charset="-122"/>
              </a:rPr>
              <a:t>亚非拉</a:t>
            </a:r>
            <a:r>
              <a:rPr lang="zh-CN" altLang="en-US" sz="3600" dirty="0">
                <a:solidFill>
                  <a:prstClr val="black"/>
                </a:solidFill>
                <a:effectLst>
                  <a:outerShdw blurRad="38100" dist="19050" dir="2700000" algn="tl" rotWithShape="0">
                    <a:prstClr val="black">
                      <a:alpha val="40000"/>
                    </a:prstClr>
                  </a:outerShdw>
                </a:effectLst>
                <a:latin typeface="楷体" panose="02010609060101010101" charset="-122"/>
                <a:ea typeface="楷体" panose="02010609060101010101" charset="-122"/>
              </a:rPr>
              <a:t>民族独立运动</a:t>
            </a:r>
          </a:p>
        </p:txBody>
      </p:sp>
      <p:sp>
        <p:nvSpPr>
          <p:cNvPr id="40" name="文本框 39"/>
          <p:cNvSpPr txBox="1"/>
          <p:nvPr/>
        </p:nvSpPr>
        <p:spPr>
          <a:xfrm>
            <a:off x="4824776" y="2156170"/>
            <a:ext cx="2765501" cy="400110"/>
          </a:xfrm>
          <a:prstGeom prst="rect">
            <a:avLst/>
          </a:prstGeom>
          <a:noFill/>
        </p:spPr>
        <p:txBody>
          <a:bodyPr wrap="none" rtlCol="0">
            <a:spAutoFit/>
          </a:bodyPr>
          <a:lstStyle/>
          <a:p>
            <a:r>
              <a:rPr lang="zh-CN" altLang="en-US" sz="2000" b="1" dirty="0">
                <a:solidFill>
                  <a:srgbClr val="0000FF"/>
                </a:solidFill>
                <a:latin typeface="楷体" panose="02010609060101010101" charset="-122"/>
                <a:ea typeface="楷体" panose="02010609060101010101" charset="-122"/>
              </a:rPr>
              <a:t>经济、政治、外部环境</a:t>
            </a:r>
          </a:p>
        </p:txBody>
      </p:sp>
      <p:sp>
        <p:nvSpPr>
          <p:cNvPr id="4" name="左大括号 3"/>
          <p:cNvSpPr/>
          <p:nvPr/>
        </p:nvSpPr>
        <p:spPr>
          <a:xfrm>
            <a:off x="1371600" y="1138335"/>
            <a:ext cx="576936" cy="473626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099" descr="C:/Users/HP/Desktop/2019—2020学年《新课程学案》中外历史纲要（下）同步教辅资料（课件+试题）/课件/19XLS-32.TIF"/>
          <p:cNvPicPr>
            <a:picLocks noChangeAspect="1"/>
          </p:cNvPicPr>
          <p:nvPr>
            <p:custDataLst>
              <p:tags r:id="rId1"/>
            </p:custDataLst>
          </p:nvPr>
        </p:nvPicPr>
        <p:blipFill>
          <a:blip r:embed="rId3" r:link="rId4" cstate="print"/>
          <a:srcRect l="5902" t="28966" r="822" b="41121"/>
          <a:stretch>
            <a:fillRect/>
          </a:stretch>
        </p:blipFill>
        <p:spPr>
          <a:xfrm>
            <a:off x="262890" y="1732915"/>
            <a:ext cx="11665585" cy="3392170"/>
          </a:xfrm>
          <a:prstGeom prst="rect">
            <a:avLst/>
          </a:prstGeom>
          <a:noFill/>
          <a:ln w="9525">
            <a:noFill/>
          </a:ln>
        </p:spPr>
      </p:pic>
      <p:sp>
        <p:nvSpPr>
          <p:cNvPr id="2" name="矩形 1"/>
          <p:cNvSpPr/>
          <p:nvPr/>
        </p:nvSpPr>
        <p:spPr>
          <a:xfrm>
            <a:off x="2695575" y="688340"/>
            <a:ext cx="6388735" cy="5867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rgbClr val="7030A0"/>
                </a:solidFill>
                <a:latin typeface="方正粗黑宋简体" panose="02000000000000000000" charset="-122"/>
                <a:ea typeface="方正粗黑宋简体" panose="02000000000000000000" charset="-122"/>
              </a:rPr>
              <a:t>重要历史事件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descr="IMG_259"/>
          <p:cNvPicPr>
            <a:picLocks noChangeAspect="1"/>
          </p:cNvPicPr>
          <p:nvPr/>
        </p:nvPicPr>
        <p:blipFill>
          <a:blip r:embed="rId2"/>
          <a:stretch>
            <a:fillRect/>
          </a:stretch>
        </p:blipFill>
        <p:spPr>
          <a:xfrm>
            <a:off x="440055" y="385445"/>
            <a:ext cx="5654040" cy="5957570"/>
          </a:xfrm>
          <a:prstGeom prst="rect">
            <a:avLst/>
          </a:prstGeom>
          <a:noFill/>
          <a:ln w="9525">
            <a:noFill/>
          </a:ln>
        </p:spPr>
      </p:pic>
      <p:sp>
        <p:nvSpPr>
          <p:cNvPr id="3" name="文本框 2"/>
          <p:cNvSpPr txBox="1"/>
          <p:nvPr/>
        </p:nvSpPr>
        <p:spPr>
          <a:xfrm>
            <a:off x="6388100" y="541655"/>
            <a:ext cx="5143500" cy="1568450"/>
          </a:xfrm>
          <a:prstGeom prst="rect">
            <a:avLst/>
          </a:prstGeom>
          <a:noFill/>
        </p:spPr>
        <p:txBody>
          <a:bodyPr wrap="square" rtlCol="0">
            <a:spAutoFit/>
          </a:bodyPr>
          <a:lstStyle/>
          <a:p>
            <a:pPr fontAlgn="auto">
              <a:lnSpc>
                <a:spcPct val="150000"/>
              </a:lnSpc>
            </a:pPr>
            <a:r>
              <a:rPr lang="en-US" altLang="zh-CN"/>
              <a:t>      </a:t>
            </a:r>
            <a:r>
              <a:rPr lang="en-US" altLang="zh-CN" sz="3200">
                <a:latin typeface="黑体" panose="02010609060101010101" pitchFamily="2" charset="-122"/>
                <a:ea typeface="黑体" panose="02010609060101010101" pitchFamily="2" charset="-122"/>
                <a:cs typeface="黑体" panose="02010609060101010101" pitchFamily="2" charset="-122"/>
              </a:rPr>
              <a:t> </a:t>
            </a:r>
            <a:r>
              <a:rPr lang="zh-CN" altLang="en-US" sz="3200" b="1">
                <a:solidFill>
                  <a:srgbClr val="FF0000"/>
                </a:solidFill>
                <a:latin typeface="黑体" panose="02010609060101010101" pitchFamily="2" charset="-122"/>
                <a:ea typeface="黑体" panose="02010609060101010101" pitchFamily="2" charset="-122"/>
                <a:cs typeface="黑体" panose="02010609060101010101" pitchFamily="2" charset="-122"/>
              </a:rPr>
              <a:t>为什么拉美的主要语言是西班牙语和葡萄牙语？</a:t>
            </a:r>
          </a:p>
        </p:txBody>
      </p:sp>
      <p:sp>
        <p:nvSpPr>
          <p:cNvPr id="4" name="文本框 3"/>
          <p:cNvSpPr txBox="1"/>
          <p:nvPr/>
        </p:nvSpPr>
        <p:spPr>
          <a:xfrm>
            <a:off x="6388100" y="3815715"/>
            <a:ext cx="5608955" cy="2306955"/>
          </a:xfrm>
          <a:prstGeom prst="rect">
            <a:avLst/>
          </a:prstGeom>
          <a:noFill/>
        </p:spPr>
        <p:txBody>
          <a:bodyPr wrap="square" rtlCol="0">
            <a:spAutoFit/>
          </a:bodyPr>
          <a:lstStyle/>
          <a:p>
            <a:pPr algn="just" fontAlgn="auto">
              <a:lnSpc>
                <a:spcPct val="150000"/>
              </a:lnSpc>
            </a:pPr>
            <a:r>
              <a:rPr lang="en-US" altLang="zh-CN" sz="3200" b="1">
                <a:solidFill>
                  <a:srgbClr val="7030A0"/>
                </a:solidFill>
                <a:latin typeface="黑体" panose="02010609060101010101" pitchFamily="2" charset="-122"/>
                <a:ea typeface="黑体" panose="02010609060101010101" pitchFamily="2" charset="-122"/>
              </a:rPr>
              <a:t>  </a:t>
            </a:r>
            <a:r>
              <a:rPr lang="zh-CN" altLang="en-US" sz="3200" b="1">
                <a:solidFill>
                  <a:srgbClr val="7030A0"/>
                </a:solidFill>
                <a:latin typeface="黑体" panose="02010609060101010101" pitchFamily="2" charset="-122"/>
                <a:ea typeface="黑体" panose="02010609060101010101" pitchFamily="2" charset="-122"/>
              </a:rPr>
              <a:t>问题：这些独立的国家是什么时候出现的？在什么背景下独立的？是如何实现独立的？</a:t>
            </a:r>
          </a:p>
        </p:txBody>
      </p:sp>
      <p:sp>
        <p:nvSpPr>
          <p:cNvPr id="5" name="文本框 4"/>
          <p:cNvSpPr txBox="1"/>
          <p:nvPr/>
        </p:nvSpPr>
        <p:spPr>
          <a:xfrm>
            <a:off x="6545580" y="2270760"/>
            <a:ext cx="5081270" cy="1383665"/>
          </a:xfrm>
          <a:prstGeom prst="rect">
            <a:avLst/>
          </a:prstGeom>
          <a:noFill/>
        </p:spPr>
        <p:txBody>
          <a:bodyPr wrap="square" rtlCol="0">
            <a:spAutoFit/>
          </a:bodyPr>
          <a:lstStyle/>
          <a:p>
            <a:pPr fontAlgn="auto">
              <a:lnSpc>
                <a:spcPct val="150000"/>
              </a:lnSpc>
            </a:pPr>
            <a:r>
              <a:rPr lang="en-US" altLang="zh-CN"/>
              <a:t>     </a:t>
            </a:r>
            <a:r>
              <a:rPr lang="zh-CN" altLang="en-US" sz="2800" b="1"/>
              <a:t>拉丁美洲绝大部分土地为西班牙和葡萄牙的殖民地。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139180"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一、拉丁美洲的民族独立运动</a:t>
            </a:r>
          </a:p>
        </p:txBody>
      </p:sp>
      <p:sp>
        <p:nvSpPr>
          <p:cNvPr id="3" name="文本框 2"/>
          <p:cNvSpPr txBox="1"/>
          <p:nvPr/>
        </p:nvSpPr>
        <p:spPr>
          <a:xfrm>
            <a:off x="157480" y="613410"/>
            <a:ext cx="11503660" cy="6750050"/>
          </a:xfrm>
          <a:prstGeom prst="rect">
            <a:avLst/>
          </a:prstGeom>
          <a:noFill/>
        </p:spPr>
        <p:txBody>
          <a:bodyPr wrap="square" rtlCol="0">
            <a:spAutoFit/>
          </a:bodyPr>
          <a:lstStyle/>
          <a:p>
            <a:r>
              <a:rPr lang="en-US" altLang="zh-CN" sz="2400" b="1">
                <a:solidFill>
                  <a:srgbClr val="FF0000"/>
                </a:solidFill>
              </a:rPr>
              <a:t>1</a:t>
            </a:r>
            <a:r>
              <a:rPr lang="zh-CN" altLang="en-US" sz="2400" b="1">
                <a:solidFill>
                  <a:srgbClr val="FF0000"/>
                </a:solidFill>
              </a:rPr>
              <a:t>、拉丁美洲独立运动的背景</a:t>
            </a:r>
          </a:p>
          <a:p>
            <a:pPr indent="719455">
              <a:lnSpc>
                <a:spcPct val="110000"/>
              </a:lnSpc>
              <a:spcBef>
                <a:spcPts val="1000"/>
              </a:spcBef>
            </a:pPr>
            <a:r>
              <a:rPr lang="zh-CN" altLang="en-US" b="1">
                <a:latin typeface="宋体" panose="02010600030101010101" pitchFamily="2" charset="-122"/>
                <a:ea typeface="楷体" panose="02010609060101010101" charset="-122"/>
                <a:sym typeface="+mn-ea"/>
              </a:rPr>
              <a:t>材料一  孕育这次革命的重要因素，是人民大众遭受不可忍受的殖民压迫</a:t>
            </a:r>
            <a:r>
              <a:rPr lang="en-US" altLang="zh-CN" b="1">
                <a:latin typeface="宋体" panose="02010600030101010101" pitchFamily="2" charset="-122"/>
                <a:ea typeface="楷体" panose="02010609060101010101" charset="-122"/>
                <a:sym typeface="+mn-ea"/>
              </a:rPr>
              <a:t>……</a:t>
            </a:r>
            <a:r>
              <a:rPr lang="zh-CN" altLang="en-US" b="1">
                <a:latin typeface="宋体" panose="02010600030101010101" pitchFamily="2" charset="-122"/>
                <a:ea typeface="楷体" panose="02010609060101010101" charset="-122"/>
                <a:sym typeface="+mn-ea"/>
              </a:rPr>
              <a:t>在这次革命以前，印第安人、黑奴、混血种人和土生白人分立主义者已发动无数次的起义和反抗。</a:t>
            </a:r>
            <a:endParaRPr lang="en-US" altLang="zh-CN" b="1">
              <a:latin typeface="宋体" panose="02010600030101010101" pitchFamily="2" charset="-122"/>
              <a:ea typeface="楷体" panose="02010609060101010101" charset="-122"/>
            </a:endParaRPr>
          </a:p>
          <a:p>
            <a:pPr indent="719455">
              <a:lnSpc>
                <a:spcPct val="110000"/>
              </a:lnSpc>
              <a:spcBef>
                <a:spcPts val="1000"/>
              </a:spcBef>
            </a:pPr>
            <a:r>
              <a:rPr lang="en-US" altLang="zh-CN" b="1">
                <a:latin typeface="宋体" panose="02010600030101010101" pitchFamily="2" charset="-122"/>
                <a:ea typeface="楷体" panose="02010609060101010101" charset="-122"/>
                <a:sym typeface="+mn-ea"/>
              </a:rPr>
              <a:t>                                                                 ——</a:t>
            </a:r>
            <a:r>
              <a:rPr lang="zh-CN" altLang="en-US" b="1">
                <a:latin typeface="宋体" panose="02010600030101010101" pitchFamily="2" charset="-122"/>
                <a:ea typeface="楷体" panose="02010609060101010101" charset="-122"/>
                <a:sym typeface="+mn-ea"/>
              </a:rPr>
              <a:t>李春辉</a:t>
            </a:r>
            <a:r>
              <a:rPr lang="en-US" altLang="zh-CN" b="1">
                <a:latin typeface="宋体" panose="02010600030101010101" pitchFamily="2" charset="-122"/>
                <a:ea typeface="楷体" panose="02010609060101010101" charset="-122"/>
                <a:sym typeface="+mn-ea"/>
              </a:rPr>
              <a:t>《</a:t>
            </a:r>
            <a:r>
              <a:rPr lang="zh-CN" altLang="en-US" b="1">
                <a:latin typeface="宋体" panose="02010600030101010101" pitchFamily="2" charset="-122"/>
                <a:ea typeface="楷体" panose="02010609060101010101" charset="-122"/>
                <a:sym typeface="+mn-ea"/>
              </a:rPr>
              <a:t>拉丁美洲史稿</a:t>
            </a:r>
            <a:r>
              <a:rPr lang="en-US" altLang="zh-CN" b="1">
                <a:latin typeface="宋体" panose="02010600030101010101" pitchFamily="2" charset="-122"/>
                <a:ea typeface="楷体" panose="02010609060101010101" charset="-122"/>
                <a:sym typeface="+mn-ea"/>
              </a:rPr>
              <a:t>》</a:t>
            </a:r>
          </a:p>
          <a:p>
            <a:pPr indent="719455">
              <a:spcBef>
                <a:spcPts val="1000"/>
              </a:spcBef>
            </a:pPr>
            <a:r>
              <a:rPr lang="zh-CN" altLang="en-US" b="1">
                <a:latin typeface="宋体" panose="02010600030101010101" pitchFamily="2" charset="-122"/>
                <a:ea typeface="楷体" panose="02010609060101010101" charset="-122"/>
                <a:sym typeface="+mn-ea"/>
              </a:rPr>
              <a:t>材料二  到</a:t>
            </a:r>
            <a:r>
              <a:rPr lang="en-US" altLang="zh-CN" b="1">
                <a:latin typeface="宋体" panose="02010600030101010101" pitchFamily="2" charset="-122"/>
                <a:ea typeface="楷体" panose="02010609060101010101" charset="-122"/>
                <a:sym typeface="+mn-ea"/>
              </a:rPr>
              <a:t>18</a:t>
            </a:r>
            <a:r>
              <a:rPr lang="zh-CN" altLang="en-US" b="1">
                <a:latin typeface="宋体" panose="02010600030101010101" pitchFamily="2" charset="-122"/>
                <a:ea typeface="楷体" panose="02010609060101010101" charset="-122"/>
                <a:sym typeface="+mn-ea"/>
              </a:rPr>
              <a:t>世纪后半叶，（拉丁美洲）各殖民地的农业发展很快</a:t>
            </a:r>
            <a:r>
              <a:rPr lang="en-US" altLang="zh-CN" b="1">
                <a:latin typeface="宋体" panose="02010600030101010101" pitchFamily="2" charset="-122"/>
                <a:ea typeface="楷体" panose="02010609060101010101" charset="-122"/>
                <a:sym typeface="+mn-ea"/>
              </a:rPr>
              <a:t>……</a:t>
            </a:r>
            <a:r>
              <a:rPr lang="zh-CN" altLang="en-US" b="1">
                <a:latin typeface="宋体" panose="02010600030101010101" pitchFamily="2" charset="-122"/>
                <a:ea typeface="楷体" panose="02010609060101010101" charset="-122"/>
                <a:sym typeface="+mn-ea"/>
              </a:rPr>
              <a:t>在城市和集镇出现许多手工作坊。工商业的发展促进了商品经济的繁荣，各地相继出现了商业中心。到</a:t>
            </a:r>
            <a:r>
              <a:rPr lang="en-US" altLang="zh-CN" b="1">
                <a:latin typeface="宋体" panose="02010600030101010101" pitchFamily="2" charset="-122"/>
                <a:ea typeface="楷体" panose="02010609060101010101" charset="-122"/>
                <a:sym typeface="+mn-ea"/>
              </a:rPr>
              <a:t>18</a:t>
            </a:r>
            <a:r>
              <a:rPr lang="zh-CN" altLang="en-US" b="1">
                <a:latin typeface="宋体" panose="02010600030101010101" pitchFamily="2" charset="-122"/>
                <a:ea typeface="楷体" panose="02010609060101010101" charset="-122"/>
                <a:sym typeface="+mn-ea"/>
              </a:rPr>
              <a:t>世纪末，资本主义生产关系已在殖民地封建社会内部孕育成长。</a:t>
            </a:r>
            <a:endParaRPr lang="en-US" altLang="zh-CN" b="1">
              <a:latin typeface="宋体" panose="02010600030101010101" pitchFamily="2" charset="-122"/>
              <a:ea typeface="楷体" panose="02010609060101010101" charset="-122"/>
            </a:endParaRPr>
          </a:p>
          <a:p>
            <a:pPr indent="719455">
              <a:spcBef>
                <a:spcPts val="1000"/>
              </a:spcBef>
            </a:pPr>
            <a:r>
              <a:rPr lang="en-US" altLang="zh-CN" b="1">
                <a:latin typeface="宋体" panose="02010600030101010101" pitchFamily="2" charset="-122"/>
                <a:ea typeface="楷体" panose="02010609060101010101" charset="-122"/>
                <a:sym typeface="+mn-ea"/>
              </a:rPr>
              <a:t>                                                                 ——</a:t>
            </a:r>
            <a:r>
              <a:rPr lang="zh-CN" altLang="en-US" b="1">
                <a:latin typeface="宋体" panose="02010600030101010101" pitchFamily="2" charset="-122"/>
                <a:ea typeface="楷体" panose="02010609060101010101" charset="-122"/>
                <a:sym typeface="+mn-ea"/>
              </a:rPr>
              <a:t>王斯德主编</a:t>
            </a:r>
            <a:r>
              <a:rPr lang="en-US" altLang="zh-CN" b="1">
                <a:latin typeface="宋体" panose="02010600030101010101" pitchFamily="2" charset="-122"/>
                <a:ea typeface="楷体" panose="02010609060101010101" charset="-122"/>
                <a:sym typeface="+mn-ea"/>
              </a:rPr>
              <a:t>《</a:t>
            </a:r>
            <a:r>
              <a:rPr lang="zh-CN" altLang="en-US" b="1">
                <a:latin typeface="宋体" panose="02010600030101010101" pitchFamily="2" charset="-122"/>
                <a:ea typeface="楷体" panose="02010609060101010101" charset="-122"/>
                <a:sym typeface="+mn-ea"/>
              </a:rPr>
              <a:t>世界通史</a:t>
            </a:r>
            <a:r>
              <a:rPr lang="en-US" altLang="zh-CN" b="1">
                <a:latin typeface="宋体" panose="02010600030101010101" pitchFamily="2" charset="-122"/>
                <a:ea typeface="楷体" panose="02010609060101010101" charset="-122"/>
                <a:sym typeface="+mn-ea"/>
              </a:rPr>
              <a:t>》</a:t>
            </a:r>
          </a:p>
          <a:p>
            <a:pPr indent="719455">
              <a:spcBef>
                <a:spcPts val="1000"/>
              </a:spcBef>
            </a:pPr>
            <a:r>
              <a:rPr lang="zh-CN" altLang="en-US" b="1">
                <a:latin typeface="宋体" panose="02010600030101010101" pitchFamily="2" charset="-122"/>
                <a:ea typeface="楷体" panose="02010609060101010101" charset="-122"/>
                <a:sym typeface="+mn-ea"/>
              </a:rPr>
              <a:t>材料三  </a:t>
            </a:r>
            <a:r>
              <a:rPr lang="en-US" altLang="zh-CN" b="1">
                <a:latin typeface="宋体" panose="02010600030101010101" pitchFamily="2" charset="-122"/>
                <a:ea typeface="楷体" panose="02010609060101010101" charset="-122"/>
                <a:sym typeface="+mn-ea"/>
              </a:rPr>
              <a:t>18</a:t>
            </a:r>
            <a:r>
              <a:rPr lang="zh-CN" altLang="en-US" b="1">
                <a:latin typeface="宋体" panose="02010600030101010101" pitchFamily="2" charset="-122"/>
                <a:ea typeface="楷体" panose="02010609060101010101" charset="-122"/>
                <a:sym typeface="+mn-ea"/>
              </a:rPr>
              <a:t>世纪中叶以后，拉丁美洲与外界接触日趋频繁。欧洲的近代科学、文学和法国唯物主义哲学，通过多种方式，不断传入。卢梭、伏尔泰、孟德斯鸠、狄德罗等人的一部分重要著作，在殖民地广泛传颂。</a:t>
            </a:r>
            <a:endParaRPr lang="en-US" altLang="zh-CN" b="1">
              <a:latin typeface="宋体" panose="02010600030101010101" pitchFamily="2" charset="-122"/>
              <a:ea typeface="楷体" panose="02010609060101010101" charset="-122"/>
            </a:endParaRPr>
          </a:p>
          <a:p>
            <a:pPr indent="719455">
              <a:spcBef>
                <a:spcPts val="1000"/>
              </a:spcBef>
            </a:pPr>
            <a:r>
              <a:rPr lang="en-US" altLang="zh-CN" b="1">
                <a:latin typeface="宋体" panose="02010600030101010101" pitchFamily="2" charset="-122"/>
                <a:ea typeface="楷体" panose="02010609060101010101" charset="-122"/>
                <a:sym typeface="+mn-ea"/>
              </a:rPr>
              <a:t>                                                                 ——</a:t>
            </a:r>
            <a:r>
              <a:rPr lang="zh-CN" altLang="en-US" b="1">
                <a:latin typeface="宋体" panose="02010600030101010101" pitchFamily="2" charset="-122"/>
                <a:ea typeface="楷体" panose="02010609060101010101" charset="-122"/>
                <a:sym typeface="+mn-ea"/>
              </a:rPr>
              <a:t>许海山主编</a:t>
            </a:r>
            <a:r>
              <a:rPr lang="en-US" altLang="zh-CN" b="1">
                <a:latin typeface="宋体" panose="02010600030101010101" pitchFamily="2" charset="-122"/>
                <a:ea typeface="楷体" panose="02010609060101010101" charset="-122"/>
                <a:sym typeface="+mn-ea"/>
              </a:rPr>
              <a:t>《</a:t>
            </a:r>
            <a:r>
              <a:rPr lang="zh-CN" altLang="en-US" b="1">
                <a:latin typeface="宋体" panose="02010600030101010101" pitchFamily="2" charset="-122"/>
                <a:ea typeface="楷体" panose="02010609060101010101" charset="-122"/>
                <a:sym typeface="+mn-ea"/>
              </a:rPr>
              <a:t>美洲历史</a:t>
            </a:r>
            <a:r>
              <a:rPr lang="en-US" altLang="zh-CN" b="1">
                <a:latin typeface="宋体" panose="02010600030101010101" pitchFamily="2" charset="-122"/>
                <a:ea typeface="楷体" panose="02010609060101010101" charset="-122"/>
                <a:sym typeface="+mn-ea"/>
              </a:rPr>
              <a:t>》</a:t>
            </a:r>
          </a:p>
          <a:p>
            <a:pPr indent="719455">
              <a:spcBef>
                <a:spcPts val="1000"/>
              </a:spcBef>
            </a:pPr>
            <a:r>
              <a:rPr lang="zh-CN" altLang="en-US" b="1">
                <a:latin typeface="宋体" panose="02010600030101010101" pitchFamily="2" charset="-122"/>
                <a:ea typeface="楷体" panose="02010609060101010101" charset="-122"/>
                <a:sym typeface="+mn-ea"/>
              </a:rPr>
              <a:t>材料四  美国独立战争和法国资产阶级革命对拉丁美洲民族独立运动起了推动作用</a:t>
            </a:r>
            <a:r>
              <a:rPr lang="en-US" altLang="zh-CN" b="1">
                <a:latin typeface="宋体" panose="02010600030101010101" pitchFamily="2" charset="-122"/>
                <a:ea typeface="楷体" panose="02010609060101010101" charset="-122"/>
                <a:sym typeface="+mn-ea"/>
              </a:rPr>
              <a:t>……1807</a:t>
            </a:r>
            <a:r>
              <a:rPr lang="zh-CN" altLang="en-US" b="1">
                <a:latin typeface="宋体" panose="02010600030101010101" pitchFamily="2" charset="-122"/>
                <a:ea typeface="楷体" panose="02010609060101010101" charset="-122"/>
                <a:sym typeface="+mn-ea"/>
              </a:rPr>
              <a:t>年葡萄牙和西班牙被迫参加了拿破仑的大陆封锁体系后，英国加强了对两国海岸的控制，宗主国与殖民地的交通联系被中断。随后，两国本土也被法国侵占。</a:t>
            </a:r>
            <a:endParaRPr lang="en-US" altLang="zh-CN" b="1">
              <a:latin typeface="宋体" panose="02010600030101010101" pitchFamily="2" charset="-122"/>
              <a:ea typeface="楷体" panose="02010609060101010101" charset="-122"/>
            </a:endParaRPr>
          </a:p>
          <a:p>
            <a:pPr indent="719455">
              <a:spcBef>
                <a:spcPts val="1000"/>
              </a:spcBef>
            </a:pPr>
            <a:r>
              <a:rPr lang="en-US" altLang="zh-CN" b="1">
                <a:latin typeface="宋体" panose="02010600030101010101" pitchFamily="2" charset="-122"/>
                <a:ea typeface="楷体" panose="02010609060101010101" charset="-122"/>
                <a:sym typeface="+mn-ea"/>
              </a:rPr>
              <a:t>                                                                 ——</a:t>
            </a:r>
            <a:r>
              <a:rPr lang="zh-CN" altLang="en-US" b="1">
                <a:latin typeface="宋体" panose="02010600030101010101" pitchFamily="2" charset="-122"/>
                <a:ea typeface="楷体" panose="02010609060101010101" charset="-122"/>
                <a:sym typeface="+mn-ea"/>
              </a:rPr>
              <a:t>王斯德主编</a:t>
            </a:r>
            <a:r>
              <a:rPr lang="en-US" altLang="zh-CN" b="1">
                <a:latin typeface="宋体" panose="02010600030101010101" pitchFamily="2" charset="-122"/>
                <a:ea typeface="楷体" panose="02010609060101010101" charset="-122"/>
                <a:sym typeface="+mn-ea"/>
              </a:rPr>
              <a:t>《</a:t>
            </a:r>
            <a:r>
              <a:rPr lang="zh-CN" altLang="en-US" b="1">
                <a:latin typeface="宋体" panose="02010600030101010101" pitchFamily="2" charset="-122"/>
                <a:ea typeface="楷体" panose="02010609060101010101" charset="-122"/>
                <a:sym typeface="+mn-ea"/>
              </a:rPr>
              <a:t>世界通史</a:t>
            </a:r>
            <a:r>
              <a:rPr lang="en-US" altLang="zh-CN" b="1">
                <a:latin typeface="宋体" panose="02010600030101010101" pitchFamily="2" charset="-122"/>
                <a:ea typeface="楷体" panose="02010609060101010101" charset="-122"/>
                <a:sym typeface="+mn-ea"/>
              </a:rPr>
              <a:t>》</a:t>
            </a:r>
          </a:p>
          <a:p>
            <a:pPr indent="719455">
              <a:spcBef>
                <a:spcPts val="1000"/>
              </a:spcBef>
            </a:pPr>
            <a:r>
              <a:rPr lang="zh-CN" altLang="en-US" sz="3200" b="1" dirty="0" smtClean="0">
                <a:solidFill>
                  <a:srgbClr val="FF0000"/>
                </a:solidFill>
                <a:latin typeface="楷体" panose="02010609060101010101" charset="-122"/>
                <a:ea typeface="楷体" panose="02010609060101010101" charset="-122"/>
                <a:cs typeface="楷体" panose="02010609060101010101" charset="-122"/>
                <a:sym typeface="+mn-ea"/>
              </a:rPr>
              <a:t>依据</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材料和所学知识</a:t>
            </a:r>
            <a:r>
              <a:rPr lang="zh-CN" altLang="en-US" sz="32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概括拉美独立运动爆发的</a:t>
            </a:r>
            <a:r>
              <a:rPr lang="zh-CN" altLang="en-US" sz="3200" b="1" dirty="0" smtClean="0">
                <a:solidFill>
                  <a:srgbClr val="FF0000"/>
                </a:solidFill>
                <a:latin typeface="楷体" panose="02010609060101010101" charset="-122"/>
                <a:ea typeface="楷体" panose="02010609060101010101" charset="-122"/>
                <a:cs typeface="楷体" panose="02010609060101010101" charset="-122"/>
                <a:sym typeface="+mn-ea"/>
              </a:rPr>
              <a:t>原因。</a:t>
            </a:r>
            <a:endParaRPr lang="zh-CN" altLang="en-US" sz="3200" b="1" dirty="0">
              <a:solidFill>
                <a:srgbClr val="FF0000"/>
              </a:solidFill>
              <a:latin typeface="楷体" panose="02010609060101010101" charset="-122"/>
              <a:ea typeface="楷体" panose="02010609060101010101" charset="-122"/>
              <a:cs typeface="楷体" panose="02010609060101010101" charset="-122"/>
              <a:sym typeface="+mn-ea"/>
            </a:endParaRPr>
          </a:p>
          <a:p>
            <a:pPr indent="719455">
              <a:spcBef>
                <a:spcPts val="1000"/>
              </a:spcBef>
            </a:pPr>
            <a:endParaRPr lang="zh-CN" altLang="en-US" b="1">
              <a:latin typeface="宋体" panose="02010600030101010101" pitchFamily="2" charset="-122"/>
              <a:ea typeface="楷体" panose="02010609060101010101" charset="-122"/>
            </a:endParaRPr>
          </a:p>
          <a:p>
            <a:endParaRPr lang="zh-CN" altLang="en-US" b="1"/>
          </a:p>
        </p:txBody>
      </p:sp>
      <p:sp>
        <p:nvSpPr>
          <p:cNvPr id="5" name="文本框 4"/>
          <p:cNvSpPr txBox="1"/>
          <p:nvPr/>
        </p:nvSpPr>
        <p:spPr>
          <a:xfrm>
            <a:off x="732790" y="1077595"/>
            <a:ext cx="10726420" cy="953135"/>
          </a:xfrm>
          <a:prstGeom prst="rect">
            <a:avLst/>
          </a:prstGeom>
          <a:solidFill>
            <a:schemeClr val="accent1">
              <a:lumMod val="20000"/>
              <a:lumOff val="80000"/>
            </a:schemeClr>
          </a:solidFill>
        </p:spPr>
        <p:txBody>
          <a:bodyPr wrap="square" rtlCol="0">
            <a:spAutoFit/>
          </a:bodyPr>
          <a:lstStyle/>
          <a:p>
            <a:r>
              <a:rPr lang="zh-CN" altLang="en-US" sz="2800" b="1">
                <a:solidFill>
                  <a:schemeClr val="tx1"/>
                </a:solidFill>
                <a:effectLst/>
                <a:latin typeface="黑体" panose="02010609060101010101" pitchFamily="2" charset="-122"/>
                <a:ea typeface="黑体" panose="02010609060101010101" pitchFamily="2" charset="-122"/>
                <a:sym typeface="宋体" panose="02010600030101010101" pitchFamily="2" charset="-122"/>
              </a:rPr>
              <a:t>政治：殖民者的长期的政治压迫和经济剥削，埋下了人民争取独立的火种</a:t>
            </a:r>
          </a:p>
        </p:txBody>
      </p:sp>
      <p:sp>
        <p:nvSpPr>
          <p:cNvPr id="6" name="矩形 5"/>
          <p:cNvSpPr/>
          <p:nvPr/>
        </p:nvSpPr>
        <p:spPr>
          <a:xfrm>
            <a:off x="732155" y="2308225"/>
            <a:ext cx="10726420" cy="8210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pitchFamily="2" charset="-122"/>
                <a:ea typeface="黑体" panose="02010609060101010101" pitchFamily="2" charset="-122"/>
                <a:sym typeface="宋体" panose="02010600030101010101" pitchFamily="2" charset="-122"/>
              </a:rPr>
              <a:t>经济：</a:t>
            </a:r>
            <a:r>
              <a:rPr lang="en-US" altLang="zh-CN" sz="2800" b="1">
                <a:solidFill>
                  <a:schemeClr val="tx1"/>
                </a:solidFill>
                <a:latin typeface="黑体" panose="02010609060101010101" pitchFamily="2" charset="-122"/>
                <a:ea typeface="黑体" panose="02010609060101010101" pitchFamily="2" charset="-122"/>
                <a:sym typeface="宋体" panose="02010600030101010101" pitchFamily="2" charset="-122"/>
              </a:rPr>
              <a:t>18</a:t>
            </a:r>
            <a:r>
              <a:rPr lang="zh-CN" altLang="en-US" sz="2800" b="1">
                <a:solidFill>
                  <a:schemeClr val="tx1"/>
                </a:solidFill>
                <a:latin typeface="黑体" panose="02010609060101010101" pitchFamily="2" charset="-122"/>
                <a:ea typeface="黑体" panose="02010609060101010101" pitchFamily="2" charset="-122"/>
                <a:sym typeface="宋体" panose="02010600030101010101" pitchFamily="2" charset="-122"/>
              </a:rPr>
              <a:t>世纪末</a:t>
            </a:r>
            <a:r>
              <a:rPr lang="en-US" altLang="zh-CN" sz="2800" b="1">
                <a:solidFill>
                  <a:schemeClr val="tx1"/>
                </a:solidFill>
                <a:latin typeface="黑体" panose="02010609060101010101" pitchFamily="2" charset="-122"/>
                <a:ea typeface="黑体" panose="02010609060101010101" pitchFamily="2" charset="-122"/>
                <a:sym typeface="宋体" panose="02010600030101010101" pitchFamily="2" charset="-122"/>
              </a:rPr>
              <a:t>19</a:t>
            </a:r>
            <a:r>
              <a:rPr lang="zh-CN" altLang="en-US" sz="2800" b="1">
                <a:solidFill>
                  <a:schemeClr val="tx1"/>
                </a:solidFill>
                <a:latin typeface="黑体" panose="02010609060101010101" pitchFamily="2" charset="-122"/>
                <a:ea typeface="黑体" panose="02010609060101010101" pitchFamily="2" charset="-122"/>
                <a:sym typeface="宋体" panose="02010600030101010101" pitchFamily="2" charset="-122"/>
              </a:rPr>
              <a:t>世纪初，拉丁美洲的经济有了一定的发展</a:t>
            </a:r>
          </a:p>
        </p:txBody>
      </p:sp>
      <p:sp>
        <p:nvSpPr>
          <p:cNvPr id="7" name="矩形 6"/>
          <p:cNvSpPr/>
          <p:nvPr/>
        </p:nvSpPr>
        <p:spPr>
          <a:xfrm>
            <a:off x="666115" y="3656330"/>
            <a:ext cx="10814685" cy="8356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pitchFamily="2" charset="-122"/>
                <a:ea typeface="黑体" panose="02010609060101010101" pitchFamily="2" charset="-122"/>
                <a:sym typeface="宋体" panose="02010600030101010101" pitchFamily="2" charset="-122"/>
              </a:rPr>
              <a:t>思想：启蒙思想的传播使殖民地人民的民族民主意识日益增长</a:t>
            </a:r>
          </a:p>
        </p:txBody>
      </p:sp>
      <p:sp>
        <p:nvSpPr>
          <p:cNvPr id="8" name="矩形 7"/>
          <p:cNvSpPr/>
          <p:nvPr/>
        </p:nvSpPr>
        <p:spPr>
          <a:xfrm>
            <a:off x="709930" y="4872990"/>
            <a:ext cx="10741660" cy="7473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pitchFamily="2" charset="-122"/>
                <a:ea typeface="黑体" panose="02010609060101010101" pitchFamily="2" charset="-122"/>
                <a:sym typeface="宋体" panose="02010600030101010101" pitchFamily="2" charset="-122"/>
              </a:rPr>
              <a:t>外因：法国大革命，美国独立战争，西葡的衰落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ldLvl="0" animBg="1"/>
      <p:bldP spid="6"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85707" y="734572"/>
            <a:ext cx="2232248"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海地革命：</a:t>
            </a:r>
          </a:p>
        </p:txBody>
      </p:sp>
      <p:sp>
        <p:nvSpPr>
          <p:cNvPr id="35" name="TextBox 34"/>
          <p:cNvSpPr txBox="1"/>
          <p:nvPr/>
        </p:nvSpPr>
        <p:spPr>
          <a:xfrm>
            <a:off x="3430613" y="734913"/>
            <a:ext cx="3672408" cy="646331"/>
          </a:xfrm>
          <a:prstGeom prst="rect">
            <a:avLst/>
          </a:prstGeom>
          <a:solidFill>
            <a:srgbClr val="684C15"/>
          </a:solidFill>
          <a:ln>
            <a:solidFill>
              <a:srgbClr val="684C1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拉美独立的序幕</a:t>
            </a:r>
          </a:p>
        </p:txBody>
      </p:sp>
      <p:sp>
        <p:nvSpPr>
          <p:cNvPr id="37" name="TextBox 36"/>
          <p:cNvSpPr txBox="1"/>
          <p:nvPr/>
        </p:nvSpPr>
        <p:spPr>
          <a:xfrm>
            <a:off x="6139180" y="1674495"/>
            <a:ext cx="4250690" cy="1568450"/>
          </a:xfrm>
          <a:prstGeom prst="rect">
            <a:avLst/>
          </a:prstGeom>
          <a:noFill/>
          <a:ln w="38100">
            <a:solidFill>
              <a:srgbClr val="684C15"/>
            </a:solidFill>
          </a:ln>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起义过程中，</a:t>
            </a:r>
            <a:r>
              <a:rPr lang="zh-CN" altLang="en-US" sz="2400" dirty="0" smtClean="0">
                <a:solidFill>
                  <a:srgbClr val="C00000"/>
                </a:solidFill>
                <a:latin typeface="微软雅黑" panose="020B0503020204020204" pitchFamily="34" charset="-122"/>
                <a:ea typeface="微软雅黑" panose="020B0503020204020204" pitchFamily="34" charset="-122"/>
              </a:rPr>
              <a:t>杜桑</a:t>
            </a:r>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400" dirty="0" smtClean="0">
                <a:solidFill>
                  <a:srgbClr val="C00000"/>
                </a:solidFill>
                <a:latin typeface="微软雅黑" panose="020B0503020204020204" pitchFamily="34" charset="-122"/>
                <a:ea typeface="微软雅黑" panose="020B0503020204020204" pitchFamily="34" charset="-122"/>
              </a:rPr>
              <a:t>卢维杜尔</a:t>
            </a:r>
            <a:r>
              <a:rPr lang="zh-CN" altLang="en-US" sz="2400" dirty="0" smtClean="0">
                <a:latin typeface="微软雅黑" panose="020B0503020204020204" pitchFamily="34" charset="-122"/>
                <a:ea typeface="微软雅黑" panose="020B0503020204020204" pitchFamily="34" charset="-122"/>
              </a:rPr>
              <a:t>崭露头角，于</a:t>
            </a:r>
            <a:r>
              <a:rPr lang="en-US" altLang="zh-CN" sz="2400" dirty="0" smtClean="0">
                <a:latin typeface="微软雅黑" panose="020B0503020204020204" pitchFamily="34" charset="-122"/>
                <a:ea typeface="微软雅黑" panose="020B0503020204020204" pitchFamily="34" charset="-122"/>
              </a:rPr>
              <a:t>1801</a:t>
            </a:r>
            <a:r>
              <a:rPr lang="zh-CN" altLang="en-US" sz="2400" dirty="0" smtClean="0">
                <a:latin typeface="微软雅黑" panose="020B0503020204020204" pitchFamily="34" charset="-122"/>
                <a:ea typeface="微软雅黑" panose="020B0503020204020204" pitchFamily="34" charset="-122"/>
              </a:rPr>
              <a:t>年统一海地，建立新政府，颁布宪法，废除奴隶制，报复白人。</a:t>
            </a:r>
            <a:endParaRPr lang="zh-CN" altLang="en-US" sz="24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6138545" y="4117975"/>
            <a:ext cx="4251325" cy="1938020"/>
          </a:xfrm>
          <a:prstGeom prst="rect">
            <a:avLst/>
          </a:prstGeom>
          <a:noFill/>
          <a:ln w="38100">
            <a:solidFill>
              <a:srgbClr val="684C15"/>
            </a:solidFill>
          </a:ln>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1803</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月，法军投降。</a:t>
            </a:r>
            <a:r>
              <a:rPr lang="en-US" altLang="zh-CN" sz="2400" dirty="0">
                <a:latin typeface="微软雅黑" panose="020B0503020204020204" pitchFamily="34" charset="-122"/>
                <a:ea typeface="微软雅黑" panose="020B0503020204020204" pitchFamily="34" charset="-122"/>
              </a:rPr>
              <a:t>11</a:t>
            </a:r>
            <a:r>
              <a:rPr lang="zh-CN" altLang="en-US" sz="2400" dirty="0">
                <a:latin typeface="微软雅黑" panose="020B0503020204020204" pitchFamily="34" charset="-122"/>
                <a:ea typeface="微软雅黑" panose="020B0503020204020204" pitchFamily="34" charset="-122"/>
              </a:rPr>
              <a:t>月，海地人民通过“独立宣言”。</a:t>
            </a:r>
            <a:r>
              <a:rPr lang="en-US" altLang="zh-CN" sz="2400" b="1" dirty="0">
                <a:latin typeface="微软雅黑" panose="020B0503020204020204" pitchFamily="34" charset="-122"/>
                <a:ea typeface="微软雅黑" panose="020B0503020204020204" pitchFamily="34" charset="-122"/>
              </a:rPr>
              <a:t>1804</a:t>
            </a:r>
            <a:r>
              <a:rPr lang="zh-CN" altLang="en-US" sz="2400" b="1" dirty="0">
                <a:latin typeface="微软雅黑" panose="020B0503020204020204" pitchFamily="34" charset="-122"/>
                <a:ea typeface="微软雅黑" panose="020B0503020204020204" pitchFamily="34" charset="-122"/>
              </a:rPr>
              <a:t>年</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日</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海地正式宣告独立，成为拉丁美洲第一个独立的国家。</a:t>
            </a:r>
          </a:p>
        </p:txBody>
      </p:sp>
      <p:pic>
        <p:nvPicPr>
          <p:cNvPr id="39" name="图片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035" y="3678555"/>
            <a:ext cx="3803015" cy="3018155"/>
          </a:xfrm>
          <a:prstGeom prst="rect">
            <a:avLst/>
          </a:prstGeom>
        </p:spPr>
      </p:pic>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035" y="1380490"/>
            <a:ext cx="3834765" cy="2155825"/>
          </a:xfrm>
          <a:prstGeom prst="rect">
            <a:avLst/>
          </a:prstGeom>
        </p:spPr>
      </p:pic>
      <p:sp>
        <p:nvSpPr>
          <p:cNvPr id="2" name="矩形 1"/>
          <p:cNvSpPr/>
          <p:nvPr/>
        </p:nvSpPr>
        <p:spPr>
          <a:xfrm>
            <a:off x="0" y="0"/>
            <a:ext cx="6139180"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一、拉丁美洲的民族独立运动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amond(i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0" y="795655"/>
            <a:ext cx="6974205" cy="6062345"/>
          </a:xfrm>
          <a:prstGeom prst="rect">
            <a:avLst/>
          </a:prstGeom>
          <a:noFill/>
          <a:ln w="19050">
            <a:solidFill>
              <a:srgbClr val="FF0000"/>
            </a:solidFill>
            <a:miter lim="800000"/>
          </a:ln>
        </p:spPr>
        <p:txBody>
          <a:bodyPr wrap="square" lIns="91440" tIns="45720" rIns="91440" bIns="45720">
            <a:spAutoFit/>
          </a:bodyPr>
          <a:lstStyle/>
          <a:p>
            <a:pPr algn="ctr"/>
            <a:r>
              <a:rPr lang="en-US" altLang="zh-CN" sz="2800" b="1" dirty="0" smtClean="0">
                <a:latin typeface="方正粗黑宋简体" panose="02000000000000000000" charset="-122"/>
                <a:ea typeface="方正粗黑宋简体" panose="02000000000000000000" charset="-122"/>
                <a:cs typeface="方正粗黑宋简体" panose="02000000000000000000" charset="-122"/>
                <a:sym typeface="+mn-ea"/>
              </a:rPr>
              <a:t>2</a:t>
            </a:r>
            <a:r>
              <a:rPr lang="zh-CN" altLang="en-US" sz="2800" b="1" dirty="0" smtClean="0">
                <a:latin typeface="方正粗黑宋简体" panose="02000000000000000000" charset="-122"/>
                <a:ea typeface="方正粗黑宋简体" panose="02000000000000000000" charset="-122"/>
                <a:cs typeface="方正粗黑宋简体" panose="02000000000000000000" charset="-122"/>
                <a:sym typeface="+mn-ea"/>
              </a:rPr>
              <a:t>、拉丁美洲独立状况</a:t>
            </a:r>
            <a:r>
              <a:rPr lang="en-US" altLang="zh-CN" sz="2400" b="1" dirty="0" smtClean="0">
                <a:latin typeface="兰米粗楷简体" panose="02000503000000000000" charset="-122"/>
                <a:ea typeface="兰米粗楷简体" panose="02000503000000000000" charset="-122"/>
                <a:cs typeface="兰米粗楷简体" panose="02000503000000000000" charset="-122"/>
                <a:sym typeface="+mn-ea"/>
              </a:rPr>
              <a:t>(</a:t>
            </a:r>
            <a:r>
              <a:rPr lang="zh-CN" altLang="zh-CN" sz="2400" b="1" dirty="0" smtClean="0">
                <a:latin typeface="兰米粗楷简体" panose="02000503000000000000" charset="-122"/>
                <a:ea typeface="兰米粗楷简体" panose="02000503000000000000" charset="-122"/>
                <a:cs typeface="兰米粗楷简体" panose="02000503000000000000" charset="-122"/>
                <a:sym typeface="+mn-ea"/>
              </a:rPr>
              <a:t>第一阶段</a:t>
            </a:r>
            <a:r>
              <a:rPr lang="en-US" altLang="zh-CN" sz="2400" b="1" dirty="0" smtClean="0">
                <a:latin typeface="兰米粗楷简体" panose="02000503000000000000" charset="-122"/>
                <a:ea typeface="兰米粗楷简体" panose="02000503000000000000" charset="-122"/>
                <a:cs typeface="兰米粗楷简体" panose="02000503000000000000" charset="-122"/>
                <a:sym typeface="+mn-ea"/>
              </a:rPr>
              <a:t>)</a:t>
            </a:r>
          </a:p>
          <a:p>
            <a:pPr fontAlgn="auto">
              <a:lnSpc>
                <a:spcPct val="150000"/>
              </a:lnSpc>
            </a:pP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a:t>
            </a:r>
            <a:r>
              <a:rPr lang="en-US" altLang="zh-CN" sz="2400" dirty="0" smtClean="0">
                <a:latin typeface="兰米粗楷简体" panose="02000503000000000000" charset="-122"/>
                <a:ea typeface="兰米粗楷简体" panose="02000503000000000000" charset="-122"/>
                <a:cs typeface="兰米粗楷简体" panose="02000503000000000000" charset="-122"/>
                <a:sym typeface="+mn-ea"/>
              </a:rPr>
              <a:t>1</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）海地：</a:t>
            </a:r>
            <a:r>
              <a:rPr lang="zh-CN" altLang="en-US" sz="2400" b="1" dirty="0" smtClean="0">
                <a:solidFill>
                  <a:srgbClr val="FF0000"/>
                </a:solidFill>
                <a:latin typeface="兰米粗楷简体" panose="02000503000000000000" charset="-122"/>
                <a:ea typeface="兰米粗楷简体" panose="02000503000000000000" charset="-122"/>
                <a:cs typeface="兰米粗楷简体" panose="02000503000000000000" charset="-122"/>
                <a:sym typeface="+mn-ea"/>
              </a:rPr>
              <a:t>1804年1月1日</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海地共和国成立，是</a:t>
            </a:r>
            <a:r>
              <a:rPr lang="zh-CN" altLang="en-US" sz="2400" b="1" dirty="0" smtClean="0">
                <a:solidFill>
                  <a:srgbClr val="FF0000"/>
                </a:solidFill>
                <a:latin typeface="兰米粗楷简体" panose="02000503000000000000" charset="-122"/>
                <a:ea typeface="兰米粗楷简体" panose="02000503000000000000" charset="-122"/>
                <a:cs typeface="兰米粗楷简体" panose="02000503000000000000" charset="-122"/>
                <a:sym typeface="+mn-ea"/>
              </a:rPr>
              <a:t>拉美第一个独立共和国</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、也是</a:t>
            </a:r>
            <a:r>
              <a:rPr lang="zh-CN" altLang="en-US" sz="2400" b="1" dirty="0" smtClean="0">
                <a:solidFill>
                  <a:srgbClr val="FF0000"/>
                </a:solidFill>
                <a:latin typeface="兰米粗楷简体" panose="02000503000000000000" charset="-122"/>
                <a:ea typeface="兰米粗楷简体" panose="02000503000000000000" charset="-122"/>
                <a:cs typeface="兰米粗楷简体" panose="02000503000000000000" charset="-122"/>
                <a:sym typeface="+mn-ea"/>
              </a:rPr>
              <a:t>世界上第一个黑人共和国</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a:t>
            </a:r>
          </a:p>
          <a:p>
            <a:pPr fontAlgn="auto">
              <a:lnSpc>
                <a:spcPct val="150000"/>
              </a:lnSpc>
            </a:pP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a:t>
            </a:r>
            <a:r>
              <a:rPr lang="en-US" altLang="zh-CN" sz="2400" dirty="0" smtClean="0">
                <a:latin typeface="兰米粗楷简体" panose="02000503000000000000" charset="-122"/>
                <a:ea typeface="兰米粗楷简体" panose="02000503000000000000" charset="-122"/>
                <a:cs typeface="兰米粗楷简体" panose="02000503000000000000" charset="-122"/>
                <a:sym typeface="+mn-ea"/>
              </a:rPr>
              <a:t>2</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）西属拉美：在</a:t>
            </a:r>
            <a:r>
              <a:rPr lang="zh-CN" altLang="en-US" sz="2400" b="1" dirty="0" smtClean="0">
                <a:solidFill>
                  <a:srgbClr val="FF0000"/>
                </a:solidFill>
                <a:latin typeface="兰米粗楷简体" panose="02000503000000000000" charset="-122"/>
                <a:ea typeface="兰米粗楷简体" panose="02000503000000000000" charset="-122"/>
                <a:cs typeface="兰米粗楷简体" panose="02000503000000000000" charset="-122"/>
                <a:sym typeface="+mn-ea"/>
              </a:rPr>
              <a:t>玻利瓦尔和圣马丁</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等人领导下，经过</a:t>
            </a:r>
            <a:r>
              <a:rPr lang="en-US" altLang="zh-CN" sz="2400" dirty="0" smtClean="0">
                <a:latin typeface="兰米粗楷简体" panose="02000503000000000000" charset="-122"/>
                <a:ea typeface="兰米粗楷简体" panose="02000503000000000000" charset="-122"/>
                <a:cs typeface="兰米粗楷简体" panose="02000503000000000000" charset="-122"/>
                <a:sym typeface="+mn-ea"/>
              </a:rPr>
              <a:t>16</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年征战，</a:t>
            </a:r>
            <a:r>
              <a:rPr lang="en-US" altLang="zh-CN" sz="2400" dirty="0" smtClean="0">
                <a:latin typeface="兰米粗楷简体" panose="02000503000000000000" charset="-122"/>
                <a:ea typeface="兰米粗楷简体" panose="02000503000000000000" charset="-122"/>
                <a:cs typeface="兰米粗楷简体" panose="02000503000000000000" charset="-122"/>
                <a:sym typeface="+mn-ea"/>
              </a:rPr>
              <a:t>1826</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年</a:t>
            </a:r>
            <a:r>
              <a:rPr lang="zh-CN" altLang="en-US" sz="2400" b="1" dirty="0" smtClean="0">
                <a:solidFill>
                  <a:srgbClr val="FF0000"/>
                </a:solidFill>
                <a:latin typeface="兰米粗楷简体" panose="02000503000000000000" charset="-122"/>
                <a:ea typeface="兰米粗楷简体" panose="02000503000000000000" charset="-122"/>
                <a:cs typeface="兰米粗楷简体" panose="02000503000000000000" charset="-122"/>
                <a:sym typeface="+mn-ea"/>
              </a:rPr>
              <a:t>西属拉丁美洲殖民地取得独立运动</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的胜利。</a:t>
            </a:r>
          </a:p>
          <a:p>
            <a:pPr fontAlgn="auto">
              <a:lnSpc>
                <a:spcPct val="150000"/>
              </a:lnSpc>
            </a:pP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a:t>
            </a:r>
            <a:r>
              <a:rPr lang="en-US" altLang="zh-CN" sz="2400" dirty="0" smtClean="0">
                <a:latin typeface="兰米粗楷简体" panose="02000503000000000000" charset="-122"/>
                <a:ea typeface="兰米粗楷简体" panose="02000503000000000000" charset="-122"/>
                <a:cs typeface="兰米粗楷简体" panose="02000503000000000000" charset="-122"/>
                <a:sym typeface="+mn-ea"/>
              </a:rPr>
              <a:t>3</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）巴西：</a:t>
            </a:r>
            <a:r>
              <a:rPr lang="en-US" altLang="zh-CN" sz="2400" dirty="0" smtClean="0">
                <a:latin typeface="兰米粗楷简体" panose="02000503000000000000" charset="-122"/>
                <a:ea typeface="兰米粗楷简体" panose="02000503000000000000" charset="-122"/>
                <a:cs typeface="兰米粗楷简体" panose="02000503000000000000" charset="-122"/>
                <a:sym typeface="+mn-ea"/>
              </a:rPr>
              <a:t>1822</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年</a:t>
            </a:r>
            <a:r>
              <a:rPr lang="zh-CN" altLang="en-US" sz="2400" b="1" dirty="0" smtClean="0">
                <a:solidFill>
                  <a:srgbClr val="FF0000"/>
                </a:solidFill>
                <a:latin typeface="兰米粗楷简体" panose="02000503000000000000" charset="-122"/>
                <a:ea typeface="兰米粗楷简体" panose="02000503000000000000" charset="-122"/>
                <a:cs typeface="兰米粗楷简体" panose="02000503000000000000" charset="-122"/>
                <a:sym typeface="+mn-ea"/>
              </a:rPr>
              <a:t>巴西摆脱葡萄牙的统治，获得独立</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，建立君主制。</a:t>
            </a:r>
          </a:p>
          <a:p>
            <a:pPr fontAlgn="auto">
              <a:lnSpc>
                <a:spcPct val="150000"/>
              </a:lnSpc>
            </a:pPr>
            <a:endParaRPr lang="en-US" altLang="zh-CN" sz="2400" b="1" dirty="0" smtClean="0">
              <a:solidFill>
                <a:srgbClr val="000000"/>
              </a:solidFill>
              <a:latin typeface="楷体" panose="02010609060101010101" charset="-122"/>
              <a:ea typeface="楷体" panose="02010609060101010101" charset="-122"/>
            </a:endParaRPr>
          </a:p>
          <a:p>
            <a:pPr fontAlgn="auto">
              <a:lnSpc>
                <a:spcPct val="150000"/>
              </a:lnSpc>
            </a:pP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第一阶段</a:t>
            </a:r>
            <a:r>
              <a:rPr lang="zh-CN" altLang="en-US" sz="2400" b="1" dirty="0" smtClean="0">
                <a:solidFill>
                  <a:srgbClr val="FF0000"/>
                </a:solidFill>
                <a:latin typeface="兰米粗楷简体" panose="02000503000000000000" charset="-122"/>
                <a:ea typeface="兰米粗楷简体" panose="02000503000000000000" charset="-122"/>
                <a:cs typeface="兰米粗楷简体" panose="02000503000000000000" charset="-122"/>
                <a:sym typeface="+mn-ea"/>
              </a:rPr>
              <a:t>特点</a:t>
            </a:r>
            <a:r>
              <a:rPr lang="zh-CN" altLang="en-US" sz="2400" dirty="0" smtClean="0">
                <a:latin typeface="兰米粗楷简体" panose="02000503000000000000" charset="-122"/>
                <a:ea typeface="兰米粗楷简体" panose="02000503000000000000" charset="-122"/>
                <a:cs typeface="兰米粗楷简体" panose="02000503000000000000" charset="-122"/>
                <a:sym typeface="+mn-ea"/>
              </a:rPr>
              <a:t>：</a:t>
            </a:r>
            <a:r>
              <a:rPr lang="zh-CN" altLang="en-US" sz="2400" b="1" dirty="0" smtClean="0">
                <a:latin typeface="兰米粗楷简体" panose="02000503000000000000" charset="-122"/>
                <a:ea typeface="兰米粗楷简体" panose="02000503000000000000" charset="-122"/>
                <a:cs typeface="兰米粗楷简体" panose="02000503000000000000" charset="-122"/>
                <a:sym typeface="+mn-ea"/>
              </a:rPr>
              <a:t>赶走殖民者，获得民族独立。</a:t>
            </a:r>
          </a:p>
        </p:txBody>
      </p:sp>
      <p:pic>
        <p:nvPicPr>
          <p:cNvPr id="7" name="图片 6"/>
          <p:cNvPicPr>
            <a:picLocks noChangeAspect="1"/>
          </p:cNvPicPr>
          <p:nvPr/>
        </p:nvPicPr>
        <p:blipFill>
          <a:blip r:embed="rId2" cstate="print"/>
          <a:stretch>
            <a:fillRect/>
          </a:stretch>
        </p:blipFill>
        <p:spPr>
          <a:xfrm>
            <a:off x="7164070" y="835660"/>
            <a:ext cx="2752725" cy="2496185"/>
          </a:xfrm>
          <a:prstGeom prst="rect">
            <a:avLst/>
          </a:prstGeom>
        </p:spPr>
      </p:pic>
      <p:sp>
        <p:nvSpPr>
          <p:cNvPr id="8" name="矩形 7"/>
          <p:cNvSpPr/>
          <p:nvPr/>
        </p:nvSpPr>
        <p:spPr>
          <a:xfrm>
            <a:off x="9916795" y="1229995"/>
            <a:ext cx="1936750" cy="2101850"/>
          </a:xfrm>
          <a:prstGeom prst="rect">
            <a:avLst/>
          </a:prstGeom>
        </p:spPr>
        <p:txBody>
          <a:bodyPr wrap="square">
            <a:spAutoFit/>
          </a:bodyPr>
          <a:lstStyle/>
          <a:p>
            <a:r>
              <a:rPr lang="zh-CN" altLang="en-US" sz="1865" b="1" dirty="0" smtClean="0">
                <a:solidFill>
                  <a:srgbClr val="FF0000"/>
                </a:solidFill>
                <a:latin typeface="楷体" panose="02010609060101010101" charset="-122"/>
                <a:ea typeface="楷体" panose="02010609060101010101" charset="-122"/>
                <a:cs typeface="楷体" panose="02010609060101010101" charset="-122"/>
              </a:rPr>
              <a:t>玻利瓦尔</a:t>
            </a:r>
            <a:r>
              <a:rPr lang="zh-CN" altLang="en-US" sz="1865" b="1" dirty="0" smtClean="0">
                <a:latin typeface="楷体" panose="02010609060101010101" charset="-122"/>
                <a:ea typeface="楷体" panose="02010609060101010101" charset="-122"/>
                <a:cs typeface="楷体" panose="02010609060101010101" charset="-122"/>
              </a:rPr>
              <a:t>被称为“南美洲的解放者”、</a:t>
            </a:r>
            <a:r>
              <a:rPr lang="zh-CN" altLang="en-US" sz="1865" b="1" dirty="0" smtClean="0">
                <a:solidFill>
                  <a:srgbClr val="FF0000"/>
                </a:solidFill>
                <a:latin typeface="楷体" panose="02010609060101010101" charset="-122"/>
                <a:ea typeface="楷体" panose="02010609060101010101" charset="-122"/>
                <a:cs typeface="楷体" panose="02010609060101010101" charset="-122"/>
              </a:rPr>
              <a:t>“委内瑞拉国父”。</a:t>
            </a:r>
            <a:r>
              <a:rPr lang="zh-CN" altLang="en-US" sz="1865" b="1" dirty="0" smtClean="0">
                <a:latin typeface="楷体" panose="02010609060101010101" charset="-122"/>
                <a:ea typeface="楷体" panose="02010609060101010101" charset="-122"/>
                <a:cs typeface="楷体" panose="02010609060101010101" charset="-122"/>
              </a:rPr>
              <a:t>其独立思想至今仍影响着美洲政治思想。</a:t>
            </a:r>
            <a:endParaRPr lang="zh-CN" altLang="en-US" sz="1865" dirty="0"/>
          </a:p>
        </p:txBody>
      </p:sp>
      <p:pic>
        <p:nvPicPr>
          <p:cNvPr id="9" name="图片 8"/>
          <p:cNvPicPr>
            <a:picLocks noChangeAspect="1"/>
          </p:cNvPicPr>
          <p:nvPr/>
        </p:nvPicPr>
        <p:blipFill>
          <a:blip r:embed="rId3" cstate="print"/>
          <a:stretch>
            <a:fillRect/>
          </a:stretch>
        </p:blipFill>
        <p:spPr>
          <a:xfrm>
            <a:off x="7164070" y="3707765"/>
            <a:ext cx="2249170" cy="2592070"/>
          </a:xfrm>
          <a:prstGeom prst="rect">
            <a:avLst/>
          </a:prstGeom>
        </p:spPr>
      </p:pic>
      <p:sp>
        <p:nvSpPr>
          <p:cNvPr id="10" name="矩形 9"/>
          <p:cNvSpPr/>
          <p:nvPr/>
        </p:nvSpPr>
        <p:spPr>
          <a:xfrm>
            <a:off x="10047605" y="3910330"/>
            <a:ext cx="1937385" cy="2389505"/>
          </a:xfrm>
          <a:prstGeom prst="rect">
            <a:avLst/>
          </a:prstGeom>
        </p:spPr>
        <p:txBody>
          <a:bodyPr wrap="square">
            <a:spAutoFit/>
          </a:bodyPr>
          <a:lstStyle/>
          <a:p>
            <a:r>
              <a:rPr lang="zh-CN" altLang="en-US" sz="1865" b="1" dirty="0" smtClean="0">
                <a:solidFill>
                  <a:srgbClr val="FF0000"/>
                </a:solidFill>
                <a:latin typeface="楷体" panose="02010609060101010101" charset="-122"/>
                <a:ea typeface="楷体" panose="02010609060101010101" charset="-122"/>
                <a:cs typeface="楷体" panose="02010609060101010101" charset="-122"/>
              </a:rPr>
              <a:t>圣马丁</a:t>
            </a:r>
            <a:r>
              <a:rPr lang="zh-CN" altLang="en-US" sz="1865" b="1" dirty="0" smtClean="0">
                <a:latin typeface="楷体" panose="02010609060101010101" charset="-122"/>
                <a:ea typeface="楷体" panose="02010609060101010101" charset="-122"/>
                <a:cs typeface="楷体" panose="02010609060101010101" charset="-122"/>
              </a:rPr>
              <a:t>是</a:t>
            </a:r>
            <a:r>
              <a:rPr lang="zh-CN" altLang="en-US" sz="1865" b="1" dirty="0" smtClean="0">
                <a:solidFill>
                  <a:srgbClr val="FF0000"/>
                </a:solidFill>
                <a:latin typeface="楷体" panose="02010609060101010101" charset="-122"/>
                <a:ea typeface="楷体" panose="02010609060101010101" charset="-122"/>
                <a:cs typeface="楷体" panose="02010609060101010101" charset="-122"/>
              </a:rPr>
              <a:t>阿根廷"国父"，</a:t>
            </a:r>
            <a:r>
              <a:rPr lang="zh-CN" altLang="en-US" sz="1865" b="1" dirty="0" smtClean="0">
                <a:latin typeface="楷体" panose="02010609060101010101" charset="-122"/>
                <a:ea typeface="楷体" panose="02010609060101010101" charset="-122"/>
                <a:cs typeface="楷体" panose="02010609060101010101" charset="-122"/>
              </a:rPr>
              <a:t>智利和秘鲁称他为"自由的缔造者"与西蒙·玻利瓦尔一道被誉为美洲的解放者，被视为国家英雄。</a:t>
            </a:r>
            <a:endParaRPr lang="zh-CN" altLang="en-US" sz="1865" dirty="0"/>
          </a:p>
        </p:txBody>
      </p:sp>
      <p:sp>
        <p:nvSpPr>
          <p:cNvPr id="3" name="矩形 2"/>
          <p:cNvSpPr/>
          <p:nvPr/>
        </p:nvSpPr>
        <p:spPr>
          <a:xfrm>
            <a:off x="0" y="0"/>
            <a:ext cx="6139180"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一、拉丁美洲的民族独立运动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8775" y="4382135"/>
            <a:ext cx="11474450" cy="461665"/>
          </a:xfrm>
          <a:prstGeom prst="rect">
            <a:avLst/>
          </a:prstGeom>
          <a:noFill/>
        </p:spPr>
        <p:txBody>
          <a:bodyPr wrap="square" rtlCol="0" anchor="t">
            <a:spAutoFit/>
          </a:bodyPr>
          <a:lstStyle/>
          <a:p>
            <a:r>
              <a:rPr lang="en-US" altLang="zh-CN" sz="2400" b="1" dirty="0">
                <a:latin typeface="楷体" panose="02010609060101010101" charset="-122"/>
                <a:ea typeface="楷体" panose="02010609060101010101" charset="-122"/>
                <a:cs typeface="楷体" panose="02010609060101010101" charset="-122"/>
              </a:rPr>
              <a:t>    </a:t>
            </a:r>
            <a:endParaRPr lang="zh-CN" altLang="en-US" sz="2400" b="1" dirty="0">
              <a:solidFill>
                <a:srgbClr val="FF0000"/>
              </a:solidFill>
              <a:latin typeface="楷体" panose="02010609060101010101" charset="-122"/>
              <a:ea typeface="楷体" panose="02010609060101010101" charset="-122"/>
              <a:cs typeface="楷体" panose="02010609060101010101" charset="-122"/>
            </a:endParaRPr>
          </a:p>
        </p:txBody>
      </p:sp>
      <p:sp>
        <p:nvSpPr>
          <p:cNvPr id="2" name="矩形 1"/>
          <p:cNvSpPr/>
          <p:nvPr/>
        </p:nvSpPr>
        <p:spPr>
          <a:xfrm>
            <a:off x="511186" y="1441850"/>
            <a:ext cx="10330002" cy="1384995"/>
          </a:xfrm>
          <a:prstGeom prst="rect">
            <a:avLst/>
          </a:prstGeom>
        </p:spPr>
        <p:txBody>
          <a:bodyPr wrap="square">
            <a:spAutoFit/>
          </a:bodyPr>
          <a:lstStyle/>
          <a:p>
            <a:r>
              <a:rPr lang="zh-CN" altLang="en-US" sz="2200" dirty="0">
                <a:latin typeface="楷体" panose="02010609060101010101" charset="-122"/>
                <a:ea typeface="楷体" panose="02010609060101010101" charset="-122"/>
              </a:rPr>
              <a:t>材料一：独立以后仍然盛行大地产制殖民地时期绝大多数克列奥地主的大地产不仅原封未动，而且他们又利用独立后掌权的条件，霸占从殖民者那里没收来的大量地产。这些大地产克列奥地主的大庄园，基本上仍保持中世纪的剥削方式。</a:t>
            </a:r>
            <a:r>
              <a:rPr lang="zh-CN" altLang="en-US" dirty="0"/>
              <a:t/>
            </a:r>
            <a:br>
              <a:rPr lang="zh-CN" altLang="en-US" dirty="0"/>
            </a:br>
            <a:endParaRPr lang="zh-CN" altLang="en-US" dirty="0"/>
          </a:p>
        </p:txBody>
      </p:sp>
      <p:sp>
        <p:nvSpPr>
          <p:cNvPr id="8" name="矩形 7"/>
          <p:cNvSpPr/>
          <p:nvPr/>
        </p:nvSpPr>
        <p:spPr>
          <a:xfrm>
            <a:off x="545890" y="2567432"/>
            <a:ext cx="10260595" cy="1785104"/>
          </a:xfrm>
          <a:prstGeom prst="rect">
            <a:avLst/>
          </a:prstGeom>
        </p:spPr>
        <p:txBody>
          <a:bodyPr wrap="square">
            <a:spAutoFit/>
          </a:bodyPr>
          <a:lstStyle/>
          <a:p>
            <a:r>
              <a:rPr lang="zh-CN" altLang="en-US" sz="2200" dirty="0">
                <a:latin typeface="楷体" panose="02010609060101010101" charset="-122"/>
                <a:ea typeface="楷体" panose="02010609060101010101" charset="-122"/>
              </a:rPr>
              <a:t>材料二：拉美各国独立后，除巴西实行帝制政体外，其他国家都建立了共和制，这是一种与欧美的民主共和制不同的考迪罗主义的共和政体，（考迪罗为西班牙语，意为领袖或首领。）考迪罗主义实际上是军人专政的军事独裁制，是大地主专政的一种表现形式。</a:t>
            </a:r>
            <a:br>
              <a:rPr lang="zh-CN" altLang="en-US" sz="2200" dirty="0">
                <a:latin typeface="楷体" panose="02010609060101010101" charset="-122"/>
                <a:ea typeface="楷体" panose="02010609060101010101" charset="-122"/>
              </a:rPr>
            </a:br>
            <a:endParaRPr lang="zh-CN" altLang="en-US" sz="2200" dirty="0">
              <a:latin typeface="楷体" panose="02010609060101010101" charset="-122"/>
              <a:ea typeface="楷体" panose="02010609060101010101" charset="-122"/>
            </a:endParaRPr>
          </a:p>
        </p:txBody>
      </p:sp>
      <p:sp>
        <p:nvSpPr>
          <p:cNvPr id="9" name="矩形 8"/>
          <p:cNvSpPr/>
          <p:nvPr/>
        </p:nvSpPr>
        <p:spPr>
          <a:xfrm>
            <a:off x="464410" y="4137507"/>
            <a:ext cx="10423557" cy="2123658"/>
          </a:xfrm>
          <a:prstGeom prst="rect">
            <a:avLst/>
          </a:prstGeom>
        </p:spPr>
        <p:txBody>
          <a:bodyPr wrap="square">
            <a:spAutoFit/>
          </a:bodyPr>
          <a:lstStyle/>
          <a:p>
            <a:r>
              <a:rPr lang="zh-CN" altLang="en-US" sz="2200" dirty="0">
                <a:latin typeface="楷体" panose="02010609060101010101" charset="-122"/>
                <a:ea typeface="楷体" panose="02010609060101010101" charset="-122"/>
              </a:rPr>
              <a:t>材料三：西班牙和葡萄牙的殖民统治崩溃后，欧美列强主要是英美法德等国的势力便伸向了拉丁美洲。许多拉美国家在经济上已成为英国的附庸；美国利用其有利的地理条件以武力攫取欧美国家尤其是墨西哥的大片领土，同时对拉美各国在政治上加强控制，诸如提出了泛美主义，建立泛美同盟等；从</a:t>
            </a:r>
            <a:r>
              <a:rPr lang="en-US" altLang="zh-CN" sz="2200" dirty="0">
                <a:latin typeface="楷体" panose="02010609060101010101" charset="-122"/>
                <a:ea typeface="楷体" panose="02010609060101010101" charset="-122"/>
              </a:rPr>
              <a:t>19</a:t>
            </a:r>
            <a:r>
              <a:rPr lang="zh-CN" altLang="en-US" sz="2200" dirty="0">
                <a:latin typeface="楷体" panose="02010609060101010101" charset="-122"/>
                <a:ea typeface="楷体" panose="02010609060101010101" charset="-122"/>
              </a:rPr>
              <a:t>世纪</a:t>
            </a:r>
            <a:r>
              <a:rPr lang="en-US" altLang="zh-CN" sz="2200" dirty="0">
                <a:latin typeface="楷体" panose="02010609060101010101" charset="-122"/>
                <a:ea typeface="楷体" panose="02010609060101010101" charset="-122"/>
              </a:rPr>
              <a:t>80</a:t>
            </a:r>
            <a:r>
              <a:rPr lang="zh-CN" altLang="en-US" sz="2200" dirty="0">
                <a:latin typeface="楷体" panose="02010609060101010101" charset="-122"/>
                <a:ea typeface="楷体" panose="02010609060101010101" charset="-122"/>
              </a:rPr>
              <a:t>年代起，德国也加紧了对拉丁美洲的经济渗透。</a:t>
            </a:r>
            <a:br>
              <a:rPr lang="zh-CN" altLang="en-US" sz="2200" dirty="0">
                <a:latin typeface="楷体" panose="02010609060101010101" charset="-122"/>
                <a:ea typeface="楷体" panose="02010609060101010101" charset="-122"/>
              </a:rPr>
            </a:br>
            <a:endParaRPr lang="zh-CN" altLang="en-US" sz="2200" dirty="0">
              <a:latin typeface="楷体" panose="02010609060101010101" charset="-122"/>
              <a:ea typeface="楷体" panose="02010609060101010101" charset="-122"/>
            </a:endParaRPr>
          </a:p>
        </p:txBody>
      </p:sp>
      <p:sp>
        <p:nvSpPr>
          <p:cNvPr id="3" name="文本框 2"/>
          <p:cNvSpPr txBox="1"/>
          <p:nvPr/>
        </p:nvSpPr>
        <p:spPr>
          <a:xfrm>
            <a:off x="545890" y="760484"/>
            <a:ext cx="6015046" cy="521970"/>
          </a:xfrm>
          <a:prstGeom prst="rect">
            <a:avLst/>
          </a:prstGeom>
          <a:solidFill>
            <a:schemeClr val="bg1"/>
          </a:solidFill>
        </p:spPr>
        <p:txBody>
          <a:bodyPr wrap="square" rtlCol="0">
            <a:spAutoFit/>
          </a:bodyPr>
          <a:lstStyle>
            <a:defPPr>
              <a:defRPr lang="zh-CN"/>
            </a:defPPr>
            <a:lvl1pPr>
              <a:defRPr sz="2400" b="1">
                <a:latin typeface="楷体" panose="02010609060101010101" charset="-122"/>
                <a:ea typeface="楷体" panose="02010609060101010101" charset="-122"/>
              </a:defRPr>
            </a:lvl1pPr>
          </a:lstStyle>
          <a:p>
            <a:r>
              <a:rPr lang="en-US" altLang="zh-CN" sz="2800" dirty="0">
                <a:latin typeface="方正粗黑宋简体" panose="02000000000000000000" charset="-122"/>
                <a:ea typeface="方正粗黑宋简体" panose="02000000000000000000" charset="-122"/>
                <a:cs typeface="方正粗黑宋简体" panose="02000000000000000000" charset="-122"/>
              </a:rPr>
              <a:t>3.</a:t>
            </a:r>
            <a:r>
              <a:rPr lang="zh-CN" altLang="en-US" sz="2800" dirty="0">
                <a:latin typeface="方正粗黑宋简体" panose="02000000000000000000" charset="-122"/>
                <a:ea typeface="方正粗黑宋简体" panose="02000000000000000000" charset="-122"/>
                <a:cs typeface="方正粗黑宋简体" panose="02000000000000000000" charset="-122"/>
              </a:rPr>
              <a:t>独立后的拉丁美洲的经济政治状况</a:t>
            </a:r>
          </a:p>
        </p:txBody>
      </p:sp>
      <p:sp>
        <p:nvSpPr>
          <p:cNvPr id="11" name="矩形 10"/>
          <p:cNvSpPr/>
          <p:nvPr/>
        </p:nvSpPr>
        <p:spPr>
          <a:xfrm>
            <a:off x="2379691" y="2764814"/>
            <a:ext cx="7366119" cy="584775"/>
          </a:xfrm>
          <a:prstGeom prst="rect">
            <a:avLst/>
          </a:prstGeom>
          <a:solidFill>
            <a:srgbClr val="FFFF00"/>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smtClean="0">
                <a:ln>
                  <a:noFill/>
                </a:ln>
                <a:solidFill>
                  <a:srgbClr val="000000"/>
                </a:solidFill>
                <a:effectLst/>
                <a:uLnTx/>
                <a:uFillTx/>
                <a:latin typeface="黑体" panose="02010609060101010101" pitchFamily="2" charset="-122"/>
                <a:ea typeface="黑体" panose="02010609060101010101" pitchFamily="2" charset="-122"/>
              </a:rPr>
              <a:t>政治：大多政局动荡</a:t>
            </a:r>
            <a:r>
              <a:rPr kumimoji="0" lang="en-US" altLang="zh-CN" sz="3200" b="0" i="0" u="none" strike="noStrike" kern="0" cap="none" spc="0" normalizeH="0" baseline="0" noProof="0" dirty="0" smtClean="0">
                <a:ln>
                  <a:noFill/>
                </a:ln>
                <a:solidFill>
                  <a:srgbClr val="000000"/>
                </a:solidFill>
                <a:effectLst/>
                <a:uLnTx/>
                <a:uFillTx/>
                <a:latin typeface="黑体" panose="02010609060101010101" pitchFamily="2" charset="-122"/>
                <a:ea typeface="黑体" panose="02010609060101010101" pitchFamily="2" charset="-122"/>
              </a:rPr>
              <a:t>,</a:t>
            </a:r>
            <a:r>
              <a:rPr kumimoji="0" lang="zh-CN" altLang="en-US" sz="3200" b="0" i="0" u="none" strike="noStrike" kern="0" cap="none" spc="0" normalizeH="0" baseline="0" noProof="0" dirty="0" smtClean="0">
                <a:ln>
                  <a:noFill/>
                </a:ln>
                <a:solidFill>
                  <a:srgbClr val="000000"/>
                </a:solidFill>
                <a:effectLst/>
                <a:uLnTx/>
                <a:uFillTx/>
                <a:latin typeface="黑体" panose="02010609060101010101" pitchFamily="2" charset="-122"/>
                <a:ea typeface="黑体" panose="02010609060101010101" pitchFamily="2" charset="-122"/>
              </a:rPr>
              <a:t>实行军事独裁统治</a:t>
            </a:r>
            <a:endParaRPr kumimoji="0" lang="zh-CN" altLang="en-US" sz="3200" b="0" i="0" u="none" strike="noStrike" kern="0" cap="none" spc="0" normalizeH="0" baseline="0" noProof="0" dirty="0" smtClean="0">
              <a:ln>
                <a:noFill/>
              </a:ln>
              <a:solidFill>
                <a:sysClr val="windowText" lastClr="000000"/>
              </a:solidFill>
              <a:effectLst/>
              <a:uLnTx/>
              <a:uFillTx/>
            </a:endParaRPr>
          </a:p>
        </p:txBody>
      </p:sp>
      <p:sp>
        <p:nvSpPr>
          <p:cNvPr id="12" name="文本框 11"/>
          <p:cNvSpPr txBox="1"/>
          <p:nvPr/>
        </p:nvSpPr>
        <p:spPr>
          <a:xfrm>
            <a:off x="3047923" y="1454152"/>
            <a:ext cx="4288353" cy="584775"/>
          </a:xfrm>
          <a:prstGeom prst="rect">
            <a:avLst/>
          </a:prstGeom>
          <a:solidFill>
            <a:srgbClr val="FFFF00"/>
          </a:solid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kern="0" cap="none" spc="0" normalizeH="0" baseline="0">
                <a:ln>
                  <a:noFill/>
                </a:ln>
                <a:solidFill>
                  <a:srgbClr val="000000"/>
                </a:solidFill>
                <a:effectLst/>
                <a:uLnTx/>
                <a:uFillTx/>
                <a:latin typeface="黑体" panose="02010609060101010101" pitchFamily="2" charset="-122"/>
                <a:ea typeface="黑体" panose="02010609060101010101" pitchFamily="2" charset="-122"/>
              </a:defRPr>
            </a:lvl1pPr>
          </a:lstStyle>
          <a:p>
            <a:r>
              <a:rPr lang="zh-CN" altLang="en-US" dirty="0"/>
              <a:t>经济上：大地产所有制</a:t>
            </a:r>
          </a:p>
        </p:txBody>
      </p:sp>
      <p:sp>
        <p:nvSpPr>
          <p:cNvPr id="14" name="文本框 13"/>
          <p:cNvSpPr txBox="1"/>
          <p:nvPr/>
        </p:nvSpPr>
        <p:spPr>
          <a:xfrm>
            <a:off x="2482284" y="4796040"/>
            <a:ext cx="7160935" cy="584775"/>
          </a:xfrm>
          <a:prstGeom prst="rect">
            <a:avLst/>
          </a:prstGeom>
          <a:solidFill>
            <a:srgbClr val="FFFF00"/>
          </a:solid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kern="0" cap="none" spc="0" normalizeH="0" baseline="0">
                <a:ln>
                  <a:noFill/>
                </a:ln>
                <a:solidFill>
                  <a:srgbClr val="000000"/>
                </a:solidFill>
                <a:effectLst/>
                <a:uLnTx/>
                <a:uFillTx/>
                <a:latin typeface="黑体" panose="02010609060101010101" pitchFamily="2" charset="-122"/>
                <a:ea typeface="黑体" panose="02010609060101010101" pitchFamily="2" charset="-122"/>
              </a:defRPr>
            </a:lvl1pPr>
          </a:lstStyle>
          <a:p>
            <a:r>
              <a:rPr lang="zh-CN" altLang="en-US" dirty="0" smtClean="0"/>
              <a:t>外部：英美</a:t>
            </a:r>
            <a:r>
              <a:rPr lang="zh-CN" altLang="en-US" dirty="0"/>
              <a:t>等国的经济侵略和政治渗透</a:t>
            </a:r>
          </a:p>
        </p:txBody>
      </p:sp>
      <p:sp>
        <p:nvSpPr>
          <p:cNvPr id="15" name="文本框 14"/>
          <p:cNvSpPr txBox="1"/>
          <p:nvPr/>
        </p:nvSpPr>
        <p:spPr>
          <a:xfrm>
            <a:off x="464410" y="5969382"/>
            <a:ext cx="11174730" cy="583565"/>
          </a:xfrm>
          <a:prstGeom prst="rect">
            <a:avLst/>
          </a:prstGeom>
          <a:noFill/>
          <a:extLst>
            <a:ext uri="{909E8E84-426E-40DD-AFC4-6F175D3DCCD1}">
              <a14:hiddenFill xmlns:a14="http://schemas.microsoft.com/office/drawing/2010/main">
                <a:solidFill>
                  <a:srgbClr val="FFFF00"/>
                </a:solidFill>
              </a14:hiddenFill>
            </a:ext>
          </a:extLst>
        </p:spPr>
        <p:txBody>
          <a:bodyPr wrap="square" rtlCol="0" anchor="t">
            <a:spAutoFit/>
          </a:bodyPr>
          <a:lstStyle/>
          <a:p>
            <a:pPr algn="l"/>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依据材料分析，独立后西属拉美国家面临怎样</a:t>
            </a:r>
            <a:r>
              <a:rPr lang="zh-CN" altLang="en-US" sz="3200" b="1" dirty="0" smtClean="0">
                <a:solidFill>
                  <a:srgbClr val="FF0000"/>
                </a:solidFill>
                <a:latin typeface="楷体" panose="02010609060101010101" charset="-122"/>
                <a:ea typeface="楷体" panose="02010609060101010101" charset="-122"/>
                <a:cs typeface="楷体" panose="02010609060101010101" charset="-122"/>
                <a:sym typeface="+mn-ea"/>
              </a:rPr>
              <a:t>的局面</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a:t>
            </a:r>
          </a:p>
        </p:txBody>
      </p:sp>
      <p:sp>
        <p:nvSpPr>
          <p:cNvPr id="5" name="矩形 4"/>
          <p:cNvSpPr/>
          <p:nvPr/>
        </p:nvSpPr>
        <p:spPr>
          <a:xfrm>
            <a:off x="0" y="0"/>
            <a:ext cx="6139180"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一、拉丁美洲的民族独立运动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_x0000377" descr="image378"/>
          <p:cNvPicPr>
            <a:picLocks noChangeAspect="1"/>
          </p:cNvPicPr>
          <p:nvPr/>
        </p:nvPicPr>
        <p:blipFill>
          <a:blip r:embed="rId2"/>
          <a:stretch>
            <a:fillRect/>
          </a:stretch>
        </p:blipFill>
        <p:spPr>
          <a:xfrm>
            <a:off x="1752600" y="1989138"/>
            <a:ext cx="4319588" cy="3328987"/>
          </a:xfrm>
          <a:prstGeom prst="rect">
            <a:avLst/>
          </a:prstGeom>
          <a:noFill/>
          <a:ln w="9525">
            <a:noFill/>
          </a:ln>
        </p:spPr>
      </p:pic>
      <p:sp>
        <p:nvSpPr>
          <p:cNvPr id="30722" name="矩形 6"/>
          <p:cNvSpPr/>
          <p:nvPr/>
        </p:nvSpPr>
        <p:spPr>
          <a:xfrm>
            <a:off x="2519363" y="5527675"/>
            <a:ext cx="2600325" cy="227965"/>
          </a:xfrm>
          <a:prstGeom prst="rect">
            <a:avLst/>
          </a:prstGeom>
          <a:noFill/>
          <a:ln w="9525">
            <a:noFill/>
          </a:ln>
        </p:spPr>
        <p:txBody>
          <a:bodyPr wrap="none" anchor="t">
            <a:spAutoFit/>
          </a:bodyPr>
          <a:lstStyle/>
          <a:p>
            <a:pPr>
              <a:lnSpc>
                <a:spcPts val="1065"/>
              </a:lnSpc>
              <a:spcBef>
                <a:spcPts val="600"/>
              </a:spcBef>
            </a:pPr>
            <a:r>
              <a:rPr lang="ru-RU" altLang="zh-CN" sz="2100" dirty="0">
                <a:solidFill>
                  <a:srgbClr val="000000"/>
                </a:solidFill>
                <a:latin typeface="Calibri" panose="020F0502020204030204" charset="0"/>
                <a:ea typeface="宋体" panose="02010600030101010101" pitchFamily="2" charset="-122"/>
              </a:rPr>
              <a:t>“</a:t>
            </a:r>
            <a:r>
              <a:rPr lang="zh-CN" altLang="zh-CN" sz="2100" dirty="0">
                <a:solidFill>
                  <a:srgbClr val="000000"/>
                </a:solidFill>
                <a:latin typeface="Calibri" panose="020F0502020204030204" charset="0"/>
                <a:ea typeface="宋体" panose="02010600030101010101" pitchFamily="2" charset="-122"/>
              </a:rPr>
              <a:t>大棒政策</a:t>
            </a:r>
            <a:r>
              <a:rPr lang="ru-RU" altLang="zh-CN" sz="2100" dirty="0">
                <a:solidFill>
                  <a:srgbClr val="000000"/>
                </a:solidFill>
                <a:latin typeface="Calibri" panose="020F0502020204030204" charset="0"/>
                <a:ea typeface="宋体" panose="02010600030101010101" pitchFamily="2" charset="-122"/>
              </a:rPr>
              <a:t>” </a:t>
            </a:r>
            <a:r>
              <a:rPr lang="zh-CN" altLang="zh-CN" sz="2100" dirty="0">
                <a:solidFill>
                  <a:srgbClr val="000000"/>
                </a:solidFill>
                <a:latin typeface="Calibri" panose="020F0502020204030204" charset="0"/>
                <a:ea typeface="宋体" panose="02010600030101010101" pitchFamily="2" charset="-122"/>
              </a:rPr>
              <a:t>（漫画）</a:t>
            </a:r>
            <a:endParaRPr lang="zh-CN" altLang="zh-CN" sz="3000" dirty="0">
              <a:solidFill>
                <a:srgbClr val="000000"/>
              </a:solidFill>
              <a:latin typeface="Calibri" panose="020F0502020204030204" charset="0"/>
              <a:ea typeface="宋体" panose="02010600030101010101" pitchFamily="2" charset="-122"/>
            </a:endParaRPr>
          </a:p>
        </p:txBody>
      </p:sp>
      <p:sp>
        <p:nvSpPr>
          <p:cNvPr id="30723" name="矩形 8"/>
          <p:cNvSpPr/>
          <p:nvPr/>
        </p:nvSpPr>
        <p:spPr>
          <a:xfrm>
            <a:off x="6072188" y="1685925"/>
            <a:ext cx="4154487" cy="1938020"/>
          </a:xfrm>
          <a:prstGeom prst="rect">
            <a:avLst/>
          </a:prstGeom>
          <a:noFill/>
          <a:ln w="9525">
            <a:noFill/>
          </a:ln>
        </p:spPr>
        <p:txBody>
          <a:bodyPr wrap="square" anchor="t">
            <a:spAutoFit/>
          </a:bodyPr>
          <a:lstStyle/>
          <a:p>
            <a:pPr marL="301625">
              <a:lnSpc>
                <a:spcPct val="150000"/>
              </a:lnSpc>
              <a:spcBef>
                <a:spcPts val="600"/>
              </a:spcBef>
            </a:pPr>
            <a:r>
              <a:rPr lang="en-US" altLang="zh-CN" b="1" dirty="0">
                <a:solidFill>
                  <a:srgbClr val="0033CC"/>
                </a:solidFill>
                <a:latin typeface="宋体" panose="02010600030101010101" pitchFamily="2" charset="-122"/>
                <a:ea typeface="宋体" panose="02010600030101010101" pitchFamily="2" charset="-122"/>
              </a:rPr>
              <a:t>    </a:t>
            </a:r>
            <a:r>
              <a:rPr lang="zh-CN" altLang="zh-CN" sz="2000" b="1" dirty="0">
                <a:latin typeface="楷体" panose="02010609060101010101" charset="-122"/>
                <a:ea typeface="楷体" panose="02010609060101010101" charset="-122"/>
              </a:rPr>
              <a:t>美国对拉丁美洲觊觎已久，</a:t>
            </a:r>
            <a:r>
              <a:rPr lang="ru-RU" altLang="zh-CN" sz="2000" b="1" dirty="0">
                <a:latin typeface="楷体" panose="02010609060101010101" charset="-122"/>
                <a:ea typeface="楷体" panose="02010609060101010101" charset="-122"/>
              </a:rPr>
              <a:t>1823</a:t>
            </a:r>
            <a:r>
              <a:rPr lang="zh-CN" altLang="zh-CN" sz="2000" b="1" dirty="0">
                <a:latin typeface="楷体" panose="02010609060101010101" charset="-122"/>
                <a:ea typeface="楷体" panose="02010609060101010101" charset="-122"/>
              </a:rPr>
              <a:t>年，美国总统</a:t>
            </a:r>
            <a:r>
              <a:rPr lang="zh-CN" altLang="zh-CN" sz="2000" b="1" dirty="0">
                <a:solidFill>
                  <a:srgbClr val="C00000"/>
                </a:solidFill>
                <a:latin typeface="楷体" panose="02010609060101010101" charset="-122"/>
                <a:ea typeface="楷体" panose="02010609060101010101" charset="-122"/>
              </a:rPr>
              <a:t>门罗发表宣言</a:t>
            </a:r>
            <a:r>
              <a:rPr lang="zh-CN" altLang="zh-CN" sz="2000" b="1" dirty="0">
                <a:latin typeface="楷体" panose="02010609060101010101" charset="-122"/>
                <a:ea typeface="楷体" panose="02010609060101010101" charset="-122"/>
              </a:rPr>
              <a:t>，宣称美洲是美洲人的美洲，企图将拉丁美洲视为自己的势力范围。</a:t>
            </a:r>
            <a:endParaRPr lang="zh-CN" altLang="zh-CN" sz="2000" b="1" dirty="0">
              <a:solidFill>
                <a:srgbClr val="C00000"/>
              </a:solidFill>
              <a:latin typeface="楷体" panose="02010609060101010101" charset="-122"/>
              <a:ea typeface="楷体" panose="02010609060101010101" charset="-122"/>
            </a:endParaRPr>
          </a:p>
        </p:txBody>
      </p:sp>
      <p:sp>
        <p:nvSpPr>
          <p:cNvPr id="30725" name="文本框 9"/>
          <p:cNvSpPr txBox="1"/>
          <p:nvPr/>
        </p:nvSpPr>
        <p:spPr>
          <a:xfrm>
            <a:off x="647700" y="834390"/>
            <a:ext cx="6066790" cy="521970"/>
          </a:xfrm>
          <a:prstGeom prst="rect">
            <a:avLst/>
          </a:prstGeom>
          <a:solidFill>
            <a:schemeClr val="bg1"/>
          </a:solidFill>
          <a:ln w="9525">
            <a:noFill/>
          </a:ln>
        </p:spPr>
        <p:txBody>
          <a:bodyPr wrap="square" anchor="t">
            <a:spAutoFit/>
          </a:bodyPr>
          <a:lstStyle/>
          <a:p>
            <a:r>
              <a:rPr lang="en-US" altLang="zh-CN" sz="2800" b="1" dirty="0">
                <a:latin typeface="方正粗黑宋简体" panose="02000000000000000000" charset="-122"/>
                <a:ea typeface="方正粗黑宋简体" panose="02000000000000000000" charset="-122"/>
                <a:cs typeface="方正粗黑宋简体" panose="02000000000000000000" charset="-122"/>
              </a:rPr>
              <a:t>3.</a:t>
            </a:r>
            <a:r>
              <a:rPr lang="zh-CN" altLang="en-US" sz="2800" b="1" dirty="0">
                <a:latin typeface="方正粗黑宋简体" panose="02000000000000000000" charset="-122"/>
                <a:ea typeface="方正粗黑宋简体" panose="02000000000000000000" charset="-122"/>
                <a:cs typeface="方正粗黑宋简体" panose="02000000000000000000" charset="-122"/>
              </a:rPr>
              <a:t>独立后的拉丁美洲的经济政治状况</a:t>
            </a:r>
          </a:p>
        </p:txBody>
      </p:sp>
      <p:sp>
        <p:nvSpPr>
          <p:cNvPr id="2" name="矩形 1"/>
          <p:cNvSpPr/>
          <p:nvPr/>
        </p:nvSpPr>
        <p:spPr>
          <a:xfrm>
            <a:off x="1762125" y="1811338"/>
            <a:ext cx="3600450" cy="45386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lnSpc>
                <a:spcPct val="150000"/>
              </a:lnSpc>
            </a:pPr>
            <a:r>
              <a:rPr lang="en-US" altLang="zh-CN" b="1" strike="noStrike" noProof="1" smtClean="0">
                <a:solidFill>
                  <a:srgbClr val="C00000"/>
                </a:solidFill>
                <a:sym typeface="+mn-ea"/>
              </a:rPr>
              <a:t>                    </a:t>
            </a:r>
            <a:r>
              <a:rPr lang="zh-CN" altLang="en-US" b="1" strike="noStrike" noProof="1" smtClean="0">
                <a:solidFill>
                  <a:srgbClr val="C00000"/>
                </a:solidFill>
                <a:sym typeface="+mn-ea"/>
              </a:rPr>
              <a:t>大棒政策</a:t>
            </a:r>
          </a:p>
          <a:p>
            <a:pPr fontAlgn="base">
              <a:lnSpc>
                <a:spcPct val="150000"/>
              </a:lnSpc>
            </a:pPr>
            <a:r>
              <a:rPr lang="zh-CN" altLang="en-US" strike="noStrike" noProof="1" smtClean="0">
                <a:sym typeface="+mn-ea"/>
              </a:rPr>
              <a:t>美国</a:t>
            </a:r>
            <a:r>
              <a:rPr lang="zh-CN" altLang="en-US" strike="noStrike" noProof="1">
                <a:sym typeface="+mn-ea"/>
              </a:rPr>
              <a:t>第</a:t>
            </a:r>
            <a:r>
              <a:rPr lang="en-US" altLang="zh-CN" strike="noStrike" noProof="1">
                <a:sym typeface="+mn-ea"/>
              </a:rPr>
              <a:t>26</a:t>
            </a:r>
            <a:r>
              <a:rPr lang="zh-CN" altLang="en-US" strike="noStrike" noProof="1">
                <a:sym typeface="+mn-ea"/>
              </a:rPr>
              <a:t>任总统罗斯福提出和实行武力威胁和战争讹诈的外交政策。主张以武力为后盾，迫使拉丁美洲国家“循规蹈矩”，听命于美国。他曾在一次演说中援引了一句非洲谚语：“手持大棒口如蜜，走遍天涯不着急”来说明这项外交政策。遭到世界各国，特别是拉丁美洲人民的反对。</a:t>
            </a:r>
            <a:endParaRPr lang="zh-CN" altLang="en-US" strike="noStrike" noProof="1"/>
          </a:p>
        </p:txBody>
      </p:sp>
      <p:sp>
        <p:nvSpPr>
          <p:cNvPr id="30727" name="矩形 8"/>
          <p:cNvSpPr/>
          <p:nvPr/>
        </p:nvSpPr>
        <p:spPr>
          <a:xfrm>
            <a:off x="6072188" y="3719513"/>
            <a:ext cx="4154487" cy="2399665"/>
          </a:xfrm>
          <a:prstGeom prst="rect">
            <a:avLst/>
          </a:prstGeom>
          <a:noFill/>
          <a:ln w="9525">
            <a:noFill/>
          </a:ln>
        </p:spPr>
        <p:txBody>
          <a:bodyPr wrap="square" anchor="t">
            <a:spAutoFit/>
          </a:bodyPr>
          <a:lstStyle/>
          <a:p>
            <a:pPr marL="301625">
              <a:lnSpc>
                <a:spcPct val="150000"/>
              </a:lnSpc>
              <a:spcBef>
                <a:spcPts val="600"/>
              </a:spcBef>
            </a:pPr>
            <a:r>
              <a:rPr lang="en-US" altLang="zh-CN" b="1" dirty="0">
                <a:solidFill>
                  <a:srgbClr val="0033CC"/>
                </a:solidFill>
                <a:latin typeface="宋体" panose="02010600030101010101" pitchFamily="2" charset="-122"/>
                <a:ea typeface="宋体" panose="02010600030101010101" pitchFamily="2" charset="-122"/>
              </a:rPr>
              <a:t>    </a:t>
            </a:r>
            <a:r>
              <a:rPr lang="ru-RU" altLang="zh-CN" sz="2000" b="1" dirty="0">
                <a:latin typeface="楷体" panose="02010609060101010101" charset="-122"/>
                <a:ea typeface="楷体" panose="02010609060101010101" charset="-122"/>
              </a:rPr>
              <a:t>19</a:t>
            </a:r>
            <a:r>
              <a:rPr lang="zh-CN" altLang="zh-CN" sz="2000" b="1" dirty="0">
                <a:latin typeface="楷体" panose="02010609060101010101" charset="-122"/>
                <a:ea typeface="楷体" panose="02010609060101010101" charset="-122"/>
              </a:rPr>
              <a:t>世纪末</a:t>
            </a:r>
            <a:r>
              <a:rPr lang="ru-RU" altLang="zh-CN" sz="2000" b="1" dirty="0">
                <a:latin typeface="楷体" panose="02010609060101010101" charset="-122"/>
                <a:ea typeface="楷体" panose="02010609060101010101" charset="-122"/>
              </a:rPr>
              <a:t>20</a:t>
            </a:r>
            <a:r>
              <a:rPr lang="zh-CN" altLang="zh-CN" sz="2000" b="1" dirty="0">
                <a:latin typeface="楷体" panose="02010609060101010101" charset="-122"/>
                <a:ea typeface="楷体" panose="02010609060101010101" charset="-122"/>
              </a:rPr>
              <a:t>世纪初，美国在拉丁美洲经济渗透的同时，武力干涉行动也越来越多，人们形象地称之为</a:t>
            </a:r>
            <a:r>
              <a:rPr lang="ru-RU" altLang="zh-CN" sz="2000" b="1" dirty="0">
                <a:solidFill>
                  <a:srgbClr val="C00000"/>
                </a:solidFill>
                <a:latin typeface="楷体" panose="02010609060101010101" charset="-122"/>
                <a:ea typeface="楷体" panose="02010609060101010101" charset="-122"/>
              </a:rPr>
              <a:t>“</a:t>
            </a:r>
            <a:r>
              <a:rPr lang="zh-CN" altLang="zh-CN" sz="2000" b="1" dirty="0">
                <a:solidFill>
                  <a:srgbClr val="C00000"/>
                </a:solidFill>
                <a:latin typeface="楷体" panose="02010609060101010101" charset="-122"/>
                <a:ea typeface="楷体" panose="02010609060101010101" charset="-122"/>
              </a:rPr>
              <a:t>金元外交</a:t>
            </a:r>
            <a:r>
              <a:rPr lang="ru-RU" altLang="zh-CN" sz="2000" b="1" dirty="0">
                <a:solidFill>
                  <a:srgbClr val="C00000"/>
                </a:solidFill>
                <a:latin typeface="楷体" panose="02010609060101010101" charset="-122"/>
                <a:ea typeface="楷体" panose="02010609060101010101" charset="-122"/>
              </a:rPr>
              <a:t>”</a:t>
            </a:r>
            <a:r>
              <a:rPr lang="zh-CN" altLang="zh-CN" sz="2000" b="1" dirty="0">
                <a:solidFill>
                  <a:srgbClr val="C00000"/>
                </a:solidFill>
                <a:latin typeface="楷体" panose="02010609060101010101" charset="-122"/>
                <a:ea typeface="楷体" panose="02010609060101010101" charset="-122"/>
              </a:rPr>
              <a:t>和</a:t>
            </a:r>
            <a:r>
              <a:rPr lang="ru-RU" altLang="zh-CN" sz="2000" b="1" dirty="0">
                <a:solidFill>
                  <a:srgbClr val="C00000"/>
                </a:solidFill>
                <a:latin typeface="楷体" panose="02010609060101010101" charset="-122"/>
                <a:ea typeface="楷体" panose="02010609060101010101" charset="-122"/>
              </a:rPr>
              <a:t>“</a:t>
            </a:r>
            <a:r>
              <a:rPr lang="zh-CN" altLang="zh-CN" sz="2000" b="1" dirty="0">
                <a:solidFill>
                  <a:srgbClr val="C00000"/>
                </a:solidFill>
                <a:latin typeface="楷体" panose="02010609060101010101" charset="-122"/>
                <a:ea typeface="楷体" panose="02010609060101010101" charset="-122"/>
              </a:rPr>
              <a:t>大棒政策</a:t>
            </a:r>
            <a:r>
              <a:rPr lang="ru-RU" altLang="zh-CN" sz="2000" b="1" dirty="0">
                <a:solidFill>
                  <a:srgbClr val="C00000"/>
                </a:solidFill>
                <a:latin typeface="楷体" panose="02010609060101010101" charset="-122"/>
                <a:ea typeface="楷体" panose="02010609060101010101" charset="-122"/>
              </a:rPr>
              <a:t>”</a:t>
            </a:r>
            <a:r>
              <a:rPr lang="zh-CN" altLang="zh-CN" sz="2000" b="1" dirty="0">
                <a:solidFill>
                  <a:srgbClr val="C00000"/>
                </a:solidFill>
                <a:latin typeface="楷体" panose="02010609060101010101" charset="-122"/>
                <a:ea typeface="楷体" panose="02010609060101010101" charset="-122"/>
              </a:rPr>
              <a:t>。</a:t>
            </a:r>
          </a:p>
        </p:txBody>
      </p:sp>
      <p:sp>
        <p:nvSpPr>
          <p:cNvPr id="5" name="文本框 4"/>
          <p:cNvSpPr txBox="1"/>
          <p:nvPr/>
        </p:nvSpPr>
        <p:spPr>
          <a:xfrm>
            <a:off x="7331075" y="2332038"/>
            <a:ext cx="2019300" cy="645160"/>
          </a:xfrm>
          <a:prstGeom prst="rect">
            <a:avLst/>
          </a:prstGeom>
          <a:solidFill>
            <a:schemeClr val="accent4"/>
          </a:solidFill>
        </p:spPr>
        <p:txBody>
          <a:bodyPr wrap="none" rtlCol="0">
            <a:spAutoFit/>
          </a:bodyPr>
          <a:lstStyle/>
          <a:p>
            <a:r>
              <a:rPr lang="zh-CN" altLang="en-US" sz="3600" b="1" noProof="1">
                <a:latin typeface="Calibri" panose="020F0502020204030204" charset="0"/>
                <a:ea typeface="宋体" panose="02010600030101010101" pitchFamily="2" charset="-122"/>
                <a:cs typeface="+mn-cs"/>
              </a:rPr>
              <a:t>门罗主义</a:t>
            </a:r>
            <a:endParaRPr lang="zh-CN" altLang="en-US" sz="3600" b="1" noProof="1"/>
          </a:p>
        </p:txBody>
      </p:sp>
      <p:sp>
        <p:nvSpPr>
          <p:cNvPr id="6" name="矩形 5"/>
          <p:cNvSpPr/>
          <p:nvPr/>
        </p:nvSpPr>
        <p:spPr>
          <a:xfrm>
            <a:off x="6479858" y="1356043"/>
            <a:ext cx="3721100" cy="49847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zh-CN" altLang="en-US" sz="2000" b="1" strike="noStrike" noProof="1">
                <a:solidFill>
                  <a:srgbClr val="FF0000"/>
                </a:solidFill>
                <a:sym typeface="+mn-ea"/>
              </a:rPr>
              <a:t>金元外交</a:t>
            </a:r>
            <a:endParaRPr lang="en-US" altLang="zh-CN" strike="noStrike" noProof="1" smtClean="0"/>
          </a:p>
          <a:p>
            <a:pPr fontAlgn="base">
              <a:lnSpc>
                <a:spcPct val="150000"/>
              </a:lnSpc>
            </a:pPr>
            <a:r>
              <a:rPr lang="zh-CN" altLang="en-US" strike="noStrike" noProof="1" smtClean="0">
                <a:sym typeface="+mn-ea"/>
              </a:rPr>
              <a:t>美国第</a:t>
            </a:r>
            <a:r>
              <a:rPr lang="en-US" altLang="zh-CN" strike="noStrike" noProof="1" smtClean="0">
                <a:sym typeface="+mn-ea"/>
              </a:rPr>
              <a:t>27</a:t>
            </a:r>
            <a:r>
              <a:rPr lang="zh-CN" altLang="en-US" strike="noStrike" noProof="1" smtClean="0">
                <a:sym typeface="+mn-ea"/>
              </a:rPr>
              <a:t>任总统塔夫脱提出</a:t>
            </a:r>
            <a:r>
              <a:rPr lang="zh-CN" altLang="en-US" strike="noStrike" noProof="1">
                <a:sym typeface="+mn-ea"/>
              </a:rPr>
              <a:t>的鼓励和支持银行家扩大海外投资，以实现向外扩张的外交政策</a:t>
            </a:r>
            <a:r>
              <a:rPr lang="zh-CN" altLang="en-US" strike="noStrike" noProof="1" smtClean="0">
                <a:sym typeface="+mn-ea"/>
              </a:rPr>
              <a:t>。</a:t>
            </a:r>
            <a:r>
              <a:rPr lang="zh-CN" altLang="en-US" strike="noStrike" noProof="1">
                <a:sym typeface="+mn-ea"/>
              </a:rPr>
              <a:t>塔夫脱提出“用金元代替枪弹”，他们主张运用外交政策推动和保护美国银行家的海外</a:t>
            </a:r>
            <a:r>
              <a:rPr lang="zh-CN" altLang="en-US" strike="noStrike" noProof="1" smtClean="0">
                <a:sym typeface="+mn-ea"/>
              </a:rPr>
              <a:t>投资。</a:t>
            </a:r>
            <a:r>
              <a:rPr lang="zh-CN" altLang="en-US" strike="noStrike" noProof="1">
                <a:sym typeface="+mn-ea"/>
              </a:rPr>
              <a:t>事实上，金元并没有完全取代枪弹，而只是枪弹的补充</a:t>
            </a:r>
            <a:r>
              <a:rPr lang="zh-CN" altLang="en-US" strike="noStrike" noProof="1" smtClean="0">
                <a:sym typeface="+mn-ea"/>
              </a:rPr>
              <a:t>。金元</a:t>
            </a:r>
            <a:r>
              <a:rPr lang="zh-CN" altLang="en-US" strike="noStrike" noProof="1">
                <a:sym typeface="+mn-ea"/>
              </a:rPr>
              <a:t>外交实际上是一种资本渗透，通过对外投资来夺取更多的海外市场和殖民特权。</a:t>
            </a:r>
            <a:endParaRPr lang="zh-CN" altLang="en-US" strike="noStrike" noProof="1"/>
          </a:p>
        </p:txBody>
      </p:sp>
      <p:sp>
        <p:nvSpPr>
          <p:cNvPr id="3" name="矩形 2"/>
          <p:cNvSpPr/>
          <p:nvPr/>
        </p:nvSpPr>
        <p:spPr>
          <a:xfrm>
            <a:off x="0" y="0"/>
            <a:ext cx="6139180" cy="60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2" charset="-122"/>
                <a:ea typeface="黑体" panose="02010609060101010101" pitchFamily="2" charset="-122"/>
              </a:rPr>
              <a:t>一、拉丁美洲的民族独立运动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FSHAPE" val="657085676"/>
  <p:tag name="KSO_WM_UNIT_PLACING_PICTURE_USER_VIEWPORT" val="{&quot;height&quot;:3288.5543307086614,&quot;width&quot;:13663.710236220471}"/>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3b89d2d-18a7-4165-b8f0-7a3f05b2bb7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3340</Words>
  <Application>Microsoft Office PowerPoint</Application>
  <PresentationFormat>自定义</PresentationFormat>
  <Paragraphs>236</Paragraphs>
  <Slides>23</Slides>
  <Notes>2</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user</cp:lastModifiedBy>
  <cp:revision>16</cp:revision>
  <dcterms:created xsi:type="dcterms:W3CDTF">2020-04-17T14:17:00Z</dcterms:created>
  <dcterms:modified xsi:type="dcterms:W3CDTF">2020-04-23T03:18:14Z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