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2"/>
    <p:sldId id="283" r:id="rId3"/>
    <p:sldId id="5640" r:id="rId4"/>
    <p:sldId id="418" r:id="rId5"/>
    <p:sldId id="349" r:id="rId6"/>
    <p:sldId id="5639" r:id="rId7"/>
    <p:sldId id="416" r:id="rId8"/>
    <p:sldId id="427" r:id="rId9"/>
    <p:sldId id="5681" r:id="rId10"/>
    <p:sldId id="5682" r:id="rId11"/>
    <p:sldId id="5689" r:id="rId12"/>
    <p:sldId id="5688" r:id="rId13"/>
    <p:sldId id="5690" r:id="rId14"/>
    <p:sldId id="5692" r:id="rId15"/>
    <p:sldId id="5693" r:id="rId16"/>
    <p:sldId id="5659" r:id="rId17"/>
    <p:sldId id="5695" r:id="rId18"/>
    <p:sldId id="5696" r:id="rId19"/>
    <p:sldId id="5697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9365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531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59056" y="1458746"/>
            <a:ext cx="5508969" cy="1706339"/>
          </a:xfrm>
        </p:spPr>
        <p:txBody>
          <a:bodyPr>
            <a:normAutofit/>
          </a:bodyPr>
          <a:lstStyle/>
          <a:p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第五课  我国的人民代表大会</a:t>
            </a:r>
            <a:b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第一框     人民代表大会    </a:t>
            </a:r>
            <a:b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我国的国家权力机关</a:t>
            </a:r>
            <a:endParaRPr lang="zh-CN" altLang="en-US" sz="3600" b="1" spc="3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51141" y="997081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43578" y="3434942"/>
            <a:ext cx="5508969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中央美术学院附属中等美术学校  陈华铚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</a:t>
            </a:r>
            <a:r>
              <a:rPr lang="zh-CN" altLang="en-US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赵   晋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</a:t>
            </a:r>
            <a:r>
              <a:rPr lang="zh-CN" altLang="en-US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刘曙光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2" y="800867"/>
            <a:ext cx="8928847" cy="4154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通过民主选举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自己的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各级人民代表大会。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各级人民代表大会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都对人民负责，受人民监督，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统一行使国家权力，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全国和各级地方的一切重大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人民代表大会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利益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行使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2" y="36987"/>
            <a:ext cx="8928847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责任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988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049" y="689880"/>
            <a:ext cx="8859690" cy="431242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全国人民代表大会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地方各级人民代表大会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民主选举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产生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，对人民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负责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，受人民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监督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国家行政机关、监察机关、审判机关、检察机关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产生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，对它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负责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，受它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监督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全国人民代表大会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是我国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最高国家权力机关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行使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国家最高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立法权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决定权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任免权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监督权，</a:t>
            </a:r>
            <a:endParaRPr lang="en-US" altLang="zh-CN" sz="2400" b="1" spc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在我国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国家机关组织体系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居于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最高地位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2C999F53-F68D-4A53-A70C-137CC4675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性质、地位、职权、外部关系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267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677923"/>
            <a:ext cx="8859690" cy="4154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全国人民代表大会由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省、自治区、直辖市、特别行政区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选出的代表组成。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各少数民族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都应当有适当名额的代表。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全国人民代表大会每届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任期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，代表总额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不超过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全国人民代表大会会议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每年举行一次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会议期间，代表按照选举单位组成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，共计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会议主要任务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包括：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全国人大常委会、国务院、最高人民法院、最高人民检察院的工作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表决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依法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决定任免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国家机关组成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组成、任期、会期、会议任务</a:t>
            </a:r>
          </a:p>
        </p:txBody>
      </p:sp>
    </p:spTree>
    <p:extLst>
      <p:ext uri="{BB962C8B-B14F-4D97-AF65-F5344CB8AC3E}">
        <p14:creationId xmlns:p14="http://schemas.microsoft.com/office/powerpoint/2010/main" val="132050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654871"/>
            <a:ext cx="8859690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全国人民代表大会常务委员会，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是全国人民代表大会的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常设机关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是最高国家权力机关的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组成部分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它由全国人民代表大会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选举产生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对全国人民代表大会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行使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宪法规定的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立法权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任免权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以及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全国人民代表大会授予的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其他职权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常务委员会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性质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地位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职权</a:t>
            </a:r>
          </a:p>
        </p:txBody>
      </p:sp>
    </p:spTree>
    <p:extLst>
      <p:ext uri="{BB962C8B-B14F-4D97-AF65-F5344CB8AC3E}">
        <p14:creationId xmlns:p14="http://schemas.microsoft.com/office/powerpoint/2010/main" val="75302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5" y="700975"/>
            <a:ext cx="8959583" cy="21544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为了更好地开展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经常性工作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全国人民代表大会设立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各专门委员会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在全国人民代表大会闭会期间，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各专门委员会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受全国人民代表大会常务委员会的领导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6" y="36987"/>
            <a:ext cx="895958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6.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各专门委员会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81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8" y="116989"/>
            <a:ext cx="895958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7.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全国人民代表大会及其常务委员会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组织系统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11BDD2-BBFA-47F0-97FF-098960AA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11" y="729983"/>
            <a:ext cx="6993577" cy="4143364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774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2576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职权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义务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第二目   肩负人民重托的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人大代表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953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83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我国各级人民代表大会的代表，由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民主选举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产生。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基于我国的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，人大代表的产生，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采取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直接选举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间接选举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相结合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的办法。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全国人民代表大会的代表是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最高国家权力机关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组成人员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地方各级人民代表大会的代表是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地方各级国家权力机关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组成人员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440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800867"/>
            <a:ext cx="8944215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依照宪法和法律规定，各级人大代表享有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广泛的职权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人大代表在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国家权力机关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参加行使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国家权力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审议各项议案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表决各项决定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质询权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提案权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是指人大代表有权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依照法律规定的程序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向人民代表大会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提出议案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质询权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是指人大代表有权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依照法律规定的程序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对政府等机关的工作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提出质问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并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要求答复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职权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63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908443"/>
            <a:ext cx="8921163" cy="3600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在人民代表大会闭会期间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各级人大代表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应与人民群众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密切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，采取多种方式经常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所在地方的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人民政府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推进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人大代表是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人民利益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代言人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。他们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肩负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，努力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为人民服务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，并自觉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人民的监督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要进一步健全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代表联络机制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，更好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60039"/>
            <a:ext cx="8921163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人大代表的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义务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182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149410"/>
            <a:ext cx="8775166" cy="47401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政治与法治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第五课 我国的人民代表大会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1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人民代表大会：我国的国家权力机关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人民代表大会制度：我国的根本政治制度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第五课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知识结构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5A1DE60-0DD1-4E9E-A9BC-CB90F08BEEE5}"/>
              </a:ext>
            </a:extLst>
          </p:cNvPr>
          <p:cNvSpPr/>
          <p:nvPr/>
        </p:nvSpPr>
        <p:spPr>
          <a:xfrm>
            <a:off x="905663" y="1294376"/>
            <a:ext cx="190010" cy="242469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id="{BC25F872-8273-4865-9983-5842F9A0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49" y="963693"/>
            <a:ext cx="304065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人民代表大会：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国家权力机关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49" y="3289282"/>
            <a:ext cx="304065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人民代表大会制度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根本政治制度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F2949FB6-0559-404C-93ED-AC3592D8F5AA}"/>
              </a:ext>
            </a:extLst>
          </p:cNvPr>
          <p:cNvSpPr/>
          <p:nvPr/>
        </p:nvSpPr>
        <p:spPr>
          <a:xfrm>
            <a:off x="4274414" y="654463"/>
            <a:ext cx="190010" cy="144945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TextBox 12">
            <a:extLst>
              <a:ext uri="{FF2B5EF4-FFF2-40B4-BE49-F238E27FC236}">
                <a16:creationId xmlns:a16="http://schemas.microsoft.com/office/drawing/2014/main" id="{09ACB73F-933B-498F-8213-BCCFDAC7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24" y="613833"/>
            <a:ext cx="4203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行使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国家权力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</a:t>
            </a:r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id="{FF0F5DD9-64BD-48D1-875A-2D8C5512F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24" y="1642256"/>
            <a:ext cx="420316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肩负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人民重托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人大代表</a:t>
            </a:r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19" y="2911984"/>
            <a:ext cx="420316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政权组织形式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418" y="3967845"/>
            <a:ext cx="420316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人民代表大会制度的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834F0-376A-4617-BD17-309334290FC7}"/>
              </a:ext>
            </a:extLst>
          </p:cNvPr>
          <p:cNvSpPr txBox="1"/>
          <p:nvPr/>
        </p:nvSpPr>
        <p:spPr>
          <a:xfrm>
            <a:off x="207468" y="646405"/>
            <a:ext cx="651895" cy="39703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我国的人民代表大会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30FAF997-6BAA-48AB-B99F-EDE30EA94228}"/>
              </a:ext>
            </a:extLst>
          </p:cNvPr>
          <p:cNvSpPr/>
          <p:nvPr/>
        </p:nvSpPr>
        <p:spPr>
          <a:xfrm>
            <a:off x="4268815" y="2980052"/>
            <a:ext cx="190010" cy="144945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2769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22" y="868297"/>
            <a:ext cx="8321807" cy="34693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人民代表大会制度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政体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与我国人民民主专政的国体相适应的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政权组织形式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坚持党的领导、人民当家作主、依法治国有机统一的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根本政治制度安排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中国特色社会主义政治制度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优越性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重要体现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完善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人民代表大会制度， 是发展社会主义民主 政治的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重要内容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70A2960-7CBE-476D-ABE8-B9BFDC320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23" y="80437"/>
            <a:ext cx="8321808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本课导语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34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7" y="235178"/>
            <a:ext cx="8388913" cy="448276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人民代表大会：我国的国家权力机关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本框分两目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框题下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探究与分享：人民代表大会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一、人民行使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国家权力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的机关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二、肩负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人民重托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的人大代表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93" y="-15709"/>
            <a:ext cx="297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第一框  知识结构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93" y="1487918"/>
            <a:ext cx="929515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人民行使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国家权力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3218570" y="607039"/>
            <a:ext cx="155465" cy="235529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57" y="469717"/>
            <a:ext cx="555086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人民行使国家权力的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1062155" y="1562358"/>
            <a:ext cx="218210" cy="252649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86" y="1475568"/>
            <a:ext cx="188128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人民行使国家权力的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85" y="3423191"/>
            <a:ext cx="1881288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肩负人民重托的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人大代表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035" y="1206500"/>
            <a:ext cx="554698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dirty="0"/>
              <a:t>3.</a:t>
            </a:r>
            <a:r>
              <a:rPr lang="zh-CN" altLang="en-US" sz="1800" dirty="0"/>
              <a:t>全国人民代表大会的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职权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外部关系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58" y="2313923"/>
            <a:ext cx="555086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各专门委员会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BE1360B-0F62-452D-B488-34DD08F1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035" y="1943984"/>
            <a:ext cx="554698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dirty="0"/>
              <a:t>5.</a:t>
            </a:r>
            <a:r>
              <a:rPr lang="zh-CN" altLang="en-US" sz="1800" dirty="0"/>
              <a:t>全国人民代表大会</a:t>
            </a:r>
            <a:r>
              <a:rPr lang="zh-CN" altLang="en-US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常务委员会</a:t>
            </a:r>
            <a:r>
              <a:rPr lang="zh-CN" altLang="en-US" sz="1800" dirty="0"/>
              <a:t>的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职权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B4351E21-A02E-4651-923B-5EB7D842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57" y="1571463"/>
            <a:ext cx="555474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/>
              <a:t>4.</a:t>
            </a:r>
            <a:r>
              <a:rPr lang="zh-CN" altLang="en-US" sz="1800" b="1" dirty="0"/>
              <a:t>全国人民代表大会的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sz="1800" b="1" dirty="0"/>
              <a:t>、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任期</a:t>
            </a:r>
            <a:r>
              <a:rPr lang="zh-CN" altLang="en-US" sz="1800" b="1" dirty="0"/>
              <a:t>、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会期</a:t>
            </a:r>
            <a:r>
              <a:rPr lang="zh-CN" altLang="en-US" sz="1800" b="1" dirty="0"/>
              <a:t>、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会议任务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036" y="2678279"/>
            <a:ext cx="555086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全国人民代表大会及其常务委员会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组织系统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44" y="3283726"/>
            <a:ext cx="555086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dirty="0"/>
              <a:t>1.</a:t>
            </a:r>
            <a:r>
              <a:rPr lang="zh-CN" altLang="en-US" sz="1800" dirty="0"/>
              <a:t>人大代表的</a:t>
            </a:r>
            <a:r>
              <a:rPr lang="zh-CN" altLang="en-US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44" y="3653665"/>
            <a:ext cx="555086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/>
              <a:t>2.</a:t>
            </a:r>
            <a:r>
              <a:rPr lang="zh-CN" altLang="en-US" sz="1800" b="1" dirty="0"/>
              <a:t>人大代表的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职权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77A18E0A-01D5-4A07-BF83-C634597D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44" y="4026887"/>
            <a:ext cx="555086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/>
              <a:t>3.</a:t>
            </a:r>
            <a:r>
              <a:rPr lang="zh-CN" altLang="en-US" sz="1800" b="1" dirty="0"/>
              <a:t>人大代表的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义务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481A41A4-1A01-4F71-B218-C1E488FA6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57" y="836561"/>
            <a:ext cx="555474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人民代表大会的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332703E0-DBA1-44AE-A425-A6AC4861A6BA}"/>
              </a:ext>
            </a:extLst>
          </p:cNvPr>
          <p:cNvSpPr/>
          <p:nvPr/>
        </p:nvSpPr>
        <p:spPr>
          <a:xfrm>
            <a:off x="3225879" y="3290104"/>
            <a:ext cx="155465" cy="1035614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9242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890293"/>
              </p:ext>
            </p:extLst>
          </p:nvPr>
        </p:nvGraphicFramePr>
        <p:xfrm>
          <a:off x="72997" y="388620"/>
          <a:ext cx="8998003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学习内容要求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学习活动要求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  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人民代表大会制度是我国的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根本政治制度</a:t>
                      </a: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 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以“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怎样看人大代表的作用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”为议题，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探究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人民代表大会与“一府一委两院”的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职权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及其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关系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en-US" altLang="zh-CN" sz="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en-US" altLang="zh-CN" sz="2000" b="1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走访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本地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人大代表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了解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其履行职责的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经验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评析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人大代表的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产生过程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活动方式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和主要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职责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针对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热点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问题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模拟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人大代表</a:t>
                      </a: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撰写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议案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；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举办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“假如我是人大代表”的演讲会。</a:t>
                      </a:r>
                    </a:p>
                    <a:p>
                      <a:endParaRPr lang="zh-CN" altLang="en-US" sz="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16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070890-10B4-4091-8DF6-784AE95A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8" y="0"/>
            <a:ext cx="8998002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学习</a:t>
            </a:r>
            <a:r>
              <a:rPr kumimoji="0" 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要求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7548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结合</a:t>
            </a:r>
            <a:r>
              <a:rPr lang="zh-CN" altLang="en-US" sz="2800" b="1" dirty="0">
                <a:latin typeface="+mn-ea"/>
                <a:ea typeface="+mn-ea"/>
              </a:rPr>
              <a:t>探究与分享</a:t>
            </a:r>
            <a:r>
              <a:rPr lang="en-US" altLang="zh-CN" sz="2800" b="1" dirty="0">
                <a:latin typeface="+mn-ea"/>
                <a:ea typeface="+mn-ea"/>
              </a:rPr>
              <a:t>1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dirty="0">
                <a:latin typeface="+mn-ea"/>
                <a:ea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，讲</a:t>
            </a:r>
            <a:r>
              <a:rPr lang="en-US" altLang="zh-CN" sz="2800" b="1" dirty="0">
                <a:latin typeface="+mn-ea"/>
                <a:ea typeface="+mn-ea"/>
              </a:rPr>
              <a:t>7</a:t>
            </a:r>
            <a:r>
              <a:rPr lang="zh-CN" altLang="en-US" sz="2800" b="1" dirty="0">
                <a:latin typeface="+mn-ea"/>
                <a:ea typeface="+mn-ea"/>
              </a:rPr>
              <a:t>个问题：</a:t>
            </a:r>
            <a:r>
              <a:rPr lang="en-US" altLang="zh-CN" sz="2800" b="1" dirty="0">
                <a:latin typeface="+mn-ea"/>
                <a:ea typeface="+mn-ea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人民行使国家权力的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机关</a:t>
            </a: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产生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责任</a:t>
            </a: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性质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地位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职权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外部关系</a:t>
            </a: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组成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任期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会期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会议任务</a:t>
            </a: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常务委员会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性质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地位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职权</a:t>
            </a: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各专门委员会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全国人民代表大会及其常务委员会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组织系统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人民行使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国家权力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机关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我国宪法规定，人民行使国家权力的机关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全国人民代表大会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地方各级人民代表大会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人民行使国家权力的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机关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9755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1184</Words>
  <Application>Microsoft Office PowerPoint</Application>
  <PresentationFormat>全屏显示(16:9)</PresentationFormat>
  <Paragraphs>168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黑体</vt:lpstr>
      <vt:lpstr>楷体</vt:lpstr>
      <vt:lpstr>宋体</vt:lpstr>
      <vt:lpstr>微软雅黑</vt:lpstr>
      <vt:lpstr>Arial</vt:lpstr>
      <vt:lpstr>Calibri</vt:lpstr>
      <vt:lpstr>1_Office 主题​​</vt:lpstr>
      <vt:lpstr>    《政治与法治》第10课时      第五课  我国的人民代表大会      第一框     人民代表大会                    我国的国家权力机关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人民代表大会我国的国家权力机关 教学课件</dc:title>
  <dc:creator>陈华铚</dc:creator>
  <cp:lastModifiedBy>lsg</cp:lastModifiedBy>
  <cp:revision>273</cp:revision>
  <dcterms:created xsi:type="dcterms:W3CDTF">2020-02-01T11:21:51Z</dcterms:created>
  <dcterms:modified xsi:type="dcterms:W3CDTF">2020-05-05T07:48:09Z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