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30" r:id="rId2"/>
    <p:sldId id="396" r:id="rId3"/>
    <p:sldId id="431" r:id="rId4"/>
    <p:sldId id="465" r:id="rId5"/>
    <p:sldId id="416" r:id="rId6"/>
    <p:sldId id="434" r:id="rId7"/>
    <p:sldId id="533" r:id="rId8"/>
    <p:sldId id="435" r:id="rId9"/>
    <p:sldId id="534" r:id="rId10"/>
    <p:sldId id="436" r:id="rId11"/>
    <p:sldId id="535" r:id="rId12"/>
    <p:sldId id="439" r:id="rId13"/>
    <p:sldId id="537" r:id="rId14"/>
    <p:sldId id="440" r:id="rId15"/>
    <p:sldId id="443" r:id="rId16"/>
    <p:sldId id="564" r:id="rId17"/>
    <p:sldId id="539" r:id="rId18"/>
    <p:sldId id="441" r:id="rId19"/>
    <p:sldId id="444" r:id="rId20"/>
    <p:sldId id="448" r:id="rId21"/>
    <p:sldId id="544" r:id="rId22"/>
    <p:sldId id="449" r:id="rId23"/>
    <p:sldId id="453" r:id="rId24"/>
    <p:sldId id="546" r:id="rId25"/>
    <p:sldId id="460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2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5317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348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图像"/>
          <p:cNvSpPr>
            <a:spLocks noGrp="1"/>
          </p:cNvSpPr>
          <p:nvPr>
            <p:ph type="pic" idx="13"/>
          </p:nvPr>
        </p:nvSpPr>
        <p:spPr>
          <a:xfrm>
            <a:off x="4162193" y="571500"/>
            <a:ext cx="5835978" cy="411047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marL="252413" marR="0" lvl="0" indent="-252413" algn="l" defTabSz="309563" rtl="0" eaLnBrk="1" fontAlgn="auto" latinLnBrk="0" hangingPunct="1">
              <a:lnSpc>
                <a:spcPct val="120000"/>
              </a:lnSpc>
              <a:spcBef>
                <a:spcPts val="1688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defRPr/>
            </a:pPr>
            <a:endParaRPr kumimoji="0" sz="2175" b="0" i="1" u="none" strike="noStrike" kern="0" cap="none" spc="0" normalizeH="0" baseline="0" noProof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LnTx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4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542925" y="1390650"/>
            <a:ext cx="4252913" cy="1285875"/>
          </a:xfrm>
          <a:prstGeom prst="rect">
            <a:avLst/>
          </a:prstGeom>
        </p:spPr>
        <p:txBody>
          <a:bodyPr anchor="b"/>
          <a:lstStyle/>
          <a:p>
            <a:pPr fontAlgn="auto"/>
            <a:r>
              <a:t>标题文本</a:t>
            </a:r>
          </a:p>
        </p:txBody>
      </p:sp>
      <p:sp>
        <p:nvSpPr>
          <p:cNvPr id="41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2925" y="2681287"/>
            <a:ext cx="4252913" cy="18049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75"/>
            </a:lvl1pPr>
            <a:lvl2pPr marL="0" indent="0" algn="ctr">
              <a:spcBef>
                <a:spcPts val="0"/>
              </a:spcBef>
              <a:buSzTx/>
              <a:buNone/>
              <a:defRPr sz="1875"/>
            </a:lvl2pPr>
            <a:lvl3pPr marL="0" indent="0" algn="ctr">
              <a:spcBef>
                <a:spcPts val="0"/>
              </a:spcBef>
              <a:buSzTx/>
              <a:buNone/>
              <a:defRPr sz="1875"/>
            </a:lvl3pPr>
            <a:lvl4pPr marL="0" indent="0" algn="ctr">
              <a:spcBef>
                <a:spcPts val="0"/>
              </a:spcBef>
              <a:buSzTx/>
              <a:buNone/>
              <a:defRPr sz="1875"/>
            </a:lvl4pPr>
            <a:lvl5pPr marL="0" indent="0" algn="ctr">
              <a:spcBef>
                <a:spcPts val="0"/>
              </a:spcBef>
              <a:buSzTx/>
              <a:buNone/>
              <a:defRPr sz="1875"/>
            </a:lvl5pPr>
          </a:lstStyle>
          <a:p>
            <a:pPr fontAlgn="auto"/>
            <a:r>
              <a:t>正文级别 1</a:t>
            </a:r>
          </a:p>
          <a:p>
            <a:pPr lvl="1" fontAlgn="auto"/>
            <a:r>
              <a:t>正文级别 2</a:t>
            </a:r>
          </a:p>
          <a:p>
            <a:pPr lvl="2" fontAlgn="auto"/>
            <a:r>
              <a:t>正文级别 3</a:t>
            </a:r>
          </a:p>
          <a:p>
            <a:pPr lvl="3" fontAlgn="auto"/>
            <a:r>
              <a:t>正文级别 4</a:t>
            </a:r>
          </a:p>
          <a:p>
            <a:pPr lvl="4" fontAlgn="auto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 eaLnBrk="1" fontAlgn="base"/>
            <a:fld id="{9A0DB2DC-4C9A-4742-B13C-FB6460FD3503}" type="slidenum">
              <a:rPr lang="zh-CN" altLang="en-US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Palatino"/>
                <a:ea typeface="Palatino"/>
                <a:cs typeface="+mn-cs"/>
                <a:sym typeface="Palatino"/>
              </a:rPr>
              <a:pPr lvl="0" eaLnBrk="1" fontAlgn="base"/>
              <a:t>‹#›</a:t>
            </a:fld>
            <a:endParaRPr lang="zh-CN" altLang="en-US" strike="noStrike" noProof="1">
              <a:effectLst>
                <a:outerShdw blurRad="38100" dist="38100" dir="2700000">
                  <a:srgbClr val="000000"/>
                </a:outerShdw>
              </a:effectLst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891137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072537" y="1585532"/>
            <a:ext cx="4565809" cy="2014228"/>
          </a:xfrm>
        </p:spPr>
        <p:txBody>
          <a:bodyPr>
            <a:normAutofit/>
          </a:bodyPr>
          <a:lstStyle/>
          <a:p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226" dirty="0">
                <a:solidFill>
                  <a:srgbClr val="FF0000"/>
                </a:solidFill>
                <a:latin typeface="+mn-ea"/>
                <a:ea typeface="+mn-ea"/>
                <a:sym typeface="Calibri" panose="020F0502020204030204"/>
              </a:rPr>
              <a:t>第四课  人民民主专政的</a:t>
            </a:r>
            <a:br>
              <a:rPr lang="en-US" altLang="zh-CN" sz="2800" b="1" spc="226" dirty="0">
                <a:solidFill>
                  <a:srgbClr val="FF0000"/>
                </a:solidFill>
                <a:latin typeface="+mn-ea"/>
                <a:ea typeface="+mn-ea"/>
                <a:sym typeface="Calibri" panose="020F0502020204030204"/>
              </a:rPr>
            </a:br>
            <a:r>
              <a:rPr lang="en-US" altLang="zh-CN" sz="2800" b="1" spc="226" dirty="0">
                <a:solidFill>
                  <a:srgbClr val="FF0000"/>
                </a:solidFill>
                <a:latin typeface="+mn-ea"/>
                <a:ea typeface="+mn-ea"/>
                <a:sym typeface="Calibri" panose="020F0502020204030204"/>
              </a:rPr>
              <a:t>            </a:t>
            </a:r>
            <a:r>
              <a:rPr lang="zh-CN" altLang="en-US" sz="2800" b="1" spc="226" dirty="0">
                <a:solidFill>
                  <a:srgbClr val="FF0000"/>
                </a:solidFill>
                <a:latin typeface="+mn-ea"/>
                <a:ea typeface="+mn-ea"/>
                <a:sym typeface="Calibri" panose="020F0502020204030204"/>
              </a:rPr>
              <a:t>社会主义国家</a:t>
            </a:r>
            <a:b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第二框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b="1" spc="226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/>
              </a:rPr>
              <a:t>坚持人民民主专政</a:t>
            </a:r>
            <a:endParaRPr lang="zh-CN" altLang="en-US" sz="2200" b="1" spc="226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2106" y="3476983"/>
            <a:ext cx="483624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北京市三里屯一中             杨海娟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北京市陈经纶中学             王非凡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  刘曙光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42C1E-5DD8-4EA2-B712-1230F95E40DD}"/>
              </a:ext>
            </a:extLst>
          </p:cNvPr>
          <p:cNvSpPr txBox="1"/>
          <p:nvPr/>
        </p:nvSpPr>
        <p:spPr>
          <a:xfrm>
            <a:off x="4173303" y="101893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8" y="653142"/>
            <a:ext cx="9021056" cy="439526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①《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中华人民共和国国防法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规定：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中华人民共和国的武装力量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属于人民。它的任务是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国防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抵抗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保卫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保卫</a:t>
            </a:r>
            <a:endParaRPr lang="en-US" altLang="zh-CN" sz="2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人民的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和平劳动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建设事业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，全心全意为人民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。”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为了维护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国家主权、安全、发展利益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中国人民解放军先后进行多次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自卫反击战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。这些自反击战的胜利，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捍卫了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我国的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领土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主权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我国国家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利益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我国人民的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根本利益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我国人民民主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专政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③在我国，社会主义制度建立之后，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剥削阶级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作为一个阶级已经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被消灭，但是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阶级斗争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还在一定范围内长期存在。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④中国人民对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敌视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破坏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我国社会主义制度的国内外的敌对势力和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敌对分子，必须进行斗争，必须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对人民军队的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绝对领导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充分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武装力量对人民民主专政的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保障作用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E2D27CD4-0295-4667-8E9D-3C470AF1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latin typeface="+mj-ea"/>
              </a:rPr>
              <a:t>2.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列举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事实</a:t>
            </a:r>
            <a:r>
              <a:rPr lang="zh-CN" altLang="zh-CN" sz="2400" b="1" dirty="0">
                <a:latin typeface="+mj-ea"/>
              </a:rPr>
              <a:t>，谈谈你对“柱石”作用的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理解</a:t>
            </a:r>
            <a:r>
              <a:rPr lang="zh-CN" altLang="zh-CN" sz="2400" b="1" dirty="0">
                <a:latin typeface="+mj-ea"/>
              </a:rPr>
              <a:t>。</a:t>
            </a:r>
            <a:r>
              <a:rPr lang="zh-CN" altLang="en-US" sz="2400" b="1" dirty="0">
                <a:solidFill>
                  <a:srgbClr val="00B050"/>
                </a:solidFill>
                <a:latin typeface="+mj-ea"/>
              </a:rPr>
              <a:t>注意答案层次</a:t>
            </a:r>
            <a:endParaRPr lang="zh-CN" altLang="en-US" sz="2400" b="1" kern="1200" spc="150" noProof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00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72" y="558533"/>
            <a:ext cx="9021056" cy="439526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建设一支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  <a:sym typeface="Calibri" panose="020F0502020204030204"/>
              </a:rPr>
              <a:t>听党指挥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能打胜仗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作风优良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的人民军队，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是实现“两个一百年”奋斗目标、实现中华民族伟大复兴的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  <a:sym typeface="Calibri" panose="020F0502020204030204"/>
              </a:rPr>
              <a:t>战略支撑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必须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  <a:sym typeface="Calibri" panose="020F0502020204030204"/>
              </a:rPr>
              <a:t>全面贯彻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党领导人民军队的一系列根本原则和制度，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确立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新时代党的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强军思想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在国防和军队建设中的指导地位，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坚持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政治建军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改革强军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科技兴军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依法治军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注重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聚焦实战，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注重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创新驱动，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注重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体系建设，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注重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集约高效，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注重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军民融合，</a:t>
            </a:r>
            <a:r>
              <a:rPr lang="zh-CN" altLang="en-US" sz="2400" b="1" spc="0" dirty="0">
                <a:solidFill>
                  <a:srgbClr val="0000FF"/>
                </a:solidFill>
                <a:latin typeface="+mj-ea"/>
                <a:ea typeface="仿宋_GB2312" pitchFamily="49" charset="-122"/>
                <a:cs typeface="+mj-cs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党在新时代的强军目标。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57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41857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人民民主专政包含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两个方面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endParaRPr lang="zh-CN" altLang="en-US" sz="2800" b="1" dirty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发扬社会主义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民主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要求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意义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实行人民民主专政的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必要性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endParaRPr lang="zh-CN" altLang="en-US" sz="2800" b="1" dirty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人民民主专政的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国家政权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历史任务</a:t>
            </a:r>
          </a:p>
          <a:p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第一目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民主与专政的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统一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6406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630226"/>
            <a:ext cx="8886584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广大人民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极少数敌人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专政</a:t>
            </a:r>
            <a:endParaRPr lang="zh-CN" altLang="en-US" sz="2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36987"/>
            <a:ext cx="8886584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人民民主专政包含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两个方面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FF0824A0-E324-459C-8930-942AC6E2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2048726"/>
            <a:ext cx="8886584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发扬社会主义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民主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要求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意义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2232B0DA-9DFF-439E-B92A-347BB0B1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4" y="2641965"/>
            <a:ext cx="8886583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+mn-ea"/>
              </a:rPr>
              <a:t>要求：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保证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</a:rPr>
              <a:t>人民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依法享有广泛的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</a:rPr>
              <a:t>权利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</a:rPr>
              <a:t>自由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尊重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保障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</a:rPr>
              <a:t>人权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endParaRPr lang="en-US" altLang="zh-CN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>
                <a:latin typeface="+mn-ea"/>
              </a:rPr>
              <a:t>意义：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调动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亿万人民群众投身于社会主义现代化建设的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积极性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使社会主义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各项事业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保持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蓬勃的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生机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75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76" y="677892"/>
            <a:ext cx="8982636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   1979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日，邓小平在党的理论工作务虚会上指出：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无产阶级专政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对于人民来说就是社会主义民主，是工人、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农民、知识分子和其他劳动者所共同享受的民主，是历史上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最广泛的民主。在民主的实践方面，我们过去作得不够，并且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犯过错误。”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“现在我们已经坚决纠正了过去的错误，并且采取各种措施继续努力扩大党内民主和人民民主。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  <a:ea typeface="+mj-ea"/>
              </a:rPr>
              <a:t>没有民主就没有社会主义，就没有社会主义的现代化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。当然，民主化和现代化一样，也要一步一步地前进。社会主义愈发展，民主也愈发展。这是确定无疑的。”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/>
              <a:t>      </a:t>
            </a:r>
            <a:r>
              <a:rPr lang="zh-CN" altLang="zh-CN" sz="2200" b="1" dirty="0">
                <a:solidFill>
                  <a:srgbClr val="0000FF"/>
                </a:solidFill>
              </a:rPr>
              <a:t>谈谈</a:t>
            </a:r>
            <a:r>
              <a:rPr lang="zh-CN" altLang="zh-CN" sz="2200" b="1" dirty="0"/>
              <a:t>对“没有民主就没有社会主义，就没有社会主义的现代化”这句话的</a:t>
            </a:r>
            <a:r>
              <a:rPr lang="zh-CN" altLang="zh-CN" sz="2200" b="1" dirty="0">
                <a:solidFill>
                  <a:srgbClr val="FF0000"/>
                </a:solidFill>
              </a:rPr>
              <a:t>认识</a:t>
            </a:r>
            <a:r>
              <a:rPr lang="zh-CN" altLang="zh-CN" sz="2200" b="1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2000" b="1" dirty="0"/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0"/>
            <a:ext cx="8921163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：民主与社会主义现代化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049" y="888629"/>
            <a:ext cx="8951899" cy="40078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民主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与社会主义密不可分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，民主既是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社会主义制度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重要内容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也是社会主义制度的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本质属性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200" b="1" dirty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民主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与社会主义的现代化密不可分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民主既是社会主义现代化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建设的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重要任务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，也是社会主义现代化建设的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政治保证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b="1" dirty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itchFamily="2" charset="-122"/>
                <a:ea typeface="宋体" pitchFamily="2" charset="-122"/>
              </a:rPr>
              <a:t>③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我国社会主义民主政治建设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具有鲜明的时代特征和中国特色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始终在党和国家事业发展全局中占有十分重要的位置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成为全面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建成小康社会、实现“两个一百年”奋斗目标的重要组成部分。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社会主义愈发展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民主也愈发展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。改革开放以来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在中国共产党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的领导下，我国社会主义民主政治建设同其他事业一样，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历史性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成就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和重大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，成功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开辟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了中国特色社会主义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政治发展道路，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出旺盛的生机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活力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和巨大的制度</a:t>
            </a:r>
            <a:r>
              <a:rPr lang="zh-CN" altLang="en-US" sz="22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优越性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zh-CN" altLang="en-US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9" y="57632"/>
            <a:ext cx="8951899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对“没有民主就没有社会主义，就没有社会主义的现代化”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这句话的</a:t>
            </a: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1507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76" y="677892"/>
            <a:ext cx="8982636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只有人民内部的民主，而没有对破坏分子的专政，社会就不可能保持安定团结的政治局面，就不可能把现代化建设搞成功。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对人民实行民主，对敌人实行专政，这就是人民民主专政。运用人民民主专政的力量，巩固人民的政权，是正义的事情，没有什么输理的地方。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                           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邓小平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2000" b="1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411CB611-AA55-45D6-B9B8-10332FE1E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0"/>
            <a:ext cx="8921163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语录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65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73" y="630226"/>
            <a:ext cx="8636854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在我国社会主义制度建立之后，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剥削阶级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作为一个阶级已被消灭，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阶级矛盾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已不是社会的主要矛盾。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但是，由于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国内的因素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国际的影响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阶级斗争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还在一定范围内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长期存在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，在某种条件下还有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可能激化</a:t>
            </a:r>
            <a:r>
              <a:rPr lang="zh-CN" altLang="zh-CN" sz="2400" b="1" dirty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73" y="36987"/>
            <a:ext cx="8636854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实行人民民主专政的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必要性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4E86D0DC-B7CA-4C8C-A745-E34D4CFE5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73" y="2551755"/>
            <a:ext cx="8636854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人民民主专政的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国家政权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历史任务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C83614D8-E872-4FE5-9878-06C9EE47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73" y="3144994"/>
            <a:ext cx="8636854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对极少数敌对分子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专政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国内正常社会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秩序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抵御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国外敌对势力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侵略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颠覆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活动。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47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8" y="677892"/>
            <a:ext cx="9021056" cy="428599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中华民族伟大复兴，绝不是轻轻松松、敲锣打鼓就能实现的。实现伟大梦想，必须进行伟大斗争。全党要</a:t>
            </a:r>
            <a:r>
              <a:rPr lang="zh-CN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更加自觉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地坚持党的领导和我国社会主义制度，</a:t>
            </a:r>
            <a:r>
              <a:rPr lang="zh-CN" altLang="zh-CN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坚决反对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一切削弱、歪曲、否定党的领导和我国社会主义制度的言行；</a:t>
            </a:r>
            <a:r>
              <a:rPr lang="zh-CN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更加自觉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地维护人民利益，</a:t>
            </a:r>
            <a:r>
              <a:rPr lang="zh-CN" altLang="zh-CN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坚决反对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一切损害人民利益、脱离群众的行为；</a:t>
            </a:r>
            <a:r>
              <a:rPr lang="zh-CN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更加自觉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地维护我国主权、安全、发展利益，</a:t>
            </a:r>
            <a:r>
              <a:rPr lang="zh-CN" altLang="zh-CN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坚决反对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一切分裂祖国、破坏民族团结和社会和谐稳定的行为。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rgbClr val="0000FF"/>
                </a:solidFill>
              </a:rPr>
              <a:t>       </a:t>
            </a:r>
            <a:r>
              <a:rPr lang="zh-CN" altLang="zh-CN" sz="2600" b="1" dirty="0">
                <a:solidFill>
                  <a:srgbClr val="0000FF"/>
                </a:solidFill>
              </a:rPr>
              <a:t>联系</a:t>
            </a:r>
            <a:r>
              <a:rPr lang="zh-CN" altLang="zh-CN" sz="2600" b="1" dirty="0"/>
              <a:t>中华民族伟大复兴的</a:t>
            </a:r>
            <a:r>
              <a:rPr lang="zh-CN" altLang="zh-CN" sz="2600" b="1" dirty="0">
                <a:solidFill>
                  <a:srgbClr val="FF0000"/>
                </a:solidFill>
              </a:rPr>
              <a:t>历史任务</a:t>
            </a:r>
            <a:r>
              <a:rPr lang="zh-CN" altLang="zh-CN" sz="2600" b="1" dirty="0"/>
              <a:t>，</a:t>
            </a:r>
            <a:endParaRPr lang="en-US" altLang="zh-CN" sz="2600" b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rgbClr val="0000FF"/>
                </a:solidFill>
              </a:rPr>
              <a:t>       </a:t>
            </a:r>
            <a:r>
              <a:rPr lang="zh-CN" altLang="zh-CN" sz="2600" b="1" dirty="0">
                <a:solidFill>
                  <a:srgbClr val="0000FF"/>
                </a:solidFill>
              </a:rPr>
              <a:t>说明</a:t>
            </a:r>
            <a:r>
              <a:rPr lang="zh-CN" altLang="zh-CN" sz="2600" b="1" dirty="0"/>
              <a:t>坚持人民民主专政的</a:t>
            </a:r>
            <a:r>
              <a:rPr lang="zh-CN" altLang="zh-CN" sz="2600" b="1" dirty="0">
                <a:solidFill>
                  <a:srgbClr val="FF0000"/>
                </a:solidFill>
              </a:rPr>
              <a:t>重要意义</a:t>
            </a:r>
            <a:r>
              <a:rPr lang="zh-CN" altLang="zh-CN" sz="2600" b="1" dirty="0"/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/>
              <a:t>       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0"/>
            <a:ext cx="8890427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：坚持人民民主专政的重要意义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23" y="830996"/>
            <a:ext cx="8932048" cy="420972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实现中华民族伟大复兴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要经历一场具有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长期性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复杂性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艰巨性</a:t>
            </a:r>
            <a:endParaRPr lang="en-US" altLang="zh-CN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的伟大斗争， 必须准备付出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更为艰巨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更为艰苦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的努力，需要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发扬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斗争精神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斗争本领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不断夺取伟大斗争新胜利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这要求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我们必须坚持人民民主专政。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充分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发扬社会主义民主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 保证人民依法享有广泛的权利和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自由，尊重和保障人权，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才能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调动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亿万人民群众投身于社会主义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现代化建设的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积极性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，使社会主义各项事业保持蓬勃的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生机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对极少数敌对分子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实行专政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才能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国内正常社会秩序，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抵御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国外敌对势力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颠覆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活动，为实现中华民族伟大复兴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保驾护航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3" y="0"/>
            <a:ext cx="893204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/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</a:rPr>
              <a:t>        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  <a:ea typeface="+mj-ea"/>
              </a:rPr>
              <a:t>联系</a:t>
            </a:r>
            <a:r>
              <a:rPr lang="zh-CN" altLang="zh-CN" sz="2400" b="1" dirty="0">
                <a:latin typeface="+mj-ea"/>
                <a:ea typeface="+mj-ea"/>
              </a:rPr>
              <a:t>中华民族伟大复兴的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  <a:ea typeface="+mj-ea"/>
              </a:rPr>
              <a:t>历史任务</a:t>
            </a:r>
            <a:r>
              <a:rPr lang="zh-CN" altLang="zh-CN" sz="2400" b="1" dirty="0">
                <a:latin typeface="+mj-ea"/>
                <a:ea typeface="+mj-ea"/>
              </a:rPr>
              <a:t>，</a:t>
            </a:r>
            <a:endParaRPr lang="en-US" altLang="zh-CN" sz="2400" b="1" dirty="0">
              <a:latin typeface="+mj-ea"/>
              <a:ea typeface="+mj-ea"/>
            </a:endParaRPr>
          </a:p>
          <a:p>
            <a:pPr hangingPunct="1"/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</a:rPr>
              <a:t>        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  <a:ea typeface="+mj-ea"/>
              </a:rPr>
              <a:t>说明</a:t>
            </a:r>
            <a:r>
              <a:rPr lang="zh-CN" altLang="zh-CN" sz="2400" b="1" dirty="0">
                <a:latin typeface="+mj-ea"/>
                <a:ea typeface="+mj-ea"/>
              </a:rPr>
              <a:t>坚持人民民主专政的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  <a:ea typeface="+mj-ea"/>
              </a:rPr>
              <a:t>重要意义</a:t>
            </a:r>
            <a:r>
              <a:rPr lang="zh-CN" altLang="zh-CN" sz="2400" b="1" dirty="0">
                <a:latin typeface="+mj-ea"/>
                <a:ea typeface="+mj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507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id="{6A2856F3-175C-4D72-81AE-50D585C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78" y="178443"/>
            <a:ext cx="8408894" cy="46820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政治与法治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第四课  人民民主专政的社会主义国家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第一框  </a:t>
            </a: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人民民主专政的本质：人民当家作主</a:t>
            </a:r>
            <a:endParaRPr lang="zh-CN" altLang="zh-CN" sz="32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</a:t>
            </a:r>
            <a:r>
              <a:rPr lang="zh-CN" altLang="zh-CN" sz="3200" b="1" dirty="0">
                <a:solidFill>
                  <a:srgbClr val="0000FF"/>
                </a:solidFill>
                <a:latin typeface="+mj-ea"/>
                <a:ea typeface="+mj-ea"/>
              </a:rPr>
              <a:t>坚持人民民主专政</a:t>
            </a:r>
            <a:endParaRPr lang="zh-CN" altLang="en-US" sz="32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894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国家职能包括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两个方面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我国国家政权的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对内职能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我国国家政权的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对外职能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我国的国家职能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适应国体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提供保障</a:t>
            </a: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第二目   </a:t>
            </a:r>
            <a:r>
              <a:rPr lang="zh-CN" altLang="zh-CN" sz="2800" b="1" dirty="0">
                <a:solidFill>
                  <a:srgbClr val="0000FF"/>
                </a:solidFill>
                <a:latin typeface="+mj-ea"/>
                <a:ea typeface="+mj-ea"/>
              </a:rPr>
              <a:t>社会主义现代化建设的</a:t>
            </a:r>
            <a:r>
              <a:rPr lang="zh-CN" altLang="zh-CN" sz="2800" b="1" dirty="0">
                <a:solidFill>
                  <a:srgbClr val="FF0000"/>
                </a:solidFill>
                <a:latin typeface="+mj-ea"/>
                <a:ea typeface="+mj-ea"/>
              </a:rPr>
              <a:t>可靠保障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6406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8" y="631324"/>
            <a:ext cx="8886584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我国国家政权的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</a:rPr>
              <a:t>对内职能</a:t>
            </a:r>
            <a:endParaRPr lang="en-US" altLang="zh-CN" sz="28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2232B0DA-9DFF-439E-B92A-347BB0B1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8" y="1224563"/>
            <a:ext cx="8886583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维护国家稳定。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依法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打击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危害社会主义制度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的各种破坏活动，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打击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危害国家安全和统一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的各种颠覆破坏活动、暴力恐怖活动、民族分裂活动、宗教极端活动，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打击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危害人民群众生命财产安全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的各种犯罪活动，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有效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维护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国家安全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公共秩序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+mn-ea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促进社会发展。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在中国共产党的领导下，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制定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执行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正确的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路线、方针、政策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组织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开展社会主义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生态文明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把我国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建成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富强民主文明和谐美丽的社会主义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现代化强国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实现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中华民族的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伟大复兴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2CDFA0-5063-44D6-968B-8071585D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7" y="36987"/>
            <a:ext cx="8886584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国家职能包括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</a:rPr>
              <a:t>两个方面：</a:t>
            </a:r>
            <a:r>
              <a:rPr lang="zh-CN" altLang="zh-CN" sz="2400" b="1" dirty="0">
                <a:latin typeface="+mj-ea"/>
              </a:rPr>
              <a:t>对内职能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+mj-ea"/>
              </a:rPr>
              <a:t>对外职能</a:t>
            </a:r>
            <a:endParaRPr lang="en-US" altLang="zh-CN" sz="2400" b="1" dirty="0">
              <a:solidFill>
                <a:srgbClr val="0000FF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369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9" y="597921"/>
            <a:ext cx="8825112" cy="44286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26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日后，也门安全形势严重恶化。我国政府高度重视在也门的中国公民的安危，立即组织有序撤离。在亚丁湾、索马里海域执行护航任务的我国海军舰艇编队赶赴也门，执行撤离任务。到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日，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571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名中国公民安全撤离。穿越战火平安归来的人们由衷地欢呼：“感谢祖国！”</a:t>
            </a:r>
            <a:endParaRPr lang="en-US" altLang="zh-CN" sz="26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我国坚持总体国家安全观，以人民安全为宗旨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既重视国土安全，又重视国民安全。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solidFill>
                  <a:srgbClr val="0000FF"/>
                </a:solidFill>
              </a:rPr>
              <a:t>结合</a:t>
            </a:r>
            <a:r>
              <a:rPr lang="zh-CN" altLang="zh-CN" sz="2400" b="1" dirty="0"/>
              <a:t>中国撤侨的</a:t>
            </a:r>
            <a:r>
              <a:rPr lang="zh-CN" altLang="zh-CN" sz="2400" b="1" dirty="0">
                <a:solidFill>
                  <a:srgbClr val="FF0000"/>
                </a:solidFill>
              </a:rPr>
              <a:t>实例</a:t>
            </a:r>
            <a:r>
              <a:rPr lang="zh-CN" altLang="zh-CN" sz="2400" b="1" dirty="0"/>
              <a:t>，</a:t>
            </a:r>
            <a:r>
              <a:rPr lang="zh-CN" altLang="zh-CN" sz="2400" b="1" dirty="0">
                <a:solidFill>
                  <a:srgbClr val="0000FF"/>
                </a:solidFill>
              </a:rPr>
              <a:t>谈谈</a:t>
            </a:r>
            <a:r>
              <a:rPr lang="zh-CN" altLang="zh-CN" sz="2400" b="1" dirty="0"/>
              <a:t>你的</a:t>
            </a:r>
            <a:r>
              <a:rPr lang="zh-CN" altLang="zh-CN" sz="2400" b="1" dirty="0">
                <a:solidFill>
                  <a:srgbClr val="FF0000"/>
                </a:solidFill>
              </a:rPr>
              <a:t>理解</a:t>
            </a:r>
            <a:r>
              <a:rPr lang="zh-CN" altLang="zh-CN" sz="2400" dirty="0"/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376D853A-CB96-48E7-B8CA-539CEE99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9" y="0"/>
            <a:ext cx="8921162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：也门撤侨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6702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261" y="1476614"/>
            <a:ext cx="8867374" cy="28494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我国以人民安全为宗旨，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ea typeface="仿宋_GB2312" pitchFamily="49" charset="-122"/>
                <a:cs typeface="+mj-cs"/>
                <a:sym typeface="Calibri" panose="020F0502020204030204"/>
              </a:rPr>
              <a:t>重视</a:t>
            </a:r>
            <a:r>
              <a:rPr lang="zh-CN" altLang="en-US" sz="2400" b="1" spc="0" dirty="0">
                <a:solidFill>
                  <a:srgbClr val="FF0000"/>
                </a:solidFill>
                <a:ea typeface="仿宋_GB2312" pitchFamily="49" charset="-122"/>
                <a:cs typeface="+mj-cs"/>
                <a:sym typeface="Calibri" panose="020F0502020204030204"/>
              </a:rPr>
              <a:t>国民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安全，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ea typeface="仿宋_GB2312" pitchFamily="49" charset="-122"/>
                <a:cs typeface="+mj-cs"/>
              </a:rPr>
              <a:t>关注</a:t>
            </a:r>
            <a:r>
              <a:rPr lang="zh-CN" altLang="en-US" sz="2400" b="1" spc="0" dirty="0">
                <a:solidFill>
                  <a:srgbClr val="FF0000"/>
                </a:solidFill>
                <a:ea typeface="仿宋_GB2312" pitchFamily="49" charset="-122"/>
                <a:cs typeface="+mj-cs"/>
              </a:rPr>
              <a:t>国民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在海外的安危，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ea typeface="仿宋_GB2312" pitchFamily="49" charset="-122"/>
                <a:cs typeface="+mj-cs"/>
              </a:rPr>
              <a:t>动员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我国外交和海军</a:t>
            </a:r>
            <a:r>
              <a:rPr lang="zh-CN" altLang="en-US" sz="2400" b="1" spc="0" dirty="0">
                <a:solidFill>
                  <a:srgbClr val="FF0000"/>
                </a:solidFill>
                <a:ea typeface="仿宋_GB2312" pitchFamily="49" charset="-122"/>
                <a:cs typeface="+mj-cs"/>
              </a:rPr>
              <a:t>力量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，迅速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ea typeface="仿宋_GB2312" pitchFamily="49" charset="-122"/>
                <a:cs typeface="+mj-cs"/>
              </a:rPr>
              <a:t>组织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处于危险境地的中国公民安全</a:t>
            </a:r>
            <a:r>
              <a:rPr lang="zh-CN" altLang="en-US" sz="2400" b="1" spc="0" dirty="0">
                <a:solidFill>
                  <a:srgbClr val="FF0000"/>
                </a:solidFill>
                <a:ea typeface="仿宋_GB2312" pitchFamily="49" charset="-122"/>
                <a:cs typeface="+mj-cs"/>
              </a:rPr>
              <a:t>撤离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也门，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ea typeface="仿宋_GB2312" pitchFamily="49" charset="-122"/>
                <a:cs typeface="+mj-cs"/>
              </a:rPr>
              <a:t>确保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中方有关</a:t>
            </a:r>
            <a:r>
              <a:rPr lang="zh-CN" altLang="en-US" sz="2400" b="1" spc="0" dirty="0">
                <a:solidFill>
                  <a:srgbClr val="FF0000"/>
                </a:solidFill>
                <a:ea typeface="仿宋_GB2312" pitchFamily="49" charset="-122"/>
                <a:cs typeface="+mj-cs"/>
              </a:rPr>
              <a:t>人员安全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ea typeface="仿宋_GB2312" pitchFamily="49" charset="-122"/>
                <a:cs typeface="+mj-cs"/>
              </a:rPr>
              <a:t>这是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我国坚持和践行总体国家安全观的</a:t>
            </a:r>
            <a:r>
              <a:rPr lang="zh-CN" altLang="en-US" sz="2400" b="1" spc="0" dirty="0">
                <a:solidFill>
                  <a:srgbClr val="FF0000"/>
                </a:solidFill>
                <a:ea typeface="仿宋_GB2312" pitchFamily="49" charset="-122"/>
                <a:cs typeface="+mj-cs"/>
              </a:rPr>
              <a:t>体现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61" y="76841"/>
            <a:ext cx="8867374" cy="11842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ts val="288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我国坚持总体国家安全观，以人民安全为宗旨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既重视国土安全，又重视国民安全。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solidFill>
                  <a:srgbClr val="0000FF"/>
                </a:solidFill>
              </a:rPr>
              <a:t>结合</a:t>
            </a:r>
            <a:r>
              <a:rPr lang="zh-CN" altLang="zh-CN" sz="2400" b="1" dirty="0"/>
              <a:t>中国撤侨的</a:t>
            </a:r>
            <a:r>
              <a:rPr lang="zh-CN" altLang="zh-CN" sz="2400" b="1" dirty="0">
                <a:solidFill>
                  <a:srgbClr val="FF0000"/>
                </a:solidFill>
              </a:rPr>
              <a:t>实例</a:t>
            </a:r>
            <a:r>
              <a:rPr lang="zh-CN" altLang="zh-CN" sz="2400" b="1" dirty="0"/>
              <a:t>，</a:t>
            </a:r>
            <a:r>
              <a:rPr lang="zh-CN" altLang="zh-CN" sz="2400" b="1" dirty="0">
                <a:solidFill>
                  <a:srgbClr val="0000FF"/>
                </a:solidFill>
              </a:rPr>
              <a:t>谈谈</a:t>
            </a:r>
            <a:r>
              <a:rPr lang="zh-CN" altLang="zh-CN" sz="2400" b="1" dirty="0"/>
              <a:t>你的</a:t>
            </a:r>
            <a:r>
              <a:rPr lang="zh-CN" altLang="zh-CN" sz="2400" b="1" dirty="0">
                <a:solidFill>
                  <a:srgbClr val="FF0000"/>
                </a:solidFill>
              </a:rPr>
              <a:t>理解</a:t>
            </a:r>
            <a:r>
              <a:rPr lang="zh-CN" altLang="zh-CN" sz="2400" dirty="0"/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507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7" y="19343"/>
            <a:ext cx="8886584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我国国家政权的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</a:rPr>
              <a:t>对外职能</a:t>
            </a:r>
            <a:endParaRPr lang="en-US" altLang="zh-CN" sz="32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2232B0DA-9DFF-439E-B92A-347BB0B1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8" y="612582"/>
            <a:ext cx="8886583" cy="24468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主要是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防御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外来侵略，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保卫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国家安全。</a:t>
            </a:r>
          </a:p>
          <a:p>
            <a:endParaRPr lang="en-US" altLang="zh-CN" sz="9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坚定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维护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主权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坚定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维护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领土完整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坚定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维护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各项安全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发展利益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坚定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维护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尊严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为我国的社会主义现代化建设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</a:rPr>
              <a:t>提供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有利的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国际环境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1800" dirty="0"/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DFE95F5C-78A6-4BFA-A620-40862EC1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8" y="3236139"/>
            <a:ext cx="8886583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4.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我国的国家职能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适应国体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提供保障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我国的国家职能与人民民主专政的国体相适应，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为社会主义现代化建设提供可靠保障。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55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0" y="184984"/>
            <a:ext cx="8306440" cy="45334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第二框题</a:t>
            </a: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坚持人民民主专政</a:t>
            </a:r>
            <a:endParaRPr lang="zh-CN" altLang="zh-CN" sz="36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本框分两目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框题下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探究与分享：人民民主专政的坚强柱石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一、</a:t>
            </a:r>
            <a:r>
              <a:rPr lang="zh-CN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民主与专政的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b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社会主义现代化建设的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可靠保障</a:t>
            </a:r>
            <a:endParaRPr lang="zh-CN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第二框  知识结构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8" y="1071128"/>
            <a:ext cx="929515" cy="2797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人民民主专政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B4DFC33-288D-4F23-A8D6-35F3B4CA5874}"/>
              </a:ext>
            </a:extLst>
          </p:cNvPr>
          <p:cNvSpPr/>
          <p:nvPr/>
        </p:nvSpPr>
        <p:spPr>
          <a:xfrm>
            <a:off x="3447451" y="561759"/>
            <a:ext cx="142760" cy="1413038"/>
          </a:xfrm>
          <a:prstGeom prst="leftBrace">
            <a:avLst/>
          </a:prstGeom>
          <a:ln w="95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284" y="433807"/>
            <a:ext cx="515681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人民民主专政的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两个方面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C0E0D23D-C760-496F-A073-37F63C74109E}"/>
              </a:ext>
            </a:extLst>
          </p:cNvPr>
          <p:cNvSpPr/>
          <p:nvPr/>
        </p:nvSpPr>
        <p:spPr>
          <a:xfrm>
            <a:off x="1096878" y="1321655"/>
            <a:ext cx="142760" cy="2182576"/>
          </a:xfrm>
          <a:prstGeom prst="leftBrace">
            <a:avLst/>
          </a:prstGeom>
          <a:ln w="95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682" y="926944"/>
            <a:ext cx="2142235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民主与专政的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155" y="3193543"/>
            <a:ext cx="2142236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社会主义现代化建设的可靠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5B814BF-7966-4B4B-9E60-067791D7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285" y="1639656"/>
            <a:ext cx="51568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4.</a:t>
            </a:r>
            <a:r>
              <a:rPr lang="zh-CN" altLang="en-US" sz="2000" dirty="0"/>
              <a:t>人民民主专政的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国家政权</a:t>
            </a:r>
            <a:r>
              <a:rPr lang="zh-CN" altLang="en-US" sz="2000" dirty="0"/>
              <a:t>的</a:t>
            </a:r>
            <a:r>
              <a:rPr lang="zh-CN" altLang="en-US" sz="2000" dirty="0">
                <a:solidFill>
                  <a:srgbClr val="0000FF"/>
                </a:solidFill>
                <a:latin typeface="+mn-ea"/>
                <a:ea typeface="+mn-ea"/>
              </a:rPr>
              <a:t>历史任务</a:t>
            </a:r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C455CBCE-CBAB-4E2B-99B9-EDCED0B4C0C8}"/>
              </a:ext>
            </a:extLst>
          </p:cNvPr>
          <p:cNvSpPr/>
          <p:nvPr/>
        </p:nvSpPr>
        <p:spPr>
          <a:xfrm>
            <a:off x="3437960" y="2881513"/>
            <a:ext cx="193623" cy="1413038"/>
          </a:xfrm>
          <a:prstGeom prst="leftBrace">
            <a:avLst/>
          </a:prstGeom>
          <a:ln w="95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49A39A8-DF42-4EF6-94DC-6701A44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834" y="2766127"/>
            <a:ext cx="514826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国家职能的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两个方面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E8F8FF4-5E6A-4446-B09B-1991CA2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834" y="3165583"/>
            <a:ext cx="514826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/>
              <a:t>我国国家政权的</a:t>
            </a:r>
            <a:r>
              <a:rPr lang="zh-CN" altLang="en-US" sz="2000" dirty="0">
                <a:solidFill>
                  <a:srgbClr val="0000FF"/>
                </a:solidFill>
                <a:latin typeface="+mn-ea"/>
                <a:ea typeface="+mn-ea"/>
              </a:rPr>
              <a:t>对内职能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5ED2C902-2BE8-4451-9B2E-1A9ED449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834" y="3565693"/>
            <a:ext cx="514826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3.</a:t>
            </a:r>
            <a:r>
              <a:rPr lang="zh-CN" altLang="en-US" sz="2000" b="1" dirty="0"/>
              <a:t>我国国家政权的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对外职能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77A18E0A-01D5-4A07-BF83-C634597D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834" y="3965149"/>
            <a:ext cx="514826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4.</a:t>
            </a:r>
            <a:r>
              <a:rPr lang="zh-CN" altLang="en-US" sz="2000" b="1" dirty="0"/>
              <a:t>我国的国家职能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适应国体</a:t>
            </a:r>
            <a:r>
              <a:rPr lang="zh-CN" altLang="en-US" sz="2000" b="1" dirty="0"/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提供保障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30E06C-E5EB-4219-AC50-89E26401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284" y="1240200"/>
            <a:ext cx="515681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实行人民民主专政的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必要性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1585734-CC58-4E1D-9CE5-4268298B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285" y="840090"/>
            <a:ext cx="515681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发扬社会主义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民主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要求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意义</a:t>
            </a:r>
          </a:p>
        </p:txBody>
      </p:sp>
    </p:spTree>
    <p:extLst>
      <p:ext uri="{BB962C8B-B14F-4D97-AF65-F5344CB8AC3E}">
        <p14:creationId xmlns:p14="http://schemas.microsoft.com/office/powerpoint/2010/main" val="104663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970820"/>
              </p:ext>
            </p:extLst>
          </p:nvPr>
        </p:nvGraphicFramePr>
        <p:xfrm>
          <a:off x="72997" y="388620"/>
          <a:ext cx="8998003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00B050"/>
                          </a:solidFill>
                        </a:rPr>
                        <a:t>学习内容要求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学习活动要求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说明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保证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人民当家作主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的重要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意义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b="1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明确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人民民主专政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必要性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b="1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2000" b="1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明确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我国国家政权的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对内职能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和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对外职能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以“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怎样坚持民主与专政的统一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”为议题，</a:t>
                      </a: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探究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坚持民主与专政的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意义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和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要求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en-US" altLang="zh-CN" sz="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结合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我国社会主义民主与中国特色社会主义现代化建设的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关系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说明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保证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人民当家作主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的重要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意义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zh-CN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结合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现阶段我国社会的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主要矛盾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理解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我国国家政权担负的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历史任务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明确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人民民主专政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必要性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zh-CN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结合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国家职能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主要表现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明确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我国国家政权的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对内职能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和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对外职能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理解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我国的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国家职能</a:t>
                      </a:r>
                      <a:r>
                        <a:rPr lang="zh-CN" altLang="zh-CN" sz="2000" b="1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为社会主义现代化建设提供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可靠保障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en-US" sz="16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B070890-10B4-4091-8DF6-784AE95A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8" y="0"/>
            <a:ext cx="8998002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学习</a:t>
            </a:r>
            <a:r>
              <a:rPr kumimoji="0" 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要求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76" y="946833"/>
            <a:ext cx="8928848" cy="39786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000" dirty="0">
                <a:latin typeface="楷体" pitchFamily="49" charset="-122"/>
                <a:ea typeface="楷体" pitchFamily="49" charset="-122"/>
              </a:rPr>
              <a:t>中国人民解放军和中国人民武装警察部队是我国的重要武装力量，接受中央军委统一领导，是人民民主专政的坚强柱石。</a:t>
            </a:r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pPr marL="0" indent="17145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作为人民民主专政的坚强柱石，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中国人民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解放军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和中国人民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武装警察部队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各自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着怎样的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列举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事实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你对“柱石”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400" b="1" dirty="0"/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5F0A2875-3D25-45F3-B611-D075F4E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36987"/>
            <a:ext cx="8928847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：人民民主专政的坚强柱石</a:t>
            </a:r>
            <a:endParaRPr lang="en-US" altLang="zh-CN" sz="28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700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>
            <a:extLst>
              <a:ext uri="{FF2B5EF4-FFF2-40B4-BE49-F238E27FC236}">
                <a16:creationId xmlns:a16="http://schemas.microsoft.com/office/drawing/2014/main" id="{33F95B9A-DBF7-4FF2-BB47-3BB9E11A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中国人民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解放军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和中国人民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武装警察部队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</a:rPr>
              <a:t>作用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kern="1200" spc="15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       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《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中华人民共和国国防法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》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规定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50E5DE-C79F-4023-A3CD-97822294B113}"/>
              </a:ext>
            </a:extLst>
          </p:cNvPr>
          <p:cNvSpPr/>
          <p:nvPr/>
        </p:nvSpPr>
        <p:spPr>
          <a:xfrm>
            <a:off x="111418" y="1002089"/>
            <a:ext cx="8921163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第十七条  中华人民共和国的武装力量属于人民。它的任务是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国防，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侵略，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保卫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仿宋_GB2312" pitchFamily="49" charset="-122"/>
              </a:rPr>
              <a:t>祖国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保卫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人民的和平劳动，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国家建设事业，全心全意为人民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第十八条  中华人民共和国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武装力量必须遵守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仿宋_GB2312" pitchFamily="49" charset="-122"/>
              </a:rPr>
              <a:t>宪法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仿宋_GB2312" pitchFamily="49" charset="-122"/>
              </a:rPr>
              <a:t>法律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仿宋_GB2312" pitchFamily="49" charset="-122"/>
              </a:rPr>
              <a:t>依法治军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第十九条  中华人民共和国的武装力量受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仿宋_GB2312" pitchFamily="49" charset="-122"/>
              </a:rPr>
              <a:t>中国共产党领导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。武装力量中的中国共产党组织依照中国共产党章程进行活动。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第二十条  国家加强武装力量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革命化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现代化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正规化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建设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增强国防力量。</a:t>
            </a:r>
          </a:p>
        </p:txBody>
      </p:sp>
    </p:spTree>
    <p:extLst>
      <p:ext uri="{BB962C8B-B14F-4D97-AF65-F5344CB8AC3E}">
        <p14:creationId xmlns:p14="http://schemas.microsoft.com/office/powerpoint/2010/main" val="10059566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2116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中国人民解放军的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国防，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侵略，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保卫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祖国，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保卫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人民的和平劳动，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国家建设事业。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中国人民解放军在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新时代的使命任务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坚决维护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  <a:sym typeface="Calibri" panose="020F0502020204030204"/>
              </a:rPr>
              <a:t>中国共产党的领导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  <a:sym typeface="Calibri" panose="020F0502020204030204"/>
              </a:rPr>
              <a:t>中国特色社会主义制度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坚决维护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国家主权、安全、发展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利益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坚决维护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国家发展的重要战略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机遇期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坚决维护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地区与世界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和平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，为实现“两个一百年”奋斗目标、实现中华民族伟大复兴的中国梦提供</a:t>
            </a:r>
            <a:r>
              <a:rPr lang="zh-CN" altLang="en-US" sz="2400" b="1" spc="0" dirty="0">
                <a:solidFill>
                  <a:srgbClr val="FF0000"/>
                </a:solidFill>
                <a:latin typeface="+mj-ea"/>
                <a:ea typeface="仿宋_GB2312" pitchFamily="49" charset="-122"/>
                <a:cs typeface="+mj-cs"/>
              </a:rPr>
              <a:t>战略支撑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这是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中国人民解放军内务条例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的相关规定</a:t>
            </a:r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44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这是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中华人民共和国人民武装警察法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的相关规定</a:t>
            </a:r>
            <a:endParaRPr lang="zh-CN" altLang="en-US" sz="2400" b="1" kern="1200" spc="15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AFDA37-6712-4C94-9A9A-86F1C0DB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" y="598333"/>
            <a:ext cx="8921163" cy="4464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2495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2382</Words>
  <Application>Microsoft Office PowerPoint</Application>
  <PresentationFormat>全屏显示(16:9)</PresentationFormat>
  <Paragraphs>212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Hoefler Text</vt:lpstr>
      <vt:lpstr>Palatino</vt:lpstr>
      <vt:lpstr>黑体</vt:lpstr>
      <vt:lpstr>楷体</vt:lpstr>
      <vt:lpstr>宋体</vt:lpstr>
      <vt:lpstr>微软雅黑</vt:lpstr>
      <vt:lpstr>Arial</vt:lpstr>
      <vt:lpstr>Calibri</vt:lpstr>
      <vt:lpstr>1_Office 主题​​</vt:lpstr>
      <vt:lpstr>《政治与法治》第9课时 第四课  人民民主专政的             社会主义国家 第二框 坚持人民民主专政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141</cp:revision>
  <dcterms:created xsi:type="dcterms:W3CDTF">2020-02-01T11:21:51Z</dcterms:created>
  <dcterms:modified xsi:type="dcterms:W3CDTF">2020-05-02T10:43:15Z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