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32"/>
  </p:notesMasterIdLst>
  <p:sldIdLst>
    <p:sldId id="256" r:id="rId2"/>
    <p:sldId id="286" r:id="rId3"/>
    <p:sldId id="257" r:id="rId4"/>
    <p:sldId id="258" r:id="rId5"/>
    <p:sldId id="281" r:id="rId6"/>
    <p:sldId id="259" r:id="rId7"/>
    <p:sldId id="260" r:id="rId8"/>
    <p:sldId id="261" r:id="rId9"/>
    <p:sldId id="262" r:id="rId10"/>
    <p:sldId id="263" r:id="rId11"/>
    <p:sldId id="283" r:id="rId12"/>
    <p:sldId id="264" r:id="rId13"/>
    <p:sldId id="265" r:id="rId14"/>
    <p:sldId id="266" r:id="rId15"/>
    <p:sldId id="267" r:id="rId16"/>
    <p:sldId id="284" r:id="rId17"/>
    <p:sldId id="268" r:id="rId18"/>
    <p:sldId id="269" r:id="rId19"/>
    <p:sldId id="273" r:id="rId20"/>
    <p:sldId id="279" r:id="rId21"/>
    <p:sldId id="270" r:id="rId22"/>
    <p:sldId id="274" r:id="rId23"/>
    <p:sldId id="276" r:id="rId24"/>
    <p:sldId id="271" r:id="rId25"/>
    <p:sldId id="277" r:id="rId26"/>
    <p:sldId id="275" r:id="rId27"/>
    <p:sldId id="278" r:id="rId28"/>
    <p:sldId id="285" r:id="rId29"/>
    <p:sldId id="287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8"/>
    <p:restoredTop sz="92987"/>
  </p:normalViewPr>
  <p:slideViewPr>
    <p:cSldViewPr snapToGrid="0" snapToObjects="1">
      <p:cViewPr>
        <p:scale>
          <a:sx n="110" d="100"/>
          <a:sy n="110" d="100"/>
        </p:scale>
        <p:origin x="-3184" y="-1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406C-58DF-B240-86DE-A54D82361B2A}" type="datetimeFigureOut">
              <a:rPr kumimoji="1" lang="zh-CN" altLang="en-US" smtClean="0"/>
              <a:t>2020/4/8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B78C-087D-E447-BAC4-40ADFAD947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39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zh-CN" altLang="en-US" dirty="0"/>
              <a:t>书为心画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54356" y="3531204"/>
            <a:ext cx="8637072" cy="977621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------</a:t>
            </a:r>
            <a:r>
              <a:rPr kumimoji="1" lang="zh-CN" altLang="en-US" dirty="0" smtClean="0"/>
              <a:t>中国书法  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北京中学李明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4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拓本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821" y="1973024"/>
            <a:ext cx="2535690" cy="34496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81600" y="244582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拓本，凡摹拓金石、碑碣、印章之本，皆称为“拓本”，即用纸紧覆在碑碣或金石等器物的文字或花纹上，用墨或其他颜色打出其文字、图形来的印刷品。按用墨分，可分为墨拓本、朱拓本</a:t>
            </a:r>
            <a:r>
              <a:rPr lang="zh-CN" altLang="en-US" sz="2400" dirty="0" smtClean="0">
                <a:solidFill>
                  <a:srgbClr val="333333"/>
                </a:solidFill>
                <a:latin typeface="arial" charset="0"/>
              </a:rPr>
              <a:t>。拓本</a:t>
            </a:r>
            <a:r>
              <a:rPr lang="zh-CN" altLang="en-US" sz="2400" dirty="0">
                <a:solidFill>
                  <a:srgbClr val="333333"/>
                </a:solidFill>
                <a:latin typeface="arial" charset="0"/>
              </a:rPr>
              <a:t>实物最早见于唐代。拓法在不同的历史时期，有其不同的特点。唐拓存世稀少，仅有碑拓几篇。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07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5159" y="1039671"/>
            <a:ext cx="8637073" cy="2541431"/>
          </a:xfrm>
        </p:spPr>
        <p:txBody>
          <a:bodyPr/>
          <a:lstStyle/>
          <a:p>
            <a:pPr algn="ctr"/>
            <a:r>
              <a:rPr kumimoji="1" lang="zh-CN" altLang="en-US" dirty="0" smtClean="0"/>
              <a:t>结体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0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结体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89913" y="2002480"/>
            <a:ext cx="4468524" cy="3450613"/>
          </a:xfrm>
        </p:spPr>
        <p:txBody>
          <a:bodyPr/>
          <a:lstStyle/>
          <a:p>
            <a:r>
              <a:rPr lang="zh-CN" altLang="zh-CN" dirty="0"/>
              <a:t>结体是一</a:t>
            </a:r>
            <a:r>
              <a:rPr lang="zh-CN" altLang="zh-CN" dirty="0" smtClean="0"/>
              <a:t>个书法</a:t>
            </a:r>
            <a:r>
              <a:rPr lang="zh-CN" altLang="zh-CN" dirty="0"/>
              <a:t>术语，指汉字等方块字书写的间架结构。中国古代论述结体的专著，比较著名的有唐代欧阳询《三十六法》、明朝李淳《大字结构八十四法》和清朝黄自元临摹自邵瑛的《间架结构摘要九十二法》</a:t>
            </a:r>
            <a:r>
              <a:rPr lang="zh-CN" altLang="zh-CN" dirty="0" smtClean="0"/>
              <a:t>等。</a:t>
            </a:r>
            <a:r>
              <a:rPr lang="zh-CN" altLang="zh-CN" dirty="0"/>
              <a:t>笔法、结体和章法是书法技艺的三个要素。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29" y="2002480"/>
            <a:ext cx="5972884" cy="46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结构：体会颜体和欧体中宫收紧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687" y="2016125"/>
            <a:ext cx="631295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探究与发现：马的字体演变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285736"/>
            <a:ext cx="9604375" cy="29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赵孟说 “</a:t>
            </a:r>
            <a:r>
              <a:rPr lang="zh-CN" altLang="en-US" b="1" dirty="0"/>
              <a:t>书法以用笔为上，而结字亦须用工。盖结字因时相传，用笔千古不易。</a:t>
            </a:r>
            <a:r>
              <a:rPr lang="zh-CN" altLang="en-US" b="1" dirty="0" smtClean="0"/>
              <a:t>”</a:t>
            </a:r>
            <a:r>
              <a:rPr lang="zh-CN" altLang="en-US" b="1" dirty="0"/>
              <a:t>如何理解</a:t>
            </a:r>
            <a:r>
              <a:rPr lang="zh-CN" altLang="en-US" b="1" dirty="0" smtClean="0"/>
              <a:t>？</a:t>
            </a:r>
            <a:endParaRPr lang="en-US" altLang="zh-CN" b="1" dirty="0" smtClean="0"/>
          </a:p>
          <a:p>
            <a:r>
              <a:rPr lang="zh-CN" altLang="en-US" dirty="0" smtClean="0"/>
              <a:t>用笔</a:t>
            </a:r>
            <a:r>
              <a:rPr lang="zh-CN" altLang="en-US" dirty="0"/>
              <a:t>，包括使用毛笔与字中点划两方面。只有掌握了毛笔的共性与个性，因势利导，笔才能与手配合，发挥功能，写出好字。</a:t>
            </a:r>
            <a:endParaRPr lang="en-US" altLang="zh-CN" b="1" dirty="0" smtClean="0"/>
          </a:p>
          <a:p>
            <a:r>
              <a:rPr lang="zh-CN" altLang="en-US" b="1" dirty="0"/>
              <a:t>启功说“用笔何如结字难，纵横聚散最相关。一从证得黄金律，顿觉全牛骨隙宽。</a:t>
            </a:r>
            <a:r>
              <a:rPr lang="zh-CN" altLang="en-US" b="1" dirty="0" smtClean="0"/>
              <a:t>”</a:t>
            </a:r>
            <a:endParaRPr lang="en-US" altLang="zh-CN" b="1" dirty="0" smtClean="0"/>
          </a:p>
          <a:p>
            <a:r>
              <a:rPr lang="zh-CN" altLang="en-US" dirty="0"/>
              <a:t>启功首推结体为先，而后用笔。</a:t>
            </a:r>
            <a:endParaRPr lang="zh-CN" altLang="en-US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探究与发现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1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5159" y="1039671"/>
            <a:ext cx="8637073" cy="2541431"/>
          </a:xfrm>
        </p:spPr>
        <p:txBody>
          <a:bodyPr/>
          <a:lstStyle/>
          <a:p>
            <a:pPr algn="ctr"/>
            <a:r>
              <a:rPr kumimoji="1" lang="zh-CN" altLang="en-US" dirty="0" smtClean="0"/>
              <a:t>章法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章法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2504" y="2015732"/>
            <a:ext cx="4932350" cy="3450613"/>
          </a:xfrm>
        </p:spPr>
        <p:txBody>
          <a:bodyPr/>
          <a:lstStyle/>
          <a:p>
            <a:r>
              <a:rPr lang="zh-CN" altLang="zh-CN" dirty="0"/>
              <a:t>章法是指安排布置整幅作品中，字与字、行与行之间呼应、照顾等关系的方法。亦即整幅作品的</a:t>
            </a:r>
            <a:r>
              <a:rPr lang="en-US" altLang="zh-CN" dirty="0"/>
              <a:t>“</a:t>
            </a:r>
            <a:r>
              <a:rPr lang="zh-CN" altLang="zh-CN" dirty="0"/>
              <a:t>布白</a:t>
            </a:r>
            <a:r>
              <a:rPr lang="en-US" altLang="zh-CN" dirty="0"/>
              <a:t>”</a:t>
            </a:r>
            <a:r>
              <a:rPr lang="zh-CN" altLang="zh-CN" dirty="0"/>
              <a:t>。亦称</a:t>
            </a:r>
            <a:r>
              <a:rPr lang="en-US" altLang="zh-CN" dirty="0"/>
              <a:t>“</a:t>
            </a:r>
            <a:r>
              <a:rPr lang="zh-CN" altLang="zh-CN" dirty="0"/>
              <a:t>大章法</a:t>
            </a:r>
            <a:r>
              <a:rPr lang="en-US" altLang="zh-CN" dirty="0"/>
              <a:t>”</a:t>
            </a:r>
            <a:r>
              <a:rPr lang="zh-CN" altLang="zh-CN" dirty="0"/>
              <a:t>。习惯上又称一字之中的点画布置，和一字与数字之间布置的关系为</a:t>
            </a:r>
            <a:r>
              <a:rPr lang="en-US" altLang="zh-CN" dirty="0"/>
              <a:t>“</a:t>
            </a:r>
            <a:r>
              <a:rPr lang="zh-CN" altLang="zh-CN" dirty="0"/>
              <a:t>小章法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86" y="2015732"/>
            <a:ext cx="3408493" cy="40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探究与发现：章法布局的异同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52" y="0"/>
            <a:ext cx="1795709" cy="6467061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810" y="2277994"/>
            <a:ext cx="3968128" cy="37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墨法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用墨是书法技法中的一个重要组成部分，历来为书家所重视，清包世臣在</a:t>
            </a:r>
            <a:r>
              <a:rPr lang="en-US" altLang="zh-CN" dirty="0"/>
              <a:t>《</a:t>
            </a:r>
            <a:r>
              <a:rPr lang="zh-CN" altLang="en-US" dirty="0"/>
              <a:t>艺舟双辑述书下</a:t>
            </a:r>
            <a:r>
              <a:rPr lang="en-US" altLang="zh-CN" dirty="0"/>
              <a:t>》</a:t>
            </a:r>
            <a:r>
              <a:rPr lang="zh-CN" altLang="en-US" dirty="0"/>
              <a:t>中云：画法、字法，本于笔，成于墨，则墨法尤为书艺一大关键已。董其昌则说：字之巧处在用笔，尤在用墨。故历代书家都非常注重用墨这一书法技法的运用与研究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可能很多人都在老一辈书法家中看到这样一种蘸墨方式“笔肚蘸墨，笔尖蘸水”，其实这种用墨方法是适用于“长锋笔”的，更适合写行草书。</a:t>
            </a:r>
          </a:p>
          <a:p>
            <a:r>
              <a:rPr lang="zh-CN" altLang="en-US" dirty="0"/>
              <a:t>笪重光：“磨墨欲熟，破水写之则活。”意思就是用浓墨，然后蘸水破之，写出来的字就会“润</a:t>
            </a:r>
            <a:r>
              <a:rPr lang="zh-CN" altLang="en-US" dirty="0" smtClean="0"/>
              <a:t>”。</a:t>
            </a:r>
            <a:endParaRPr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2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5159" y="1039671"/>
            <a:ext cx="8637073" cy="2541431"/>
          </a:xfrm>
        </p:spPr>
        <p:txBody>
          <a:bodyPr/>
          <a:lstStyle/>
          <a:p>
            <a:pPr algn="ctr"/>
            <a:r>
              <a:rPr kumimoji="1" lang="zh-CN" altLang="en-US" dirty="0" smtClean="0"/>
              <a:t>分享：一封信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57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墨</a:t>
            </a:r>
            <a:r>
              <a:rPr lang="zh-CN" altLang="zh-CN" dirty="0" smtClean="0"/>
              <a:t>法</a:t>
            </a:r>
            <a:r>
              <a:rPr lang="zh-CN" altLang="en-US" dirty="0" smtClean="0"/>
              <a:t>类型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墨法亦称</a:t>
            </a:r>
            <a:r>
              <a:rPr lang="en-US" altLang="zh-CN" dirty="0"/>
              <a:t>“</a:t>
            </a:r>
            <a:r>
              <a:rPr lang="zh-CN" altLang="zh-CN" dirty="0"/>
              <a:t>血法</a:t>
            </a:r>
            <a:r>
              <a:rPr lang="en-US" altLang="zh-CN" dirty="0"/>
              <a:t>”</a:t>
            </a:r>
            <a:r>
              <a:rPr lang="zh-CN" altLang="zh-CN" dirty="0"/>
              <a:t>，又曰用墨之法。谈墨法离不开水。既是水墨，当以墨为体，以水为用</a:t>
            </a:r>
            <a:r>
              <a:rPr lang="zh-CN" altLang="zh-CN" dirty="0" smtClean="0"/>
              <a:t>。墨</a:t>
            </a:r>
            <a:r>
              <a:rPr lang="zh-CN" altLang="zh-CN" dirty="0"/>
              <a:t>法的运用源自于中国造纸术的产生，</a:t>
            </a:r>
            <a:r>
              <a:rPr lang="en-US" altLang="zh-CN" dirty="0"/>
              <a:t>“</a:t>
            </a:r>
            <a:r>
              <a:rPr lang="zh-CN" altLang="zh-CN" dirty="0"/>
              <a:t>笔墨</a:t>
            </a:r>
            <a:r>
              <a:rPr lang="en-US" altLang="zh-CN" dirty="0"/>
              <a:t>”</a:t>
            </a:r>
            <a:r>
              <a:rPr lang="zh-CN" altLang="zh-CN" dirty="0"/>
              <a:t>二字永远成为</a:t>
            </a:r>
            <a:r>
              <a:rPr lang="zh-CN" altLang="zh-CN" dirty="0" smtClean="0"/>
              <a:t>中国</a:t>
            </a:r>
            <a:r>
              <a:rPr lang="zh-CN" altLang="en-US" dirty="0" smtClean="0"/>
              <a:t>书法</a:t>
            </a:r>
            <a:r>
              <a:rPr lang="zh-CN" altLang="zh-CN" dirty="0" smtClean="0"/>
              <a:t>区别</a:t>
            </a:r>
            <a:r>
              <a:rPr lang="zh-CN" altLang="zh-CN" dirty="0"/>
              <a:t>于其他画种的本质特征。常用墨法</a:t>
            </a:r>
            <a:r>
              <a:rPr lang="zh-CN" altLang="zh-CN" dirty="0" smtClean="0"/>
              <a:t>包括</a:t>
            </a:r>
            <a:r>
              <a:rPr lang="zh-CN" altLang="en-US" dirty="0" smtClean="0"/>
              <a:t>浓、淡、枯、润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290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探究与发现</a:t>
            </a:r>
            <a:r>
              <a:rPr kumimoji="1" lang="zh-CN" altLang="en-US" dirty="0" smtClean="0"/>
              <a:t>：总结墨法类型的不同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92" y="2362276"/>
            <a:ext cx="4778214" cy="3449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241" y="2263145"/>
            <a:ext cx="2689949" cy="358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268" y="2365818"/>
            <a:ext cx="4440593" cy="34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兰亭序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55" y="2194560"/>
            <a:ext cx="12243198" cy="3986784"/>
          </a:xfrm>
        </p:spPr>
      </p:pic>
    </p:spTree>
    <p:extLst>
      <p:ext uri="{BB962C8B-B14F-4D97-AF65-F5344CB8AC3E}">
        <p14:creationId xmlns:p14="http://schemas.microsoft.com/office/powerpoint/2010/main" val="1020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兰亭集序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兰亭集序是中国晋代（公元</a:t>
            </a:r>
            <a:r>
              <a:rPr lang="en-US" altLang="zh-CN" dirty="0"/>
              <a:t>353</a:t>
            </a:r>
            <a:r>
              <a:rPr lang="zh-CN" altLang="zh-CN" dirty="0"/>
              <a:t>年），书圣王羲之在浙江绍兴兰渚山下以文会友，写出</a:t>
            </a:r>
            <a:r>
              <a:rPr lang="en-US" altLang="zh-CN" dirty="0"/>
              <a:t>“</a:t>
            </a:r>
            <a:r>
              <a:rPr lang="zh-CN" altLang="zh-CN" dirty="0"/>
              <a:t>天下第一行书</a:t>
            </a:r>
            <a:r>
              <a:rPr lang="en-US" altLang="zh-CN" dirty="0"/>
              <a:t>”</a:t>
            </a:r>
            <a:r>
              <a:rPr lang="zh-CN" altLang="zh-CN" dirty="0"/>
              <a:t>，也称《兰亭序》、《临河序》、《禊帖》、《三月三日兰亭诗序》等。</a:t>
            </a:r>
          </a:p>
          <a:p>
            <a:r>
              <a:rPr lang="zh-CN" altLang="zh-CN" dirty="0"/>
              <a:t>公元</a:t>
            </a:r>
            <a:r>
              <a:rPr lang="en-US" altLang="zh-CN" dirty="0"/>
              <a:t>353</a:t>
            </a:r>
            <a:r>
              <a:rPr lang="zh-CN" altLang="zh-CN" dirty="0"/>
              <a:t>年</a:t>
            </a:r>
            <a:r>
              <a:rPr lang="en-US" altLang="zh-CN" dirty="0"/>
              <a:t>4</a:t>
            </a:r>
            <a:r>
              <a:rPr lang="zh-CN" altLang="zh-CN" dirty="0"/>
              <a:t>月</a:t>
            </a:r>
            <a:r>
              <a:rPr lang="en-US" altLang="zh-CN" dirty="0"/>
              <a:t>22</a:t>
            </a:r>
            <a:r>
              <a:rPr lang="zh-CN" altLang="zh-CN" dirty="0"/>
              <a:t>日（晋永和九年三月初三日，距今已</a:t>
            </a:r>
            <a:r>
              <a:rPr lang="en-US" altLang="zh-CN" dirty="0"/>
              <a:t>1661</a:t>
            </a:r>
            <a:r>
              <a:rPr lang="zh-CN" altLang="zh-CN" dirty="0"/>
              <a:t>年），时任会稽内史的王羲之与友人谢安、孙绰等四十一人在会稽山阴的兰亭雅集，饮酒赋诗。王羲之将这些诗赋辑成一集，并作序一篇，记述流觞曲水一事，并抒写由此而引发的内心感慨。这篇序文就是《兰亭集序》。并挥写了一篇《兰亭集序》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4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祭侄文稿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86" y="2036635"/>
            <a:ext cx="12098390" cy="41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祭侄文稿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《祭侄文稿》（全称为《祭侄赠赞善大夫季明文》）是唐代书法家颜真卿于唐乾元元年（</a:t>
            </a:r>
            <a:r>
              <a:rPr lang="en-US" altLang="zh-CN" dirty="0"/>
              <a:t>758</a:t>
            </a:r>
            <a:r>
              <a:rPr lang="zh-CN" altLang="zh-CN" dirty="0"/>
              <a:t>年）创作的行书纸本书法作品，现收藏于台北故宫博物院。</a:t>
            </a:r>
            <a:r>
              <a:rPr lang="en-US" altLang="zh-CN" dirty="0"/>
              <a:t> [1] </a:t>
            </a:r>
            <a:endParaRPr lang="zh-CN" altLang="zh-CN" dirty="0"/>
          </a:p>
          <a:p>
            <a:r>
              <a:rPr lang="zh-CN" altLang="zh-CN" dirty="0"/>
              <a:t>《祭侄文稿》是追祭从侄颜季明的草稿。共二十三行，凡二百三十四字。这篇文稿追叙了常山太守颜杲卿父子一门在安禄山叛乱时，挺身而出，坚决抵抗，以致</a:t>
            </a:r>
            <a:r>
              <a:rPr lang="en-US" altLang="zh-CN" dirty="0"/>
              <a:t>“</a:t>
            </a:r>
            <a:r>
              <a:rPr lang="zh-CN" altLang="zh-CN" dirty="0"/>
              <a:t>父陷子死，巢倾卵覆</a:t>
            </a:r>
            <a:r>
              <a:rPr lang="en-US" altLang="zh-CN" dirty="0"/>
              <a:t>”</a:t>
            </a:r>
            <a:r>
              <a:rPr lang="zh-CN" altLang="zh-CN" dirty="0"/>
              <a:t>、取义成仁之事。通篇用笔之间情如潮涌，书法气势磅礴，纵笔豪放，一气呵成。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从兰亭序和祭</a:t>
            </a:r>
            <a:r>
              <a:rPr kumimoji="1" lang="zh-CN" altLang="en-US" dirty="0"/>
              <a:t>侄</a:t>
            </a:r>
            <a:r>
              <a:rPr kumimoji="1" lang="zh-CN" altLang="en-US" dirty="0" smtClean="0"/>
              <a:t>文稿体会“书为心画”的内涵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6032" y="2036635"/>
            <a:ext cx="12448032" cy="4108134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9982" y="2097310"/>
            <a:ext cx="12243198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《祭侄文稿》与东晋王羲之的《兰亭序》、北宋苏轼的行书《黄州寒食帖》并称为</a:t>
            </a:r>
            <a:r>
              <a:rPr lang="en-US" altLang="zh-CN" dirty="0"/>
              <a:t>“</a:t>
            </a:r>
            <a:r>
              <a:rPr lang="zh-CN" altLang="zh-CN" dirty="0"/>
              <a:t>天下三大行书</a:t>
            </a:r>
            <a:r>
              <a:rPr lang="en-US" altLang="zh-CN" dirty="0"/>
              <a:t>”</a:t>
            </a:r>
            <a:r>
              <a:rPr lang="zh-CN" altLang="zh-CN" dirty="0"/>
              <a:t>，亦被誉为</a:t>
            </a:r>
            <a:r>
              <a:rPr lang="en-US" altLang="zh-CN" dirty="0"/>
              <a:t>“</a:t>
            </a:r>
            <a:r>
              <a:rPr lang="zh-CN" altLang="zh-CN" dirty="0"/>
              <a:t>天下行书第二</a:t>
            </a:r>
            <a:r>
              <a:rPr lang="en-US" altLang="zh-CN" dirty="0"/>
              <a:t>”</a:t>
            </a:r>
            <a:r>
              <a:rPr lang="zh-CN" altLang="zh-CN" dirty="0"/>
              <a:t>。且此稿是在极度悲愤的情绪下书写，不顾笔墨之工拙，故字随书家情绪起伏，纯是精神和平时工力的自然流露。</a:t>
            </a:r>
          </a:p>
          <a:p>
            <a:endParaRPr kumimoji="1"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从兰亭序和祭</a:t>
            </a:r>
            <a:r>
              <a:rPr kumimoji="1" lang="zh-CN" altLang="en-US" dirty="0"/>
              <a:t>侄</a:t>
            </a:r>
            <a:r>
              <a:rPr kumimoji="1" lang="zh-CN" altLang="en-US" dirty="0" smtClean="0"/>
              <a:t>文稿体会“书为心画”的内涵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92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5159" y="1039671"/>
            <a:ext cx="8637073" cy="2541431"/>
          </a:xfrm>
        </p:spPr>
        <p:txBody>
          <a:bodyPr/>
          <a:lstStyle/>
          <a:p>
            <a:pPr algn="ctr"/>
            <a:r>
              <a:rPr kumimoji="1" lang="zh-CN" altLang="en-US" dirty="0" smtClean="0"/>
              <a:t>小结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98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分享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400" dirty="0"/>
              <a:t>唐朝大书法家张旭以狂草著称</a:t>
            </a:r>
            <a:r>
              <a:rPr lang="zh-CN" altLang="zh-CN" sz="2400" dirty="0" smtClean="0"/>
              <a:t>，韩</a:t>
            </a:r>
            <a:r>
              <a:rPr lang="zh-CN" altLang="zh-CN" sz="2400" dirty="0"/>
              <a:t>愈在《送高闲上人序》一文中曾评论张旭的</a:t>
            </a:r>
            <a:r>
              <a:rPr lang="zh-CN" altLang="zh-CN" sz="2400" dirty="0" smtClean="0"/>
              <a:t>草书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喜</a:t>
            </a:r>
            <a:r>
              <a:rPr lang="zh-CN" altLang="zh-CN" sz="2400" dirty="0"/>
              <a:t>怒窘穷，忧悲愉快，怨恨思慕，酣醉无聊，不平有动於心，必於草书焉发之也</a:t>
            </a:r>
            <a:r>
              <a:rPr lang="en-US" altLang="zh-CN" sz="2400" dirty="0"/>
              <a:t>……</a:t>
            </a:r>
            <a:r>
              <a:rPr lang="zh-CN" altLang="zh-CN" sz="2400" dirty="0"/>
              <a:t>天地事物之变，可喜可惜，一寓於</a:t>
            </a:r>
            <a:r>
              <a:rPr lang="zh-CN" altLang="zh-CN" sz="2400" dirty="0" smtClean="0"/>
              <a:t>书。</a:t>
            </a:r>
            <a:endParaRPr lang="en-US" altLang="zh-CN" sz="2400" dirty="0" smtClean="0"/>
          </a:p>
          <a:p>
            <a:r>
              <a:rPr lang="zh-CN" altLang="zh-CN" sz="2400" dirty="0" smtClean="0"/>
              <a:t>唐</a:t>
            </a:r>
            <a:r>
              <a:rPr lang="zh-CN" altLang="zh-CN" sz="2400" dirty="0"/>
              <a:t>大诗人杜甫在观赏张旭草书之后，表达他的感受</a:t>
            </a:r>
            <a:r>
              <a:rPr lang="zh-CN" altLang="zh-CN" sz="2400" dirty="0" smtClean="0"/>
              <a:t>是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锵</a:t>
            </a:r>
            <a:r>
              <a:rPr lang="zh-CN" altLang="zh-CN" sz="2400" dirty="0"/>
              <a:t>锵鸣玉动，落落群松直，连山蟠其间，漠涨与</a:t>
            </a:r>
            <a:r>
              <a:rPr lang="zh-CN" altLang="zh-CN" sz="2400" dirty="0" smtClean="0"/>
              <a:t>笔力，</a:t>
            </a:r>
            <a:r>
              <a:rPr lang="zh-CN" altLang="zh-CN" sz="2400" dirty="0"/>
              <a:t>强烈的情感就像山洪爆发一般，倾泻在张旭的草书创作中，使他的书法作品给人有极强劲的艺术震撼力。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8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唐代书法家怀素给朋友的信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2" y="1897876"/>
            <a:ext cx="2463246" cy="40513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341" y="6126004"/>
            <a:ext cx="8205749" cy="7077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97327" y="2221082"/>
            <a:ext cx="69323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333333"/>
                </a:solidFill>
                <a:latin typeface="arial" charset="0"/>
              </a:rPr>
              <a:t>【</a:t>
            </a:r>
            <a:r>
              <a:rPr lang="zh-CN" altLang="en-US" sz="2800" b="1" dirty="0">
                <a:solidFill>
                  <a:srgbClr val="333333"/>
                </a:solidFill>
                <a:latin typeface="arial" charset="0"/>
              </a:rPr>
              <a:t>帖字</a:t>
            </a:r>
            <a:r>
              <a:rPr lang="en-US" altLang="zh-CN" sz="2800" b="1" dirty="0">
                <a:solidFill>
                  <a:srgbClr val="333333"/>
                </a:solidFill>
                <a:latin typeface="arial" charset="0"/>
              </a:rPr>
              <a:t>】</a:t>
            </a:r>
            <a:r>
              <a:rPr lang="zh-CN" altLang="en-US" sz="2800" b="1" dirty="0">
                <a:solidFill>
                  <a:srgbClr val="333333"/>
                </a:solidFill>
                <a:latin typeface="arial" charset="0"/>
              </a:rPr>
              <a:t>苦笋及茗异常佳</a:t>
            </a:r>
            <a:r>
              <a:rPr lang="en-US" altLang="zh-CN" sz="2800" b="1" dirty="0">
                <a:solidFill>
                  <a:srgbClr val="333333"/>
                </a:solidFill>
                <a:latin typeface="arial" charset="0"/>
              </a:rPr>
              <a:t>,</a:t>
            </a:r>
            <a:r>
              <a:rPr lang="zh-CN" altLang="en-US" sz="2800" b="1" dirty="0">
                <a:solidFill>
                  <a:srgbClr val="333333"/>
                </a:solidFill>
                <a:latin typeface="arial" charset="0"/>
              </a:rPr>
              <a:t>乃可迳来</a:t>
            </a:r>
            <a:r>
              <a:rPr lang="zh-CN" altLang="en-US" sz="2800" b="1" dirty="0" smtClean="0">
                <a:solidFill>
                  <a:srgbClr val="333333"/>
                </a:solidFill>
                <a:latin typeface="arial" charset="0"/>
              </a:rPr>
              <a:t>怀素敬上</a:t>
            </a:r>
            <a:endParaRPr lang="zh-CN" altLang="en-US" sz="2800" b="1" dirty="0">
              <a:solidFill>
                <a:srgbClr val="333333"/>
              </a:solidFill>
              <a:latin typeface="arial" charset="0"/>
            </a:endParaRPr>
          </a:p>
          <a:p>
            <a:endParaRPr lang="en-US" altLang="zh-CN" sz="2800" b="1" dirty="0" smtClean="0">
              <a:solidFill>
                <a:srgbClr val="333333"/>
              </a:solidFill>
              <a:latin typeface="arial" charset="0"/>
            </a:endParaRPr>
          </a:p>
          <a:p>
            <a:r>
              <a:rPr lang="zh-CN" altLang="en-US" sz="2800" b="1" dirty="0" smtClean="0">
                <a:solidFill>
                  <a:srgbClr val="333333"/>
                </a:solidFill>
                <a:latin typeface="arial" charset="0"/>
              </a:rPr>
              <a:t>苦</a:t>
            </a:r>
            <a:r>
              <a:rPr lang="zh-CN" altLang="en-US" sz="2800" b="1" dirty="0">
                <a:solidFill>
                  <a:srgbClr val="333333"/>
                </a:solidFill>
                <a:latin typeface="arial" charset="0"/>
              </a:rPr>
              <a:t>笋帖卷是唐代大书法家释怀素所做，写有“苦笋及茗异常佳</a:t>
            </a:r>
            <a:r>
              <a:rPr lang="en-US" altLang="zh-CN" sz="2800" b="1" dirty="0">
                <a:solidFill>
                  <a:srgbClr val="333333"/>
                </a:solidFill>
                <a:latin typeface="arial" charset="0"/>
              </a:rPr>
              <a:t>,</a:t>
            </a:r>
            <a:r>
              <a:rPr lang="zh-CN" altLang="en-US" sz="2800" b="1" dirty="0">
                <a:solidFill>
                  <a:srgbClr val="333333"/>
                </a:solidFill>
                <a:latin typeface="arial" charset="0"/>
              </a:rPr>
              <a:t>乃可迳来怀素白”虽寥寥</a:t>
            </a:r>
            <a:r>
              <a:rPr lang="en-US" altLang="zh-CN" sz="2800" b="1" dirty="0">
                <a:solidFill>
                  <a:srgbClr val="333333"/>
                </a:solidFill>
                <a:latin typeface="arial" charset="0"/>
              </a:rPr>
              <a:t>14</a:t>
            </a:r>
            <a:r>
              <a:rPr lang="zh-CN" altLang="en-US" sz="2800" b="1" dirty="0">
                <a:solidFill>
                  <a:srgbClr val="333333"/>
                </a:solidFill>
                <a:latin typeface="arial" charset="0"/>
              </a:rPr>
              <a:t>字，却字字珠玑，神采焕发，最充分地表现了怀素草书的艺术特点。</a:t>
            </a:r>
            <a:endParaRPr lang="zh-CN" altLang="en-US" sz="2800" b="1" i="0" u="none" strike="noStrike" dirty="0">
              <a:solidFill>
                <a:srgbClr val="33333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小结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2800" b="1" dirty="0"/>
              <a:t>书法，指通过所书的字是一个人内心的写照。前面还有一句</a:t>
            </a:r>
            <a:r>
              <a:rPr lang="en-US" altLang="zh-CN" sz="2800" b="1" dirty="0"/>
              <a:t>——</a:t>
            </a:r>
            <a:r>
              <a:rPr lang="zh-CN" altLang="zh-CN" sz="2800" b="1" dirty="0"/>
              <a:t>言为心声</a:t>
            </a:r>
            <a:r>
              <a:rPr lang="zh-CN" altLang="zh-CN" sz="2800" b="1" dirty="0" smtClean="0"/>
              <a:t>。</a:t>
            </a:r>
            <a:endParaRPr lang="en-US" altLang="zh-CN" sz="2800" b="1" dirty="0" smtClean="0"/>
          </a:p>
          <a:p>
            <a:endParaRPr lang="zh-CN" altLang="zh-CN" sz="2800" b="1" dirty="0"/>
          </a:p>
          <a:p>
            <a:r>
              <a:rPr lang="zh-CN" altLang="zh-CN" sz="2800" b="1" dirty="0"/>
              <a:t>这来源于汉扬雄的《法言</a:t>
            </a:r>
            <a:r>
              <a:rPr lang="en-US" altLang="zh-CN" sz="2800" b="1" dirty="0"/>
              <a:t>·</a:t>
            </a:r>
            <a:r>
              <a:rPr lang="zh-CN" altLang="zh-CN" sz="2800" b="1" dirty="0"/>
              <a:t>问神卷第五》：</a:t>
            </a:r>
            <a:r>
              <a:rPr lang="en-US" altLang="zh-CN" sz="2800" b="1" dirty="0"/>
              <a:t>“</a:t>
            </a:r>
            <a:r>
              <a:rPr lang="zh-CN" altLang="zh-CN" sz="2800" b="1" dirty="0"/>
              <a:t>言，心声也；书，心画也。声画形，君子小人见矣。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，意思是</a:t>
            </a:r>
            <a:r>
              <a:rPr lang="en-US" altLang="zh-CN" sz="2800" b="1" dirty="0"/>
              <a:t>——</a:t>
            </a:r>
            <a:r>
              <a:rPr lang="zh-CN" altLang="zh-CN" sz="2800" b="1" dirty="0"/>
              <a:t>一个人的语言，反映其内心境界；一个人的字迹，反映其德行品性。按这两点，就可以判断此人是君子还是小人。</a:t>
            </a:r>
          </a:p>
          <a:p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81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书，心画也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69926" y="1786871"/>
            <a:ext cx="2320123" cy="4050792"/>
          </a:xfrm>
        </p:spPr>
        <p:txBody>
          <a:bodyPr>
            <a:normAutofit/>
          </a:bodyPr>
          <a:lstStyle/>
          <a:p>
            <a:r>
              <a:rPr lang="zh-CN" altLang="en-US" dirty="0"/>
              <a:t>西汉文学家扬雄曾写道“言，心声也；书，心画也；声画形，君子小人见矣。”扬雄道出了笔迹与心理的关系，即“一个人的字迹是其心理状态的体现。”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86871"/>
            <a:ext cx="4073652" cy="43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95159" y="1039671"/>
            <a:ext cx="8637073" cy="2541431"/>
          </a:xfrm>
        </p:spPr>
        <p:txBody>
          <a:bodyPr/>
          <a:lstStyle/>
          <a:p>
            <a:pPr algn="ctr"/>
            <a:r>
              <a:rPr kumimoji="1" lang="zh-CN" altLang="en-US" dirty="0" smtClean="0"/>
              <a:t>笔法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26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笔法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7825" y="1853754"/>
            <a:ext cx="10177030" cy="3612591"/>
          </a:xfrm>
        </p:spPr>
        <p:txBody>
          <a:bodyPr/>
          <a:lstStyle/>
          <a:p>
            <a:r>
              <a:rPr lang="zh-CN" altLang="en-US" dirty="0"/>
              <a:t>所谓笔法，</a:t>
            </a:r>
            <a:r>
              <a:rPr lang="zh-CN" altLang="en-US" dirty="0" smtClean="0"/>
              <a:t>写字用笔</a:t>
            </a:r>
            <a:r>
              <a:rPr lang="zh-CN" altLang="en-US" dirty="0"/>
              <a:t>的方法，即</a:t>
            </a:r>
            <a:r>
              <a:rPr lang="zh-CN" altLang="en-US" dirty="0" smtClean="0"/>
              <a:t>中国书法特有</a:t>
            </a:r>
            <a:r>
              <a:rPr lang="zh-CN" altLang="en-US" dirty="0"/>
              <a:t>的用线方法。</a:t>
            </a:r>
            <a:r>
              <a:rPr lang="zh-CN" altLang="en-US" dirty="0" smtClean="0"/>
              <a:t>中国书法主要</a:t>
            </a:r>
            <a:r>
              <a:rPr lang="zh-CN" altLang="en-US" dirty="0"/>
              <a:t>都以线条表现，所用工具都是尖锋毛笔，要使书画的线条点画富有变化，必先讲究</a:t>
            </a:r>
            <a:r>
              <a:rPr lang="zh-CN" altLang="en-US" dirty="0" smtClean="0"/>
              <a:t>执。</a:t>
            </a:r>
            <a:endParaRPr lang="en-US" altLang="zh-CN" dirty="0" smtClean="0"/>
          </a:p>
          <a:p>
            <a:r>
              <a:rPr lang="zh-CN" altLang="en-US" dirty="0" smtClean="0"/>
              <a:t>笔画</a:t>
            </a:r>
            <a:r>
              <a:rPr lang="zh-CN" altLang="en-US" dirty="0"/>
              <a:t>是一切基础。起笔，运笔，收笔，都是一笔画的过程。笔画要有笔锋，要有精神，要挺拔有力</a:t>
            </a:r>
            <a:r>
              <a:rPr lang="zh-CN" altLang="en-US" dirty="0" smtClean="0"/>
              <a:t>。尖</a:t>
            </a:r>
            <a:r>
              <a:rPr lang="zh-CN" altLang="en-US" dirty="0"/>
              <a:t>笔，圆笔，方笔要观察仔细，耐心比对，交叉互换，灵活运用。</a:t>
            </a:r>
          </a:p>
        </p:txBody>
      </p:sp>
    </p:spTree>
    <p:extLst>
      <p:ext uri="{BB962C8B-B14F-4D97-AF65-F5344CB8AC3E}">
        <p14:creationId xmlns:p14="http://schemas.microsoft.com/office/powerpoint/2010/main" val="946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探究与发现：不同字体不同的线条特点</a:t>
            </a:r>
            <a:r>
              <a:rPr kumimoji="1" lang="zh-CN" altLang="en-US" dirty="0"/>
              <a:t>？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29" y="2016125"/>
            <a:ext cx="7334667" cy="3449638"/>
          </a:xfrm>
        </p:spPr>
      </p:pic>
    </p:spTree>
    <p:extLst>
      <p:ext uri="{BB962C8B-B14F-4D97-AF65-F5344CB8AC3E}">
        <p14:creationId xmlns:p14="http://schemas.microsoft.com/office/powerpoint/2010/main" val="2782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313" y="1853754"/>
            <a:ext cx="5840395" cy="4623462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探究与发现：不同楷书起笔和收笔的特点</a:t>
            </a:r>
            <a:r>
              <a:rPr kumimoji="1"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005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723" y="2055881"/>
            <a:ext cx="7825763" cy="4371423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探究与发现：感受线条转折的特点</a:t>
            </a:r>
            <a:r>
              <a:rPr kumimoji="1"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120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库">
  <a:themeElements>
    <a:clrScheme name="库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库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库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300</TotalTime>
  <Words>1615</Words>
  <Application>Microsoft Macintosh PowerPoint</Application>
  <PresentationFormat>宽屏</PresentationFormat>
  <Paragraphs>59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arial</vt:lpstr>
      <vt:lpstr>arial</vt:lpstr>
      <vt:lpstr>DengXian</vt:lpstr>
      <vt:lpstr>Gill Sans MT</vt:lpstr>
      <vt:lpstr>等线</vt:lpstr>
      <vt:lpstr>等线 Light</vt:lpstr>
      <vt:lpstr>库</vt:lpstr>
      <vt:lpstr>书为心画</vt:lpstr>
      <vt:lpstr>分享：一封信</vt:lpstr>
      <vt:lpstr>唐代书法家怀素给朋友的信</vt:lpstr>
      <vt:lpstr>书，心画也</vt:lpstr>
      <vt:lpstr>笔法</vt:lpstr>
      <vt:lpstr>笔法</vt:lpstr>
      <vt:lpstr>探究与发现：不同字体不同的线条特点？</vt:lpstr>
      <vt:lpstr>探究与发现：不同楷书起笔和收笔的特点？</vt:lpstr>
      <vt:lpstr>探究与发现：感受线条转折的特点？</vt:lpstr>
      <vt:lpstr>拓本</vt:lpstr>
      <vt:lpstr>结体</vt:lpstr>
      <vt:lpstr>结体</vt:lpstr>
      <vt:lpstr>结构：体会颜体和欧体中宫收紧</vt:lpstr>
      <vt:lpstr>探究与发现：马的字体演变</vt:lpstr>
      <vt:lpstr>探究与发现</vt:lpstr>
      <vt:lpstr>章法</vt:lpstr>
      <vt:lpstr>章法</vt:lpstr>
      <vt:lpstr>探究与发现：章法布局的异同</vt:lpstr>
      <vt:lpstr>墨法</vt:lpstr>
      <vt:lpstr>墨法类型</vt:lpstr>
      <vt:lpstr>探究与发现：总结墨法类型的不同</vt:lpstr>
      <vt:lpstr>兰亭序</vt:lpstr>
      <vt:lpstr>兰亭集序</vt:lpstr>
      <vt:lpstr>祭侄文稿</vt:lpstr>
      <vt:lpstr>祭侄文稿</vt:lpstr>
      <vt:lpstr>从兰亭序和祭侄文稿体会“书为心画”的内涵</vt:lpstr>
      <vt:lpstr>从兰亭序和祭侄文稿体会“书为心画”的内涵</vt:lpstr>
      <vt:lpstr>小结</vt:lpstr>
      <vt:lpstr>分享</vt:lpstr>
      <vt:lpstr>小结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书画为心</dc:title>
  <dc:creator>Microsoft Office 用户</dc:creator>
  <cp:lastModifiedBy>Microsoft Office 用户</cp:lastModifiedBy>
  <cp:revision>36</cp:revision>
  <dcterms:created xsi:type="dcterms:W3CDTF">2020-02-24T12:59:06Z</dcterms:created>
  <dcterms:modified xsi:type="dcterms:W3CDTF">2020-04-08T14:56:14Z</dcterms:modified>
</cp:coreProperties>
</file>