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82" r:id="rId5"/>
    <p:sldId id="302" r:id="rId6"/>
    <p:sldId id="308" r:id="rId7"/>
    <p:sldId id="304" r:id="rId8"/>
    <p:sldId id="305" r:id="rId9"/>
    <p:sldId id="306" r:id="rId10"/>
    <p:sldId id="307" r:id="rId11"/>
    <p:sldId id="288" r:id="rId12"/>
    <p:sldId id="313" r:id="rId13"/>
    <p:sldId id="293" r:id="rId14"/>
    <p:sldId id="287" r:id="rId15"/>
    <p:sldId id="290" r:id="rId16"/>
    <p:sldId id="291" r:id="rId17"/>
    <p:sldId id="309" r:id="rId18"/>
    <p:sldId id="310" r:id="rId19"/>
    <p:sldId id="311" r:id="rId20"/>
    <p:sldId id="294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632" y="-636"/>
      </p:cViewPr>
      <p:guideLst>
        <p:guide orient="horz" pos="162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9.xml"/><Relationship Id="rId2" Type="http://schemas.openxmlformats.org/officeDocument/2006/relationships/image" Target="../media/image27.jpeg"/><Relationship Id="rId1" Type="http://schemas.openxmlformats.org/officeDocument/2006/relationships/tags" Target="../tags/tag1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5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流程的设计及优化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01166" y="1194122"/>
            <a:ext cx="4471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高中通用技术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6986" y="3699565"/>
            <a:ext cx="573701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岳蕾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409065" y="1069340"/>
          <a:ext cx="6208395" cy="2632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800"/>
                <a:gridCol w="4633595"/>
              </a:tblGrid>
              <a:tr h="0"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基本因素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分析内容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材料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圆钢、铁棒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工艺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手工加工、淬火、电镀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 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设备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金工工具、台钻、砂轮机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环境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通用技术教室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人员和资金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人一组学生，无资金</a:t>
                      </a:r>
                      <a:endParaRPr lang="zh-CN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2665" dirty="0"/>
              <a:t>考虑的基本因素</a:t>
            </a:r>
            <a:endParaRPr lang="zh-CN" altLang="en-US" sz="2665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665" dirty="0"/>
              <a:t>小铁锤的制作流程</a:t>
            </a:r>
            <a:endParaRPr lang="zh-CN" altLang="en-US" sz="2665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1313" y="789940"/>
            <a:ext cx="38163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 latinLnBrk="1">
              <a:spcBef>
                <a:spcPct val="50000"/>
              </a:spcBef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ko-KR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锤头的加工流程</a:t>
            </a:r>
            <a:endParaRPr lang="ko-KR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4948" y="2950210"/>
            <a:ext cx="4068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 latinLnBrk="1">
              <a:spcBef>
                <a:spcPct val="50000"/>
              </a:spcBef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ko-KR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锤柄的加工流程</a:t>
            </a:r>
            <a:endParaRPr lang="ko-KR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9" name="Group 6"/>
          <p:cNvGrpSpPr/>
          <p:nvPr/>
        </p:nvGrpSpPr>
        <p:grpSpPr bwMode="auto">
          <a:xfrm>
            <a:off x="440055" y="3693478"/>
            <a:ext cx="8172450" cy="523875"/>
            <a:chOff x="0" y="0"/>
            <a:chExt cx="5148" cy="330"/>
          </a:xfrm>
        </p:grpSpPr>
        <p:sp>
          <p:nvSpPr>
            <p:cNvPr id="42017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703" cy="33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下料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8" name="Text Box 8"/>
            <p:cNvSpPr txBox="1">
              <a:spLocks noChangeArrowheads="1"/>
            </p:cNvSpPr>
            <p:nvPr/>
          </p:nvSpPr>
          <p:spPr bwMode="auto">
            <a:xfrm>
              <a:off x="1089" y="0"/>
              <a:ext cx="1270" cy="33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 dirty="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磨削圆头</a:t>
              </a:r>
              <a:endParaRPr lang="ko-KR" altLang="en-US" sz="28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9" name="Text Box 9"/>
            <p:cNvSpPr txBox="1">
              <a:spLocks noChangeArrowheads="1"/>
            </p:cNvSpPr>
            <p:nvPr/>
          </p:nvSpPr>
          <p:spPr bwMode="auto">
            <a:xfrm>
              <a:off x="4445" y="0"/>
              <a:ext cx="703" cy="33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电镀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20" name="Text Box 10"/>
            <p:cNvSpPr txBox="1">
              <a:spLocks noChangeArrowheads="1"/>
            </p:cNvSpPr>
            <p:nvPr/>
          </p:nvSpPr>
          <p:spPr bwMode="auto">
            <a:xfrm>
              <a:off x="2767" y="0"/>
              <a:ext cx="1316" cy="330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板牙套丝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21" name="AutoShape 11"/>
            <p:cNvSpPr>
              <a:spLocks noChangeArrowheads="1"/>
            </p:cNvSpPr>
            <p:nvPr/>
          </p:nvSpPr>
          <p:spPr bwMode="auto">
            <a:xfrm>
              <a:off x="726" y="91"/>
              <a:ext cx="318" cy="226"/>
            </a:xfrm>
            <a:prstGeom prst="rightArrow">
              <a:avLst>
                <a:gd name="adj1" fmla="val 50000"/>
                <a:gd name="adj2" fmla="val 3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22" name="AutoShape 12"/>
            <p:cNvSpPr>
              <a:spLocks noChangeArrowheads="1"/>
            </p:cNvSpPr>
            <p:nvPr/>
          </p:nvSpPr>
          <p:spPr bwMode="auto">
            <a:xfrm>
              <a:off x="2404" y="91"/>
              <a:ext cx="318" cy="226"/>
            </a:xfrm>
            <a:prstGeom prst="rightArrow">
              <a:avLst>
                <a:gd name="adj1" fmla="val 50000"/>
                <a:gd name="adj2" fmla="val 3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23" name="AutoShape 13"/>
            <p:cNvSpPr>
              <a:spLocks noChangeArrowheads="1"/>
            </p:cNvSpPr>
            <p:nvPr/>
          </p:nvSpPr>
          <p:spPr bwMode="auto">
            <a:xfrm>
              <a:off x="4128" y="91"/>
              <a:ext cx="318" cy="226"/>
            </a:xfrm>
            <a:prstGeom prst="rightArrow">
              <a:avLst>
                <a:gd name="adj1" fmla="val 50000"/>
                <a:gd name="adj2" fmla="val 3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grpSp>
        <p:nvGrpSpPr>
          <p:cNvPr id="12" name="Group 14"/>
          <p:cNvGrpSpPr/>
          <p:nvPr/>
        </p:nvGrpSpPr>
        <p:grpSpPr bwMode="auto">
          <a:xfrm>
            <a:off x="329565" y="1136015"/>
            <a:ext cx="8108950" cy="1814178"/>
            <a:chOff x="0" y="0"/>
            <a:chExt cx="5352" cy="1274"/>
          </a:xfrm>
        </p:grpSpPr>
        <p:sp>
          <p:nvSpPr>
            <p:cNvPr id="41998" name="Text Box 15"/>
            <p:cNvSpPr txBox="1">
              <a:spLocks noChangeArrowheads="1"/>
            </p:cNvSpPr>
            <p:nvPr/>
          </p:nvSpPr>
          <p:spPr bwMode="auto">
            <a:xfrm>
              <a:off x="0" y="226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 dirty="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下料</a:t>
              </a:r>
              <a:endParaRPr lang="ko-KR" altLang="en-US" sz="28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1999" name="Text Box 16"/>
            <p:cNvSpPr txBox="1">
              <a:spLocks noChangeArrowheads="1"/>
            </p:cNvSpPr>
            <p:nvPr/>
          </p:nvSpPr>
          <p:spPr bwMode="auto">
            <a:xfrm>
              <a:off x="1088" y="226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划线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0" name="Text Box 17"/>
            <p:cNvSpPr txBox="1">
              <a:spLocks noChangeArrowheads="1"/>
            </p:cNvSpPr>
            <p:nvPr/>
          </p:nvSpPr>
          <p:spPr bwMode="auto">
            <a:xfrm>
              <a:off x="3311" y="226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锉削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1" name="Text Box 18"/>
            <p:cNvSpPr txBox="1">
              <a:spLocks noChangeArrowheads="1"/>
            </p:cNvSpPr>
            <p:nvPr/>
          </p:nvSpPr>
          <p:spPr bwMode="auto">
            <a:xfrm>
              <a:off x="2222" y="226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 dirty="0" smtClean="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锯</a:t>
              </a:r>
              <a:r>
                <a:rPr lang="zh-CN" altLang="en-US" sz="2800" dirty="0" smtClean="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割</a:t>
              </a:r>
              <a:endParaRPr lang="ko-KR" altLang="en-US" sz="28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2" name="Text Box 19"/>
            <p:cNvSpPr txBox="1">
              <a:spLocks noChangeArrowheads="1"/>
            </p:cNvSpPr>
            <p:nvPr/>
          </p:nvSpPr>
          <p:spPr bwMode="auto">
            <a:xfrm>
              <a:off x="4354" y="0"/>
              <a:ext cx="998" cy="669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划螺孔中心线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3" name="Text Box 20"/>
            <p:cNvSpPr txBox="1">
              <a:spLocks noChangeArrowheads="1"/>
            </p:cNvSpPr>
            <p:nvPr/>
          </p:nvSpPr>
          <p:spPr bwMode="auto">
            <a:xfrm>
              <a:off x="4490" y="907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钻孔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4" name="Text Box 21"/>
            <p:cNvSpPr txBox="1">
              <a:spLocks noChangeArrowheads="1"/>
            </p:cNvSpPr>
            <p:nvPr/>
          </p:nvSpPr>
          <p:spPr bwMode="auto">
            <a:xfrm>
              <a:off x="0" y="907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电镀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5" name="Text Box 22"/>
            <p:cNvSpPr txBox="1">
              <a:spLocks noChangeArrowheads="1"/>
            </p:cNvSpPr>
            <p:nvPr/>
          </p:nvSpPr>
          <p:spPr bwMode="auto">
            <a:xfrm>
              <a:off x="1088" y="907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淬火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6" name="Text Box 23"/>
            <p:cNvSpPr txBox="1">
              <a:spLocks noChangeArrowheads="1"/>
            </p:cNvSpPr>
            <p:nvPr/>
          </p:nvSpPr>
          <p:spPr bwMode="auto">
            <a:xfrm>
              <a:off x="2222" y="907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倒角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7" name="Text Box 24"/>
            <p:cNvSpPr txBox="1">
              <a:spLocks noChangeArrowheads="1"/>
            </p:cNvSpPr>
            <p:nvPr/>
          </p:nvSpPr>
          <p:spPr bwMode="auto">
            <a:xfrm>
              <a:off x="3311" y="907"/>
              <a:ext cx="703" cy="367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</a:ln>
          </p:spPr>
          <p:txBody>
            <a:bodyPr>
              <a:spAutoFit/>
            </a:bodyPr>
            <a:p>
              <a:pPr algn="ctr" latinLnBrk="1">
                <a:spcBef>
                  <a:spcPct val="50000"/>
                </a:spcBef>
              </a:pPr>
              <a:r>
                <a:rPr lang="ko-KR" altLang="en-US" sz="2800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攻丝</a:t>
              </a:r>
              <a:endParaRPr lang="ko-KR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8" name="AutoShape 25"/>
            <p:cNvSpPr>
              <a:spLocks noChangeArrowheads="1"/>
            </p:cNvSpPr>
            <p:nvPr/>
          </p:nvSpPr>
          <p:spPr bwMode="auto">
            <a:xfrm flipH="1">
              <a:off x="4082" y="998"/>
              <a:ext cx="317" cy="226"/>
            </a:xfrm>
            <a:prstGeom prst="rightArrow">
              <a:avLst>
                <a:gd name="adj1" fmla="val 50000"/>
                <a:gd name="adj2" fmla="val 350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09" name="AutoShape 26"/>
            <p:cNvSpPr>
              <a:spLocks noChangeArrowheads="1"/>
            </p:cNvSpPr>
            <p:nvPr/>
          </p:nvSpPr>
          <p:spPr bwMode="auto">
            <a:xfrm flipH="1">
              <a:off x="1860" y="998"/>
              <a:ext cx="317" cy="226"/>
            </a:xfrm>
            <a:prstGeom prst="rightArrow">
              <a:avLst>
                <a:gd name="adj1" fmla="val 50000"/>
                <a:gd name="adj2" fmla="val 350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0" name="AutoShape 27"/>
            <p:cNvSpPr>
              <a:spLocks noChangeArrowheads="1"/>
            </p:cNvSpPr>
            <p:nvPr/>
          </p:nvSpPr>
          <p:spPr bwMode="auto">
            <a:xfrm flipH="1">
              <a:off x="2948" y="998"/>
              <a:ext cx="318" cy="226"/>
            </a:xfrm>
            <a:prstGeom prst="rightArrow">
              <a:avLst>
                <a:gd name="adj1" fmla="val 50000"/>
                <a:gd name="adj2" fmla="val 3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1" name="AutoShape 28"/>
            <p:cNvSpPr>
              <a:spLocks noChangeArrowheads="1"/>
            </p:cNvSpPr>
            <p:nvPr/>
          </p:nvSpPr>
          <p:spPr bwMode="auto">
            <a:xfrm flipH="1">
              <a:off x="726" y="998"/>
              <a:ext cx="317" cy="226"/>
            </a:xfrm>
            <a:prstGeom prst="rightArrow">
              <a:avLst>
                <a:gd name="adj1" fmla="val 50000"/>
                <a:gd name="adj2" fmla="val 350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2" name="AutoShape 29"/>
            <p:cNvSpPr>
              <a:spLocks noChangeArrowheads="1"/>
            </p:cNvSpPr>
            <p:nvPr/>
          </p:nvSpPr>
          <p:spPr bwMode="auto">
            <a:xfrm>
              <a:off x="726" y="317"/>
              <a:ext cx="318" cy="226"/>
            </a:xfrm>
            <a:prstGeom prst="rightArrow">
              <a:avLst>
                <a:gd name="adj1" fmla="val 50000"/>
                <a:gd name="adj2" fmla="val 3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3" name="AutoShape 30"/>
            <p:cNvSpPr>
              <a:spLocks noChangeArrowheads="1"/>
            </p:cNvSpPr>
            <p:nvPr/>
          </p:nvSpPr>
          <p:spPr bwMode="auto">
            <a:xfrm>
              <a:off x="1814" y="317"/>
              <a:ext cx="318" cy="226"/>
            </a:xfrm>
            <a:prstGeom prst="rightArrow">
              <a:avLst>
                <a:gd name="adj1" fmla="val 50000"/>
                <a:gd name="adj2" fmla="val 3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4" name="AutoShape 31"/>
            <p:cNvSpPr>
              <a:spLocks noChangeArrowheads="1"/>
            </p:cNvSpPr>
            <p:nvPr/>
          </p:nvSpPr>
          <p:spPr bwMode="auto">
            <a:xfrm>
              <a:off x="2948" y="317"/>
              <a:ext cx="318" cy="226"/>
            </a:xfrm>
            <a:prstGeom prst="rightArrow">
              <a:avLst>
                <a:gd name="adj1" fmla="val 50000"/>
                <a:gd name="adj2" fmla="val 3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5" name="AutoShape 32"/>
            <p:cNvSpPr>
              <a:spLocks noChangeArrowheads="1"/>
            </p:cNvSpPr>
            <p:nvPr/>
          </p:nvSpPr>
          <p:spPr bwMode="auto">
            <a:xfrm>
              <a:off x="4037" y="317"/>
              <a:ext cx="318" cy="226"/>
            </a:xfrm>
            <a:prstGeom prst="rightArrow">
              <a:avLst>
                <a:gd name="adj1" fmla="val 50000"/>
                <a:gd name="adj2" fmla="val 351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42016" name="AutoShape 33"/>
            <p:cNvSpPr>
              <a:spLocks noChangeArrowheads="1"/>
            </p:cNvSpPr>
            <p:nvPr/>
          </p:nvSpPr>
          <p:spPr bwMode="auto">
            <a:xfrm>
              <a:off x="4763" y="726"/>
              <a:ext cx="181" cy="18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vert="eaVert" wrap="none" anchor="ctr"/>
            <a:p>
              <a:pPr algn="ctr" latinLnBrk="1"/>
              <a:endParaRPr lang="zh-CN" altLang="en-US" sz="280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2169160" y="4420870"/>
            <a:ext cx="66332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 latinLnBrk="1">
              <a:spcBef>
                <a:spcPct val="50000"/>
              </a:spcBef>
            </a:pPr>
            <a:r>
              <a:rPr lang="ko-KR" altLang="en-US" sz="28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把加工好的锤柄拧紧到锤头的螺孔中。</a:t>
            </a:r>
            <a:endParaRPr lang="ko-KR" altLang="en-US" sz="2800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2" name="Picture 5" descr="100_335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157663" y="720725"/>
            <a:ext cx="1981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100_33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710" y="3018473"/>
            <a:ext cx="31384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9565" y="4420870"/>
            <a:ext cx="19538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 latinLnBrk="1">
              <a:spcBef>
                <a:spcPct val="50000"/>
              </a:spcBef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）装配</a:t>
            </a:r>
            <a:endParaRPr lang="ko-KR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/>
      <p:bldP spid="10" grpId="0"/>
      <p:bldP spid="11" grpId="0"/>
      <p:bldP spid="3" grpId="0"/>
      <p:bldP spid="10" grpId="1"/>
      <p:bldP spid="11" grpId="1"/>
      <p:bldP spid="3" grpId="1"/>
      <p:bldP spid="4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/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2665"/>
              <a:t>流程设计的步骤</a:t>
            </a:r>
            <a:endParaRPr sz="2665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1155" y="126365"/>
            <a:ext cx="4556760" cy="48901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" y="1325880"/>
            <a:ext cx="3392170" cy="249301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16"/>
          <p:cNvSpPr>
            <a:spLocks noGrp="1"/>
          </p:cNvSpPr>
          <p:nvPr>
            <p:ph idx="1"/>
          </p:nvPr>
        </p:nvSpPr>
        <p:spPr>
          <a:xfrm>
            <a:off x="1972945" y="292100"/>
            <a:ext cx="6689725" cy="1224280"/>
          </a:xfrm>
        </p:spPr>
        <p:txBody>
          <a:bodyPr>
            <a:normAutofit/>
          </a:bodyPr>
          <a:p>
            <a:pPr>
              <a:lnSpc>
                <a:spcPct val="110000"/>
              </a:lnSpc>
            </a:pPr>
            <a:r>
              <a:rPr lang="zh-CN" altLang="en-US" sz="2400" dirty="0" smtClean="0"/>
              <a:t>什么是流程优化？</a:t>
            </a:r>
            <a:endParaRPr lang="zh-CN" altLang="en-US" sz="2400" dirty="0" smtClean="0"/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流程优化的目的是什么？</a:t>
            </a:r>
            <a:endParaRPr lang="zh-CN" altLang="en-US" sz="2400" dirty="0" smtClean="0"/>
          </a:p>
        </p:txBody>
      </p:sp>
      <p:sp>
        <p:nvSpPr>
          <p:cNvPr id="7" name="流程图: 联系 6"/>
          <p:cNvSpPr/>
          <p:nvPr/>
        </p:nvSpPr>
        <p:spPr>
          <a:xfrm>
            <a:off x="852805" y="292100"/>
            <a:ext cx="1045210" cy="986155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/>
              <a:t>思考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621030" y="1278255"/>
            <a:ext cx="790257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400"/>
              <a:t>      </a:t>
            </a:r>
            <a:r>
              <a:rPr lang="zh-CN" altLang="en-US" sz="2400"/>
              <a:t>在流程的设计和实施过程中，需要对流程进行不断的改进，以期取得最佳效果。对流程的改进过程，称为流程的优化。</a:t>
            </a:r>
            <a:endParaRPr lang="zh-CN" altLang="en-US" sz="2400"/>
          </a:p>
        </p:txBody>
      </p:sp>
      <p:sp>
        <p:nvSpPr>
          <p:cNvPr id="10" name="圆角矩形 9"/>
          <p:cNvSpPr/>
          <p:nvPr/>
        </p:nvSpPr>
        <p:spPr>
          <a:xfrm>
            <a:off x="3474720" y="3582670"/>
            <a:ext cx="1981835" cy="52324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流程优化的目的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3914140" y="3244850"/>
            <a:ext cx="193675" cy="33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900930" y="3253740"/>
            <a:ext cx="133985" cy="328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456555" y="3717925"/>
            <a:ext cx="404495" cy="177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9" idx="3"/>
          </p:cNvCxnSpPr>
          <p:nvPr/>
        </p:nvCxnSpPr>
        <p:spPr>
          <a:xfrm flipH="1" flipV="1">
            <a:off x="3129280" y="3844290"/>
            <a:ext cx="361315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90595" y="4105910"/>
            <a:ext cx="245110" cy="27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179060" y="4105910"/>
            <a:ext cx="277495" cy="235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1972945" y="3507105"/>
            <a:ext cx="1156335" cy="67437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提高工作效率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951480" y="2570480"/>
            <a:ext cx="1156335" cy="67437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降低成本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4822825" y="2570480"/>
            <a:ext cx="1156335" cy="67437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降低劳动强度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861050" y="3388995"/>
            <a:ext cx="1156335" cy="67437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节约能耗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2639695" y="4384040"/>
            <a:ext cx="1156335" cy="67437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减少环境污染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5253990" y="4341495"/>
            <a:ext cx="1156335" cy="67437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保证安全生产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914140" y="4384040"/>
            <a:ext cx="1156335" cy="67437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……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26" name="直接连接符 25"/>
          <p:cNvCxnSpPr>
            <a:stCxn id="10" idx="2"/>
            <a:endCxn id="25" idx="0"/>
          </p:cNvCxnSpPr>
          <p:nvPr/>
        </p:nvCxnSpPr>
        <p:spPr>
          <a:xfrm>
            <a:off x="4465955" y="4105910"/>
            <a:ext cx="26670" cy="27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0" grpId="1" animBg="1"/>
      <p:bldP spid="19" grpId="1" animBg="1"/>
      <p:bldP spid="20" grpId="1" animBg="1"/>
      <p:bldP spid="21" grpId="1" animBg="1"/>
      <p:bldP spid="22" grpId="1" animBg="1"/>
      <p:bldP spid="23" grpId="1" animBg="1"/>
      <p:bldP spid="24" grpId="1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665" dirty="0"/>
              <a:t>流程优化的指标</a:t>
            </a:r>
            <a:r>
              <a:rPr lang="en-US" altLang="zh-CN" sz="2665" dirty="0"/>
              <a:t>——</a:t>
            </a:r>
            <a:r>
              <a:rPr sz="2665" dirty="0"/>
              <a:t>案例分析：</a:t>
            </a:r>
            <a:r>
              <a:rPr lang="en-US" altLang="zh-CN" sz="2665" dirty="0"/>
              <a:t>“</a:t>
            </a:r>
            <a:r>
              <a:rPr sz="2665" dirty="0"/>
              <a:t>竹凉席的制作</a:t>
            </a:r>
            <a:r>
              <a:rPr lang="en-US" altLang="zh-CN" sz="2665" dirty="0"/>
              <a:t>”</a:t>
            </a:r>
            <a:endParaRPr lang="en-US" altLang="zh-CN" sz="2665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110" y="924560"/>
            <a:ext cx="6050280" cy="3429000"/>
          </a:xfrm>
          <a:prstGeom prst="rect">
            <a:avLst/>
          </a:prstGeom>
        </p:spPr>
      </p:pic>
      <p:sp>
        <p:nvSpPr>
          <p:cNvPr id="6" name="六角星 5"/>
          <p:cNvSpPr/>
          <p:nvPr/>
        </p:nvSpPr>
        <p:spPr>
          <a:xfrm>
            <a:off x="6198870" y="3359785"/>
            <a:ext cx="1584960" cy="1517015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</a:rPr>
              <a:t>工期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</a:rPr>
              <a:t>优化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40995"/>
            <a:ext cx="3051175" cy="239649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sz="2665" dirty="0"/>
              <a:t>流程优化的指标</a:t>
            </a:r>
            <a:br>
              <a:rPr lang="zh-CN" altLang="en-US" sz="2665" dirty="0"/>
            </a:br>
            <a:r>
              <a:rPr lang="en-US" altLang="zh-CN" sz="2665" dirty="0"/>
              <a:t>——</a:t>
            </a:r>
            <a:r>
              <a:rPr sz="2665" dirty="0"/>
              <a:t>案例分析</a:t>
            </a:r>
            <a:br>
              <a:rPr sz="2665" dirty="0"/>
            </a:br>
            <a:r>
              <a:rPr sz="2665" dirty="0"/>
              <a:t>：</a:t>
            </a:r>
            <a:r>
              <a:rPr lang="en-US" altLang="zh-CN" sz="2665" dirty="0"/>
              <a:t>“</a:t>
            </a:r>
            <a:r>
              <a:rPr sz="2665" dirty="0"/>
              <a:t>法兰的加工</a:t>
            </a:r>
            <a:r>
              <a:rPr lang="en-US" altLang="zh-CN" sz="2665" dirty="0"/>
              <a:t>”</a:t>
            </a:r>
            <a:endParaRPr lang="en-US" altLang="zh-CN" sz="2665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2385" y="340995"/>
            <a:ext cx="4650105" cy="4553585"/>
          </a:xfrm>
          <a:prstGeom prst="rect">
            <a:avLst/>
          </a:prstGeom>
        </p:spPr>
      </p:pic>
      <p:sp>
        <p:nvSpPr>
          <p:cNvPr id="4" name="六角星 3"/>
          <p:cNvSpPr/>
          <p:nvPr/>
        </p:nvSpPr>
        <p:spPr>
          <a:xfrm>
            <a:off x="2412365" y="3132455"/>
            <a:ext cx="1584960" cy="1517015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</a:rPr>
              <a:t>工艺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</a:rPr>
              <a:t>优化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665" dirty="0"/>
              <a:t>流程优化的指标</a:t>
            </a:r>
            <a:r>
              <a:rPr lang="en-US" altLang="zh-CN" sz="2665" dirty="0"/>
              <a:t>——</a:t>
            </a:r>
            <a:r>
              <a:rPr sz="2665" dirty="0"/>
              <a:t>案例分析：</a:t>
            </a:r>
            <a:r>
              <a:rPr lang="en-US" altLang="zh-CN" sz="2665" dirty="0"/>
              <a:t>“</a:t>
            </a:r>
            <a:r>
              <a:rPr sz="2665" dirty="0"/>
              <a:t>食堂餐具回收</a:t>
            </a:r>
            <a:r>
              <a:rPr lang="en-US" altLang="zh-CN" sz="2665" dirty="0"/>
              <a:t>”</a:t>
            </a:r>
            <a:endParaRPr lang="en-US" altLang="zh-CN" sz="2665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260" y="1047115"/>
            <a:ext cx="6958330" cy="3512820"/>
          </a:xfrm>
          <a:prstGeom prst="rect">
            <a:avLst/>
          </a:prstGeom>
        </p:spPr>
      </p:pic>
      <p:sp>
        <p:nvSpPr>
          <p:cNvPr id="4" name="六角星 3"/>
          <p:cNvSpPr/>
          <p:nvPr/>
        </p:nvSpPr>
        <p:spPr>
          <a:xfrm>
            <a:off x="330200" y="1724025"/>
            <a:ext cx="1584960" cy="1517015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bg1"/>
                </a:solidFill>
              </a:rPr>
              <a:t>成本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</a:rPr>
              <a:t>优化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466725"/>
          </a:xfrm>
        </p:spPr>
        <p:txBody>
          <a:bodyPr>
            <a:normAutofit fontScale="90000"/>
          </a:bodyPr>
          <a:lstStyle/>
          <a:p>
            <a:r>
              <a:rPr sz="2665" dirty="0"/>
              <a:t>体验简单的流程优化</a:t>
            </a:r>
            <a:endParaRPr sz="2665" dirty="0"/>
          </a:p>
        </p:txBody>
      </p:sp>
      <p:sp>
        <p:nvSpPr>
          <p:cNvPr id="5" name="文本框 4"/>
          <p:cNvSpPr txBox="1"/>
          <p:nvPr/>
        </p:nvSpPr>
        <p:spPr>
          <a:xfrm>
            <a:off x="251460" y="895985"/>
            <a:ext cx="8641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假设制作台灯的工序和时间如下，这一流程应该如何优化呢？</a:t>
            </a:r>
            <a:endParaRPr lang="zh-CN" altLang="en-US" sz="2400"/>
          </a:p>
        </p:txBody>
      </p:sp>
      <p:grpSp>
        <p:nvGrpSpPr>
          <p:cNvPr id="24" name="组合 23"/>
          <p:cNvGrpSpPr/>
          <p:nvPr/>
        </p:nvGrpSpPr>
        <p:grpSpPr>
          <a:xfrm>
            <a:off x="556260" y="1473200"/>
            <a:ext cx="8031480" cy="967740"/>
            <a:chOff x="876" y="2320"/>
            <a:chExt cx="12648" cy="1524"/>
          </a:xfrm>
        </p:grpSpPr>
        <p:sp>
          <p:nvSpPr>
            <p:cNvPr id="6" name="文本框 5"/>
            <p:cNvSpPr txBox="1"/>
            <p:nvPr/>
          </p:nvSpPr>
          <p:spPr>
            <a:xfrm>
              <a:off x="876" y="2740"/>
              <a:ext cx="1264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sz="2400">
                  <a:latin typeface="Times New Roman" panose="02020603050405020304" charset="0"/>
                </a:rPr>
                <a:t>①                ②               ③                </a:t>
              </a:r>
              <a:r>
                <a:rPr lang="zh-CN" altLang="en-US" sz="2400">
                  <a:latin typeface="Times New Roman" panose="02020603050405020304" charset="0"/>
                  <a:ea typeface="宋体" panose="02010600030101010101" pitchFamily="2" charset="-122"/>
                </a:rPr>
                <a:t>④                ⑤                </a:t>
              </a: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</a:rPr>
                <a:t>⑥</a:t>
              </a:r>
              <a:endParaRPr lang="zh-CN" altLang="en-US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>
              <a:off x="1649" y="3103"/>
              <a:ext cx="1687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3921" y="3103"/>
              <a:ext cx="1687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231" y="3103"/>
              <a:ext cx="1687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8688" y="3103"/>
              <a:ext cx="1687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11090" y="3103"/>
              <a:ext cx="1687" cy="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1530" y="2320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zh-CN"/>
                <a:t>买电器元件</a:t>
              </a:r>
              <a:endParaRPr lang="zh-CN" alt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81" y="3264"/>
              <a:ext cx="12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2</a:t>
              </a:r>
              <a:r>
                <a:rPr lang="zh-CN" altLang="en-US"/>
                <a:t>小时</a:t>
              </a:r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31" y="2320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zh-CN"/>
                <a:t>焊底座</a:t>
              </a:r>
              <a:endParaRPr lang="zh-CN" alt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26" y="3264"/>
              <a:ext cx="12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2</a:t>
              </a:r>
              <a:r>
                <a:rPr lang="zh-CN" altLang="en-US"/>
                <a:t>小时</a:t>
              </a: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54" y="2320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zh-CN"/>
                <a:t>做灯罩</a:t>
              </a:r>
              <a:endParaRPr lang="zh-CN" altLang="zh-CN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23" y="3264"/>
              <a:ext cx="12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4</a:t>
              </a:r>
              <a:r>
                <a:rPr lang="zh-CN" altLang="en-US"/>
                <a:t>小时</a:t>
              </a:r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19" y="2320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zh-CN"/>
                <a:t>组装</a:t>
              </a:r>
              <a:endParaRPr lang="zh-CN" altLang="zh-CN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819" y="3264"/>
              <a:ext cx="12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2</a:t>
              </a:r>
              <a:r>
                <a:rPr lang="zh-CN" altLang="en-US"/>
                <a:t>小时</a:t>
              </a:r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283" y="2320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zh-CN"/>
                <a:t>调试</a:t>
              </a:r>
              <a:endParaRPr lang="zh-CN" alt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248" y="3264"/>
              <a:ext cx="12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/>
                <a:t>1</a:t>
              </a:r>
              <a:r>
                <a:rPr lang="zh-CN" altLang="en-US"/>
                <a:t>小时</a:t>
              </a:r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7930" y="2706370"/>
            <a:ext cx="3602355" cy="22390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00325"/>
            <a:ext cx="3098165" cy="2345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75920" y="1912620"/>
            <a:ext cx="1811020" cy="977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/>
              <a:t>流程的设计及优化</a:t>
            </a:r>
            <a:endParaRPr lang="zh-CN" altLang="en-US" sz="2400"/>
          </a:p>
        </p:txBody>
      </p:sp>
      <p:sp>
        <p:nvSpPr>
          <p:cNvPr id="6" name="圆角矩形 5"/>
          <p:cNvSpPr/>
          <p:nvPr/>
        </p:nvSpPr>
        <p:spPr>
          <a:xfrm>
            <a:off x="6498590" y="958215"/>
            <a:ext cx="1962150" cy="4210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流程的设计</a:t>
            </a: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515735" y="3468370"/>
            <a:ext cx="1961515" cy="4044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流程的优化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 rot="20820000">
            <a:off x="2145665" y="1614805"/>
            <a:ext cx="4393565" cy="135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rot="840000">
            <a:off x="2154555" y="3020060"/>
            <a:ext cx="4393565" cy="1352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065905" y="3149600"/>
            <a:ext cx="1743710" cy="775335"/>
            <a:chOff x="6403" y="4960"/>
            <a:chExt cx="2746" cy="1221"/>
          </a:xfrm>
        </p:grpSpPr>
        <p:sp>
          <p:nvSpPr>
            <p:cNvPr id="14" name="椭圆 13"/>
            <p:cNvSpPr/>
            <p:nvPr/>
          </p:nvSpPr>
          <p:spPr>
            <a:xfrm>
              <a:off x="7650" y="4960"/>
              <a:ext cx="199" cy="19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7749" y="5159"/>
              <a:ext cx="0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圆角矩形 23"/>
            <p:cNvSpPr/>
            <p:nvPr/>
          </p:nvSpPr>
          <p:spPr>
            <a:xfrm>
              <a:off x="6403" y="5677"/>
              <a:ext cx="2746" cy="5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>
                  <a:solidFill>
                    <a:schemeClr val="tx1"/>
                  </a:solidFill>
                </a:rPr>
                <a:t>简单的流程优化</a:t>
              </a:r>
              <a:endParaRPr lang="zh-CN" altLang="zh-CN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2415" y="2794635"/>
            <a:ext cx="3800475" cy="1932305"/>
            <a:chOff x="429" y="4401"/>
            <a:chExt cx="5985" cy="3043"/>
          </a:xfrm>
        </p:grpSpPr>
        <p:sp>
          <p:nvSpPr>
            <p:cNvPr id="12" name="椭圆 11"/>
            <p:cNvSpPr/>
            <p:nvPr/>
          </p:nvSpPr>
          <p:spPr>
            <a:xfrm>
              <a:off x="5313" y="4401"/>
              <a:ext cx="199" cy="19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5413" y="4600"/>
              <a:ext cx="0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圆角矩形 21"/>
            <p:cNvSpPr/>
            <p:nvPr/>
          </p:nvSpPr>
          <p:spPr>
            <a:xfrm>
              <a:off x="4410" y="5118"/>
              <a:ext cx="2004" cy="5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>
                  <a:solidFill>
                    <a:schemeClr val="tx1"/>
                  </a:solidFill>
                </a:rPr>
                <a:t>优化指标</a:t>
              </a:r>
              <a:endParaRPr lang="zh-CN" altLang="zh-CN" sz="1600">
                <a:solidFill>
                  <a:schemeClr val="tx1"/>
                </a:solidFill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H="1">
              <a:off x="4013" y="5614"/>
              <a:ext cx="816" cy="4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圆角矩形 25"/>
            <p:cNvSpPr/>
            <p:nvPr/>
          </p:nvSpPr>
          <p:spPr>
            <a:xfrm>
              <a:off x="2660" y="6104"/>
              <a:ext cx="2627" cy="13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zh-CN" altLang="zh-CN" sz="1400">
                  <a:solidFill>
                    <a:schemeClr val="tx1"/>
                  </a:solidFill>
                </a:rPr>
                <a:t>工期优化</a:t>
              </a:r>
              <a:endParaRPr lang="zh-CN" altLang="zh-CN" sz="140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zh-CN" altLang="zh-CN" sz="1400">
                  <a:solidFill>
                    <a:schemeClr val="tx1"/>
                  </a:solidFill>
                </a:rPr>
                <a:t>工艺优化</a:t>
              </a:r>
              <a:endParaRPr lang="zh-CN" altLang="zh-CN" sz="1400">
                <a:solidFill>
                  <a:schemeClr val="tx1"/>
                </a:solidFill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zh-CN" altLang="zh-CN" sz="1400">
                  <a:solidFill>
                    <a:schemeClr val="tx1"/>
                  </a:solidFill>
                </a:rPr>
                <a:t>成本优化</a:t>
              </a:r>
              <a:endParaRPr lang="zh-CN" altLang="zh-CN" sz="1400">
                <a:solidFill>
                  <a:schemeClr val="tx1"/>
                </a:solidFill>
              </a:endParaRPr>
            </a:p>
          </p:txBody>
        </p:sp>
        <p:cxnSp>
          <p:nvCxnSpPr>
            <p:cNvPr id="27" name="直接连接符 26"/>
            <p:cNvCxnSpPr>
              <a:stCxn id="26" idx="1"/>
            </p:cNvCxnSpPr>
            <p:nvPr/>
          </p:nvCxnSpPr>
          <p:spPr>
            <a:xfrm flipH="1" flipV="1">
              <a:off x="2140" y="6758"/>
              <a:ext cx="520" cy="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圆角矩形 27"/>
            <p:cNvSpPr/>
            <p:nvPr/>
          </p:nvSpPr>
          <p:spPr>
            <a:xfrm>
              <a:off x="429" y="6254"/>
              <a:ext cx="1711" cy="9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Font typeface="Arial" panose="020B0604020202020204" pitchFamily="34" charset="0"/>
              </a:pPr>
              <a:r>
                <a:rPr lang="zh-CN" altLang="zh-CN" sz="1400">
                  <a:solidFill>
                    <a:schemeClr val="tx1"/>
                  </a:solidFill>
                </a:rPr>
                <a:t>突出重点</a:t>
              </a:r>
              <a:endParaRPr lang="zh-CN" altLang="zh-CN" sz="1400">
                <a:solidFill>
                  <a:schemeClr val="tx1"/>
                </a:solidFill>
              </a:endParaRPr>
            </a:p>
            <a:p>
              <a:pPr algn="ctr">
                <a:buFont typeface="Arial" panose="020B0604020202020204" pitchFamily="34" charset="0"/>
              </a:pPr>
              <a:r>
                <a:rPr lang="zh-CN" altLang="zh-CN" sz="1400">
                  <a:solidFill>
                    <a:schemeClr val="tx1"/>
                  </a:solidFill>
                </a:rPr>
                <a:t>综合权衡</a:t>
              </a:r>
              <a:endParaRPr lang="zh-CN" altLang="zh-CN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86940" y="252730"/>
            <a:ext cx="2573655" cy="1699260"/>
            <a:chOff x="3422" y="398"/>
            <a:chExt cx="4053" cy="2676"/>
          </a:xfrm>
        </p:grpSpPr>
        <p:sp>
          <p:nvSpPr>
            <p:cNvPr id="10" name="椭圆 9"/>
            <p:cNvSpPr/>
            <p:nvPr/>
          </p:nvSpPr>
          <p:spPr>
            <a:xfrm>
              <a:off x="5287" y="2875"/>
              <a:ext cx="199" cy="19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5386" y="2391"/>
              <a:ext cx="0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4829" y="1887"/>
              <a:ext cx="1116" cy="5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>
                  <a:solidFill>
                    <a:schemeClr val="tx1"/>
                  </a:solidFill>
                </a:rPr>
                <a:t>目标</a:t>
              </a:r>
              <a:endParaRPr lang="zh-CN" altLang="zh-CN" sz="1600">
                <a:solidFill>
                  <a:schemeClr val="tx1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3422" y="398"/>
              <a:ext cx="4053" cy="111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Font typeface="Arial" panose="020B0604020202020204" pitchFamily="34" charset="0"/>
              </a:pPr>
              <a:r>
                <a:rPr lang="zh-CN" altLang="zh-CN" sz="1400">
                  <a:solidFill>
                    <a:schemeClr val="tx1"/>
                  </a:solidFill>
                </a:rPr>
                <a:t>提高效率、提高质量、</a:t>
              </a:r>
              <a:endParaRPr lang="zh-CN" altLang="zh-CN" sz="1400">
                <a:solidFill>
                  <a:schemeClr val="tx1"/>
                </a:solidFill>
              </a:endParaRPr>
            </a:p>
            <a:p>
              <a:pPr algn="ctr">
                <a:buFont typeface="Arial" panose="020B0604020202020204" pitchFamily="34" charset="0"/>
              </a:pPr>
              <a:r>
                <a:rPr lang="zh-CN" altLang="zh-CN" sz="1400">
                  <a:solidFill>
                    <a:schemeClr val="tx1"/>
                  </a:solidFill>
                </a:rPr>
                <a:t>节约资源、安全生产、</a:t>
              </a:r>
              <a:endParaRPr lang="zh-CN" altLang="zh-CN" sz="1400">
                <a:solidFill>
                  <a:schemeClr val="tx1"/>
                </a:solidFill>
              </a:endParaRPr>
            </a:p>
            <a:p>
              <a:pPr algn="ctr">
                <a:buFont typeface="Arial" panose="020B0604020202020204" pitchFamily="34" charset="0"/>
              </a:pPr>
              <a:r>
                <a:rPr lang="zh-CN" altLang="zh-CN" sz="1400">
                  <a:solidFill>
                    <a:schemeClr val="tx1"/>
                  </a:solidFill>
                </a:rPr>
                <a:t>降低成本、提供管理水平</a:t>
              </a:r>
              <a:endParaRPr lang="zh-CN" altLang="zh-CN" sz="1400">
                <a:solidFill>
                  <a:schemeClr val="tx1"/>
                </a:solidFill>
              </a:endParaRPr>
            </a:p>
          </p:txBody>
        </p:sp>
        <p:cxnSp>
          <p:nvCxnSpPr>
            <p:cNvPr id="30" name="直接连接符 29"/>
            <p:cNvCxnSpPr>
              <a:stCxn id="18" idx="0"/>
            </p:cNvCxnSpPr>
            <p:nvPr/>
          </p:nvCxnSpPr>
          <p:spPr>
            <a:xfrm flipV="1">
              <a:off x="5387" y="1526"/>
              <a:ext cx="0" cy="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347210" y="1473835"/>
            <a:ext cx="3198495" cy="1178560"/>
            <a:chOff x="6846" y="2321"/>
            <a:chExt cx="5037" cy="1856"/>
          </a:xfrm>
        </p:grpSpPr>
        <p:sp>
          <p:nvSpPr>
            <p:cNvPr id="11" name="椭圆 10"/>
            <p:cNvSpPr/>
            <p:nvPr/>
          </p:nvSpPr>
          <p:spPr>
            <a:xfrm>
              <a:off x="7624" y="2321"/>
              <a:ext cx="199" cy="19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7723" y="2494"/>
              <a:ext cx="0" cy="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圆角矩形 19"/>
            <p:cNvSpPr/>
            <p:nvPr/>
          </p:nvSpPr>
          <p:spPr>
            <a:xfrm>
              <a:off x="6846" y="3012"/>
              <a:ext cx="1753" cy="5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zh-CN" sz="1600">
                  <a:solidFill>
                    <a:schemeClr val="tx1"/>
                  </a:solidFill>
                </a:rPr>
                <a:t>基本因素</a:t>
              </a:r>
              <a:endParaRPr lang="zh-CN" altLang="zh-CN" sz="1600">
                <a:solidFill>
                  <a:schemeClr val="tx1"/>
                </a:solidFill>
              </a:endParaRPr>
            </a:p>
          </p:txBody>
        </p:sp>
        <p:cxnSp>
          <p:nvCxnSpPr>
            <p:cNvPr id="31" name="直接连接符 30"/>
            <p:cNvCxnSpPr>
              <a:stCxn id="20" idx="3"/>
            </p:cNvCxnSpPr>
            <p:nvPr/>
          </p:nvCxnSpPr>
          <p:spPr>
            <a:xfrm>
              <a:off x="8599" y="3264"/>
              <a:ext cx="6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圆角矩形 31"/>
            <p:cNvSpPr/>
            <p:nvPr/>
          </p:nvSpPr>
          <p:spPr>
            <a:xfrm>
              <a:off x="9204" y="2909"/>
              <a:ext cx="2679" cy="126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l"/>
              <a:r>
                <a:rPr lang="zh-CN" altLang="en-US" sz="1400"/>
                <a:t>材料、工艺、</a:t>
              </a:r>
              <a:endParaRPr lang="zh-CN" altLang="en-US" sz="1400"/>
            </a:p>
            <a:p>
              <a:pPr algn="l"/>
              <a:r>
                <a:rPr lang="zh-CN" altLang="en-US" sz="1400"/>
                <a:t>设备、环境、</a:t>
              </a:r>
              <a:endParaRPr lang="zh-CN" altLang="en-US" sz="1400"/>
            </a:p>
            <a:p>
              <a:pPr algn="l"/>
              <a:r>
                <a:rPr lang="zh-CN" altLang="en-US" sz="1400"/>
                <a:t>人员和资金</a:t>
              </a:r>
              <a:endParaRPr lang="zh-CN" altLang="en-US" sz="14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8139430" cy="466725"/>
          </a:xfrm>
        </p:spPr>
        <p:txBody>
          <a:bodyPr>
            <a:normAutofit fontScale="90000"/>
          </a:bodyPr>
          <a:p>
            <a:r>
              <a:rPr altLang="zh-CN" sz="2665" dirty="0"/>
              <a:t>小结</a:t>
            </a:r>
            <a:endParaRPr altLang="zh-CN" sz="2665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6515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sz="2665" dirty="0" smtClean="0"/>
              <a:t>流程设计的目标</a:t>
            </a:r>
            <a:endParaRPr lang="zh-CN" altLang="en-US" sz="2665" dirty="0"/>
          </a:p>
        </p:txBody>
      </p:sp>
      <p:grpSp>
        <p:nvGrpSpPr>
          <p:cNvPr id="44" name="组合 43"/>
          <p:cNvGrpSpPr/>
          <p:nvPr/>
        </p:nvGrpSpPr>
        <p:grpSpPr>
          <a:xfrm>
            <a:off x="143510" y="1105535"/>
            <a:ext cx="4178935" cy="3354070"/>
            <a:chOff x="226" y="1741"/>
            <a:chExt cx="6581" cy="5282"/>
          </a:xfrm>
        </p:grpSpPr>
        <p:sp>
          <p:nvSpPr>
            <p:cNvPr id="19" name="圆角矩形 18"/>
            <p:cNvSpPr/>
            <p:nvPr/>
          </p:nvSpPr>
          <p:spPr>
            <a:xfrm>
              <a:off x="2292" y="3599"/>
              <a:ext cx="2430" cy="156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生活、工作中流程设计的目标</a:t>
              </a:r>
              <a:endParaRPr lang="zh-CN" altLang="en-US"/>
            </a:p>
          </p:txBody>
        </p:sp>
        <p:cxnSp>
          <p:nvCxnSpPr>
            <p:cNvPr id="21" name="直接连接符 20"/>
            <p:cNvCxnSpPr>
              <a:stCxn id="19" idx="1"/>
            </p:cNvCxnSpPr>
            <p:nvPr/>
          </p:nvCxnSpPr>
          <p:spPr>
            <a:xfrm flipH="1">
              <a:off x="1641" y="4396"/>
              <a:ext cx="65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722" y="4382"/>
              <a:ext cx="65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9" idx="0"/>
            </p:cNvCxnSpPr>
            <p:nvPr/>
          </p:nvCxnSpPr>
          <p:spPr>
            <a:xfrm flipV="1">
              <a:off x="3507" y="3015"/>
              <a:ext cx="0" cy="5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流程图: 联系 23"/>
            <p:cNvSpPr/>
            <p:nvPr/>
          </p:nvSpPr>
          <p:spPr>
            <a:xfrm>
              <a:off x="2790" y="1741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节省时间</a:t>
              </a:r>
              <a:endParaRPr lang="zh-CN" altLang="en-US"/>
            </a:p>
          </p:txBody>
        </p:sp>
        <p:sp>
          <p:nvSpPr>
            <p:cNvPr id="25" name="流程图: 联系 24"/>
            <p:cNvSpPr/>
            <p:nvPr/>
          </p:nvSpPr>
          <p:spPr>
            <a:xfrm>
              <a:off x="226" y="3751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提高效率</a:t>
              </a:r>
              <a:endParaRPr lang="zh-CN" altLang="en-US"/>
            </a:p>
          </p:txBody>
        </p:sp>
        <p:sp>
          <p:nvSpPr>
            <p:cNvPr id="26" name="流程图: 联系 25"/>
            <p:cNvSpPr/>
            <p:nvPr/>
          </p:nvSpPr>
          <p:spPr>
            <a:xfrm>
              <a:off x="5373" y="3751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提高质量</a:t>
              </a:r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3507" y="5166"/>
              <a:ext cx="0" cy="5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流程图: 联系 27"/>
            <p:cNvSpPr/>
            <p:nvPr/>
          </p:nvSpPr>
          <p:spPr>
            <a:xfrm>
              <a:off x="2790" y="5763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/>
                <a:t>……</a:t>
              </a:r>
              <a:endParaRPr lang="en-US" alt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554220" y="1007745"/>
            <a:ext cx="4241165" cy="3578225"/>
            <a:chOff x="7172" y="1587"/>
            <a:chExt cx="6679" cy="5635"/>
          </a:xfrm>
        </p:grpSpPr>
        <p:sp>
          <p:nvSpPr>
            <p:cNvPr id="29" name="圆角矩形 28"/>
            <p:cNvSpPr/>
            <p:nvPr/>
          </p:nvSpPr>
          <p:spPr>
            <a:xfrm>
              <a:off x="9224" y="3445"/>
              <a:ext cx="2430" cy="156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生产活动中流程设计的目标</a:t>
              </a:r>
              <a:endParaRPr lang="zh-CN" altLang="en-US"/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 flipV="1">
              <a:off x="8606" y="3188"/>
              <a:ext cx="637" cy="4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1654" y="3161"/>
              <a:ext cx="657" cy="4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29" idx="0"/>
            </p:cNvCxnSpPr>
            <p:nvPr/>
          </p:nvCxnSpPr>
          <p:spPr>
            <a:xfrm flipV="1">
              <a:off x="10439" y="2861"/>
              <a:ext cx="0" cy="5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流程图: 联系 32"/>
            <p:cNvSpPr/>
            <p:nvPr/>
          </p:nvSpPr>
          <p:spPr>
            <a:xfrm>
              <a:off x="9722" y="1587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提高质量</a:t>
              </a:r>
              <a:endParaRPr lang="zh-CN" altLang="en-US"/>
            </a:p>
          </p:txBody>
        </p:sp>
        <p:sp>
          <p:nvSpPr>
            <p:cNvPr id="34" name="流程图: 联系 33"/>
            <p:cNvSpPr/>
            <p:nvPr/>
          </p:nvSpPr>
          <p:spPr>
            <a:xfrm>
              <a:off x="7304" y="2184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提高效率</a:t>
              </a:r>
              <a:endParaRPr lang="zh-CN" altLang="en-US"/>
            </a:p>
          </p:txBody>
        </p:sp>
        <p:sp>
          <p:nvSpPr>
            <p:cNvPr id="35" name="流程图: 联系 34"/>
            <p:cNvSpPr/>
            <p:nvPr/>
          </p:nvSpPr>
          <p:spPr>
            <a:xfrm>
              <a:off x="12186" y="2184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节省资源</a:t>
              </a:r>
              <a:endParaRPr lang="zh-CN" altLang="en-US"/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 flipV="1">
              <a:off x="11342" y="5012"/>
              <a:ext cx="368" cy="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流程图: 联系 36"/>
            <p:cNvSpPr/>
            <p:nvPr/>
          </p:nvSpPr>
          <p:spPr>
            <a:xfrm>
              <a:off x="11156" y="5684"/>
              <a:ext cx="1633" cy="1539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/>
                <a:t>……</a:t>
              </a:r>
              <a:endParaRPr lang="en-US" altLang="zh-CN"/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>
              <a:off x="8521" y="4460"/>
              <a:ext cx="703" cy="3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 flipV="1">
              <a:off x="11654" y="4385"/>
              <a:ext cx="843" cy="2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流程图: 联系 39"/>
            <p:cNvSpPr/>
            <p:nvPr/>
          </p:nvSpPr>
          <p:spPr>
            <a:xfrm>
              <a:off x="7172" y="4502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安全生产</a:t>
              </a:r>
              <a:endParaRPr lang="zh-CN" altLang="en-US"/>
            </a:p>
          </p:txBody>
        </p:sp>
        <p:sp>
          <p:nvSpPr>
            <p:cNvPr id="41" name="流程图: 联系 40"/>
            <p:cNvSpPr/>
            <p:nvPr/>
          </p:nvSpPr>
          <p:spPr>
            <a:xfrm>
              <a:off x="12417" y="4189"/>
              <a:ext cx="1434" cy="1261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降低成本</a:t>
              </a:r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9758" y="5012"/>
              <a:ext cx="313" cy="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流程图: 联系 42"/>
            <p:cNvSpPr/>
            <p:nvPr/>
          </p:nvSpPr>
          <p:spPr>
            <a:xfrm>
              <a:off x="8738" y="5763"/>
              <a:ext cx="1581" cy="1459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/>
                <a:t>提高管理水平</a:t>
              </a:r>
              <a:endParaRPr lang="zh-CN" altLang="en-US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40722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sz="2665" dirty="0" smtClean="0">
                <a:solidFill>
                  <a:srgbClr val="C00000"/>
                </a:solidFill>
              </a:rPr>
              <a:t>任务一</a:t>
            </a:r>
            <a:r>
              <a:rPr lang="zh-CN" altLang="en-US" sz="2665" dirty="0" smtClean="0"/>
              <a:t> 分析流程设计应考虑的基本因素</a:t>
            </a:r>
            <a:endParaRPr lang="zh-CN" altLang="en-US" sz="2665" dirty="0"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>
          <a:xfrm>
            <a:off x="1644650" y="998220"/>
            <a:ext cx="6689725" cy="991235"/>
          </a:xfrm>
        </p:spPr>
        <p:txBody>
          <a:bodyPr>
            <a:normAutofit/>
          </a:bodyPr>
          <a:p>
            <a:pPr>
              <a:lnSpc>
                <a:spcPct val="140000"/>
              </a:lnSpc>
            </a:pPr>
            <a:r>
              <a:rPr lang="zh-CN" altLang="en-US" sz="1800" dirty="0" smtClean="0"/>
              <a:t>在生产活动中，明确了流程设计的目标后，设计流程需要考虑哪些基本因素呢？</a:t>
            </a:r>
            <a:endParaRPr lang="zh-CN" altLang="en-US" sz="1800" dirty="0" smtClean="0"/>
          </a:p>
        </p:txBody>
      </p:sp>
      <p:sp>
        <p:nvSpPr>
          <p:cNvPr id="3" name="流程图: 联系 2"/>
          <p:cNvSpPr/>
          <p:nvPr/>
        </p:nvSpPr>
        <p:spPr>
          <a:xfrm>
            <a:off x="599440" y="998220"/>
            <a:ext cx="1045210" cy="986155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400"/>
              <a:t>思考</a:t>
            </a:r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1119505" y="1989455"/>
            <a:ext cx="7402830" cy="3011170"/>
            <a:chOff x="1763" y="3133"/>
            <a:chExt cx="11658" cy="4742"/>
          </a:xfrm>
        </p:grpSpPr>
        <p:sp>
          <p:nvSpPr>
            <p:cNvPr id="4" name="爆炸形 2 3"/>
            <p:cNvSpPr/>
            <p:nvPr/>
          </p:nvSpPr>
          <p:spPr>
            <a:xfrm>
              <a:off x="5340" y="3133"/>
              <a:ext cx="2936" cy="2269"/>
            </a:xfrm>
            <a:prstGeom prst="irregularSeal2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solidFill>
                    <a:schemeClr val="tx1"/>
                  </a:solidFill>
                </a:rPr>
                <a:t>工艺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" name="爆炸形 2 4"/>
            <p:cNvSpPr/>
            <p:nvPr/>
          </p:nvSpPr>
          <p:spPr>
            <a:xfrm>
              <a:off x="1873" y="3338"/>
              <a:ext cx="3087" cy="2269"/>
            </a:xfrm>
            <a:prstGeom prst="irregularSeal2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solidFill>
                    <a:schemeClr val="tx1"/>
                  </a:solidFill>
                </a:rPr>
                <a:t>材料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爆炸形 2 5"/>
            <p:cNvSpPr/>
            <p:nvPr/>
          </p:nvSpPr>
          <p:spPr>
            <a:xfrm>
              <a:off x="1763" y="5607"/>
              <a:ext cx="2936" cy="2269"/>
            </a:xfrm>
            <a:prstGeom prst="irregularSeal2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solidFill>
                    <a:schemeClr val="tx1"/>
                  </a:solidFill>
                </a:rPr>
                <a:t>设备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爆炸形 2 6"/>
            <p:cNvSpPr/>
            <p:nvPr/>
          </p:nvSpPr>
          <p:spPr>
            <a:xfrm>
              <a:off x="5228" y="5402"/>
              <a:ext cx="2936" cy="2269"/>
            </a:xfrm>
            <a:prstGeom prst="irregularSeal2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solidFill>
                    <a:schemeClr val="tx1"/>
                  </a:solidFill>
                </a:rPr>
                <a:t>环境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爆炸形 2 7"/>
            <p:cNvSpPr/>
            <p:nvPr/>
          </p:nvSpPr>
          <p:spPr>
            <a:xfrm>
              <a:off x="8695" y="3642"/>
              <a:ext cx="4726" cy="2840"/>
            </a:xfrm>
            <a:prstGeom prst="irregularSeal2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>
                  <a:solidFill>
                    <a:schemeClr val="tx1"/>
                  </a:solidFill>
                </a:rPr>
                <a:t>人员和资金</a:t>
              </a:r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445135" y="487680"/>
          <a:ext cx="83546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235"/>
                <a:gridCol w="3077845"/>
                <a:gridCol w="339661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考虑的因素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解释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举例</a:t>
                      </a:r>
                      <a:endParaRPr lang="zh-CN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材料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不同的材料有不同的加工处理方法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加工木材和加工金属方法不同。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785"/>
          <a:stretch>
            <a:fillRect/>
          </a:stretch>
        </p:blipFill>
        <p:spPr>
          <a:xfrm>
            <a:off x="713740" y="2273935"/>
            <a:ext cx="3209290" cy="2085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320" y="2274570"/>
            <a:ext cx="3763010" cy="20021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445135" y="487680"/>
          <a:ext cx="8354695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235"/>
                <a:gridCol w="3305810"/>
                <a:gridCol w="316865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考虑的因素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解释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举例</a:t>
                      </a:r>
                      <a:endParaRPr lang="zh-CN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工艺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不同产品的工艺要求各异，流程设计也不同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烧制</a:t>
                      </a:r>
                      <a:r>
                        <a:rPr lang="zh-CN" altLang="en-US" sz="2400">
                          <a:sym typeface="+mn-ea"/>
                        </a:rPr>
                        <a:t>陶器</a:t>
                      </a:r>
                      <a:r>
                        <a:rPr lang="zh-CN" altLang="en-US" sz="2400"/>
                        <a:t>，同样材料，但工艺不同，产品也不同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740" y="2287270"/>
            <a:ext cx="4255770" cy="24161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445135" y="487680"/>
          <a:ext cx="83546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235"/>
                <a:gridCol w="3077845"/>
                <a:gridCol w="339661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考虑的因素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解释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举例</a:t>
                      </a:r>
                      <a:endParaRPr lang="zh-CN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设备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生产设备的水平往往决定流程的自动化水平，也决定流程加工的精度与质量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收割小麦，自动化比人工快得多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0" y="2653030"/>
            <a:ext cx="3046730" cy="1973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685" y="2657475"/>
            <a:ext cx="2679700" cy="196913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445135" y="487680"/>
          <a:ext cx="83546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235"/>
                <a:gridCol w="3077845"/>
                <a:gridCol w="339661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考虑的因素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解释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举例</a:t>
                      </a:r>
                      <a:endParaRPr lang="zh-CN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环境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生产过程对环境的污染以及环境对生产的反作用，是流程设计应关注的重要因素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造纸行业，很多小型企业污染环境，政府采取措施，关闭污染严重的中小企业，保护环境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55" y="2574925"/>
            <a:ext cx="1722120" cy="2270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195" y="2574925"/>
            <a:ext cx="3338195" cy="226250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445135" y="487680"/>
          <a:ext cx="8354695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235"/>
                <a:gridCol w="3390265"/>
                <a:gridCol w="308419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考虑的因素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解释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举例</a:t>
                      </a:r>
                      <a:endParaRPr lang="zh-CN" altLang="en-US" sz="24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人员和资金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人员的技术水平和必要的资金影响生产过程、质量和周期，是流程设计必须考虑的主要因素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/>
                        <a:t>现在企业注重员工的技术培训，合理投入资金。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2060"/>
          <a:stretch>
            <a:fillRect/>
          </a:stretch>
        </p:blipFill>
        <p:spPr>
          <a:xfrm>
            <a:off x="1611630" y="2785745"/>
            <a:ext cx="6021705" cy="16300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71525"/>
            <a:ext cx="8139430" cy="113284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 smtClean="0"/>
              <a:t>我们要手工制作一把小铁锤，请依据小铁锤的图片和材料，分析设计出制作流程，并用流程图表示。</a:t>
            </a:r>
            <a:endParaRPr lang="zh-CN" altLang="en-US" sz="2400" dirty="0" smtClean="0"/>
          </a:p>
          <a:p>
            <a:pPr marL="0" indent="0">
              <a:buNone/>
            </a:pPr>
            <a:endParaRPr lang="zh-CN" altLang="en-US" sz="2400" dirty="0" smtClean="0"/>
          </a:p>
        </p:txBody>
      </p:sp>
      <p:pic>
        <p:nvPicPr>
          <p:cNvPr id="44" name="Picture 3" descr="100_335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737610" y="2226310"/>
            <a:ext cx="4427855" cy="210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2"/>
          <p:cNvSpPr>
            <a:spLocks noGrp="1"/>
          </p:cNvSpPr>
          <p:nvPr/>
        </p:nvSpPr>
        <p:spPr>
          <a:xfrm>
            <a:off x="1017270" y="2313305"/>
            <a:ext cx="2042795" cy="193294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/>
              <a:t>材料：</a:t>
            </a:r>
            <a:endParaRPr lang="zh-CN" altLang="en-US" sz="2400" dirty="0" smtClean="0"/>
          </a:p>
          <a:p>
            <a:pPr marL="0" indent="0">
              <a:buNone/>
            </a:pPr>
            <a:r>
              <a:rPr lang="zh-CN" altLang="en-US" sz="2400" dirty="0" smtClean="0"/>
              <a:t>长方形圆钢</a:t>
            </a:r>
            <a:endParaRPr lang="zh-CN" altLang="en-US" sz="2400" dirty="0" smtClean="0"/>
          </a:p>
          <a:p>
            <a:pPr marL="0" indent="0">
              <a:buNone/>
            </a:pPr>
            <a:r>
              <a:rPr lang="zh-CN" altLang="en-US" sz="2400" dirty="0" smtClean="0"/>
              <a:t>圆柱形铁棒</a:t>
            </a:r>
            <a:endParaRPr lang="zh-CN" altLang="en-US" sz="2400" dirty="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zh-CN" sz="2665" dirty="0">
                <a:solidFill>
                  <a:srgbClr val="C00000"/>
                </a:solidFill>
              </a:rPr>
              <a:t>任务二</a:t>
            </a:r>
            <a:r>
              <a:rPr lang="zh-CN" altLang="zh-CN" sz="2665" dirty="0"/>
              <a:t> 设计小铁锤的制作流程</a:t>
            </a:r>
            <a:endParaRPr lang="zh-CN" altLang="en-US" sz="2665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TABLE_BEAUTIFY" val="smartTable{898a710d-f007-424e-9fd6-d2e95a502f60}"/>
</p:tagLst>
</file>

<file path=ppt/tags/tag153.xml><?xml version="1.0" encoding="utf-8"?>
<p:tagLst xmlns:p="http://schemas.openxmlformats.org/presentationml/2006/main">
  <p:tag name="KSO_WM_UNIT_TABLE_BEAUTIFY" val="smartTable{898a710d-f007-424e-9fd6-d2e95a502f60}"/>
</p:tagLst>
</file>

<file path=ppt/tags/tag154.xml><?xml version="1.0" encoding="utf-8"?>
<p:tagLst xmlns:p="http://schemas.openxmlformats.org/presentationml/2006/main">
  <p:tag name="KSO_WM_UNIT_TABLE_BEAUTIFY" val="smartTable{898a710d-f007-424e-9fd6-d2e95a502f60}"/>
</p:tagLst>
</file>

<file path=ppt/tags/tag155.xml><?xml version="1.0" encoding="utf-8"?>
<p:tagLst xmlns:p="http://schemas.openxmlformats.org/presentationml/2006/main">
  <p:tag name="KSO_WM_UNIT_TABLE_BEAUTIFY" val="smartTable{898a710d-f007-424e-9fd6-d2e95a502f60}"/>
</p:tagLst>
</file>

<file path=ppt/tags/tag156.xml><?xml version="1.0" encoding="utf-8"?>
<p:tagLst xmlns:p="http://schemas.openxmlformats.org/presentationml/2006/main">
  <p:tag name="KSO_WM_UNIT_TABLE_BEAUTIFY" val="smartTable{898a710d-f007-424e-9fd6-d2e95a502f60}"/>
</p:tagLst>
</file>

<file path=ppt/tags/tag157.xml><?xml version="1.0" encoding="utf-8"?>
<p:tagLst xmlns:p="http://schemas.openxmlformats.org/presentationml/2006/main">
  <p:tag name="KSO_WM_UNIT_TABLE_BEAUTIFY" val="smartTable{03509f2e-92d9-460a-acd9-2ee92b438df4}"/>
</p:tagLst>
</file>

<file path=ppt/tags/tag158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WPS 演示</Application>
  <PresentationFormat>全屏显示(16:9)</PresentationFormat>
  <Paragraphs>286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Arial Unicode MS</vt:lpstr>
      <vt:lpstr>Times New Roman</vt:lpstr>
      <vt:lpstr>Calibri Light</vt:lpstr>
      <vt:lpstr>1_Office 主题​​</vt:lpstr>
      <vt:lpstr>流程的设计及优化</vt:lpstr>
      <vt:lpstr>流程设计的目标</vt:lpstr>
      <vt:lpstr>任务一 分析流程设计应考虑的基本因素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任务二 设计小铁锤的制作流程</vt:lpstr>
      <vt:lpstr>考虑的主要因素</vt:lpstr>
      <vt:lpstr>小铁锤的制作流程</vt:lpstr>
      <vt:lpstr>流程设计的步骤</vt:lpstr>
      <vt:lpstr>PowerPoint 演示文稿</vt:lpstr>
      <vt:lpstr>流程优化的指标——案例分析：“竹凉席的制作”</vt:lpstr>
      <vt:lpstr>流程优化的指标 ——案例分析 ：“法兰的加工”</vt:lpstr>
      <vt:lpstr>流程优化的指标——案例分析：“食堂餐具回收”</vt:lpstr>
      <vt:lpstr>体验简单的流程优化</vt:lpstr>
      <vt:lpstr>体验简单的流程优化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挠挠</cp:lastModifiedBy>
  <cp:revision>77</cp:revision>
  <dcterms:created xsi:type="dcterms:W3CDTF">2020-02-01T11:21:00Z</dcterms:created>
  <dcterms:modified xsi:type="dcterms:W3CDTF">2020-04-26T13:34:59Z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