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65" r:id="rId2"/>
    <p:sldId id="283" r:id="rId3"/>
    <p:sldId id="443" r:id="rId4"/>
    <p:sldId id="523" r:id="rId5"/>
    <p:sldId id="487" r:id="rId6"/>
    <p:sldId id="522" r:id="rId7"/>
    <p:sldId id="521" r:id="rId8"/>
    <p:sldId id="495" r:id="rId9"/>
    <p:sldId id="496" r:id="rId10"/>
    <p:sldId id="532" r:id="rId11"/>
    <p:sldId id="533" r:id="rId12"/>
    <p:sldId id="534" r:id="rId13"/>
    <p:sldId id="497" r:id="rId14"/>
    <p:sldId id="516" r:id="rId15"/>
    <p:sldId id="517" r:id="rId16"/>
    <p:sldId id="526" r:id="rId17"/>
    <p:sldId id="525" r:id="rId18"/>
    <p:sldId id="524" r:id="rId19"/>
    <p:sldId id="528" r:id="rId20"/>
    <p:sldId id="530" r:id="rId21"/>
    <p:sldId id="519" r:id="rId22"/>
    <p:sldId id="531" r:id="rId23"/>
    <p:sldId id="520" r:id="rId24"/>
    <p:sldId id="494" r:id="rId25"/>
    <p:sldId id="527" r:id="rId26"/>
    <p:sldId id="529" r:id="rId2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521415D9-36F7-43E2-AB2F-B90AF26B5E84}">
      <p14:sectionLst xmlns:p14="http://schemas.microsoft.com/office/powerpoint/2010/main">
        <p14:section name="默认节" id="{062420EB-ED0B-4907-84F8-8CFA374217B5}">
          <p14:sldIdLst>
            <p14:sldId id="265"/>
            <p14:sldId id="283"/>
            <p14:sldId id="443"/>
            <p14:sldId id="523"/>
            <p14:sldId id="487"/>
            <p14:sldId id="522"/>
            <p14:sldId id="521"/>
            <p14:sldId id="495"/>
            <p14:sldId id="496"/>
            <p14:sldId id="532"/>
            <p14:sldId id="533"/>
            <p14:sldId id="534"/>
            <p14:sldId id="497"/>
            <p14:sldId id="516"/>
            <p14:sldId id="517"/>
            <p14:sldId id="526"/>
            <p14:sldId id="525"/>
            <p14:sldId id="524"/>
            <p14:sldId id="528"/>
            <p14:sldId id="530"/>
            <p14:sldId id="519"/>
            <p14:sldId id="531"/>
            <p14:sldId id="520"/>
            <p14:sldId id="494"/>
            <p14:sldId id="527"/>
            <p14:sldId id="529"/>
          </p14:sldIdLst>
        </p14:section>
        <p14:section name="无标题节" id="{E61536BB-4F7D-4DED-9B20-91D2955A134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83" d="100"/>
          <a:sy n="83" d="100"/>
        </p:scale>
        <p:origin x="8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48007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54481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423165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defRPr/>
            </a:pPr>
            <a:r>
              <a:rPr lang="zh-CN" altLang="en-US" sz="1200" b="1" dirty="0">
                <a:solidFill>
                  <a:srgbClr val="0000FF"/>
                </a:solidFill>
                <a:latin typeface="宋体" panose="02010600030101010101" pitchFamily="2" charset="-122"/>
                <a:ea typeface="宋体" panose="02010600030101010101" pitchFamily="2" charset="-122"/>
              </a:rPr>
              <a:t>实现</a:t>
            </a:r>
            <a:r>
              <a:rPr lang="zh-CN" altLang="en-US" sz="1200" b="1" dirty="0">
                <a:solidFill>
                  <a:srgbClr val="000000"/>
                </a:solidFill>
                <a:latin typeface="宋体" panose="02010600030101010101" pitchFamily="2" charset="-122"/>
                <a:ea typeface="宋体" panose="02010600030101010101" pitchFamily="2" charset="-122"/>
              </a:rPr>
              <a:t>市场在资源配置中起决定性作用，</a:t>
            </a:r>
            <a:r>
              <a:rPr lang="zh-CN" altLang="en-US" sz="1200" b="1" dirty="0">
                <a:solidFill>
                  <a:srgbClr val="0000FF"/>
                </a:solidFill>
                <a:latin typeface="宋体" panose="02010600030101010101" pitchFamily="2" charset="-122"/>
                <a:ea typeface="宋体" panose="02010600030101010101" pitchFamily="2" charset="-122"/>
              </a:rPr>
              <a:t>引导</a:t>
            </a:r>
            <a:r>
              <a:rPr lang="zh-CN" altLang="en-US" sz="1200" b="1" dirty="0">
                <a:solidFill>
                  <a:srgbClr val="000000"/>
                </a:solidFill>
                <a:latin typeface="宋体" panose="02010600030101010101" pitchFamily="2" charset="-122"/>
                <a:ea typeface="宋体" panose="02010600030101010101" pitchFamily="2" charset="-122"/>
              </a:rPr>
              <a:t>资源合理配置，需要</a:t>
            </a:r>
            <a:r>
              <a:rPr lang="zh-CN" altLang="en-US" sz="1200" b="1" dirty="0">
                <a:solidFill>
                  <a:srgbClr val="0000FF"/>
                </a:solidFill>
                <a:latin typeface="宋体" panose="02010600030101010101" pitchFamily="2" charset="-122"/>
                <a:ea typeface="宋体" panose="02010600030101010101" pitchFamily="2" charset="-122"/>
              </a:rPr>
              <a:t>具备</a:t>
            </a:r>
            <a:r>
              <a:rPr lang="zh-CN" altLang="en-US" sz="1200" b="1" dirty="0">
                <a:solidFill>
                  <a:srgbClr val="000000"/>
                </a:solidFill>
                <a:latin typeface="宋体" panose="02010600030101010101" pitchFamily="2" charset="-122"/>
                <a:ea typeface="宋体" panose="02010600030101010101" pitchFamily="2" charset="-122"/>
              </a:rPr>
              <a:t>两个基本条件。</a:t>
            </a:r>
            <a:endParaRPr lang="en-US" altLang="zh-CN" sz="1200" b="1" dirty="0">
              <a:solidFill>
                <a:srgbClr val="000000"/>
              </a:solidFill>
              <a:latin typeface="宋体" panose="02010600030101010101" pitchFamily="2" charset="-122"/>
              <a:ea typeface="宋体" panose="02010600030101010101" pitchFamily="2" charset="-122"/>
            </a:endParaRP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90204" pitchFamily="34" charset="0"/>
              <a:buNone/>
              <a:defRPr sz="1200" b="0" spc="15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9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90204" pitchFamily="34" charset="0"/>
              <a:buNone/>
              <a:defRPr sz="1200" b="0" spc="15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9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90204" pitchFamily="34" charset="0"/>
              <a:buNone/>
              <a:defRPr sz="1350" b="0" spc="200">
                <a:solidFill>
                  <a:schemeClr val="tx1"/>
                </a:solidFill>
                <a:latin typeface="Arial" panose="020B060402020209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90204" pitchFamily="34" charset="0"/>
              <a:buNone/>
              <a:defRPr sz="4050" b="0" spc="600">
                <a:solidFill>
                  <a:schemeClr val="tx1"/>
                </a:solidFill>
                <a:latin typeface="Arial" panose="020B060402020209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90204" pitchFamily="34" charset="0"/>
                <a:ea typeface="微软雅黑" panose="020B0503020204020204" charset="-122"/>
              </a:defRPr>
            </a:lvl1pPr>
            <a:lvl2pPr>
              <a:defRPr>
                <a:solidFill>
                  <a:schemeClr val="tx1"/>
                </a:solidFill>
                <a:latin typeface="Arial" panose="020B0604020202090204" pitchFamily="34" charset="0"/>
                <a:ea typeface="微软雅黑" panose="020B0503020204020204" charset="-122"/>
              </a:defRPr>
            </a:lvl2pPr>
            <a:lvl3pPr>
              <a:defRPr>
                <a:solidFill>
                  <a:schemeClr val="tx1"/>
                </a:solidFill>
                <a:latin typeface="Arial" panose="020B0604020202090204" pitchFamily="34" charset="0"/>
                <a:ea typeface="微软雅黑" panose="020B0503020204020204" charset="-122"/>
              </a:defRPr>
            </a:lvl3pPr>
            <a:lvl4pPr>
              <a:defRPr>
                <a:solidFill>
                  <a:schemeClr val="tx1"/>
                </a:solidFill>
                <a:latin typeface="Arial" panose="020B0604020202090204" pitchFamily="34" charset="0"/>
                <a:ea typeface="微软雅黑" panose="020B0503020204020204" charset="-122"/>
              </a:defRPr>
            </a:lvl4pPr>
            <a:lvl5pPr>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90204" pitchFamily="34" charset="0"/>
              <a:buNone/>
              <a:defRPr sz="1350" b="0" spc="20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9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90204" pitchFamily="34" charset="0"/>
              <a:buNone/>
              <a:defRPr sz="4950" b="0" spc="700">
                <a:solidFill>
                  <a:schemeClr val="tx1"/>
                </a:solidFill>
                <a:latin typeface="Arial" panose="020B060402020209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9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9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90204" pitchFamily="34" charset="0"/>
              <a:buNone/>
              <a:defRPr sz="3600" b="0" spc="500">
                <a:solidFill>
                  <a:schemeClr val="tx1"/>
                </a:solidFill>
                <a:latin typeface="Arial" panose="020B060402020209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90204" pitchFamily="34" charset="0"/>
                <a:ea typeface="微软雅黑" panose="020B0503020204020204" charset="-122"/>
              </a:defRPr>
            </a:lvl1pPr>
            <a:lvl2pPr eaLnBrk="1" fontAlgn="auto" latinLnBrk="0" hangingPunct="1">
              <a:defRPr sz="1200">
                <a:solidFill>
                  <a:schemeClr val="tx1"/>
                </a:solidFill>
                <a:latin typeface="Arial" panose="020B0604020202090204" pitchFamily="34" charset="0"/>
                <a:ea typeface="微软雅黑" panose="020B0503020204020204" charset="-122"/>
              </a:defRPr>
            </a:lvl2pPr>
            <a:lvl3pPr eaLnBrk="1" fontAlgn="auto" latinLnBrk="0" hangingPunct="1">
              <a:defRPr sz="1200">
                <a:solidFill>
                  <a:schemeClr val="tx1"/>
                </a:solidFill>
                <a:latin typeface="Arial" panose="020B0604020202090204" pitchFamily="34" charset="0"/>
                <a:ea typeface="微软雅黑" panose="020B0503020204020204" charset="-122"/>
              </a:defRPr>
            </a:lvl3pPr>
            <a:lvl4pPr eaLnBrk="1" fontAlgn="auto" latinLnBrk="0" hangingPunct="1">
              <a:defRPr sz="1200">
                <a:solidFill>
                  <a:schemeClr val="tx1"/>
                </a:solidFill>
                <a:latin typeface="Arial" panose="020B0604020202090204" pitchFamily="34" charset="0"/>
                <a:ea typeface="微软雅黑" panose="020B0503020204020204" charset="-122"/>
              </a:defRPr>
            </a:lvl4pPr>
            <a:lvl5pPr eaLnBrk="1" fontAlgn="auto" latinLnBrk="0" hangingPunct="1">
              <a:defRPr sz="120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9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15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2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9EFD9D74-47D9-4702-A33C-335B63B48DBF}" type="datetimeFigureOut">
              <a:rPr lang="zh-CN" altLang="en-US" smtClean="0"/>
              <a:t>2020/4/28</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90204" pitchFamily="34" charset="0"/>
                <a:ea typeface="微软雅黑" panose="020B0503020204020204" charset="-122"/>
              </a:defRPr>
            </a:lvl1pPr>
            <a:lvl2pPr indent="0" eaLnBrk="1" fontAlgn="auto" latinLnBrk="0" hangingPunct="1">
              <a:defRPr>
                <a:solidFill>
                  <a:schemeClr val="tx1"/>
                </a:solidFill>
                <a:latin typeface="Arial" panose="020B0604020202090204" pitchFamily="34" charset="0"/>
                <a:ea typeface="微软雅黑" panose="020B0503020204020204" charset="-122"/>
              </a:defRPr>
            </a:lvl2pPr>
            <a:lvl3pPr indent="0" eaLnBrk="1" fontAlgn="auto" latinLnBrk="0" hangingPunct="1">
              <a:defRPr>
                <a:solidFill>
                  <a:schemeClr val="tx1"/>
                </a:solidFill>
                <a:latin typeface="Arial" panose="020B0604020202090204" pitchFamily="34" charset="0"/>
                <a:ea typeface="微软雅黑" panose="020B0503020204020204" charset="-122"/>
              </a:defRPr>
            </a:lvl3pPr>
            <a:lvl4pPr indent="0" eaLnBrk="1" fontAlgn="auto" latinLnBrk="0" hangingPunct="1">
              <a:defRPr>
                <a:solidFill>
                  <a:schemeClr val="tx1"/>
                </a:solidFill>
                <a:latin typeface="Arial" panose="020B0604020202090204" pitchFamily="34" charset="0"/>
                <a:ea typeface="微软雅黑" panose="020B0503020204020204" charset="-122"/>
              </a:defRPr>
            </a:lvl4pPr>
            <a:lvl5pPr indent="0" eaLnBrk="1" fontAlgn="auto" latinLnBrk="0" hangingPunct="1">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t>2020/4/28</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9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9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90204" pitchFamily="34" charset="0"/>
        <a:buChar char="•"/>
        <a:tabLst>
          <a:tab pos="1207135" algn="l"/>
        </a:tabLst>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90204" pitchFamily="34" charset="0"/>
        <a:buChar char="•"/>
        <a:defRPr sz="12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207351" y="1719978"/>
            <a:ext cx="5812380" cy="1904668"/>
          </a:xfrm>
        </p:spPr>
        <p:txBody>
          <a:bodyPr>
            <a:normAutofit/>
          </a:bodyPr>
          <a:lstStyle/>
          <a:p>
            <a:r>
              <a:rPr lang="zh-CN" altLang="en-US" sz="3200" b="1" spc="300" dirty="0">
                <a:solidFill>
                  <a:srgbClr val="FF0000"/>
                </a:solidFill>
                <a:latin typeface="微软雅黑" panose="020B0503020204020204" charset="-122"/>
                <a:ea typeface="微软雅黑" panose="020B0503020204020204" charset="-122"/>
                <a:sym typeface="+mn-ea"/>
              </a:rPr>
              <a:t>     第</a:t>
            </a:r>
            <a:r>
              <a:rPr lang="en-US" altLang="zh-CN" sz="3200" b="1" spc="300" dirty="0">
                <a:solidFill>
                  <a:srgbClr val="FF0000"/>
                </a:solidFill>
                <a:latin typeface="微软雅黑" panose="020B0503020204020204" charset="-122"/>
                <a:ea typeface="微软雅黑" panose="020B0503020204020204" charset="-122"/>
                <a:sym typeface="+mn-ea"/>
              </a:rPr>
              <a:t>7</a:t>
            </a:r>
            <a:r>
              <a:rPr lang="zh-CN" altLang="en-US" sz="3200" b="1" spc="300" dirty="0">
                <a:solidFill>
                  <a:srgbClr val="FF0000"/>
                </a:solidFill>
                <a:latin typeface="微软雅黑" panose="020B0503020204020204" charset="-122"/>
                <a:ea typeface="微软雅黑" panose="020B0503020204020204" charset="-122"/>
                <a:sym typeface="+mn-ea"/>
              </a:rPr>
              <a:t>课时   综合探究</a:t>
            </a:r>
            <a:r>
              <a:rPr lang="en-US" altLang="zh-CN" sz="3200" b="1" spc="300" dirty="0">
                <a:solidFill>
                  <a:srgbClr val="FF0000"/>
                </a:solidFill>
                <a:latin typeface="微软雅黑" panose="020B0503020204020204" charset="-122"/>
                <a:ea typeface="微软雅黑" panose="020B0503020204020204" charset="-122"/>
                <a:sym typeface="+mn-ea"/>
              </a:rPr>
              <a:t>1</a:t>
            </a:r>
            <a:br>
              <a:rPr lang="en-US" altLang="zh-CN" sz="3200" b="1" spc="300" dirty="0">
                <a:solidFill>
                  <a:srgbClr val="FF0000"/>
                </a:solidFill>
                <a:latin typeface="微软雅黑" panose="020B0503020204020204" charset="-122"/>
                <a:ea typeface="微软雅黑" panose="020B0503020204020204" charset="-122"/>
                <a:sym typeface="+mn-ea"/>
              </a:rPr>
            </a:br>
            <a:r>
              <a:rPr lang="en-US" altLang="zh-CN" sz="2800" b="1" spc="300" dirty="0">
                <a:solidFill>
                  <a:srgbClr val="FF0000"/>
                </a:solidFill>
                <a:latin typeface="微软雅黑" panose="020B0503020204020204" charset="-122"/>
                <a:ea typeface="微软雅黑" panose="020B0503020204020204" charset="-122"/>
                <a:sym typeface="+mn-ea"/>
              </a:rPr>
              <a:t> </a:t>
            </a:r>
            <a:r>
              <a:rPr lang="zh-CN" altLang="en-US" sz="2800" b="1" spc="300" dirty="0">
                <a:solidFill>
                  <a:srgbClr val="FF0000"/>
                </a:solidFill>
                <a:latin typeface="微软雅黑" panose="020B0503020204020204" charset="-122"/>
                <a:ea typeface="微软雅黑" panose="020B0503020204020204" charset="-122"/>
                <a:sym typeface="+mn-ea"/>
              </a:rPr>
              <a:t>始终走在时代前列的中国共产党</a:t>
            </a:r>
            <a:br>
              <a:rPr lang="en-US" altLang="zh-CN" sz="3100" b="1" spc="300" dirty="0">
                <a:solidFill>
                  <a:srgbClr val="FF0000"/>
                </a:solidFill>
                <a:latin typeface="微软雅黑" panose="020B0503020204020204" charset="-122"/>
                <a:ea typeface="微软雅黑" panose="020B0503020204020204" charset="-122"/>
                <a:sym typeface="+mn-ea"/>
              </a:rPr>
            </a:br>
            <a:r>
              <a:rPr lang="zh-CN" altLang="en-US" sz="2700" b="1" spc="300" dirty="0">
                <a:solidFill>
                  <a:srgbClr val="0000FF"/>
                </a:solidFill>
                <a:latin typeface="微软雅黑" panose="020B0503020204020204" charset="-122"/>
                <a:ea typeface="微软雅黑" panose="020B0503020204020204" charset="-122"/>
                <a:sym typeface="+mn-ea"/>
              </a:rPr>
              <a:t>（一）党在不同时期的廉政建设</a:t>
            </a:r>
            <a:br>
              <a:rPr lang="en-US" altLang="zh-CN" sz="2700" b="1" spc="300" dirty="0">
                <a:solidFill>
                  <a:srgbClr val="0000FF"/>
                </a:solidFill>
                <a:latin typeface="微软雅黑" panose="020B0503020204020204" charset="-122"/>
                <a:ea typeface="微软雅黑" panose="020B0503020204020204" charset="-122"/>
                <a:sym typeface="+mn-ea"/>
              </a:rPr>
            </a:br>
            <a:r>
              <a:rPr lang="zh-CN" altLang="en-US" sz="2700" b="1" spc="300" dirty="0">
                <a:solidFill>
                  <a:srgbClr val="0000FF"/>
                </a:solidFill>
                <a:latin typeface="微软雅黑" panose="020B0503020204020204" charset="-122"/>
                <a:ea typeface="微软雅黑" panose="020B0503020204020204" charset="-122"/>
                <a:sym typeface="+mn-ea"/>
              </a:rPr>
              <a:t>（二）感悟党的领导</a:t>
            </a:r>
            <a:endParaRPr lang="zh-CN" altLang="en-US" sz="3200" b="1" spc="300" dirty="0">
              <a:solidFill>
                <a:srgbClr val="0000FF"/>
              </a:solidFill>
              <a:latin typeface="微软雅黑" panose="020B0503020204020204" charset="-122"/>
              <a:ea typeface="微软雅黑" panose="020B0503020204020204" charset="-122"/>
              <a:sym typeface="+mn-ea"/>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高一年级政治</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7" name="文本框 6"/>
          <p:cNvSpPr txBox="1"/>
          <p:nvPr/>
        </p:nvSpPr>
        <p:spPr>
          <a:xfrm>
            <a:off x="3207351" y="3768780"/>
            <a:ext cx="5667708"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   北京中学   张凤莲   谢菁</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1867" y="84149"/>
            <a:ext cx="9040265" cy="476091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lgn="ctr">
              <a:defRPr/>
            </a:pPr>
            <a:r>
              <a:rPr lang="zh-CN" altLang="en-US" sz="2800" b="1" dirty="0">
                <a:solidFill>
                  <a:srgbClr val="0000FF"/>
                </a:solidFill>
                <a:latin typeface="微软雅黑" panose="020B0503020204020204" pitchFamily="34" charset="-122"/>
                <a:ea typeface="微软雅黑" panose="020B0503020204020204" pitchFamily="34" charset="-122"/>
              </a:rPr>
              <a:t>请看</a:t>
            </a:r>
            <a:r>
              <a:rPr lang="zh-CN" altLang="en-US" sz="2800" b="1" dirty="0">
                <a:latin typeface="宋体" panose="02010600030101010101" pitchFamily="2" charset="-122"/>
                <a:ea typeface="宋体" panose="02010600030101010101" pitchFamily="2" charset="-122"/>
              </a:rPr>
              <a:t>“陈云与党风廉政建设”展</a:t>
            </a:r>
            <a:endParaRPr lang="en-US" altLang="zh-CN" sz="2400" b="1" spc="-38" dirty="0">
              <a:latin typeface="+mn-ea"/>
            </a:endParaRPr>
          </a:p>
          <a:p>
            <a:pPr>
              <a:defRPr/>
            </a:pPr>
            <a:r>
              <a:rPr lang="zh-CN" altLang="en-US" sz="2400" b="1" spc="-38" dirty="0">
                <a:latin typeface="+mn-ea"/>
              </a:rPr>
              <a:t>推荐展品：</a:t>
            </a:r>
            <a:endParaRPr lang="en-US" altLang="zh-CN" sz="2400" b="1" spc="-38" dirty="0">
              <a:latin typeface="+mn-ea"/>
            </a:endParaRPr>
          </a:p>
          <a:p>
            <a:pPr>
              <a:defRPr/>
            </a:pPr>
            <a:endParaRPr lang="en-US" altLang="zh-CN" sz="2400" b="1" spc="-38" dirty="0">
              <a:solidFill>
                <a:srgbClr val="000000"/>
              </a:solidFill>
              <a:latin typeface="+mn-ea"/>
              <a:ea typeface="宋体" panose="02010600030101010101" pitchFamily="2" charset="-122"/>
              <a:sym typeface="+mn-ea"/>
            </a:endParaRPr>
          </a:p>
          <a:p>
            <a:pPr>
              <a:defRPr/>
            </a:pPr>
            <a:endParaRPr lang="en-US" altLang="zh-CN" sz="2400" b="1" spc="-38" dirty="0">
              <a:solidFill>
                <a:srgbClr val="000000"/>
              </a:solidFill>
              <a:latin typeface="+mn-ea"/>
              <a:ea typeface="宋体" panose="02010600030101010101" pitchFamily="2" charset="-122"/>
              <a:sym typeface="+mn-ea"/>
            </a:endParaRPr>
          </a:p>
          <a:p>
            <a:pPr>
              <a:defRPr/>
            </a:pPr>
            <a:endParaRPr lang="en-US" altLang="zh-CN" sz="2400" b="1" spc="-38" dirty="0">
              <a:solidFill>
                <a:srgbClr val="000000"/>
              </a:solidFill>
              <a:latin typeface="+mn-ea"/>
              <a:ea typeface="宋体" panose="02010600030101010101" pitchFamily="2" charset="-122"/>
              <a:sym typeface="+mn-ea"/>
            </a:endParaRPr>
          </a:p>
          <a:p>
            <a:pPr>
              <a:defRPr/>
            </a:pPr>
            <a:endParaRPr lang="en-US" altLang="zh-CN" sz="2400" b="1" spc="-38" dirty="0">
              <a:solidFill>
                <a:srgbClr val="000000"/>
              </a:solidFill>
              <a:latin typeface="+mn-ea"/>
              <a:ea typeface="宋体" panose="02010600030101010101" pitchFamily="2" charset="-122"/>
              <a:sym typeface="+mn-ea"/>
            </a:endParaRPr>
          </a:p>
          <a:p>
            <a:pPr>
              <a:defRPr/>
            </a:pPr>
            <a:endParaRPr lang="en-US" altLang="zh-CN" sz="2400" b="1" dirty="0">
              <a:solidFill>
                <a:srgbClr val="000000"/>
              </a:solidFill>
              <a:latin typeface="宋体" panose="02010600030101010101" pitchFamily="2" charset="-122"/>
              <a:ea typeface="宋体" panose="02010600030101010101" pitchFamily="2" charset="-122"/>
              <a:sym typeface="+mn-ea"/>
            </a:endParaRPr>
          </a:p>
          <a:p>
            <a:pPr>
              <a:lnSpc>
                <a:spcPct val="120000"/>
              </a:lnSpc>
              <a:spcBef>
                <a:spcPts val="600"/>
              </a:spcBef>
            </a:pPr>
            <a:endParaRPr lang="en-US" altLang="zh-CN" sz="2400" b="1" spc="-38" dirty="0">
              <a:latin typeface="+mn-ea"/>
            </a:endParaRPr>
          </a:p>
          <a:p>
            <a:pPr>
              <a:lnSpc>
                <a:spcPct val="120000"/>
              </a:lnSpc>
              <a:spcBef>
                <a:spcPts val="600"/>
              </a:spcBef>
            </a:pPr>
            <a:endParaRPr lang="en-US" altLang="zh-CN" sz="2400" b="1" spc="-38" dirty="0">
              <a:latin typeface="+mn-ea"/>
            </a:endParaRPr>
          </a:p>
          <a:p>
            <a:pPr>
              <a:lnSpc>
                <a:spcPct val="120000"/>
              </a:lnSpc>
              <a:spcBef>
                <a:spcPts val="600"/>
              </a:spcBef>
            </a:pPr>
            <a:r>
              <a:rPr lang="zh-CN" altLang="en-US" sz="2400" b="1" spc="-38" dirty="0">
                <a:latin typeface="+mn-ea"/>
              </a:rPr>
              <a:t>推荐理由：</a:t>
            </a:r>
            <a:r>
              <a:rPr lang="zh-CN" altLang="en-US" sz="2400" b="1" dirty="0">
                <a:solidFill>
                  <a:srgbClr val="000000"/>
                </a:solidFill>
                <a:latin typeface="宋体" panose="02010600030101010101" pitchFamily="2" charset="-122"/>
                <a:ea typeface="宋体" panose="02010600030101010101" pitchFamily="2" charset="-122"/>
              </a:rPr>
              <a:t>这间棉背心陈云穿了</a:t>
            </a:r>
            <a:r>
              <a:rPr lang="en-US" altLang="zh-CN" sz="2400" b="1" dirty="0">
                <a:solidFill>
                  <a:srgbClr val="FF0000"/>
                </a:solidFill>
                <a:latin typeface="+mn-ea"/>
                <a:ea typeface="+mn-ea"/>
              </a:rPr>
              <a:t>38</a:t>
            </a:r>
            <a:r>
              <a:rPr lang="zh-CN" altLang="en-US" sz="2400" b="1" dirty="0">
                <a:solidFill>
                  <a:srgbClr val="FF0000"/>
                </a:solidFill>
                <a:latin typeface="+mn-ea"/>
                <a:ea typeface="+mn-ea"/>
              </a:rPr>
              <a:t>年</a:t>
            </a:r>
            <a:r>
              <a:rPr lang="zh-CN" altLang="en-US" sz="2400" b="1" dirty="0">
                <a:solidFill>
                  <a:srgbClr val="000000"/>
                </a:solidFill>
                <a:latin typeface="宋体" panose="02010600030101010101" pitchFamily="2" charset="-122"/>
                <a:ea typeface="宋体" panose="02010600030101010101" pitchFamily="2" charset="-122"/>
              </a:rPr>
              <a:t>，共有</a:t>
            </a:r>
            <a:r>
              <a:rPr lang="en-US" altLang="zh-CN" sz="2400" b="1" dirty="0">
                <a:solidFill>
                  <a:srgbClr val="FF0000"/>
                </a:solidFill>
                <a:latin typeface="+mn-ea"/>
                <a:ea typeface="+mn-ea"/>
              </a:rPr>
              <a:t>32</a:t>
            </a:r>
            <a:r>
              <a:rPr lang="zh-CN" altLang="en-US" sz="2400" b="1" dirty="0">
                <a:solidFill>
                  <a:srgbClr val="FF0000"/>
                </a:solidFill>
                <a:latin typeface="+mn-ea"/>
                <a:ea typeface="+mn-ea"/>
              </a:rPr>
              <a:t>块补丁</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ct val="120000"/>
              </a:lnSpc>
              <a:spcBef>
                <a:spcPts val="600"/>
              </a:spcBef>
            </a:pPr>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00"/>
                </a:solidFill>
                <a:latin typeface="宋体" panose="02010600030101010101" pitchFamily="2" charset="-122"/>
                <a:ea typeface="宋体" panose="02010600030101010101" pitchFamily="2" charset="-122"/>
              </a:rPr>
              <a:t>体现了中国共产党人</a:t>
            </a:r>
            <a:r>
              <a:rPr lang="zh-CN" altLang="en-US" sz="2400" b="1" dirty="0">
                <a:solidFill>
                  <a:srgbClr val="FF0000"/>
                </a:solidFill>
                <a:latin typeface="+mn-ea"/>
                <a:ea typeface="+mn-ea"/>
              </a:rPr>
              <a:t>艰苦奋斗</a:t>
            </a:r>
            <a:r>
              <a:rPr lang="zh-CN" altLang="en-US" sz="2400" b="1" dirty="0">
                <a:solidFill>
                  <a:srgbClr val="000000"/>
                </a:solidFill>
                <a:latin typeface="宋体" panose="02010600030101010101" pitchFamily="2" charset="-122"/>
                <a:ea typeface="宋体" panose="02010600030101010101" pitchFamily="2" charset="-122"/>
              </a:rPr>
              <a:t>的</a:t>
            </a:r>
            <a:r>
              <a:rPr lang="zh-CN" altLang="en-US" sz="2400" b="1" dirty="0">
                <a:solidFill>
                  <a:srgbClr val="FF0000"/>
                </a:solidFill>
                <a:latin typeface="+mn-ea"/>
                <a:ea typeface="+mn-ea"/>
              </a:rPr>
              <a:t>本色</a:t>
            </a:r>
            <a:r>
              <a:rPr lang="zh-CN" altLang="en-US" sz="2400" b="1" dirty="0">
                <a:solidFill>
                  <a:srgbClr val="000000"/>
                </a:solidFill>
                <a:latin typeface="宋体" panose="02010600030101010101" pitchFamily="2" charset="-122"/>
                <a:ea typeface="宋体" panose="02010600030101010101" pitchFamily="2" charset="-122"/>
              </a:rPr>
              <a:t>。</a:t>
            </a:r>
            <a:r>
              <a:rPr lang="en-US" altLang="zh-CN" sz="2400" b="1" dirty="0">
                <a:solidFill>
                  <a:srgbClr val="000000"/>
                </a:solidFill>
                <a:latin typeface="宋体" panose="02010600030101010101" pitchFamily="2" charset="-122"/>
                <a:ea typeface="宋体" panose="02010600030101010101" pitchFamily="2" charset="-122"/>
              </a:rPr>
              <a:t>    </a:t>
            </a:r>
          </a:p>
        </p:txBody>
      </p:sp>
      <p:pic>
        <p:nvPicPr>
          <p:cNvPr id="4" name="图片 3">
            <a:extLst>
              <a:ext uri="{FF2B5EF4-FFF2-40B4-BE49-F238E27FC236}">
                <a16:creationId xmlns:a16="http://schemas.microsoft.com/office/drawing/2014/main" id="{3A46A2EE-B8F6-4D36-8168-A5E995EEE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052" y="660000"/>
            <a:ext cx="5859317" cy="3066756"/>
          </a:xfrm>
          <a:prstGeom prst="rect">
            <a:avLst/>
          </a:prstGeom>
        </p:spPr>
      </p:pic>
    </p:spTree>
    <p:extLst>
      <p:ext uri="{BB962C8B-B14F-4D97-AF65-F5344CB8AC3E}">
        <p14:creationId xmlns:p14="http://schemas.microsoft.com/office/powerpoint/2010/main" val="12258931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1867" y="84149"/>
            <a:ext cx="9040265" cy="489364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lgn="ctr">
              <a:defRPr/>
            </a:pPr>
            <a:endParaRPr lang="en-US" altLang="zh-CN" sz="2400" b="1" spc="-38" dirty="0">
              <a:latin typeface="+mn-ea"/>
            </a:endParaRPr>
          </a:p>
          <a:p>
            <a:pPr>
              <a:defRPr/>
            </a:pPr>
            <a:r>
              <a:rPr lang="zh-CN" altLang="en-US" sz="2400" b="1" spc="-38" dirty="0">
                <a:latin typeface="+mn-ea"/>
              </a:rPr>
              <a:t>推荐展品：</a:t>
            </a:r>
            <a:endParaRPr lang="en-US" altLang="zh-CN" sz="2400" b="1" spc="-38" dirty="0">
              <a:latin typeface="+mn-ea"/>
            </a:endParaRPr>
          </a:p>
          <a:p>
            <a:pPr>
              <a:defRPr/>
            </a:pPr>
            <a:endParaRPr lang="en-US" altLang="zh-CN" sz="2400" b="1" spc="-38" dirty="0">
              <a:solidFill>
                <a:srgbClr val="000000"/>
              </a:solidFill>
              <a:latin typeface="+mn-ea"/>
              <a:ea typeface="宋体" panose="02010600030101010101" pitchFamily="2" charset="-122"/>
              <a:sym typeface="+mn-ea"/>
            </a:endParaRPr>
          </a:p>
          <a:p>
            <a:pPr>
              <a:defRPr/>
            </a:pPr>
            <a:endParaRPr lang="en-US" altLang="zh-CN" sz="2400" b="1" spc="-38" dirty="0">
              <a:solidFill>
                <a:srgbClr val="000000"/>
              </a:solidFill>
              <a:latin typeface="+mn-ea"/>
              <a:ea typeface="宋体" panose="02010600030101010101" pitchFamily="2" charset="-122"/>
              <a:sym typeface="+mn-ea"/>
            </a:endParaRPr>
          </a:p>
          <a:p>
            <a:pPr>
              <a:defRPr/>
            </a:pPr>
            <a:endParaRPr lang="en-US" altLang="zh-CN" sz="2400" b="1" spc="-38" dirty="0">
              <a:solidFill>
                <a:srgbClr val="000000"/>
              </a:solidFill>
              <a:latin typeface="+mn-ea"/>
              <a:ea typeface="宋体" panose="02010600030101010101" pitchFamily="2" charset="-122"/>
              <a:sym typeface="+mn-ea"/>
            </a:endParaRPr>
          </a:p>
          <a:p>
            <a:pPr>
              <a:defRPr/>
            </a:pPr>
            <a:endParaRPr lang="en-US" altLang="zh-CN" sz="2400" b="1" spc="-38" dirty="0">
              <a:solidFill>
                <a:srgbClr val="000000"/>
              </a:solidFill>
              <a:latin typeface="+mn-ea"/>
              <a:ea typeface="宋体" panose="02010600030101010101" pitchFamily="2" charset="-122"/>
              <a:sym typeface="+mn-ea"/>
            </a:endParaRPr>
          </a:p>
          <a:p>
            <a:pPr>
              <a:defRPr/>
            </a:pPr>
            <a:endParaRPr lang="en-US" altLang="zh-CN" sz="2400" b="1" spc="-38" dirty="0">
              <a:solidFill>
                <a:srgbClr val="000000"/>
              </a:solidFill>
              <a:latin typeface="+mn-ea"/>
              <a:ea typeface="宋体" panose="02010600030101010101" pitchFamily="2" charset="-122"/>
              <a:sym typeface="+mn-ea"/>
            </a:endParaRPr>
          </a:p>
          <a:p>
            <a:pPr>
              <a:defRPr/>
            </a:pPr>
            <a:endParaRPr lang="en-US" altLang="zh-CN" sz="2400" b="1" dirty="0">
              <a:solidFill>
                <a:srgbClr val="000000"/>
              </a:solidFill>
              <a:latin typeface="宋体" panose="02010600030101010101" pitchFamily="2" charset="-122"/>
              <a:ea typeface="宋体" panose="02010600030101010101" pitchFamily="2" charset="-122"/>
              <a:sym typeface="+mn-ea"/>
            </a:endParaRPr>
          </a:p>
          <a:p>
            <a:pPr>
              <a:defRPr/>
            </a:pPr>
            <a:endParaRPr lang="en-US" altLang="zh-CN" sz="2400" b="1" dirty="0">
              <a:solidFill>
                <a:srgbClr val="000000"/>
              </a:solidFill>
              <a:latin typeface="宋体" panose="02010600030101010101" pitchFamily="2" charset="-122"/>
              <a:ea typeface="宋体" panose="02010600030101010101" pitchFamily="2" charset="-122"/>
              <a:sym typeface="+mn-ea"/>
            </a:endParaRPr>
          </a:p>
          <a:p>
            <a:pPr>
              <a:defRPr/>
            </a:pPr>
            <a:endParaRPr lang="en-US" altLang="zh-CN" sz="2400" b="1" dirty="0">
              <a:solidFill>
                <a:srgbClr val="000000"/>
              </a:solidFill>
              <a:latin typeface="宋体" panose="02010600030101010101" pitchFamily="2" charset="-122"/>
              <a:ea typeface="宋体" panose="02010600030101010101" pitchFamily="2" charset="-122"/>
              <a:sym typeface="+mn-ea"/>
            </a:endParaRPr>
          </a:p>
          <a:p>
            <a:r>
              <a:rPr lang="zh-CN" altLang="en-US" sz="2400" b="1" spc="-38" dirty="0">
                <a:latin typeface="+mn-ea"/>
              </a:rPr>
              <a:t>推荐理由：</a:t>
            </a:r>
            <a:r>
              <a:rPr lang="zh-CN" altLang="en-US" sz="2400" b="1" dirty="0">
                <a:solidFill>
                  <a:srgbClr val="000000"/>
                </a:solidFill>
                <a:latin typeface="宋体" panose="02010600030101010101" pitchFamily="2" charset="-122"/>
                <a:ea typeface="宋体" panose="02010600030101010101" pitchFamily="2" charset="-122"/>
              </a:rPr>
              <a:t>这只皮箱是陈云在</a:t>
            </a:r>
            <a:r>
              <a:rPr lang="en-US" altLang="zh-CN" sz="2400" b="1" dirty="0">
                <a:solidFill>
                  <a:srgbClr val="000000"/>
                </a:solidFill>
                <a:latin typeface="微软雅黑" panose="020B0503020204020204" pitchFamily="34" charset="-122"/>
                <a:ea typeface="微软雅黑" panose="020B0503020204020204" pitchFamily="34" charset="-122"/>
              </a:rPr>
              <a:t>1933</a:t>
            </a:r>
            <a:r>
              <a:rPr lang="zh-CN" altLang="en-US" sz="2400" b="1" dirty="0">
                <a:solidFill>
                  <a:srgbClr val="000000"/>
                </a:solidFill>
                <a:latin typeface="微软雅黑" panose="020B0503020204020204" pitchFamily="34" charset="-122"/>
                <a:ea typeface="微软雅黑" panose="020B0503020204020204" pitchFamily="34" charset="-122"/>
              </a:rPr>
              <a:t>年</a:t>
            </a:r>
            <a:r>
              <a:rPr lang="zh-CN" altLang="en-US" sz="2400" b="1" dirty="0">
                <a:solidFill>
                  <a:srgbClr val="000000"/>
                </a:solidFill>
                <a:latin typeface="宋体" panose="02010600030101010101" pitchFamily="2" charset="-122"/>
                <a:ea typeface="宋体" panose="02010600030101010101" pitchFamily="2" charset="-122"/>
              </a:rPr>
              <a:t>离开上海，前往中央苏区</a:t>
            </a:r>
            <a:endParaRPr lang="en-US" altLang="zh-CN" sz="2400" b="1" dirty="0">
              <a:solidFill>
                <a:srgbClr val="000000"/>
              </a:solidFill>
              <a:latin typeface="宋体" panose="02010600030101010101" pitchFamily="2" charset="-122"/>
              <a:ea typeface="宋体" panose="02010600030101010101" pitchFamily="2" charset="-122"/>
            </a:endParaRPr>
          </a:p>
          <a:p>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00"/>
                </a:solidFill>
                <a:latin typeface="宋体" panose="02010600030101010101" pitchFamily="2" charset="-122"/>
                <a:ea typeface="宋体" panose="02010600030101010101" pitchFamily="2" charset="-122"/>
              </a:rPr>
              <a:t>瑞金时购买的，他一共使用了</a:t>
            </a:r>
            <a:r>
              <a:rPr lang="en-US" altLang="zh-CN" sz="2400" b="1" dirty="0">
                <a:solidFill>
                  <a:srgbClr val="FF0000"/>
                </a:solidFill>
                <a:latin typeface="+mn-ea"/>
                <a:ea typeface="+mn-ea"/>
              </a:rPr>
              <a:t>62</a:t>
            </a:r>
            <a:r>
              <a:rPr lang="zh-CN" altLang="en-US" sz="2400" b="1" dirty="0">
                <a:solidFill>
                  <a:srgbClr val="FF0000"/>
                </a:solidFill>
                <a:latin typeface="+mn-ea"/>
                <a:ea typeface="+mn-ea"/>
              </a:rPr>
              <a:t>年</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r>
              <a:rPr lang="zh-CN" altLang="en-US" sz="2400" b="1" dirty="0">
                <a:solidFill>
                  <a:srgbClr val="000000"/>
                </a:solidFill>
                <a:latin typeface="宋体" panose="02010600030101010101" pitchFamily="2" charset="-122"/>
                <a:ea typeface="宋体" panose="02010600030101010101" pitchFamily="2" charset="-122"/>
              </a:rPr>
              <a:t>          这体现了中国共产党人</a:t>
            </a:r>
            <a:r>
              <a:rPr lang="zh-CN" altLang="en-US" sz="2400" b="1" dirty="0">
                <a:solidFill>
                  <a:srgbClr val="FF0000"/>
                </a:solidFill>
                <a:latin typeface="+mn-ea"/>
              </a:rPr>
              <a:t>艰苦奋斗</a:t>
            </a:r>
            <a:r>
              <a:rPr lang="zh-CN" altLang="en-US" sz="2400" b="1" dirty="0">
                <a:solidFill>
                  <a:srgbClr val="000000"/>
                </a:solidFill>
                <a:latin typeface="宋体" panose="02010600030101010101" pitchFamily="2" charset="-122"/>
                <a:ea typeface="宋体" panose="02010600030101010101" pitchFamily="2" charset="-122"/>
              </a:rPr>
              <a:t>的</a:t>
            </a:r>
            <a:r>
              <a:rPr lang="zh-CN" altLang="en-US" sz="2400" b="1" dirty="0">
                <a:solidFill>
                  <a:srgbClr val="FF0000"/>
                </a:solidFill>
                <a:latin typeface="+mn-ea"/>
              </a:rPr>
              <a:t>本色</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p:txBody>
      </p:sp>
      <p:pic>
        <p:nvPicPr>
          <p:cNvPr id="5" name="图片 4">
            <a:extLst>
              <a:ext uri="{FF2B5EF4-FFF2-40B4-BE49-F238E27FC236}">
                <a16:creationId xmlns:a16="http://schemas.microsoft.com/office/drawing/2014/main" id="{96BC718D-A425-4E07-A576-83E64CE25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92" y="514061"/>
            <a:ext cx="6748887" cy="3236257"/>
          </a:xfrm>
          <a:prstGeom prst="rect">
            <a:avLst/>
          </a:prstGeom>
        </p:spPr>
      </p:pic>
    </p:spTree>
    <p:extLst>
      <p:ext uri="{BB962C8B-B14F-4D97-AF65-F5344CB8AC3E}">
        <p14:creationId xmlns:p14="http://schemas.microsoft.com/office/powerpoint/2010/main" val="7074852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84524" y="107201"/>
            <a:ext cx="8967268" cy="120032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defRPr/>
            </a:pPr>
            <a:r>
              <a:rPr lang="zh-CN" altLang="en-US" sz="2400" b="1" spc="-38" dirty="0">
                <a:solidFill>
                  <a:srgbClr val="0000FF"/>
                </a:solidFill>
                <a:latin typeface="+mn-ea"/>
              </a:rPr>
              <a:t>殚精竭虑、端正党风；雷厉风行、反腐倡廉；严于律已、廉政垂范</a:t>
            </a:r>
          </a:p>
          <a:p>
            <a:pPr>
              <a:defRPr/>
            </a:pPr>
            <a:r>
              <a:rPr lang="zh-CN" altLang="en-US" sz="2400" b="1" dirty="0">
                <a:latin typeface="微软雅黑" panose="020B0503020204020204" pitchFamily="34" charset="-122"/>
                <a:ea typeface="微软雅黑" panose="020B0503020204020204" pitchFamily="34" charset="-122"/>
              </a:rPr>
              <a:t>展览</a:t>
            </a:r>
            <a:r>
              <a:rPr lang="zh-CN" altLang="en-US" sz="2400" b="1" dirty="0">
                <a:solidFill>
                  <a:srgbClr val="0000FF"/>
                </a:solidFill>
                <a:latin typeface="微软雅黑" panose="020B0503020204020204" pitchFamily="34" charset="-122"/>
                <a:ea typeface="微软雅黑" panose="020B0503020204020204" pitchFamily="34" charset="-122"/>
              </a:rPr>
              <a:t>展现</a:t>
            </a:r>
            <a:r>
              <a:rPr lang="zh-CN" altLang="en-US" sz="2400" b="1" dirty="0">
                <a:latin typeface="宋体" panose="02010600030101010101" pitchFamily="2" charset="-122"/>
                <a:ea typeface="宋体" panose="02010600030101010101" pitchFamily="2" charset="-122"/>
              </a:rPr>
              <a:t>了陈云党风廉政建设</a:t>
            </a:r>
            <a:r>
              <a:rPr lang="zh-CN" altLang="en-US" sz="2400" b="1" dirty="0">
                <a:solidFill>
                  <a:srgbClr val="FF0000"/>
                </a:solidFill>
                <a:latin typeface="微软雅黑" panose="020B0503020204020204" pitchFamily="34" charset="-122"/>
                <a:ea typeface="微软雅黑" panose="020B0503020204020204" pitchFamily="34" charset="-122"/>
              </a:rPr>
              <a:t>思想</a:t>
            </a:r>
            <a:r>
              <a:rPr lang="zh-CN" altLang="en-US" sz="2400" b="1" dirty="0">
                <a:latin typeface="宋体" panose="02010600030101010101" pitchFamily="2" charset="-122"/>
                <a:ea typeface="宋体" panose="02010600030101010101" pitchFamily="2" charset="-122"/>
              </a:rPr>
              <a:t>和</a:t>
            </a:r>
            <a:r>
              <a:rPr lang="zh-CN" altLang="en-US" sz="2400" b="1" dirty="0">
                <a:solidFill>
                  <a:srgbClr val="FF0000"/>
                </a:solidFill>
                <a:latin typeface="微软雅黑" panose="020B0503020204020204" pitchFamily="34" charset="-122"/>
                <a:ea typeface="微软雅黑" panose="020B0503020204020204" pitchFamily="34" charset="-122"/>
              </a:rPr>
              <a:t>实践</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a:p>
            <a:pPr>
              <a:defRPr/>
            </a:pPr>
            <a:r>
              <a:rPr lang="en-US" altLang="zh-CN" sz="2400" b="1" dirty="0">
                <a:latin typeface="宋体" panose="02010600030101010101" pitchFamily="2" charset="-122"/>
                <a:ea typeface="宋体" panose="02010600030101010101" pitchFamily="2" charset="-122"/>
              </a:rPr>
              <a:t>    </a:t>
            </a:r>
            <a:r>
              <a:rPr lang="zh-CN" altLang="en-US" sz="2400" b="1" dirty="0">
                <a:solidFill>
                  <a:srgbClr val="0000FF"/>
                </a:solidFill>
                <a:latin typeface="微软雅黑" panose="020B0503020204020204" pitchFamily="34" charset="-122"/>
                <a:ea typeface="微软雅黑" panose="020B0503020204020204" pitchFamily="34" charset="-122"/>
              </a:rPr>
              <a:t>体现</a:t>
            </a:r>
            <a:r>
              <a:rPr lang="zh-CN" altLang="en-US" sz="2400" b="1" dirty="0">
                <a:latin typeface="宋体" panose="02010600030101010101" pitchFamily="2" charset="-122"/>
                <a:ea typeface="宋体" panose="02010600030101010101" pitchFamily="2" charset="-122"/>
              </a:rPr>
              <a:t>了他</a:t>
            </a:r>
            <a:r>
              <a:rPr lang="zh-CN" altLang="en-US" sz="2000" b="1" dirty="0">
                <a:latin typeface="宋体" panose="02010600030101010101" pitchFamily="2" charset="-122"/>
                <a:ea typeface="宋体" panose="02010600030101010101" pitchFamily="2" charset="-122"/>
              </a:rPr>
              <a:t>“</a:t>
            </a:r>
            <a:r>
              <a:rPr lang="zh-CN" altLang="en-US" sz="2400" b="1" dirty="0">
                <a:latin typeface="微软雅黑" panose="020B0503020204020204" pitchFamily="34" charset="-122"/>
                <a:ea typeface="微软雅黑" panose="020B0503020204020204" pitchFamily="34" charset="-122"/>
              </a:rPr>
              <a:t>个人名利淡如水</a:t>
            </a:r>
            <a:r>
              <a:rPr lang="zh-CN" altLang="en-US" sz="18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党的事业重如山</a:t>
            </a:r>
            <a:r>
              <a:rPr lang="zh-CN" altLang="en-US" sz="20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的</a:t>
            </a:r>
            <a:r>
              <a:rPr lang="zh-CN" altLang="en-US" sz="2400" b="1" dirty="0">
                <a:solidFill>
                  <a:srgbClr val="0000FF"/>
                </a:solidFill>
                <a:latin typeface="微软雅黑" panose="020B0503020204020204" pitchFamily="34" charset="-122"/>
                <a:ea typeface="微软雅黑" panose="020B0503020204020204" pitchFamily="34" charset="-122"/>
              </a:rPr>
              <a:t>政治品格</a:t>
            </a:r>
            <a:r>
              <a:rPr lang="zh-CN" altLang="en-US" sz="2400" b="1" dirty="0">
                <a:latin typeface="宋体" panose="02010600030101010101" pitchFamily="2" charset="-122"/>
                <a:ea typeface="宋体" panose="02010600030101010101" pitchFamily="2" charset="-122"/>
              </a:rPr>
              <a:t>。</a:t>
            </a:r>
            <a:endParaRPr lang="en-US" altLang="zh-CN" sz="2000" b="1" dirty="0">
              <a:solidFill>
                <a:srgbClr val="000000"/>
              </a:solidFill>
              <a:latin typeface="宋体" panose="02010600030101010101" pitchFamily="2" charset="-122"/>
              <a:ea typeface="宋体" panose="02010600030101010101" pitchFamily="2" charset="-122"/>
            </a:endParaRPr>
          </a:p>
        </p:txBody>
      </p:sp>
      <p:pic>
        <p:nvPicPr>
          <p:cNvPr id="4" name="图片 3">
            <a:extLst>
              <a:ext uri="{FF2B5EF4-FFF2-40B4-BE49-F238E27FC236}">
                <a16:creationId xmlns:a16="http://schemas.microsoft.com/office/drawing/2014/main" id="{CFA840A2-6216-4D25-954B-139F7A593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036" y="1459760"/>
            <a:ext cx="5945756" cy="3576539"/>
          </a:xfrm>
          <a:prstGeom prst="rect">
            <a:avLst/>
          </a:prstGeom>
        </p:spPr>
      </p:pic>
      <p:pic>
        <p:nvPicPr>
          <p:cNvPr id="8" name="图片 7">
            <a:extLst>
              <a:ext uri="{FF2B5EF4-FFF2-40B4-BE49-F238E27FC236}">
                <a16:creationId xmlns:a16="http://schemas.microsoft.com/office/drawing/2014/main" id="{D2E64757-395C-4164-9A19-AA82C4A85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4" y="1459760"/>
            <a:ext cx="2760756" cy="3576539"/>
          </a:xfrm>
          <a:prstGeom prst="rect">
            <a:avLst/>
          </a:prstGeom>
        </p:spPr>
      </p:pic>
    </p:spTree>
    <p:extLst>
      <p:ext uri="{BB962C8B-B14F-4D97-AF65-F5344CB8AC3E}">
        <p14:creationId xmlns:p14="http://schemas.microsoft.com/office/powerpoint/2010/main" val="29885259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21663" y="110465"/>
            <a:ext cx="8891707" cy="120032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lgn="just">
              <a:defRPr/>
            </a:pPr>
            <a:r>
              <a:rPr lang="en-US" altLang="zh-CN" sz="2400" b="1" spc="-38" dirty="0">
                <a:latin typeface="+mn-ea"/>
              </a:rPr>
              <a:t>2.</a:t>
            </a:r>
            <a:r>
              <a:rPr lang="zh-CN" altLang="en-US" sz="2400" b="1" spc="-38" dirty="0">
                <a:solidFill>
                  <a:srgbClr val="0000FF"/>
                </a:solidFill>
                <a:latin typeface="+mn-ea"/>
              </a:rPr>
              <a:t>搜集</a:t>
            </a:r>
            <a:r>
              <a:rPr lang="zh-CN" altLang="en-US" sz="2400" b="1" spc="-38" dirty="0">
                <a:latin typeface="宋体" panose="02010600030101010101" pitchFamily="2" charset="-122"/>
                <a:ea typeface="宋体" panose="02010600030101010101" pitchFamily="2" charset="-122"/>
              </a:rPr>
              <a:t>有关</a:t>
            </a:r>
            <a:r>
              <a:rPr lang="zh-CN" altLang="en-US" sz="2400" b="1" spc="-38" dirty="0">
                <a:latin typeface="+mn-ea"/>
              </a:rPr>
              <a:t>反腐倡廉</a:t>
            </a:r>
            <a:r>
              <a:rPr lang="zh-CN" altLang="en-US" sz="2400" b="1" spc="-38" dirty="0">
                <a:latin typeface="宋体" panose="02010600030101010101" pitchFamily="2" charset="-122"/>
                <a:ea typeface="宋体" panose="02010600030101010101" pitchFamily="2" charset="-122"/>
              </a:rPr>
              <a:t>的</a:t>
            </a:r>
            <a:r>
              <a:rPr lang="zh-CN" altLang="en-US" sz="2400" b="1" spc="-38" dirty="0">
                <a:solidFill>
                  <a:srgbClr val="FF0000"/>
                </a:solidFill>
                <a:latin typeface="+mn-ea"/>
              </a:rPr>
              <a:t>资料</a:t>
            </a:r>
            <a:r>
              <a:rPr lang="zh-CN" altLang="en-US" sz="2400" b="1" spc="-38" dirty="0">
                <a:latin typeface="+mn-ea"/>
              </a:rPr>
              <a:t>，</a:t>
            </a:r>
            <a:endParaRPr lang="en-US" altLang="zh-CN" sz="2400" b="1" spc="-38" dirty="0">
              <a:latin typeface="+mn-ea"/>
            </a:endParaRPr>
          </a:p>
          <a:p>
            <a:pPr algn="just">
              <a:defRPr/>
            </a:pPr>
            <a:r>
              <a:rPr lang="en-US" altLang="zh-CN" sz="2400" b="1" spc="-38" dirty="0">
                <a:latin typeface="+mn-ea"/>
              </a:rPr>
              <a:t>   </a:t>
            </a:r>
            <a:r>
              <a:rPr lang="zh-CN" altLang="en-US" sz="2400" b="1" spc="-38" dirty="0">
                <a:solidFill>
                  <a:srgbClr val="0000FF"/>
                </a:solidFill>
                <a:latin typeface="+mn-ea"/>
              </a:rPr>
              <a:t>结合</a:t>
            </a:r>
            <a:r>
              <a:rPr lang="zh-CN" altLang="en-US" sz="2400" b="1" spc="-38" dirty="0">
                <a:latin typeface="+mn-ea"/>
              </a:rPr>
              <a:t>新时代、新征程、新挑战，</a:t>
            </a:r>
            <a:endParaRPr lang="en-US" altLang="zh-CN" sz="2400" b="1" spc="-38" dirty="0">
              <a:latin typeface="+mn-ea"/>
            </a:endParaRPr>
          </a:p>
          <a:p>
            <a:pPr algn="just">
              <a:defRPr/>
            </a:pPr>
            <a:r>
              <a:rPr lang="en-US" altLang="zh-CN" sz="2400" b="1" spc="-38" dirty="0">
                <a:latin typeface="+mn-ea"/>
              </a:rPr>
              <a:t>   </a:t>
            </a:r>
            <a:r>
              <a:rPr lang="zh-CN" altLang="en-US" sz="2400" b="1" spc="-38" dirty="0">
                <a:solidFill>
                  <a:srgbClr val="0000FF"/>
                </a:solidFill>
                <a:latin typeface="+mn-ea"/>
              </a:rPr>
              <a:t>说明</a:t>
            </a:r>
            <a:r>
              <a:rPr lang="zh-CN" altLang="en-US" sz="2400" b="1" spc="-38" dirty="0">
                <a:latin typeface="宋体" panose="02010600030101010101" pitchFamily="2" charset="-122"/>
                <a:ea typeface="宋体" panose="02010600030101010101" pitchFamily="2" charset="-122"/>
              </a:rPr>
              <a:t>全面</a:t>
            </a:r>
            <a:r>
              <a:rPr lang="zh-CN" altLang="en-US" sz="2400" b="1" spc="-38" dirty="0">
                <a:latin typeface="+mn-ea"/>
              </a:rPr>
              <a:t>从严治党</a:t>
            </a:r>
            <a:r>
              <a:rPr lang="zh-CN" altLang="en-US" sz="2400" b="1" spc="-38" dirty="0">
                <a:latin typeface="宋体" panose="02010600030101010101" pitchFamily="2" charset="-122"/>
                <a:ea typeface="宋体" panose="02010600030101010101" pitchFamily="2" charset="-122"/>
              </a:rPr>
              <a:t>的</a:t>
            </a:r>
            <a:r>
              <a:rPr lang="zh-CN" altLang="en-US" sz="2400" b="1" spc="-38" dirty="0">
                <a:solidFill>
                  <a:srgbClr val="FF0000"/>
                </a:solidFill>
                <a:latin typeface="+mn-ea"/>
              </a:rPr>
              <a:t>意义</a:t>
            </a:r>
            <a:r>
              <a:rPr lang="zh-CN" altLang="en-US" sz="2400" b="1" spc="-38" dirty="0">
                <a:latin typeface="+mn-ea"/>
              </a:rPr>
              <a:t>。</a:t>
            </a:r>
          </a:p>
        </p:txBody>
      </p:sp>
      <p:sp>
        <p:nvSpPr>
          <p:cNvPr id="3" name="矩形 2"/>
          <p:cNvSpPr>
            <a:spLocks noChangeArrowheads="1"/>
          </p:cNvSpPr>
          <p:nvPr/>
        </p:nvSpPr>
        <p:spPr bwMode="auto">
          <a:xfrm>
            <a:off x="121664" y="1630445"/>
            <a:ext cx="8891706" cy="288655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lnSpc>
                <a:spcPct val="110000"/>
              </a:lnSpc>
            </a:pPr>
            <a:r>
              <a:rPr lang="en-US" altLang="zh-CN" sz="2400" b="1" spc="-38" dirty="0">
                <a:solidFill>
                  <a:srgbClr val="FF0000"/>
                </a:solidFill>
                <a:latin typeface="宋体" panose="02010600030101010101" pitchFamily="2" charset="-122"/>
                <a:ea typeface="宋体" panose="02010600030101010101" pitchFamily="2" charset="-122"/>
              </a:rPr>
              <a:t>    </a:t>
            </a:r>
            <a:r>
              <a:rPr lang="zh-CN" altLang="en-US" sz="2400" b="1" dirty="0">
                <a:solidFill>
                  <a:srgbClr val="0000FF"/>
                </a:solidFill>
                <a:latin typeface="宋体" panose="02010600030101010101" pitchFamily="2" charset="-122"/>
                <a:ea typeface="宋体" panose="02010600030101010101" pitchFamily="2" charset="-122"/>
                <a:cs typeface="+mj-ea"/>
              </a:rPr>
              <a:t>全面从严治党</a:t>
            </a:r>
            <a:r>
              <a:rPr lang="zh-CN" altLang="en-US" sz="2400" dirty="0">
                <a:solidFill>
                  <a:srgbClr val="0000FF"/>
                </a:solidFill>
                <a:latin typeface="宋体" panose="02010600030101010101" pitchFamily="2" charset="-122"/>
                <a:ea typeface="宋体" panose="02010600030101010101" pitchFamily="2" charset="-122"/>
                <a:cs typeface="+mj-ea"/>
              </a:rPr>
              <a:t>，</a:t>
            </a:r>
            <a:endParaRPr lang="en-US" altLang="zh-CN" sz="2400" dirty="0">
              <a:solidFill>
                <a:srgbClr val="0000FF"/>
              </a:solidFill>
              <a:latin typeface="宋体" panose="02010600030101010101" pitchFamily="2" charset="-122"/>
              <a:ea typeface="宋体" panose="02010600030101010101" pitchFamily="2" charset="-122"/>
              <a:cs typeface="+mj-ea"/>
            </a:endParaRPr>
          </a:p>
          <a:p>
            <a:pPr>
              <a:lnSpc>
                <a:spcPct val="110000"/>
              </a:lnSpc>
            </a:pPr>
            <a:r>
              <a:rPr lang="en-US" altLang="zh-CN" sz="2400" b="1" dirty="0">
                <a:solidFill>
                  <a:srgbClr val="0000FF"/>
                </a:solidFill>
                <a:latin typeface="宋体" panose="02010600030101010101" pitchFamily="2" charset="-122"/>
                <a:ea typeface="宋体" panose="02010600030101010101" pitchFamily="2" charset="-122"/>
                <a:cs typeface="+mj-ea"/>
              </a:rPr>
              <a:t>    </a:t>
            </a:r>
            <a:r>
              <a:rPr lang="zh-CN" altLang="en-US" sz="2400" b="1" dirty="0">
                <a:solidFill>
                  <a:srgbClr val="000000"/>
                </a:solidFill>
                <a:latin typeface="宋体" panose="02010600030101010101" pitchFamily="2" charset="-122"/>
                <a:ea typeface="宋体" panose="02010600030101010101" pitchFamily="2" charset="-122"/>
              </a:rPr>
              <a:t>是</a:t>
            </a:r>
            <a:r>
              <a:rPr lang="zh-CN" altLang="en-US" sz="2400" b="1" dirty="0">
                <a:latin typeface="微软雅黑" panose="020B0503020204020204" pitchFamily="34" charset="-122"/>
                <a:ea typeface="微软雅黑" panose="020B0503020204020204" pitchFamily="34" charset="-122"/>
              </a:rPr>
              <a:t>四个全面战略布局</a:t>
            </a:r>
            <a:r>
              <a:rPr lang="zh-CN" altLang="en-US" sz="2400" b="1" dirty="0">
                <a:solidFill>
                  <a:srgbClr val="000000"/>
                </a:solidFill>
                <a:latin typeface="宋体" panose="02010600030101010101" pitchFamily="2" charset="-122"/>
                <a:ea typeface="宋体" panose="02010600030101010101" pitchFamily="2" charset="-122"/>
              </a:rPr>
              <a:t>的</a:t>
            </a:r>
            <a:r>
              <a:rPr lang="zh-CN" altLang="en-US" sz="2400" b="1" spc="-38" dirty="0">
                <a:solidFill>
                  <a:srgbClr val="FF0000"/>
                </a:solidFill>
                <a:latin typeface="+mn-ea"/>
              </a:rPr>
              <a:t>重要组成部分</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ct val="110000"/>
              </a:lnSpc>
            </a:pPr>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00"/>
                </a:solidFill>
                <a:latin typeface="宋体" panose="02010600030101010101" pitchFamily="2" charset="-122"/>
                <a:ea typeface="宋体" panose="02010600030101010101" pitchFamily="2" charset="-122"/>
              </a:rPr>
              <a:t>是</a:t>
            </a:r>
            <a:r>
              <a:rPr lang="zh-CN" altLang="en-US" sz="2400" b="1" dirty="0">
                <a:latin typeface="微软雅黑" panose="020B0503020204020204" pitchFamily="34" charset="-122"/>
                <a:ea typeface="微软雅黑" panose="020B0503020204020204" pitchFamily="34" charset="-122"/>
              </a:rPr>
              <a:t>全面</a:t>
            </a:r>
            <a:r>
              <a:rPr lang="zh-CN" altLang="en-US" sz="2400" b="1" dirty="0">
                <a:solidFill>
                  <a:srgbClr val="000000"/>
                </a:solidFill>
                <a:latin typeface="宋体" panose="02010600030101010101" pitchFamily="2" charset="-122"/>
                <a:ea typeface="宋体" panose="02010600030101010101" pitchFamily="2" charset="-122"/>
              </a:rPr>
              <a:t>建成小康社会、</a:t>
            </a:r>
            <a:r>
              <a:rPr lang="zh-CN" altLang="en-US" sz="2400" b="1" dirty="0">
                <a:latin typeface="微软雅黑" panose="020B0503020204020204" pitchFamily="34" charset="-122"/>
                <a:ea typeface="微软雅黑" panose="020B0503020204020204" pitchFamily="34" charset="-122"/>
              </a:rPr>
              <a:t>全面</a:t>
            </a:r>
            <a:r>
              <a:rPr lang="zh-CN" altLang="en-US" sz="2400" b="1" dirty="0">
                <a:solidFill>
                  <a:srgbClr val="000000"/>
                </a:solidFill>
                <a:latin typeface="宋体" panose="02010600030101010101" pitchFamily="2" charset="-122"/>
                <a:ea typeface="宋体" panose="02010600030101010101" pitchFamily="2" charset="-122"/>
              </a:rPr>
              <a:t>深化改革、</a:t>
            </a:r>
            <a:r>
              <a:rPr lang="zh-CN" altLang="en-US" sz="2400" b="1" dirty="0">
                <a:latin typeface="微软雅黑" panose="020B0503020204020204" pitchFamily="34" charset="-122"/>
                <a:ea typeface="微软雅黑" panose="020B0503020204020204" pitchFamily="34" charset="-122"/>
              </a:rPr>
              <a:t>全面</a:t>
            </a:r>
            <a:r>
              <a:rPr lang="zh-CN" altLang="en-US" sz="2400" b="1" dirty="0">
                <a:solidFill>
                  <a:srgbClr val="000000"/>
                </a:solidFill>
                <a:latin typeface="宋体" panose="02010600030101010101" pitchFamily="2" charset="-122"/>
                <a:ea typeface="宋体" panose="02010600030101010101" pitchFamily="2" charset="-122"/>
              </a:rPr>
              <a:t>依法治国顺利推进的</a:t>
            </a:r>
            <a:r>
              <a:rPr lang="zh-CN" altLang="en-US" sz="2400" b="1" spc="-38" dirty="0">
                <a:solidFill>
                  <a:srgbClr val="FF0000"/>
                </a:solidFill>
                <a:latin typeface="+mn-ea"/>
              </a:rPr>
              <a:t>根本保证</a:t>
            </a:r>
            <a:r>
              <a:rPr lang="zh-CN" altLang="en-US" sz="2400" b="1" dirty="0">
                <a:latin typeface="宋体" panose="02010600030101010101" pitchFamily="2" charset="-122"/>
                <a:ea typeface="宋体" panose="02010600030101010101" pitchFamily="2" charset="-122"/>
              </a:rPr>
              <a:t>，</a:t>
            </a:r>
          </a:p>
          <a:p>
            <a:pPr>
              <a:lnSpc>
                <a:spcPct val="110000"/>
              </a:lnSpc>
            </a:pPr>
            <a:r>
              <a:rPr lang="zh-CN" altLang="en-US" sz="2400" b="1" dirty="0">
                <a:solidFill>
                  <a:srgbClr val="000000"/>
                </a:solidFill>
                <a:latin typeface="宋体" panose="02010600030101010101" pitchFamily="2" charset="-122"/>
                <a:ea typeface="宋体" panose="02010600030101010101" pitchFamily="2" charset="-122"/>
              </a:rPr>
              <a:t>    是</a:t>
            </a:r>
            <a:r>
              <a:rPr lang="zh-CN" altLang="en-US" sz="2400" b="1" spc="-38" dirty="0">
                <a:solidFill>
                  <a:srgbClr val="0000FF"/>
                </a:solidFill>
                <a:latin typeface="+mn-ea"/>
              </a:rPr>
              <a:t>保持</a:t>
            </a:r>
            <a:r>
              <a:rPr lang="zh-CN" altLang="en-US" sz="2400" b="1" dirty="0">
                <a:solidFill>
                  <a:srgbClr val="000000"/>
                </a:solidFill>
                <a:latin typeface="宋体" panose="02010600030101010101" pitchFamily="2" charset="-122"/>
                <a:ea typeface="宋体" panose="02010600030101010101" pitchFamily="2" charset="-122"/>
              </a:rPr>
              <a:t>马克思主义政党</a:t>
            </a:r>
            <a:r>
              <a:rPr lang="zh-CN" altLang="en-US" sz="2400" b="1" dirty="0">
                <a:latin typeface="微软雅黑" panose="020B0503020204020204" pitchFamily="34" charset="-122"/>
                <a:ea typeface="微软雅黑" panose="020B0503020204020204" pitchFamily="34" charset="-122"/>
              </a:rPr>
              <a:t>先进性</a:t>
            </a:r>
            <a:r>
              <a:rPr lang="zh-CN" altLang="en-US" sz="2400" b="1" dirty="0">
                <a:solidFill>
                  <a:srgbClr val="000000"/>
                </a:solidFill>
                <a:latin typeface="宋体" panose="02010600030101010101" pitchFamily="2" charset="-122"/>
                <a:ea typeface="宋体" panose="02010600030101010101" pitchFamily="2" charset="-122"/>
              </a:rPr>
              <a:t>和</a:t>
            </a:r>
            <a:r>
              <a:rPr lang="zh-CN" altLang="en-US" sz="2400" b="1" dirty="0">
                <a:latin typeface="微软雅黑" panose="020B0503020204020204" pitchFamily="34" charset="-122"/>
                <a:ea typeface="微软雅黑" panose="020B0503020204020204" pitchFamily="34" charset="-122"/>
              </a:rPr>
              <a:t>纯洁性</a:t>
            </a:r>
            <a:r>
              <a:rPr lang="zh-CN" altLang="en-US" sz="2400" b="1" dirty="0">
                <a:solidFill>
                  <a:srgbClr val="000000"/>
                </a:solidFill>
                <a:latin typeface="宋体" panose="02010600030101010101" pitchFamily="2" charset="-122"/>
                <a:ea typeface="宋体" panose="02010600030101010101" pitchFamily="2" charset="-122"/>
              </a:rPr>
              <a:t>的</a:t>
            </a:r>
            <a:r>
              <a:rPr lang="zh-CN" altLang="en-US" sz="2400" b="1" spc="-38" dirty="0">
                <a:solidFill>
                  <a:srgbClr val="FF0000"/>
                </a:solidFill>
                <a:latin typeface="+mn-ea"/>
              </a:rPr>
              <a:t>内在要求</a:t>
            </a:r>
            <a:r>
              <a:rPr lang="zh-CN" altLang="en-US" sz="2400" b="1" dirty="0">
                <a:latin typeface="宋体" panose="02010600030101010101" pitchFamily="2" charset="-122"/>
                <a:ea typeface="宋体" panose="02010600030101010101" pitchFamily="2" charset="-122"/>
              </a:rPr>
              <a:t>，</a:t>
            </a:r>
          </a:p>
          <a:p>
            <a:pPr>
              <a:lnSpc>
                <a:spcPct val="110000"/>
              </a:lnSpc>
            </a:pPr>
            <a:r>
              <a:rPr lang="zh-CN" altLang="en-US" sz="2400" b="1" dirty="0">
                <a:solidFill>
                  <a:srgbClr val="000000"/>
                </a:solidFill>
                <a:latin typeface="宋体" panose="02010600030101010101" pitchFamily="2" charset="-122"/>
                <a:ea typeface="宋体" panose="02010600030101010101" pitchFamily="2" charset="-122"/>
              </a:rPr>
              <a:t>    是党的十八大以来</a:t>
            </a:r>
            <a:r>
              <a:rPr lang="zh-CN" altLang="en-US" sz="2400" b="1" spc="-38" dirty="0">
                <a:solidFill>
                  <a:srgbClr val="0000FF"/>
                </a:solidFill>
                <a:latin typeface="+mn-ea"/>
              </a:rPr>
              <a:t>管党治党</a:t>
            </a:r>
            <a:r>
              <a:rPr lang="zh-CN" altLang="en-US" sz="2400" b="1" dirty="0">
                <a:solidFill>
                  <a:srgbClr val="000000"/>
                </a:solidFill>
                <a:latin typeface="宋体" panose="02010600030101010101" pitchFamily="2" charset="-122"/>
                <a:ea typeface="宋体" panose="02010600030101010101" pitchFamily="2" charset="-122"/>
              </a:rPr>
              <a:t>成功实践的</a:t>
            </a:r>
            <a:r>
              <a:rPr lang="zh-CN" altLang="en-US" sz="2400" b="1" spc="-38" dirty="0">
                <a:solidFill>
                  <a:srgbClr val="FF0000"/>
                </a:solidFill>
                <a:latin typeface="+mn-ea"/>
              </a:rPr>
              <a:t>经验总结</a:t>
            </a:r>
            <a:r>
              <a:rPr lang="zh-CN" altLang="en-US" sz="2400" b="1" dirty="0">
                <a:latin typeface="宋体" panose="02010600030101010101" pitchFamily="2" charset="-122"/>
                <a:ea typeface="宋体" panose="02010600030101010101" pitchFamily="2" charset="-122"/>
              </a:rPr>
              <a:t>，</a:t>
            </a:r>
          </a:p>
          <a:p>
            <a:pPr>
              <a:lnSpc>
                <a:spcPct val="110000"/>
              </a:lnSpc>
            </a:pPr>
            <a:r>
              <a:rPr lang="zh-CN" altLang="en-US" sz="2400" b="1" dirty="0">
                <a:solidFill>
                  <a:srgbClr val="000000"/>
                </a:solidFill>
                <a:latin typeface="宋体" panose="02010600030101010101" pitchFamily="2" charset="-122"/>
                <a:ea typeface="宋体" panose="02010600030101010101" pitchFamily="2" charset="-122"/>
              </a:rPr>
              <a:t>    是新时代对</a:t>
            </a:r>
            <a:r>
              <a:rPr lang="zh-CN" altLang="en-US" sz="2400" b="1" dirty="0">
                <a:latin typeface="微软雅黑" panose="020B0503020204020204" pitchFamily="34" charset="-122"/>
                <a:ea typeface="微软雅黑" panose="020B0503020204020204" pitchFamily="34" charset="-122"/>
              </a:rPr>
              <a:t>党的建设</a:t>
            </a:r>
            <a:r>
              <a:rPr lang="zh-CN" altLang="en-US" sz="2400" b="1" spc="-38" dirty="0">
                <a:solidFill>
                  <a:srgbClr val="0000FF"/>
                </a:solidFill>
                <a:latin typeface="+mn-ea"/>
              </a:rPr>
              <a:t>提出</a:t>
            </a:r>
            <a:r>
              <a:rPr lang="zh-CN" altLang="en-US" sz="2400" b="1" dirty="0">
                <a:solidFill>
                  <a:srgbClr val="000000"/>
                </a:solidFill>
                <a:latin typeface="宋体" panose="02010600030101010101" pitchFamily="2" charset="-122"/>
                <a:ea typeface="宋体" panose="02010600030101010101" pitchFamily="2" charset="-122"/>
              </a:rPr>
              <a:t>的</a:t>
            </a:r>
            <a:r>
              <a:rPr lang="zh-CN" altLang="en-US" sz="2400" b="1" spc="-38" dirty="0">
                <a:solidFill>
                  <a:srgbClr val="FF0000"/>
                </a:solidFill>
                <a:latin typeface="+mn-ea"/>
              </a:rPr>
              <a:t>新要求</a:t>
            </a:r>
            <a:r>
              <a:rPr lang="zh-CN" altLang="en-US" sz="2400" b="1" dirty="0">
                <a:latin typeface="宋体" panose="02010600030101010101" pitchFamily="2" charset="-122"/>
                <a:ea typeface="宋体" panose="02010600030101010101" pitchFamily="2" charset="-122"/>
              </a:rPr>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177373" y="71167"/>
            <a:ext cx="8789254" cy="491692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lnSpc>
                <a:spcPct val="130000"/>
              </a:lnSpc>
            </a:pPr>
            <a:r>
              <a:rPr lang="zh-CN" altLang="en-US" sz="2400" b="1" dirty="0">
                <a:latin typeface="宋体" panose="02010600030101010101" pitchFamily="2" charset="-122"/>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sym typeface="+mn-ea"/>
              </a:rPr>
              <a:t>中国特色社会主义进入</a:t>
            </a:r>
            <a:r>
              <a:rPr lang="zh-CN" altLang="en-US" sz="2000" b="1" dirty="0">
                <a:latin typeface="微软雅黑" panose="020B0503020204020204" pitchFamily="34" charset="-122"/>
                <a:ea typeface="微软雅黑" panose="020B0503020204020204" pitchFamily="34" charset="-122"/>
                <a:sym typeface="+mn-ea"/>
              </a:rPr>
              <a:t>新时代</a:t>
            </a:r>
            <a:r>
              <a:rPr lang="zh-CN" altLang="en-US" sz="2000" b="1" dirty="0">
                <a:solidFill>
                  <a:srgbClr val="000000"/>
                </a:solidFill>
                <a:latin typeface="宋体" panose="02010600030101010101" pitchFamily="2" charset="-122"/>
                <a:ea typeface="宋体" panose="02010600030101010101" pitchFamily="2" charset="-122"/>
                <a:sym typeface="+mn-ea"/>
              </a:rPr>
              <a:t>，</a:t>
            </a:r>
            <a:r>
              <a:rPr lang="zh-CN" altLang="en-US" sz="2000" b="1" dirty="0">
                <a:solidFill>
                  <a:srgbClr val="0000FF"/>
                </a:solidFill>
                <a:latin typeface="宋体" panose="02010600030101010101" pitchFamily="2" charset="-122"/>
                <a:ea typeface="宋体" panose="02010600030101010101" pitchFamily="2" charset="-122"/>
                <a:sym typeface="+mn-ea"/>
              </a:rPr>
              <a:t>要求</a:t>
            </a:r>
            <a:r>
              <a:rPr lang="zh-CN" altLang="en-US" sz="2000" b="1" dirty="0">
                <a:solidFill>
                  <a:srgbClr val="000000"/>
                </a:solidFill>
                <a:latin typeface="宋体" panose="02010600030101010101" pitchFamily="2" charset="-122"/>
                <a:ea typeface="宋体" panose="02010600030101010101" pitchFamily="2" charset="-122"/>
                <a:sym typeface="+mn-ea"/>
              </a:rPr>
              <a:t>全党同志的精神状态、思维方式、行为方式、工作方式、作风形象有</a:t>
            </a:r>
            <a:r>
              <a:rPr lang="zh-CN" altLang="en-US" sz="2000" b="1" dirty="0">
                <a:solidFill>
                  <a:srgbClr val="FF0000"/>
                </a:solidFill>
                <a:latin typeface="宋体" panose="02010600030101010101" pitchFamily="2" charset="-122"/>
                <a:ea typeface="宋体" panose="02010600030101010101" pitchFamily="2" charset="-122"/>
                <a:sym typeface="+mn-ea"/>
              </a:rPr>
              <a:t>新变化，</a:t>
            </a:r>
            <a:r>
              <a:rPr lang="zh-CN" altLang="en-US" sz="2000" b="1" dirty="0">
                <a:solidFill>
                  <a:srgbClr val="000000"/>
                </a:solidFill>
                <a:latin typeface="宋体" panose="02010600030101010101" pitchFamily="2" charset="-122"/>
                <a:ea typeface="宋体" panose="02010600030101010101" pitchFamily="2" charset="-122"/>
                <a:sym typeface="+mn-ea"/>
              </a:rPr>
              <a:t>素质能力有</a:t>
            </a:r>
            <a:r>
              <a:rPr lang="zh-CN" altLang="en-US" sz="2000" b="1" dirty="0">
                <a:solidFill>
                  <a:srgbClr val="FF0000"/>
                </a:solidFill>
                <a:latin typeface="宋体" panose="02010600030101010101" pitchFamily="2" charset="-122"/>
                <a:ea typeface="宋体" panose="02010600030101010101" pitchFamily="2" charset="-122"/>
                <a:sym typeface="+mn-ea"/>
              </a:rPr>
              <a:t>新提升</a:t>
            </a:r>
            <a:r>
              <a:rPr lang="zh-CN" altLang="en-US" sz="2000" b="1" dirty="0">
                <a:solidFill>
                  <a:srgbClr val="000000"/>
                </a:solidFill>
                <a:latin typeface="宋体" panose="02010600030101010101" pitchFamily="2" charset="-122"/>
                <a:ea typeface="宋体" panose="02010600030101010101" pitchFamily="2" charset="-122"/>
                <a:sym typeface="+mn-ea"/>
              </a:rPr>
              <a:t>。</a:t>
            </a:r>
            <a:endParaRPr lang="en-US" altLang="zh-CN" sz="2000" b="1" dirty="0">
              <a:solidFill>
                <a:srgbClr val="000000"/>
              </a:solidFill>
              <a:latin typeface="宋体" panose="02010600030101010101" pitchFamily="2" charset="-122"/>
              <a:ea typeface="宋体" panose="02010600030101010101" pitchFamily="2" charset="-122"/>
              <a:sym typeface="+mn-ea"/>
            </a:endParaRPr>
          </a:p>
          <a:p>
            <a:pPr>
              <a:lnSpc>
                <a:spcPct val="130000"/>
              </a:lnSpc>
            </a:pPr>
            <a:r>
              <a:rPr lang="en-US" altLang="zh-CN" sz="2000" b="1" dirty="0">
                <a:solidFill>
                  <a:srgbClr val="000000"/>
                </a:solidFill>
                <a:latin typeface="宋体" panose="02010600030101010101" pitchFamily="2" charset="-122"/>
                <a:ea typeface="宋体" panose="02010600030101010101" pitchFamily="2" charset="-122"/>
                <a:sym typeface="+mn-ea"/>
              </a:rPr>
              <a:t>    </a:t>
            </a:r>
            <a:r>
              <a:rPr lang="zh-CN" altLang="en-US" sz="2000" b="1" dirty="0">
                <a:latin typeface="微软雅黑" panose="020B0503020204020204" pitchFamily="34" charset="-122"/>
                <a:ea typeface="微软雅黑" panose="020B0503020204020204" pitchFamily="34" charset="-122"/>
                <a:sym typeface="+mn-ea"/>
              </a:rPr>
              <a:t>事业</a:t>
            </a:r>
            <a:r>
              <a:rPr lang="zh-CN" altLang="en-US" sz="2000" b="1" dirty="0">
                <a:solidFill>
                  <a:srgbClr val="000000"/>
                </a:solidFill>
                <a:latin typeface="宋体" panose="02010600030101010101" pitchFamily="2" charset="-122"/>
                <a:ea typeface="宋体" panose="02010600030101010101" pitchFamily="2" charset="-122"/>
                <a:sym typeface="+mn-ea"/>
              </a:rPr>
              <a:t>越前进、越发展，新情况、新问题就会越多，面临的风险和挑战就会越多，面对的不可预料的事情就会越多。这尤其</a:t>
            </a:r>
            <a:r>
              <a:rPr lang="zh-CN" altLang="en-US" sz="2000" b="1" dirty="0">
                <a:solidFill>
                  <a:srgbClr val="0000FF"/>
                </a:solidFill>
                <a:latin typeface="宋体" panose="02010600030101010101" pitchFamily="2" charset="-122"/>
                <a:ea typeface="宋体" panose="02010600030101010101" pitchFamily="2" charset="-122"/>
                <a:sym typeface="+mn-ea"/>
              </a:rPr>
              <a:t>需要</a:t>
            </a:r>
            <a:r>
              <a:rPr lang="zh-CN" altLang="en-US" sz="2000" b="1" dirty="0">
                <a:solidFill>
                  <a:srgbClr val="000000"/>
                </a:solidFill>
                <a:latin typeface="宋体" panose="02010600030101010101" pitchFamily="2" charset="-122"/>
                <a:ea typeface="宋体" panose="02010600030101010101" pitchFamily="2" charset="-122"/>
                <a:sym typeface="+mn-ea"/>
              </a:rPr>
              <a:t>我们坚定不移全面从严治党，</a:t>
            </a:r>
            <a:r>
              <a:rPr lang="zh-CN" altLang="en-US" sz="2000" b="1" dirty="0">
                <a:solidFill>
                  <a:srgbClr val="0000FF"/>
                </a:solidFill>
                <a:latin typeface="宋体" panose="02010600030101010101" pitchFamily="2" charset="-122"/>
                <a:ea typeface="宋体" panose="02010600030101010101" pitchFamily="2" charset="-122"/>
                <a:sym typeface="+mn-ea"/>
              </a:rPr>
              <a:t>厚植</a:t>
            </a:r>
            <a:r>
              <a:rPr lang="zh-CN" altLang="en-US" sz="2000" b="1" dirty="0">
                <a:solidFill>
                  <a:srgbClr val="000000"/>
                </a:solidFill>
                <a:latin typeface="宋体" panose="02010600030101010101" pitchFamily="2" charset="-122"/>
                <a:ea typeface="宋体" panose="02010600030101010101" pitchFamily="2" charset="-122"/>
                <a:sym typeface="+mn-ea"/>
              </a:rPr>
              <a:t>党的执政的政治基础，</a:t>
            </a:r>
            <a:r>
              <a:rPr lang="zh-CN" altLang="en-US" sz="2000" b="1" dirty="0">
                <a:solidFill>
                  <a:srgbClr val="0000FF"/>
                </a:solidFill>
                <a:latin typeface="宋体" panose="02010600030101010101" pitchFamily="2" charset="-122"/>
                <a:ea typeface="宋体" panose="02010600030101010101" pitchFamily="2" charset="-122"/>
                <a:sym typeface="+mn-ea"/>
              </a:rPr>
              <a:t>确保</a:t>
            </a:r>
            <a:r>
              <a:rPr lang="zh-CN" altLang="en-US" sz="2000" b="1" dirty="0">
                <a:solidFill>
                  <a:srgbClr val="000000"/>
                </a:solidFill>
                <a:latin typeface="宋体" panose="02010600030101010101" pitchFamily="2" charset="-122"/>
                <a:ea typeface="宋体" panose="02010600030101010101" pitchFamily="2" charset="-122"/>
                <a:sym typeface="+mn-ea"/>
              </a:rPr>
              <a:t>党始终成为中国特色社会主义伟大事业的</a:t>
            </a:r>
            <a:r>
              <a:rPr lang="zh-CN" altLang="en-US" sz="2000" b="1" dirty="0">
                <a:solidFill>
                  <a:srgbClr val="FF0000"/>
                </a:solidFill>
                <a:latin typeface="宋体" panose="02010600030101010101" pitchFamily="2" charset="-122"/>
                <a:ea typeface="宋体" panose="02010600030101010101" pitchFamily="2" charset="-122"/>
                <a:sym typeface="+mn-ea"/>
              </a:rPr>
              <a:t>坚强领导核心</a:t>
            </a:r>
            <a:r>
              <a:rPr lang="zh-CN" altLang="en-US" sz="2000" b="1" dirty="0">
                <a:solidFill>
                  <a:srgbClr val="FF0000"/>
                </a:solidFill>
                <a:latin typeface="宋体" panose="02010600030101010101" pitchFamily="2" charset="-122"/>
                <a:ea typeface="宋体" panose="02010600030101010101" pitchFamily="2" charset="-122"/>
              </a:rPr>
              <a:t>。  </a:t>
            </a:r>
            <a:endParaRPr lang="en-US" altLang="zh-CN" sz="2000" b="1" dirty="0">
              <a:solidFill>
                <a:srgbClr val="FF0000"/>
              </a:solidFill>
              <a:latin typeface="宋体" panose="02010600030101010101" pitchFamily="2" charset="-122"/>
              <a:ea typeface="宋体" panose="02010600030101010101" pitchFamily="2" charset="-122"/>
            </a:endParaRPr>
          </a:p>
          <a:p>
            <a:pPr>
              <a:lnSpc>
                <a:spcPct val="130000"/>
              </a:lnSpc>
            </a:pPr>
            <a:r>
              <a:rPr lang="en-US" altLang="zh-CN" sz="2000" b="1" dirty="0">
                <a:solidFill>
                  <a:srgbClr val="FF0000"/>
                </a:solidFill>
                <a:latin typeface="宋体" panose="02010600030101010101" pitchFamily="2" charset="-122"/>
                <a:ea typeface="宋体" panose="02010600030101010101" pitchFamily="2" charset="-122"/>
              </a:rPr>
              <a:t>    </a:t>
            </a:r>
            <a:r>
              <a:rPr lang="zh-CN" altLang="en-US" sz="2000" b="1" dirty="0">
                <a:latin typeface="微软雅黑" panose="020B0503020204020204" pitchFamily="34" charset="-122"/>
                <a:ea typeface="微软雅黑" panose="020B0503020204020204" pitchFamily="34" charset="-122"/>
              </a:rPr>
              <a:t>新形势</a:t>
            </a:r>
            <a:r>
              <a:rPr lang="zh-CN" altLang="en-US" sz="2000" b="1" dirty="0">
                <a:latin typeface="宋体" panose="02010600030101010101" pitchFamily="2" charset="-122"/>
                <a:ea typeface="宋体" panose="02010600030101010101" pitchFamily="2" charset="-122"/>
              </a:rPr>
              <a:t>下，落实党要管党、全面从严治党的</a:t>
            </a:r>
            <a:r>
              <a:rPr lang="zh-CN" altLang="en-US" sz="2000" b="1" dirty="0">
                <a:latin typeface="微软雅黑" panose="020B0503020204020204" pitchFamily="34" charset="-122"/>
                <a:ea typeface="微软雅黑" panose="020B0503020204020204" pitchFamily="34" charset="-122"/>
              </a:rPr>
              <a:t>任务</a:t>
            </a:r>
            <a:r>
              <a:rPr lang="zh-CN" altLang="en-US" sz="2000" b="1" dirty="0">
                <a:latin typeface="宋体" panose="02010600030101010101" pitchFamily="2" charset="-122"/>
                <a:ea typeface="宋体" panose="02010600030101010101" pitchFamily="2" charset="-122"/>
              </a:rPr>
              <a:t>比以往任何时候都更为繁重、更为紧迫。</a:t>
            </a:r>
            <a:r>
              <a:rPr lang="zh-CN" altLang="en-US" sz="2000" b="1" dirty="0">
                <a:latin typeface="微软雅黑" panose="020B0503020204020204" pitchFamily="34" charset="-122"/>
                <a:ea typeface="微软雅黑" panose="020B0503020204020204" pitchFamily="34" charset="-122"/>
              </a:rPr>
              <a:t>如果</a:t>
            </a:r>
            <a:r>
              <a:rPr lang="zh-CN" altLang="en-US" sz="2000" b="1" dirty="0">
                <a:latin typeface="宋体" panose="02010600030101010101" pitchFamily="2" charset="-122"/>
                <a:ea typeface="宋体" panose="02010600030101010101" pitchFamily="2" charset="-122"/>
              </a:rPr>
              <a:t>管党不力，治党不严，人民群众反映强烈的党内突出问题得不到解决，就会严重</a:t>
            </a:r>
            <a:r>
              <a:rPr lang="zh-CN" altLang="en-US" sz="2000" b="1" dirty="0">
                <a:solidFill>
                  <a:srgbClr val="0000FF"/>
                </a:solidFill>
                <a:latin typeface="宋体" panose="02010600030101010101" pitchFamily="2" charset="-122"/>
                <a:ea typeface="宋体" panose="02010600030101010101" pitchFamily="2" charset="-122"/>
              </a:rPr>
              <a:t>削弱</a:t>
            </a:r>
            <a:r>
              <a:rPr lang="zh-CN" altLang="en-US" sz="2000" b="1" dirty="0">
                <a:latin typeface="宋体" panose="02010600030101010101" pitchFamily="2" charset="-122"/>
                <a:ea typeface="宋体" panose="02010600030101010101" pitchFamily="2" charset="-122"/>
              </a:rPr>
              <a:t>党的创造力、凝聚力、战斗力，严重</a:t>
            </a:r>
            <a:r>
              <a:rPr lang="zh-CN" altLang="en-US" sz="2000" b="1" dirty="0">
                <a:solidFill>
                  <a:srgbClr val="0000FF"/>
                </a:solidFill>
                <a:latin typeface="宋体" panose="02010600030101010101" pitchFamily="2" charset="-122"/>
                <a:ea typeface="宋体" panose="02010600030101010101" pitchFamily="2" charset="-122"/>
              </a:rPr>
              <a:t>损害</a:t>
            </a:r>
            <a:r>
              <a:rPr lang="zh-CN" altLang="en-US" sz="2000" b="1" dirty="0">
                <a:latin typeface="宋体" panose="02010600030101010101" pitchFamily="2" charset="-122"/>
                <a:ea typeface="宋体" panose="02010600030101010101" pitchFamily="2" charset="-122"/>
              </a:rPr>
              <a:t>党同人民群众的</a:t>
            </a:r>
            <a:r>
              <a:rPr lang="zh-CN" altLang="en-US" sz="2000" b="1" dirty="0">
                <a:solidFill>
                  <a:srgbClr val="FF0000"/>
                </a:solidFill>
                <a:latin typeface="宋体" panose="02010600030101010101" pitchFamily="2" charset="-122"/>
                <a:ea typeface="宋体" panose="02010600030101010101" pitchFamily="2" charset="-122"/>
              </a:rPr>
              <a:t>血肉联系。</a:t>
            </a:r>
            <a:endParaRPr lang="zh-CN" altLang="en-US" sz="2000" b="1" dirty="0">
              <a:latin typeface="宋体" panose="02010600030101010101" pitchFamily="2" charset="-122"/>
              <a:ea typeface="宋体" panose="02010600030101010101" pitchFamily="2" charset="-122"/>
            </a:endParaRPr>
          </a:p>
          <a:p>
            <a:pPr>
              <a:lnSpc>
                <a:spcPct val="130000"/>
              </a:lnSpc>
            </a:pPr>
            <a:r>
              <a:rPr lang="zh-CN" altLang="en-US" sz="2000" b="1" dirty="0">
                <a:latin typeface="宋体" panose="02010600030101010101" pitchFamily="2" charset="-122"/>
                <a:ea typeface="宋体" panose="02010600030101010101" pitchFamily="2" charset="-122"/>
              </a:rPr>
              <a:t>    </a:t>
            </a:r>
            <a:r>
              <a:rPr lang="zh-CN" altLang="en-US" sz="2000" b="1" dirty="0">
                <a:latin typeface="微软雅黑" panose="020B0503020204020204" pitchFamily="34" charset="-122"/>
                <a:ea typeface="微软雅黑" panose="020B0503020204020204" pitchFamily="34" charset="-122"/>
              </a:rPr>
              <a:t>因此</a:t>
            </a:r>
            <a:r>
              <a:rPr lang="zh-CN" altLang="en-US" sz="2000" b="1" dirty="0">
                <a:latin typeface="宋体" panose="02010600030101010101" pitchFamily="2" charset="-122"/>
                <a:ea typeface="宋体" panose="02010600030101010101" pitchFamily="2" charset="-122"/>
              </a:rPr>
              <a:t>，要不断</a:t>
            </a:r>
            <a:r>
              <a:rPr lang="zh-CN" altLang="en-US" sz="2000" b="1" dirty="0">
                <a:solidFill>
                  <a:srgbClr val="0000FF"/>
                </a:solidFill>
                <a:latin typeface="宋体" panose="02010600030101010101" pitchFamily="2" charset="-122"/>
                <a:ea typeface="宋体" panose="02010600030101010101" pitchFamily="2" charset="-122"/>
              </a:rPr>
              <a:t>加强</a:t>
            </a:r>
            <a:r>
              <a:rPr lang="zh-CN" altLang="en-US" sz="2000" b="1" dirty="0">
                <a:latin typeface="宋体" panose="02010600030101010101" pitchFamily="2" charset="-122"/>
                <a:ea typeface="宋体" panose="02010600030101010101" pitchFamily="2" charset="-122"/>
              </a:rPr>
              <a:t>党的自身建设，</a:t>
            </a:r>
            <a:r>
              <a:rPr lang="zh-CN" altLang="en-US" sz="2000" b="1" dirty="0">
                <a:solidFill>
                  <a:srgbClr val="0000FF"/>
                </a:solidFill>
                <a:latin typeface="宋体" panose="02010600030101010101" pitchFamily="2" charset="-122"/>
                <a:ea typeface="宋体" panose="02010600030101010101" pitchFamily="2" charset="-122"/>
              </a:rPr>
              <a:t>坚持</a:t>
            </a:r>
            <a:r>
              <a:rPr lang="zh-CN" altLang="en-US" sz="2000" b="1" dirty="0">
                <a:latin typeface="宋体" panose="02010600030101010101" pitchFamily="2" charset="-122"/>
                <a:ea typeface="宋体" panose="02010600030101010101" pitchFamily="2" charset="-122"/>
              </a:rPr>
              <a:t>党要管党、全面从严治党，</a:t>
            </a:r>
            <a:r>
              <a:rPr lang="zh-CN" altLang="en-US" sz="2000" b="1" dirty="0">
                <a:solidFill>
                  <a:srgbClr val="0000FF"/>
                </a:solidFill>
                <a:latin typeface="宋体" panose="02010600030101010101" pitchFamily="2" charset="-122"/>
                <a:ea typeface="宋体" panose="02010600030101010101" pitchFamily="2" charset="-122"/>
              </a:rPr>
              <a:t>把握</a:t>
            </a:r>
            <a:r>
              <a:rPr lang="zh-CN" altLang="en-US" sz="2000" b="1" dirty="0">
                <a:latin typeface="宋体" panose="02010600030101010101" pitchFamily="2" charset="-122"/>
                <a:ea typeface="宋体" panose="02010600030101010101" pitchFamily="2" charset="-122"/>
              </a:rPr>
              <a:t>国内国际</a:t>
            </a:r>
            <a:r>
              <a:rPr lang="zh-CN" altLang="en-US" sz="2000" b="1" dirty="0">
                <a:solidFill>
                  <a:srgbClr val="FF0000"/>
                </a:solidFill>
                <a:latin typeface="宋体" panose="02010600030101010101" pitchFamily="2" charset="-122"/>
                <a:ea typeface="宋体" panose="02010600030101010101" pitchFamily="2" charset="-122"/>
              </a:rPr>
              <a:t>大局，</a:t>
            </a:r>
            <a:r>
              <a:rPr lang="zh-CN" altLang="en-US" sz="2000" b="1" dirty="0">
                <a:solidFill>
                  <a:srgbClr val="0000FF"/>
                </a:solidFill>
                <a:latin typeface="宋体" panose="02010600030101010101" pitchFamily="2" charset="-122"/>
                <a:ea typeface="宋体" panose="02010600030101010101" pitchFamily="2" charset="-122"/>
              </a:rPr>
              <a:t>取得</a:t>
            </a:r>
            <a:r>
              <a:rPr lang="zh-CN" altLang="en-US" sz="2000" b="1" dirty="0">
                <a:latin typeface="宋体" panose="02010600030101010101" pitchFamily="2" charset="-122"/>
                <a:ea typeface="宋体" panose="02010600030101010101" pitchFamily="2" charset="-122"/>
              </a:rPr>
              <a:t>新的</a:t>
            </a:r>
            <a:r>
              <a:rPr lang="zh-CN" altLang="en-US" sz="2000" b="1" dirty="0">
                <a:latin typeface="宋体" panose="02010600030101010101" pitchFamily="2" charset="-122"/>
                <a:ea typeface="宋体" panose="02010600030101010101" pitchFamily="2" charset="-122"/>
                <a:sym typeface="+mn-ea"/>
              </a:rPr>
              <a:t>伟大</a:t>
            </a:r>
            <a:r>
              <a:rPr lang="zh-CN" altLang="en-US" sz="2000" b="1" dirty="0">
                <a:latin typeface="宋体" panose="02010600030101010101" pitchFamily="2" charset="-122"/>
                <a:ea typeface="宋体" panose="02010600030101010101" pitchFamily="2" charset="-122"/>
              </a:rPr>
              <a:t>斗争的</a:t>
            </a:r>
            <a:r>
              <a:rPr lang="zh-CN" altLang="en-US" sz="2000" b="1" dirty="0">
                <a:solidFill>
                  <a:srgbClr val="FF0000"/>
                </a:solidFill>
                <a:latin typeface="宋体" panose="02010600030101010101" pitchFamily="2" charset="-122"/>
                <a:ea typeface="宋体" panose="02010600030101010101" pitchFamily="2" charset="-122"/>
              </a:rPr>
              <a:t>胜利。</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76" y="630797"/>
            <a:ext cx="8928847" cy="2985433"/>
          </a:xfrm>
          <a:prstGeom prst="rect">
            <a:avLst/>
          </a:prstGeom>
          <a:ln>
            <a:solidFill>
              <a:srgbClr val="0000FF"/>
            </a:solidFill>
          </a:ln>
        </p:spPr>
        <p:txBody>
          <a:bodyPr wrap="square">
            <a:spAutoFit/>
          </a:bodyPr>
          <a:lstStyle/>
          <a:p>
            <a:pPr algn="just">
              <a:defRPr/>
            </a:pP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第一步：搜集资料</a:t>
            </a:r>
          </a:p>
          <a:p>
            <a:pPr algn="just">
              <a:defRPr/>
            </a:pPr>
            <a:r>
              <a:rPr lang="zh-CN" altLang="en-US" sz="2400" dirty="0">
                <a:sym typeface="+mn-ea"/>
              </a:rPr>
              <a:t>       </a:t>
            </a:r>
            <a:r>
              <a:rPr lang="zh-CN" altLang="en-US" sz="2400" b="1" dirty="0">
                <a:solidFill>
                  <a:srgbClr val="0000FF"/>
                </a:solidFill>
                <a:latin typeface="微软雅黑" panose="020B0503020204020204" pitchFamily="34" charset="-122"/>
                <a:ea typeface="微软雅黑" panose="020B0503020204020204" pitchFamily="34" charset="-122"/>
                <a:cs typeface="宋体-简" panose="02010800040101010101" charset="-122"/>
                <a:sym typeface="+mn-ea"/>
              </a:rPr>
              <a:t>查阅</a:t>
            </a:r>
            <a:r>
              <a:rPr lang="zh-CN" altLang="en-US" sz="2400" b="1" dirty="0">
                <a:latin typeface="宋体-简" panose="02010800040101010101" charset="-122"/>
                <a:ea typeface="宋体-简" panose="02010800040101010101" charset="-122"/>
                <a:cs typeface="宋体-简" panose="02010800040101010101" charset="-122"/>
                <a:sym typeface="+mn-ea"/>
              </a:rPr>
              <a:t>新华网</a:t>
            </a:r>
            <a:r>
              <a:rPr lang="zh-CN" altLang="en-US" sz="2400" b="1" dirty="0">
                <a:solidFill>
                  <a:srgbClr val="FF0000"/>
                </a:solidFill>
                <a:latin typeface="微软雅黑" panose="020B0503020204020204" pitchFamily="34" charset="-122"/>
                <a:ea typeface="微软雅黑" panose="020B0503020204020204" pitchFamily="34" charset="-122"/>
                <a:cs typeface="宋体-简" panose="02010800040101010101" charset="-122"/>
                <a:sym typeface="+mn-ea"/>
              </a:rPr>
              <a:t>中央文件</a:t>
            </a:r>
            <a:r>
              <a:rPr lang="zh-CN" altLang="en-US" sz="2400" b="1" dirty="0">
                <a:latin typeface="宋体-简" panose="02010800040101010101" charset="-122"/>
                <a:ea typeface="宋体-简" panose="02010800040101010101" charset="-122"/>
                <a:cs typeface="宋体-简" panose="02010800040101010101" charset="-122"/>
                <a:sym typeface="+mn-ea"/>
              </a:rPr>
              <a:t>频道自</a:t>
            </a:r>
            <a:r>
              <a:rPr lang="en-US" altLang="zh-CN" sz="2400" b="1" dirty="0">
                <a:latin typeface="宋体-简" panose="02010800040101010101" charset="-122"/>
                <a:ea typeface="宋体-简" panose="02010800040101010101" charset="-122"/>
                <a:cs typeface="宋体-简" panose="02010800040101010101" charset="-122"/>
                <a:sym typeface="+mn-ea"/>
              </a:rPr>
              <a:t>2020</a:t>
            </a:r>
            <a:r>
              <a:rPr lang="zh-CN" altLang="en-US" sz="2400" b="1" dirty="0">
                <a:latin typeface="宋体-简" panose="02010800040101010101" charset="-122"/>
                <a:ea typeface="宋体-简" panose="02010800040101010101" charset="-122"/>
                <a:cs typeface="宋体-简" panose="02010800040101010101" charset="-122"/>
                <a:sym typeface="+mn-ea"/>
              </a:rPr>
              <a:t>年</a:t>
            </a:r>
            <a:r>
              <a:rPr lang="en-US" altLang="zh-CN" sz="2400" b="1" dirty="0">
                <a:latin typeface="宋体-简" panose="02010800040101010101" charset="-122"/>
                <a:ea typeface="宋体-简" panose="02010800040101010101" charset="-122"/>
                <a:cs typeface="宋体-简" panose="02010800040101010101" charset="-122"/>
                <a:sym typeface="+mn-ea"/>
              </a:rPr>
              <a:t>3</a:t>
            </a:r>
            <a:r>
              <a:rPr lang="zh-CN" altLang="en-US" sz="2400" b="1" dirty="0">
                <a:latin typeface="宋体-简" panose="02010800040101010101" charset="-122"/>
                <a:ea typeface="宋体-简" panose="02010800040101010101" charset="-122"/>
                <a:cs typeface="宋体-简" panose="02010800040101010101" charset="-122"/>
                <a:sym typeface="+mn-ea"/>
              </a:rPr>
              <a:t>月</a:t>
            </a:r>
            <a:r>
              <a:rPr lang="en-US" altLang="zh-CN" sz="2400" b="1" dirty="0">
                <a:latin typeface="宋体-简" panose="02010800040101010101" charset="-122"/>
                <a:ea typeface="宋体-简" panose="02010800040101010101" charset="-122"/>
                <a:cs typeface="宋体-简" panose="02010800040101010101" charset="-122"/>
                <a:sym typeface="+mn-ea"/>
              </a:rPr>
              <a:t>1</a:t>
            </a:r>
            <a:r>
              <a:rPr lang="zh-CN" altLang="en-US" sz="2400" b="1" dirty="0">
                <a:latin typeface="宋体-简" panose="02010800040101010101" charset="-122"/>
                <a:ea typeface="宋体-简" panose="02010800040101010101" charset="-122"/>
                <a:cs typeface="宋体-简" panose="02010800040101010101" charset="-122"/>
                <a:sym typeface="+mn-ea"/>
              </a:rPr>
              <a:t>日以来的内容，</a:t>
            </a:r>
            <a:endParaRPr lang="en-US" altLang="zh-CN" sz="2400" b="1" dirty="0">
              <a:latin typeface="宋体-简" panose="02010800040101010101" charset="-122"/>
              <a:ea typeface="宋体-简" panose="02010800040101010101" charset="-122"/>
              <a:cs typeface="宋体-简" panose="02010800040101010101" charset="-122"/>
              <a:sym typeface="+mn-ea"/>
            </a:endParaRPr>
          </a:p>
          <a:p>
            <a:pPr algn="just">
              <a:defRPr/>
            </a:pPr>
            <a:r>
              <a:rPr lang="en-US" altLang="zh-CN" sz="2400" b="1" dirty="0">
                <a:latin typeface="宋体-简" panose="02010800040101010101" charset="-122"/>
                <a:ea typeface="宋体-简" panose="02010800040101010101" charset="-122"/>
                <a:cs typeface="宋体-简" panose="02010800040101010101" charset="-122"/>
                <a:sym typeface="+mn-ea"/>
              </a:rPr>
              <a:t>    </a:t>
            </a:r>
            <a:r>
              <a:rPr lang="zh-CN" altLang="en-US" sz="2400" b="1" dirty="0">
                <a:latin typeface="宋体-简" panose="02010800040101010101" charset="-122"/>
                <a:ea typeface="宋体-简" panose="02010800040101010101" charset="-122"/>
                <a:cs typeface="宋体-简" panose="02010800040101010101" charset="-122"/>
                <a:sym typeface="+mn-ea"/>
              </a:rPr>
              <a:t>选取两个文件，摘录其中的标题，形成文件提纲。</a:t>
            </a:r>
            <a:endParaRPr lang="zh-CN" altLang="en-US" sz="2400" b="1" spc="-38" dirty="0">
              <a:latin typeface="楷体" panose="02010609060101010101" charset="-122"/>
              <a:ea typeface="楷体" panose="02010609060101010101" charset="-122"/>
              <a:sym typeface="+mn-ea"/>
            </a:endParaRPr>
          </a:p>
          <a:p>
            <a:pPr algn="just">
              <a:defRPr/>
            </a:pPr>
            <a:endParaRPr lang="en-US" altLang="zh-CN" sz="2400" b="1" dirty="0">
              <a:solidFill>
                <a:schemeClr val="tx1"/>
              </a:solidFill>
              <a:latin typeface="微软雅黑" panose="020B0503020204020204" pitchFamily="34" charset="-122"/>
              <a:ea typeface="微软雅黑" panose="020B0503020204020204" pitchFamily="34" charset="-122"/>
              <a:cs typeface="+mj-ea"/>
              <a:sym typeface="+mn-ea"/>
            </a:endParaRPr>
          </a:p>
          <a:p>
            <a:pPr algn="just">
              <a:defRPr/>
            </a:pP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第二步：分析思考</a:t>
            </a:r>
          </a:p>
          <a:p>
            <a:pPr algn="just">
              <a:defRPr/>
            </a:pPr>
            <a:r>
              <a:rPr lang="zh-CN" altLang="en-US" sz="2400" b="1" spc="-38" dirty="0">
                <a:latin typeface="楷体" panose="02010609060101010101" charset="-122"/>
                <a:ea typeface="楷体" panose="02010609060101010101" charset="-122"/>
              </a:rPr>
              <a:t>　  </a:t>
            </a:r>
            <a:r>
              <a:rPr lang="zh-CN" altLang="en-US" sz="2400" b="1" dirty="0">
                <a:solidFill>
                  <a:srgbClr val="0000FF"/>
                </a:solidFill>
                <a:latin typeface="微软雅黑" panose="020B0503020204020204" pitchFamily="34" charset="-122"/>
                <a:ea typeface="微软雅黑" panose="020B0503020204020204" pitchFamily="34" charset="-122"/>
              </a:rPr>
              <a:t>采用</a:t>
            </a:r>
            <a:r>
              <a:rPr lang="zh-CN" altLang="en-US" sz="2400" b="1" spc="-38" dirty="0">
                <a:latin typeface="楷体" panose="02010609060101010101" charset="-122"/>
                <a:ea typeface="楷体" panose="02010609060101010101" charset="-122"/>
              </a:rPr>
              <a:t>五位一体的</a:t>
            </a:r>
            <a:r>
              <a:rPr lang="zh-CN" altLang="en-US" sz="2400" b="1" dirty="0">
                <a:solidFill>
                  <a:srgbClr val="FF0000"/>
                </a:solidFill>
                <a:latin typeface="微软雅黑" panose="020B0503020204020204" pitchFamily="34" charset="-122"/>
                <a:ea typeface="微软雅黑" panose="020B0503020204020204" pitchFamily="34" charset="-122"/>
              </a:rPr>
              <a:t>视角</a:t>
            </a:r>
            <a:r>
              <a:rPr lang="zh-CN" altLang="en-US" sz="2400" b="1" dirty="0">
                <a:latin typeface="宋体-简" panose="02010800040101010101" charset="-122"/>
                <a:ea typeface="宋体-简" panose="02010800040101010101" charset="-122"/>
                <a:cs typeface="宋体-简" panose="02010800040101010101" charset="-122"/>
                <a:sym typeface="+mn-ea"/>
              </a:rPr>
              <a:t>，对上述文件进行</a:t>
            </a:r>
            <a:r>
              <a:rPr lang="zh-CN" altLang="en-US" sz="2400" b="1" dirty="0">
                <a:solidFill>
                  <a:srgbClr val="0000FF"/>
                </a:solidFill>
                <a:latin typeface="微软雅黑" panose="020B0503020204020204" pitchFamily="34" charset="-122"/>
                <a:ea typeface="微软雅黑" panose="020B0503020204020204" pitchFamily="34" charset="-122"/>
                <a:sym typeface="+mn-ea"/>
              </a:rPr>
              <a:t>分类</a:t>
            </a:r>
            <a:r>
              <a:rPr lang="zh-CN" altLang="en-US" sz="2400" b="1" dirty="0">
                <a:latin typeface="宋体-简" panose="02010800040101010101" charset="-122"/>
                <a:ea typeface="宋体-简" panose="02010800040101010101" charset="-122"/>
                <a:cs typeface="宋体-简" panose="02010800040101010101" charset="-122"/>
                <a:sym typeface="+mn-ea"/>
              </a:rPr>
              <a:t>。</a:t>
            </a:r>
            <a:endParaRPr lang="zh-CN" altLang="en-US" sz="2400" dirty="0">
              <a:sym typeface="+mn-ea"/>
            </a:endParaRPr>
          </a:p>
          <a:p>
            <a:pPr algn="just">
              <a:defRPr/>
            </a:pPr>
            <a:endParaRPr lang="zh-CN" altLang="en-US" sz="2400" b="1" spc="-38" dirty="0">
              <a:latin typeface="楷体" panose="02010609060101010101" charset="-122"/>
              <a:ea typeface="楷体" panose="02010609060101010101" charset="-122"/>
              <a:sym typeface="+mn-ea"/>
            </a:endParaRPr>
          </a:p>
          <a:p>
            <a:pPr algn="just">
              <a:defRPr/>
            </a:pPr>
            <a:r>
              <a:rPr lang="zh-CN" altLang="en-US" sz="2000" b="1" spc="-38" dirty="0">
                <a:solidFill>
                  <a:schemeClr val="tx1"/>
                </a:solidFill>
                <a:latin typeface="+mn-ea"/>
                <a:ea typeface="+mn-ea"/>
              </a:rPr>
              <a:t>  </a:t>
            </a:r>
          </a:p>
        </p:txBody>
      </p:sp>
      <p:sp>
        <p:nvSpPr>
          <p:cNvPr id="11" name="矩形 7"/>
          <p:cNvSpPr>
            <a:spLocks noChangeArrowheads="1"/>
          </p:cNvSpPr>
          <p:nvPr/>
        </p:nvSpPr>
        <p:spPr bwMode="auto">
          <a:xfrm>
            <a:off x="107576" y="0"/>
            <a:ext cx="892884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r>
              <a:rPr lang="zh-CN" altLang="en-US" sz="2800" b="1" dirty="0">
                <a:solidFill>
                  <a:srgbClr val="0000FF"/>
                </a:solidFill>
                <a:latin typeface="微软雅黑" panose="020B0503020204020204" charset="-122"/>
                <a:ea typeface="微软雅黑" panose="020B0503020204020204" charset="-122"/>
              </a:rPr>
              <a:t>三、探究路径参考（二） 感悟</a:t>
            </a:r>
            <a:r>
              <a:rPr lang="zh-CN" altLang="en-US" sz="2800" b="1" dirty="0">
                <a:solidFill>
                  <a:srgbClr val="FF0000"/>
                </a:solidFill>
                <a:latin typeface="微软雅黑" panose="020B0503020204020204" charset="-122"/>
                <a:ea typeface="微软雅黑" panose="020B0503020204020204" charset="-122"/>
              </a:rPr>
              <a:t>党的</a:t>
            </a:r>
            <a:r>
              <a:rPr lang="zh-CN" altLang="en-US" sz="2800" b="1" dirty="0">
                <a:solidFill>
                  <a:srgbClr val="0000FF"/>
                </a:solidFill>
                <a:latin typeface="微软雅黑" panose="020B0503020204020204" charset="-122"/>
                <a:ea typeface="微软雅黑" panose="020B0503020204020204" charset="-122"/>
              </a:rPr>
              <a:t>领导</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6DA7ED4-3C3B-4D98-A647-94087B6D3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6" y="69156"/>
            <a:ext cx="8998004" cy="1200952"/>
          </a:xfrm>
          <a:prstGeom prst="rect">
            <a:avLst/>
          </a:prstGeom>
        </p:spPr>
      </p:pic>
      <p:pic>
        <p:nvPicPr>
          <p:cNvPr id="10" name="图片 9">
            <a:extLst>
              <a:ext uri="{FF2B5EF4-FFF2-40B4-BE49-F238E27FC236}">
                <a16:creationId xmlns:a16="http://schemas.microsoft.com/office/drawing/2014/main" id="{0B26650C-2D22-4D40-BE9E-9AAB6AC6E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6" y="1339897"/>
            <a:ext cx="8998004" cy="3510000"/>
          </a:xfrm>
          <a:prstGeom prst="rect">
            <a:avLst/>
          </a:prstGeom>
          <a:ln>
            <a:solidFill>
              <a:schemeClr val="accent1"/>
            </a:solidFill>
          </a:ln>
        </p:spPr>
      </p:pic>
      <p:sp>
        <p:nvSpPr>
          <p:cNvPr id="14" name="文本框 13">
            <a:extLst>
              <a:ext uri="{FF2B5EF4-FFF2-40B4-BE49-F238E27FC236}">
                <a16:creationId xmlns:a16="http://schemas.microsoft.com/office/drawing/2014/main" id="{10513D75-4DDD-4166-9E10-5A9F2A85F741}"/>
              </a:ext>
            </a:extLst>
          </p:cNvPr>
          <p:cNvSpPr txBox="1"/>
          <p:nvPr/>
        </p:nvSpPr>
        <p:spPr>
          <a:xfrm>
            <a:off x="1721224" y="1366365"/>
            <a:ext cx="7345936" cy="400110"/>
          </a:xfrm>
          <a:prstGeom prst="rect">
            <a:avLst/>
          </a:prstGeom>
          <a:noFill/>
          <a:ln>
            <a:solidFill>
              <a:schemeClr val="accent1"/>
            </a:solidFill>
          </a:ln>
        </p:spPr>
        <p:txBody>
          <a:bodyPr wrap="square" rtlCol="0">
            <a:spAutoFit/>
          </a:bodyPr>
          <a:lstStyle/>
          <a:p>
            <a:r>
              <a:rPr lang="zh-CN" altLang="en-US" sz="2000" b="1" dirty="0">
                <a:solidFill>
                  <a:srgbClr val="0000FF"/>
                </a:solidFill>
              </a:rPr>
              <a:t>涉及经济建设、政治建设、文化建设、社会建设、生态文明建设</a:t>
            </a:r>
            <a:endParaRPr lang="zh-CN" altLang="en-US" sz="1600" b="1" dirty="0">
              <a:solidFill>
                <a:srgbClr val="0000FF"/>
              </a:solidFill>
            </a:endParaRPr>
          </a:p>
        </p:txBody>
      </p:sp>
      <p:pic>
        <p:nvPicPr>
          <p:cNvPr id="11" name="{C4FB65E2-0B59-4D30-9014-2F2A6350A42A}">
            <a:extLst>
              <a:ext uri="{FF2B5EF4-FFF2-40B4-BE49-F238E27FC236}">
                <a16:creationId xmlns:a16="http://schemas.microsoft.com/office/drawing/2014/main" id="{D4DA2C7A-E6A8-4416-896C-FDA6C25E54E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55987" y="2289842"/>
            <a:ext cx="3046379" cy="2151529"/>
          </a:xfrm>
          <a:prstGeom prst="rect">
            <a:avLst/>
          </a:prstGeom>
          <a:noFill/>
          <a:ln>
            <a:noFill/>
          </a:ln>
        </p:spPr>
      </p:pic>
    </p:spTree>
    <p:extLst>
      <p:ext uri="{BB962C8B-B14F-4D97-AF65-F5344CB8AC3E}">
        <p14:creationId xmlns:p14="http://schemas.microsoft.com/office/powerpoint/2010/main" val="129499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6DA7ED4-3C3B-4D98-A647-94087B6D3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6" y="69156"/>
            <a:ext cx="8998004" cy="1121869"/>
          </a:xfrm>
          <a:prstGeom prst="rect">
            <a:avLst/>
          </a:prstGeom>
        </p:spPr>
      </p:pic>
      <p:pic>
        <p:nvPicPr>
          <p:cNvPr id="10" name="图片 9">
            <a:extLst>
              <a:ext uri="{FF2B5EF4-FFF2-40B4-BE49-F238E27FC236}">
                <a16:creationId xmlns:a16="http://schemas.microsoft.com/office/drawing/2014/main" id="{0B26650C-2D22-4D40-BE9E-9AAB6AC6E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6" y="1206613"/>
            <a:ext cx="8998004" cy="3385784"/>
          </a:xfrm>
          <a:prstGeom prst="rect">
            <a:avLst/>
          </a:prstGeom>
          <a:ln>
            <a:solidFill>
              <a:schemeClr val="accent1"/>
            </a:solidFill>
          </a:ln>
        </p:spPr>
      </p:pic>
      <p:sp>
        <p:nvSpPr>
          <p:cNvPr id="14" name="文本框 13">
            <a:extLst>
              <a:ext uri="{FF2B5EF4-FFF2-40B4-BE49-F238E27FC236}">
                <a16:creationId xmlns:a16="http://schemas.microsoft.com/office/drawing/2014/main" id="{10513D75-4DDD-4166-9E10-5A9F2A85F741}"/>
              </a:ext>
            </a:extLst>
          </p:cNvPr>
          <p:cNvSpPr txBox="1"/>
          <p:nvPr/>
        </p:nvSpPr>
        <p:spPr>
          <a:xfrm>
            <a:off x="6177961" y="1239227"/>
            <a:ext cx="1821116" cy="461665"/>
          </a:xfrm>
          <a:prstGeom prst="rect">
            <a:avLst/>
          </a:prstGeom>
          <a:noFill/>
          <a:ln>
            <a:solidFill>
              <a:schemeClr val="accent1"/>
            </a:solidFill>
          </a:ln>
        </p:spPr>
        <p:txBody>
          <a:bodyPr wrap="square" rtlCol="0">
            <a:spAutoFit/>
          </a:bodyPr>
          <a:lstStyle/>
          <a:p>
            <a:r>
              <a:rPr lang="zh-CN" altLang="en-US" sz="2400" b="1" dirty="0">
                <a:solidFill>
                  <a:srgbClr val="FF0000"/>
                </a:solidFill>
              </a:rPr>
              <a:t>政治建设</a:t>
            </a:r>
            <a:endParaRPr lang="zh-CN" altLang="en-US" b="1" dirty="0">
              <a:solidFill>
                <a:srgbClr val="FF0000"/>
              </a:solidFill>
            </a:endParaRPr>
          </a:p>
        </p:txBody>
      </p:sp>
      <p:sp>
        <p:nvSpPr>
          <p:cNvPr id="15" name="文本框 14">
            <a:extLst>
              <a:ext uri="{FF2B5EF4-FFF2-40B4-BE49-F238E27FC236}">
                <a16:creationId xmlns:a16="http://schemas.microsoft.com/office/drawing/2014/main" id="{BC865DA3-3D3E-4977-B57F-F6FC4EA1A552}"/>
              </a:ext>
            </a:extLst>
          </p:cNvPr>
          <p:cNvSpPr txBox="1"/>
          <p:nvPr/>
        </p:nvSpPr>
        <p:spPr>
          <a:xfrm>
            <a:off x="6177961" y="2266237"/>
            <a:ext cx="1821116" cy="461665"/>
          </a:xfrm>
          <a:prstGeom prst="rect">
            <a:avLst/>
          </a:prstGeom>
          <a:noFill/>
          <a:ln>
            <a:solidFill>
              <a:schemeClr val="accent1"/>
            </a:solidFill>
          </a:ln>
        </p:spPr>
        <p:txBody>
          <a:bodyPr wrap="square" rtlCol="0">
            <a:spAutoFit/>
          </a:bodyPr>
          <a:lstStyle/>
          <a:p>
            <a:r>
              <a:rPr lang="zh-CN" altLang="en-US" sz="2400" b="1" dirty="0">
                <a:solidFill>
                  <a:srgbClr val="FF0000"/>
                </a:solidFill>
              </a:rPr>
              <a:t>经济建设</a:t>
            </a:r>
            <a:endParaRPr lang="zh-CN" altLang="en-US" b="1" dirty="0">
              <a:solidFill>
                <a:srgbClr val="FF0000"/>
              </a:solidFill>
            </a:endParaRPr>
          </a:p>
        </p:txBody>
      </p:sp>
      <p:sp>
        <p:nvSpPr>
          <p:cNvPr id="17" name="文本框 16">
            <a:extLst>
              <a:ext uri="{FF2B5EF4-FFF2-40B4-BE49-F238E27FC236}">
                <a16:creationId xmlns:a16="http://schemas.microsoft.com/office/drawing/2014/main" id="{235EEF70-7273-42B8-8C45-436F6CF60780}"/>
              </a:ext>
            </a:extLst>
          </p:cNvPr>
          <p:cNvSpPr txBox="1"/>
          <p:nvPr/>
        </p:nvSpPr>
        <p:spPr>
          <a:xfrm>
            <a:off x="6177961" y="2739240"/>
            <a:ext cx="1821116" cy="461665"/>
          </a:xfrm>
          <a:prstGeom prst="rect">
            <a:avLst/>
          </a:prstGeom>
          <a:noFill/>
          <a:ln>
            <a:solidFill>
              <a:schemeClr val="accent1"/>
            </a:solidFill>
          </a:ln>
        </p:spPr>
        <p:txBody>
          <a:bodyPr wrap="square" rtlCol="0">
            <a:spAutoFit/>
          </a:bodyPr>
          <a:lstStyle/>
          <a:p>
            <a:r>
              <a:rPr lang="zh-CN" altLang="en-US" sz="2400" b="1" dirty="0">
                <a:solidFill>
                  <a:srgbClr val="FF0000"/>
                </a:solidFill>
              </a:rPr>
              <a:t>文化建设</a:t>
            </a:r>
            <a:endParaRPr lang="zh-CN" altLang="en-US" b="1" dirty="0">
              <a:solidFill>
                <a:srgbClr val="FF0000"/>
              </a:solidFill>
            </a:endParaRPr>
          </a:p>
        </p:txBody>
      </p:sp>
      <p:sp>
        <p:nvSpPr>
          <p:cNvPr id="18" name="文本框 17">
            <a:extLst>
              <a:ext uri="{FF2B5EF4-FFF2-40B4-BE49-F238E27FC236}">
                <a16:creationId xmlns:a16="http://schemas.microsoft.com/office/drawing/2014/main" id="{29EDB030-2206-477F-9F94-A3E7C873473E}"/>
              </a:ext>
            </a:extLst>
          </p:cNvPr>
          <p:cNvSpPr txBox="1"/>
          <p:nvPr/>
        </p:nvSpPr>
        <p:spPr>
          <a:xfrm>
            <a:off x="6177961" y="3200905"/>
            <a:ext cx="1821116" cy="461665"/>
          </a:xfrm>
          <a:prstGeom prst="rect">
            <a:avLst/>
          </a:prstGeom>
          <a:noFill/>
          <a:ln>
            <a:solidFill>
              <a:schemeClr val="accent1"/>
            </a:solidFill>
          </a:ln>
        </p:spPr>
        <p:txBody>
          <a:bodyPr wrap="square" rtlCol="0">
            <a:spAutoFit/>
          </a:bodyPr>
          <a:lstStyle/>
          <a:p>
            <a:r>
              <a:rPr lang="zh-CN" altLang="en-US" sz="2400" b="1" dirty="0">
                <a:solidFill>
                  <a:srgbClr val="FF0000"/>
                </a:solidFill>
              </a:rPr>
              <a:t>政治建设</a:t>
            </a:r>
            <a:endParaRPr lang="zh-CN" altLang="en-US" b="1" dirty="0">
              <a:solidFill>
                <a:srgbClr val="FF0000"/>
              </a:solidFill>
            </a:endParaRPr>
          </a:p>
        </p:txBody>
      </p:sp>
      <p:sp>
        <p:nvSpPr>
          <p:cNvPr id="19" name="文本框 18">
            <a:extLst>
              <a:ext uri="{FF2B5EF4-FFF2-40B4-BE49-F238E27FC236}">
                <a16:creationId xmlns:a16="http://schemas.microsoft.com/office/drawing/2014/main" id="{26407C15-6AAD-419F-9F2A-D62CBE1E4C14}"/>
              </a:ext>
            </a:extLst>
          </p:cNvPr>
          <p:cNvSpPr txBox="1"/>
          <p:nvPr/>
        </p:nvSpPr>
        <p:spPr>
          <a:xfrm>
            <a:off x="6177961" y="3662570"/>
            <a:ext cx="1821116" cy="461665"/>
          </a:xfrm>
          <a:prstGeom prst="rect">
            <a:avLst/>
          </a:prstGeom>
          <a:noFill/>
          <a:ln>
            <a:solidFill>
              <a:schemeClr val="accent1"/>
            </a:solidFill>
          </a:ln>
        </p:spPr>
        <p:txBody>
          <a:bodyPr wrap="square" rtlCol="0">
            <a:spAutoFit/>
          </a:bodyPr>
          <a:lstStyle/>
          <a:p>
            <a:r>
              <a:rPr lang="zh-CN" altLang="en-US" sz="2400" b="1" dirty="0">
                <a:solidFill>
                  <a:srgbClr val="FF0000"/>
                </a:solidFill>
              </a:rPr>
              <a:t>社会建设</a:t>
            </a:r>
            <a:endParaRPr lang="zh-CN" altLang="en-US" b="1" dirty="0">
              <a:solidFill>
                <a:srgbClr val="FF0000"/>
              </a:solidFill>
            </a:endParaRPr>
          </a:p>
        </p:txBody>
      </p:sp>
      <p:sp>
        <p:nvSpPr>
          <p:cNvPr id="20" name="文本框 19">
            <a:extLst>
              <a:ext uri="{FF2B5EF4-FFF2-40B4-BE49-F238E27FC236}">
                <a16:creationId xmlns:a16="http://schemas.microsoft.com/office/drawing/2014/main" id="{3A98D5E0-3E5C-4D56-BBD1-06CBACFB1A4C}"/>
              </a:ext>
            </a:extLst>
          </p:cNvPr>
          <p:cNvSpPr txBox="1"/>
          <p:nvPr/>
        </p:nvSpPr>
        <p:spPr>
          <a:xfrm>
            <a:off x="6177961" y="4124235"/>
            <a:ext cx="2197636" cy="461665"/>
          </a:xfrm>
          <a:prstGeom prst="rect">
            <a:avLst/>
          </a:prstGeom>
          <a:noFill/>
          <a:ln>
            <a:solidFill>
              <a:schemeClr val="accent1"/>
            </a:solidFill>
          </a:ln>
        </p:spPr>
        <p:txBody>
          <a:bodyPr wrap="square" rtlCol="0">
            <a:spAutoFit/>
          </a:bodyPr>
          <a:lstStyle/>
          <a:p>
            <a:r>
              <a:rPr lang="zh-CN" altLang="en-US" sz="2400" b="1" dirty="0">
                <a:solidFill>
                  <a:srgbClr val="FF0000"/>
                </a:solidFill>
              </a:rPr>
              <a:t>生态文明建设</a:t>
            </a:r>
            <a:endParaRPr lang="zh-CN" altLang="en-US" b="1" dirty="0">
              <a:solidFill>
                <a:srgbClr val="FF0000"/>
              </a:solidFill>
            </a:endParaRPr>
          </a:p>
        </p:txBody>
      </p:sp>
      <p:sp>
        <p:nvSpPr>
          <p:cNvPr id="11" name="文本框 10">
            <a:extLst>
              <a:ext uri="{FF2B5EF4-FFF2-40B4-BE49-F238E27FC236}">
                <a16:creationId xmlns:a16="http://schemas.microsoft.com/office/drawing/2014/main" id="{CA97D9E0-28F3-4961-B803-1D2C5DAAAE1E}"/>
              </a:ext>
            </a:extLst>
          </p:cNvPr>
          <p:cNvSpPr txBox="1"/>
          <p:nvPr/>
        </p:nvSpPr>
        <p:spPr>
          <a:xfrm>
            <a:off x="5295578" y="1239226"/>
            <a:ext cx="813229" cy="461665"/>
          </a:xfrm>
          <a:prstGeom prst="rect">
            <a:avLst/>
          </a:prstGeom>
          <a:noFill/>
          <a:ln>
            <a:solidFill>
              <a:schemeClr val="accent1"/>
            </a:solidFill>
          </a:ln>
        </p:spPr>
        <p:txBody>
          <a:bodyPr wrap="square" rtlCol="0">
            <a:spAutoFit/>
          </a:bodyPr>
          <a:lstStyle/>
          <a:p>
            <a:r>
              <a:rPr lang="zh-CN" altLang="en-US" sz="2400" b="1" dirty="0">
                <a:solidFill>
                  <a:srgbClr val="0000FF"/>
                </a:solidFill>
              </a:rPr>
              <a:t>涉及</a:t>
            </a:r>
            <a:endParaRPr lang="zh-CN" altLang="en-US" b="1" dirty="0">
              <a:solidFill>
                <a:srgbClr val="0000FF"/>
              </a:solidFill>
            </a:endParaRPr>
          </a:p>
        </p:txBody>
      </p:sp>
      <p:sp>
        <p:nvSpPr>
          <p:cNvPr id="3" name="文本框 2">
            <a:extLst>
              <a:ext uri="{FF2B5EF4-FFF2-40B4-BE49-F238E27FC236}">
                <a16:creationId xmlns:a16="http://schemas.microsoft.com/office/drawing/2014/main" id="{78D442EB-2696-4A08-A2E0-6E1FD27F341F}"/>
              </a:ext>
            </a:extLst>
          </p:cNvPr>
          <p:cNvSpPr txBox="1"/>
          <p:nvPr/>
        </p:nvSpPr>
        <p:spPr>
          <a:xfrm>
            <a:off x="69157" y="4640907"/>
            <a:ext cx="8998004" cy="461665"/>
          </a:xfrm>
          <a:prstGeom prst="rect">
            <a:avLst/>
          </a:prstGeom>
          <a:noFill/>
          <a:ln>
            <a:solidFill>
              <a:srgbClr val="FF0000"/>
            </a:solidFill>
          </a:ln>
        </p:spPr>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重点看</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中共中央 国务院 关于全面</a:t>
            </a:r>
            <a:r>
              <a:rPr lang="zh-CN" altLang="en-US" sz="2000" b="1" dirty="0">
                <a:solidFill>
                  <a:srgbClr val="0000FF"/>
                </a:solidFill>
                <a:latin typeface="微软雅黑" panose="020B0503020204020204" pitchFamily="34" charset="-122"/>
                <a:ea typeface="微软雅黑" panose="020B0503020204020204" pitchFamily="34" charset="-122"/>
              </a:rPr>
              <a:t>加强</a:t>
            </a:r>
            <a:r>
              <a:rPr lang="zh-CN" altLang="en-US" sz="2000" b="1" dirty="0">
                <a:latin typeface="微软雅黑" panose="020B0503020204020204" pitchFamily="34" charset="-122"/>
                <a:ea typeface="微软雅黑" panose="020B0503020204020204" pitchFamily="34" charset="-122"/>
              </a:rPr>
              <a:t>新时代大中小学</a:t>
            </a:r>
            <a:r>
              <a:rPr lang="zh-CN" altLang="en-US" sz="2000" b="1" dirty="0">
                <a:solidFill>
                  <a:srgbClr val="FF0000"/>
                </a:solidFill>
                <a:latin typeface="微软雅黑" panose="020B0503020204020204" pitchFamily="34" charset="-122"/>
                <a:ea typeface="微软雅黑" panose="020B0503020204020204" pitchFamily="34" charset="-122"/>
              </a:rPr>
              <a:t>劳动教育</a:t>
            </a:r>
            <a:r>
              <a:rPr lang="zh-CN" altLang="en-US" sz="2000" b="1" dirty="0">
                <a:latin typeface="微软雅黑" panose="020B0503020204020204" pitchFamily="34" charset="-122"/>
                <a:ea typeface="微软雅黑" panose="020B0503020204020204" pitchFamily="34" charset="-122"/>
              </a:rPr>
              <a:t>的意见</a:t>
            </a:r>
            <a:r>
              <a:rPr lang="en-US" altLang="zh-CN"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0514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76" y="85230"/>
            <a:ext cx="8928847" cy="4893647"/>
          </a:xfrm>
          <a:prstGeom prst="rect">
            <a:avLst/>
          </a:prstGeom>
          <a:ln>
            <a:solidFill>
              <a:srgbClr val="0000FF"/>
            </a:solidFill>
          </a:ln>
        </p:spPr>
        <p:txBody>
          <a:bodyPr wrap="square">
            <a:spAutoFit/>
          </a:bodyPr>
          <a:lstStyle/>
          <a:p>
            <a:pPr algn="just">
              <a:defRPr/>
            </a:pPr>
            <a:r>
              <a:rPr lang="zh-CN" altLang="en-US" sz="2400" b="1" dirty="0">
                <a:solidFill>
                  <a:schemeClr val="tx1"/>
                </a:solidFill>
                <a:latin typeface="+mj-ea"/>
                <a:ea typeface="微软雅黑" panose="020B0503020204020204" pitchFamily="34" charset="-122"/>
                <a:cs typeface="+mj-ea"/>
                <a:sym typeface="+mn-ea"/>
              </a:rPr>
              <a:t>第三</a:t>
            </a: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步：继续探究</a:t>
            </a:r>
          </a:p>
          <a:p>
            <a:pPr algn="just">
              <a:defRPr/>
            </a:pPr>
            <a:r>
              <a:rPr lang="zh-CN" altLang="en-US" sz="2400" dirty="0">
                <a:solidFill>
                  <a:srgbClr val="0000FF"/>
                </a:solidFill>
                <a:latin typeface="+mj-ea"/>
                <a:cs typeface="+mj-ea"/>
                <a:sym typeface="+mn-ea"/>
              </a:rPr>
              <a:t>       </a:t>
            </a:r>
            <a:r>
              <a:rPr lang="zh-CN" altLang="en-US" sz="2400" b="1" dirty="0">
                <a:solidFill>
                  <a:srgbClr val="0000FF"/>
                </a:solidFill>
                <a:latin typeface="微软雅黑" panose="020B0503020204020204" pitchFamily="34" charset="-122"/>
                <a:ea typeface="微软雅黑" panose="020B0503020204020204" pitchFamily="34" charset="-122"/>
                <a:sym typeface="+mn-ea"/>
              </a:rPr>
              <a:t>阅读</a:t>
            </a:r>
            <a:r>
              <a:rPr lang="zh-CN" altLang="en-US" sz="2400" b="1" dirty="0">
                <a:latin typeface="宋体-简" panose="02010800040101010101" charset="-122"/>
                <a:ea typeface="宋体-简" panose="02010800040101010101" charset="-122"/>
                <a:cs typeface="宋体-简" panose="02010800040101010101" charset="-122"/>
                <a:sym typeface="+mn-ea"/>
              </a:rPr>
              <a:t>文件，</a:t>
            </a:r>
            <a:r>
              <a:rPr lang="zh-CN" altLang="en-US" sz="2400" b="1" dirty="0">
                <a:solidFill>
                  <a:srgbClr val="0000FF"/>
                </a:solidFill>
                <a:latin typeface="微软雅黑" panose="020B0503020204020204" pitchFamily="34" charset="-122"/>
                <a:ea typeface="微软雅黑" panose="020B0503020204020204" pitchFamily="34" charset="-122"/>
                <a:sym typeface="+mn-ea"/>
              </a:rPr>
              <a:t>探究</a:t>
            </a:r>
            <a:r>
              <a:rPr lang="zh-CN" altLang="en-US" sz="2400" b="1" dirty="0">
                <a:ea typeface="宋体-简" panose="02010800040101010101" charset="-122"/>
                <a:sym typeface="+mn-ea"/>
              </a:rPr>
              <a:t>文件</a:t>
            </a:r>
            <a:r>
              <a:rPr lang="zh-CN" altLang="en-US" sz="2400" b="1" dirty="0">
                <a:latin typeface="宋体-简" panose="02010800040101010101" charset="-122"/>
                <a:ea typeface="宋体-简" panose="02010800040101010101" charset="-122"/>
                <a:cs typeface="宋体-简" panose="02010800040101010101" charset="-122"/>
                <a:sym typeface="+mn-ea"/>
              </a:rPr>
              <a:t>出台的</a:t>
            </a:r>
            <a:r>
              <a:rPr lang="zh-CN" altLang="en-US" sz="2400" b="1" dirty="0">
                <a:solidFill>
                  <a:srgbClr val="FF0000"/>
                </a:solidFill>
                <a:latin typeface="微软雅黑" panose="020B0503020204020204" pitchFamily="34" charset="-122"/>
                <a:ea typeface="微软雅黑" panose="020B0503020204020204" pitchFamily="34" charset="-122"/>
                <a:sym typeface="+mn-ea"/>
              </a:rPr>
              <a:t>原因</a:t>
            </a:r>
            <a:r>
              <a:rPr lang="zh-CN" altLang="en-US" sz="2400" b="1" dirty="0">
                <a:latin typeface="宋体-简" panose="02010800040101010101" charset="-122"/>
                <a:ea typeface="宋体-简" panose="02010800040101010101" charset="-122"/>
                <a:cs typeface="宋体-简" panose="02010800040101010101" charset="-122"/>
                <a:sym typeface="+mn-ea"/>
              </a:rPr>
              <a:t>。</a:t>
            </a:r>
            <a:endParaRPr lang="en-US" altLang="zh-CN" sz="2400" b="1" dirty="0">
              <a:latin typeface="宋体-简" panose="02010800040101010101" charset="-122"/>
              <a:ea typeface="宋体-简" panose="02010800040101010101" charset="-122"/>
              <a:cs typeface="宋体-简" panose="02010800040101010101" charset="-122"/>
              <a:sym typeface="+mn-ea"/>
            </a:endParaRPr>
          </a:p>
          <a:p>
            <a:pPr algn="just">
              <a:defRPr/>
            </a:pPr>
            <a:r>
              <a:rPr lang="en-US" altLang="zh-CN" sz="2400" b="1" dirty="0">
                <a:latin typeface="宋体-简" panose="02010800040101010101" charset="-122"/>
                <a:ea typeface="宋体-简" panose="02010800040101010101" charset="-122"/>
                <a:cs typeface="宋体-简" panose="02010800040101010101" charset="-122"/>
                <a:sym typeface="+mn-ea"/>
              </a:rPr>
              <a:t>    </a:t>
            </a:r>
            <a:r>
              <a:rPr lang="zh-CN" altLang="en-US" sz="2400" b="1" dirty="0">
                <a:solidFill>
                  <a:srgbClr val="0000FF"/>
                </a:solidFill>
                <a:latin typeface="微软雅黑" panose="020B0503020204020204" pitchFamily="34" charset="-122"/>
                <a:ea typeface="微软雅黑" panose="020B0503020204020204" pitchFamily="34" charset="-122"/>
                <a:sym typeface="+mn-ea"/>
              </a:rPr>
              <a:t>了解</a:t>
            </a:r>
            <a:r>
              <a:rPr lang="zh-CN" altLang="en-US" sz="2400" b="1" dirty="0">
                <a:latin typeface="宋体-简" panose="02010800040101010101" charset="-122"/>
                <a:ea typeface="宋体-简" panose="02010800040101010101" charset="-122"/>
                <a:cs typeface="宋体-简" panose="02010800040101010101" charset="-122"/>
                <a:sym typeface="+mn-ea"/>
              </a:rPr>
              <a:t>党在解决这个问题上的</a:t>
            </a:r>
            <a:r>
              <a:rPr lang="zh-CN" altLang="en-US" sz="2400" b="1" dirty="0">
                <a:solidFill>
                  <a:srgbClr val="FF0000"/>
                </a:solidFill>
                <a:latin typeface="微软雅黑" panose="020B0503020204020204" pitchFamily="34" charset="-122"/>
                <a:ea typeface="微软雅黑" panose="020B0503020204020204" pitchFamily="34" charset="-122"/>
                <a:sym typeface="+mn-ea"/>
              </a:rPr>
              <a:t>作为</a:t>
            </a:r>
            <a:r>
              <a:rPr lang="zh-CN" altLang="en-US" sz="2400" b="1" dirty="0">
                <a:latin typeface="宋体-简" panose="02010800040101010101" charset="-122"/>
                <a:ea typeface="宋体-简" panose="02010800040101010101" charset="-122"/>
                <a:cs typeface="宋体-简" panose="02010800040101010101" charset="-122"/>
                <a:sym typeface="+mn-ea"/>
              </a:rPr>
              <a:t>。</a:t>
            </a:r>
            <a:r>
              <a:rPr lang="zh-CN" altLang="en-US" sz="2400" b="1" dirty="0">
                <a:solidFill>
                  <a:srgbClr val="0000FF"/>
                </a:solidFill>
                <a:latin typeface="宋体-简" panose="02010800040101010101" charset="-122"/>
                <a:ea typeface="宋体-简" panose="02010800040101010101" charset="-122"/>
                <a:cs typeface="宋体-简" panose="02010800040101010101" charset="-122"/>
                <a:sym typeface="+mn-ea"/>
              </a:rPr>
              <a:t>    </a:t>
            </a:r>
            <a:endParaRPr lang="en-US" altLang="zh-CN" sz="2400" b="1" dirty="0">
              <a:latin typeface="宋体-简" panose="02010800040101010101" charset="-122"/>
              <a:ea typeface="宋体-简" panose="02010800040101010101" charset="-122"/>
              <a:cs typeface="宋体-简" panose="02010800040101010101" charset="-122"/>
              <a:sym typeface="+mn-ea"/>
            </a:endParaRPr>
          </a:p>
          <a:p>
            <a:pPr algn="just">
              <a:defRPr/>
            </a:pPr>
            <a:r>
              <a:rPr lang="zh-CN" altLang="en-US" sz="2400" b="1" spc="-38" dirty="0">
                <a:latin typeface="楷体" panose="02010609060101010101" charset="-122"/>
                <a:ea typeface="宋体-简" panose="02010800040101010101" charset="-122"/>
                <a:sym typeface="+mn-ea"/>
              </a:rPr>
              <a:t>    </a:t>
            </a:r>
            <a:r>
              <a:rPr lang="zh-CN" altLang="en-US" sz="2400" b="1" spc="-38" dirty="0">
                <a:latin typeface="仿宋" panose="02010609060101010101" pitchFamily="49" charset="-122"/>
                <a:ea typeface="仿宋" panose="02010609060101010101" pitchFamily="49" charset="-122"/>
                <a:sym typeface="+mn-ea"/>
              </a:rPr>
              <a:t>劳动教育是中国特色社会主义教育制度的重要内容，直接决定社会主义建设者和接班人的</a:t>
            </a:r>
            <a:r>
              <a:rPr lang="zh-CN" altLang="en-US" sz="2400" b="1" dirty="0">
                <a:solidFill>
                  <a:srgbClr val="FF0000"/>
                </a:solidFill>
                <a:latin typeface="微软雅黑" panose="020B0503020204020204" pitchFamily="34" charset="-122"/>
                <a:ea typeface="微软雅黑" panose="020B0503020204020204" pitchFamily="34" charset="-122"/>
                <a:sym typeface="+mn-ea"/>
              </a:rPr>
              <a:t>劳动精神面貌</a:t>
            </a:r>
            <a:r>
              <a:rPr lang="zh-CN" altLang="en-US" sz="2400" b="1" spc="-38" dirty="0">
                <a:latin typeface="仿宋" panose="02010609060101010101" pitchFamily="49" charset="-122"/>
                <a:ea typeface="仿宋" panose="02010609060101010101" pitchFamily="49" charset="-122"/>
                <a:sym typeface="+mn-ea"/>
              </a:rPr>
              <a:t>、</a:t>
            </a:r>
            <a:r>
              <a:rPr lang="zh-CN" altLang="en-US" sz="2400" b="1" dirty="0">
                <a:solidFill>
                  <a:srgbClr val="FF0000"/>
                </a:solidFill>
                <a:latin typeface="微软雅黑" panose="020B0503020204020204" pitchFamily="34" charset="-122"/>
                <a:ea typeface="微软雅黑" panose="020B0503020204020204" pitchFamily="34" charset="-122"/>
                <a:sym typeface="+mn-ea"/>
              </a:rPr>
              <a:t>劳动价值取向</a:t>
            </a:r>
            <a:r>
              <a:rPr lang="zh-CN" altLang="en-US" sz="2400" b="1" spc="-38" dirty="0">
                <a:latin typeface="仿宋" panose="02010609060101010101" pitchFamily="49" charset="-122"/>
                <a:ea typeface="仿宋" panose="02010609060101010101" pitchFamily="49" charset="-122"/>
                <a:sym typeface="+mn-ea"/>
              </a:rPr>
              <a:t>和</a:t>
            </a:r>
            <a:r>
              <a:rPr lang="zh-CN" altLang="en-US" sz="2400" b="1" dirty="0">
                <a:solidFill>
                  <a:srgbClr val="FF0000"/>
                </a:solidFill>
                <a:latin typeface="微软雅黑" panose="020B0503020204020204" pitchFamily="34" charset="-122"/>
                <a:ea typeface="微软雅黑" panose="020B0503020204020204" pitchFamily="34" charset="-122"/>
                <a:sym typeface="+mn-ea"/>
              </a:rPr>
              <a:t>劳动技能水平</a:t>
            </a:r>
            <a:r>
              <a:rPr lang="zh-CN" altLang="en-US" sz="2400" b="1" spc="-38" dirty="0">
                <a:latin typeface="仿宋" panose="02010609060101010101" pitchFamily="49" charset="-122"/>
                <a:ea typeface="仿宋" panose="02010609060101010101" pitchFamily="49" charset="-122"/>
                <a:sym typeface="+mn-ea"/>
              </a:rPr>
              <a:t>。</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长期以来</a:t>
            </a:r>
            <a:r>
              <a:rPr lang="zh-CN" altLang="en-US" sz="2400" b="1" spc="-38" dirty="0">
                <a:latin typeface="仿宋" panose="02010609060101010101" pitchFamily="49" charset="-122"/>
                <a:ea typeface="仿宋" panose="02010609060101010101" pitchFamily="49" charset="-122"/>
                <a:sym typeface="+mn-ea"/>
              </a:rPr>
              <a:t>，各地区和学校坚持教育与生产劳动相结合，在实践育人方面取得了一定</a:t>
            </a:r>
            <a:r>
              <a:rPr lang="zh-CN" altLang="en-US" sz="2400" b="1" dirty="0">
                <a:solidFill>
                  <a:srgbClr val="0000FF"/>
                </a:solidFill>
                <a:latin typeface="微软雅黑" panose="020B0503020204020204" pitchFamily="34" charset="-122"/>
                <a:ea typeface="微软雅黑" panose="020B0503020204020204" pitchFamily="34" charset="-122"/>
                <a:sym typeface="+mn-ea"/>
              </a:rPr>
              <a:t>成效</a:t>
            </a:r>
            <a:r>
              <a:rPr lang="zh-CN" altLang="en-US" sz="2400" b="1" spc="-38" dirty="0">
                <a:latin typeface="仿宋" panose="02010609060101010101" pitchFamily="49" charset="-122"/>
                <a:ea typeface="仿宋" panose="02010609060101010101" pitchFamily="49" charset="-122"/>
                <a:sym typeface="+mn-ea"/>
              </a:rPr>
              <a:t>。</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solidFill>
                  <a:schemeClr val="tx1"/>
                </a:solidFill>
                <a:latin typeface="仿宋" panose="02010609060101010101" pitchFamily="49" charset="-122"/>
                <a:ea typeface="仿宋" panose="02010609060101010101" pitchFamily="49" charset="-122"/>
                <a:cs typeface="+mj-ea"/>
                <a:sym typeface="+mn-ea"/>
              </a:rPr>
              <a:t>    </a:t>
            </a: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同时</a:t>
            </a:r>
            <a:r>
              <a:rPr lang="zh-CN" altLang="en-US" sz="2400" b="1" spc="-38" dirty="0">
                <a:latin typeface="仿宋" panose="02010609060101010101" pitchFamily="49" charset="-122"/>
                <a:ea typeface="仿宋" panose="02010609060101010101" pitchFamily="49" charset="-122"/>
                <a:sym typeface="+mn-ea"/>
              </a:rPr>
              <a:t>也要看到，近年来一些青少年中出现了</a:t>
            </a:r>
            <a:r>
              <a:rPr lang="zh-CN" altLang="en-US" sz="2400" b="1" dirty="0">
                <a:solidFill>
                  <a:schemeClr val="tx1"/>
                </a:solidFill>
                <a:latin typeface="微软雅黑" panose="020B0503020204020204" pitchFamily="34" charset="-122"/>
                <a:ea typeface="微软雅黑" panose="020B0503020204020204" pitchFamily="34" charset="-122"/>
                <a:sym typeface="+mn-ea"/>
              </a:rPr>
              <a:t>不珍惜劳动成果</a:t>
            </a:r>
            <a:r>
              <a:rPr lang="zh-CN" altLang="en-US" sz="2400" b="1" spc="-38" dirty="0">
                <a:latin typeface="仿宋" panose="02010609060101010101" pitchFamily="49" charset="-122"/>
                <a:ea typeface="仿宋" panose="02010609060101010101" pitchFamily="49" charset="-122"/>
                <a:sym typeface="+mn-ea"/>
              </a:rPr>
              <a:t>、</a:t>
            </a:r>
            <a:r>
              <a:rPr lang="zh-CN" altLang="en-US" sz="2400" b="1" dirty="0">
                <a:solidFill>
                  <a:schemeClr val="tx1"/>
                </a:solidFill>
                <a:latin typeface="微软雅黑" panose="020B0503020204020204" pitchFamily="34" charset="-122"/>
                <a:ea typeface="微软雅黑" panose="020B0503020204020204" pitchFamily="34" charset="-122"/>
                <a:sym typeface="+mn-ea"/>
              </a:rPr>
              <a:t>不想劳动</a:t>
            </a:r>
            <a:r>
              <a:rPr lang="zh-CN" altLang="en-US" sz="2400" b="1" spc="-38" dirty="0">
                <a:latin typeface="仿宋" panose="02010609060101010101" pitchFamily="49" charset="-122"/>
                <a:ea typeface="仿宋" panose="02010609060101010101" pitchFamily="49" charset="-122"/>
                <a:sym typeface="+mn-ea"/>
              </a:rPr>
              <a:t>、</a:t>
            </a:r>
            <a:r>
              <a:rPr lang="zh-CN" altLang="en-US" sz="2400" b="1" dirty="0">
                <a:solidFill>
                  <a:schemeClr val="tx1"/>
                </a:solidFill>
                <a:latin typeface="微软雅黑" panose="020B0503020204020204" pitchFamily="34" charset="-122"/>
                <a:ea typeface="微软雅黑" panose="020B0503020204020204" pitchFamily="34" charset="-122"/>
                <a:sym typeface="+mn-ea"/>
              </a:rPr>
              <a:t>不会劳动的现象</a:t>
            </a:r>
            <a:r>
              <a:rPr lang="zh-CN" altLang="en-US" sz="2400" b="1" spc="-38" dirty="0">
                <a:latin typeface="仿宋" panose="02010609060101010101" pitchFamily="49" charset="-122"/>
                <a:ea typeface="仿宋" panose="02010609060101010101" pitchFamily="49" charset="-122"/>
                <a:sym typeface="+mn-ea"/>
              </a:rPr>
              <a:t>，劳动的独特育人价值在一定程度上被</a:t>
            </a:r>
            <a:r>
              <a:rPr lang="zh-CN" altLang="en-US" sz="2400" b="1" dirty="0">
                <a:solidFill>
                  <a:srgbClr val="0000FF"/>
                </a:solidFill>
                <a:latin typeface="微软雅黑" panose="020B0503020204020204" pitchFamily="34" charset="-122"/>
                <a:ea typeface="微软雅黑" panose="020B0503020204020204" pitchFamily="34" charset="-122"/>
                <a:sym typeface="+mn-ea"/>
              </a:rPr>
              <a:t>忽视</a:t>
            </a:r>
            <a:r>
              <a:rPr lang="zh-CN" altLang="en-US" sz="2400" b="1" spc="-38" dirty="0">
                <a:latin typeface="仿宋" panose="02010609060101010101" pitchFamily="49" charset="-122"/>
                <a:ea typeface="仿宋" panose="02010609060101010101" pitchFamily="49" charset="-122"/>
                <a:sym typeface="+mn-ea"/>
              </a:rPr>
              <a:t>，劳动教育正被</a:t>
            </a:r>
            <a:r>
              <a:rPr lang="zh-CN" altLang="en-US" sz="2400" b="1" dirty="0">
                <a:solidFill>
                  <a:srgbClr val="0000FF"/>
                </a:solidFill>
                <a:latin typeface="微软雅黑" panose="020B0503020204020204" pitchFamily="34" charset="-122"/>
                <a:ea typeface="微软雅黑" panose="020B0503020204020204" pitchFamily="34" charset="-122"/>
                <a:sym typeface="+mn-ea"/>
              </a:rPr>
              <a:t>淡化</a:t>
            </a:r>
            <a:r>
              <a:rPr lang="zh-CN" altLang="en-US" sz="2400" b="1" spc="-38" dirty="0">
                <a:latin typeface="仿宋" panose="02010609060101010101" pitchFamily="49" charset="-122"/>
                <a:ea typeface="仿宋" panose="02010609060101010101" pitchFamily="49" charset="-122"/>
                <a:sym typeface="+mn-ea"/>
              </a:rPr>
              <a:t>、</a:t>
            </a:r>
            <a:r>
              <a:rPr lang="zh-CN" altLang="en-US" sz="2400" b="1" dirty="0">
                <a:solidFill>
                  <a:srgbClr val="0000FF"/>
                </a:solidFill>
                <a:latin typeface="微软雅黑" panose="020B0503020204020204" pitchFamily="34" charset="-122"/>
                <a:ea typeface="微软雅黑" panose="020B0503020204020204" pitchFamily="34" charset="-122"/>
                <a:sym typeface="+mn-ea"/>
              </a:rPr>
              <a:t>弱化</a:t>
            </a:r>
            <a:r>
              <a:rPr lang="zh-CN" altLang="en-US" sz="2400" b="1" spc="-38" dirty="0">
                <a:latin typeface="仿宋" panose="02010609060101010101" pitchFamily="49" charset="-122"/>
                <a:ea typeface="仿宋" panose="02010609060101010101" pitchFamily="49" charset="-122"/>
                <a:sym typeface="+mn-ea"/>
              </a:rPr>
              <a:t>。</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对此</a:t>
            </a:r>
            <a:r>
              <a:rPr lang="zh-CN" altLang="en-US" sz="2400" b="1" spc="-38" dirty="0">
                <a:latin typeface="仿宋" panose="02010609060101010101" pitchFamily="49" charset="-122"/>
                <a:ea typeface="仿宋" panose="02010609060101010101" pitchFamily="49" charset="-122"/>
                <a:sym typeface="+mn-ea"/>
              </a:rPr>
              <a:t>，全党全社会必须</a:t>
            </a:r>
            <a:r>
              <a:rPr lang="zh-CN" altLang="en-US" sz="2400" b="1" dirty="0">
                <a:solidFill>
                  <a:srgbClr val="0000FF"/>
                </a:solidFill>
                <a:latin typeface="微软雅黑" panose="020B0503020204020204" pitchFamily="34" charset="-122"/>
                <a:ea typeface="微软雅黑" panose="020B0503020204020204" pitchFamily="34" charset="-122"/>
                <a:sym typeface="+mn-ea"/>
              </a:rPr>
              <a:t>高度重视</a:t>
            </a:r>
            <a:r>
              <a:rPr lang="zh-CN" altLang="en-US" sz="2400" b="1" spc="-38" dirty="0">
                <a:latin typeface="仿宋" panose="02010609060101010101" pitchFamily="49" charset="-122"/>
                <a:ea typeface="仿宋" panose="02010609060101010101" pitchFamily="49" charset="-122"/>
                <a:sym typeface="+mn-ea"/>
              </a:rPr>
              <a:t>，采取</a:t>
            </a:r>
            <a:r>
              <a:rPr lang="zh-CN" altLang="en-US" sz="2400" b="1" dirty="0">
                <a:solidFill>
                  <a:srgbClr val="FF0000"/>
                </a:solidFill>
                <a:latin typeface="微软雅黑" panose="020B0503020204020204" pitchFamily="34" charset="-122"/>
                <a:ea typeface="微软雅黑" panose="020B0503020204020204" pitchFamily="34" charset="-122"/>
                <a:sym typeface="+mn-ea"/>
              </a:rPr>
              <a:t>有效措施</a:t>
            </a:r>
            <a:r>
              <a:rPr lang="zh-CN" altLang="en-US" sz="2400" b="1" spc="-38" dirty="0">
                <a:latin typeface="仿宋" panose="02010609060101010101" pitchFamily="49" charset="-122"/>
                <a:ea typeface="仿宋" panose="02010609060101010101" pitchFamily="49" charset="-122"/>
                <a:sym typeface="+mn-ea"/>
              </a:rPr>
              <a:t>切实加强劳动教育。</a:t>
            </a:r>
            <a:r>
              <a:rPr lang="zh-CN" altLang="en-US" sz="2400" b="1" spc="-38" dirty="0">
                <a:solidFill>
                  <a:schemeClr val="tx1"/>
                </a:solidFill>
                <a:latin typeface="仿宋" panose="02010609060101010101" pitchFamily="49" charset="-122"/>
                <a:ea typeface="仿宋" panose="02010609060101010101" pitchFamily="49" charset="-122"/>
              </a:rPr>
              <a:t>  </a:t>
            </a:r>
          </a:p>
        </p:txBody>
      </p:sp>
    </p:spTree>
    <p:extLst>
      <p:ext uri="{BB962C8B-B14F-4D97-AF65-F5344CB8AC3E}">
        <p14:creationId xmlns:p14="http://schemas.microsoft.com/office/powerpoint/2010/main" val="93101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76" y="85230"/>
            <a:ext cx="8928847" cy="4893647"/>
          </a:xfrm>
          <a:prstGeom prst="rect">
            <a:avLst/>
          </a:prstGeom>
          <a:ln>
            <a:solidFill>
              <a:srgbClr val="0000FF"/>
            </a:solidFill>
          </a:ln>
        </p:spPr>
        <p:txBody>
          <a:bodyPr wrap="square">
            <a:spAutoFit/>
          </a:bodyPr>
          <a:lstStyle/>
          <a:p>
            <a:pPr algn="just">
              <a:defRPr/>
            </a:pPr>
            <a:r>
              <a:rPr lang="zh-CN" altLang="en-US" sz="2400" b="1" spc="-38" dirty="0">
                <a:latin typeface="仿宋" panose="02010609060101010101" pitchFamily="49" charset="-122"/>
                <a:ea typeface="仿宋" panose="02010609060101010101" pitchFamily="49" charset="-122"/>
                <a:sym typeface="+mn-ea"/>
              </a:rPr>
              <a:t>    劳动教育是国民教育体系的重要内容</a:t>
            </a:r>
            <a:r>
              <a:rPr lang="zh-CN" altLang="en-US" sz="1000" b="1" spc="-38" dirty="0">
                <a:latin typeface="仿宋" panose="02010609060101010101" pitchFamily="49" charset="-122"/>
                <a:ea typeface="仿宋" panose="02010609060101010101" pitchFamily="49" charset="-122"/>
                <a:sym typeface="+mn-ea"/>
              </a:rPr>
              <a:t>，</a:t>
            </a:r>
            <a:r>
              <a:rPr lang="zh-CN" altLang="en-US" sz="2400" b="1" spc="-38" dirty="0">
                <a:latin typeface="仿宋" panose="02010609060101010101" pitchFamily="49" charset="-122"/>
                <a:ea typeface="仿宋" panose="02010609060101010101" pitchFamily="49" charset="-122"/>
                <a:sym typeface="+mn-ea"/>
              </a:rPr>
              <a:t>是学生成长的必要途径</a:t>
            </a:r>
            <a:r>
              <a:rPr lang="zh-CN" altLang="en-US" sz="1000" b="1" spc="-38" dirty="0">
                <a:latin typeface="仿宋" panose="02010609060101010101" pitchFamily="49" charset="-122"/>
                <a:ea typeface="仿宋" panose="02010609060101010101" pitchFamily="49" charset="-122"/>
                <a:sym typeface="+mn-ea"/>
              </a:rPr>
              <a:t>，</a:t>
            </a:r>
            <a:r>
              <a:rPr lang="zh-CN" altLang="en-US" sz="2400" b="1" spc="-38" dirty="0">
                <a:latin typeface="仿宋" panose="02010609060101010101" pitchFamily="49" charset="-122"/>
                <a:ea typeface="仿宋" panose="02010609060101010101" pitchFamily="49" charset="-122"/>
                <a:sym typeface="+mn-ea"/>
              </a:rPr>
              <a:t>具有</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树德、增智、强体、育美</a:t>
            </a:r>
            <a:r>
              <a:rPr lang="zh-CN" altLang="en-US" sz="2400" b="1" spc="-38" dirty="0">
                <a:latin typeface="仿宋" panose="02010609060101010101" pitchFamily="49" charset="-122"/>
                <a:ea typeface="仿宋" panose="02010609060101010101" pitchFamily="49" charset="-122"/>
                <a:sym typeface="+mn-ea"/>
              </a:rPr>
              <a:t>的</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综合育人价值</a:t>
            </a:r>
            <a:r>
              <a:rPr lang="zh-CN" altLang="en-US" sz="2400" b="1" spc="-38" dirty="0">
                <a:latin typeface="仿宋" panose="02010609060101010101" pitchFamily="49" charset="-122"/>
                <a:ea typeface="仿宋" panose="02010609060101010101" pitchFamily="49" charset="-122"/>
                <a:sym typeface="+mn-ea"/>
              </a:rPr>
              <a:t>。</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latin typeface="仿宋" panose="02010609060101010101" pitchFamily="49" charset="-122"/>
                <a:ea typeface="仿宋" panose="02010609060101010101" pitchFamily="49" charset="-122"/>
                <a:sym typeface="+mn-ea"/>
              </a:rPr>
              <a:t>实施劳动教育，重点是在系统的文化知识学习之外，有目的、有计划地组织学生参加</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日常生活劳动</a:t>
            </a:r>
            <a:r>
              <a:rPr lang="zh-CN" altLang="en-US" sz="2400" b="1" spc="-38" dirty="0">
                <a:latin typeface="仿宋" panose="02010609060101010101" pitchFamily="49" charset="-122"/>
                <a:ea typeface="仿宋" panose="02010609060101010101" pitchFamily="49" charset="-122"/>
                <a:sym typeface="+mn-ea"/>
              </a:rPr>
              <a:t>、</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生产劳动 </a:t>
            </a:r>
            <a:r>
              <a:rPr lang="zh-CN" altLang="en-US" sz="2400" b="1" spc="-38" dirty="0">
                <a:latin typeface="仿宋" panose="02010609060101010101" pitchFamily="49" charset="-122"/>
                <a:ea typeface="仿宋" panose="02010609060101010101" pitchFamily="49" charset="-122"/>
                <a:sym typeface="+mn-ea"/>
              </a:rPr>
              <a:t>和 </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服务性劳动</a:t>
            </a:r>
            <a:r>
              <a:rPr lang="zh-CN" altLang="en-US" sz="2400" b="1" spc="-38" dirty="0">
                <a:latin typeface="仿宋" panose="02010609060101010101" pitchFamily="49" charset="-122"/>
                <a:ea typeface="仿宋" panose="02010609060101010101" pitchFamily="49" charset="-122"/>
                <a:sym typeface="+mn-ea"/>
              </a:rPr>
              <a:t>，</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zh-CN" altLang="en-US" sz="2400" b="1" spc="-38" dirty="0">
                <a:latin typeface="仿宋" panose="02010609060101010101" pitchFamily="49" charset="-122"/>
                <a:ea typeface="仿宋" panose="02010609060101010101" pitchFamily="49" charset="-122"/>
                <a:sym typeface="+mn-ea"/>
              </a:rPr>
              <a:t>让学生动手实践、出力流汗，接受锻炼、磨炼意志，培养学生</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正确劳动价值观</a:t>
            </a:r>
            <a:r>
              <a:rPr lang="zh-CN" altLang="en-US" sz="2400" b="1" spc="-38" dirty="0">
                <a:latin typeface="仿宋" panose="02010609060101010101" pitchFamily="49" charset="-122"/>
                <a:ea typeface="仿宋" panose="02010609060101010101" pitchFamily="49" charset="-122"/>
                <a:sym typeface="+mn-ea"/>
              </a:rPr>
              <a:t>和</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良好劳动品质</a:t>
            </a:r>
            <a:r>
              <a:rPr lang="zh-CN" altLang="en-US" sz="2400" b="1" spc="-38" dirty="0">
                <a:latin typeface="仿宋" panose="02010609060101010101" pitchFamily="49" charset="-122"/>
                <a:ea typeface="仿宋" panose="02010609060101010101" pitchFamily="49" charset="-122"/>
                <a:sym typeface="+mn-ea"/>
              </a:rPr>
              <a:t>。</a:t>
            </a:r>
            <a:endParaRPr lang="en-US" altLang="zh-CN" sz="2400" b="1" spc="-38" dirty="0">
              <a:latin typeface="仿宋" panose="02010609060101010101" pitchFamily="49" charset="-122"/>
              <a:ea typeface="仿宋" panose="02010609060101010101" pitchFamily="49" charset="-122"/>
              <a:sym typeface="+mn-ea"/>
            </a:endParaRPr>
          </a:p>
          <a:p>
            <a:pPr algn="just">
              <a:defRPr/>
            </a:pP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latin typeface="仿宋" panose="02010609060101010101" pitchFamily="49" charset="-122"/>
                <a:ea typeface="仿宋" panose="02010609060101010101" pitchFamily="49" charset="-122"/>
                <a:sym typeface="+mn-ea"/>
              </a:rPr>
              <a:t>明确劳动教育</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总体目标</a:t>
            </a:r>
            <a:r>
              <a:rPr lang="zh-CN" altLang="en-US" sz="2400" b="1" spc="-38" dirty="0">
                <a:latin typeface="仿宋" panose="02010609060101010101" pitchFamily="49" charset="-122"/>
                <a:ea typeface="仿宋" panose="02010609060101010101" pitchFamily="49" charset="-122"/>
                <a:sym typeface="+mn-ea"/>
              </a:rPr>
              <a:t>。通过劳动教育，使学生能够</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理解</a:t>
            </a:r>
            <a:r>
              <a:rPr lang="zh-CN" altLang="en-US" sz="2400" b="1" spc="-38" dirty="0">
                <a:latin typeface="仿宋" panose="02010609060101010101" pitchFamily="49" charset="-122"/>
                <a:ea typeface="仿宋" panose="02010609060101010101" pitchFamily="49" charset="-122"/>
                <a:sym typeface="+mn-ea"/>
              </a:rPr>
              <a:t>和</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形成</a:t>
            </a:r>
            <a:r>
              <a:rPr lang="zh-CN" altLang="en-US" sz="2400" b="1" spc="-38" dirty="0">
                <a:latin typeface="仿宋" panose="02010609060101010101" pitchFamily="49" charset="-122"/>
                <a:ea typeface="仿宋" panose="02010609060101010101" pitchFamily="49" charset="-122"/>
                <a:sym typeface="+mn-ea"/>
              </a:rPr>
              <a:t>马克思主义劳动观，牢固</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树立</a:t>
            </a:r>
            <a:r>
              <a:rPr lang="zh-CN" altLang="en-US" sz="2400" b="1" spc="-38" dirty="0">
                <a:latin typeface="仿宋" panose="02010609060101010101" pitchFamily="49" charset="-122"/>
                <a:ea typeface="仿宋" panose="02010609060101010101" pitchFamily="49" charset="-122"/>
                <a:sym typeface="+mn-ea"/>
              </a:rPr>
              <a:t>劳动最光荣、劳动最崇高、劳动最伟大、劳动最美丽的观念；</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体会</a:t>
            </a:r>
            <a:r>
              <a:rPr lang="zh-CN" altLang="en-US" sz="2400" b="1" spc="-38" dirty="0">
                <a:latin typeface="仿宋" panose="02010609060101010101" pitchFamily="49" charset="-122"/>
                <a:ea typeface="仿宋" panose="02010609060101010101" pitchFamily="49" charset="-122"/>
                <a:sym typeface="+mn-ea"/>
              </a:rPr>
              <a:t>劳动创造美好生活，</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体认</a:t>
            </a:r>
            <a:r>
              <a:rPr lang="zh-CN" altLang="en-US" sz="2400" b="1" spc="-38" dirty="0">
                <a:latin typeface="仿宋" panose="02010609060101010101" pitchFamily="49" charset="-122"/>
                <a:ea typeface="仿宋" panose="02010609060101010101" pitchFamily="49" charset="-122"/>
                <a:sym typeface="+mn-ea"/>
              </a:rPr>
              <a:t>劳动不分贵贱，</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热爱</a:t>
            </a:r>
            <a:r>
              <a:rPr lang="zh-CN" altLang="en-US" sz="2400" b="1" spc="-38" dirty="0">
                <a:latin typeface="仿宋" panose="02010609060101010101" pitchFamily="49" charset="-122"/>
                <a:ea typeface="仿宋" panose="02010609060101010101" pitchFamily="49" charset="-122"/>
                <a:sym typeface="+mn-ea"/>
              </a:rPr>
              <a:t>劳动，</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尊重</a:t>
            </a:r>
            <a:r>
              <a:rPr lang="zh-CN" altLang="en-US" sz="2400" b="1" spc="-38" dirty="0">
                <a:latin typeface="仿宋" panose="02010609060101010101" pitchFamily="49" charset="-122"/>
                <a:ea typeface="仿宋" panose="02010609060101010101" pitchFamily="49" charset="-122"/>
                <a:sym typeface="+mn-ea"/>
              </a:rPr>
              <a:t>普通劳动者，</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培养</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勤俭、奋斗、创新、奉献</a:t>
            </a:r>
            <a:r>
              <a:rPr lang="zh-CN" altLang="en-US" sz="2400" b="1" spc="-38" dirty="0">
                <a:latin typeface="仿宋" panose="02010609060101010101" pitchFamily="49" charset="-122"/>
                <a:ea typeface="仿宋" panose="02010609060101010101" pitchFamily="49" charset="-122"/>
                <a:sym typeface="+mn-ea"/>
              </a:rPr>
              <a:t>的</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劳动精神</a:t>
            </a:r>
            <a:r>
              <a:rPr lang="zh-CN" altLang="en-US" sz="2400" b="1" spc="-38" dirty="0">
                <a:latin typeface="仿宋" panose="02010609060101010101" pitchFamily="49" charset="-122"/>
                <a:ea typeface="仿宋" panose="02010609060101010101" pitchFamily="49" charset="-122"/>
                <a:sym typeface="+mn-ea"/>
              </a:rPr>
              <a:t>；</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具备</a:t>
            </a:r>
            <a:r>
              <a:rPr lang="zh-CN" altLang="en-US" sz="2400" b="1" spc="-38" dirty="0">
                <a:latin typeface="仿宋" panose="02010609060101010101" pitchFamily="49" charset="-122"/>
                <a:ea typeface="仿宋" panose="02010609060101010101" pitchFamily="49" charset="-122"/>
                <a:sym typeface="+mn-ea"/>
              </a:rPr>
              <a:t>满足生存发展需要的基本劳动能力，</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形成</a:t>
            </a:r>
            <a:r>
              <a:rPr lang="zh-CN" altLang="en-US" sz="2400" b="1" spc="-38" dirty="0">
                <a:latin typeface="仿宋" panose="02010609060101010101" pitchFamily="49" charset="-122"/>
                <a:ea typeface="仿宋" panose="02010609060101010101" pitchFamily="49" charset="-122"/>
                <a:sym typeface="+mn-ea"/>
              </a:rPr>
              <a:t>良好劳动习惯。</a:t>
            </a:r>
            <a:endParaRPr lang="zh-CN" altLang="en-US" sz="2400" b="1" spc="-38" dirty="0">
              <a:solidFill>
                <a:schemeClr val="tx1"/>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12190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矩形 3"/>
          <p:cNvSpPr>
            <a:spLocks noChangeArrowheads="1"/>
          </p:cNvSpPr>
          <p:nvPr/>
        </p:nvSpPr>
        <p:spPr bwMode="auto">
          <a:xfrm>
            <a:off x="184417" y="170323"/>
            <a:ext cx="8775166" cy="4802853"/>
          </a:xfrm>
          <a:prstGeom prst="rect">
            <a:avLst/>
          </a:prstGeom>
          <a:noFill/>
          <a:ln w="9525">
            <a:solidFill>
              <a:srgbClr val="92D05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300">
                <a:solidFill>
                  <a:schemeClr val="tx1"/>
                </a:solidFill>
                <a:latin typeface="Arial" panose="020B0604020202090204" pitchFamily="34" charset="0"/>
                <a:ea typeface="宋体" panose="02010600030101010101" pitchFamily="2" charset="-122"/>
              </a:defRPr>
            </a:lvl1pPr>
            <a:lvl2pPr marL="742950" indent="-285750" eaLnBrk="0" hangingPunct="0">
              <a:defRPr sz="4300">
                <a:solidFill>
                  <a:schemeClr val="tx1"/>
                </a:solidFill>
                <a:latin typeface="Arial" panose="020B0604020202090204" pitchFamily="34" charset="0"/>
                <a:ea typeface="宋体" panose="02010600030101010101" pitchFamily="2" charset="-122"/>
              </a:defRPr>
            </a:lvl2pPr>
            <a:lvl3pPr marL="1143000" indent="-228600" eaLnBrk="0" hangingPunct="0">
              <a:defRPr sz="4300">
                <a:solidFill>
                  <a:schemeClr val="tx1"/>
                </a:solidFill>
                <a:latin typeface="Arial" panose="020B0604020202090204" pitchFamily="34" charset="0"/>
                <a:ea typeface="宋体" panose="02010600030101010101" pitchFamily="2" charset="-122"/>
              </a:defRPr>
            </a:lvl3pPr>
            <a:lvl4pPr marL="1600200" indent="-228600" eaLnBrk="0" hangingPunct="0">
              <a:defRPr sz="4300">
                <a:solidFill>
                  <a:schemeClr val="tx1"/>
                </a:solidFill>
                <a:latin typeface="Arial" panose="020B0604020202090204" pitchFamily="34" charset="0"/>
                <a:ea typeface="宋体" panose="02010600030101010101" pitchFamily="2" charset="-122"/>
              </a:defRPr>
            </a:lvl4pPr>
            <a:lvl5pPr marL="2057400" indent="-228600" eaLnBrk="0" hangingPunct="0">
              <a:defRPr sz="4300">
                <a:solidFill>
                  <a:schemeClr val="tx1"/>
                </a:solidFill>
                <a:latin typeface="Arial" panose="020B0604020202090204" pitchFamily="34" charset="0"/>
                <a:ea typeface="宋体" panose="02010600030101010101" pitchFamily="2" charset="-122"/>
              </a:defRPr>
            </a:lvl5pPr>
            <a:lvl6pPr marL="2514600" indent="-228600" defTabSz="2176145" eaLnBrk="0" fontAlgn="base" hangingPunct="0">
              <a:spcBef>
                <a:spcPct val="0"/>
              </a:spcBef>
              <a:spcAft>
                <a:spcPct val="0"/>
              </a:spcAft>
              <a:defRPr sz="4300">
                <a:solidFill>
                  <a:schemeClr val="tx1"/>
                </a:solidFill>
                <a:latin typeface="Arial" panose="020B0604020202090204" pitchFamily="34" charset="0"/>
                <a:ea typeface="宋体" panose="02010600030101010101" pitchFamily="2" charset="-122"/>
              </a:defRPr>
            </a:lvl6pPr>
            <a:lvl7pPr marL="2971800" indent="-228600" defTabSz="2176145" eaLnBrk="0" fontAlgn="base" hangingPunct="0">
              <a:spcBef>
                <a:spcPct val="0"/>
              </a:spcBef>
              <a:spcAft>
                <a:spcPct val="0"/>
              </a:spcAft>
              <a:defRPr sz="4300">
                <a:solidFill>
                  <a:schemeClr val="tx1"/>
                </a:solidFill>
                <a:latin typeface="Arial" panose="020B0604020202090204" pitchFamily="34" charset="0"/>
                <a:ea typeface="宋体" panose="02010600030101010101" pitchFamily="2" charset="-122"/>
              </a:defRPr>
            </a:lvl7pPr>
            <a:lvl8pPr marL="3429000" indent="-228600" defTabSz="2176145" eaLnBrk="0" fontAlgn="base" hangingPunct="0">
              <a:spcBef>
                <a:spcPct val="0"/>
              </a:spcBef>
              <a:spcAft>
                <a:spcPct val="0"/>
              </a:spcAft>
              <a:defRPr sz="4300">
                <a:solidFill>
                  <a:schemeClr val="tx1"/>
                </a:solidFill>
                <a:latin typeface="Arial" panose="020B0604020202090204" pitchFamily="34" charset="0"/>
                <a:ea typeface="宋体" panose="02010600030101010101" pitchFamily="2" charset="-122"/>
              </a:defRPr>
            </a:lvl8pPr>
            <a:lvl9pPr marL="3886200" indent="-228600" defTabSz="2176145" eaLnBrk="0" fontAlgn="base" hangingPunct="0">
              <a:spcBef>
                <a:spcPct val="0"/>
              </a:spcBef>
              <a:spcAft>
                <a:spcPct val="0"/>
              </a:spcAft>
              <a:defRPr sz="4300">
                <a:solidFill>
                  <a:schemeClr val="tx1"/>
                </a:solidFill>
                <a:latin typeface="Arial" panose="020B0604020202090204" pitchFamily="34" charset="0"/>
                <a:ea typeface="宋体" panose="02010600030101010101" pitchFamily="2" charset="-122"/>
              </a:defRPr>
            </a:lvl9pPr>
          </a:lstStyle>
          <a:p>
            <a:pPr algn="ctr" eaLnBrk="1" hangingPunct="1">
              <a:lnSpc>
                <a:spcPct val="130000"/>
              </a:lnSpc>
            </a:pPr>
            <a:r>
              <a:rPr lang="zh-CN" altLang="en-US" sz="4000" b="1" dirty="0">
                <a:latin typeface="黑体" panose="02010609060101010101" pitchFamily="49" charset="-122"/>
                <a:ea typeface="黑体" panose="02010609060101010101" pitchFamily="49" charset="-122"/>
              </a:rPr>
              <a:t>政治与法治</a:t>
            </a:r>
            <a:endParaRPr lang="en-US" altLang="zh-CN" sz="4000" b="1" dirty="0">
              <a:latin typeface="黑体" panose="02010609060101010101" pitchFamily="49" charset="-122"/>
              <a:ea typeface="黑体" panose="02010609060101010101" pitchFamily="49" charset="-122"/>
            </a:endParaRPr>
          </a:p>
          <a:p>
            <a:pPr eaLnBrk="1" hangingPunct="1">
              <a:lnSpc>
                <a:spcPct val="130000"/>
              </a:lnSpc>
            </a:pPr>
            <a:r>
              <a:rPr lang="zh-CN" altLang="en-US" sz="3600" b="1" dirty="0">
                <a:latin typeface="黑体" panose="02010609060101010101" pitchFamily="49" charset="-122"/>
                <a:ea typeface="黑体" panose="02010609060101010101" pitchFamily="49" charset="-122"/>
              </a:rPr>
              <a:t>第一单元  综合探究</a:t>
            </a:r>
            <a:br>
              <a:rPr lang="zh-CN" altLang="en-US" sz="3600" b="1" dirty="0">
                <a:latin typeface="黑体" panose="02010609060101010101" pitchFamily="49" charset="-122"/>
                <a:ea typeface="黑体" panose="02010609060101010101" pitchFamily="49" charset="-122"/>
              </a:rPr>
            </a:br>
            <a:r>
              <a:rPr lang="zh-CN" altLang="en-US" sz="3600" b="1" dirty="0">
                <a:latin typeface="黑体" panose="02010609060101010101" pitchFamily="49" charset="-122"/>
                <a:ea typeface="黑体" panose="02010609060101010101" pitchFamily="49" charset="-122"/>
              </a:rPr>
              <a:t>    始终走在时代前列的中国共产党</a:t>
            </a:r>
            <a:endParaRPr lang="en-US" altLang="zh-CN" sz="3600" b="1" dirty="0">
              <a:latin typeface="黑体" panose="02010609060101010101" pitchFamily="49" charset="-122"/>
              <a:ea typeface="黑体" panose="02010609060101010101" pitchFamily="49" charset="-122"/>
            </a:endParaRPr>
          </a:p>
          <a:p>
            <a:pPr eaLnBrk="1" hangingPunct="1">
              <a:lnSpc>
                <a:spcPct val="130000"/>
              </a:lnSpc>
            </a:pPr>
            <a:r>
              <a:rPr lang="zh-CN" altLang="en-US" sz="3200" b="1" dirty="0">
                <a:latin typeface="微软雅黑" panose="020B0503020204020204" pitchFamily="34" charset="-122"/>
                <a:ea typeface="微软雅黑" panose="020B0503020204020204" pitchFamily="34" charset="-122"/>
              </a:rPr>
              <a:t>本探究包括</a:t>
            </a:r>
            <a:r>
              <a:rPr lang="zh-CN" altLang="en-US" sz="3200" b="1" dirty="0">
                <a:solidFill>
                  <a:srgbClr val="00B050"/>
                </a:solidFill>
                <a:latin typeface="微软雅黑" panose="020B0503020204020204" pitchFamily="34" charset="-122"/>
                <a:ea typeface="微软雅黑" panose="020B0503020204020204" pitchFamily="34" charset="-122"/>
              </a:rPr>
              <a:t>目标、建议、路径、结语</a:t>
            </a:r>
            <a:r>
              <a:rPr lang="zh-CN" altLang="en-US" sz="3200" b="1" dirty="0">
                <a:latin typeface="微软雅黑" panose="020B0503020204020204" pitchFamily="34" charset="-122"/>
                <a:ea typeface="微软雅黑" panose="020B0503020204020204" pitchFamily="34" charset="-122"/>
              </a:rPr>
              <a:t>四个部分</a:t>
            </a:r>
            <a:endParaRPr lang="en-US" altLang="zh-CN" sz="3200" b="1" dirty="0">
              <a:latin typeface="微软雅黑" panose="020B0503020204020204" pitchFamily="34" charset="-122"/>
              <a:ea typeface="微软雅黑" panose="020B0503020204020204" pitchFamily="34" charset="-122"/>
            </a:endParaRPr>
          </a:p>
          <a:p>
            <a:pPr eaLnBrk="1" hangingPunct="1">
              <a:lnSpc>
                <a:spcPct val="130000"/>
              </a:lnSpc>
            </a:pPr>
            <a:r>
              <a:rPr lang="zh-CN" altLang="en-US" sz="3200" b="1" dirty="0">
                <a:latin typeface="微软雅黑" panose="020B0503020204020204" pitchFamily="34" charset="-122"/>
                <a:ea typeface="微软雅黑" panose="020B0503020204020204" pitchFamily="34" charset="-122"/>
              </a:rPr>
              <a:t>重点探究</a:t>
            </a:r>
            <a:endParaRPr lang="en-US" altLang="zh-CN" sz="3200" b="1" dirty="0">
              <a:latin typeface="微软雅黑" panose="020B0503020204020204" pitchFamily="34" charset="-122"/>
              <a:ea typeface="微软雅黑" panose="020B0503020204020204" pitchFamily="34" charset="-122"/>
            </a:endParaRPr>
          </a:p>
          <a:p>
            <a:pPr eaLnBrk="1" hangingPunct="1">
              <a:lnSpc>
                <a:spcPct val="130000"/>
              </a:lnSpc>
            </a:pPr>
            <a:r>
              <a:rPr lang="zh-CN" altLang="en-US" sz="3200" b="1" dirty="0">
                <a:solidFill>
                  <a:srgbClr val="0000FF"/>
                </a:solidFill>
                <a:latin typeface="黑体" panose="02010609060101010101" pitchFamily="49" charset="-122"/>
                <a:ea typeface="黑体" panose="02010609060101010101" pitchFamily="49" charset="-122"/>
              </a:rPr>
              <a:t>一、党在不同时期的廉政建设</a:t>
            </a:r>
            <a:endParaRPr lang="en-US" altLang="zh-CN" sz="3200" b="1" dirty="0">
              <a:solidFill>
                <a:srgbClr val="0000FF"/>
              </a:solidFill>
              <a:latin typeface="黑体" panose="02010609060101010101" pitchFamily="49" charset="-122"/>
              <a:ea typeface="黑体" panose="02010609060101010101" pitchFamily="49" charset="-122"/>
            </a:endParaRPr>
          </a:p>
          <a:p>
            <a:pPr eaLnBrk="1" hangingPunct="1">
              <a:lnSpc>
                <a:spcPct val="130000"/>
              </a:lnSpc>
            </a:pPr>
            <a:r>
              <a:rPr lang="zh-CN" altLang="en-US" sz="3200" b="1" spc="300" dirty="0">
                <a:solidFill>
                  <a:srgbClr val="0000FF"/>
                </a:solidFill>
                <a:latin typeface="黑体" panose="02010609060101010101" pitchFamily="49" charset="-122"/>
                <a:ea typeface="黑体" panose="02010609060101010101" pitchFamily="49" charset="-122"/>
                <a:sym typeface="+mn-ea"/>
              </a:rPr>
              <a:t>二、感悟党的领导</a:t>
            </a:r>
            <a:endParaRPr lang="zh-CN" altLang="en-US" sz="32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76" y="85230"/>
            <a:ext cx="8928847" cy="4893647"/>
          </a:xfrm>
          <a:prstGeom prst="rect">
            <a:avLst/>
          </a:prstGeom>
          <a:ln>
            <a:solidFill>
              <a:srgbClr val="0000FF"/>
            </a:solidFill>
          </a:ln>
        </p:spPr>
        <p:txBody>
          <a:bodyPr wrap="square">
            <a:spAutoFit/>
          </a:bodyPr>
          <a:lstStyle/>
          <a:p>
            <a:pPr algn="just">
              <a:defRPr/>
            </a:pPr>
            <a:r>
              <a:rPr lang="zh-CN" altLang="en-US" sz="2400" b="1" spc="-38" dirty="0">
                <a:latin typeface="仿宋" panose="02010609060101010101" pitchFamily="49" charset="-122"/>
                <a:ea typeface="仿宋" panose="02010609060101010101" pitchFamily="49" charset="-122"/>
                <a:sym typeface="+mn-ea"/>
              </a:rPr>
              <a:t>    意见依据马克思主义劳动观，</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latin typeface="仿宋" panose="02010609060101010101" pitchFamily="49" charset="-122"/>
                <a:ea typeface="仿宋" panose="02010609060101010101" pitchFamily="49" charset="-122"/>
                <a:sym typeface="+mn-ea"/>
              </a:rPr>
              <a:t>将劳动分为</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生产劳动</a:t>
            </a:r>
            <a:r>
              <a:rPr lang="zh-CN" altLang="en-US" sz="2400" b="1" spc="-38" dirty="0">
                <a:latin typeface="仿宋" panose="02010609060101010101" pitchFamily="49" charset="-122"/>
                <a:ea typeface="仿宋" panose="02010609060101010101" pitchFamily="49" charset="-122"/>
                <a:sym typeface="+mn-ea"/>
              </a:rPr>
              <a:t>和</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非生产劳动</a:t>
            </a:r>
            <a:r>
              <a:rPr lang="zh-CN" altLang="en-US" sz="2400" b="1" spc="-38" dirty="0">
                <a:latin typeface="仿宋" panose="02010609060101010101" pitchFamily="49" charset="-122"/>
                <a:ea typeface="仿宋" panose="02010609060101010101" pitchFamily="49" charset="-122"/>
                <a:sym typeface="+mn-ea"/>
              </a:rPr>
              <a:t>，相应地</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latin typeface="仿宋" panose="02010609060101010101" pitchFamily="49" charset="-122"/>
                <a:ea typeface="仿宋" panose="02010609060101010101" pitchFamily="49" charset="-122"/>
                <a:sym typeface="+mn-ea"/>
              </a:rPr>
              <a:t>将劳动教育分为</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生产劳动教育</a:t>
            </a:r>
            <a:r>
              <a:rPr lang="zh-CN" altLang="en-US" sz="2400" b="1" spc="-38" dirty="0">
                <a:latin typeface="仿宋" panose="02010609060101010101" pitchFamily="49" charset="-122"/>
                <a:ea typeface="仿宋" panose="02010609060101010101" pitchFamily="49" charset="-122"/>
                <a:sym typeface="+mn-ea"/>
              </a:rPr>
              <a:t>和</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非生产劳动教育</a:t>
            </a:r>
            <a:r>
              <a:rPr lang="zh-CN" altLang="en-US" sz="2400" b="1" spc="-38" dirty="0">
                <a:latin typeface="仿宋" panose="02010609060101010101" pitchFamily="49" charset="-122"/>
                <a:ea typeface="仿宋" panose="02010609060101010101" pitchFamily="49" charset="-122"/>
                <a:sym typeface="+mn-ea"/>
              </a:rPr>
              <a:t>。</a:t>
            </a:r>
            <a:endParaRPr lang="en-US" altLang="zh-CN" sz="2400" b="1" spc="-38" dirty="0">
              <a:latin typeface="仿宋" panose="02010609060101010101" pitchFamily="49" charset="-122"/>
              <a:ea typeface="仿宋" panose="02010609060101010101" pitchFamily="49" charset="-122"/>
              <a:sym typeface="+mn-ea"/>
            </a:endParaRPr>
          </a:p>
          <a:p>
            <a:pPr algn="just">
              <a:defRPr/>
            </a:pPr>
            <a:endParaRPr lang="zh-CN" altLang="en-US" sz="2400" b="1" spc="-38" dirty="0">
              <a:latin typeface="仿宋" panose="02010609060101010101" pitchFamily="49" charset="-122"/>
              <a:ea typeface="仿宋" panose="02010609060101010101" pitchFamily="49" charset="-122"/>
              <a:sym typeface="+mn-ea"/>
            </a:endParaRPr>
          </a:p>
          <a:p>
            <a:pPr algn="just">
              <a:defRPr/>
            </a:pPr>
            <a:r>
              <a:rPr lang="zh-CN" altLang="en-US" sz="2400" b="1" spc="-38" dirty="0">
                <a:latin typeface="仿宋" panose="02010609060101010101" pitchFamily="49" charset="-122"/>
                <a:ea typeface="仿宋" panose="02010609060101010101" pitchFamily="49" charset="-122"/>
                <a:sym typeface="+mn-ea"/>
              </a:rPr>
              <a:t>    考虑到劳动教育内容的</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针对性</a:t>
            </a:r>
            <a:r>
              <a:rPr lang="zh-CN" altLang="en-US" sz="2400" b="1" spc="-38" dirty="0">
                <a:latin typeface="仿宋" panose="02010609060101010101" pitchFamily="49" charset="-122"/>
                <a:ea typeface="仿宋" panose="02010609060101010101" pitchFamily="49" charset="-122"/>
                <a:sym typeface="+mn-ea"/>
              </a:rPr>
              <a:t>和</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可行性</a:t>
            </a:r>
            <a:r>
              <a:rPr lang="zh-CN" altLang="en-US" sz="2400" b="1" spc="-38" dirty="0">
                <a:latin typeface="仿宋" panose="02010609060101010101" pitchFamily="49" charset="-122"/>
                <a:ea typeface="仿宋" panose="02010609060101010101" pitchFamily="49" charset="-122"/>
                <a:sym typeface="+mn-ea"/>
              </a:rPr>
              <a:t>，意见</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latin typeface="仿宋" panose="02010609060101010101" pitchFamily="49" charset="-122"/>
                <a:ea typeface="仿宋" panose="02010609060101010101" pitchFamily="49" charset="-122"/>
                <a:sym typeface="+mn-ea"/>
              </a:rPr>
              <a:t>将非生产劳动教育分为</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日常生活劳动教育</a:t>
            </a:r>
            <a:r>
              <a:rPr lang="zh-CN" altLang="en-US" sz="2400" b="1" spc="-38" dirty="0">
                <a:latin typeface="仿宋" panose="02010609060101010101" pitchFamily="49" charset="-122"/>
                <a:ea typeface="仿宋" panose="02010609060101010101" pitchFamily="49" charset="-122"/>
                <a:sym typeface="+mn-ea"/>
              </a:rPr>
              <a:t>和</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服务性劳动教育</a:t>
            </a:r>
            <a:r>
              <a:rPr lang="zh-CN" altLang="en-US" sz="2400" b="1" spc="-38" dirty="0">
                <a:latin typeface="仿宋" panose="02010609060101010101" pitchFamily="49" charset="-122"/>
                <a:ea typeface="仿宋" panose="02010609060101010101" pitchFamily="49" charset="-122"/>
                <a:sym typeface="+mn-ea"/>
              </a:rPr>
              <a:t>。</a:t>
            </a: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前者</a:t>
            </a:r>
            <a:r>
              <a:rPr lang="zh-CN" altLang="en-US" sz="2400" b="1" spc="-38" dirty="0">
                <a:latin typeface="仿宋" panose="02010609060101010101" pitchFamily="49" charset="-122"/>
                <a:ea typeface="仿宋" panose="02010609060101010101" pitchFamily="49" charset="-122"/>
                <a:sym typeface="+mn-ea"/>
              </a:rPr>
              <a:t>注重在学生个人生活自理中</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强化</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劳动自立意识</a:t>
            </a:r>
            <a:r>
              <a:rPr lang="zh-CN" altLang="en-US" sz="2400" b="1" spc="-38" dirty="0">
                <a:latin typeface="仿宋" panose="02010609060101010101" pitchFamily="49" charset="-122"/>
                <a:ea typeface="仿宋" panose="02010609060101010101" pitchFamily="49" charset="-122"/>
                <a:sym typeface="+mn-ea"/>
              </a:rPr>
              <a:t>，</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体验</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持家之道</a:t>
            </a:r>
            <a:r>
              <a:rPr lang="zh-CN" altLang="en-US" sz="2400" b="1" spc="-38" dirty="0">
                <a:latin typeface="仿宋" panose="02010609060101010101" pitchFamily="49" charset="-122"/>
                <a:ea typeface="仿宋" panose="02010609060101010101" pitchFamily="49" charset="-122"/>
                <a:sym typeface="+mn-ea"/>
              </a:rPr>
              <a:t>，这也是学生健康发展、适应社会生活的重要基础；</a:t>
            </a:r>
          </a:p>
          <a:p>
            <a:pPr algn="just">
              <a:defRPr/>
            </a:pPr>
            <a:r>
              <a:rPr lang="zh-CN" altLang="en-US" sz="2400" b="1" spc="-38" dirty="0">
                <a:latin typeface="仿宋" panose="02010609060101010101" pitchFamily="49" charset="-122"/>
                <a:ea typeface="仿宋" panose="02010609060101010101" pitchFamily="49" charset="-122"/>
                <a:sym typeface="+mn-ea"/>
              </a:rPr>
              <a:t>    </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后者</a:t>
            </a:r>
            <a:r>
              <a:rPr lang="zh-CN" altLang="en-US" sz="2400" b="1" spc="-38" dirty="0">
                <a:latin typeface="仿宋" panose="02010609060101010101" pitchFamily="49" charset="-122"/>
                <a:ea typeface="仿宋" panose="02010609060101010101" pitchFamily="49" charset="-122"/>
                <a:sym typeface="+mn-ea"/>
              </a:rPr>
              <a:t>具有较强的时代特点，注重利用知识、技能、工具、设备等为他人和社会提供服务，特别是在</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公益劳动</a:t>
            </a:r>
            <a:r>
              <a:rPr lang="zh-CN" altLang="en-US" sz="2400" b="1" spc="-38" dirty="0">
                <a:latin typeface="仿宋" panose="02010609060101010101" pitchFamily="49" charset="-122"/>
                <a:ea typeface="仿宋" panose="02010609060101010101" pitchFamily="49" charset="-122"/>
                <a:sym typeface="+mn-ea"/>
              </a:rPr>
              <a:t>、 </a:t>
            </a:r>
            <a:r>
              <a:rPr lang="zh-CN" altLang="en-US" sz="2400" b="1" spc="-38" dirty="0">
                <a:solidFill>
                  <a:schemeClr val="tx1"/>
                </a:solidFill>
                <a:latin typeface="微软雅黑" panose="020B0503020204020204" pitchFamily="34" charset="-122"/>
                <a:ea typeface="微软雅黑" panose="020B0503020204020204" pitchFamily="34" charset="-122"/>
                <a:sym typeface="+mn-ea"/>
              </a:rPr>
              <a:t>志愿服务</a:t>
            </a:r>
            <a:r>
              <a:rPr lang="zh-CN" altLang="en-US" sz="2400" b="1" spc="-38" dirty="0">
                <a:latin typeface="仿宋" panose="02010609060101010101" pitchFamily="49" charset="-122"/>
                <a:ea typeface="仿宋" panose="02010609060101010101" pitchFamily="49" charset="-122"/>
                <a:sym typeface="+mn-ea"/>
              </a:rPr>
              <a:t>中</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强化</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社会责任</a:t>
            </a:r>
            <a:r>
              <a:rPr lang="zh-CN" altLang="en-US" sz="2400" b="1" spc="-38" dirty="0">
                <a:latin typeface="仿宋" panose="02010609060101010101" pitchFamily="49" charset="-122"/>
                <a:ea typeface="仿宋" panose="02010609060101010101" pitchFamily="49" charset="-122"/>
                <a:sym typeface="+mn-ea"/>
              </a:rPr>
              <a:t>，</a:t>
            </a:r>
            <a:r>
              <a:rPr lang="zh-CN" altLang="en-US" sz="2400" b="1" spc="-38" dirty="0">
                <a:solidFill>
                  <a:srgbClr val="0000FF"/>
                </a:solidFill>
                <a:latin typeface="微软雅黑" panose="020B0503020204020204" pitchFamily="34" charset="-122"/>
                <a:ea typeface="微软雅黑" panose="020B0503020204020204" pitchFamily="34" charset="-122"/>
                <a:sym typeface="+mn-ea"/>
              </a:rPr>
              <a:t>培养</a:t>
            </a:r>
            <a:r>
              <a:rPr lang="zh-CN" altLang="en-US" sz="2400" b="1" spc="-38" dirty="0">
                <a:latin typeface="仿宋" panose="02010609060101010101" pitchFamily="49" charset="-122"/>
                <a:ea typeface="仿宋" panose="02010609060101010101" pitchFamily="49" charset="-122"/>
                <a:sym typeface="+mn-ea"/>
              </a:rPr>
              <a:t>良好的</a:t>
            </a:r>
            <a:r>
              <a:rPr lang="zh-CN" altLang="en-US" sz="2400" b="1" spc="-38" dirty="0">
                <a:solidFill>
                  <a:srgbClr val="FF0000"/>
                </a:solidFill>
                <a:latin typeface="微软雅黑" panose="020B0503020204020204" pitchFamily="34" charset="-122"/>
                <a:ea typeface="微软雅黑" panose="020B0503020204020204" pitchFamily="34" charset="-122"/>
                <a:sym typeface="+mn-ea"/>
              </a:rPr>
              <a:t>社会公德</a:t>
            </a:r>
            <a:r>
              <a:rPr lang="zh-CN" altLang="en-US" sz="2400" b="1" spc="-38" dirty="0">
                <a:latin typeface="仿宋" panose="02010609060101010101" pitchFamily="49" charset="-122"/>
                <a:ea typeface="仿宋" panose="02010609060101010101" pitchFamily="49" charset="-122"/>
                <a:sym typeface="+mn-ea"/>
              </a:rPr>
              <a:t>，例如强调高等学校“注重培育公共服务意识，使学生具有面对重大疫情、灾害等危机主动作为的奉献精神”。</a:t>
            </a:r>
          </a:p>
        </p:txBody>
      </p:sp>
    </p:spTree>
    <p:extLst>
      <p:ext uri="{BB962C8B-B14F-4D97-AF65-F5344CB8AC3E}">
        <p14:creationId xmlns:p14="http://schemas.microsoft.com/office/powerpoint/2010/main" val="3065398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524" y="69862"/>
            <a:ext cx="8974952" cy="4893647"/>
          </a:xfrm>
          <a:prstGeom prst="rect">
            <a:avLst/>
          </a:prstGeom>
          <a:ln>
            <a:solidFill>
              <a:schemeClr val="accent1"/>
            </a:solidFill>
          </a:ln>
        </p:spPr>
        <p:txBody>
          <a:bodyPr wrap="square">
            <a:spAutoFit/>
          </a:bodyPr>
          <a:lstStyle/>
          <a:p>
            <a:pPr algn="just">
              <a:defRPr/>
            </a:pP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步骤</a:t>
            </a:r>
            <a:r>
              <a:rPr lang="en-US" altLang="zh-CN" sz="2400" b="1" dirty="0">
                <a:solidFill>
                  <a:schemeClr val="tx1"/>
                </a:solidFill>
                <a:latin typeface="微软雅黑" panose="020B0503020204020204" pitchFamily="34" charset="-122"/>
                <a:ea typeface="微软雅黑" panose="020B0503020204020204" pitchFamily="34" charset="-122"/>
                <a:cs typeface="+mj-ea"/>
                <a:sym typeface="+mn-ea"/>
              </a:rPr>
              <a:t>4</a:t>
            </a: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：撰写报告</a:t>
            </a:r>
          </a:p>
          <a:p>
            <a:pPr algn="just">
              <a:defRPr/>
            </a:pPr>
            <a:r>
              <a:rPr lang="zh-CN" altLang="en-US" sz="2400" b="1" dirty="0">
                <a:solidFill>
                  <a:srgbClr val="0000FF"/>
                </a:solidFill>
                <a:latin typeface="微软雅黑" panose="020B0503020204020204" pitchFamily="34" charset="-122"/>
                <a:ea typeface="微软雅黑" panose="020B0503020204020204" pitchFamily="34" charset="-122"/>
                <a:cs typeface="宋体-简" panose="02010800040101010101" charset="-122"/>
                <a:sym typeface="+mn-ea"/>
              </a:rPr>
              <a:t>       结合</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“统筹全局”</a:t>
            </a:r>
            <a:r>
              <a:rPr lang="zh-CN" altLang="en-US" sz="2400" b="1" dirty="0">
                <a:solidFill>
                  <a:srgbClr val="FF0000"/>
                </a:solidFill>
                <a:latin typeface="微软雅黑" panose="020B0503020204020204" pitchFamily="34" charset="-122"/>
                <a:ea typeface="微软雅黑" panose="020B0503020204020204" pitchFamily="34" charset="-122"/>
                <a:cs typeface="宋体-简" panose="02010800040101010101" charset="-122"/>
                <a:sym typeface="+mn-ea"/>
              </a:rPr>
              <a:t>主题，</a:t>
            </a:r>
            <a:r>
              <a:rPr lang="zh-CN" altLang="en-US" sz="2400" b="1" dirty="0">
                <a:solidFill>
                  <a:srgbClr val="0000FF"/>
                </a:solidFill>
                <a:latin typeface="微软雅黑" panose="020B0503020204020204" pitchFamily="34" charset="-122"/>
                <a:ea typeface="微软雅黑" panose="020B0503020204020204" pitchFamily="34" charset="-122"/>
                <a:sym typeface="+mn-ea"/>
              </a:rPr>
              <a:t>撰写</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一份</a:t>
            </a:r>
            <a:r>
              <a:rPr lang="zh-CN" altLang="en-US" sz="2400" b="1" dirty="0">
                <a:solidFill>
                  <a:srgbClr val="FF0000"/>
                </a:solidFill>
                <a:latin typeface="微软雅黑" panose="020B0503020204020204" pitchFamily="34" charset="-122"/>
                <a:ea typeface="微软雅黑" panose="020B0503020204020204" pitchFamily="34" charset="-122"/>
                <a:sym typeface="+mn-ea"/>
              </a:rPr>
              <a:t>述评</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a:t>
            </a:r>
            <a:endPar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endParaRPr>
          </a:p>
          <a:p>
            <a:pPr algn="just">
              <a:defRPr/>
            </a:pP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    </a:t>
            </a:r>
            <a:r>
              <a:rPr lang="zh-CN" altLang="en-US" sz="2400" b="1" dirty="0">
                <a:solidFill>
                  <a:srgbClr val="0000FF"/>
                </a:solidFill>
                <a:latin typeface="微软雅黑" panose="020B0503020204020204" pitchFamily="34" charset="-122"/>
                <a:ea typeface="微软雅黑" panose="020B0503020204020204" pitchFamily="34" charset="-122"/>
                <a:sym typeface="+mn-ea"/>
              </a:rPr>
              <a:t>论述</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党在我国社会政治生活中的</a:t>
            </a:r>
            <a:r>
              <a:rPr lang="zh-CN" altLang="en-US" sz="2400" b="1" dirty="0">
                <a:solidFill>
                  <a:srgbClr val="FF0000"/>
                </a:solidFill>
                <a:latin typeface="微软雅黑" panose="020B0503020204020204" pitchFamily="34" charset="-122"/>
                <a:ea typeface="微软雅黑" panose="020B0503020204020204" pitchFamily="34" charset="-122"/>
                <a:sym typeface="+mn-ea"/>
              </a:rPr>
              <a:t>作用</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a:t>
            </a:r>
            <a:endPar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endParaRPr>
          </a:p>
          <a:p>
            <a:pPr algn="just">
              <a:defRPr/>
            </a:pPr>
            <a:r>
              <a:rPr lang="zh-CN" altLang="en-US" sz="2400" dirty="0">
                <a:latin typeface="仿宋" panose="02010609060101010101" pitchFamily="49" charset="-122"/>
                <a:ea typeface="仿宋" panose="02010609060101010101" pitchFamily="49" charset="-122"/>
              </a:rPr>
              <a:t>    意见提出了加强劳动教育的指导思想：</a:t>
            </a:r>
            <a:endParaRPr lang="en-US" altLang="zh-CN" sz="2400" dirty="0">
              <a:latin typeface="仿宋" panose="02010609060101010101" pitchFamily="49" charset="-122"/>
              <a:ea typeface="仿宋" panose="02010609060101010101" pitchFamily="49" charset="-122"/>
            </a:endParaRPr>
          </a:p>
          <a:p>
            <a:pPr algn="just">
              <a:defRPr/>
            </a:pPr>
            <a:r>
              <a:rPr lang="en-US" altLang="zh-CN" sz="2400" dirty="0">
                <a:latin typeface="仿宋" panose="02010609060101010101" pitchFamily="49" charset="-122"/>
                <a:ea typeface="仿宋" panose="02010609060101010101" pitchFamily="49" charset="-122"/>
              </a:rPr>
              <a:t>    </a:t>
            </a:r>
            <a:r>
              <a:rPr lang="zh-CN" altLang="en-US" sz="2400" dirty="0">
                <a:latin typeface="仿宋" panose="02010609060101010101" pitchFamily="49" charset="-122"/>
                <a:ea typeface="仿宋" panose="02010609060101010101" pitchFamily="49" charset="-122"/>
              </a:rPr>
              <a:t>以习近平新时代中国特色社会主义思想为指导，全面贯彻党的教育方针，落实全国教育大会精神，坚持立德树人，坚持培育和践行社会主义核心价值观，把劳动教育纳入人才培养全过程，</a:t>
            </a:r>
            <a:r>
              <a:rPr lang="zh-CN" altLang="en-US" sz="2400" b="1" dirty="0">
                <a:solidFill>
                  <a:srgbClr val="0000FF"/>
                </a:solidFill>
                <a:latin typeface="微软雅黑" panose="020B0503020204020204" pitchFamily="34" charset="-122"/>
                <a:ea typeface="微软雅黑" panose="020B0503020204020204" pitchFamily="34" charset="-122"/>
              </a:rPr>
              <a:t>贯通</a:t>
            </a:r>
            <a:r>
              <a:rPr lang="zh-CN" altLang="en-US" sz="2400" dirty="0">
                <a:latin typeface="仿宋" panose="02010609060101010101" pitchFamily="49" charset="-122"/>
                <a:ea typeface="仿宋" panose="02010609060101010101" pitchFamily="49" charset="-122"/>
              </a:rPr>
              <a:t>大中小学</a:t>
            </a:r>
            <a:r>
              <a:rPr lang="zh-CN" altLang="en-US" sz="2400" b="1" dirty="0">
                <a:solidFill>
                  <a:schemeClr val="tx1"/>
                </a:solidFill>
                <a:latin typeface="微软雅黑" panose="020B0503020204020204" pitchFamily="34" charset="-122"/>
                <a:ea typeface="微软雅黑" panose="020B0503020204020204" pitchFamily="34" charset="-122"/>
              </a:rPr>
              <a:t>各学段</a:t>
            </a:r>
            <a:r>
              <a:rPr lang="zh-CN" altLang="en-US" sz="2400" dirty="0">
                <a:latin typeface="仿宋" panose="02010609060101010101" pitchFamily="49" charset="-122"/>
                <a:ea typeface="仿宋" panose="02010609060101010101" pitchFamily="49" charset="-122"/>
              </a:rPr>
              <a:t>，</a:t>
            </a:r>
            <a:r>
              <a:rPr lang="zh-CN" altLang="en-US" sz="2400" b="1" dirty="0">
                <a:solidFill>
                  <a:srgbClr val="0000FF"/>
                </a:solidFill>
                <a:latin typeface="微软雅黑" panose="020B0503020204020204" pitchFamily="34" charset="-122"/>
                <a:ea typeface="微软雅黑" panose="020B0503020204020204" pitchFamily="34" charset="-122"/>
              </a:rPr>
              <a:t>贯穿</a:t>
            </a:r>
            <a:r>
              <a:rPr lang="zh-CN" altLang="en-US" sz="2400" dirty="0">
                <a:latin typeface="仿宋" panose="02010609060101010101" pitchFamily="49" charset="-122"/>
                <a:ea typeface="仿宋" panose="02010609060101010101" pitchFamily="49" charset="-122"/>
              </a:rPr>
              <a:t>家庭、学校、社会</a:t>
            </a:r>
            <a:r>
              <a:rPr lang="zh-CN" altLang="en-US" sz="2400" b="1" dirty="0">
                <a:solidFill>
                  <a:schemeClr val="tx1"/>
                </a:solidFill>
                <a:latin typeface="微软雅黑" panose="020B0503020204020204" pitchFamily="34" charset="-122"/>
                <a:ea typeface="微软雅黑" panose="020B0503020204020204" pitchFamily="34" charset="-122"/>
              </a:rPr>
              <a:t>各方面</a:t>
            </a:r>
            <a:r>
              <a:rPr lang="zh-CN" altLang="en-US" sz="2400" dirty="0">
                <a:latin typeface="仿宋" panose="02010609060101010101" pitchFamily="49" charset="-122"/>
                <a:ea typeface="仿宋" panose="02010609060101010101" pitchFamily="49" charset="-122"/>
              </a:rPr>
              <a:t>，与德育、智育、体育、美育</a:t>
            </a:r>
            <a:r>
              <a:rPr lang="zh-CN" altLang="en-US" sz="2400" b="1" dirty="0">
                <a:solidFill>
                  <a:srgbClr val="0000FF"/>
                </a:solidFill>
                <a:latin typeface="微软雅黑" panose="020B0503020204020204" pitchFamily="34" charset="-122"/>
                <a:ea typeface="微软雅黑" panose="020B0503020204020204" pitchFamily="34" charset="-122"/>
              </a:rPr>
              <a:t>相融合</a:t>
            </a:r>
            <a:r>
              <a:rPr lang="zh-CN" altLang="en-US" sz="2400" dirty="0">
                <a:latin typeface="仿宋" panose="02010609060101010101" pitchFamily="49" charset="-122"/>
                <a:ea typeface="仿宋" panose="02010609060101010101" pitchFamily="49" charset="-122"/>
              </a:rPr>
              <a:t>，紧密</a:t>
            </a:r>
            <a:r>
              <a:rPr lang="zh-CN" altLang="en-US" sz="2400" b="1" dirty="0">
                <a:solidFill>
                  <a:srgbClr val="0000FF"/>
                </a:solidFill>
                <a:latin typeface="微软雅黑" panose="020B0503020204020204" pitchFamily="34" charset="-122"/>
                <a:ea typeface="微软雅黑" panose="020B0503020204020204" pitchFamily="34" charset="-122"/>
              </a:rPr>
              <a:t>结合</a:t>
            </a:r>
            <a:r>
              <a:rPr lang="zh-CN" altLang="en-US" sz="2400" dirty="0">
                <a:latin typeface="仿宋" panose="02010609060101010101" pitchFamily="49" charset="-122"/>
                <a:ea typeface="仿宋" panose="02010609060101010101" pitchFamily="49" charset="-122"/>
              </a:rPr>
              <a:t>经济社会发展变化和学生生活</a:t>
            </a:r>
            <a:r>
              <a:rPr lang="zh-CN" altLang="en-US" sz="2400" b="1" dirty="0">
                <a:solidFill>
                  <a:srgbClr val="FF0000"/>
                </a:solidFill>
                <a:latin typeface="微软雅黑" panose="020B0503020204020204" pitchFamily="34" charset="-122"/>
                <a:ea typeface="微软雅黑" panose="020B0503020204020204" pitchFamily="34" charset="-122"/>
              </a:rPr>
              <a:t>实际</a:t>
            </a:r>
            <a:r>
              <a:rPr lang="zh-CN" altLang="en-US" sz="2400" dirty="0">
                <a:latin typeface="仿宋" panose="02010609060101010101" pitchFamily="49" charset="-122"/>
                <a:ea typeface="仿宋" panose="02010609060101010101" pitchFamily="49" charset="-122"/>
              </a:rPr>
              <a:t>，积极</a:t>
            </a:r>
            <a:r>
              <a:rPr lang="zh-CN" altLang="en-US" sz="2400" b="1" dirty="0">
                <a:solidFill>
                  <a:srgbClr val="0000FF"/>
                </a:solidFill>
                <a:latin typeface="微软雅黑" panose="020B0503020204020204" pitchFamily="34" charset="-122"/>
                <a:ea typeface="微软雅黑" panose="020B0503020204020204" pitchFamily="34" charset="-122"/>
              </a:rPr>
              <a:t>探索</a:t>
            </a:r>
            <a:r>
              <a:rPr lang="zh-CN" altLang="en-US" sz="2400" dirty="0">
                <a:latin typeface="仿宋" panose="02010609060101010101" pitchFamily="49" charset="-122"/>
                <a:ea typeface="仿宋" panose="02010609060101010101" pitchFamily="49" charset="-122"/>
              </a:rPr>
              <a:t>具有中国特色的劳动教育</a:t>
            </a:r>
            <a:r>
              <a:rPr lang="zh-CN" altLang="en-US" sz="2400" b="1" dirty="0">
                <a:solidFill>
                  <a:srgbClr val="FF0000"/>
                </a:solidFill>
                <a:latin typeface="微软雅黑" panose="020B0503020204020204" pitchFamily="34" charset="-122"/>
                <a:ea typeface="微软雅黑" panose="020B0503020204020204" pitchFamily="34" charset="-122"/>
              </a:rPr>
              <a:t>模式</a:t>
            </a:r>
            <a:r>
              <a:rPr lang="zh-CN" altLang="en-US" sz="2400" dirty="0">
                <a:latin typeface="仿宋" panose="02010609060101010101" pitchFamily="49" charset="-122"/>
                <a:ea typeface="仿宋" panose="02010609060101010101" pitchFamily="49" charset="-122"/>
              </a:rPr>
              <a:t>，</a:t>
            </a:r>
            <a:r>
              <a:rPr lang="zh-CN" altLang="en-US" sz="2400" b="1" dirty="0">
                <a:solidFill>
                  <a:srgbClr val="0000FF"/>
                </a:solidFill>
                <a:latin typeface="微软雅黑" panose="020B0503020204020204" pitchFamily="34" charset="-122"/>
                <a:ea typeface="微软雅黑" panose="020B0503020204020204" pitchFamily="34" charset="-122"/>
              </a:rPr>
              <a:t>创新</a:t>
            </a:r>
            <a:r>
              <a:rPr lang="zh-CN" altLang="en-US" sz="2400" dirty="0">
                <a:latin typeface="仿宋" panose="02010609060101010101" pitchFamily="49" charset="-122"/>
                <a:ea typeface="仿宋" panose="02010609060101010101" pitchFamily="49" charset="-122"/>
              </a:rPr>
              <a:t>体制机制，</a:t>
            </a:r>
            <a:r>
              <a:rPr lang="zh-CN" altLang="en-US" sz="2400" b="1" dirty="0">
                <a:solidFill>
                  <a:srgbClr val="0000FF"/>
                </a:solidFill>
                <a:latin typeface="微软雅黑" panose="020B0503020204020204" pitchFamily="34" charset="-122"/>
                <a:ea typeface="微软雅黑" panose="020B0503020204020204" pitchFamily="34" charset="-122"/>
              </a:rPr>
              <a:t>注重</a:t>
            </a:r>
            <a:r>
              <a:rPr lang="zh-CN" altLang="en-US" sz="2400" dirty="0">
                <a:latin typeface="仿宋" panose="02010609060101010101" pitchFamily="49" charset="-122"/>
                <a:ea typeface="仿宋" panose="02010609060101010101" pitchFamily="49" charset="-122"/>
              </a:rPr>
              <a:t>教育</a:t>
            </a:r>
            <a:r>
              <a:rPr lang="zh-CN" altLang="en-US" sz="2400" b="1" dirty="0">
                <a:solidFill>
                  <a:srgbClr val="FF0000"/>
                </a:solidFill>
                <a:latin typeface="微软雅黑" panose="020B0503020204020204" pitchFamily="34" charset="-122"/>
                <a:ea typeface="微软雅黑" panose="020B0503020204020204" pitchFamily="34" charset="-122"/>
              </a:rPr>
              <a:t>实效</a:t>
            </a:r>
            <a:r>
              <a:rPr lang="zh-CN" altLang="en-US" sz="2400" dirty="0">
                <a:latin typeface="仿宋" panose="02010609060101010101" pitchFamily="49" charset="-122"/>
                <a:ea typeface="仿宋" panose="02010609060101010101" pitchFamily="49" charset="-122"/>
              </a:rPr>
              <a:t>，</a:t>
            </a:r>
            <a:r>
              <a:rPr lang="zh-CN" altLang="en-US" sz="2400" b="1" dirty="0">
                <a:solidFill>
                  <a:srgbClr val="0000FF"/>
                </a:solidFill>
                <a:latin typeface="微软雅黑" panose="020B0503020204020204" pitchFamily="34" charset="-122"/>
                <a:ea typeface="微软雅黑" panose="020B0503020204020204" pitchFamily="34" charset="-122"/>
              </a:rPr>
              <a:t>实现</a:t>
            </a:r>
            <a:r>
              <a:rPr lang="zh-CN" altLang="en-US" sz="2400" b="1" dirty="0">
                <a:solidFill>
                  <a:srgbClr val="FF0000"/>
                </a:solidFill>
                <a:latin typeface="微软雅黑" panose="020B0503020204020204" pitchFamily="34" charset="-122"/>
                <a:ea typeface="微软雅黑" panose="020B0503020204020204" pitchFamily="34" charset="-122"/>
              </a:rPr>
              <a:t>知行合一</a:t>
            </a:r>
            <a:r>
              <a:rPr lang="zh-CN" altLang="en-US" sz="2400" dirty="0">
                <a:latin typeface="仿宋" panose="02010609060101010101" pitchFamily="49" charset="-122"/>
                <a:ea typeface="仿宋" panose="02010609060101010101" pitchFamily="49" charset="-122"/>
              </a:rPr>
              <a:t>，</a:t>
            </a:r>
            <a:r>
              <a:rPr lang="zh-CN" altLang="en-US" sz="2400" b="1" dirty="0">
                <a:solidFill>
                  <a:srgbClr val="0000FF"/>
                </a:solidFill>
                <a:latin typeface="微软雅黑" panose="020B0503020204020204" pitchFamily="34" charset="-122"/>
                <a:ea typeface="微软雅黑" panose="020B0503020204020204" pitchFamily="34" charset="-122"/>
              </a:rPr>
              <a:t>促进</a:t>
            </a:r>
            <a:r>
              <a:rPr lang="zh-CN" altLang="en-US" sz="2400" dirty="0">
                <a:latin typeface="仿宋" panose="02010609060101010101" pitchFamily="49" charset="-122"/>
                <a:ea typeface="仿宋" panose="02010609060101010101" pitchFamily="49" charset="-122"/>
              </a:rPr>
              <a:t>学生</a:t>
            </a:r>
            <a:r>
              <a:rPr lang="zh-CN" altLang="en-US" sz="2400" b="1" dirty="0">
                <a:solidFill>
                  <a:srgbClr val="FF0000"/>
                </a:solidFill>
                <a:latin typeface="微软雅黑" panose="020B0503020204020204" pitchFamily="34" charset="-122"/>
                <a:ea typeface="微软雅黑" panose="020B0503020204020204" pitchFamily="34" charset="-122"/>
              </a:rPr>
              <a:t>形成</a:t>
            </a:r>
            <a:r>
              <a:rPr lang="zh-CN" altLang="en-US" sz="2400" dirty="0">
                <a:latin typeface="仿宋" panose="02010609060101010101" pitchFamily="49" charset="-122"/>
                <a:ea typeface="仿宋" panose="02010609060101010101" pitchFamily="49" charset="-122"/>
              </a:rPr>
              <a:t>正确的世界观、人生观、价值观。</a:t>
            </a:r>
            <a:endParaRPr lang="en-US" altLang="zh-CN" sz="2400" dirty="0">
              <a:latin typeface="仿宋" panose="02010609060101010101" pitchFamily="49" charset="-122"/>
              <a:ea typeface="仿宋" panose="02010609060101010101" pitchFamily="49" charset="-122"/>
            </a:endParaRPr>
          </a:p>
          <a:p>
            <a:pPr algn="just">
              <a:defRPr/>
            </a:pPr>
            <a:r>
              <a:rPr lang="zh-CN" altLang="en-US" sz="2400" dirty="0">
                <a:latin typeface="仿宋" panose="02010609060101010101" pitchFamily="49" charset="-122"/>
                <a:ea typeface="仿宋" panose="02010609060101010101" pitchFamily="49" charset="-122"/>
              </a:rPr>
              <a:t>    这体现了党</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统筹全局</a:t>
            </a:r>
            <a:r>
              <a:rPr lang="zh-CN" altLang="en-US" sz="16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发挥总揽全局</a:t>
            </a:r>
            <a:r>
              <a:rPr lang="zh-CN" altLang="en-US" sz="16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协调各方的领导作用</a:t>
            </a:r>
            <a:r>
              <a:rPr lang="zh-CN" altLang="en-US" sz="16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a:t>
            </a:r>
            <a:endParaRPr lang="zh-CN" altLang="en-US" sz="2000" b="1" spc="-38" dirty="0">
              <a:solidFill>
                <a:schemeClr val="tx1"/>
              </a:solidFill>
              <a:latin typeface="+mn-ea"/>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524" y="32593"/>
            <a:ext cx="8974952" cy="5078313"/>
          </a:xfrm>
          <a:prstGeom prst="rect">
            <a:avLst/>
          </a:prstGeom>
          <a:ln>
            <a:solidFill>
              <a:schemeClr val="accent1"/>
            </a:solidFill>
          </a:ln>
        </p:spPr>
        <p:txBody>
          <a:bodyPr wrap="square">
            <a:spAutoFit/>
          </a:bodyPr>
          <a:lstStyle/>
          <a:p>
            <a:pPr algn="just">
              <a:defRPr/>
            </a:pP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步骤</a:t>
            </a:r>
            <a:r>
              <a:rPr lang="en-US" altLang="zh-CN" sz="2400" b="1" dirty="0">
                <a:solidFill>
                  <a:schemeClr val="tx1"/>
                </a:solidFill>
                <a:latin typeface="微软雅黑" panose="020B0503020204020204" pitchFamily="34" charset="-122"/>
                <a:ea typeface="微软雅黑" panose="020B0503020204020204" pitchFamily="34" charset="-122"/>
                <a:cs typeface="+mj-ea"/>
                <a:sym typeface="+mn-ea"/>
              </a:rPr>
              <a:t>5</a:t>
            </a: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：拓展讨论</a:t>
            </a:r>
            <a:r>
              <a:rPr lang="zh-CN" altLang="en-US" sz="2400" b="1" dirty="0">
                <a:solidFill>
                  <a:schemeClr val="tx1"/>
                </a:solidFill>
                <a:latin typeface="微软雅黑" panose="020B0503020204020204" pitchFamily="34" charset="-122"/>
                <a:ea typeface="微软雅黑" panose="020B0503020204020204" pitchFamily="34" charset="-122"/>
                <a:cs typeface="+mj-ea"/>
              </a:rPr>
              <a:t>　</a:t>
            </a:r>
          </a:p>
          <a:p>
            <a:pPr algn="just">
              <a:defRPr/>
            </a:pPr>
            <a:r>
              <a:rPr lang="zh-CN" altLang="en-US" sz="2400" b="1" spc="-38" dirty="0">
                <a:latin typeface="楷体" panose="02010609060101010101" charset="-122"/>
                <a:ea typeface="楷体" panose="02010609060101010101" charset="-122"/>
              </a:rPr>
              <a:t>    恩格斯说：</a:t>
            </a:r>
            <a:r>
              <a:rPr lang="en-US" altLang="zh-CN" sz="2400" b="1" spc="-38" dirty="0">
                <a:latin typeface="楷体" panose="02010609060101010101" charset="-122"/>
                <a:ea typeface="楷体" panose="02010609060101010101" charset="-122"/>
              </a:rPr>
              <a:t>“</a:t>
            </a:r>
            <a:r>
              <a:rPr lang="zh-CN" altLang="en-US" sz="2400" b="1" spc="-38" dirty="0">
                <a:latin typeface="楷体" panose="02010609060101010101" charset="-122"/>
                <a:ea typeface="楷体" panose="02010609060101010101" charset="-122"/>
              </a:rPr>
              <a:t>一个知道自己的目的，也知道自己怎样达到这个目的的政党。一个真正想达到这个目的并且具有达到这个目的所必不可缺的顽强精神的政党，</a:t>
            </a:r>
            <a:r>
              <a:rPr lang="en-US" altLang="zh-CN" sz="2400" b="1" spc="-38" dirty="0">
                <a:latin typeface="宋体" charset="0"/>
                <a:ea typeface="楷体" panose="02010609060101010101" charset="-122"/>
                <a:cs typeface="宋体" charset="0"/>
              </a:rPr>
              <a:t>——</a:t>
            </a:r>
            <a:r>
              <a:rPr lang="zh-CN" altLang="en-US" sz="2400" b="1" spc="-38" dirty="0">
                <a:latin typeface="楷体" panose="02010609060101010101" charset="-122"/>
                <a:ea typeface="楷体" panose="02010609060101010101" charset="-122"/>
              </a:rPr>
              <a:t>这样的政党将是不可战胜的。</a:t>
            </a:r>
          </a:p>
          <a:p>
            <a:pPr algn="just">
              <a:defRPr/>
            </a:pPr>
            <a:r>
              <a:rPr lang="zh-CN" altLang="en-US" sz="2000" b="1" spc="-38" dirty="0">
                <a:latin typeface="宋体-简" panose="02010800040101010101" charset="-122"/>
                <a:ea typeface="宋体-简" panose="02010800040101010101" charset="-122"/>
              </a:rPr>
              <a:t>    </a:t>
            </a:r>
            <a:r>
              <a:rPr lang="zh-CN" altLang="en-US" sz="2400" b="1" dirty="0">
                <a:solidFill>
                  <a:srgbClr val="0000FF"/>
                </a:solidFill>
                <a:latin typeface="微软雅黑" panose="020B0503020204020204" pitchFamily="34" charset="-122"/>
                <a:ea typeface="微软雅黑" panose="020B0503020204020204" pitchFamily="34" charset="-122"/>
              </a:rPr>
              <a:t>回顾</a:t>
            </a:r>
            <a:r>
              <a:rPr lang="zh-CN" altLang="en-US" sz="2400" b="1" spc="-38" dirty="0">
                <a:latin typeface="宋体-简" panose="02010800040101010101" charset="-122"/>
                <a:ea typeface="宋体-简" panose="02010800040101010101" charset="-122"/>
              </a:rPr>
              <a:t>探究</a:t>
            </a:r>
            <a:r>
              <a:rPr lang="zh-CN" altLang="en-US" sz="2400" b="1" dirty="0">
                <a:solidFill>
                  <a:srgbClr val="FF0000"/>
                </a:solidFill>
                <a:latin typeface="微软雅黑" panose="020B0503020204020204" pitchFamily="34" charset="-122"/>
                <a:ea typeface="微软雅黑" panose="020B0503020204020204" pitchFamily="34" charset="-122"/>
              </a:rPr>
              <a:t>过程</a:t>
            </a:r>
            <a:r>
              <a:rPr lang="zh-CN" altLang="en-US" sz="2400" b="1" spc="-38" dirty="0">
                <a:latin typeface="宋体-简" panose="02010800040101010101" charset="-122"/>
                <a:ea typeface="宋体-简" panose="02010800040101010101" charset="-122"/>
              </a:rPr>
              <a:t>，</a:t>
            </a:r>
            <a:r>
              <a:rPr lang="zh-CN" altLang="en-US" sz="2400" b="1" dirty="0">
                <a:solidFill>
                  <a:srgbClr val="0000FF"/>
                </a:solidFill>
                <a:latin typeface="微软雅黑" panose="020B0503020204020204" pitchFamily="34" charset="-122"/>
                <a:ea typeface="微软雅黑" panose="020B0503020204020204" pitchFamily="34" charset="-122"/>
              </a:rPr>
              <a:t>分享</a:t>
            </a:r>
            <a:r>
              <a:rPr lang="zh-CN" altLang="en-US" sz="2400" b="1" spc="-38" dirty="0">
                <a:latin typeface="宋体-简" panose="02010800040101010101" charset="-122"/>
                <a:ea typeface="宋体-简" panose="02010800040101010101" charset="-122"/>
              </a:rPr>
              <a:t>对这一论述的</a:t>
            </a:r>
            <a:r>
              <a:rPr lang="zh-CN" altLang="en-US" sz="2400" b="1" dirty="0">
                <a:solidFill>
                  <a:srgbClr val="FF0000"/>
                </a:solidFill>
                <a:latin typeface="微软雅黑" panose="020B0503020204020204" pitchFamily="34" charset="-122"/>
                <a:ea typeface="微软雅黑" panose="020B0503020204020204" pitchFamily="34" charset="-122"/>
              </a:rPr>
              <a:t>理解</a:t>
            </a:r>
            <a:r>
              <a:rPr lang="zh-CN" altLang="en-US" sz="2400" b="1" spc="-38" dirty="0">
                <a:solidFill>
                  <a:srgbClr val="0000FF"/>
                </a:solidFill>
                <a:latin typeface="宋体-简" panose="02010800040101010101" charset="-122"/>
                <a:ea typeface="宋体-简" panose="02010800040101010101" charset="-122"/>
              </a:rPr>
              <a:t>。</a:t>
            </a:r>
            <a:endParaRPr lang="en-US" altLang="zh-CN" sz="2400" b="1" spc="-38" dirty="0">
              <a:solidFill>
                <a:srgbClr val="0000FF"/>
              </a:solidFill>
              <a:latin typeface="宋体-简" panose="02010800040101010101" charset="-122"/>
              <a:ea typeface="宋体-简" panose="02010800040101010101" charset="-122"/>
            </a:endParaRPr>
          </a:p>
          <a:p>
            <a:pPr algn="just">
              <a:defRPr/>
            </a:pPr>
            <a:endParaRPr lang="en-US" altLang="zh-CN" sz="1200" b="1" spc="-38" dirty="0">
              <a:solidFill>
                <a:schemeClr val="tx1"/>
              </a:solidFill>
              <a:latin typeface="+mn-ea"/>
              <a:ea typeface="+mn-ea"/>
            </a:endParaRPr>
          </a:p>
          <a:p>
            <a:pPr algn="just">
              <a:defRPr/>
            </a:pPr>
            <a:r>
              <a:rPr lang="zh-CN" altLang="en-US" sz="2400" b="1" spc="-38" dirty="0">
                <a:latin typeface="仿宋" panose="02010609060101010101" pitchFamily="49" charset="-122"/>
                <a:ea typeface="仿宋" panose="02010609060101010101" pitchFamily="49" charset="-122"/>
                <a:sym typeface="+mn-ea"/>
              </a:rPr>
              <a:t>①中国共产党人的</a:t>
            </a:r>
            <a:r>
              <a:rPr lang="zh-CN" altLang="en-US" sz="2400" b="1" dirty="0">
                <a:solidFill>
                  <a:srgbClr val="0000FF"/>
                </a:solidFill>
                <a:latin typeface="微软雅黑" panose="020B0503020204020204" pitchFamily="34" charset="-122"/>
                <a:ea typeface="微软雅黑" panose="020B0503020204020204" pitchFamily="34" charset="-122"/>
                <a:sym typeface="+mn-ea"/>
              </a:rPr>
              <a:t>初心</a:t>
            </a:r>
            <a:r>
              <a:rPr lang="zh-CN" altLang="en-US" sz="2400" b="1" spc="-38" dirty="0">
                <a:latin typeface="仿宋" panose="02010609060101010101" pitchFamily="49" charset="-122"/>
                <a:ea typeface="仿宋" panose="02010609060101010101" pitchFamily="49" charset="-122"/>
                <a:sym typeface="+mn-ea"/>
              </a:rPr>
              <a:t>正如恩格斯这句话中反复提及的</a:t>
            </a:r>
            <a:r>
              <a:rPr lang="zh-CN" altLang="en-US" sz="2400" b="1" dirty="0">
                <a:solidFill>
                  <a:srgbClr val="FF0000"/>
                </a:solidFill>
                <a:latin typeface="微软雅黑" panose="020B0503020204020204" pitchFamily="34" charset="-122"/>
                <a:ea typeface="微软雅黑" panose="020B0503020204020204" pitchFamily="34" charset="-122"/>
                <a:sym typeface="+mn-ea"/>
              </a:rPr>
              <a:t>“目的”</a:t>
            </a:r>
            <a:r>
              <a:rPr lang="zh-CN" altLang="en-US" sz="2400" b="1" spc="-38" dirty="0">
                <a:latin typeface="仿宋" panose="02010609060101010101" pitchFamily="49" charset="-122"/>
                <a:ea typeface="仿宋" panose="02010609060101010101" pitchFamily="49" charset="-122"/>
                <a:sym typeface="+mn-ea"/>
              </a:rPr>
              <a:t>。 </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zh-CN" altLang="en-US" sz="2400" b="1" spc="-38" dirty="0">
                <a:latin typeface="仿宋" panose="02010609060101010101" pitchFamily="49" charset="-122"/>
                <a:ea typeface="仿宋" panose="02010609060101010101" pitchFamily="49" charset="-122"/>
                <a:sym typeface="+mn-ea"/>
              </a:rPr>
              <a:t>②中国共产党领导人民革命、建设、改革的</a:t>
            </a:r>
            <a:r>
              <a:rPr lang="zh-CN" altLang="en-US" sz="2400" b="1" dirty="0">
                <a:solidFill>
                  <a:srgbClr val="0000FF"/>
                </a:solidFill>
                <a:latin typeface="微软雅黑" panose="020B0503020204020204" pitchFamily="34" charset="-122"/>
                <a:ea typeface="微软雅黑" panose="020B0503020204020204" pitchFamily="34" charset="-122"/>
                <a:sym typeface="+mn-ea"/>
              </a:rPr>
              <a:t>历程</a:t>
            </a:r>
            <a:r>
              <a:rPr lang="zh-CN" altLang="en-US" sz="2400" b="1" spc="-38" dirty="0">
                <a:latin typeface="仿宋" panose="02010609060101010101" pitchFamily="49" charset="-122"/>
                <a:ea typeface="仿宋" panose="02010609060101010101" pitchFamily="49" charset="-122"/>
                <a:sym typeface="+mn-ea"/>
              </a:rPr>
              <a:t>足以说明，中国</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latin typeface="仿宋" panose="02010609060101010101" pitchFamily="49" charset="-122"/>
                <a:ea typeface="仿宋" panose="02010609060101010101" pitchFamily="49" charset="-122"/>
                <a:sym typeface="+mn-ea"/>
              </a:rPr>
              <a:t>共产党就是这样一个</a:t>
            </a:r>
            <a:r>
              <a:rPr lang="zh-CN" altLang="en-US" sz="2400" b="1" dirty="0">
                <a:solidFill>
                  <a:srgbClr val="FF0000"/>
                </a:solidFill>
                <a:latin typeface="微软雅黑" panose="020B0503020204020204" pitchFamily="34" charset="-122"/>
                <a:ea typeface="微软雅黑" panose="020B0503020204020204" pitchFamily="34" charset="-122"/>
                <a:sym typeface="+mn-ea"/>
              </a:rPr>
              <a:t>目标</a:t>
            </a:r>
            <a:r>
              <a:rPr lang="zh-CN" altLang="en-US" sz="2400" b="1" spc="-38" dirty="0">
                <a:latin typeface="仿宋" panose="02010609060101010101" pitchFamily="49" charset="-122"/>
                <a:ea typeface="仿宋" panose="02010609060101010101" pitchFamily="49" charset="-122"/>
                <a:sym typeface="+mn-ea"/>
              </a:rPr>
              <a:t>坚定，始终坚持为中国人民谋幸福、</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zh-CN" altLang="en-US" sz="2400" b="1" spc="-38" dirty="0">
                <a:latin typeface="仿宋" panose="02010609060101010101" pitchFamily="49" charset="-122"/>
                <a:ea typeface="仿宋" panose="02010609060101010101" pitchFamily="49" charset="-122"/>
                <a:sym typeface="+mn-ea"/>
              </a:rPr>
              <a:t>  为中华民族谋复兴的政党。</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zh-CN" altLang="en-US" sz="2400" b="1" spc="-38" dirty="0">
                <a:latin typeface="仿宋" panose="02010609060101010101" pitchFamily="49" charset="-122"/>
                <a:ea typeface="仿宋" panose="02010609060101010101" pitchFamily="49" charset="-122"/>
                <a:sym typeface="+mn-ea"/>
              </a:rPr>
              <a:t>③在新时代</a:t>
            </a:r>
            <a:r>
              <a:rPr lang="zh-CN" altLang="en-US" sz="1200" b="1" spc="-38" dirty="0">
                <a:latin typeface="仿宋" panose="02010609060101010101" pitchFamily="49" charset="-122"/>
                <a:ea typeface="仿宋" panose="02010609060101010101" pitchFamily="49" charset="-122"/>
                <a:sym typeface="+mn-ea"/>
              </a:rPr>
              <a:t>，</a:t>
            </a:r>
            <a:r>
              <a:rPr lang="zh-CN" altLang="en-US" sz="2400" b="1" spc="-38" dirty="0">
                <a:latin typeface="仿宋" panose="02010609060101010101" pitchFamily="49" charset="-122"/>
                <a:ea typeface="仿宋" panose="02010609060101010101" pitchFamily="49" charset="-122"/>
                <a:sym typeface="+mn-ea"/>
              </a:rPr>
              <a:t>要不断</a:t>
            </a:r>
            <a:r>
              <a:rPr lang="zh-CN" altLang="en-US" sz="2400" b="1" dirty="0">
                <a:solidFill>
                  <a:srgbClr val="0000FF"/>
                </a:solidFill>
                <a:latin typeface="微软雅黑" panose="020B0503020204020204" pitchFamily="34" charset="-122"/>
                <a:ea typeface="微软雅黑" panose="020B0503020204020204" pitchFamily="34" charset="-122"/>
                <a:sym typeface="+mn-ea"/>
              </a:rPr>
              <a:t>增强</a:t>
            </a:r>
            <a:r>
              <a:rPr lang="zh-CN" altLang="en-US" sz="2400" b="1" spc="-38" dirty="0">
                <a:latin typeface="仿宋" panose="02010609060101010101" pitchFamily="49" charset="-122"/>
                <a:ea typeface="仿宋" panose="02010609060101010101" pitchFamily="49" charset="-122"/>
                <a:sym typeface="+mn-ea"/>
              </a:rPr>
              <a:t>党的政治领导力</a:t>
            </a:r>
            <a:r>
              <a:rPr lang="zh-CN" altLang="en-US" sz="1200" b="1" spc="-38" dirty="0">
                <a:latin typeface="仿宋" panose="02010609060101010101" pitchFamily="49" charset="-122"/>
                <a:ea typeface="仿宋" panose="02010609060101010101" pitchFamily="49" charset="-122"/>
                <a:sym typeface="+mn-ea"/>
              </a:rPr>
              <a:t>、</a:t>
            </a:r>
            <a:r>
              <a:rPr lang="zh-CN" altLang="en-US" sz="2400" b="1" spc="-38" dirty="0">
                <a:latin typeface="仿宋" panose="02010609060101010101" pitchFamily="49" charset="-122"/>
                <a:ea typeface="仿宋" panose="02010609060101010101" pitchFamily="49" charset="-122"/>
                <a:sym typeface="+mn-ea"/>
              </a:rPr>
              <a:t>思想引领力</a:t>
            </a:r>
            <a:r>
              <a:rPr lang="zh-CN" altLang="en-US" sz="1200" b="1" spc="-38" dirty="0">
                <a:latin typeface="仿宋" panose="02010609060101010101" pitchFamily="49" charset="-122"/>
                <a:ea typeface="仿宋" panose="02010609060101010101" pitchFamily="49" charset="-122"/>
                <a:sym typeface="+mn-ea"/>
              </a:rPr>
              <a:t>、</a:t>
            </a:r>
            <a:r>
              <a:rPr lang="zh-CN" altLang="en-US" sz="2400" b="1" spc="-38" dirty="0">
                <a:latin typeface="仿宋" panose="02010609060101010101" pitchFamily="49" charset="-122"/>
                <a:ea typeface="仿宋" panose="02010609060101010101" pitchFamily="49" charset="-122"/>
                <a:sym typeface="+mn-ea"/>
              </a:rPr>
              <a:t>群众组织力</a:t>
            </a:r>
            <a:r>
              <a:rPr lang="zh-CN" altLang="en-US" sz="1600" b="1" spc="-38" dirty="0">
                <a:latin typeface="仿宋" panose="02010609060101010101" pitchFamily="49" charset="-122"/>
                <a:ea typeface="仿宋" panose="02010609060101010101" pitchFamily="49" charset="-122"/>
                <a:sym typeface="+mn-ea"/>
              </a:rPr>
              <a:t>、</a:t>
            </a:r>
            <a:endParaRPr lang="en-US" altLang="zh-CN" sz="1600" b="1" spc="-38" dirty="0">
              <a:latin typeface="仿宋" panose="02010609060101010101" pitchFamily="49" charset="-122"/>
              <a:ea typeface="仿宋" panose="02010609060101010101" pitchFamily="49" charset="-122"/>
              <a:sym typeface="+mn-ea"/>
            </a:endParaRPr>
          </a:p>
          <a:p>
            <a:pPr algn="just">
              <a:defRPr/>
            </a:pPr>
            <a:r>
              <a:rPr lang="en-US" altLang="zh-CN" sz="1600" b="1" spc="-38" dirty="0">
                <a:latin typeface="仿宋" panose="02010609060101010101" pitchFamily="49" charset="-122"/>
                <a:ea typeface="仿宋" panose="02010609060101010101" pitchFamily="49" charset="-122"/>
                <a:sym typeface="+mn-ea"/>
              </a:rPr>
              <a:t>   </a:t>
            </a:r>
            <a:r>
              <a:rPr lang="zh-CN" altLang="en-US" sz="2400" b="1" spc="-38" dirty="0">
                <a:latin typeface="仿宋" panose="02010609060101010101" pitchFamily="49" charset="-122"/>
                <a:ea typeface="仿宋" panose="02010609060101010101" pitchFamily="49" charset="-122"/>
                <a:sym typeface="+mn-ea"/>
              </a:rPr>
              <a:t>社会号召力</a:t>
            </a:r>
            <a:r>
              <a:rPr lang="zh-CN" altLang="en-US" sz="1400" b="1" spc="-38" dirty="0">
                <a:latin typeface="仿宋" panose="02010609060101010101" pitchFamily="49" charset="-122"/>
                <a:ea typeface="仿宋" panose="02010609060101010101" pitchFamily="49" charset="-122"/>
                <a:sym typeface="+mn-ea"/>
              </a:rPr>
              <a:t>，</a:t>
            </a:r>
            <a:r>
              <a:rPr lang="zh-CN" altLang="en-US" sz="2400" b="1" spc="-38" dirty="0">
                <a:latin typeface="仿宋" panose="02010609060101010101" pitchFamily="49" charset="-122"/>
                <a:ea typeface="仿宋" panose="02010609060101010101" pitchFamily="49" charset="-122"/>
                <a:sym typeface="+mn-ea"/>
              </a:rPr>
              <a:t>为实现伟大梦想而推进党的建设这一新的伟大工程</a:t>
            </a:r>
            <a:r>
              <a:rPr lang="zh-CN" altLang="en-US" sz="1400" b="1" spc="-38" dirty="0">
                <a:latin typeface="仿宋" panose="02010609060101010101" pitchFamily="49" charset="-122"/>
                <a:ea typeface="仿宋" panose="02010609060101010101" pitchFamily="49" charset="-122"/>
                <a:sym typeface="+mn-ea"/>
              </a:rPr>
              <a:t>；</a:t>
            </a:r>
            <a:endParaRPr lang="en-US" altLang="zh-CN" sz="1400" b="1" spc="-38" dirty="0">
              <a:latin typeface="仿宋" panose="02010609060101010101" pitchFamily="49" charset="-122"/>
              <a:ea typeface="仿宋" panose="02010609060101010101" pitchFamily="49" charset="-122"/>
              <a:sym typeface="+mn-ea"/>
            </a:endParaRPr>
          </a:p>
          <a:p>
            <a:pPr algn="just">
              <a:defRPr/>
            </a:pPr>
            <a:r>
              <a:rPr lang="en-US" altLang="zh-CN" b="1" spc="-38" dirty="0">
                <a:latin typeface="仿宋" panose="02010609060101010101" pitchFamily="49" charset="-122"/>
                <a:ea typeface="仿宋" panose="02010609060101010101" pitchFamily="49" charset="-122"/>
                <a:sym typeface="+mn-ea"/>
              </a:rPr>
              <a:t>   </a:t>
            </a:r>
            <a:r>
              <a:rPr lang="zh-CN" altLang="en-US" sz="2400" b="1" dirty="0">
                <a:solidFill>
                  <a:srgbClr val="0000FF"/>
                </a:solidFill>
                <a:latin typeface="微软雅黑" panose="020B0503020204020204" pitchFamily="34" charset="-122"/>
                <a:ea typeface="微软雅黑" panose="020B0503020204020204" pitchFamily="34" charset="-122"/>
                <a:sym typeface="+mn-ea"/>
              </a:rPr>
              <a:t>围绕</a:t>
            </a:r>
            <a:r>
              <a:rPr lang="zh-CN" altLang="en-US" sz="2400" b="1" spc="-38" dirty="0">
                <a:latin typeface="仿宋" panose="02010609060101010101" pitchFamily="49" charset="-122"/>
                <a:ea typeface="仿宋" panose="02010609060101010101" pitchFamily="49" charset="-122"/>
                <a:sym typeface="+mn-ea"/>
              </a:rPr>
              <a:t>中国特色社会主义</a:t>
            </a:r>
            <a:r>
              <a:rPr lang="zh-CN" altLang="en-US" sz="2400" b="1" dirty="0">
                <a:solidFill>
                  <a:srgbClr val="FF0000"/>
                </a:solidFill>
                <a:latin typeface="微软雅黑" panose="020B0503020204020204" pitchFamily="34" charset="-122"/>
                <a:ea typeface="微软雅黑" panose="020B0503020204020204" pitchFamily="34" charset="-122"/>
                <a:sym typeface="+mn-ea"/>
              </a:rPr>
              <a:t>道路</a:t>
            </a:r>
            <a:r>
              <a:rPr lang="zh-CN" altLang="en-US" sz="2400" b="1" spc="-38" dirty="0">
                <a:latin typeface="仿宋" panose="02010609060101010101" pitchFamily="49" charset="-122"/>
                <a:ea typeface="仿宋" panose="02010609060101010101" pitchFamily="49" charset="-122"/>
                <a:sym typeface="+mn-ea"/>
              </a:rPr>
              <a:t>、</a:t>
            </a:r>
            <a:r>
              <a:rPr lang="zh-CN" altLang="en-US" sz="2400" b="1" dirty="0">
                <a:solidFill>
                  <a:srgbClr val="FF0000"/>
                </a:solidFill>
                <a:latin typeface="微软雅黑" panose="020B0503020204020204" pitchFamily="34" charset="-122"/>
                <a:ea typeface="微软雅黑" panose="020B0503020204020204" pitchFamily="34" charset="-122"/>
                <a:sym typeface="+mn-ea"/>
              </a:rPr>
              <a:t>理论体系</a:t>
            </a:r>
            <a:r>
              <a:rPr lang="zh-CN" altLang="en-US" sz="2400" b="1" spc="-38" dirty="0">
                <a:latin typeface="仿宋" panose="02010609060101010101" pitchFamily="49" charset="-122"/>
                <a:ea typeface="仿宋" panose="02010609060101010101" pitchFamily="49" charset="-122"/>
                <a:sym typeface="+mn-ea"/>
              </a:rPr>
              <a:t>、</a:t>
            </a:r>
            <a:r>
              <a:rPr lang="zh-CN" altLang="en-US" sz="2400" b="1" dirty="0">
                <a:solidFill>
                  <a:srgbClr val="FF0000"/>
                </a:solidFill>
                <a:latin typeface="微软雅黑" panose="020B0503020204020204" pitchFamily="34" charset="-122"/>
                <a:ea typeface="微软雅黑" panose="020B0503020204020204" pitchFamily="34" charset="-122"/>
                <a:sym typeface="+mn-ea"/>
              </a:rPr>
              <a:t>制度</a:t>
            </a:r>
            <a:r>
              <a:rPr lang="zh-CN" altLang="en-US" sz="2400" b="1" spc="-38" dirty="0">
                <a:latin typeface="仿宋" panose="02010609060101010101" pitchFamily="49" charset="-122"/>
                <a:ea typeface="仿宋" panose="02010609060101010101" pitchFamily="49" charset="-122"/>
                <a:sym typeface="+mn-ea"/>
              </a:rPr>
              <a:t>、</a:t>
            </a:r>
            <a:r>
              <a:rPr lang="zh-CN" altLang="en-US" sz="2400" b="1" dirty="0">
                <a:solidFill>
                  <a:srgbClr val="FF0000"/>
                </a:solidFill>
                <a:latin typeface="微软雅黑" panose="020B0503020204020204" pitchFamily="34" charset="-122"/>
                <a:ea typeface="微软雅黑" panose="020B0503020204020204" pitchFamily="34" charset="-122"/>
                <a:sym typeface="+mn-ea"/>
              </a:rPr>
              <a:t>文化</a:t>
            </a:r>
            <a:r>
              <a:rPr lang="zh-CN" altLang="en-US" sz="2400" b="1" spc="-38" dirty="0">
                <a:latin typeface="仿宋" panose="02010609060101010101" pitchFamily="49" charset="-122"/>
                <a:ea typeface="仿宋" panose="02010609060101010101" pitchFamily="49" charset="-122"/>
                <a:sym typeface="+mn-ea"/>
              </a:rPr>
              <a:t>，为实现</a:t>
            </a:r>
            <a:endParaRPr lang="en-US" altLang="zh-CN" sz="2400" b="1" spc="-38" dirty="0">
              <a:latin typeface="仿宋" panose="02010609060101010101" pitchFamily="49" charset="-122"/>
              <a:ea typeface="仿宋" panose="02010609060101010101" pitchFamily="49" charset="-122"/>
              <a:sym typeface="+mn-ea"/>
            </a:endParaRPr>
          </a:p>
          <a:p>
            <a:pPr algn="just">
              <a:defRPr/>
            </a:pPr>
            <a:r>
              <a:rPr lang="en-US" altLang="zh-CN" sz="2400" b="1" spc="-38" dirty="0">
                <a:latin typeface="仿宋" panose="02010609060101010101" pitchFamily="49" charset="-122"/>
                <a:ea typeface="仿宋" panose="02010609060101010101" pitchFamily="49" charset="-122"/>
                <a:sym typeface="+mn-ea"/>
              </a:rPr>
              <a:t>  </a:t>
            </a:r>
            <a:r>
              <a:rPr lang="zh-CN" altLang="en-US" sz="2400" b="1" spc="-38" dirty="0">
                <a:latin typeface="仿宋" panose="02010609060101010101" pitchFamily="49" charset="-122"/>
                <a:ea typeface="仿宋" panose="02010609060101010101" pitchFamily="49" charset="-122"/>
                <a:sym typeface="+mn-ea"/>
              </a:rPr>
              <a:t>伟大梦想推进中国特色社会主义伟大</a:t>
            </a:r>
            <a:r>
              <a:rPr lang="zh-CN" altLang="en-US" sz="2400" b="1" dirty="0">
                <a:solidFill>
                  <a:srgbClr val="FF0000"/>
                </a:solidFill>
                <a:latin typeface="微软雅黑" panose="020B0503020204020204" pitchFamily="34" charset="-122"/>
                <a:ea typeface="微软雅黑" panose="020B0503020204020204" pitchFamily="34" charset="-122"/>
                <a:sym typeface="+mn-ea"/>
              </a:rPr>
              <a:t>事业</a:t>
            </a:r>
            <a:r>
              <a:rPr lang="zh-CN" altLang="en-US" sz="2400" b="1" spc="-38" dirty="0">
                <a:latin typeface="仿宋" panose="02010609060101010101" pitchFamily="49" charset="-122"/>
                <a:ea typeface="仿宋" panose="02010609060101010101" pitchFamily="49" charset="-122"/>
                <a:sym typeface="+mn-ea"/>
              </a:rPr>
              <a:t>。 </a:t>
            </a:r>
          </a:p>
        </p:txBody>
      </p:sp>
    </p:spTree>
    <p:extLst>
      <p:ext uri="{BB962C8B-B14F-4D97-AF65-F5344CB8AC3E}">
        <p14:creationId xmlns:p14="http://schemas.microsoft.com/office/powerpoint/2010/main" val="242025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a:spLocks noChangeArrowheads="1"/>
          </p:cNvSpPr>
          <p:nvPr/>
        </p:nvSpPr>
        <p:spPr bwMode="auto">
          <a:xfrm>
            <a:off x="222835" y="523220"/>
            <a:ext cx="8713696" cy="4493153"/>
          </a:xfrm>
          <a:prstGeom prst="rect">
            <a:avLst/>
          </a:prstGeom>
          <a:noFill/>
          <a:ln w="9525">
            <a:solidFill>
              <a:schemeClr val="accent1"/>
            </a:solidFill>
            <a:miter lim="800000"/>
          </a:ln>
        </p:spPr>
        <p:txBody>
          <a:bodyPr wrap="square">
            <a:spAutoFit/>
          </a:bodyPr>
          <a:lstStyle/>
          <a:p>
            <a:pPr>
              <a:defRPr/>
            </a:pPr>
            <a:r>
              <a:rPr lang="en-US" altLang="zh-CN" sz="2400" b="1" dirty="0">
                <a:solidFill>
                  <a:schemeClr val="tx1"/>
                </a:solidFill>
                <a:latin typeface="宋体" panose="02010600030101010101" pitchFamily="2" charset="-122"/>
                <a:ea typeface="宋体" panose="02010600030101010101" pitchFamily="2" charset="-122"/>
              </a:rPr>
              <a:t>     </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办好中国的事情</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rPr>
              <a:t>，</a:t>
            </a:r>
            <a:r>
              <a:rPr lang="en-US" altLang="zh-CN" sz="2400" b="1" dirty="0" err="1">
                <a:solidFill>
                  <a:schemeClr val="tx1"/>
                </a:solidFill>
                <a:latin typeface="微软雅黑" panose="020B0503020204020204" pitchFamily="34" charset="-122"/>
                <a:ea typeface="微软雅黑" panose="020B0503020204020204" pitchFamily="34" charset="-122"/>
                <a:cs typeface="宋体-简" panose="02010800040101010101" charset="-122"/>
              </a:rPr>
              <a:t>关键</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在党</a:t>
            </a: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rPr>
              <a:t>，</a:t>
            </a:r>
          </a:p>
          <a:p>
            <a:pPr>
              <a:defRPr/>
            </a:pPr>
            <a:r>
              <a:rPr lang="en-US" altLang="zh-CN" sz="2400" b="1" dirty="0">
                <a:solidFill>
                  <a:schemeClr val="tx1"/>
                </a:solidFill>
                <a:latin typeface="宋体" panose="02010600030101010101" pitchFamily="2" charset="-122"/>
                <a:ea typeface="宋体" panose="02010600030101010101" pitchFamily="2"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关键</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在加强党的领导和党的建设</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rPr>
              <a:t>。</a:t>
            </a:r>
            <a:endPar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endParaRPr>
          </a:p>
          <a:p>
            <a:pPr>
              <a:defRPr/>
            </a:pPr>
            <a:endPar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endParaRPr>
          </a:p>
          <a:p>
            <a:pPr>
              <a:lnSpc>
                <a:spcPct val="130000"/>
              </a:lnSpc>
              <a:defRPr/>
            </a:pP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rPr>
              <a:t>     </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中国共产党要肩负起实现中华民族伟大复兴的历史史命</a:t>
            </a: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rPr>
              <a:t>，   </a:t>
            </a:r>
          </a:p>
          <a:p>
            <a:pPr>
              <a:lnSpc>
                <a:spcPct val="130000"/>
              </a:lnSpc>
              <a:defRPr/>
            </a:pP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rPr>
              <a:t> </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就必须把党建设</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rPr>
              <a:t>得</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更加坚强有力，以</a:t>
            </a:r>
            <a:r>
              <a:rPr lang="en-US" altLang="zh-CN" sz="2400" b="1" dirty="0" err="1">
                <a:solidFill>
                  <a:srgbClr val="FF0000"/>
                </a:solidFill>
                <a:latin typeface="微软雅黑" panose="020B0503020204020204" pitchFamily="34" charset="-122"/>
                <a:ea typeface="微软雅黑" panose="020B0503020204020204" pitchFamily="34" charset="-122"/>
                <a:cs typeface="宋体-简" panose="02010800040101010101" charset="-122"/>
              </a:rPr>
              <a:t>永不懈怠</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的精神状态和</a:t>
            </a:r>
            <a:endPar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endParaRPr>
          </a:p>
          <a:p>
            <a:pPr>
              <a:lnSpc>
                <a:spcPct val="130000"/>
              </a:lnSpc>
              <a:defRPr/>
            </a:pP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rPr>
              <a:t> </a:t>
            </a:r>
            <a:r>
              <a:rPr lang="en-US" altLang="zh-CN" sz="2400" b="1" dirty="0" err="1">
                <a:solidFill>
                  <a:srgbClr val="FF0000"/>
                </a:solidFill>
                <a:latin typeface="微软雅黑" panose="020B0503020204020204" pitchFamily="34" charset="-122"/>
                <a:ea typeface="微软雅黑" panose="020B0503020204020204" pitchFamily="34" charset="-122"/>
              </a:rPr>
              <a:t>一往无前</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的奋斗姿态，确保党</a:t>
            </a:r>
            <a:endPar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endParaRPr>
          </a:p>
          <a:p>
            <a:pPr>
              <a:lnSpc>
                <a:spcPct val="130000"/>
              </a:lnSpc>
              <a:defRPr/>
            </a:pP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rPr>
              <a:t>     </a:t>
            </a:r>
            <a:r>
              <a:rPr lang="en-US" altLang="zh-CN" sz="2400" b="1" dirty="0" err="1">
                <a:solidFill>
                  <a:schemeClr val="tx1"/>
                </a:solidFill>
                <a:latin typeface="微软雅黑" panose="020B0503020204020204" pitchFamily="34" charset="-122"/>
                <a:ea typeface="微软雅黑" panose="020B0503020204020204" pitchFamily="34" charset="-122"/>
                <a:cs typeface="宋体-简" panose="02010800040101010101" charset="-122"/>
              </a:rPr>
              <a:t>始终</a:t>
            </a:r>
            <a:r>
              <a:rPr lang="en-US" altLang="zh-CN" sz="2400" b="1" dirty="0" err="1">
                <a:solidFill>
                  <a:srgbClr val="0000FF"/>
                </a:solidFill>
                <a:latin typeface="微软雅黑" panose="020B0503020204020204" pitchFamily="34" charset="-122"/>
                <a:ea typeface="微软雅黑" panose="020B0503020204020204" pitchFamily="34" charset="-122"/>
                <a:cs typeface="宋体-简" panose="02010800040101010101" charset="-122"/>
              </a:rPr>
              <a:t>走在</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时代</a:t>
            </a:r>
            <a:r>
              <a:rPr lang="en-US" altLang="zh-CN" sz="2400" b="1" dirty="0" err="1">
                <a:solidFill>
                  <a:srgbClr val="FF0000"/>
                </a:solidFill>
                <a:latin typeface="微软雅黑" panose="020B0503020204020204" pitchFamily="34" charset="-122"/>
                <a:ea typeface="微软雅黑" panose="020B0503020204020204" pitchFamily="34" charset="-122"/>
                <a:cs typeface="宋体-简" panose="02010800040101010101" charset="-122"/>
              </a:rPr>
              <a:t>前列</a:t>
            </a: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rPr>
              <a:t>，</a:t>
            </a:r>
          </a:p>
          <a:p>
            <a:pPr>
              <a:lnSpc>
                <a:spcPct val="130000"/>
              </a:lnSpc>
              <a:defRPr/>
            </a:pP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始终</a:t>
            </a:r>
            <a:r>
              <a:rPr lang="en-US" altLang="zh-CN" sz="2400" b="1" dirty="0" err="1">
                <a:solidFill>
                  <a:srgbClr val="0000FF"/>
                </a:solidFill>
                <a:latin typeface="微软雅黑" panose="020B0503020204020204" pitchFamily="34" charset="-122"/>
                <a:ea typeface="微软雅黑" panose="020B0503020204020204" pitchFamily="34" charset="-122"/>
              </a:rPr>
              <a:t>成为</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全国人民的</a:t>
            </a:r>
            <a:r>
              <a:rPr lang="en-US" altLang="zh-CN" sz="2400" b="1" dirty="0" err="1">
                <a:solidFill>
                  <a:srgbClr val="FF0000"/>
                </a:solidFill>
                <a:latin typeface="微软雅黑" panose="020B0503020204020204" pitchFamily="34" charset="-122"/>
                <a:ea typeface="微软雅黑" panose="020B0503020204020204" pitchFamily="34" charset="-122"/>
              </a:rPr>
              <a:t>主心骨</a:t>
            </a: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rPr>
              <a:t>，</a:t>
            </a:r>
          </a:p>
          <a:p>
            <a:pPr>
              <a:lnSpc>
                <a:spcPct val="130000"/>
              </a:lnSpc>
              <a:defRPr/>
            </a:pP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始终</a:t>
            </a:r>
            <a:r>
              <a:rPr lang="en-US" altLang="zh-CN" sz="2400" b="1" dirty="0" err="1">
                <a:solidFill>
                  <a:srgbClr val="0000FF"/>
                </a:solidFill>
                <a:latin typeface="微软雅黑" panose="020B0503020204020204" pitchFamily="34" charset="-122"/>
                <a:ea typeface="微软雅黑" panose="020B0503020204020204" pitchFamily="34" charset="-122"/>
              </a:rPr>
              <a:t>成为</a:t>
            </a:r>
            <a:r>
              <a:rPr lang="en-US" altLang="zh-CN" sz="2400" b="1" dirty="0" err="1">
                <a:solidFill>
                  <a:schemeClr val="tx1"/>
                </a:solidFill>
                <a:latin typeface="宋体" panose="02010600030101010101" pitchFamily="2" charset="-122"/>
                <a:ea typeface="宋体" panose="02010600030101010101" pitchFamily="2" charset="-122"/>
                <a:cs typeface="宋体-简" panose="02010800040101010101" charset="-122"/>
              </a:rPr>
              <a:t>坚强</a:t>
            </a:r>
            <a:r>
              <a:rPr lang="en-US" altLang="zh-CN" sz="2400" b="1" dirty="0" err="1">
                <a:solidFill>
                  <a:srgbClr val="FF0000"/>
                </a:solidFill>
                <a:latin typeface="微软雅黑" panose="020B0503020204020204" pitchFamily="34" charset="-122"/>
                <a:ea typeface="微软雅黑" panose="020B0503020204020204" pitchFamily="34" charset="-122"/>
              </a:rPr>
              <a:t>领导核心</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rPr>
              <a:t>。</a:t>
            </a:r>
            <a:endPar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endParaRPr>
          </a:p>
          <a:p>
            <a:pPr>
              <a:lnSpc>
                <a:spcPct val="130000"/>
              </a:lnSpc>
              <a:defRPr/>
            </a:pPr>
            <a:endParaRPr lang="en-US" altLang="zh-CN" sz="2400" b="1" dirty="0">
              <a:solidFill>
                <a:schemeClr val="tx1"/>
              </a:solidFill>
              <a:latin typeface="楷体" panose="02010609060101010101" charset="-122"/>
              <a:ea typeface="楷体" panose="02010609060101010101" charset="-122"/>
            </a:endParaRPr>
          </a:p>
        </p:txBody>
      </p:sp>
      <p:sp>
        <p:nvSpPr>
          <p:cNvPr id="10" name="矩形 7"/>
          <p:cNvSpPr>
            <a:spLocks noChangeArrowheads="1"/>
          </p:cNvSpPr>
          <p:nvPr/>
        </p:nvSpPr>
        <p:spPr bwMode="auto">
          <a:xfrm>
            <a:off x="222835" y="0"/>
            <a:ext cx="8921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r>
              <a:rPr lang="zh-CN" altLang="en-US" sz="2800" b="1" dirty="0">
                <a:solidFill>
                  <a:srgbClr val="0000FF"/>
                </a:solidFill>
                <a:latin typeface="微软雅黑" panose="020B0503020204020204" charset="-122"/>
                <a:ea typeface="微软雅黑" panose="020B0503020204020204" charset="-122"/>
              </a:rPr>
              <a:t>四、结语  </a:t>
            </a:r>
            <a:endParaRPr lang="zh-CN" altLang="en-US" sz="2800" b="1" dirty="0">
              <a:latin typeface="微软雅黑" panose="020B0503020204020204" charset="-122"/>
              <a:ea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76" y="630797"/>
            <a:ext cx="8928847" cy="4462760"/>
          </a:xfrm>
          <a:prstGeom prst="rect">
            <a:avLst/>
          </a:prstGeom>
          <a:ln>
            <a:solidFill>
              <a:srgbClr val="0000FF"/>
            </a:solidFill>
          </a:ln>
        </p:spPr>
        <p:txBody>
          <a:bodyPr wrap="square">
            <a:spAutoFit/>
          </a:bodyPr>
          <a:lstStyle/>
          <a:p>
            <a:pPr algn="just">
              <a:defRPr/>
            </a:pP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第一步：搜集资料</a:t>
            </a:r>
          </a:p>
          <a:p>
            <a:pPr algn="just">
              <a:defRPr/>
            </a:pPr>
            <a:r>
              <a:rPr lang="zh-CN" altLang="en-US" sz="2400" dirty="0">
                <a:sym typeface="+mn-ea"/>
              </a:rPr>
              <a:t>       </a:t>
            </a:r>
            <a:r>
              <a:rPr lang="zh-CN" altLang="en-US" sz="2400" b="1" dirty="0">
                <a:solidFill>
                  <a:srgbClr val="0000FF"/>
                </a:solidFill>
                <a:latin typeface="微软雅黑" panose="020B0503020204020204" pitchFamily="34" charset="-122"/>
                <a:ea typeface="微软雅黑" panose="020B0503020204020204" pitchFamily="34" charset="-122"/>
                <a:cs typeface="宋体-简" panose="02010800040101010101" charset="-122"/>
                <a:sym typeface="+mn-ea"/>
              </a:rPr>
              <a:t>查阅</a:t>
            </a:r>
            <a:r>
              <a:rPr lang="zh-CN" altLang="en-US" sz="2400" b="1" dirty="0">
                <a:latin typeface="宋体-简" panose="02010800040101010101" charset="-122"/>
                <a:ea typeface="宋体-简" panose="02010800040101010101" charset="-122"/>
                <a:cs typeface="宋体-简" panose="02010800040101010101" charset="-122"/>
                <a:sym typeface="+mn-ea"/>
              </a:rPr>
              <a:t>新华网</a:t>
            </a:r>
            <a:r>
              <a:rPr lang="zh-CN" altLang="en-US" sz="2400" b="1" dirty="0">
                <a:solidFill>
                  <a:srgbClr val="FF0000"/>
                </a:solidFill>
                <a:latin typeface="微软雅黑" panose="020B0503020204020204" pitchFamily="34" charset="-122"/>
                <a:ea typeface="微软雅黑" panose="020B0503020204020204" pitchFamily="34" charset="-122"/>
                <a:cs typeface="宋体-简" panose="02010800040101010101" charset="-122"/>
                <a:sym typeface="+mn-ea"/>
              </a:rPr>
              <a:t>中央文件</a:t>
            </a:r>
            <a:r>
              <a:rPr lang="zh-CN" altLang="en-US" sz="2400" b="1" dirty="0">
                <a:latin typeface="宋体-简" panose="02010800040101010101" charset="-122"/>
                <a:ea typeface="宋体-简" panose="02010800040101010101" charset="-122"/>
                <a:cs typeface="宋体-简" panose="02010800040101010101" charset="-122"/>
                <a:sym typeface="+mn-ea"/>
              </a:rPr>
              <a:t>频道自</a:t>
            </a:r>
            <a:r>
              <a:rPr lang="en-US" altLang="zh-CN" sz="2400" b="1" dirty="0">
                <a:latin typeface="宋体-简" panose="02010800040101010101" charset="-122"/>
                <a:ea typeface="宋体-简" panose="02010800040101010101" charset="-122"/>
                <a:cs typeface="宋体-简" panose="02010800040101010101" charset="-122"/>
                <a:sym typeface="+mn-ea"/>
              </a:rPr>
              <a:t>2020</a:t>
            </a:r>
            <a:r>
              <a:rPr lang="zh-CN" altLang="en-US" sz="2400" b="1" dirty="0">
                <a:latin typeface="宋体-简" panose="02010800040101010101" charset="-122"/>
                <a:ea typeface="宋体-简" panose="02010800040101010101" charset="-122"/>
                <a:cs typeface="宋体-简" panose="02010800040101010101" charset="-122"/>
                <a:sym typeface="+mn-ea"/>
              </a:rPr>
              <a:t>年</a:t>
            </a:r>
            <a:r>
              <a:rPr lang="en-US" altLang="zh-CN" sz="2400" b="1" dirty="0">
                <a:latin typeface="宋体-简" panose="02010800040101010101" charset="-122"/>
                <a:ea typeface="宋体-简" panose="02010800040101010101" charset="-122"/>
                <a:cs typeface="宋体-简" panose="02010800040101010101" charset="-122"/>
                <a:sym typeface="+mn-ea"/>
              </a:rPr>
              <a:t>3</a:t>
            </a:r>
            <a:r>
              <a:rPr lang="zh-CN" altLang="en-US" sz="2400" b="1" dirty="0">
                <a:latin typeface="宋体-简" panose="02010800040101010101" charset="-122"/>
                <a:ea typeface="宋体-简" panose="02010800040101010101" charset="-122"/>
                <a:cs typeface="宋体-简" panose="02010800040101010101" charset="-122"/>
                <a:sym typeface="+mn-ea"/>
              </a:rPr>
              <a:t>月</a:t>
            </a:r>
            <a:r>
              <a:rPr lang="en-US" altLang="zh-CN" sz="2400" b="1" dirty="0">
                <a:latin typeface="宋体-简" panose="02010800040101010101" charset="-122"/>
                <a:ea typeface="宋体-简" panose="02010800040101010101" charset="-122"/>
                <a:cs typeface="宋体-简" panose="02010800040101010101" charset="-122"/>
                <a:sym typeface="+mn-ea"/>
              </a:rPr>
              <a:t>1</a:t>
            </a:r>
            <a:r>
              <a:rPr lang="zh-CN" altLang="en-US" sz="2400" b="1" dirty="0">
                <a:latin typeface="宋体-简" panose="02010800040101010101" charset="-122"/>
                <a:ea typeface="宋体-简" panose="02010800040101010101" charset="-122"/>
                <a:cs typeface="宋体-简" panose="02010800040101010101" charset="-122"/>
                <a:sym typeface="+mn-ea"/>
              </a:rPr>
              <a:t>日以来的内容，</a:t>
            </a:r>
            <a:endParaRPr lang="en-US" altLang="zh-CN" sz="2400" b="1" dirty="0">
              <a:latin typeface="宋体-简" panose="02010800040101010101" charset="-122"/>
              <a:ea typeface="宋体-简" panose="02010800040101010101" charset="-122"/>
              <a:cs typeface="宋体-简" panose="02010800040101010101" charset="-122"/>
              <a:sym typeface="+mn-ea"/>
            </a:endParaRPr>
          </a:p>
          <a:p>
            <a:pPr algn="just">
              <a:defRPr/>
            </a:pPr>
            <a:r>
              <a:rPr lang="en-US" altLang="zh-CN" sz="2400" b="1" dirty="0">
                <a:latin typeface="宋体-简" panose="02010800040101010101" charset="-122"/>
                <a:ea typeface="宋体-简" panose="02010800040101010101" charset="-122"/>
                <a:cs typeface="宋体-简" panose="02010800040101010101" charset="-122"/>
                <a:sym typeface="+mn-ea"/>
              </a:rPr>
              <a:t>    </a:t>
            </a:r>
            <a:r>
              <a:rPr lang="zh-CN" altLang="en-US" sz="2400" b="1" dirty="0">
                <a:latin typeface="宋体-简" panose="02010800040101010101" charset="-122"/>
                <a:ea typeface="宋体-简" panose="02010800040101010101" charset="-122"/>
                <a:cs typeface="宋体-简" panose="02010800040101010101" charset="-122"/>
                <a:sym typeface="+mn-ea"/>
              </a:rPr>
              <a:t>选取两个文件，摘录其中的标题，形成文件提纲。</a:t>
            </a:r>
            <a:endParaRPr lang="zh-CN" altLang="en-US" sz="2400" b="1" spc="-38" dirty="0">
              <a:latin typeface="楷体" panose="02010609060101010101" charset="-122"/>
              <a:ea typeface="楷体" panose="02010609060101010101" charset="-122"/>
              <a:sym typeface="+mn-ea"/>
            </a:endParaRPr>
          </a:p>
          <a:p>
            <a:pPr algn="just">
              <a:defRPr/>
            </a:pPr>
            <a:endParaRPr lang="en-US" altLang="zh-CN" sz="2400" b="1" dirty="0">
              <a:solidFill>
                <a:schemeClr val="tx1"/>
              </a:solidFill>
              <a:latin typeface="微软雅黑" panose="020B0503020204020204" pitchFamily="34" charset="-122"/>
              <a:ea typeface="微软雅黑" panose="020B0503020204020204" pitchFamily="34" charset="-122"/>
              <a:cs typeface="+mj-ea"/>
              <a:sym typeface="+mn-ea"/>
            </a:endParaRPr>
          </a:p>
          <a:p>
            <a:pPr algn="just">
              <a:defRPr/>
            </a:pP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第二步：分析思考</a:t>
            </a:r>
          </a:p>
          <a:p>
            <a:pPr algn="just">
              <a:defRPr/>
            </a:pPr>
            <a:r>
              <a:rPr lang="zh-CN" altLang="en-US" sz="2400" b="1" spc="-38" dirty="0">
                <a:latin typeface="楷体" panose="02010609060101010101" charset="-122"/>
                <a:ea typeface="楷体" panose="02010609060101010101" charset="-122"/>
              </a:rPr>
              <a:t>　  </a:t>
            </a:r>
            <a:r>
              <a:rPr lang="zh-CN" altLang="en-US" sz="2400" b="1" dirty="0">
                <a:solidFill>
                  <a:srgbClr val="0000FF"/>
                </a:solidFill>
                <a:latin typeface="微软雅黑" panose="020B0503020204020204" pitchFamily="34" charset="-122"/>
                <a:ea typeface="微软雅黑" panose="020B0503020204020204" pitchFamily="34" charset="-122"/>
              </a:rPr>
              <a:t>采用</a:t>
            </a:r>
            <a:r>
              <a:rPr lang="zh-CN" altLang="en-US" sz="2400" b="1" spc="-38" dirty="0">
                <a:latin typeface="楷体" panose="02010609060101010101" charset="-122"/>
                <a:ea typeface="楷体" panose="02010609060101010101" charset="-122"/>
              </a:rPr>
              <a:t>五位一体的</a:t>
            </a:r>
            <a:r>
              <a:rPr lang="zh-CN" altLang="en-US" sz="2400" b="1" dirty="0">
                <a:solidFill>
                  <a:srgbClr val="FF0000"/>
                </a:solidFill>
                <a:latin typeface="微软雅黑" panose="020B0503020204020204" pitchFamily="34" charset="-122"/>
                <a:ea typeface="微软雅黑" panose="020B0503020204020204" pitchFamily="34" charset="-122"/>
              </a:rPr>
              <a:t>视角</a:t>
            </a:r>
            <a:r>
              <a:rPr lang="zh-CN" altLang="en-US" sz="2400" b="1" dirty="0">
                <a:latin typeface="宋体-简" panose="02010800040101010101" charset="-122"/>
                <a:ea typeface="宋体-简" panose="02010800040101010101" charset="-122"/>
                <a:cs typeface="宋体-简" panose="02010800040101010101" charset="-122"/>
                <a:sym typeface="+mn-ea"/>
              </a:rPr>
              <a:t>，对上述文件进行</a:t>
            </a:r>
            <a:r>
              <a:rPr lang="zh-CN" altLang="en-US" sz="2400" b="1" dirty="0">
                <a:solidFill>
                  <a:srgbClr val="0000FF"/>
                </a:solidFill>
                <a:latin typeface="微软雅黑" panose="020B0503020204020204" pitchFamily="34" charset="-122"/>
                <a:ea typeface="微软雅黑" panose="020B0503020204020204" pitchFamily="34" charset="-122"/>
                <a:sym typeface="+mn-ea"/>
              </a:rPr>
              <a:t>分类</a:t>
            </a:r>
            <a:r>
              <a:rPr lang="zh-CN" altLang="en-US" sz="2400" b="1" dirty="0">
                <a:latin typeface="宋体-简" panose="02010800040101010101" charset="-122"/>
                <a:ea typeface="宋体-简" panose="02010800040101010101" charset="-122"/>
                <a:cs typeface="宋体-简" panose="02010800040101010101" charset="-122"/>
                <a:sym typeface="+mn-ea"/>
              </a:rPr>
              <a:t>。</a:t>
            </a:r>
            <a:endParaRPr lang="zh-CN" altLang="en-US" sz="2400" dirty="0">
              <a:sym typeface="+mn-ea"/>
            </a:endParaRPr>
          </a:p>
          <a:p>
            <a:pPr algn="just">
              <a:defRPr/>
            </a:pPr>
            <a:endParaRPr lang="zh-CN" altLang="en-US" sz="2400" b="1" spc="-38" dirty="0">
              <a:latin typeface="楷体" panose="02010609060101010101" charset="-122"/>
              <a:ea typeface="楷体" panose="02010609060101010101" charset="-122"/>
              <a:sym typeface="+mn-ea"/>
            </a:endParaRPr>
          </a:p>
          <a:p>
            <a:pPr algn="just">
              <a:defRPr/>
            </a:pPr>
            <a:r>
              <a:rPr lang="zh-CN" altLang="en-US" sz="2400" b="1" dirty="0">
                <a:solidFill>
                  <a:srgbClr val="0000FF"/>
                </a:solidFill>
                <a:latin typeface="+mj-ea"/>
                <a:ea typeface="微软雅黑" panose="020B0503020204020204" pitchFamily="34" charset="-122"/>
                <a:cs typeface="+mj-ea"/>
                <a:sym typeface="+mn-ea"/>
              </a:rPr>
              <a:t>第三</a:t>
            </a: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步：继续探究</a:t>
            </a:r>
          </a:p>
          <a:p>
            <a:pPr algn="just">
              <a:defRPr/>
            </a:pPr>
            <a:r>
              <a:rPr lang="zh-CN" altLang="en-US" sz="2400" dirty="0">
                <a:solidFill>
                  <a:srgbClr val="0000FF"/>
                </a:solidFill>
                <a:latin typeface="+mj-ea"/>
                <a:cs typeface="+mj-ea"/>
                <a:sym typeface="+mn-ea"/>
              </a:rPr>
              <a:t>       </a:t>
            </a:r>
            <a:r>
              <a:rPr lang="zh-CN" altLang="en-US" sz="2400" b="1" dirty="0">
                <a:solidFill>
                  <a:srgbClr val="0000FF"/>
                </a:solidFill>
                <a:latin typeface="微软雅黑" panose="020B0503020204020204" pitchFamily="34" charset="-122"/>
                <a:ea typeface="微软雅黑" panose="020B0503020204020204" pitchFamily="34" charset="-122"/>
                <a:sym typeface="+mn-ea"/>
              </a:rPr>
              <a:t>阅读</a:t>
            </a:r>
            <a:r>
              <a:rPr lang="zh-CN" altLang="en-US" sz="2400" b="1" dirty="0">
                <a:latin typeface="宋体-简" panose="02010800040101010101" charset="-122"/>
                <a:ea typeface="宋体-简" panose="02010800040101010101" charset="-122"/>
                <a:cs typeface="宋体-简" panose="02010800040101010101" charset="-122"/>
                <a:sym typeface="+mn-ea"/>
              </a:rPr>
              <a:t>文件，</a:t>
            </a:r>
            <a:r>
              <a:rPr lang="zh-CN" altLang="en-US" sz="2400" b="1" dirty="0">
                <a:solidFill>
                  <a:srgbClr val="0000FF"/>
                </a:solidFill>
                <a:latin typeface="微软雅黑" panose="020B0503020204020204" pitchFamily="34" charset="-122"/>
                <a:ea typeface="微软雅黑" panose="020B0503020204020204" pitchFamily="34" charset="-122"/>
                <a:sym typeface="+mn-ea"/>
              </a:rPr>
              <a:t>探究</a:t>
            </a:r>
            <a:r>
              <a:rPr lang="zh-CN" altLang="en-US" sz="2400" b="1" dirty="0">
                <a:ea typeface="宋体-简" panose="02010800040101010101" charset="-122"/>
                <a:sym typeface="+mn-ea"/>
              </a:rPr>
              <a:t>文件</a:t>
            </a:r>
            <a:r>
              <a:rPr lang="zh-CN" altLang="en-US" sz="2400" b="1" dirty="0">
                <a:latin typeface="宋体-简" panose="02010800040101010101" charset="-122"/>
                <a:ea typeface="宋体-简" panose="02010800040101010101" charset="-122"/>
                <a:cs typeface="宋体-简" panose="02010800040101010101" charset="-122"/>
                <a:sym typeface="+mn-ea"/>
              </a:rPr>
              <a:t>出台的</a:t>
            </a:r>
            <a:r>
              <a:rPr lang="zh-CN" altLang="en-US" sz="2400" b="1" dirty="0">
                <a:solidFill>
                  <a:srgbClr val="FF0000"/>
                </a:solidFill>
                <a:latin typeface="微软雅黑" panose="020B0503020204020204" pitchFamily="34" charset="-122"/>
                <a:ea typeface="微软雅黑" panose="020B0503020204020204" pitchFamily="34" charset="-122"/>
                <a:sym typeface="+mn-ea"/>
              </a:rPr>
              <a:t>原因</a:t>
            </a:r>
            <a:r>
              <a:rPr lang="zh-CN" altLang="en-US" sz="2400" b="1" dirty="0">
                <a:latin typeface="宋体-简" panose="02010800040101010101" charset="-122"/>
                <a:ea typeface="宋体-简" panose="02010800040101010101" charset="-122"/>
                <a:cs typeface="宋体-简" panose="02010800040101010101" charset="-122"/>
                <a:sym typeface="+mn-ea"/>
              </a:rPr>
              <a:t>。</a:t>
            </a:r>
            <a:endParaRPr lang="en-US" altLang="zh-CN" sz="2400" b="1" dirty="0">
              <a:latin typeface="宋体-简" panose="02010800040101010101" charset="-122"/>
              <a:ea typeface="宋体-简" panose="02010800040101010101" charset="-122"/>
              <a:cs typeface="宋体-简" panose="02010800040101010101" charset="-122"/>
              <a:sym typeface="+mn-ea"/>
            </a:endParaRPr>
          </a:p>
          <a:p>
            <a:pPr algn="just">
              <a:defRPr/>
            </a:pPr>
            <a:r>
              <a:rPr lang="en-US" altLang="zh-CN" sz="2400" b="1" dirty="0">
                <a:latin typeface="宋体-简" panose="02010800040101010101" charset="-122"/>
                <a:ea typeface="宋体-简" panose="02010800040101010101" charset="-122"/>
                <a:cs typeface="宋体-简" panose="02010800040101010101" charset="-122"/>
                <a:sym typeface="+mn-ea"/>
              </a:rPr>
              <a:t>    </a:t>
            </a:r>
            <a:r>
              <a:rPr lang="zh-CN" altLang="en-US" sz="2400" b="1" dirty="0">
                <a:solidFill>
                  <a:srgbClr val="0000FF"/>
                </a:solidFill>
                <a:latin typeface="微软雅黑" panose="020B0503020204020204" pitchFamily="34" charset="-122"/>
                <a:ea typeface="微软雅黑" panose="020B0503020204020204" pitchFamily="34" charset="-122"/>
                <a:sym typeface="+mn-ea"/>
              </a:rPr>
              <a:t>了解</a:t>
            </a:r>
            <a:r>
              <a:rPr lang="zh-CN" altLang="en-US" sz="2400" b="1" dirty="0">
                <a:latin typeface="宋体-简" panose="02010800040101010101" charset="-122"/>
                <a:ea typeface="宋体-简" panose="02010800040101010101" charset="-122"/>
                <a:cs typeface="宋体-简" panose="02010800040101010101" charset="-122"/>
                <a:sym typeface="+mn-ea"/>
              </a:rPr>
              <a:t>党在解决这个问题上的作为。</a:t>
            </a:r>
            <a:endParaRPr lang="en-US" altLang="zh-CN" sz="2400" b="1" dirty="0">
              <a:latin typeface="宋体-简" panose="02010800040101010101" charset="-122"/>
              <a:ea typeface="宋体-简" panose="02010800040101010101" charset="-122"/>
              <a:cs typeface="宋体-简" panose="02010800040101010101" charset="-122"/>
              <a:sym typeface="+mn-ea"/>
            </a:endParaRPr>
          </a:p>
          <a:p>
            <a:pPr algn="just">
              <a:defRPr/>
            </a:pPr>
            <a:r>
              <a:rPr lang="zh-CN" altLang="en-US" sz="2400" b="1" dirty="0">
                <a:solidFill>
                  <a:srgbClr val="0000FF"/>
                </a:solidFill>
                <a:latin typeface="宋体-简" panose="02010800040101010101" charset="-122"/>
                <a:ea typeface="宋体-简" panose="02010800040101010101" charset="-122"/>
                <a:cs typeface="宋体-简" panose="02010800040101010101" charset="-122"/>
                <a:sym typeface="+mn-ea"/>
              </a:rPr>
              <a:t>    </a:t>
            </a:r>
            <a:r>
              <a:rPr lang="zh-CN" altLang="en-US" sz="2400" b="1" dirty="0">
                <a:solidFill>
                  <a:srgbClr val="0000FF"/>
                </a:solidFill>
                <a:latin typeface="微软雅黑" panose="020B0503020204020204" pitchFamily="34" charset="-122"/>
                <a:ea typeface="微软雅黑" panose="020B0503020204020204" pitchFamily="34" charset="-122"/>
                <a:sym typeface="+mn-ea"/>
              </a:rPr>
              <a:t>调研</a:t>
            </a:r>
            <a:r>
              <a:rPr lang="zh-CN" altLang="en-US" sz="2400" b="1" dirty="0">
                <a:ea typeface="宋体-简" panose="02010800040101010101" charset="-122"/>
                <a:sym typeface="+mn-ea"/>
              </a:rPr>
              <a:t>访谈</a:t>
            </a:r>
            <a:r>
              <a:rPr lang="zh-CN" altLang="en-US" sz="2400" b="1" dirty="0">
                <a:latin typeface="宋体-简" panose="02010800040101010101" charset="-122"/>
                <a:ea typeface="宋体-简" panose="02010800040101010101" charset="-122"/>
                <a:cs typeface="宋体-简" panose="02010800040101010101" charset="-122"/>
                <a:sym typeface="+mn-ea"/>
              </a:rPr>
              <a:t>，</a:t>
            </a:r>
            <a:r>
              <a:rPr lang="zh-CN" altLang="en-US" sz="2400" b="1" dirty="0">
                <a:solidFill>
                  <a:srgbClr val="0000FF"/>
                </a:solidFill>
                <a:latin typeface="微软雅黑" panose="020B0503020204020204" pitchFamily="34" charset="-122"/>
                <a:ea typeface="微软雅黑" panose="020B0503020204020204" pitchFamily="34" charset="-122"/>
                <a:sym typeface="+mn-ea"/>
              </a:rPr>
              <a:t>了解</a:t>
            </a:r>
            <a:r>
              <a:rPr lang="zh-CN" altLang="en-US" sz="2400" b="1" dirty="0">
                <a:latin typeface="宋体-简" panose="02010800040101010101" charset="-122"/>
                <a:ea typeface="宋体-简" panose="02010800040101010101" charset="-122"/>
                <a:cs typeface="宋体-简" panose="02010800040101010101" charset="-122"/>
                <a:sym typeface="+mn-ea"/>
              </a:rPr>
              <a:t>身边的人对这一事件的</a:t>
            </a:r>
            <a:r>
              <a:rPr lang="zh-CN" altLang="en-US" sz="2400" b="1" dirty="0">
                <a:solidFill>
                  <a:srgbClr val="FF0000"/>
                </a:solidFill>
                <a:latin typeface="微软雅黑" panose="020B0503020204020204" pitchFamily="34" charset="-122"/>
                <a:ea typeface="微软雅黑" panose="020B0503020204020204" pitchFamily="34" charset="-122"/>
                <a:sym typeface="+mn-ea"/>
              </a:rPr>
              <a:t>认识</a:t>
            </a:r>
            <a:r>
              <a:rPr lang="zh-CN" altLang="en-US" sz="2400" b="1" dirty="0">
                <a:latin typeface="宋体-简" panose="02010800040101010101" charset="-122"/>
                <a:ea typeface="宋体-简" panose="02010800040101010101" charset="-122"/>
                <a:cs typeface="宋体-简" panose="02010800040101010101" charset="-122"/>
                <a:sym typeface="+mn-ea"/>
              </a:rPr>
              <a:t>。</a:t>
            </a:r>
            <a:endParaRPr lang="zh-CN" altLang="en-US" sz="2000" b="1" spc="-38" dirty="0">
              <a:latin typeface="楷体" panose="02010609060101010101" charset="-122"/>
              <a:ea typeface="楷体" panose="02010609060101010101" charset="-122"/>
            </a:endParaRPr>
          </a:p>
          <a:p>
            <a:pPr algn="just">
              <a:defRPr/>
            </a:pPr>
            <a:r>
              <a:rPr lang="zh-CN" altLang="en-US" sz="2000" b="1" spc="-38" dirty="0">
                <a:solidFill>
                  <a:schemeClr val="tx1"/>
                </a:solidFill>
                <a:latin typeface="+mn-ea"/>
                <a:ea typeface="+mn-ea"/>
              </a:rPr>
              <a:t>  </a:t>
            </a:r>
          </a:p>
        </p:txBody>
      </p:sp>
      <p:sp>
        <p:nvSpPr>
          <p:cNvPr id="11" name="矩形 7"/>
          <p:cNvSpPr>
            <a:spLocks noChangeArrowheads="1"/>
          </p:cNvSpPr>
          <p:nvPr/>
        </p:nvSpPr>
        <p:spPr bwMode="auto">
          <a:xfrm>
            <a:off x="107576" y="0"/>
            <a:ext cx="892884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r>
              <a:rPr lang="zh-CN" altLang="en-US" sz="2800" b="1" dirty="0">
                <a:solidFill>
                  <a:srgbClr val="0000FF"/>
                </a:solidFill>
                <a:latin typeface="微软雅黑" panose="020B0503020204020204" charset="-122"/>
                <a:ea typeface="微软雅黑" panose="020B0503020204020204" charset="-122"/>
              </a:rPr>
              <a:t>三、探究路径参考（二） 感悟</a:t>
            </a:r>
            <a:r>
              <a:rPr lang="zh-CN" altLang="en-US" sz="2800" b="1" dirty="0">
                <a:solidFill>
                  <a:srgbClr val="FF0000"/>
                </a:solidFill>
                <a:latin typeface="微软雅黑" panose="020B0503020204020204" charset="-122"/>
                <a:ea typeface="微软雅黑" panose="020B0503020204020204" charset="-122"/>
              </a:rPr>
              <a:t>党的</a:t>
            </a:r>
            <a:r>
              <a:rPr lang="zh-CN" altLang="en-US" sz="2800" b="1" dirty="0">
                <a:solidFill>
                  <a:srgbClr val="0000FF"/>
                </a:solidFill>
                <a:latin typeface="微软雅黑" panose="020B0503020204020204" charset="-122"/>
                <a:ea typeface="微软雅黑" panose="020B0503020204020204" charset="-122"/>
              </a:rPr>
              <a:t>领导</a:t>
            </a:r>
          </a:p>
        </p:txBody>
      </p:sp>
    </p:spTree>
    <p:extLst>
      <p:ext uri="{BB962C8B-B14F-4D97-AF65-F5344CB8AC3E}">
        <p14:creationId xmlns:p14="http://schemas.microsoft.com/office/powerpoint/2010/main" val="407000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76" y="523220"/>
            <a:ext cx="8974952" cy="4241161"/>
          </a:xfrm>
          <a:prstGeom prst="rect">
            <a:avLst/>
          </a:prstGeom>
          <a:ln>
            <a:solidFill>
              <a:schemeClr val="accent1"/>
            </a:solidFill>
          </a:ln>
        </p:spPr>
        <p:txBody>
          <a:bodyPr wrap="square">
            <a:spAutoFit/>
          </a:bodyPr>
          <a:lstStyle/>
          <a:p>
            <a:pPr algn="just">
              <a:defRPr/>
            </a:pP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步骤</a:t>
            </a:r>
            <a:r>
              <a:rPr lang="en-US" altLang="zh-CN" sz="2400" b="1" dirty="0">
                <a:solidFill>
                  <a:schemeClr val="tx1"/>
                </a:solidFill>
                <a:latin typeface="微软雅黑" panose="020B0503020204020204" pitchFamily="34" charset="-122"/>
                <a:ea typeface="微软雅黑" panose="020B0503020204020204" pitchFamily="34" charset="-122"/>
                <a:cs typeface="+mj-ea"/>
                <a:sym typeface="+mn-ea"/>
              </a:rPr>
              <a:t>4</a:t>
            </a: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：撰写报告</a:t>
            </a:r>
          </a:p>
          <a:p>
            <a:pPr algn="just">
              <a:defRPr/>
            </a:pPr>
            <a:r>
              <a:rPr lang="zh-CN" altLang="en-US" sz="2400" dirty="0">
                <a:latin typeface="宋体" panose="02010600030101010101" pitchFamily="2" charset="-122"/>
                <a:ea typeface="宋体" panose="02010600030101010101" pitchFamily="2" charset="-122"/>
                <a:sym typeface="+mn-ea"/>
              </a:rPr>
              <a:t>    </a:t>
            </a:r>
            <a:r>
              <a:rPr lang="zh-CN" altLang="en-US" sz="2400" b="1" dirty="0">
                <a:latin typeface="宋体" panose="02010600030101010101" pitchFamily="2" charset="-122"/>
                <a:ea typeface="宋体" panose="02010600030101010101" pitchFamily="2" charset="-122"/>
                <a:sym typeface="+mn-ea"/>
              </a:rPr>
              <a:t>从</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“统筹全局”“凝聚人心”“化解矛盾”“自我完善”中</a:t>
            </a:r>
            <a:endPar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endParaRPr>
          </a:p>
          <a:p>
            <a:pPr algn="just">
              <a:defRPr/>
            </a:pP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    </a:t>
            </a:r>
            <a:r>
              <a:rPr lang="zh-CN" altLang="en-US" sz="2400" b="1" dirty="0">
                <a:solidFill>
                  <a:srgbClr val="0000FF"/>
                </a:solidFill>
                <a:latin typeface="微软雅黑" panose="020B0503020204020204" pitchFamily="34" charset="-122"/>
                <a:ea typeface="微软雅黑" panose="020B0503020204020204" pitchFamily="34" charset="-122"/>
                <a:sym typeface="+mn-ea"/>
              </a:rPr>
              <a:t>任选</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一个或多个</a:t>
            </a:r>
            <a:r>
              <a:rPr lang="zh-CN" altLang="en-US" sz="2400" b="1" dirty="0">
                <a:solidFill>
                  <a:srgbClr val="FF0000"/>
                </a:solidFill>
                <a:latin typeface="微软雅黑" panose="020B0503020204020204" pitchFamily="34" charset="-122"/>
                <a:ea typeface="微软雅黑" panose="020B0503020204020204" pitchFamily="34" charset="-122"/>
                <a:sym typeface="+mn-ea"/>
              </a:rPr>
              <a:t>关键词</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a:t>
            </a:r>
            <a:r>
              <a:rPr lang="zh-CN" altLang="en-US" sz="2400" b="1" dirty="0">
                <a:solidFill>
                  <a:srgbClr val="0000FF"/>
                </a:solidFill>
                <a:latin typeface="微软雅黑" panose="020B0503020204020204" pitchFamily="34" charset="-122"/>
                <a:ea typeface="微软雅黑" panose="020B0503020204020204" pitchFamily="34" charset="-122"/>
                <a:cs typeface="宋体-简" panose="02010800040101010101" charset="-122"/>
                <a:sym typeface="+mn-ea"/>
              </a:rPr>
              <a:t>结合</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所选</a:t>
            </a:r>
            <a:r>
              <a:rPr lang="zh-CN" altLang="en-US" sz="2400" b="1" dirty="0">
                <a:solidFill>
                  <a:srgbClr val="FF0000"/>
                </a:solidFill>
                <a:latin typeface="微软雅黑" panose="020B0503020204020204" pitchFamily="34" charset="-122"/>
                <a:ea typeface="微软雅黑" panose="020B0503020204020204" pitchFamily="34" charset="-122"/>
                <a:cs typeface="宋体-简" panose="02010800040101010101" charset="-122"/>
                <a:sym typeface="+mn-ea"/>
              </a:rPr>
              <a:t>主题</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a:t>
            </a:r>
            <a:r>
              <a:rPr lang="zh-CN" altLang="en-US" sz="2400" b="1" dirty="0">
                <a:solidFill>
                  <a:srgbClr val="0000FF"/>
                </a:solidFill>
                <a:latin typeface="微软雅黑" panose="020B0503020204020204" pitchFamily="34" charset="-122"/>
                <a:ea typeface="微软雅黑" panose="020B0503020204020204" pitchFamily="34" charset="-122"/>
                <a:sym typeface="+mn-ea"/>
              </a:rPr>
              <a:t>撰写</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一份</a:t>
            </a:r>
            <a:r>
              <a:rPr lang="zh-CN" altLang="en-US" sz="2400" b="1" dirty="0">
                <a:solidFill>
                  <a:srgbClr val="FF0000"/>
                </a:solidFill>
                <a:latin typeface="微软雅黑" panose="020B0503020204020204" pitchFamily="34" charset="-122"/>
                <a:ea typeface="微软雅黑" panose="020B0503020204020204" pitchFamily="34" charset="-122"/>
                <a:sym typeface="+mn-ea"/>
              </a:rPr>
              <a:t>述评</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a:t>
            </a:r>
            <a:endPar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endParaRPr>
          </a:p>
          <a:p>
            <a:pPr algn="just">
              <a:defRPr/>
            </a:pPr>
            <a:r>
              <a:rPr lang="en-US" altLang="zh-CN"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    </a:t>
            </a:r>
            <a:r>
              <a:rPr lang="zh-CN" altLang="en-US" sz="2400" b="1" dirty="0">
                <a:solidFill>
                  <a:srgbClr val="0000FF"/>
                </a:solidFill>
                <a:latin typeface="微软雅黑" panose="020B0503020204020204" pitchFamily="34" charset="-122"/>
                <a:ea typeface="微软雅黑" panose="020B0503020204020204" pitchFamily="34" charset="-122"/>
                <a:sym typeface="+mn-ea"/>
              </a:rPr>
              <a:t>论述</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党在我国社会政治生活中的</a:t>
            </a:r>
            <a:r>
              <a:rPr lang="zh-CN" altLang="en-US" sz="2400" b="1" dirty="0">
                <a:solidFill>
                  <a:srgbClr val="FF0000"/>
                </a:solidFill>
                <a:latin typeface="微软雅黑" panose="020B0503020204020204" pitchFamily="34" charset="-122"/>
                <a:ea typeface="微软雅黑" panose="020B0503020204020204" pitchFamily="34" charset="-122"/>
                <a:sym typeface="+mn-ea"/>
              </a:rPr>
              <a:t>作用</a:t>
            </a:r>
            <a:r>
              <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sym typeface="+mn-ea"/>
              </a:rPr>
              <a:t>。</a:t>
            </a:r>
            <a:endParaRPr lang="zh-CN" altLang="en-US" sz="2400" b="1" dirty="0">
              <a:solidFill>
                <a:schemeClr val="tx1"/>
              </a:solidFill>
              <a:latin typeface="宋体" panose="02010600030101010101" pitchFamily="2" charset="-122"/>
              <a:ea typeface="宋体" panose="02010600030101010101" pitchFamily="2" charset="-122"/>
              <a:cs typeface="宋体-简" panose="02010800040101010101" charset="-122"/>
            </a:endParaRPr>
          </a:p>
          <a:p>
            <a:pPr algn="just">
              <a:defRPr/>
            </a:pPr>
            <a:endParaRPr lang="zh-CN" altLang="en-US" sz="2000" b="1" dirty="0">
              <a:solidFill>
                <a:schemeClr val="tx1"/>
              </a:solidFill>
              <a:latin typeface="宋体" panose="02010600030101010101" pitchFamily="2" charset="-122"/>
              <a:ea typeface="宋体" panose="02010600030101010101" pitchFamily="2" charset="-122"/>
              <a:cs typeface="宋体-简" panose="02010800040101010101" charset="-122"/>
              <a:sym typeface="+mn-ea"/>
            </a:endParaRPr>
          </a:p>
          <a:p>
            <a:pPr algn="just">
              <a:defRPr/>
            </a:pP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步骤</a:t>
            </a:r>
            <a:r>
              <a:rPr lang="en-US" altLang="zh-CN" sz="2400" b="1" dirty="0">
                <a:solidFill>
                  <a:schemeClr val="tx1"/>
                </a:solidFill>
                <a:latin typeface="微软雅黑" panose="020B0503020204020204" pitchFamily="34" charset="-122"/>
                <a:ea typeface="微软雅黑" panose="020B0503020204020204" pitchFamily="34" charset="-122"/>
                <a:cs typeface="+mj-ea"/>
                <a:sym typeface="+mn-ea"/>
              </a:rPr>
              <a:t>5</a:t>
            </a:r>
            <a:r>
              <a:rPr lang="zh-CN" altLang="en-US" sz="2400" b="1" dirty="0">
                <a:solidFill>
                  <a:schemeClr val="tx1"/>
                </a:solidFill>
                <a:latin typeface="微软雅黑" panose="020B0503020204020204" pitchFamily="34" charset="-122"/>
                <a:ea typeface="微软雅黑" panose="020B0503020204020204" pitchFamily="34" charset="-122"/>
                <a:cs typeface="+mj-ea"/>
                <a:sym typeface="+mn-ea"/>
              </a:rPr>
              <a:t>：拓展讨论</a:t>
            </a:r>
            <a:r>
              <a:rPr lang="zh-CN" altLang="en-US" sz="2400" b="1" dirty="0">
                <a:solidFill>
                  <a:schemeClr val="tx1"/>
                </a:solidFill>
                <a:latin typeface="微软雅黑" panose="020B0503020204020204" pitchFamily="34" charset="-122"/>
                <a:ea typeface="微软雅黑" panose="020B0503020204020204" pitchFamily="34" charset="-122"/>
                <a:cs typeface="+mj-ea"/>
              </a:rPr>
              <a:t>　</a:t>
            </a:r>
          </a:p>
          <a:p>
            <a:pPr algn="just">
              <a:lnSpc>
                <a:spcPct val="110000"/>
              </a:lnSpc>
              <a:defRPr/>
            </a:pPr>
            <a:r>
              <a:rPr lang="zh-CN" altLang="en-US" sz="2400" b="1" spc="-38" dirty="0">
                <a:latin typeface="楷体" panose="02010609060101010101" charset="-122"/>
                <a:ea typeface="楷体" panose="02010609060101010101" charset="-122"/>
              </a:rPr>
              <a:t>    恩格斯说：</a:t>
            </a:r>
            <a:r>
              <a:rPr lang="en-US" altLang="zh-CN" sz="2400" b="1" spc="-38" dirty="0">
                <a:latin typeface="楷体" panose="02010609060101010101" charset="-122"/>
                <a:ea typeface="楷体" panose="02010609060101010101" charset="-122"/>
              </a:rPr>
              <a:t>“</a:t>
            </a:r>
            <a:r>
              <a:rPr lang="zh-CN" altLang="en-US" sz="2400" b="1" spc="-38" dirty="0">
                <a:latin typeface="楷体" panose="02010609060101010101" charset="-122"/>
                <a:ea typeface="楷体" panose="02010609060101010101" charset="-122"/>
              </a:rPr>
              <a:t>一个知道自己的目的，也知道自己怎样达到这个目的的政党。一个真正想达到这个目的并且具有达到这个目的所必不可缺的顽强精神的政党，</a:t>
            </a:r>
            <a:r>
              <a:rPr lang="en-US" altLang="zh-CN" sz="2400" b="1" spc="-38" dirty="0">
                <a:latin typeface="宋体" charset="0"/>
                <a:ea typeface="楷体" panose="02010609060101010101" charset="-122"/>
                <a:cs typeface="宋体" charset="0"/>
              </a:rPr>
              <a:t>——</a:t>
            </a:r>
            <a:r>
              <a:rPr lang="zh-CN" altLang="en-US" sz="2400" b="1" spc="-38" dirty="0">
                <a:latin typeface="楷体" panose="02010609060101010101" charset="-122"/>
                <a:ea typeface="楷体" panose="02010609060101010101" charset="-122"/>
              </a:rPr>
              <a:t>这样的政党将是不可战胜的。</a:t>
            </a:r>
          </a:p>
          <a:p>
            <a:pPr algn="just">
              <a:lnSpc>
                <a:spcPct val="110000"/>
              </a:lnSpc>
              <a:defRPr/>
            </a:pPr>
            <a:r>
              <a:rPr lang="zh-CN" altLang="en-US" sz="2400" b="1" spc="-38" dirty="0">
                <a:latin typeface="宋体-简" panose="02010800040101010101" charset="-122"/>
                <a:ea typeface="宋体-简" panose="02010800040101010101" charset="-122"/>
              </a:rPr>
              <a:t>    </a:t>
            </a:r>
            <a:r>
              <a:rPr lang="zh-CN" altLang="en-US" sz="2400" b="1" dirty="0">
                <a:solidFill>
                  <a:srgbClr val="0000FF"/>
                </a:solidFill>
                <a:latin typeface="微软雅黑" panose="020B0503020204020204" pitchFamily="34" charset="-122"/>
                <a:ea typeface="微软雅黑" panose="020B0503020204020204" pitchFamily="34" charset="-122"/>
              </a:rPr>
              <a:t>回顾</a:t>
            </a:r>
            <a:r>
              <a:rPr lang="zh-CN" altLang="en-US" sz="2400" b="1" spc="-38" dirty="0">
                <a:latin typeface="宋体-简" panose="02010800040101010101" charset="-122"/>
                <a:ea typeface="宋体-简" panose="02010800040101010101" charset="-122"/>
              </a:rPr>
              <a:t>探究</a:t>
            </a:r>
            <a:r>
              <a:rPr lang="zh-CN" altLang="en-US" sz="2400" b="1" dirty="0">
                <a:solidFill>
                  <a:srgbClr val="FF0000"/>
                </a:solidFill>
                <a:latin typeface="微软雅黑" panose="020B0503020204020204" pitchFamily="34" charset="-122"/>
                <a:ea typeface="微软雅黑" panose="020B0503020204020204" pitchFamily="34" charset="-122"/>
              </a:rPr>
              <a:t>过程</a:t>
            </a:r>
            <a:r>
              <a:rPr lang="zh-CN" altLang="en-US" sz="2400" b="1" spc="-38" dirty="0">
                <a:latin typeface="宋体-简" panose="02010800040101010101" charset="-122"/>
                <a:ea typeface="宋体-简" panose="02010800040101010101" charset="-122"/>
              </a:rPr>
              <a:t>，</a:t>
            </a:r>
            <a:r>
              <a:rPr lang="zh-CN" altLang="en-US" sz="2400" b="1" dirty="0">
                <a:solidFill>
                  <a:srgbClr val="0000FF"/>
                </a:solidFill>
                <a:latin typeface="微软雅黑" panose="020B0503020204020204" pitchFamily="34" charset="-122"/>
                <a:ea typeface="微软雅黑" panose="020B0503020204020204" pitchFamily="34" charset="-122"/>
              </a:rPr>
              <a:t>分享</a:t>
            </a:r>
            <a:r>
              <a:rPr lang="zh-CN" altLang="en-US" sz="2400" b="1" spc="-38" dirty="0">
                <a:latin typeface="宋体-简" panose="02010800040101010101" charset="-122"/>
                <a:ea typeface="宋体-简" panose="02010800040101010101" charset="-122"/>
              </a:rPr>
              <a:t>对这一论述的</a:t>
            </a:r>
            <a:r>
              <a:rPr lang="zh-CN" altLang="en-US" sz="2400" b="1" dirty="0">
                <a:solidFill>
                  <a:srgbClr val="FF0000"/>
                </a:solidFill>
                <a:latin typeface="微软雅黑" panose="020B0503020204020204" pitchFamily="34" charset="-122"/>
                <a:ea typeface="微软雅黑" panose="020B0503020204020204" pitchFamily="34" charset="-122"/>
              </a:rPr>
              <a:t>理解</a:t>
            </a:r>
            <a:r>
              <a:rPr lang="zh-CN" altLang="en-US" sz="2400" b="1" spc="-38" dirty="0">
                <a:solidFill>
                  <a:srgbClr val="0000FF"/>
                </a:solidFill>
                <a:latin typeface="宋体-简" panose="02010800040101010101" charset="-122"/>
                <a:ea typeface="宋体-简" panose="02010800040101010101" charset="-122"/>
              </a:rPr>
              <a:t>。</a:t>
            </a:r>
            <a:endParaRPr lang="zh-CN" altLang="en-US" sz="2400" b="1" spc="-38" dirty="0">
              <a:latin typeface="宋体-简" panose="02010800040101010101" charset="-122"/>
              <a:ea typeface="宋体-简" panose="02010800040101010101" charset="-122"/>
              <a:sym typeface="+mn-ea"/>
            </a:endParaRPr>
          </a:p>
          <a:p>
            <a:pPr algn="just">
              <a:defRPr/>
            </a:pPr>
            <a:r>
              <a:rPr lang="zh-CN" altLang="en-US" sz="2400" dirty="0">
                <a:solidFill>
                  <a:srgbClr val="0000FF"/>
                </a:solidFill>
                <a:latin typeface="+mj-ea"/>
                <a:cs typeface="+mj-ea"/>
                <a:sym typeface="+mn-ea"/>
              </a:rPr>
              <a:t>   </a:t>
            </a:r>
            <a:endParaRPr lang="zh-CN" altLang="en-US" sz="2000" b="1" spc="-38" dirty="0">
              <a:solidFill>
                <a:schemeClr val="tx1"/>
              </a:solidFill>
              <a:latin typeface="+mn-ea"/>
              <a:ea typeface="+mn-ea"/>
            </a:endParaRPr>
          </a:p>
        </p:txBody>
      </p:sp>
      <p:sp>
        <p:nvSpPr>
          <p:cNvPr id="11" name="矩形 7"/>
          <p:cNvSpPr>
            <a:spLocks noChangeArrowheads="1"/>
          </p:cNvSpPr>
          <p:nvPr/>
        </p:nvSpPr>
        <p:spPr bwMode="auto">
          <a:xfrm>
            <a:off x="107576" y="0"/>
            <a:ext cx="892884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r>
              <a:rPr lang="zh-CN" altLang="en-US" sz="2800" b="1" dirty="0">
                <a:solidFill>
                  <a:srgbClr val="0000FF"/>
                </a:solidFill>
                <a:latin typeface="微软雅黑" panose="020B0503020204020204" charset="-122"/>
                <a:ea typeface="微软雅黑" panose="020B0503020204020204" charset="-122"/>
              </a:rPr>
              <a:t>三、探究路径参考（二） 感悟</a:t>
            </a:r>
            <a:r>
              <a:rPr lang="zh-CN" altLang="en-US" sz="2800" b="1" dirty="0">
                <a:solidFill>
                  <a:srgbClr val="FF0000"/>
                </a:solidFill>
                <a:latin typeface="微软雅黑" panose="020B0503020204020204" charset="-122"/>
                <a:ea typeface="微软雅黑" panose="020B0503020204020204" charset="-122"/>
              </a:rPr>
              <a:t>党的</a:t>
            </a:r>
            <a:r>
              <a:rPr lang="zh-CN" altLang="en-US" sz="2800" b="1" dirty="0">
                <a:solidFill>
                  <a:srgbClr val="0000FF"/>
                </a:solidFill>
                <a:latin typeface="微软雅黑" panose="020B0503020204020204" charset="-122"/>
                <a:ea typeface="微软雅黑" panose="020B0503020204020204" charset="-122"/>
              </a:rPr>
              <a:t>领导</a:t>
            </a:r>
          </a:p>
        </p:txBody>
      </p:sp>
    </p:spTree>
    <p:extLst>
      <p:ext uri="{BB962C8B-B14F-4D97-AF65-F5344CB8AC3E}">
        <p14:creationId xmlns:p14="http://schemas.microsoft.com/office/powerpoint/2010/main" val="90990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7"/>
          <p:cNvSpPr>
            <a:spLocks noChangeArrowheads="1"/>
          </p:cNvSpPr>
          <p:nvPr/>
        </p:nvSpPr>
        <p:spPr bwMode="auto">
          <a:xfrm>
            <a:off x="182747" y="99893"/>
            <a:ext cx="8724716" cy="5219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r>
              <a:rPr lang="zh-CN" altLang="en-US" sz="2800" b="1" dirty="0">
                <a:solidFill>
                  <a:srgbClr val="0000FF"/>
                </a:solidFill>
                <a:latin typeface="微软雅黑" panose="020B0503020204020204" charset="-122"/>
                <a:ea typeface="微软雅黑" panose="020B0503020204020204" charset="-122"/>
              </a:rPr>
              <a:t>一、探究活动目标</a:t>
            </a:r>
            <a:endParaRPr lang="en-US" altLang="zh-CN" sz="2800" b="1" dirty="0">
              <a:solidFill>
                <a:srgbClr val="0000FF"/>
              </a:solidFill>
              <a:latin typeface="微软雅黑" panose="020B0503020204020204" charset="-122"/>
              <a:ea typeface="微软雅黑" panose="020B0503020204020204" charset="-122"/>
            </a:endParaRPr>
          </a:p>
        </p:txBody>
      </p:sp>
      <p:sp>
        <p:nvSpPr>
          <p:cNvPr id="10" name="矩形 6"/>
          <p:cNvSpPr>
            <a:spLocks noChangeArrowheads="1"/>
          </p:cNvSpPr>
          <p:nvPr/>
        </p:nvSpPr>
        <p:spPr bwMode="auto">
          <a:xfrm>
            <a:off x="182747" y="867499"/>
            <a:ext cx="8724716" cy="1950534"/>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lnSpc>
                <a:spcPct val="150000"/>
              </a:lnSpc>
            </a:pPr>
            <a:r>
              <a:rPr lang="zh-CN" altLang="en-US" sz="2800" b="1" dirty="0">
                <a:solidFill>
                  <a:srgbClr val="0000FF"/>
                </a:solidFill>
                <a:latin typeface="微软雅黑" panose="020B0503020204020204" charset="-122"/>
                <a:ea typeface="微软雅黑" panose="020B0503020204020204" charset="-122"/>
              </a:rPr>
              <a:t>思考</a:t>
            </a:r>
            <a:r>
              <a:rPr lang="en-US" altLang="zh-CN" sz="2800" b="1" dirty="0" err="1">
                <a:solidFill>
                  <a:srgbClr val="000000"/>
                </a:solidFill>
                <a:latin typeface="宋体" panose="02010600030101010101" pitchFamily="2" charset="-122"/>
                <a:ea typeface="宋体" panose="02010600030101010101" pitchFamily="2" charset="-122"/>
              </a:rPr>
              <a:t>党在不同历史时期所面临的</a:t>
            </a:r>
            <a:r>
              <a:rPr lang="en-US" altLang="zh-CN" sz="2800" b="1" dirty="0" err="1">
                <a:solidFill>
                  <a:srgbClr val="FF0000"/>
                </a:solidFill>
                <a:latin typeface="微软雅黑" panose="020B0503020204020204" charset="-122"/>
                <a:ea typeface="微软雅黑" panose="020B0503020204020204" charset="-122"/>
              </a:rPr>
              <a:t>问题</a:t>
            </a:r>
            <a:r>
              <a:rPr lang="en-US" altLang="zh-CN" sz="2800" b="1" dirty="0" err="1">
                <a:solidFill>
                  <a:srgbClr val="000000"/>
                </a:solidFill>
                <a:latin typeface="宋体" panose="02010600030101010101" pitchFamily="2" charset="-122"/>
                <a:ea typeface="宋体" panose="02010600030101010101" pitchFamily="2" charset="-122"/>
              </a:rPr>
              <a:t>和</a:t>
            </a:r>
            <a:r>
              <a:rPr lang="en-US" altLang="zh-CN" sz="2800" b="1" dirty="0" err="1">
                <a:solidFill>
                  <a:srgbClr val="FF0000"/>
                </a:solidFill>
                <a:latin typeface="微软雅黑" panose="020B0503020204020204" charset="-122"/>
                <a:ea typeface="微软雅黑" panose="020B0503020204020204" charset="-122"/>
              </a:rPr>
              <a:t>挑战</a:t>
            </a:r>
            <a:r>
              <a:rPr lang="en-US" altLang="zh-CN" sz="2800" b="1" dirty="0">
                <a:solidFill>
                  <a:srgbClr val="000000"/>
                </a:solidFill>
                <a:latin typeface="宋体" panose="02010600030101010101" pitchFamily="2" charset="-122"/>
                <a:ea typeface="宋体" panose="02010600030101010101" pitchFamily="2" charset="-122"/>
              </a:rPr>
              <a:t>。</a:t>
            </a:r>
            <a:endParaRPr lang="en-US" altLang="zh-CN" sz="2800" b="1" dirty="0">
              <a:solidFill>
                <a:srgbClr val="000000"/>
              </a:solidFill>
              <a:latin typeface="微软雅黑" panose="020B0503020204020204" charset="-122"/>
              <a:ea typeface="微软雅黑" panose="020B0503020204020204" charset="-122"/>
            </a:endParaRPr>
          </a:p>
          <a:p>
            <a:pPr>
              <a:lnSpc>
                <a:spcPct val="150000"/>
              </a:lnSpc>
            </a:pPr>
            <a:r>
              <a:rPr lang="en-US" altLang="zh-CN" sz="2800" b="1" dirty="0" err="1">
                <a:solidFill>
                  <a:srgbClr val="0000FF"/>
                </a:solidFill>
                <a:latin typeface="微软雅黑" panose="020B0503020204020204" charset="-122"/>
                <a:ea typeface="微软雅黑" panose="020B0503020204020204" charset="-122"/>
              </a:rPr>
              <a:t>探究</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党</a:t>
            </a:r>
            <a:r>
              <a:rPr lang="en-US" altLang="zh-CN" sz="2800" b="1" dirty="0" err="1">
                <a:solidFill>
                  <a:srgbClr val="000000"/>
                </a:solidFill>
                <a:latin typeface="宋体" panose="02010600030101010101" pitchFamily="2" charset="-122"/>
                <a:ea typeface="宋体" panose="02010600030101010101" pitchFamily="2" charset="-122"/>
              </a:rPr>
              <a:t>如何</a:t>
            </a:r>
            <a:r>
              <a:rPr lang="en-US" altLang="zh-CN" sz="2800" b="1" dirty="0" err="1">
                <a:solidFill>
                  <a:srgbClr val="0000FF"/>
                </a:solidFill>
                <a:latin typeface="微软雅黑" panose="020B0503020204020204" charset="-122"/>
                <a:ea typeface="微软雅黑" panose="020B0503020204020204" charset="-122"/>
              </a:rPr>
              <a:t>保持</a:t>
            </a:r>
            <a:r>
              <a:rPr lang="en-US" altLang="zh-CN" sz="2800" b="1" dirty="0" err="1">
                <a:solidFill>
                  <a:srgbClr val="000000"/>
                </a:solidFill>
                <a:latin typeface="宋体" panose="02010600030101010101" pitchFamily="2" charset="-122"/>
                <a:ea typeface="宋体" panose="02010600030101010101" pitchFamily="2" charset="-122"/>
              </a:rPr>
              <a:t>本色</a:t>
            </a:r>
            <a:r>
              <a:rPr lang="zh-CN" altLang="en-US" sz="2800" b="1" dirty="0">
                <a:solidFill>
                  <a:srgbClr val="000000"/>
                </a:solidFill>
                <a:latin typeface="宋体" panose="02010600030101010101" pitchFamily="2" charset="-122"/>
                <a:ea typeface="宋体" panose="02010600030101010101" pitchFamily="2" charset="-122"/>
              </a:rPr>
              <a:t>、</a:t>
            </a:r>
            <a:r>
              <a:rPr lang="en-US" altLang="zh-CN" sz="2800" b="1" dirty="0" err="1">
                <a:solidFill>
                  <a:srgbClr val="0000FF"/>
                </a:solidFill>
                <a:latin typeface="微软雅黑" panose="020B0503020204020204" charset="-122"/>
                <a:ea typeface="微软雅黑" panose="020B0503020204020204" charset="-122"/>
              </a:rPr>
              <a:t>坚持</a:t>
            </a:r>
            <a:r>
              <a:rPr lang="en-US" altLang="zh-CN" sz="2800" b="1" dirty="0" err="1">
                <a:solidFill>
                  <a:srgbClr val="000000"/>
                </a:solidFill>
                <a:latin typeface="宋体" panose="02010600030101010101" pitchFamily="2" charset="-122"/>
                <a:ea typeface="宋体" panose="02010600030101010101" pitchFamily="2" charset="-122"/>
              </a:rPr>
              <a:t>特色</a:t>
            </a:r>
            <a:r>
              <a:rPr lang="zh-CN" altLang="en-US" sz="2800" b="1" dirty="0">
                <a:solidFill>
                  <a:srgbClr val="000000"/>
                </a:solidFill>
                <a:latin typeface="宋体" panose="02010600030101010101" pitchFamily="2" charset="-122"/>
                <a:ea typeface="宋体" panose="02010600030101010101" pitchFamily="2" charset="-122"/>
              </a:rPr>
              <a:t>、</a:t>
            </a:r>
            <a:r>
              <a:rPr lang="en-US" altLang="zh-CN" sz="2800" b="1" dirty="0" err="1">
                <a:solidFill>
                  <a:srgbClr val="0000FF"/>
                </a:solidFill>
                <a:latin typeface="微软雅黑" panose="020B0503020204020204" charset="-122"/>
                <a:ea typeface="微软雅黑" panose="020B0503020204020204" charset="-122"/>
              </a:rPr>
              <a:t>与时俱进</a:t>
            </a:r>
            <a:r>
              <a:rPr lang="en-US" altLang="zh-CN" sz="2800" b="1" dirty="0">
                <a:solidFill>
                  <a:srgbClr val="000000"/>
                </a:solidFill>
                <a:latin typeface="宋体" panose="02010600030101010101" pitchFamily="2" charset="-122"/>
                <a:ea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rPr>
              <a:t>。</a:t>
            </a:r>
            <a:endParaRPr lang="en-US" altLang="zh-CN" sz="2800" b="1" dirty="0">
              <a:solidFill>
                <a:srgbClr val="000000"/>
              </a:solidFill>
              <a:latin typeface="宋体" panose="02010600030101010101" pitchFamily="2" charset="-122"/>
              <a:ea typeface="宋体" panose="02010600030101010101" pitchFamily="2" charset="-122"/>
            </a:endParaRPr>
          </a:p>
          <a:p>
            <a:pPr>
              <a:lnSpc>
                <a:spcPct val="150000"/>
              </a:lnSpc>
            </a:pPr>
            <a:r>
              <a:rPr lang="en-US" altLang="zh-CN" sz="2800" b="1" dirty="0" err="1">
                <a:solidFill>
                  <a:srgbClr val="0000FF"/>
                </a:solidFill>
                <a:latin typeface="微软雅黑" panose="020B0503020204020204" charset="-122"/>
                <a:ea typeface="微软雅黑" panose="020B0503020204020204" charset="-122"/>
              </a:rPr>
              <a:t>深化</a:t>
            </a:r>
            <a:r>
              <a:rPr lang="en-US" altLang="zh-CN" sz="2800" b="1" dirty="0" err="1">
                <a:solidFill>
                  <a:srgbClr val="000000"/>
                </a:solidFill>
                <a:latin typeface="宋体" panose="02010600030101010101" pitchFamily="2" charset="-122"/>
                <a:ea typeface="宋体" panose="02010600030101010101" pitchFamily="2" charset="-122"/>
              </a:rPr>
              <a:t>对</a:t>
            </a:r>
            <a:r>
              <a:rPr lang="zh-CN" altLang="en-US" sz="2800" b="1" dirty="0">
                <a:solidFill>
                  <a:srgbClr val="000000"/>
                </a:solidFill>
                <a:latin typeface="宋体" panose="02010600030101010101" pitchFamily="2" charset="-122"/>
                <a:ea typeface="宋体" panose="02010600030101010101" pitchFamily="2" charset="-122"/>
              </a:rPr>
              <a:t>坚持</a:t>
            </a:r>
            <a:r>
              <a:rPr lang="en-US" altLang="zh-CN" sz="2800" b="1" dirty="0" err="1">
                <a:solidFill>
                  <a:srgbClr val="000000"/>
                </a:solidFill>
                <a:latin typeface="宋体" panose="02010600030101010101" pitchFamily="2" charset="-122"/>
                <a:ea typeface="宋体" panose="02010600030101010101" pitchFamily="2" charset="-122"/>
              </a:rPr>
              <a:t>党的领导的</a:t>
            </a:r>
            <a:r>
              <a:rPr lang="zh-CN" altLang="en-US" sz="2800" b="1" dirty="0">
                <a:solidFill>
                  <a:srgbClr val="FF0000"/>
                </a:solidFill>
                <a:latin typeface="微软雅黑" panose="020B0503020204020204" charset="-122"/>
                <a:ea typeface="微软雅黑" panose="020B0503020204020204" charset="-122"/>
              </a:rPr>
              <a:t>政治认同</a:t>
            </a:r>
            <a:r>
              <a:rPr lang="en-US" altLang="zh-CN" sz="2800" b="1" dirty="0">
                <a:solidFill>
                  <a:srgbClr val="FF0000"/>
                </a:solidFill>
                <a:latin typeface="微软雅黑" panose="020B0503020204020204" charset="-122"/>
                <a:ea typeface="微软雅黑" panose="020B0503020204020204" charset="-122"/>
              </a:rPr>
              <a:t>。</a:t>
            </a:r>
            <a:r>
              <a:rPr lang="en-US" altLang="zh-CN" sz="2800" b="1" dirty="0">
                <a:solidFill>
                  <a:srgbClr val="000000"/>
                </a:solidFill>
                <a:latin typeface="微软雅黑" panose="020B0503020204020204" charset="-122"/>
                <a:ea typeface="微软雅黑" panose="020B0503020204020204" charset="-122"/>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6"/>
          <p:cNvSpPr>
            <a:spLocks noChangeArrowheads="1"/>
          </p:cNvSpPr>
          <p:nvPr/>
        </p:nvSpPr>
        <p:spPr bwMode="auto">
          <a:xfrm>
            <a:off x="124142" y="863590"/>
            <a:ext cx="8895715" cy="4154984"/>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r>
              <a:rPr lang="zh-CN" altLang="en-US" sz="2400" b="1" dirty="0">
                <a:solidFill>
                  <a:srgbClr val="0000FF"/>
                </a:solidFill>
                <a:latin typeface="微软雅黑" panose="020B0503020204020204" charset="-122"/>
                <a:ea typeface="微软雅黑" panose="020B0503020204020204" charset="-122"/>
              </a:rPr>
              <a:t>有三个部分</a:t>
            </a:r>
            <a:endParaRPr lang="en-US" altLang="zh-CN" sz="2400" b="1" dirty="0">
              <a:solidFill>
                <a:srgbClr val="0000FF"/>
              </a:solidFill>
              <a:latin typeface="微软雅黑" panose="020B0503020204020204" charset="-122"/>
              <a:ea typeface="微软雅黑" panose="020B0503020204020204" charset="-122"/>
            </a:endParaRPr>
          </a:p>
          <a:p>
            <a:endParaRPr lang="en-US" altLang="zh-CN" sz="2400" b="1" dirty="0">
              <a:solidFill>
                <a:srgbClr val="0000FF"/>
              </a:solidFill>
              <a:latin typeface="微软雅黑" panose="020B0503020204020204" charset="-122"/>
              <a:ea typeface="微软雅黑" panose="020B0503020204020204" charset="-122"/>
            </a:endParaRPr>
          </a:p>
          <a:p>
            <a:r>
              <a:rPr lang="zh-CN" altLang="en-US" sz="2400" b="1" dirty="0">
                <a:solidFill>
                  <a:srgbClr val="0000FF"/>
                </a:solidFill>
                <a:latin typeface="微软雅黑" panose="020B0503020204020204" charset="-122"/>
                <a:ea typeface="微软雅黑" panose="020B0503020204020204" charset="-122"/>
              </a:rPr>
              <a:t>围绕</a:t>
            </a:r>
            <a:r>
              <a:rPr lang="zh-CN" altLang="en-US" sz="2400" b="1" dirty="0">
                <a:latin typeface="宋体" panose="02010600030101010101" pitchFamily="2" charset="-122"/>
                <a:ea typeface="宋体" panose="02010600030101010101" pitchFamily="2" charset="-122"/>
              </a:rPr>
              <a:t>“</a:t>
            </a:r>
            <a:r>
              <a:rPr lang="zh-CN" altLang="en-US" sz="2400" b="1" dirty="0">
                <a:solidFill>
                  <a:schemeClr val="tx1"/>
                </a:solidFill>
                <a:latin typeface="宋体" panose="02010600030101010101" pitchFamily="2" charset="-122"/>
                <a:ea typeface="宋体" panose="02010600030101010101" pitchFamily="2" charset="-122"/>
                <a:sym typeface="+mn-ea"/>
              </a:rPr>
              <a:t>为什么中国共产党执政是历史和人民的</a:t>
            </a:r>
            <a:r>
              <a:rPr lang="zh-CN" altLang="en-US" sz="2400" b="1" dirty="0">
                <a:solidFill>
                  <a:srgbClr val="FF0000"/>
                </a:solidFill>
                <a:latin typeface="微软雅黑" panose="020B0503020204020204" charset="-122"/>
                <a:ea typeface="微软雅黑" panose="020B0503020204020204" charset="-122"/>
                <a:sym typeface="+mn-ea"/>
              </a:rPr>
              <a:t>选择</a:t>
            </a:r>
            <a:r>
              <a:rPr lang="zh-CN" altLang="en-US" sz="2400" b="1" dirty="0">
                <a:solidFill>
                  <a:schemeClr val="tx1"/>
                </a:solidFill>
                <a:latin typeface="宋体" panose="02010600030101010101" pitchFamily="2" charset="-122"/>
                <a:ea typeface="宋体" panose="02010600030101010101" pitchFamily="2" charset="-122"/>
                <a:sym typeface="+mn-ea"/>
              </a:rPr>
              <a:t>”</a:t>
            </a:r>
            <a:r>
              <a:rPr lang="zh-CN" altLang="en-US" sz="2400" b="1" dirty="0">
                <a:latin typeface="微软雅黑" panose="020B0503020204020204" charset="-122"/>
                <a:ea typeface="微软雅黑" panose="020B0503020204020204" charset="-122"/>
                <a:sym typeface="+mn-ea"/>
              </a:rPr>
              <a:t>议题</a:t>
            </a:r>
            <a:r>
              <a:rPr lang="zh-CN" altLang="en-US" sz="2400" b="1" dirty="0">
                <a:latin typeface="微软雅黑" panose="020B0503020204020204" charset="-122"/>
                <a:ea typeface="微软雅黑" panose="020B0503020204020204" charset="-122"/>
              </a:rPr>
              <a:t>，</a:t>
            </a:r>
            <a:endParaRPr lang="zh-CN" altLang="en-US" sz="2400" b="1" dirty="0">
              <a:latin typeface="+mn-ea"/>
              <a:ea typeface="宋体" panose="02010600030101010101" pitchFamily="2" charset="-122"/>
              <a:cs typeface="+mn-ea"/>
            </a:endParaRPr>
          </a:p>
          <a:p>
            <a:r>
              <a:rPr lang="zh-CN" altLang="en-US" sz="2400" b="1" dirty="0">
                <a:solidFill>
                  <a:srgbClr val="0000FF"/>
                </a:solidFill>
                <a:latin typeface="微软雅黑" panose="020B0503020204020204" charset="-122"/>
                <a:ea typeface="微软雅黑" panose="020B0503020204020204" charset="-122"/>
                <a:sym typeface="+mn-ea"/>
              </a:rPr>
              <a:t>探究</a:t>
            </a:r>
            <a:r>
              <a:rPr lang="zh-CN" altLang="en-US" sz="2400" b="1" dirty="0">
                <a:latin typeface="宋体" panose="02010600030101010101" pitchFamily="2" charset="-122"/>
                <a:ea typeface="宋体" panose="02010600030101010101" pitchFamily="2" charset="-122"/>
                <a:sym typeface="+mn-ea"/>
              </a:rPr>
              <a:t>中国共产党带领中国人民</a:t>
            </a:r>
            <a:r>
              <a:rPr lang="zh-CN" altLang="en-US" sz="2400" b="1" dirty="0">
                <a:latin typeface="微软雅黑" panose="020B0503020204020204" charset="-122"/>
                <a:ea typeface="微软雅黑" panose="020B0503020204020204" charset="-122"/>
                <a:sym typeface="+mn-ea"/>
              </a:rPr>
              <a:t>革命</a:t>
            </a:r>
            <a:r>
              <a:rPr lang="zh-CN" altLang="en-US" sz="2400" b="1" dirty="0">
                <a:latin typeface="宋体" panose="02010600030101010101" pitchFamily="2" charset="-122"/>
                <a:ea typeface="宋体" panose="02010600030101010101" pitchFamily="2" charset="-122"/>
                <a:sym typeface="+mn-ea"/>
              </a:rPr>
              <a:t>、</a:t>
            </a:r>
            <a:r>
              <a:rPr lang="zh-CN" altLang="en-US" sz="2400" b="1" dirty="0">
                <a:latin typeface="微软雅黑" panose="020B0503020204020204" charset="-122"/>
                <a:ea typeface="微软雅黑" panose="020B0503020204020204" charset="-122"/>
                <a:sym typeface="+mn-ea"/>
              </a:rPr>
              <a:t>建设</a:t>
            </a:r>
            <a:r>
              <a:rPr lang="zh-CN" altLang="en-US" sz="2400" b="1" dirty="0">
                <a:latin typeface="宋体" panose="02010600030101010101" pitchFamily="2" charset="-122"/>
                <a:ea typeface="宋体" panose="02010600030101010101" pitchFamily="2" charset="-122"/>
                <a:sym typeface="+mn-ea"/>
              </a:rPr>
              <a:t>和</a:t>
            </a:r>
            <a:r>
              <a:rPr lang="zh-CN" altLang="en-US" sz="2400" b="1" dirty="0">
                <a:latin typeface="微软雅黑" panose="020B0503020204020204" charset="-122"/>
                <a:ea typeface="微软雅黑" panose="020B0503020204020204" charset="-122"/>
                <a:sym typeface="+mn-ea"/>
              </a:rPr>
              <a:t>改革</a:t>
            </a:r>
            <a:r>
              <a:rPr lang="zh-CN" altLang="en-US" sz="2400" b="1" dirty="0">
                <a:latin typeface="宋体" panose="02010600030101010101" pitchFamily="2" charset="-122"/>
                <a:ea typeface="宋体" panose="02010600030101010101" pitchFamily="2" charset="-122"/>
                <a:sym typeface="+mn-ea"/>
              </a:rPr>
              <a:t>的</a:t>
            </a:r>
            <a:r>
              <a:rPr lang="zh-CN" altLang="en-US" sz="2400" b="1" dirty="0">
                <a:solidFill>
                  <a:srgbClr val="FF0000"/>
                </a:solidFill>
                <a:uFillTx/>
                <a:latin typeface="微软雅黑" panose="020B0503020204020204" charset="-122"/>
                <a:ea typeface="微软雅黑" panose="020B0503020204020204" charset="-122"/>
                <a:sym typeface="+mn-ea"/>
              </a:rPr>
              <a:t>历史进程</a:t>
            </a:r>
            <a:r>
              <a:rPr lang="zh-CN" altLang="en-US" sz="2400" b="1" dirty="0">
                <a:latin typeface="宋体" panose="02010600030101010101" pitchFamily="2" charset="-122"/>
                <a:ea typeface="宋体" panose="02010600030101010101" pitchFamily="2" charset="-122"/>
                <a:sym typeface="+mn-ea"/>
              </a:rPr>
              <a:t>。</a:t>
            </a:r>
            <a:endParaRPr lang="en-US" altLang="zh-CN" sz="2400" b="1" dirty="0">
              <a:latin typeface="宋体" panose="02010600030101010101" pitchFamily="2" charset="-122"/>
              <a:ea typeface="宋体" panose="02010600030101010101" pitchFamily="2" charset="-122"/>
              <a:sym typeface="+mn-ea"/>
            </a:endParaRPr>
          </a:p>
          <a:p>
            <a:endParaRPr lang="en-US" altLang="zh-CN" sz="2400" b="1" dirty="0">
              <a:latin typeface="宋体" panose="02010600030101010101" pitchFamily="2" charset="-122"/>
              <a:ea typeface="宋体" panose="02010600030101010101" pitchFamily="2" charset="-122"/>
              <a:sym typeface="+mn-ea"/>
            </a:endParaRPr>
          </a:p>
          <a:p>
            <a:r>
              <a:rPr lang="zh-CN" altLang="en-US" sz="2400" b="1" dirty="0">
                <a:solidFill>
                  <a:srgbClr val="0000FF"/>
                </a:solidFill>
                <a:latin typeface="微软雅黑" panose="020B0503020204020204" charset="-122"/>
                <a:ea typeface="微软雅黑" panose="020B0503020204020204" charset="-122"/>
              </a:rPr>
              <a:t>围绕</a:t>
            </a:r>
            <a:r>
              <a:rPr lang="zh-CN" altLang="en-US" sz="2400" b="1" dirty="0">
                <a:latin typeface="宋体" panose="02010600030101010101" pitchFamily="2" charset="-122"/>
                <a:ea typeface="宋体" panose="02010600030101010101" pitchFamily="2" charset="-122"/>
                <a:sym typeface="+mn-ea"/>
              </a:rPr>
              <a:t>“怎样</a:t>
            </a:r>
            <a:r>
              <a:rPr lang="zh-CN" altLang="en-US" sz="2400" b="1" dirty="0">
                <a:solidFill>
                  <a:srgbClr val="0000FF"/>
                </a:solidFill>
                <a:latin typeface="微软雅黑" panose="020B0503020204020204" charset="-122"/>
                <a:ea typeface="微软雅黑" panose="020B0503020204020204" charset="-122"/>
                <a:sym typeface="+mn-ea"/>
              </a:rPr>
              <a:t>高扬</a:t>
            </a:r>
            <a:r>
              <a:rPr lang="zh-CN" altLang="en-US" sz="2400" b="1" dirty="0">
                <a:latin typeface="宋体" panose="02010600030101010101" pitchFamily="2" charset="-122"/>
                <a:ea typeface="宋体" panose="02010600030101010101" pitchFamily="2" charset="-122"/>
                <a:sym typeface="+mn-ea"/>
              </a:rPr>
              <a:t>永不褪色的</a:t>
            </a:r>
            <a:r>
              <a:rPr lang="zh-CN" altLang="en-US" sz="2400" b="1" dirty="0">
                <a:solidFill>
                  <a:srgbClr val="FF0000"/>
                </a:solidFill>
                <a:latin typeface="微软雅黑" panose="020B0503020204020204" charset="-122"/>
                <a:ea typeface="微软雅黑" panose="020B0503020204020204" charset="-122"/>
                <a:sym typeface="+mn-ea"/>
              </a:rPr>
              <a:t>旗帜</a:t>
            </a:r>
            <a:r>
              <a:rPr lang="zh-CN" altLang="en-US" sz="2400" b="1" dirty="0">
                <a:latin typeface="宋体" panose="02010600030101010101" pitchFamily="2" charset="-122"/>
                <a:ea typeface="宋体" panose="02010600030101010101" pitchFamily="2" charset="-122"/>
                <a:sym typeface="+mn-ea"/>
              </a:rPr>
              <a:t>”</a:t>
            </a:r>
            <a:r>
              <a:rPr lang="zh-CN" altLang="en-US" sz="2400" b="1" dirty="0">
                <a:latin typeface="微软雅黑" panose="020B0503020204020204" charset="-122"/>
                <a:ea typeface="微软雅黑" panose="020B0503020204020204" charset="-122"/>
                <a:sym typeface="+mn-ea"/>
              </a:rPr>
              <a:t>议题，</a:t>
            </a:r>
          </a:p>
          <a:p>
            <a:r>
              <a:rPr lang="zh-CN" altLang="en-US" sz="2400" b="1" dirty="0">
                <a:solidFill>
                  <a:srgbClr val="0000FF"/>
                </a:solidFill>
                <a:latin typeface="微软雅黑" panose="020B0503020204020204" charset="-122"/>
                <a:ea typeface="微软雅黑" panose="020B0503020204020204" charset="-122"/>
                <a:sym typeface="+mn-ea"/>
              </a:rPr>
              <a:t>探究</a:t>
            </a:r>
            <a:r>
              <a:rPr lang="zh-CN" altLang="en-US" sz="2400" b="1" dirty="0">
                <a:latin typeface="宋体" panose="02010600030101010101" pitchFamily="2" charset="-122"/>
                <a:ea typeface="宋体" panose="02010600030101010101" pitchFamily="2" charset="-122"/>
                <a:sym typeface="+mn-ea"/>
              </a:rPr>
              <a:t>中国共产党永远保持</a:t>
            </a:r>
            <a:r>
              <a:rPr lang="zh-CN" altLang="en-US" sz="2400" b="1" dirty="0">
                <a:solidFill>
                  <a:srgbClr val="FF0000"/>
                </a:solidFill>
                <a:latin typeface="微软雅黑" panose="020B0503020204020204" charset="-122"/>
                <a:ea typeface="微软雅黑" panose="020B0503020204020204" charset="-122"/>
                <a:sym typeface="+mn-ea"/>
              </a:rPr>
              <a:t>先进性</a:t>
            </a:r>
            <a:r>
              <a:rPr lang="zh-CN" altLang="en-US" sz="2400" b="1" dirty="0">
                <a:latin typeface="宋体" panose="02010600030101010101" pitchFamily="2" charset="-122"/>
                <a:ea typeface="宋体" panose="02010600030101010101" pitchFamily="2"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纯洁性</a:t>
            </a:r>
            <a:r>
              <a:rPr lang="zh-CN" altLang="en-US" sz="2400" b="1" dirty="0">
                <a:latin typeface="宋体" panose="02010600030101010101" pitchFamily="2" charset="-122"/>
                <a:ea typeface="宋体" panose="02010600030101010101" pitchFamily="2" charset="-122"/>
                <a:sym typeface="+mn-ea"/>
              </a:rPr>
              <a:t>的重要</a:t>
            </a:r>
            <a:r>
              <a:rPr lang="zh-CN" altLang="en-US" sz="2400" b="1" dirty="0">
                <a:solidFill>
                  <a:srgbClr val="FF0000"/>
                </a:solidFill>
                <a:latin typeface="微软雅黑" panose="020B0503020204020204" charset="-122"/>
                <a:ea typeface="微软雅黑" panose="020B0503020204020204" charset="-122"/>
                <a:sym typeface="+mn-ea"/>
              </a:rPr>
              <a:t>意义</a:t>
            </a:r>
            <a:r>
              <a:rPr lang="zh-CN" altLang="en-US" sz="2400" b="1" dirty="0">
                <a:latin typeface="宋体" panose="02010600030101010101" pitchFamily="2" charset="-122"/>
                <a:ea typeface="宋体" panose="02010600030101010101" pitchFamily="2" charset="-122"/>
                <a:sym typeface="+mn-ea"/>
              </a:rPr>
              <a:t>。</a:t>
            </a:r>
            <a:endParaRPr lang="en-US" altLang="zh-CN" sz="2400" b="1" dirty="0">
              <a:latin typeface="宋体" panose="02010600030101010101" pitchFamily="2" charset="-122"/>
              <a:ea typeface="宋体" panose="02010600030101010101" pitchFamily="2" charset="-122"/>
              <a:sym typeface="+mn-ea"/>
            </a:endParaRPr>
          </a:p>
          <a:p>
            <a:endParaRPr lang="en-US" altLang="zh-CN" sz="2400" b="1" dirty="0">
              <a:latin typeface="宋体" panose="02010600030101010101" pitchFamily="2" charset="-122"/>
              <a:ea typeface="宋体" panose="02010600030101010101" pitchFamily="2" charset="-122"/>
            </a:endParaRPr>
          </a:p>
          <a:p>
            <a:r>
              <a:rPr lang="zh-CN" altLang="en-US" sz="2400" b="1" dirty="0">
                <a:solidFill>
                  <a:srgbClr val="0000FF"/>
                </a:solidFill>
                <a:latin typeface="微软雅黑" panose="020B0503020204020204" charset="-122"/>
                <a:ea typeface="微软雅黑" panose="020B0503020204020204" charset="-122"/>
                <a:sym typeface="+mn-ea"/>
              </a:rPr>
              <a:t>围绕</a:t>
            </a:r>
            <a:r>
              <a:rPr lang="zh-CN" altLang="en-US" sz="2400" b="1" dirty="0">
                <a:latin typeface="宋体" panose="02010600030101010101" pitchFamily="2" charset="-122"/>
                <a:ea typeface="宋体" panose="02010600030101010101" pitchFamily="2" charset="-122"/>
                <a:sym typeface="+mn-ea"/>
              </a:rPr>
              <a:t>“如何理解依法执政”议题，</a:t>
            </a:r>
          </a:p>
          <a:p>
            <a:r>
              <a:rPr lang="zh-CN" altLang="en-US" sz="2400" b="1" dirty="0">
                <a:solidFill>
                  <a:srgbClr val="0000FF"/>
                </a:solidFill>
                <a:latin typeface="微软雅黑" panose="020B0503020204020204" charset="-122"/>
                <a:ea typeface="微软雅黑" panose="020B0503020204020204" charset="-122"/>
                <a:sym typeface="+mn-ea"/>
              </a:rPr>
              <a:t>探究</a:t>
            </a:r>
            <a:r>
              <a:rPr lang="zh-CN" altLang="en-US" sz="2400" b="1" dirty="0">
                <a:latin typeface="宋体" panose="02010600030101010101" pitchFamily="2" charset="-122"/>
                <a:ea typeface="宋体" panose="02010600030101010101" pitchFamily="2" charset="-122"/>
                <a:sym typeface="+mn-ea"/>
              </a:rPr>
              <a:t>党领导人民</a:t>
            </a:r>
            <a:r>
              <a:rPr lang="zh-CN" altLang="en-US" sz="2400" b="1" dirty="0">
                <a:solidFill>
                  <a:srgbClr val="0000FF"/>
                </a:solidFill>
                <a:latin typeface="微软雅黑" panose="020B0503020204020204" charset="-122"/>
                <a:ea typeface="微软雅黑" panose="020B0503020204020204" charset="-122"/>
                <a:sym typeface="+mn-ea"/>
              </a:rPr>
              <a:t>制定</a:t>
            </a:r>
            <a:r>
              <a:rPr lang="zh-CN" altLang="en-US" sz="2400" b="1" dirty="0">
                <a:solidFill>
                  <a:srgbClr val="FF0000"/>
                </a:solidFill>
                <a:latin typeface="微软雅黑" panose="020B0503020204020204" charset="-122"/>
                <a:ea typeface="微软雅黑" panose="020B0503020204020204" charset="-122"/>
                <a:sym typeface="+mn-ea"/>
              </a:rPr>
              <a:t>法律</a:t>
            </a:r>
            <a:r>
              <a:rPr lang="zh-CN" altLang="en-US" sz="2400" b="1" dirty="0">
                <a:latin typeface="宋体" panose="02010600030101010101" pitchFamily="2" charset="-122"/>
                <a:ea typeface="宋体" panose="02010600030101010101" pitchFamily="2" charset="-122"/>
                <a:sym typeface="+mn-ea"/>
              </a:rPr>
              <a:t>、在宪法和法律的范围内</a:t>
            </a:r>
            <a:r>
              <a:rPr lang="zh-CN" altLang="en-US" sz="2400" b="1" dirty="0">
                <a:solidFill>
                  <a:srgbClr val="0000FF"/>
                </a:solidFill>
                <a:latin typeface="微软雅黑" panose="020B0503020204020204" charset="-122"/>
                <a:ea typeface="微软雅黑" panose="020B0503020204020204" charset="-122"/>
                <a:sym typeface="+mn-ea"/>
              </a:rPr>
              <a:t>活动</a:t>
            </a:r>
            <a:r>
              <a:rPr lang="zh-CN" altLang="en-US" sz="2400" b="1" dirty="0">
                <a:latin typeface="宋体" panose="02010600030101010101" pitchFamily="2" charset="-122"/>
                <a:ea typeface="宋体" panose="02010600030101010101" pitchFamily="2" charset="-122"/>
                <a:sym typeface="+mn-ea"/>
              </a:rPr>
              <a:t>的</a:t>
            </a:r>
            <a:r>
              <a:rPr lang="zh-CN" altLang="en-US" sz="2400" b="1" dirty="0">
                <a:solidFill>
                  <a:srgbClr val="FF0000"/>
                </a:solidFill>
                <a:latin typeface="微软雅黑" panose="020B0503020204020204" charset="-122"/>
                <a:ea typeface="微软雅黑" panose="020B0503020204020204" charset="-122"/>
                <a:sym typeface="+mn-ea"/>
              </a:rPr>
              <a:t>方式</a:t>
            </a:r>
            <a:r>
              <a:rPr lang="zh-CN" altLang="en-US" sz="2400" b="1" dirty="0">
                <a:latin typeface="宋体" panose="02010600030101010101" pitchFamily="2" charset="-122"/>
                <a:ea typeface="宋体" panose="02010600030101010101" pitchFamily="2" charset="-122"/>
                <a:sym typeface="+mn-ea"/>
              </a:rPr>
              <a:t>。</a:t>
            </a:r>
            <a:endParaRPr lang="en-US" altLang="zh-CN" sz="2400" b="1" dirty="0">
              <a:latin typeface="宋体" panose="02010600030101010101" pitchFamily="2" charset="-122"/>
              <a:ea typeface="宋体" panose="02010600030101010101" pitchFamily="2" charset="-122"/>
              <a:sym typeface="+mn-ea"/>
            </a:endParaRPr>
          </a:p>
          <a:p>
            <a:endParaRPr lang="zh-CN" altLang="en-US" sz="2400" b="1" dirty="0">
              <a:latin typeface="宋体" panose="02010600030101010101" pitchFamily="2" charset="-122"/>
              <a:ea typeface="宋体" panose="02010600030101010101" pitchFamily="2" charset="-122"/>
            </a:endParaRPr>
          </a:p>
        </p:txBody>
      </p:sp>
      <p:sp>
        <p:nvSpPr>
          <p:cNvPr id="9" name="矩形 7"/>
          <p:cNvSpPr>
            <a:spLocks noChangeArrowheads="1"/>
          </p:cNvSpPr>
          <p:nvPr/>
        </p:nvSpPr>
        <p:spPr bwMode="auto">
          <a:xfrm>
            <a:off x="124142" y="22508"/>
            <a:ext cx="8895714" cy="5219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r>
              <a:rPr lang="zh-CN" altLang="en-US" sz="2800" b="1" dirty="0">
                <a:solidFill>
                  <a:srgbClr val="0000FF"/>
                </a:solidFill>
                <a:latin typeface="微软雅黑" panose="020B0503020204020204" charset="-122"/>
                <a:ea typeface="微软雅黑" panose="020B0503020204020204" charset="-122"/>
              </a:rPr>
              <a:t>二、探究活动建议</a:t>
            </a:r>
            <a:endParaRPr lang="zh-CN" altLang="en-US" sz="2800" b="1" dirty="0">
              <a:solidFill>
                <a:srgbClr val="FF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4004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6"/>
          <p:cNvSpPr>
            <a:spLocks noChangeArrowheads="1"/>
          </p:cNvSpPr>
          <p:nvPr/>
        </p:nvSpPr>
        <p:spPr bwMode="auto">
          <a:xfrm>
            <a:off x="62671" y="75752"/>
            <a:ext cx="8895715" cy="4708981"/>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lgn="ctr"/>
            <a:r>
              <a:rPr lang="zh-CN" altLang="en-US" sz="2400" b="1" dirty="0">
                <a:solidFill>
                  <a:srgbClr val="0000FF"/>
                </a:solidFill>
                <a:latin typeface="微软雅黑" panose="020B0503020204020204" charset="-122"/>
                <a:ea typeface="微软雅黑" panose="020B0503020204020204" charset="-122"/>
              </a:rPr>
              <a:t>从党史看</a:t>
            </a:r>
            <a:endParaRPr lang="en-US" altLang="zh-CN" sz="2400" b="1" dirty="0">
              <a:solidFill>
                <a:srgbClr val="0000FF"/>
              </a:solidFill>
              <a:latin typeface="微软雅黑" panose="020B0503020204020204" charset="-122"/>
              <a:ea typeface="微软雅黑" panose="020B0503020204020204" charset="-122"/>
            </a:endParaRPr>
          </a:p>
          <a:p>
            <a:r>
              <a:rPr lang="zh-CN" altLang="en-US" sz="2400" b="1" dirty="0">
                <a:solidFill>
                  <a:srgbClr val="0000FF"/>
                </a:solidFill>
                <a:latin typeface="微软雅黑" panose="020B0503020204020204" charset="-122"/>
                <a:ea typeface="微软雅黑" panose="020B0503020204020204" charset="-122"/>
              </a:rPr>
              <a:t>围绕</a:t>
            </a:r>
            <a:r>
              <a:rPr lang="zh-CN" altLang="en-US" sz="2400" b="1" dirty="0">
                <a:latin typeface="宋体" panose="02010600030101010101" pitchFamily="2" charset="-122"/>
                <a:ea typeface="宋体" panose="02010600030101010101" pitchFamily="2" charset="-122"/>
              </a:rPr>
              <a:t>“</a:t>
            </a:r>
            <a:r>
              <a:rPr lang="zh-CN" altLang="en-US" sz="2400" b="1" dirty="0">
                <a:solidFill>
                  <a:schemeClr val="tx1"/>
                </a:solidFill>
                <a:latin typeface="宋体" panose="02010600030101010101" pitchFamily="2" charset="-122"/>
                <a:ea typeface="宋体" panose="02010600030101010101" pitchFamily="2" charset="-122"/>
                <a:sym typeface="+mn-ea"/>
              </a:rPr>
              <a:t>为什么中国共产党执政是历史和人民的</a:t>
            </a:r>
            <a:r>
              <a:rPr lang="zh-CN" altLang="en-US" sz="2400" b="1" dirty="0">
                <a:solidFill>
                  <a:srgbClr val="FF0000"/>
                </a:solidFill>
                <a:latin typeface="微软雅黑" panose="020B0503020204020204" charset="-122"/>
                <a:ea typeface="微软雅黑" panose="020B0503020204020204" charset="-122"/>
                <a:sym typeface="+mn-ea"/>
              </a:rPr>
              <a:t>选择</a:t>
            </a:r>
            <a:r>
              <a:rPr lang="zh-CN" altLang="en-US" sz="2400" b="1" dirty="0">
                <a:solidFill>
                  <a:schemeClr val="tx1"/>
                </a:solidFill>
                <a:latin typeface="宋体" panose="02010600030101010101" pitchFamily="2" charset="-122"/>
                <a:ea typeface="宋体" panose="02010600030101010101" pitchFamily="2" charset="-122"/>
                <a:sym typeface="+mn-ea"/>
              </a:rPr>
              <a:t>”</a:t>
            </a:r>
            <a:r>
              <a:rPr lang="zh-CN" altLang="en-US" sz="2400" b="1" dirty="0">
                <a:latin typeface="微软雅黑" panose="020B0503020204020204" charset="-122"/>
                <a:ea typeface="微软雅黑" panose="020B0503020204020204" charset="-122"/>
                <a:sym typeface="+mn-ea"/>
              </a:rPr>
              <a:t>议题</a:t>
            </a:r>
            <a:r>
              <a:rPr lang="zh-CN" altLang="en-US" sz="2400" b="1" dirty="0">
                <a:latin typeface="微软雅黑" panose="020B0503020204020204" charset="-122"/>
                <a:ea typeface="微软雅黑" panose="020B0503020204020204" charset="-122"/>
              </a:rPr>
              <a:t>，</a:t>
            </a:r>
            <a:endParaRPr lang="zh-CN" altLang="en-US" sz="2400" b="1" dirty="0">
              <a:latin typeface="+mn-ea"/>
              <a:ea typeface="宋体" panose="02010600030101010101" pitchFamily="2" charset="-122"/>
              <a:cs typeface="+mn-ea"/>
            </a:endParaRPr>
          </a:p>
          <a:p>
            <a:r>
              <a:rPr lang="zh-CN" altLang="en-US" sz="2400" b="1" dirty="0">
                <a:solidFill>
                  <a:srgbClr val="0000FF"/>
                </a:solidFill>
                <a:latin typeface="微软雅黑" panose="020B0503020204020204" charset="-122"/>
                <a:ea typeface="微软雅黑" panose="020B0503020204020204" charset="-122"/>
                <a:sym typeface="+mn-ea"/>
              </a:rPr>
              <a:t>探究</a:t>
            </a:r>
            <a:r>
              <a:rPr lang="zh-CN" altLang="en-US" sz="2400" b="1" dirty="0">
                <a:latin typeface="宋体" panose="02010600030101010101" pitchFamily="2" charset="-122"/>
                <a:ea typeface="宋体" panose="02010600030101010101" pitchFamily="2" charset="-122"/>
                <a:sym typeface="+mn-ea"/>
              </a:rPr>
              <a:t>中国共产党带领中国人民</a:t>
            </a:r>
            <a:r>
              <a:rPr lang="zh-CN" altLang="en-US" sz="2400" b="1" dirty="0">
                <a:latin typeface="微软雅黑" panose="020B0503020204020204" charset="-122"/>
                <a:ea typeface="微软雅黑" panose="020B0503020204020204" charset="-122"/>
                <a:sym typeface="+mn-ea"/>
              </a:rPr>
              <a:t>革命</a:t>
            </a:r>
            <a:r>
              <a:rPr lang="zh-CN" altLang="en-US" sz="2400" b="1" dirty="0">
                <a:latin typeface="宋体" panose="02010600030101010101" pitchFamily="2" charset="-122"/>
                <a:ea typeface="宋体" panose="02010600030101010101" pitchFamily="2" charset="-122"/>
                <a:sym typeface="+mn-ea"/>
              </a:rPr>
              <a:t>、</a:t>
            </a:r>
            <a:r>
              <a:rPr lang="zh-CN" altLang="en-US" sz="2400" b="1" dirty="0">
                <a:latin typeface="微软雅黑" panose="020B0503020204020204" charset="-122"/>
                <a:ea typeface="微软雅黑" panose="020B0503020204020204" charset="-122"/>
                <a:sym typeface="+mn-ea"/>
              </a:rPr>
              <a:t>建设</a:t>
            </a:r>
            <a:r>
              <a:rPr lang="zh-CN" altLang="en-US" sz="2400" b="1" dirty="0">
                <a:latin typeface="宋体" panose="02010600030101010101" pitchFamily="2" charset="-122"/>
                <a:ea typeface="宋体" panose="02010600030101010101" pitchFamily="2" charset="-122"/>
                <a:sym typeface="+mn-ea"/>
              </a:rPr>
              <a:t>和</a:t>
            </a:r>
            <a:r>
              <a:rPr lang="zh-CN" altLang="en-US" sz="2400" b="1" dirty="0">
                <a:latin typeface="微软雅黑" panose="020B0503020204020204" charset="-122"/>
                <a:ea typeface="微软雅黑" panose="020B0503020204020204" charset="-122"/>
                <a:sym typeface="+mn-ea"/>
              </a:rPr>
              <a:t>改革</a:t>
            </a:r>
            <a:r>
              <a:rPr lang="zh-CN" altLang="en-US" sz="2400" b="1" dirty="0">
                <a:latin typeface="宋体" panose="02010600030101010101" pitchFamily="2" charset="-122"/>
                <a:ea typeface="宋体" panose="02010600030101010101" pitchFamily="2" charset="-122"/>
                <a:sym typeface="+mn-ea"/>
              </a:rPr>
              <a:t>的</a:t>
            </a:r>
            <a:r>
              <a:rPr lang="zh-CN" altLang="en-US" sz="2400" b="1" dirty="0">
                <a:solidFill>
                  <a:srgbClr val="FF0000"/>
                </a:solidFill>
                <a:uFillTx/>
                <a:latin typeface="微软雅黑" panose="020B0503020204020204" charset="-122"/>
                <a:ea typeface="微软雅黑" panose="020B0503020204020204" charset="-122"/>
                <a:sym typeface="+mn-ea"/>
              </a:rPr>
              <a:t>历史进程</a:t>
            </a:r>
            <a:r>
              <a:rPr lang="zh-CN" altLang="en-US" sz="2400" b="1" dirty="0">
                <a:latin typeface="宋体" panose="02010600030101010101" pitchFamily="2" charset="-122"/>
                <a:ea typeface="宋体" panose="02010600030101010101" pitchFamily="2" charset="-122"/>
                <a:sym typeface="+mn-ea"/>
              </a:rPr>
              <a:t>。</a:t>
            </a:r>
            <a:endParaRPr lang="en-US" altLang="zh-CN" sz="2400" b="1" dirty="0">
              <a:latin typeface="宋体" panose="02010600030101010101" pitchFamily="2" charset="-122"/>
              <a:ea typeface="宋体" panose="02010600030101010101" pitchFamily="2" charset="-122"/>
              <a:sym typeface="+mn-ea"/>
            </a:endParaRPr>
          </a:p>
          <a:p>
            <a:endParaRPr lang="zh-CN" altLang="en-US" sz="1200" b="1" dirty="0">
              <a:latin typeface="宋体" panose="02010600030101010101" pitchFamily="2" charset="-122"/>
              <a:ea typeface="宋体" panose="02010600030101010101" pitchFamily="2" charset="-122"/>
            </a:endParaRPr>
          </a:p>
          <a:p>
            <a:r>
              <a:rPr lang="zh-CN" altLang="en-US" sz="2000" b="1" dirty="0">
                <a:solidFill>
                  <a:srgbClr val="0000FF"/>
                </a:solidFill>
                <a:latin typeface="微软雅黑" panose="020B0503020204020204" pitchFamily="34" charset="-122"/>
                <a:ea typeface="微软雅黑" panose="020B0503020204020204" pitchFamily="34" charset="-122"/>
                <a:sym typeface="+mn-ea"/>
              </a:rPr>
              <a:t>观看</a:t>
            </a:r>
            <a:r>
              <a:rPr lang="en-US" altLang="zh-CN" sz="2000" b="1" dirty="0">
                <a:latin typeface="楷体" panose="02010609060101010101" pitchFamily="49" charset="-122"/>
                <a:ea typeface="楷体" panose="02010609060101010101" pitchFamily="49" charset="-122"/>
                <a:sym typeface="+mn-ea"/>
              </a:rPr>
              <a:t>《</a:t>
            </a:r>
            <a:r>
              <a:rPr lang="zh-CN" altLang="en-US" sz="2000" b="1" dirty="0">
                <a:latin typeface="楷体" panose="02010609060101010101" pitchFamily="49" charset="-122"/>
                <a:ea typeface="楷体" panose="02010609060101010101" pitchFamily="49" charset="-122"/>
                <a:sym typeface="+mn-ea"/>
              </a:rPr>
              <a:t>建党伟业</a:t>
            </a:r>
            <a:r>
              <a:rPr lang="en-US" altLang="zh-CN" sz="2000" b="1" dirty="0">
                <a:latin typeface="楷体" panose="02010609060101010101" pitchFamily="49" charset="-122"/>
                <a:ea typeface="楷体" panose="02010609060101010101" pitchFamily="49" charset="-122"/>
                <a:sym typeface="+mn-ea"/>
              </a:rPr>
              <a:t>》《</a:t>
            </a:r>
            <a:r>
              <a:rPr lang="zh-CN" altLang="en-US" sz="2000" b="1" dirty="0">
                <a:latin typeface="楷体" panose="02010609060101010101" pitchFamily="49" charset="-122"/>
                <a:ea typeface="楷体" panose="02010609060101010101" pitchFamily="49" charset="-122"/>
                <a:sym typeface="+mn-ea"/>
              </a:rPr>
              <a:t>建国大业</a:t>
            </a:r>
            <a:r>
              <a:rPr lang="en-US" altLang="zh-CN" sz="2000" b="1" dirty="0">
                <a:latin typeface="楷体" panose="02010609060101010101" pitchFamily="49" charset="-122"/>
                <a:ea typeface="楷体" panose="02010609060101010101" pitchFamily="49" charset="-122"/>
                <a:sym typeface="+mn-ea"/>
              </a:rPr>
              <a:t>》</a:t>
            </a:r>
            <a:r>
              <a:rPr lang="zh-CN" altLang="en-US" sz="2000" b="1" dirty="0">
                <a:latin typeface="楷体" panose="02010609060101010101" pitchFamily="49" charset="-122"/>
                <a:ea typeface="楷体" panose="02010609060101010101" pitchFamily="49" charset="-122"/>
                <a:sym typeface="+mn-ea"/>
              </a:rPr>
              <a:t>等</a:t>
            </a:r>
            <a:r>
              <a:rPr lang="zh-CN" altLang="en-US" sz="2000" b="1" dirty="0">
                <a:solidFill>
                  <a:srgbClr val="FF0000"/>
                </a:solidFill>
                <a:latin typeface="微软雅黑" panose="020B0503020204020204" pitchFamily="34" charset="-122"/>
                <a:ea typeface="微软雅黑" panose="020B0503020204020204" pitchFamily="34" charset="-122"/>
                <a:sym typeface="+mn-ea"/>
              </a:rPr>
              <a:t>影片</a:t>
            </a:r>
            <a:r>
              <a:rPr lang="zh-CN" altLang="en-US" sz="2000" b="1" dirty="0">
                <a:latin typeface="楷体" panose="02010609060101010101" pitchFamily="49" charset="-122"/>
                <a:ea typeface="楷体" panose="02010609060101010101" pitchFamily="49" charset="-122"/>
                <a:sym typeface="+mn-ea"/>
              </a:rPr>
              <a:t>；</a:t>
            </a:r>
            <a:endParaRPr lang="en-US" altLang="zh-CN" sz="2000" b="1" dirty="0">
              <a:latin typeface="楷体" panose="02010609060101010101" pitchFamily="49" charset="-122"/>
              <a:ea typeface="楷体" panose="02010609060101010101" pitchFamily="49" charset="-122"/>
              <a:sym typeface="+mn-ea"/>
            </a:endParaRPr>
          </a:p>
          <a:p>
            <a:r>
              <a:rPr lang="zh-CN" altLang="en-US" sz="2000" b="1" dirty="0">
                <a:solidFill>
                  <a:srgbClr val="0000FF"/>
                </a:solidFill>
                <a:latin typeface="微软雅黑" panose="020B0503020204020204" pitchFamily="34" charset="-122"/>
                <a:ea typeface="微软雅黑" panose="020B0503020204020204" pitchFamily="34" charset="-122"/>
                <a:sym typeface="+mn-ea"/>
              </a:rPr>
              <a:t>查阅</a:t>
            </a:r>
            <a:r>
              <a:rPr lang="zh-CN" altLang="en-US" sz="2000" b="1" dirty="0">
                <a:latin typeface="楷体" panose="02010609060101010101" pitchFamily="49" charset="-122"/>
                <a:ea typeface="楷体" panose="02010609060101010101" pitchFamily="49" charset="-122"/>
                <a:sym typeface="+mn-ea"/>
              </a:rPr>
              <a:t>图书馆、档案馆的有关</a:t>
            </a:r>
            <a:r>
              <a:rPr lang="zh-CN" altLang="en-US" sz="2000" b="1" dirty="0">
                <a:solidFill>
                  <a:srgbClr val="FF0000"/>
                </a:solidFill>
                <a:latin typeface="微软雅黑" panose="020B0503020204020204" pitchFamily="34" charset="-122"/>
                <a:ea typeface="微软雅黑" panose="020B0503020204020204" pitchFamily="34" charset="-122"/>
                <a:sym typeface="+mn-ea"/>
              </a:rPr>
              <a:t>文献</a:t>
            </a:r>
            <a:r>
              <a:rPr lang="zh-CN" altLang="en-US" sz="2000" b="1" dirty="0">
                <a:latin typeface="楷体" panose="02010609060101010101" pitchFamily="49" charset="-122"/>
                <a:ea typeface="楷体" panose="02010609060101010101" pitchFamily="49" charset="-122"/>
                <a:sym typeface="+mn-ea"/>
              </a:rPr>
              <a:t>，</a:t>
            </a:r>
            <a:endParaRPr lang="en-US" altLang="zh-CN" sz="2000" b="1" dirty="0">
              <a:latin typeface="楷体" panose="02010609060101010101" pitchFamily="49" charset="-122"/>
              <a:ea typeface="楷体" panose="02010609060101010101" pitchFamily="49" charset="-122"/>
              <a:sym typeface="+mn-ea"/>
            </a:endParaRPr>
          </a:p>
          <a:p>
            <a:r>
              <a:rPr lang="zh-CN" altLang="en-US" sz="2000" b="1" dirty="0">
                <a:solidFill>
                  <a:srgbClr val="0000FF"/>
                </a:solidFill>
                <a:latin typeface="微软雅黑" panose="020B0503020204020204" pitchFamily="34" charset="-122"/>
                <a:ea typeface="微软雅黑" panose="020B0503020204020204" pitchFamily="34" charset="-122"/>
                <a:sym typeface="+mn-ea"/>
              </a:rPr>
              <a:t>深化</a:t>
            </a:r>
            <a:r>
              <a:rPr lang="zh-CN" altLang="en-US" sz="2000" b="1" dirty="0">
                <a:latin typeface="楷体" panose="02010609060101010101" pitchFamily="49" charset="-122"/>
                <a:ea typeface="楷体" panose="02010609060101010101" pitchFamily="49" charset="-122"/>
                <a:sym typeface="+mn-ea"/>
              </a:rPr>
              <a:t>对“没有共产党就没有新中国”的</a:t>
            </a:r>
            <a:r>
              <a:rPr lang="zh-CN" altLang="en-US" sz="2000" b="1" dirty="0">
                <a:solidFill>
                  <a:srgbClr val="FF0000"/>
                </a:solidFill>
                <a:latin typeface="微软雅黑" panose="020B0503020204020204" pitchFamily="34" charset="-122"/>
                <a:ea typeface="微软雅黑" panose="020B0503020204020204" pitchFamily="34" charset="-122"/>
                <a:sym typeface="+mn-ea"/>
              </a:rPr>
              <a:t>认识</a:t>
            </a:r>
            <a:r>
              <a:rPr lang="zh-CN" altLang="en-US" sz="2000" b="1" dirty="0">
                <a:latin typeface="楷体" panose="02010609060101010101" pitchFamily="49" charset="-122"/>
                <a:ea typeface="楷体" panose="02010609060101010101" pitchFamily="49" charset="-122"/>
                <a:sym typeface="+mn-ea"/>
              </a:rPr>
              <a:t>。</a:t>
            </a:r>
            <a:endParaRPr lang="en-US" altLang="zh-CN" sz="2000" b="1" dirty="0">
              <a:latin typeface="楷体" panose="02010609060101010101" pitchFamily="49" charset="-122"/>
              <a:ea typeface="楷体" panose="02010609060101010101" pitchFamily="49" charset="-122"/>
              <a:sym typeface="+mn-ea"/>
            </a:endParaRPr>
          </a:p>
          <a:p>
            <a:endParaRPr lang="zh-CN" altLang="en-US" sz="1200" b="1" dirty="0">
              <a:latin typeface="楷体" panose="02010609060101010101" pitchFamily="49" charset="-122"/>
              <a:ea typeface="楷体" panose="02010609060101010101" pitchFamily="49" charset="-122"/>
              <a:sym typeface="+mn-ea"/>
            </a:endParaRPr>
          </a:p>
          <a:p>
            <a:r>
              <a:rPr lang="zh-CN" altLang="en-US" sz="2000" b="1" dirty="0">
                <a:solidFill>
                  <a:srgbClr val="0000FF"/>
                </a:solidFill>
                <a:latin typeface="微软雅黑" panose="020B0503020204020204" pitchFamily="34" charset="-122"/>
                <a:ea typeface="微软雅黑" panose="020B0503020204020204" pitchFamily="34" charset="-122"/>
                <a:sym typeface="+mn-ea"/>
              </a:rPr>
              <a:t>参观</a:t>
            </a:r>
            <a:r>
              <a:rPr lang="zh-CN" altLang="en-US" sz="2000" b="1" dirty="0">
                <a:latin typeface="楷体" panose="02010609060101010101" pitchFamily="49" charset="-122"/>
                <a:ea typeface="楷体" panose="02010609060101010101" pitchFamily="49" charset="-122"/>
                <a:sym typeface="+mn-ea"/>
              </a:rPr>
              <a:t>烈士陵园、革命遗址、革命历史展览馆等相关教育实践</a:t>
            </a:r>
            <a:r>
              <a:rPr lang="zh-CN" altLang="en-US" sz="2000" b="1" dirty="0">
                <a:solidFill>
                  <a:srgbClr val="FF0000"/>
                </a:solidFill>
                <a:latin typeface="微软雅黑" panose="020B0503020204020204" pitchFamily="34" charset="-122"/>
                <a:ea typeface="微软雅黑" panose="020B0503020204020204" pitchFamily="34" charset="-122"/>
                <a:sym typeface="+mn-ea"/>
              </a:rPr>
              <a:t>基地</a:t>
            </a:r>
            <a:r>
              <a:rPr lang="zh-CN" altLang="en-US" sz="2000" b="1" dirty="0">
                <a:latin typeface="楷体" panose="02010609060101010101" pitchFamily="49" charset="-122"/>
                <a:ea typeface="楷体" panose="02010609060101010101" pitchFamily="49" charset="-122"/>
                <a:sym typeface="+mn-ea"/>
              </a:rPr>
              <a:t>，</a:t>
            </a:r>
            <a:endParaRPr lang="en-US" altLang="zh-CN" sz="2000" b="1" dirty="0">
              <a:latin typeface="楷体" panose="02010609060101010101" pitchFamily="49" charset="-122"/>
              <a:ea typeface="楷体" panose="02010609060101010101" pitchFamily="49" charset="-122"/>
              <a:sym typeface="+mn-ea"/>
            </a:endParaRPr>
          </a:p>
          <a:p>
            <a:r>
              <a:rPr lang="zh-CN" altLang="en-US" sz="2000" b="1" dirty="0">
                <a:solidFill>
                  <a:srgbClr val="0000FF"/>
                </a:solidFill>
                <a:latin typeface="微软雅黑" panose="020B0503020204020204" pitchFamily="34" charset="-122"/>
                <a:ea typeface="微软雅黑" panose="020B0503020204020204" pitchFamily="34" charset="-122"/>
                <a:sym typeface="+mn-ea"/>
              </a:rPr>
              <a:t>理解</a:t>
            </a:r>
            <a:r>
              <a:rPr lang="zh-CN" altLang="en-US" sz="2000" b="1" dirty="0">
                <a:latin typeface="楷体" panose="02010609060101010101" pitchFamily="49" charset="-122"/>
                <a:ea typeface="楷体" panose="02010609060101010101" pitchFamily="49" charset="-122"/>
                <a:sym typeface="+mn-ea"/>
              </a:rPr>
              <a:t>中国共产党是中国工人阶级的</a:t>
            </a:r>
            <a:r>
              <a:rPr lang="zh-CN" altLang="en-US" sz="2000" b="1" dirty="0">
                <a:solidFill>
                  <a:srgbClr val="FF0000"/>
                </a:solidFill>
                <a:latin typeface="微软雅黑" panose="020B0503020204020204" pitchFamily="34" charset="-122"/>
                <a:ea typeface="微软雅黑" panose="020B0503020204020204" pitchFamily="34" charset="-122"/>
                <a:sym typeface="+mn-ea"/>
              </a:rPr>
              <a:t>先锋队</a:t>
            </a:r>
            <a:r>
              <a:rPr lang="zh-CN" altLang="en-US" sz="2000" b="1" dirty="0">
                <a:latin typeface="楷体" panose="02010609060101010101" pitchFamily="49" charset="-122"/>
                <a:ea typeface="楷体" panose="02010609060101010101" pitchFamily="49" charset="-122"/>
                <a:sym typeface="+mn-ea"/>
              </a:rPr>
              <a:t>，是中国人民和中华民族的</a:t>
            </a:r>
            <a:r>
              <a:rPr lang="zh-CN" altLang="en-US" sz="2000" b="1" dirty="0">
                <a:solidFill>
                  <a:srgbClr val="FF0000"/>
                </a:solidFill>
                <a:latin typeface="微软雅黑" panose="020B0503020204020204" pitchFamily="34" charset="-122"/>
                <a:ea typeface="微软雅黑" panose="020B0503020204020204" pitchFamily="34" charset="-122"/>
                <a:sym typeface="+mn-ea"/>
              </a:rPr>
              <a:t>先锋队</a:t>
            </a:r>
            <a:r>
              <a:rPr lang="zh-CN" altLang="en-US" sz="2000" b="1" dirty="0">
                <a:latin typeface="楷体" panose="02010609060101010101" pitchFamily="49" charset="-122"/>
                <a:ea typeface="楷体" panose="02010609060101010101" pitchFamily="49" charset="-122"/>
                <a:sym typeface="+mn-ea"/>
              </a:rPr>
              <a:t>。</a:t>
            </a:r>
          </a:p>
          <a:p>
            <a:endParaRPr lang="zh-CN" altLang="en-US" sz="1200" b="1" dirty="0">
              <a:latin typeface="楷体" panose="02010609060101010101" pitchFamily="49" charset="-122"/>
              <a:ea typeface="楷体" panose="02010609060101010101" pitchFamily="49" charset="-122"/>
              <a:sym typeface="+mn-ea"/>
            </a:endParaRPr>
          </a:p>
          <a:p>
            <a:r>
              <a:rPr lang="zh-CN" altLang="en-US" sz="2000" b="1" dirty="0">
                <a:solidFill>
                  <a:srgbClr val="0000FF"/>
                </a:solidFill>
                <a:latin typeface="微软雅黑" panose="020B0503020204020204" pitchFamily="34" charset="-122"/>
                <a:ea typeface="微软雅黑" panose="020B0503020204020204" pitchFamily="34" charset="-122"/>
                <a:sym typeface="+mn-ea"/>
              </a:rPr>
              <a:t>开展</a:t>
            </a:r>
            <a:r>
              <a:rPr lang="zh-CN" altLang="en-US" sz="2000" b="1" dirty="0">
                <a:latin typeface="楷体" panose="02010609060101010101" pitchFamily="49" charset="-122"/>
                <a:ea typeface="楷体" panose="02010609060101010101" pitchFamily="49" charset="-122"/>
                <a:sym typeface="+mn-ea"/>
              </a:rPr>
              <a:t>“不忘初心，牢记使命”的</a:t>
            </a:r>
            <a:r>
              <a:rPr lang="zh-CN" altLang="en-US" sz="2000" b="1" dirty="0">
                <a:solidFill>
                  <a:srgbClr val="FF0000"/>
                </a:solidFill>
                <a:latin typeface="微软雅黑" panose="020B0503020204020204" pitchFamily="34" charset="-122"/>
                <a:ea typeface="微软雅黑" panose="020B0503020204020204" pitchFamily="34" charset="-122"/>
                <a:sym typeface="+mn-ea"/>
              </a:rPr>
              <a:t>访谈</a:t>
            </a:r>
            <a:r>
              <a:rPr lang="zh-CN" altLang="en-US" sz="2000" b="1" dirty="0">
                <a:latin typeface="楷体" panose="02010609060101010101" pitchFamily="49" charset="-122"/>
                <a:ea typeface="楷体" panose="02010609060101010101" pitchFamily="49" charset="-122"/>
                <a:sym typeface="+mn-ea"/>
              </a:rPr>
              <a:t>，听老党员讲党的使命，请老战士老模范口述历史，</a:t>
            </a:r>
            <a:r>
              <a:rPr lang="zh-CN" altLang="en-US" sz="2000" b="1" dirty="0">
                <a:solidFill>
                  <a:srgbClr val="0000FF"/>
                </a:solidFill>
                <a:latin typeface="微软雅黑" panose="020B0503020204020204" pitchFamily="34" charset="-122"/>
                <a:ea typeface="微软雅黑" panose="020B0503020204020204" pitchFamily="34" charset="-122"/>
                <a:sym typeface="+mn-ea"/>
              </a:rPr>
              <a:t>汲取</a:t>
            </a:r>
            <a:r>
              <a:rPr lang="zh-CN" altLang="en-US" sz="2000" b="1" dirty="0">
                <a:latin typeface="楷体" panose="02010609060101010101" pitchFamily="49" charset="-122"/>
                <a:ea typeface="楷体" panose="02010609060101010101" pitchFamily="49" charset="-122"/>
                <a:sym typeface="+mn-ea"/>
              </a:rPr>
              <a:t>一代又一代中国共产党人为共产主义理想而奋斗的精神</a:t>
            </a:r>
            <a:r>
              <a:rPr lang="zh-CN" altLang="en-US" sz="2000" b="1" dirty="0">
                <a:solidFill>
                  <a:srgbClr val="FF0000"/>
                </a:solidFill>
                <a:latin typeface="微软雅黑" panose="020B0503020204020204" pitchFamily="34" charset="-122"/>
                <a:ea typeface="微软雅黑" panose="020B0503020204020204" pitchFamily="34" charset="-122"/>
                <a:sym typeface="+mn-ea"/>
              </a:rPr>
              <a:t>力量</a:t>
            </a:r>
            <a:r>
              <a:rPr lang="zh-CN" altLang="en-US" sz="2000" b="1" dirty="0">
                <a:latin typeface="楷体" panose="02010609060101010101" pitchFamily="49" charset="-122"/>
                <a:ea typeface="楷体" panose="02010609060101010101" pitchFamily="49" charset="-122"/>
                <a:sym typeface="+mn-ea"/>
              </a:rPr>
              <a:t>。</a:t>
            </a:r>
            <a:endParaRPr lang="en-US" altLang="zh-CN" sz="2000" b="1" dirty="0">
              <a:latin typeface="楷体" panose="02010609060101010101" pitchFamily="49" charset="-122"/>
              <a:ea typeface="楷体" panose="02010609060101010101" pitchFamily="49" charset="-122"/>
              <a:sym typeface="+mn-ea"/>
            </a:endParaRPr>
          </a:p>
          <a:p>
            <a:endParaRPr lang="zh-CN" altLang="en-US" sz="1200" b="1" dirty="0">
              <a:latin typeface="楷体" panose="02010609060101010101" pitchFamily="49" charset="-122"/>
              <a:ea typeface="楷体" panose="02010609060101010101" pitchFamily="49" charset="-122"/>
              <a:sym typeface="+mn-ea"/>
            </a:endParaRPr>
          </a:p>
          <a:p>
            <a:r>
              <a:rPr lang="zh-CN" altLang="en-US" sz="2000" b="1" dirty="0">
                <a:solidFill>
                  <a:srgbClr val="0000FF"/>
                </a:solidFill>
                <a:latin typeface="微软雅黑" panose="020B0503020204020204" pitchFamily="34" charset="-122"/>
                <a:ea typeface="微软雅黑" panose="020B0503020204020204" pitchFamily="34" charset="-122"/>
                <a:sym typeface="+mn-ea"/>
              </a:rPr>
              <a:t>直面</a:t>
            </a:r>
            <a:r>
              <a:rPr lang="zh-CN" altLang="en-US" sz="2000" b="1" dirty="0">
                <a:latin typeface="楷体" panose="02010609060101010101" pitchFamily="49" charset="-122"/>
                <a:ea typeface="楷体" panose="02010609060101010101" pitchFamily="49" charset="-122"/>
                <a:sym typeface="+mn-ea"/>
              </a:rPr>
              <a:t>各种</a:t>
            </a:r>
            <a:r>
              <a:rPr lang="zh-CN" altLang="en-US" sz="2000" b="1" dirty="0">
                <a:solidFill>
                  <a:srgbClr val="FF0000"/>
                </a:solidFill>
                <a:latin typeface="微软雅黑" panose="020B0503020204020204" pitchFamily="34" charset="-122"/>
                <a:ea typeface="微软雅黑" panose="020B0503020204020204" pitchFamily="34" charset="-122"/>
                <a:sym typeface="+mn-ea"/>
              </a:rPr>
              <a:t>质疑</a:t>
            </a:r>
            <a:r>
              <a:rPr lang="zh-CN" altLang="en-US" sz="2000" b="1" dirty="0">
                <a:latin typeface="楷体" panose="02010609060101010101" pitchFamily="49" charset="-122"/>
                <a:ea typeface="楷体" panose="02010609060101010101" pitchFamily="49" charset="-122"/>
                <a:sym typeface="+mn-ea"/>
              </a:rPr>
              <a:t>，</a:t>
            </a:r>
            <a:r>
              <a:rPr lang="zh-CN" altLang="en-US" sz="2000" b="1" dirty="0">
                <a:solidFill>
                  <a:srgbClr val="0000FF"/>
                </a:solidFill>
                <a:latin typeface="微软雅黑" panose="020B0503020204020204" pitchFamily="34" charset="-122"/>
                <a:ea typeface="微软雅黑" panose="020B0503020204020204" pitchFamily="34" charset="-122"/>
                <a:sym typeface="+mn-ea"/>
              </a:rPr>
              <a:t>澄清</a:t>
            </a:r>
            <a:r>
              <a:rPr lang="zh-CN" altLang="en-US" sz="2000" b="1" dirty="0">
                <a:latin typeface="楷体" panose="02010609060101010101" pitchFamily="49" charset="-122"/>
                <a:ea typeface="楷体" panose="02010609060101010101" pitchFamily="49" charset="-122"/>
                <a:sym typeface="+mn-ea"/>
              </a:rPr>
              <a:t>基本</a:t>
            </a:r>
            <a:r>
              <a:rPr lang="zh-CN" altLang="en-US" sz="2000" b="1" dirty="0">
                <a:solidFill>
                  <a:srgbClr val="FF0000"/>
                </a:solidFill>
                <a:latin typeface="微软雅黑" panose="020B0503020204020204" pitchFamily="34" charset="-122"/>
                <a:ea typeface="微软雅黑" panose="020B0503020204020204" pitchFamily="34" charset="-122"/>
                <a:sym typeface="+mn-ea"/>
              </a:rPr>
              <a:t>事实</a:t>
            </a:r>
            <a:r>
              <a:rPr lang="zh-CN" altLang="en-US" sz="2000" b="1" dirty="0">
                <a:latin typeface="楷体" panose="02010609060101010101" pitchFamily="49" charset="-122"/>
                <a:ea typeface="楷体" panose="02010609060101010101" pitchFamily="49" charset="-122"/>
                <a:sym typeface="+mn-ea"/>
              </a:rPr>
              <a:t>，</a:t>
            </a:r>
            <a:r>
              <a:rPr lang="zh-CN" altLang="en-US" sz="2000" b="1" dirty="0">
                <a:solidFill>
                  <a:srgbClr val="0000FF"/>
                </a:solidFill>
                <a:latin typeface="微软雅黑" panose="020B0503020204020204" pitchFamily="34" charset="-122"/>
                <a:ea typeface="微软雅黑" panose="020B0503020204020204" pitchFamily="34" charset="-122"/>
                <a:sym typeface="+mn-ea"/>
              </a:rPr>
              <a:t>阐明</a:t>
            </a:r>
            <a:r>
              <a:rPr lang="zh-CN" altLang="en-US" sz="2000" b="1" dirty="0">
                <a:latin typeface="楷体" panose="02010609060101010101" pitchFamily="49" charset="-122"/>
                <a:ea typeface="楷体" panose="02010609060101010101" pitchFamily="49" charset="-122"/>
                <a:sym typeface="+mn-ea"/>
              </a:rPr>
              <a:t>党的</a:t>
            </a:r>
            <a:r>
              <a:rPr lang="zh-CN" altLang="en-US" sz="2000" b="1" dirty="0">
                <a:solidFill>
                  <a:srgbClr val="FF0000"/>
                </a:solidFill>
                <a:latin typeface="微软雅黑" panose="020B0503020204020204" pitchFamily="34" charset="-122"/>
                <a:ea typeface="微软雅黑" panose="020B0503020204020204" pitchFamily="34" charset="-122"/>
                <a:sym typeface="+mn-ea"/>
              </a:rPr>
              <a:t>宗旨</a:t>
            </a:r>
            <a:r>
              <a:rPr lang="zh-CN" altLang="en-US" sz="2000" b="1" dirty="0">
                <a:latin typeface="楷体" panose="02010609060101010101" pitchFamily="49" charset="-122"/>
                <a:ea typeface="楷体" panose="02010609060101010101" pitchFamily="49" charset="-122"/>
                <a:sym typeface="+mn-ea"/>
              </a:rPr>
              <a:t>，</a:t>
            </a:r>
            <a:endParaRPr lang="en-US" altLang="zh-CN" sz="2000" b="1" dirty="0">
              <a:latin typeface="楷体" panose="02010609060101010101" pitchFamily="49" charset="-122"/>
              <a:ea typeface="楷体" panose="02010609060101010101" pitchFamily="49" charset="-122"/>
              <a:sym typeface="+mn-ea"/>
            </a:endParaRPr>
          </a:p>
          <a:p>
            <a:r>
              <a:rPr lang="zh-CN" altLang="en-US" sz="2000" b="1" dirty="0">
                <a:solidFill>
                  <a:srgbClr val="0000FF"/>
                </a:solidFill>
                <a:latin typeface="微软雅黑" panose="020B0503020204020204" pitchFamily="34" charset="-122"/>
                <a:ea typeface="微软雅黑" panose="020B0503020204020204" pitchFamily="34" charset="-122"/>
                <a:sym typeface="+mn-ea"/>
              </a:rPr>
              <a:t>论证</a:t>
            </a:r>
            <a:r>
              <a:rPr lang="zh-CN" altLang="en-US" sz="2000" b="1" dirty="0">
                <a:latin typeface="楷体" panose="02010609060101010101" pitchFamily="49" charset="-122"/>
                <a:ea typeface="楷体" panose="02010609060101010101" pitchFamily="49" charset="-122"/>
                <a:sym typeface="+mn-ea"/>
              </a:rPr>
              <a:t>中国共产党是中国革命、建设和改革的</a:t>
            </a:r>
            <a:r>
              <a:rPr lang="zh-CN" altLang="en-US" sz="2000" b="1" dirty="0">
                <a:solidFill>
                  <a:srgbClr val="FF0000"/>
                </a:solidFill>
                <a:latin typeface="微软雅黑" panose="020B0503020204020204" pitchFamily="34" charset="-122"/>
                <a:ea typeface="微软雅黑" panose="020B0503020204020204" pitchFamily="34" charset="-122"/>
                <a:sym typeface="+mn-ea"/>
              </a:rPr>
              <a:t>领导核心</a:t>
            </a:r>
            <a:r>
              <a:rPr lang="zh-CN" altLang="en-US" sz="2000" b="1" dirty="0">
                <a:latin typeface="楷体" panose="02010609060101010101" pitchFamily="49" charset="-122"/>
                <a:ea typeface="楷体" panose="02010609060101010101" pitchFamily="49" charset="-122"/>
                <a:sym typeface="+mn-ea"/>
              </a:rPr>
              <a:t>。</a:t>
            </a:r>
            <a:endParaRPr lang="zh-CN" altLang="en-US" sz="2200" b="1"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6"/>
          <p:cNvSpPr>
            <a:spLocks noChangeArrowheads="1"/>
          </p:cNvSpPr>
          <p:nvPr/>
        </p:nvSpPr>
        <p:spPr bwMode="auto">
          <a:xfrm>
            <a:off x="70353" y="56295"/>
            <a:ext cx="8958386" cy="495520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lgn="ctr"/>
            <a:r>
              <a:rPr lang="zh-CN" altLang="en-US" sz="2400" b="1" dirty="0">
                <a:solidFill>
                  <a:srgbClr val="0000FF"/>
                </a:solidFill>
                <a:latin typeface="微软雅黑" panose="020B0503020204020204" charset="-122"/>
                <a:ea typeface="微软雅黑" panose="020B0503020204020204" charset="-122"/>
              </a:rPr>
              <a:t>从党性看</a:t>
            </a:r>
            <a:endParaRPr lang="en-US" altLang="zh-CN" sz="2400" b="1" dirty="0">
              <a:solidFill>
                <a:srgbClr val="0000FF"/>
              </a:solidFill>
              <a:latin typeface="微软雅黑" panose="020B0503020204020204" charset="-122"/>
              <a:ea typeface="微软雅黑" panose="020B0503020204020204" charset="-122"/>
            </a:endParaRPr>
          </a:p>
          <a:p>
            <a:r>
              <a:rPr lang="zh-CN" altLang="en-US" sz="2000" b="1" dirty="0">
                <a:solidFill>
                  <a:srgbClr val="0000FF"/>
                </a:solidFill>
                <a:latin typeface="微软雅黑" panose="020B0503020204020204" charset="-122"/>
                <a:ea typeface="微软雅黑" panose="020B0503020204020204" charset="-122"/>
              </a:rPr>
              <a:t>围绕</a:t>
            </a:r>
            <a:r>
              <a:rPr lang="zh-CN" altLang="en-US" sz="2000" b="1" dirty="0">
                <a:latin typeface="宋体" panose="02010600030101010101" pitchFamily="2" charset="-122"/>
                <a:ea typeface="宋体" panose="02010600030101010101" pitchFamily="2" charset="-122"/>
                <a:sym typeface="+mn-ea"/>
              </a:rPr>
              <a:t>“怎样</a:t>
            </a:r>
            <a:r>
              <a:rPr lang="zh-CN" altLang="en-US" sz="2000" b="1" dirty="0">
                <a:solidFill>
                  <a:srgbClr val="0000FF"/>
                </a:solidFill>
                <a:latin typeface="微软雅黑" panose="020B0503020204020204" charset="-122"/>
                <a:ea typeface="微软雅黑" panose="020B0503020204020204" charset="-122"/>
                <a:sym typeface="+mn-ea"/>
              </a:rPr>
              <a:t>高扬</a:t>
            </a:r>
            <a:r>
              <a:rPr lang="zh-CN" altLang="en-US" sz="2000" b="1" dirty="0">
                <a:latin typeface="宋体" panose="02010600030101010101" pitchFamily="2" charset="-122"/>
                <a:ea typeface="宋体" panose="02010600030101010101" pitchFamily="2" charset="-122"/>
                <a:sym typeface="+mn-ea"/>
              </a:rPr>
              <a:t>永不褪色的</a:t>
            </a:r>
            <a:r>
              <a:rPr lang="zh-CN" altLang="en-US" sz="2000" b="1" dirty="0">
                <a:solidFill>
                  <a:srgbClr val="FF0000"/>
                </a:solidFill>
                <a:latin typeface="微软雅黑" panose="020B0503020204020204" charset="-122"/>
                <a:ea typeface="微软雅黑" panose="020B0503020204020204" charset="-122"/>
                <a:sym typeface="+mn-ea"/>
              </a:rPr>
              <a:t>旗帜</a:t>
            </a:r>
            <a:r>
              <a:rPr lang="zh-CN" altLang="en-US" sz="2000" b="1" dirty="0">
                <a:latin typeface="宋体" panose="02010600030101010101" pitchFamily="2" charset="-122"/>
                <a:ea typeface="宋体" panose="02010600030101010101" pitchFamily="2" charset="-122"/>
                <a:sym typeface="+mn-ea"/>
              </a:rPr>
              <a:t>”</a:t>
            </a:r>
            <a:r>
              <a:rPr lang="zh-CN" altLang="en-US" sz="2000" b="1" dirty="0">
                <a:latin typeface="微软雅黑" panose="020B0503020204020204" charset="-122"/>
                <a:ea typeface="微软雅黑" panose="020B0503020204020204" charset="-122"/>
                <a:sym typeface="+mn-ea"/>
              </a:rPr>
              <a:t>议题，</a:t>
            </a:r>
          </a:p>
          <a:p>
            <a:r>
              <a:rPr lang="zh-CN" altLang="en-US" sz="2000" b="1" dirty="0">
                <a:solidFill>
                  <a:srgbClr val="0000FF"/>
                </a:solidFill>
                <a:latin typeface="微软雅黑" panose="020B0503020204020204" charset="-122"/>
                <a:ea typeface="微软雅黑" panose="020B0503020204020204" charset="-122"/>
                <a:sym typeface="+mn-ea"/>
              </a:rPr>
              <a:t>探究</a:t>
            </a:r>
            <a:r>
              <a:rPr lang="zh-CN" altLang="en-US" sz="2000" b="1" dirty="0">
                <a:latin typeface="宋体" panose="02010600030101010101" pitchFamily="2" charset="-122"/>
                <a:ea typeface="宋体" panose="02010600030101010101" pitchFamily="2" charset="-122"/>
                <a:sym typeface="+mn-ea"/>
              </a:rPr>
              <a:t>中国共产党永远保持</a:t>
            </a:r>
            <a:r>
              <a:rPr lang="zh-CN" altLang="en-US" sz="2000" b="1" dirty="0">
                <a:solidFill>
                  <a:srgbClr val="FF0000"/>
                </a:solidFill>
                <a:latin typeface="微软雅黑" panose="020B0503020204020204" charset="-122"/>
                <a:ea typeface="微软雅黑" panose="020B0503020204020204" charset="-122"/>
                <a:sym typeface="+mn-ea"/>
              </a:rPr>
              <a:t>先进性</a:t>
            </a:r>
            <a:r>
              <a:rPr lang="zh-CN" altLang="en-US" sz="2000" b="1" dirty="0">
                <a:latin typeface="宋体" panose="02010600030101010101" pitchFamily="2" charset="-122"/>
                <a:ea typeface="宋体" panose="02010600030101010101" pitchFamily="2" charset="-122"/>
                <a:sym typeface="+mn-ea"/>
              </a:rPr>
              <a:t>、</a:t>
            </a:r>
            <a:r>
              <a:rPr lang="zh-CN" altLang="en-US" sz="2000" b="1" dirty="0">
                <a:solidFill>
                  <a:srgbClr val="FF0000"/>
                </a:solidFill>
                <a:latin typeface="微软雅黑" panose="020B0503020204020204" charset="-122"/>
                <a:ea typeface="微软雅黑" panose="020B0503020204020204" charset="-122"/>
                <a:sym typeface="+mn-ea"/>
              </a:rPr>
              <a:t>纯洁性</a:t>
            </a:r>
            <a:r>
              <a:rPr lang="zh-CN" altLang="en-US" sz="2000" b="1" dirty="0">
                <a:latin typeface="宋体" panose="02010600030101010101" pitchFamily="2" charset="-122"/>
                <a:ea typeface="宋体" panose="02010600030101010101" pitchFamily="2" charset="-122"/>
                <a:sym typeface="+mn-ea"/>
              </a:rPr>
              <a:t>的重要</a:t>
            </a:r>
            <a:r>
              <a:rPr lang="zh-CN" altLang="en-US" sz="2000" b="1" dirty="0">
                <a:solidFill>
                  <a:srgbClr val="FF0000"/>
                </a:solidFill>
                <a:latin typeface="微软雅黑" panose="020B0503020204020204" charset="-122"/>
                <a:ea typeface="微软雅黑" panose="020B0503020204020204" charset="-122"/>
                <a:sym typeface="+mn-ea"/>
              </a:rPr>
              <a:t>意义</a:t>
            </a:r>
            <a:r>
              <a:rPr lang="zh-CN" altLang="en-US" sz="2000" b="1" dirty="0">
                <a:latin typeface="宋体" panose="02010600030101010101" pitchFamily="2" charset="-122"/>
                <a:ea typeface="宋体" panose="02010600030101010101" pitchFamily="2" charset="-122"/>
                <a:sym typeface="+mn-ea"/>
              </a:rPr>
              <a:t>。</a:t>
            </a:r>
            <a:endParaRPr lang="en-US" altLang="zh-CN" sz="2000" b="1" dirty="0">
              <a:latin typeface="宋体" panose="02010600030101010101" pitchFamily="2" charset="-122"/>
              <a:ea typeface="宋体" panose="02010600030101010101" pitchFamily="2" charset="-122"/>
              <a:sym typeface="+mn-ea"/>
            </a:endParaRPr>
          </a:p>
          <a:p>
            <a:endParaRPr lang="en-US" altLang="zh-CN" sz="800" b="1" dirty="0">
              <a:solidFill>
                <a:srgbClr val="000000"/>
              </a:solidFill>
              <a:latin typeface="宋体" panose="02010600030101010101" pitchFamily="2" charset="-122"/>
              <a:ea typeface="宋体" panose="02010600030101010101" pitchFamily="2"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查阅</a:t>
            </a:r>
            <a:r>
              <a:rPr lang="zh-CN" altLang="en-US" sz="2000" b="1" dirty="0">
                <a:solidFill>
                  <a:srgbClr val="000000"/>
                </a:solidFill>
                <a:latin typeface="楷体" panose="02010609060101010101" pitchFamily="49" charset="-122"/>
                <a:ea typeface="楷体" panose="02010609060101010101" pitchFamily="49" charset="-122"/>
              </a:rPr>
              <a:t>党史相关</a:t>
            </a:r>
            <a:r>
              <a:rPr lang="zh-CN" altLang="en-US" sz="2000" b="1" dirty="0">
                <a:solidFill>
                  <a:srgbClr val="FF0000"/>
                </a:solidFill>
                <a:latin typeface="微软雅黑" panose="020B0503020204020204" pitchFamily="34" charset="-122"/>
                <a:ea typeface="微软雅黑" panose="020B0503020204020204" pitchFamily="34" charset="-122"/>
              </a:rPr>
              <a:t>文献</a:t>
            </a:r>
            <a:r>
              <a:rPr lang="zh-CN" altLang="en-US" sz="2000" b="1" dirty="0">
                <a:solidFill>
                  <a:srgbClr val="000000"/>
                </a:solidFill>
                <a:latin typeface="楷体" panose="02010609060101010101" pitchFamily="49" charset="-122"/>
                <a:ea typeface="楷体" panose="02010609060101010101" pitchFamily="49" charset="-122"/>
              </a:rPr>
              <a:t>，</a:t>
            </a:r>
            <a:endParaRPr lang="en-US" altLang="zh-CN" sz="2000" b="1" dirty="0">
              <a:solidFill>
                <a:srgbClr val="000000"/>
              </a:solidFill>
              <a:latin typeface="楷体" panose="02010609060101010101" pitchFamily="49" charset="-122"/>
              <a:ea typeface="楷体" panose="02010609060101010101" pitchFamily="49"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讨论</a:t>
            </a:r>
            <a:r>
              <a:rPr lang="zh-CN" altLang="en-US" sz="2000" b="1" dirty="0">
                <a:solidFill>
                  <a:srgbClr val="000000"/>
                </a:solidFill>
                <a:latin typeface="楷体" panose="02010609060101010101" pitchFamily="49" charset="-122"/>
                <a:ea typeface="楷体" panose="02010609060101010101" pitchFamily="49" charset="-122"/>
              </a:rPr>
              <a:t>中国共产党在革命、建设、改革时期的</a:t>
            </a:r>
            <a:r>
              <a:rPr lang="zh-CN" altLang="en-US" sz="2000" b="1" dirty="0">
                <a:solidFill>
                  <a:srgbClr val="FF0000"/>
                </a:solidFill>
                <a:latin typeface="微软雅黑" panose="020B0503020204020204" pitchFamily="34" charset="-122"/>
                <a:ea typeface="微软雅黑" panose="020B0503020204020204" pitchFamily="34" charset="-122"/>
              </a:rPr>
              <a:t>使命</a:t>
            </a:r>
            <a:r>
              <a:rPr lang="zh-CN" altLang="en-US" sz="2000" b="1" dirty="0">
                <a:solidFill>
                  <a:srgbClr val="000000"/>
                </a:solidFill>
                <a:latin typeface="楷体" panose="02010609060101010101" pitchFamily="49" charset="-122"/>
                <a:ea typeface="楷体" panose="02010609060101010101" pitchFamily="49" charset="-122"/>
              </a:rPr>
              <a:t>，</a:t>
            </a:r>
            <a:endParaRPr lang="en-US" altLang="zh-CN" sz="2000" b="1" dirty="0">
              <a:solidFill>
                <a:srgbClr val="000000"/>
              </a:solidFill>
              <a:latin typeface="楷体" panose="02010609060101010101" pitchFamily="49" charset="-122"/>
              <a:ea typeface="楷体" panose="02010609060101010101" pitchFamily="49"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分享</a:t>
            </a:r>
            <a:r>
              <a:rPr lang="zh-CN" altLang="en-US" sz="2000" b="1" dirty="0">
                <a:solidFill>
                  <a:srgbClr val="000000"/>
                </a:solidFill>
                <a:latin typeface="楷体" panose="02010609060101010101" pitchFamily="49" charset="-122"/>
                <a:ea typeface="楷体" panose="02010609060101010101" pitchFamily="49" charset="-122"/>
              </a:rPr>
              <a:t>对保持本色、坚持特色、与时俱进的</a:t>
            </a:r>
            <a:r>
              <a:rPr lang="zh-CN" altLang="en-US" sz="2000" b="1" dirty="0">
                <a:solidFill>
                  <a:srgbClr val="FF0000"/>
                </a:solidFill>
                <a:latin typeface="微软雅黑" panose="020B0503020204020204" pitchFamily="34" charset="-122"/>
                <a:ea typeface="微软雅黑" panose="020B0503020204020204" pitchFamily="34" charset="-122"/>
              </a:rPr>
              <a:t>心得</a:t>
            </a:r>
            <a:r>
              <a:rPr lang="zh-CN" altLang="en-US" sz="2000" b="1" dirty="0">
                <a:solidFill>
                  <a:srgbClr val="000000"/>
                </a:solidFill>
                <a:latin typeface="楷体" panose="02010609060101010101" pitchFamily="49" charset="-122"/>
                <a:ea typeface="楷体" panose="02010609060101010101" pitchFamily="49" charset="-122"/>
              </a:rPr>
              <a:t>。</a:t>
            </a:r>
            <a:endParaRPr lang="en-US" altLang="zh-CN" sz="2000" b="1" dirty="0">
              <a:solidFill>
                <a:srgbClr val="000000"/>
              </a:solidFill>
              <a:latin typeface="楷体" panose="02010609060101010101" pitchFamily="49" charset="-122"/>
              <a:ea typeface="楷体" panose="02010609060101010101" pitchFamily="49" charset="-122"/>
            </a:endParaRPr>
          </a:p>
          <a:p>
            <a:endParaRPr lang="zh-CN" altLang="en-US" sz="800" b="1" dirty="0">
              <a:solidFill>
                <a:srgbClr val="000000"/>
              </a:solidFill>
              <a:latin typeface="楷体" panose="02010609060101010101" pitchFamily="49" charset="-122"/>
              <a:ea typeface="楷体" panose="02010609060101010101" pitchFamily="49"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查阅</a:t>
            </a:r>
            <a:r>
              <a:rPr lang="zh-CN" altLang="en-US" sz="2000" b="1" dirty="0">
                <a:solidFill>
                  <a:srgbClr val="000000"/>
                </a:solidFill>
                <a:latin typeface="楷体" panose="02010609060101010101" pitchFamily="49" charset="-122"/>
                <a:ea typeface="楷体" panose="02010609060101010101" pitchFamily="49" charset="-122"/>
              </a:rPr>
              <a:t>时代楷模的相关</a:t>
            </a:r>
            <a:r>
              <a:rPr lang="zh-CN" altLang="en-US" sz="2000" b="1" dirty="0">
                <a:solidFill>
                  <a:srgbClr val="FF0000"/>
                </a:solidFill>
                <a:latin typeface="微软雅黑" panose="020B0503020204020204" pitchFamily="34" charset="-122"/>
                <a:ea typeface="微软雅黑" panose="020B0503020204020204" pitchFamily="34" charset="-122"/>
              </a:rPr>
              <a:t>资料</a:t>
            </a:r>
            <a:r>
              <a:rPr lang="zh-CN" altLang="en-US" sz="2000" b="1" dirty="0">
                <a:solidFill>
                  <a:srgbClr val="000000"/>
                </a:solidFill>
                <a:latin typeface="楷体" panose="02010609060101010101" pitchFamily="49" charset="-122"/>
                <a:ea typeface="楷体" panose="02010609060101010101" pitchFamily="49" charset="-122"/>
              </a:rPr>
              <a:t>，</a:t>
            </a:r>
            <a:endParaRPr lang="en-US" altLang="zh-CN" sz="2000" b="1" dirty="0">
              <a:solidFill>
                <a:srgbClr val="000000"/>
              </a:solidFill>
              <a:latin typeface="楷体" panose="02010609060101010101" pitchFamily="49" charset="-122"/>
              <a:ea typeface="楷体" panose="02010609060101010101" pitchFamily="49"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感悟</a:t>
            </a:r>
            <a:r>
              <a:rPr lang="zh-CN" altLang="en-US" sz="2000" b="1" dirty="0">
                <a:solidFill>
                  <a:srgbClr val="000000"/>
                </a:solidFill>
                <a:latin typeface="楷体" panose="02010609060101010101" pitchFamily="49" charset="-122"/>
                <a:ea typeface="楷体" panose="02010609060101010101" pitchFamily="49" charset="-122"/>
              </a:rPr>
              <a:t>他们的精神</a:t>
            </a:r>
            <a:r>
              <a:rPr lang="zh-CN" altLang="en-US" sz="2000" b="1" dirty="0">
                <a:solidFill>
                  <a:srgbClr val="FF0000"/>
                </a:solidFill>
                <a:latin typeface="微软雅黑" panose="020B0503020204020204" pitchFamily="34" charset="-122"/>
                <a:ea typeface="微软雅黑" panose="020B0503020204020204" pitchFamily="34" charset="-122"/>
              </a:rPr>
              <a:t>境界</a:t>
            </a:r>
            <a:r>
              <a:rPr lang="zh-CN" altLang="en-US" sz="2000" b="1" dirty="0">
                <a:solidFill>
                  <a:srgbClr val="000000"/>
                </a:solidFill>
                <a:latin typeface="楷体" panose="02010609060101010101" pitchFamily="49" charset="-122"/>
                <a:ea typeface="楷体" panose="02010609060101010101" pitchFamily="49" charset="-122"/>
              </a:rPr>
              <a:t>。</a:t>
            </a:r>
            <a:endParaRPr lang="en-US" altLang="zh-CN" sz="2000" b="1" dirty="0">
              <a:solidFill>
                <a:srgbClr val="000000"/>
              </a:solidFill>
              <a:latin typeface="楷体" panose="02010609060101010101" pitchFamily="49" charset="-122"/>
              <a:ea typeface="楷体" panose="02010609060101010101" pitchFamily="49" charset="-122"/>
            </a:endParaRPr>
          </a:p>
          <a:p>
            <a:endParaRPr lang="zh-CN" altLang="en-US" sz="800" b="1" dirty="0">
              <a:solidFill>
                <a:srgbClr val="000000"/>
              </a:solidFill>
              <a:latin typeface="楷体" panose="02010609060101010101" pitchFamily="49" charset="-122"/>
              <a:ea typeface="楷体" panose="02010609060101010101" pitchFamily="49"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发掘</a:t>
            </a:r>
            <a:r>
              <a:rPr lang="zh-CN" altLang="en-US" sz="2000" b="1" dirty="0">
                <a:solidFill>
                  <a:srgbClr val="000000"/>
                </a:solidFill>
                <a:latin typeface="楷体" panose="02010609060101010101" pitchFamily="49" charset="-122"/>
                <a:ea typeface="楷体" panose="02010609060101010101" pitchFamily="49" charset="-122"/>
              </a:rPr>
              <a:t>本地</a:t>
            </a:r>
            <a:r>
              <a:rPr lang="zh-CN" altLang="en-US" sz="2000" b="1" dirty="0">
                <a:solidFill>
                  <a:srgbClr val="FF0000"/>
                </a:solidFill>
                <a:latin typeface="微软雅黑" panose="020B0503020204020204" pitchFamily="34" charset="-122"/>
                <a:ea typeface="微软雅黑" panose="020B0503020204020204" pitchFamily="34" charset="-122"/>
              </a:rPr>
              <a:t>资源</a:t>
            </a:r>
            <a:r>
              <a:rPr lang="zh-CN" altLang="en-US" sz="2000" b="1" dirty="0">
                <a:solidFill>
                  <a:srgbClr val="000000"/>
                </a:solidFill>
                <a:latin typeface="楷体" panose="02010609060101010101" pitchFamily="49" charset="-122"/>
                <a:ea typeface="楷体" panose="02010609060101010101" pitchFamily="49" charset="-122"/>
              </a:rPr>
              <a:t>，进行</a:t>
            </a:r>
            <a:r>
              <a:rPr lang="zh-CN" altLang="en-US" sz="2000" b="1" dirty="0">
                <a:solidFill>
                  <a:srgbClr val="FF0000"/>
                </a:solidFill>
                <a:latin typeface="微软雅黑" panose="020B0503020204020204" pitchFamily="34" charset="-122"/>
                <a:ea typeface="微软雅黑" panose="020B0503020204020204" pitchFamily="34" charset="-122"/>
              </a:rPr>
              <a:t>访谈</a:t>
            </a:r>
            <a:r>
              <a:rPr lang="zh-CN" altLang="en-US" sz="2000" b="1" dirty="0">
                <a:solidFill>
                  <a:srgbClr val="000000"/>
                </a:solidFill>
                <a:latin typeface="楷体" panose="02010609060101010101" pitchFamily="49" charset="-122"/>
                <a:ea typeface="楷体" panose="02010609060101010101" pitchFamily="49" charset="-122"/>
              </a:rPr>
              <a:t>，</a:t>
            </a:r>
            <a:endParaRPr lang="en-US" altLang="zh-CN" sz="2000" b="1" dirty="0">
              <a:solidFill>
                <a:srgbClr val="000000"/>
              </a:solidFill>
              <a:latin typeface="楷体" panose="02010609060101010101" pitchFamily="49" charset="-122"/>
              <a:ea typeface="楷体" panose="02010609060101010101" pitchFamily="49"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引用</a:t>
            </a:r>
            <a:r>
              <a:rPr lang="zh-CN" altLang="en-US" sz="2000" b="1" dirty="0">
                <a:solidFill>
                  <a:srgbClr val="000000"/>
                </a:solidFill>
                <a:latin typeface="楷体" panose="02010609060101010101" pitchFamily="49" charset="-122"/>
                <a:ea typeface="楷体" panose="02010609060101010101" pitchFamily="49" charset="-122"/>
              </a:rPr>
              <a:t>身边党员的先进</a:t>
            </a:r>
            <a:r>
              <a:rPr lang="zh-CN" altLang="en-US" sz="2000" b="1" dirty="0">
                <a:solidFill>
                  <a:srgbClr val="FF0000"/>
                </a:solidFill>
                <a:latin typeface="微软雅黑" panose="020B0503020204020204" pitchFamily="34" charset="-122"/>
                <a:ea typeface="微软雅黑" panose="020B0503020204020204" pitchFamily="34" charset="-122"/>
              </a:rPr>
              <a:t>事迹</a:t>
            </a:r>
            <a:r>
              <a:rPr lang="zh-CN" altLang="en-US" sz="2000" b="1" dirty="0">
                <a:solidFill>
                  <a:srgbClr val="000000"/>
                </a:solidFill>
                <a:latin typeface="楷体" panose="02010609060101010101" pitchFamily="49" charset="-122"/>
                <a:ea typeface="楷体" panose="02010609060101010101" pitchFamily="49" charset="-122"/>
              </a:rPr>
              <a:t>，</a:t>
            </a:r>
            <a:endParaRPr lang="en-US" altLang="zh-CN" sz="2000" b="1" dirty="0">
              <a:solidFill>
                <a:srgbClr val="000000"/>
              </a:solidFill>
              <a:latin typeface="楷体" panose="02010609060101010101" pitchFamily="49" charset="-122"/>
              <a:ea typeface="楷体" panose="02010609060101010101" pitchFamily="49"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讨论</a:t>
            </a:r>
            <a:r>
              <a:rPr lang="zh-CN" altLang="en-US" sz="2000" b="1" dirty="0">
                <a:solidFill>
                  <a:srgbClr val="000000"/>
                </a:solidFill>
                <a:latin typeface="楷体" panose="02010609060101010101" pitchFamily="49" charset="-122"/>
                <a:ea typeface="楷体" panose="02010609060101010101" pitchFamily="49" charset="-122"/>
              </a:rPr>
              <a:t>保持党的先进性和纯洁性所面临的新</a:t>
            </a:r>
            <a:r>
              <a:rPr lang="zh-CN" altLang="en-US" sz="2000" b="1" dirty="0">
                <a:solidFill>
                  <a:srgbClr val="FF0000"/>
                </a:solidFill>
                <a:latin typeface="微软雅黑" panose="020B0503020204020204" pitchFamily="34" charset="-122"/>
                <a:ea typeface="微软雅黑" panose="020B0503020204020204" pitchFamily="34" charset="-122"/>
              </a:rPr>
              <a:t>问题</a:t>
            </a:r>
            <a:r>
              <a:rPr lang="zh-CN" altLang="en-US" sz="2000" b="1" dirty="0">
                <a:solidFill>
                  <a:srgbClr val="000000"/>
                </a:solidFill>
                <a:latin typeface="楷体" panose="02010609060101010101" pitchFamily="49" charset="-122"/>
                <a:ea typeface="楷体" panose="02010609060101010101" pitchFamily="49" charset="-122"/>
              </a:rPr>
              <a:t>、新</a:t>
            </a:r>
            <a:r>
              <a:rPr lang="zh-CN" altLang="en-US" sz="2000" b="1" dirty="0">
                <a:solidFill>
                  <a:srgbClr val="FF0000"/>
                </a:solidFill>
                <a:latin typeface="微软雅黑" panose="020B0503020204020204" pitchFamily="34" charset="-122"/>
                <a:ea typeface="微软雅黑" panose="020B0503020204020204" pitchFamily="34" charset="-122"/>
              </a:rPr>
              <a:t>挑战</a:t>
            </a:r>
            <a:r>
              <a:rPr lang="zh-CN" altLang="en-US" sz="2000" b="1" dirty="0">
                <a:solidFill>
                  <a:srgbClr val="000000"/>
                </a:solidFill>
                <a:latin typeface="楷体" panose="02010609060101010101" pitchFamily="49" charset="-122"/>
                <a:ea typeface="楷体" panose="02010609060101010101" pitchFamily="49" charset="-122"/>
              </a:rPr>
              <a:t>。</a:t>
            </a:r>
            <a:endParaRPr lang="en-US" altLang="zh-CN" sz="2000" b="1" dirty="0">
              <a:solidFill>
                <a:srgbClr val="000000"/>
              </a:solidFill>
              <a:latin typeface="楷体" panose="02010609060101010101" pitchFamily="49" charset="-122"/>
              <a:ea typeface="楷体" panose="02010609060101010101" pitchFamily="49" charset="-122"/>
            </a:endParaRPr>
          </a:p>
          <a:p>
            <a:endParaRPr lang="zh-CN" altLang="en-US" sz="800" b="1" dirty="0">
              <a:solidFill>
                <a:srgbClr val="000000"/>
              </a:solidFill>
              <a:latin typeface="楷体" panose="02010609060101010101" pitchFamily="49" charset="-122"/>
              <a:ea typeface="楷体" panose="02010609060101010101" pitchFamily="49"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登录</a:t>
            </a:r>
            <a:r>
              <a:rPr lang="zh-CN" altLang="en-US" sz="2000" b="1" dirty="0">
                <a:solidFill>
                  <a:srgbClr val="000000"/>
                </a:solidFill>
                <a:latin typeface="楷体" panose="02010609060101010101" pitchFamily="49" charset="-122"/>
                <a:ea typeface="楷体" panose="02010609060101010101" pitchFamily="49" charset="-122"/>
              </a:rPr>
              <a:t>政府相关</a:t>
            </a:r>
            <a:r>
              <a:rPr lang="zh-CN" altLang="en-US" sz="2000" b="1" dirty="0">
                <a:solidFill>
                  <a:srgbClr val="FF0000"/>
                </a:solidFill>
                <a:latin typeface="微软雅黑" panose="020B0503020204020204" pitchFamily="34" charset="-122"/>
                <a:ea typeface="微软雅黑" panose="020B0503020204020204" pitchFamily="34" charset="-122"/>
              </a:rPr>
              <a:t>网站</a:t>
            </a:r>
            <a:r>
              <a:rPr lang="zh-CN" altLang="en-US" sz="2000" b="1" dirty="0">
                <a:solidFill>
                  <a:srgbClr val="000000"/>
                </a:solidFill>
                <a:latin typeface="楷体" panose="02010609060101010101" pitchFamily="49" charset="-122"/>
                <a:ea typeface="楷体" panose="02010609060101010101" pitchFamily="49" charset="-122"/>
              </a:rPr>
              <a:t>，</a:t>
            </a:r>
            <a:r>
              <a:rPr lang="zh-CN" altLang="en-US" sz="2000" b="1" dirty="0">
                <a:solidFill>
                  <a:srgbClr val="0000FF"/>
                </a:solidFill>
                <a:latin typeface="微软雅黑" panose="020B0503020204020204" pitchFamily="34" charset="-122"/>
                <a:ea typeface="微软雅黑" panose="020B0503020204020204" pitchFamily="34" charset="-122"/>
              </a:rPr>
              <a:t>搜集</a:t>
            </a:r>
            <a:r>
              <a:rPr lang="zh-CN" altLang="en-US" sz="2000" b="1" dirty="0">
                <a:solidFill>
                  <a:srgbClr val="000000"/>
                </a:solidFill>
                <a:latin typeface="楷体" panose="02010609060101010101" pitchFamily="49" charset="-122"/>
                <a:ea typeface="楷体" panose="02010609060101010101" pitchFamily="49" charset="-122"/>
              </a:rPr>
              <a:t>社会发展</a:t>
            </a:r>
            <a:r>
              <a:rPr lang="zh-CN" altLang="en-US" sz="2000" b="1" dirty="0">
                <a:solidFill>
                  <a:srgbClr val="FF0000"/>
                </a:solidFill>
                <a:latin typeface="微软雅黑" panose="020B0503020204020204" pitchFamily="34" charset="-122"/>
                <a:ea typeface="微软雅黑" panose="020B0503020204020204" pitchFamily="34" charset="-122"/>
              </a:rPr>
              <a:t>数据</a:t>
            </a:r>
            <a:r>
              <a:rPr lang="zh-CN" altLang="en-US" sz="2000" b="1" dirty="0">
                <a:solidFill>
                  <a:srgbClr val="000000"/>
                </a:solidFill>
                <a:latin typeface="楷体" panose="02010609060101010101" pitchFamily="49" charset="-122"/>
                <a:ea typeface="楷体" panose="02010609060101010101" pitchFamily="49" charset="-122"/>
              </a:rPr>
              <a:t>，</a:t>
            </a:r>
            <a:endParaRPr lang="en-US" altLang="zh-CN" sz="2000" b="1" dirty="0">
              <a:solidFill>
                <a:srgbClr val="000000"/>
              </a:solidFill>
              <a:latin typeface="楷体" panose="02010609060101010101" pitchFamily="49" charset="-122"/>
              <a:ea typeface="楷体" panose="02010609060101010101" pitchFamily="49" charset="-122"/>
            </a:endParaRPr>
          </a:p>
          <a:p>
            <a:r>
              <a:rPr lang="zh-CN" altLang="en-US" sz="2000" b="1" dirty="0">
                <a:solidFill>
                  <a:srgbClr val="0000FF"/>
                </a:solidFill>
                <a:latin typeface="微软雅黑" panose="020B0503020204020204" pitchFamily="34" charset="-122"/>
                <a:ea typeface="微软雅黑" panose="020B0503020204020204" pitchFamily="34" charset="-122"/>
              </a:rPr>
              <a:t>了解</a:t>
            </a:r>
            <a:r>
              <a:rPr lang="zh-CN" altLang="en-US" sz="2000" b="1" dirty="0">
                <a:solidFill>
                  <a:srgbClr val="000000"/>
                </a:solidFill>
                <a:latin typeface="楷体" panose="02010609060101010101" pitchFamily="49" charset="-122"/>
                <a:ea typeface="楷体" panose="02010609060101010101" pitchFamily="49" charset="-122"/>
              </a:rPr>
              <a:t>我国政治建设、经济建设、文化建设、社会建设、生态文明建设的</a:t>
            </a:r>
            <a:r>
              <a:rPr lang="zh-CN" altLang="en-US" sz="2000" b="1" dirty="0">
                <a:solidFill>
                  <a:srgbClr val="FF0000"/>
                </a:solidFill>
                <a:latin typeface="微软雅黑" panose="020B0503020204020204" pitchFamily="34" charset="-122"/>
                <a:ea typeface="微软雅黑" panose="020B0503020204020204" pitchFamily="34" charset="-122"/>
              </a:rPr>
              <a:t>成就</a:t>
            </a:r>
            <a:r>
              <a:rPr lang="zh-CN" altLang="en-US" sz="2000" b="1" dirty="0">
                <a:solidFill>
                  <a:srgbClr val="000000"/>
                </a:solidFill>
                <a:latin typeface="楷体" panose="02010609060101010101" pitchFamily="49" charset="-122"/>
                <a:ea typeface="楷体" panose="02010609060101010101" pitchFamily="49" charset="-122"/>
              </a:rPr>
              <a:t>，</a:t>
            </a:r>
            <a:r>
              <a:rPr lang="zh-CN" altLang="en-US" sz="2000" b="1" dirty="0">
                <a:solidFill>
                  <a:srgbClr val="0000FF"/>
                </a:solidFill>
                <a:latin typeface="微软雅黑" panose="020B0503020204020204" pitchFamily="34" charset="-122"/>
                <a:ea typeface="微软雅黑" panose="020B0503020204020204" pitchFamily="34" charset="-122"/>
              </a:rPr>
              <a:t>理解</a:t>
            </a:r>
            <a:r>
              <a:rPr lang="zh-CN" altLang="en-US" sz="2000" b="1" dirty="0">
                <a:solidFill>
                  <a:srgbClr val="000000"/>
                </a:solidFill>
                <a:latin typeface="楷体" panose="02010609060101010101" pitchFamily="49" charset="-122"/>
                <a:ea typeface="楷体" panose="02010609060101010101" pitchFamily="49" charset="-122"/>
              </a:rPr>
              <a:t>中国共产党不仅具有历史赋予的</a:t>
            </a:r>
            <a:r>
              <a:rPr lang="zh-CN" altLang="en-US" sz="2000" b="1" dirty="0">
                <a:solidFill>
                  <a:srgbClr val="FF0000"/>
                </a:solidFill>
                <a:latin typeface="微软雅黑" panose="020B0503020204020204" pitchFamily="34" charset="-122"/>
                <a:ea typeface="微软雅黑" panose="020B0503020204020204" pitchFamily="34" charset="-122"/>
              </a:rPr>
              <a:t>执政地位</a:t>
            </a:r>
            <a:r>
              <a:rPr lang="zh-CN" altLang="en-US" sz="2000" b="1" dirty="0">
                <a:solidFill>
                  <a:srgbClr val="000000"/>
                </a:solidFill>
                <a:latin typeface="楷体" panose="02010609060101010101" pitchFamily="49" charset="-122"/>
                <a:ea typeface="楷体" panose="02010609060101010101" pitchFamily="49" charset="-122"/>
              </a:rPr>
              <a:t>，也具有与时俱进的</a:t>
            </a:r>
            <a:r>
              <a:rPr lang="zh-CN" altLang="en-US" sz="2000" b="1" dirty="0">
                <a:solidFill>
                  <a:srgbClr val="FF0000"/>
                </a:solidFill>
                <a:latin typeface="微软雅黑" panose="020B0503020204020204" pitchFamily="34" charset="-122"/>
                <a:ea typeface="微软雅黑" panose="020B0503020204020204" pitchFamily="34" charset="-122"/>
              </a:rPr>
              <a:t>执政能力</a:t>
            </a:r>
            <a:r>
              <a:rPr lang="zh-CN" altLang="en-US" sz="2000" b="1" dirty="0">
                <a:solidFill>
                  <a:srgbClr val="000000"/>
                </a:solidFill>
                <a:latin typeface="楷体" panose="02010609060101010101" pitchFamily="49" charset="-122"/>
                <a:ea typeface="楷体" panose="02010609060101010101" pitchFamily="49" charset="-122"/>
              </a:rPr>
              <a:t>。</a:t>
            </a:r>
          </a:p>
        </p:txBody>
      </p:sp>
    </p:spTree>
    <p:extLst>
      <p:ext uri="{BB962C8B-B14F-4D97-AF65-F5344CB8AC3E}">
        <p14:creationId xmlns:p14="http://schemas.microsoft.com/office/powerpoint/2010/main" val="167441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矩形 6"/>
          <p:cNvSpPr>
            <a:spLocks noChangeArrowheads="1"/>
          </p:cNvSpPr>
          <p:nvPr/>
        </p:nvSpPr>
        <p:spPr bwMode="auto">
          <a:xfrm>
            <a:off x="70353" y="79347"/>
            <a:ext cx="8958386" cy="4801314"/>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lgn="ctr"/>
            <a:r>
              <a:rPr lang="zh-CN" altLang="en-US" sz="2400" b="1" dirty="0">
                <a:solidFill>
                  <a:srgbClr val="0000FF"/>
                </a:solidFill>
                <a:latin typeface="微软雅黑" panose="020B0503020204020204" charset="-122"/>
                <a:ea typeface="微软雅黑" panose="020B0503020204020204" charset="-122"/>
              </a:rPr>
              <a:t>从党建看</a:t>
            </a:r>
            <a:endParaRPr lang="en-US" altLang="zh-CN" sz="2400" b="1" dirty="0">
              <a:solidFill>
                <a:srgbClr val="0000FF"/>
              </a:solidFill>
              <a:latin typeface="微软雅黑" panose="020B0503020204020204" charset="-122"/>
              <a:ea typeface="微软雅黑" panose="020B0503020204020204" charset="-122"/>
              <a:sym typeface="+mn-ea"/>
            </a:endParaRPr>
          </a:p>
          <a:p>
            <a:r>
              <a:rPr lang="zh-CN" altLang="en-US" sz="2400" b="1" dirty="0">
                <a:solidFill>
                  <a:srgbClr val="0000FF"/>
                </a:solidFill>
                <a:latin typeface="微软雅黑" panose="020B0503020204020204" charset="-122"/>
                <a:ea typeface="微软雅黑" panose="020B0503020204020204" charset="-122"/>
                <a:sym typeface="+mn-ea"/>
              </a:rPr>
              <a:t>围绕</a:t>
            </a:r>
            <a:r>
              <a:rPr lang="zh-CN" altLang="en-US" sz="2400" b="1" dirty="0">
                <a:latin typeface="宋体" panose="02010600030101010101" pitchFamily="2" charset="-122"/>
                <a:ea typeface="宋体" panose="02010600030101010101" pitchFamily="2" charset="-122"/>
                <a:sym typeface="+mn-ea"/>
              </a:rPr>
              <a:t>“如何理解依法执政”议题，</a:t>
            </a:r>
          </a:p>
          <a:p>
            <a:r>
              <a:rPr lang="zh-CN" altLang="en-US" sz="2400" b="1" dirty="0">
                <a:solidFill>
                  <a:srgbClr val="0000FF"/>
                </a:solidFill>
                <a:latin typeface="微软雅黑" panose="020B0503020204020204" charset="-122"/>
                <a:ea typeface="微软雅黑" panose="020B0503020204020204" charset="-122"/>
                <a:sym typeface="+mn-ea"/>
              </a:rPr>
              <a:t>探究</a:t>
            </a:r>
            <a:r>
              <a:rPr lang="zh-CN" altLang="en-US" sz="2400" b="1" dirty="0">
                <a:latin typeface="宋体" panose="02010600030101010101" pitchFamily="2" charset="-122"/>
                <a:ea typeface="宋体" panose="02010600030101010101" pitchFamily="2" charset="-122"/>
                <a:sym typeface="+mn-ea"/>
              </a:rPr>
              <a:t>党领导人民</a:t>
            </a:r>
            <a:r>
              <a:rPr lang="zh-CN" altLang="en-US" sz="2400" b="1" dirty="0">
                <a:solidFill>
                  <a:srgbClr val="0000FF"/>
                </a:solidFill>
                <a:latin typeface="微软雅黑" panose="020B0503020204020204" charset="-122"/>
                <a:ea typeface="微软雅黑" panose="020B0503020204020204" charset="-122"/>
                <a:sym typeface="+mn-ea"/>
              </a:rPr>
              <a:t>制定</a:t>
            </a:r>
            <a:r>
              <a:rPr lang="zh-CN" altLang="en-US" sz="2400" b="1" dirty="0">
                <a:solidFill>
                  <a:srgbClr val="FF0000"/>
                </a:solidFill>
                <a:latin typeface="微软雅黑" panose="020B0503020204020204" charset="-122"/>
                <a:ea typeface="微软雅黑" panose="020B0503020204020204" charset="-122"/>
                <a:sym typeface="+mn-ea"/>
              </a:rPr>
              <a:t>法律</a:t>
            </a:r>
            <a:r>
              <a:rPr lang="zh-CN" altLang="en-US" sz="2400" b="1" dirty="0">
                <a:latin typeface="宋体" panose="02010600030101010101" pitchFamily="2" charset="-122"/>
                <a:ea typeface="宋体" panose="02010600030101010101" pitchFamily="2" charset="-122"/>
                <a:sym typeface="+mn-ea"/>
              </a:rPr>
              <a:t>、在宪法和法律的范围内</a:t>
            </a:r>
            <a:r>
              <a:rPr lang="zh-CN" altLang="en-US" sz="2400" b="1" dirty="0">
                <a:solidFill>
                  <a:srgbClr val="0000FF"/>
                </a:solidFill>
                <a:latin typeface="微软雅黑" panose="020B0503020204020204" charset="-122"/>
                <a:ea typeface="微软雅黑" panose="020B0503020204020204" charset="-122"/>
                <a:sym typeface="+mn-ea"/>
              </a:rPr>
              <a:t>活动</a:t>
            </a:r>
            <a:r>
              <a:rPr lang="zh-CN" altLang="en-US" sz="2400" b="1" dirty="0">
                <a:latin typeface="宋体" panose="02010600030101010101" pitchFamily="2" charset="-122"/>
                <a:ea typeface="宋体" panose="02010600030101010101" pitchFamily="2" charset="-122"/>
                <a:sym typeface="+mn-ea"/>
              </a:rPr>
              <a:t>的</a:t>
            </a:r>
            <a:r>
              <a:rPr lang="zh-CN" altLang="en-US" sz="2400" b="1" dirty="0">
                <a:solidFill>
                  <a:srgbClr val="FF0000"/>
                </a:solidFill>
                <a:latin typeface="微软雅黑" panose="020B0503020204020204" charset="-122"/>
                <a:ea typeface="微软雅黑" panose="020B0503020204020204" charset="-122"/>
                <a:sym typeface="+mn-ea"/>
              </a:rPr>
              <a:t>方式</a:t>
            </a:r>
            <a:r>
              <a:rPr lang="zh-CN" altLang="en-US" sz="2400" b="1" dirty="0">
                <a:latin typeface="宋体" panose="02010600030101010101" pitchFamily="2" charset="-122"/>
                <a:ea typeface="宋体" panose="02010600030101010101" pitchFamily="2" charset="-122"/>
                <a:sym typeface="+mn-ea"/>
              </a:rPr>
              <a:t>。</a:t>
            </a:r>
            <a:endParaRPr lang="en-US" altLang="zh-CN" sz="2400" b="1" dirty="0">
              <a:latin typeface="宋体" panose="02010600030101010101" pitchFamily="2" charset="-122"/>
              <a:ea typeface="宋体" panose="02010600030101010101" pitchFamily="2" charset="-122"/>
              <a:sym typeface="+mn-ea"/>
            </a:endParaRPr>
          </a:p>
          <a:p>
            <a:endParaRPr lang="en-US" altLang="zh-CN" sz="1200" b="1" dirty="0">
              <a:latin typeface="宋体" panose="02010600030101010101" pitchFamily="2" charset="-122"/>
              <a:ea typeface="宋体" panose="02010600030101010101" pitchFamily="2" charset="-122"/>
              <a:sym typeface="+mn-ea"/>
            </a:endParaRPr>
          </a:p>
          <a:p>
            <a:r>
              <a:rPr lang="zh-CN" altLang="en-US" sz="2400" b="1" dirty="0">
                <a:solidFill>
                  <a:srgbClr val="0000FF"/>
                </a:solidFill>
                <a:latin typeface="微软雅黑" panose="020B0503020204020204" charset="-122"/>
                <a:ea typeface="微软雅黑" panose="020B0503020204020204" charset="-122"/>
              </a:rPr>
              <a:t>搜集</a:t>
            </a:r>
            <a:r>
              <a:rPr lang="zh-CN" altLang="en-US" sz="2000" b="1" dirty="0">
                <a:latin typeface="楷体" panose="02010609060101010101" pitchFamily="49" charset="-122"/>
                <a:ea typeface="楷体" panose="02010609060101010101" pitchFamily="49" charset="-122"/>
              </a:rPr>
              <a:t>中国共产党在领导立法</a:t>
            </a:r>
            <a:r>
              <a:rPr lang="zh-CN" altLang="en-US" sz="16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保证执法</a:t>
            </a:r>
            <a:r>
              <a:rPr lang="zh-CN" altLang="en-US" sz="16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支持司法</a:t>
            </a:r>
            <a:r>
              <a:rPr lang="zh-CN" altLang="en-US" sz="16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带头守法等方面的</a:t>
            </a:r>
            <a:r>
              <a:rPr lang="zh-CN" altLang="en-US" sz="2400" b="1" dirty="0">
                <a:solidFill>
                  <a:srgbClr val="FF0000"/>
                </a:solidFill>
                <a:latin typeface="微软雅黑" panose="020B0503020204020204" charset="-122"/>
                <a:ea typeface="微软雅黑" panose="020B0503020204020204" charset="-122"/>
              </a:rPr>
              <a:t>实例</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r>
              <a:rPr lang="zh-CN" altLang="en-US" sz="2400" b="1" dirty="0">
                <a:solidFill>
                  <a:srgbClr val="0000FF"/>
                </a:solidFill>
                <a:latin typeface="微软雅黑" panose="020B0503020204020204" charset="-122"/>
                <a:ea typeface="微软雅黑" panose="020B0503020204020204" charset="-122"/>
              </a:rPr>
              <a:t>了解</a:t>
            </a:r>
            <a:r>
              <a:rPr lang="zh-CN" altLang="en-US" sz="2400" b="1" dirty="0">
                <a:latin typeface="楷体" panose="02010609060101010101" pitchFamily="49" charset="-122"/>
                <a:ea typeface="楷体" panose="02010609060101010101" pitchFamily="49" charset="-122"/>
              </a:rPr>
              <a:t>党</a:t>
            </a:r>
            <a:r>
              <a:rPr lang="zh-CN" altLang="en-US" sz="2400" b="1" dirty="0">
                <a:latin typeface="微软雅黑" panose="020B0503020204020204" pitchFamily="34" charset="-122"/>
                <a:ea typeface="微软雅黑" panose="020B0503020204020204" pitchFamily="34" charset="-122"/>
              </a:rPr>
              <a:t>依法执政</a:t>
            </a:r>
            <a:r>
              <a:rPr lang="zh-CN" altLang="en-US" sz="2400" b="1" dirty="0">
                <a:latin typeface="楷体" panose="02010609060101010101" pitchFamily="49" charset="-122"/>
                <a:ea typeface="楷体" panose="02010609060101010101" pitchFamily="49" charset="-122"/>
              </a:rPr>
              <a:t>的</a:t>
            </a:r>
            <a:r>
              <a:rPr lang="zh-CN" altLang="en-US" sz="2400" b="1" dirty="0">
                <a:solidFill>
                  <a:srgbClr val="FF0000"/>
                </a:solidFill>
                <a:latin typeface="微软雅黑" panose="020B0503020204020204" charset="-122"/>
                <a:ea typeface="微软雅黑" panose="020B0503020204020204" charset="-122"/>
              </a:rPr>
              <a:t>方式</a:t>
            </a:r>
            <a:r>
              <a:rPr lang="zh-CN" altLang="en-US" sz="2400" b="1" dirty="0">
                <a:latin typeface="楷体" panose="02010609060101010101" pitchFamily="49" charset="-122"/>
                <a:ea typeface="楷体" panose="02010609060101010101" pitchFamily="49" charset="-122"/>
              </a:rPr>
              <a:t>和</a:t>
            </a:r>
            <a:r>
              <a:rPr lang="zh-CN" altLang="en-US" sz="2400" b="1" dirty="0">
                <a:solidFill>
                  <a:srgbClr val="FF0000"/>
                </a:solidFill>
                <a:latin typeface="微软雅黑" panose="020B0503020204020204" charset="-122"/>
                <a:ea typeface="微软雅黑" panose="020B0503020204020204" charset="-122"/>
              </a:rPr>
              <a:t>表现</a:t>
            </a:r>
            <a:r>
              <a:rPr lang="zh-CN" altLang="en-US" sz="24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endParaRPr lang="zh-CN" altLang="en-US" sz="1000" b="1" dirty="0">
              <a:latin typeface="楷体" panose="02010609060101010101" pitchFamily="49" charset="-122"/>
              <a:ea typeface="楷体" panose="02010609060101010101" pitchFamily="49" charset="-122"/>
            </a:endParaRPr>
          </a:p>
          <a:p>
            <a:r>
              <a:rPr lang="zh-CN" altLang="en-US" sz="2400" b="1" dirty="0">
                <a:solidFill>
                  <a:srgbClr val="0000FF"/>
                </a:solidFill>
                <a:latin typeface="微软雅黑" panose="020B0503020204020204" charset="-122"/>
                <a:ea typeface="微软雅黑" panose="020B0503020204020204" charset="-122"/>
              </a:rPr>
              <a:t>评析</a:t>
            </a:r>
            <a:r>
              <a:rPr lang="zh-CN" altLang="en-US" sz="2400" b="1" dirty="0">
                <a:latin typeface="楷体" panose="02010609060101010101" pitchFamily="49" charset="-122"/>
                <a:ea typeface="楷体" panose="02010609060101010101" pitchFamily="49" charset="-122"/>
              </a:rPr>
              <a:t>有关</a:t>
            </a:r>
            <a:r>
              <a:rPr lang="zh-CN" altLang="en-US" sz="2400" b="1" dirty="0">
                <a:solidFill>
                  <a:srgbClr val="FF0000"/>
                </a:solidFill>
                <a:latin typeface="微软雅黑" panose="020B0503020204020204" charset="-122"/>
                <a:ea typeface="微软雅黑" panose="020B0503020204020204" charset="-122"/>
              </a:rPr>
              <a:t>事例</a:t>
            </a:r>
            <a:r>
              <a:rPr lang="zh-CN" altLang="en-US" sz="24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0000FF"/>
                </a:solidFill>
                <a:latin typeface="微软雅黑" panose="020B0503020204020204" charset="-122"/>
                <a:ea typeface="微软雅黑" panose="020B0503020204020204" charset="-122"/>
              </a:rPr>
              <a:t>说明</a:t>
            </a:r>
            <a:r>
              <a:rPr lang="zh-CN" altLang="en-US" sz="2400" b="1" dirty="0">
                <a:latin typeface="楷体" panose="02010609060101010101" pitchFamily="49" charset="-122"/>
                <a:ea typeface="楷体" panose="02010609060101010101" pitchFamily="49" charset="-122"/>
              </a:rPr>
              <a:t>“党政军民学，东西南北中，党是</a:t>
            </a:r>
            <a:r>
              <a:rPr lang="zh-CN" altLang="en-US" sz="2400" b="1" dirty="0">
                <a:solidFill>
                  <a:srgbClr val="FF0000"/>
                </a:solidFill>
                <a:latin typeface="微软雅黑" panose="020B0503020204020204" charset="-122"/>
                <a:ea typeface="微软雅黑" panose="020B0503020204020204" charset="-122"/>
              </a:rPr>
              <a:t>领导一切</a:t>
            </a:r>
            <a:r>
              <a:rPr lang="zh-CN" altLang="en-US" sz="2400" b="1" dirty="0">
                <a:latin typeface="楷体" panose="02010609060101010101" pitchFamily="49" charset="-122"/>
                <a:ea typeface="楷体" panose="02010609060101010101" pitchFamily="49" charset="-122"/>
              </a:rPr>
              <a:t>的”。</a:t>
            </a:r>
            <a:endParaRPr lang="en-US" altLang="zh-CN" sz="2400" b="1" dirty="0">
              <a:latin typeface="楷体" panose="02010609060101010101" pitchFamily="49" charset="-122"/>
              <a:ea typeface="楷体" panose="02010609060101010101" pitchFamily="49" charset="-122"/>
            </a:endParaRPr>
          </a:p>
          <a:p>
            <a:endParaRPr lang="zh-CN" altLang="en-US" sz="800" b="1" dirty="0">
              <a:latin typeface="楷体" panose="02010609060101010101" pitchFamily="49" charset="-122"/>
              <a:ea typeface="楷体" panose="02010609060101010101" pitchFamily="49" charset="-122"/>
            </a:endParaRPr>
          </a:p>
          <a:p>
            <a:r>
              <a:rPr lang="zh-CN" altLang="en-US" sz="2400" b="1" dirty="0">
                <a:solidFill>
                  <a:srgbClr val="0000FF"/>
                </a:solidFill>
                <a:latin typeface="微软雅黑" panose="020B0503020204020204" charset="-122"/>
                <a:ea typeface="微软雅黑" panose="020B0503020204020204" charset="-122"/>
              </a:rPr>
              <a:t>走访</a:t>
            </a:r>
            <a:r>
              <a:rPr lang="zh-CN" altLang="en-US" sz="2400" b="1" dirty="0">
                <a:latin typeface="楷体" panose="02010609060101010101" pitchFamily="49" charset="-122"/>
                <a:ea typeface="楷体" panose="02010609060101010101" pitchFamily="49" charset="-122"/>
              </a:rPr>
              <a:t>所在地区的政府机关、企事业单位的</a:t>
            </a:r>
            <a:r>
              <a:rPr lang="zh-CN" altLang="en-US" sz="2400" b="1" dirty="0">
                <a:solidFill>
                  <a:srgbClr val="FF0000"/>
                </a:solidFill>
                <a:latin typeface="微软雅黑" panose="020B0503020204020204" charset="-122"/>
                <a:ea typeface="微软雅黑" panose="020B0503020204020204" charset="-122"/>
              </a:rPr>
              <a:t>党组织</a:t>
            </a:r>
            <a:r>
              <a:rPr lang="zh-CN" altLang="en-US" sz="24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0000FF"/>
                </a:solidFill>
                <a:latin typeface="微软雅黑" panose="020B0503020204020204" charset="-122"/>
                <a:ea typeface="微软雅黑" panose="020B0503020204020204" charset="-122"/>
              </a:rPr>
              <a:t>了解</a:t>
            </a:r>
            <a:r>
              <a:rPr lang="zh-CN" altLang="en-US" sz="2400" b="1" dirty="0">
                <a:latin typeface="楷体" panose="02010609060101010101" pitchFamily="49" charset="-122"/>
                <a:ea typeface="楷体" panose="02010609060101010101" pitchFamily="49" charset="-122"/>
              </a:rPr>
              <a:t>党</a:t>
            </a:r>
            <a:r>
              <a:rPr lang="zh-CN" altLang="en-US" sz="2400" b="1" dirty="0">
                <a:latin typeface="微软雅黑" panose="020B0503020204020204" pitchFamily="34" charset="-122"/>
                <a:ea typeface="微软雅黑" panose="020B0503020204020204" pitchFamily="34" charset="-122"/>
              </a:rPr>
              <a:t>依法执政</a:t>
            </a:r>
            <a:r>
              <a:rPr lang="zh-CN" altLang="en-US" sz="2400" b="1" dirty="0">
                <a:latin typeface="楷体" panose="02010609060101010101" pitchFamily="49" charset="-122"/>
                <a:ea typeface="楷体" panose="02010609060101010101" pitchFamily="49" charset="-122"/>
              </a:rPr>
              <a:t>的</a:t>
            </a:r>
            <a:r>
              <a:rPr lang="zh-CN" altLang="en-US" sz="2400" b="1" dirty="0">
                <a:solidFill>
                  <a:srgbClr val="FF0000"/>
                </a:solidFill>
                <a:latin typeface="微软雅黑" panose="020B0503020204020204" charset="-122"/>
                <a:ea typeface="微软雅黑" panose="020B0503020204020204" charset="-122"/>
              </a:rPr>
              <a:t>表现</a:t>
            </a:r>
            <a:r>
              <a:rPr lang="zh-CN" altLang="en-US" sz="2400" b="1" dirty="0">
                <a:latin typeface="楷体" panose="02010609060101010101" pitchFamily="49" charset="-122"/>
                <a:ea typeface="楷体" panose="02010609060101010101" pitchFamily="49" charset="-122"/>
              </a:rPr>
              <a:t>。</a:t>
            </a:r>
          </a:p>
          <a:p>
            <a:endParaRPr lang="en-US" altLang="zh-CN" sz="1200" b="1" dirty="0">
              <a:latin typeface="楷体" panose="02010609060101010101" pitchFamily="49" charset="-122"/>
              <a:ea typeface="楷体" panose="02010609060101010101" pitchFamily="49" charset="-122"/>
            </a:endParaRPr>
          </a:p>
          <a:p>
            <a:r>
              <a:rPr lang="zh-CN" altLang="en-US" sz="2400" b="1" dirty="0">
                <a:solidFill>
                  <a:srgbClr val="0000FF"/>
                </a:solidFill>
                <a:latin typeface="微软雅黑" panose="020B0503020204020204" charset="-122"/>
                <a:ea typeface="微软雅黑" panose="020B0503020204020204" charset="-122"/>
              </a:rPr>
              <a:t>登录</a:t>
            </a:r>
            <a:r>
              <a:rPr lang="zh-CN" altLang="en-US" sz="2400" b="1" dirty="0">
                <a:latin typeface="楷体" panose="02010609060101010101" pitchFamily="49" charset="-122"/>
                <a:ea typeface="楷体" panose="02010609060101010101" pitchFamily="49" charset="-122"/>
              </a:rPr>
              <a:t>相关</a:t>
            </a:r>
            <a:r>
              <a:rPr lang="zh-CN" altLang="en-US" sz="2400" b="1" dirty="0">
                <a:solidFill>
                  <a:srgbClr val="FF0000"/>
                </a:solidFill>
                <a:latin typeface="微软雅黑" panose="020B0503020204020204" charset="-122"/>
                <a:ea typeface="微软雅黑" panose="020B0503020204020204" charset="-122"/>
              </a:rPr>
              <a:t>网站</a:t>
            </a:r>
            <a:r>
              <a:rPr lang="zh-CN" altLang="en-US" sz="24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0000FF"/>
                </a:solidFill>
                <a:latin typeface="微软雅黑" panose="020B0503020204020204" charset="-122"/>
                <a:ea typeface="微软雅黑" panose="020B0503020204020204" charset="-122"/>
              </a:rPr>
              <a:t>了解</a:t>
            </a:r>
            <a:r>
              <a:rPr lang="zh-CN" altLang="en-US" sz="2400" b="1" dirty="0">
                <a:latin typeface="微软雅黑" panose="020B0503020204020204" pitchFamily="34" charset="-122"/>
                <a:ea typeface="微软雅黑" panose="020B0503020204020204" pitchFamily="34" charset="-122"/>
              </a:rPr>
              <a:t>坚持和改善党的领导</a:t>
            </a:r>
            <a:r>
              <a:rPr lang="zh-CN" altLang="en-US" sz="2400" b="1" dirty="0">
                <a:latin typeface="楷体" panose="02010609060101010101" pitchFamily="49" charset="-122"/>
                <a:ea typeface="楷体" panose="02010609060101010101" pitchFamily="49" charset="-122"/>
              </a:rPr>
              <a:t>的有关</a:t>
            </a:r>
            <a:r>
              <a:rPr lang="zh-CN" altLang="en-US" sz="2400" b="1" dirty="0">
                <a:solidFill>
                  <a:srgbClr val="FF0000"/>
                </a:solidFill>
                <a:latin typeface="微软雅黑" panose="020B0503020204020204" charset="-122"/>
                <a:ea typeface="微软雅黑" panose="020B0503020204020204" charset="-122"/>
              </a:rPr>
              <a:t>举措</a:t>
            </a:r>
            <a:r>
              <a:rPr lang="zh-CN" altLang="en-US" sz="2400" b="1" dirty="0">
                <a:latin typeface="楷体" panose="02010609060101010101" pitchFamily="49" charset="-122"/>
                <a:ea typeface="楷体" panose="02010609060101010101" pitchFamily="49" charset="-122"/>
              </a:rPr>
              <a:t>，</a:t>
            </a:r>
            <a:r>
              <a:rPr lang="zh-CN" altLang="en-US" sz="2400" b="1" dirty="0">
                <a:solidFill>
                  <a:srgbClr val="0000FF"/>
                </a:solidFill>
                <a:latin typeface="微软雅黑" panose="020B0503020204020204" charset="-122"/>
                <a:ea typeface="微软雅黑" panose="020B0503020204020204" charset="-122"/>
              </a:rPr>
              <a:t>分享</a:t>
            </a:r>
            <a:r>
              <a:rPr lang="zh-CN" altLang="en-US" sz="2400" b="1" dirty="0">
                <a:latin typeface="楷体" panose="02010609060101010101" pitchFamily="49" charset="-122"/>
                <a:ea typeface="楷体" panose="02010609060101010101" pitchFamily="49" charset="-122"/>
              </a:rPr>
              <a:t>各自的心得。</a:t>
            </a:r>
            <a:endParaRPr lang="zh-CN" altLang="en-US" sz="2200" b="1" dirty="0">
              <a:solidFill>
                <a:srgbClr val="0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8810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76" y="523220"/>
            <a:ext cx="8974952" cy="4462760"/>
          </a:xfrm>
          <a:prstGeom prst="rect">
            <a:avLst/>
          </a:prstGeom>
          <a:ln>
            <a:solidFill>
              <a:schemeClr val="accent1"/>
            </a:solidFill>
          </a:ln>
        </p:spPr>
        <p:txBody>
          <a:bodyPr wrap="square">
            <a:spAutoFit/>
          </a:bodyPr>
          <a:lstStyle/>
          <a:p>
            <a:pPr algn="just">
              <a:defRPr/>
            </a:pPr>
            <a:r>
              <a:rPr lang="zh-CN" altLang="en-US" b="1" spc="-38" dirty="0">
                <a:latin typeface="楷体" panose="02010609060101010101" charset="-122"/>
                <a:ea typeface="楷体" panose="02010609060101010101" charset="-122"/>
              </a:rPr>
              <a:t>　　</a:t>
            </a:r>
            <a:r>
              <a:rPr lang="zh-CN" altLang="en-US" sz="2000" b="1" spc="-38" dirty="0">
                <a:latin typeface="楷体" panose="02010609060101010101" charset="-122"/>
                <a:ea typeface="楷体" panose="02010609060101010101" charset="-122"/>
              </a:rPr>
              <a:t>在</a:t>
            </a:r>
            <a:r>
              <a:rPr lang="en-US" altLang="zh-CN" sz="2000" b="1" spc="-38" dirty="0">
                <a:latin typeface="楷体" panose="02010609060101010101" charset="-122"/>
                <a:ea typeface="楷体" panose="02010609060101010101" charset="-122"/>
              </a:rPr>
              <a:t>“</a:t>
            </a:r>
            <a:r>
              <a:rPr lang="zh-CN" altLang="en-US" sz="2000" b="1" spc="-38" dirty="0">
                <a:latin typeface="楷体" panose="02010609060101010101" charset="-122"/>
                <a:ea typeface="楷体" panose="02010609060101010101" charset="-122"/>
              </a:rPr>
              <a:t>浩然正气满乾坤 </a:t>
            </a:r>
            <a:r>
              <a:rPr lang="zh-CN" altLang="en-US" sz="2000" b="1" spc="-38" dirty="0">
                <a:latin typeface="宋体" charset="0"/>
                <a:ea typeface="宋体" charset="0"/>
              </a:rPr>
              <a:t> </a:t>
            </a:r>
            <a:r>
              <a:rPr lang="zh-CN" altLang="en-US" sz="2000" b="1" spc="-38" dirty="0">
                <a:latin typeface="宋体" charset="0"/>
                <a:ea typeface="宋体" charset="0"/>
                <a:cs typeface="宋体" charset="0"/>
              </a:rPr>
              <a:t>—</a:t>
            </a:r>
            <a:r>
              <a:rPr lang="zh-CN" altLang="en-US" sz="2000" b="1" spc="-38" dirty="0">
                <a:latin typeface="宋体-简" panose="02010800040101010101" charset="-122"/>
                <a:ea typeface="宋体-简" panose="02010800040101010101" charset="-122"/>
              </a:rPr>
              <a:t> </a:t>
            </a:r>
            <a:r>
              <a:rPr lang="zh-CN" altLang="en-US" sz="2000" b="1" spc="-38" dirty="0">
                <a:latin typeface="楷体" panose="02010609060101010101" charset="-122"/>
                <a:ea typeface="楷体" panose="02010609060101010101" charset="-122"/>
              </a:rPr>
              <a:t>中国廉政文物精华展</a:t>
            </a:r>
            <a:r>
              <a:rPr lang="en-US" altLang="zh-CN" sz="2000" b="1" spc="-38" dirty="0">
                <a:latin typeface="楷体" panose="02010609060101010101" charset="-122"/>
                <a:ea typeface="楷体" panose="02010609060101010101" charset="-122"/>
              </a:rPr>
              <a:t>“</a:t>
            </a:r>
            <a:r>
              <a:rPr lang="zh-CN" altLang="en-US" sz="2000" b="1" spc="-38" dirty="0">
                <a:solidFill>
                  <a:srgbClr val="0000FF"/>
                </a:solidFill>
                <a:latin typeface="楷体" panose="02010609060101010101" charset="-122"/>
                <a:ea typeface="楷体" panose="02010609060101010101" charset="-122"/>
              </a:rPr>
              <a:t>展出</a:t>
            </a:r>
            <a:r>
              <a:rPr lang="zh-CN" altLang="en-US" sz="2000" b="1" spc="-38" dirty="0">
                <a:latin typeface="楷体" panose="02010609060101010101" charset="-122"/>
                <a:ea typeface="楷体" panose="02010609060101010101" charset="-122"/>
              </a:rPr>
              <a:t>的</a:t>
            </a:r>
            <a:r>
              <a:rPr lang="zh-CN" altLang="en-US" sz="2000" b="1" spc="-38" dirty="0">
                <a:solidFill>
                  <a:srgbClr val="FF0000"/>
                </a:solidFill>
                <a:latin typeface="楷体" panose="02010609060101010101" charset="-122"/>
                <a:ea typeface="楷体" panose="02010609060101010101" charset="-122"/>
              </a:rPr>
              <a:t>文物中</a:t>
            </a:r>
            <a:r>
              <a:rPr lang="zh-CN" altLang="en-US" sz="2000" b="1" spc="-38" dirty="0">
                <a:latin typeface="楷体" panose="02010609060101010101" charset="-122"/>
                <a:ea typeface="楷体" panose="02010609060101010101" charset="-122"/>
              </a:rPr>
              <a:t>，由李大钊</a:t>
            </a:r>
            <a:r>
              <a:rPr lang="zh-CN" altLang="en-US" sz="2000" b="1" spc="-38" dirty="0">
                <a:solidFill>
                  <a:srgbClr val="0000FF"/>
                </a:solidFill>
                <a:latin typeface="楷体" panose="02010609060101010101" charset="-122"/>
                <a:ea typeface="楷体" panose="02010609060101010101" charset="-122"/>
              </a:rPr>
              <a:t>手书</a:t>
            </a:r>
            <a:r>
              <a:rPr lang="zh-CN" altLang="en-US" sz="2000" b="1" spc="-38" dirty="0">
                <a:latin typeface="楷体" panose="02010609060101010101" charset="-122"/>
                <a:ea typeface="楷体" panose="02010609060101010101" charset="-122"/>
              </a:rPr>
              <a:t>的</a:t>
            </a:r>
            <a:r>
              <a:rPr lang="zh-CN" altLang="en-US" sz="2000" b="1" spc="-38" dirty="0">
                <a:solidFill>
                  <a:srgbClr val="FF0000"/>
                </a:solidFill>
                <a:latin typeface="楷体" panose="02010609060101010101" charset="-122"/>
                <a:ea typeface="楷体" panose="02010609060101010101" charset="-122"/>
              </a:rPr>
              <a:t>对联</a:t>
            </a:r>
            <a:r>
              <a:rPr lang="en-US" altLang="zh-CN" sz="2000" b="1" spc="-38" dirty="0">
                <a:latin typeface="楷体" panose="02010609060101010101" charset="-122"/>
                <a:ea typeface="楷体" panose="02010609060101010101" charset="-122"/>
              </a:rPr>
              <a:t>“</a:t>
            </a:r>
            <a:r>
              <a:rPr lang="zh-CN" altLang="en-US" sz="2000" b="1" spc="-38" dirty="0">
                <a:latin typeface="楷体" panose="02010609060101010101" charset="-122"/>
                <a:ea typeface="楷体" panose="02010609060101010101" charset="-122"/>
              </a:rPr>
              <a:t>铁肩担道义，妙手着文章</a:t>
            </a:r>
            <a:r>
              <a:rPr lang="en-US" altLang="zh-CN" sz="2000" b="1" spc="-38" dirty="0">
                <a:latin typeface="楷体" panose="02010609060101010101" charset="-122"/>
                <a:ea typeface="楷体" panose="02010609060101010101" charset="-122"/>
              </a:rPr>
              <a:t>“</a:t>
            </a:r>
            <a:r>
              <a:rPr lang="zh-CN" altLang="en-US" sz="2000" b="1" spc="-38" dirty="0">
                <a:latin typeface="楷体" panose="02010609060101010101" charset="-122"/>
                <a:ea typeface="楷体" panose="02010609060101010101" charset="-122"/>
              </a:rPr>
              <a:t>、方志敏</a:t>
            </a:r>
            <a:r>
              <a:rPr lang="zh-CN" altLang="en-US" sz="2000" b="1" spc="-38" dirty="0">
                <a:solidFill>
                  <a:srgbClr val="0000FF"/>
                </a:solidFill>
                <a:latin typeface="楷体" panose="02010609060101010101" charset="-122"/>
                <a:ea typeface="楷体" panose="02010609060101010101" charset="-122"/>
              </a:rPr>
              <a:t>撰写</a:t>
            </a:r>
            <a:r>
              <a:rPr lang="zh-CN" altLang="en-US" sz="2000" b="1" spc="-38" dirty="0">
                <a:latin typeface="楷体" panose="02010609060101010101" charset="-122"/>
                <a:ea typeface="楷体" panose="02010609060101010101" charset="-122"/>
              </a:rPr>
              <a:t>的《清贫》</a:t>
            </a:r>
            <a:r>
              <a:rPr lang="zh-CN" altLang="en-US" sz="2000" b="1" spc="-38" dirty="0">
                <a:solidFill>
                  <a:srgbClr val="FF0000"/>
                </a:solidFill>
                <a:latin typeface="楷体" panose="02010609060101010101" charset="-122"/>
                <a:ea typeface="楷体" panose="02010609060101010101" charset="-122"/>
              </a:rPr>
              <a:t>手稿</a:t>
            </a:r>
            <a:r>
              <a:rPr lang="zh-CN" altLang="en-US" sz="2000" b="1" spc="-38" dirty="0">
                <a:latin typeface="楷体" panose="02010609060101010101" charset="-122"/>
                <a:ea typeface="楷体" panose="02010609060101010101" charset="-122"/>
              </a:rPr>
              <a:t>、《中华苏维埃共和国宪法大纲》</a:t>
            </a:r>
            <a:r>
              <a:rPr lang="zh-CN" altLang="en-US" sz="2000" b="1" spc="-38" dirty="0">
                <a:solidFill>
                  <a:srgbClr val="FF0000"/>
                </a:solidFill>
                <a:latin typeface="楷体" panose="02010609060101010101" charset="-122"/>
                <a:ea typeface="楷体" panose="02010609060101010101" charset="-122"/>
              </a:rPr>
              <a:t>刻石</a:t>
            </a:r>
            <a:r>
              <a:rPr lang="zh-CN" altLang="en-US" sz="2000" b="1" spc="-38" dirty="0">
                <a:latin typeface="楷体" panose="02010609060101010101" charset="-122"/>
                <a:ea typeface="楷体" panose="02010609060101010101" charset="-122"/>
              </a:rPr>
              <a:t>，中华苏维埃政府工农检察部控告局</a:t>
            </a:r>
            <a:r>
              <a:rPr lang="zh-CN" altLang="en-US" sz="2000" b="1" spc="-38" dirty="0">
                <a:solidFill>
                  <a:srgbClr val="0000FF"/>
                </a:solidFill>
                <a:latin typeface="楷体" panose="02010609060101010101" charset="-122"/>
                <a:ea typeface="楷体" panose="02010609060101010101" charset="-122"/>
              </a:rPr>
              <a:t>设置</a:t>
            </a:r>
            <a:r>
              <a:rPr lang="zh-CN" altLang="en-US" sz="2000" b="1" spc="-38" dirty="0">
                <a:latin typeface="楷体" panose="02010609060101010101" charset="-122"/>
                <a:ea typeface="楷体" panose="02010609060101010101" charset="-122"/>
              </a:rPr>
              <a:t>的</a:t>
            </a:r>
            <a:r>
              <a:rPr lang="zh-CN" altLang="en-US" sz="2000" b="1" spc="-38" dirty="0">
                <a:solidFill>
                  <a:srgbClr val="FF0000"/>
                </a:solidFill>
                <a:latin typeface="楷体" panose="02010609060101010101" charset="-122"/>
                <a:ea typeface="楷体" panose="02010609060101010101" charset="-122"/>
              </a:rPr>
              <a:t>控告箱</a:t>
            </a:r>
            <a:r>
              <a:rPr lang="zh-CN" altLang="en-US" sz="2000" b="1" spc="-38" dirty="0">
                <a:latin typeface="楷体" panose="02010609060101010101" charset="-122"/>
                <a:ea typeface="楷体" panose="02010609060101010101" charset="-122"/>
              </a:rPr>
              <a:t>、晋冀鲁豫边区政府</a:t>
            </a:r>
            <a:r>
              <a:rPr lang="zh-CN" altLang="en-US" sz="2000" b="1" spc="-38" dirty="0">
                <a:solidFill>
                  <a:srgbClr val="0000FF"/>
                </a:solidFill>
                <a:latin typeface="楷体" panose="02010609060101010101" charset="-122"/>
                <a:ea typeface="楷体" panose="02010609060101010101" charset="-122"/>
              </a:rPr>
              <a:t>颁发</a:t>
            </a:r>
            <a:r>
              <a:rPr lang="zh-CN" altLang="en-US" sz="2000" b="1" spc="-38" dirty="0">
                <a:latin typeface="楷体" panose="02010609060101010101" charset="-122"/>
                <a:ea typeface="楷体" panose="02010609060101010101" charset="-122"/>
              </a:rPr>
              <a:t>的《晋冀鲁豫边区惩治贪污</a:t>
            </a:r>
            <a:r>
              <a:rPr lang="zh-CN" altLang="en-US" sz="2000" b="1" spc="-38" dirty="0">
                <a:solidFill>
                  <a:srgbClr val="FF0000"/>
                </a:solidFill>
                <a:latin typeface="楷体" panose="02010609060101010101" charset="-122"/>
                <a:ea typeface="楷体" panose="02010609060101010101" charset="-122"/>
              </a:rPr>
              <a:t>暂行办法</a:t>
            </a:r>
            <a:r>
              <a:rPr lang="zh-CN" altLang="en-US" sz="2000" b="1" spc="-38" dirty="0">
                <a:latin typeface="楷体" panose="02010609060101010101" charset="-122"/>
                <a:ea typeface="楷体" panose="02010609060101010101" charset="-122"/>
              </a:rPr>
              <a:t>》、毛泽东</a:t>
            </a:r>
            <a:r>
              <a:rPr lang="zh-CN" altLang="en-US" sz="2000" b="1" spc="-38" dirty="0">
                <a:solidFill>
                  <a:srgbClr val="0000FF"/>
                </a:solidFill>
                <a:latin typeface="楷体" panose="02010609060101010101" charset="-122"/>
                <a:ea typeface="楷体" panose="02010609060101010101" charset="-122"/>
              </a:rPr>
              <a:t>致</a:t>
            </a:r>
            <a:r>
              <a:rPr lang="zh-CN" altLang="en-US" sz="2000" b="1" spc="-38" dirty="0">
                <a:latin typeface="楷体" panose="02010609060101010101" charset="-122"/>
                <a:ea typeface="楷体" panose="02010609060101010101" charset="-122"/>
              </a:rPr>
              <a:t>延安党政军各界关于永远保持延安和陕甘宁边区时的艰苦奋斗作风的</a:t>
            </a:r>
            <a:r>
              <a:rPr lang="zh-CN" altLang="en-US" sz="2000" b="1" spc="-38" dirty="0">
                <a:solidFill>
                  <a:srgbClr val="FF0000"/>
                </a:solidFill>
                <a:latin typeface="楷体" panose="02010609060101010101" charset="-122"/>
                <a:ea typeface="楷体" panose="02010609060101010101" charset="-122"/>
              </a:rPr>
              <a:t>复电</a:t>
            </a:r>
            <a:r>
              <a:rPr lang="zh-CN" altLang="en-US" sz="2000" b="1" spc="-38" dirty="0">
                <a:latin typeface="楷体" panose="02010609060101010101" charset="-122"/>
                <a:ea typeface="楷体" panose="02010609060101010101" charset="-122"/>
              </a:rPr>
              <a:t>、刘少奇《论共产党员</a:t>
            </a:r>
            <a:r>
              <a:rPr lang="zh-CN" altLang="en-US" sz="2000" b="1" spc="-38" dirty="0">
                <a:latin typeface="楷体" panose="02010609060101010101" charset="-122"/>
                <a:ea typeface="楷体" panose="02010609060101010101" charset="-122"/>
                <a:sym typeface="+mn-ea"/>
              </a:rPr>
              <a:t>的修养</a:t>
            </a:r>
            <a:r>
              <a:rPr lang="zh-CN" altLang="en-US" sz="2000" b="1" spc="-38" dirty="0">
                <a:latin typeface="楷体" panose="02010609060101010101" charset="-122"/>
                <a:ea typeface="楷体" panose="02010609060101010101" charset="-122"/>
              </a:rPr>
              <a:t>》</a:t>
            </a:r>
            <a:r>
              <a:rPr lang="zh-CN" altLang="en-US" sz="2000" b="1" spc="-38" dirty="0">
                <a:solidFill>
                  <a:srgbClr val="FF0000"/>
                </a:solidFill>
                <a:latin typeface="楷体" panose="02010609060101010101" charset="-122"/>
                <a:ea typeface="楷体" panose="02010609060101010101" charset="-122"/>
              </a:rPr>
              <a:t>部分早期版本</a:t>
            </a:r>
            <a:r>
              <a:rPr lang="zh-CN" altLang="en-US" sz="2000" b="1" spc="-38" dirty="0">
                <a:latin typeface="楷体" panose="02010609060101010101" charset="-122"/>
                <a:ea typeface="楷体" panose="02010609060101010101" charset="-122"/>
              </a:rPr>
              <a:t>、警卫员为周恩来</a:t>
            </a:r>
            <a:r>
              <a:rPr lang="zh-CN" altLang="en-US" sz="2000" b="1" spc="-38" dirty="0">
                <a:solidFill>
                  <a:srgbClr val="0000FF"/>
                </a:solidFill>
                <a:latin typeface="楷体" panose="02010609060101010101" charset="-122"/>
                <a:ea typeface="楷体" panose="02010609060101010101" charset="-122"/>
              </a:rPr>
              <a:t>补袜子</a:t>
            </a:r>
            <a:r>
              <a:rPr lang="zh-CN" altLang="en-US" sz="2000" b="1" spc="-38" dirty="0">
                <a:latin typeface="楷体" panose="02010609060101010101" charset="-122"/>
                <a:ea typeface="楷体" panose="02010609060101010101" charset="-122"/>
              </a:rPr>
              <a:t>用的</a:t>
            </a:r>
            <a:r>
              <a:rPr lang="zh-CN" altLang="en-US" sz="2000" b="1" spc="-38" dirty="0">
                <a:solidFill>
                  <a:srgbClr val="FF0000"/>
                </a:solidFill>
                <a:latin typeface="楷体" panose="02010609060101010101" charset="-122"/>
                <a:ea typeface="楷体" panose="02010609060101010101" charset="-122"/>
              </a:rPr>
              <a:t>袜板等</a:t>
            </a:r>
            <a:r>
              <a:rPr lang="zh-CN" altLang="en-US" sz="2000" b="1" spc="-38" dirty="0">
                <a:latin typeface="楷体" panose="02010609060101010101" charset="-122"/>
                <a:ea typeface="楷体" panose="02010609060101010101" charset="-122"/>
              </a:rPr>
              <a:t>。</a:t>
            </a:r>
          </a:p>
          <a:p>
            <a:pPr algn="just">
              <a:defRPr/>
            </a:pPr>
            <a:endParaRPr lang="zh-CN" altLang="en-US" sz="2000" b="1" spc="-38" dirty="0">
              <a:latin typeface="楷体" panose="02010609060101010101" charset="-122"/>
              <a:ea typeface="楷体" panose="02010609060101010101" charset="-122"/>
            </a:endParaRPr>
          </a:p>
          <a:p>
            <a:pPr algn="just">
              <a:defRPr/>
            </a:pPr>
            <a:r>
              <a:rPr lang="zh-CN" altLang="en-US" sz="2400" b="1" spc="-38" dirty="0">
                <a:solidFill>
                  <a:schemeClr val="tx1"/>
                </a:solidFill>
                <a:latin typeface="+mn-ea"/>
                <a:ea typeface="+mn-ea"/>
              </a:rPr>
              <a:t>       </a:t>
            </a:r>
            <a:r>
              <a:rPr lang="en-US" altLang="zh-CN" sz="2400" b="1" spc="-38" dirty="0">
                <a:solidFill>
                  <a:schemeClr val="tx1"/>
                </a:solidFill>
                <a:latin typeface="+mn-ea"/>
                <a:ea typeface="+mn-ea"/>
              </a:rPr>
              <a:t>1.</a:t>
            </a:r>
            <a:r>
              <a:rPr lang="zh-CN" altLang="en-US" sz="2400" b="1" spc="-38" dirty="0">
                <a:solidFill>
                  <a:srgbClr val="0000FF"/>
                </a:solidFill>
                <a:latin typeface="+mn-ea"/>
                <a:ea typeface="+mn-ea"/>
              </a:rPr>
              <a:t>如果</a:t>
            </a:r>
            <a:r>
              <a:rPr lang="zh-CN" altLang="en-US" sz="2400" b="1" spc="-38" dirty="0">
                <a:solidFill>
                  <a:schemeClr val="tx1"/>
                </a:solidFill>
                <a:latin typeface="宋体" panose="02010600030101010101" pitchFamily="2" charset="-122"/>
                <a:ea typeface="宋体" panose="02010600030101010101" pitchFamily="2" charset="-122"/>
              </a:rPr>
              <a:t>要为改革开放时期廉政建设展览</a:t>
            </a:r>
            <a:r>
              <a:rPr lang="zh-CN" altLang="en-US" sz="2400" b="1" spc="-38" dirty="0">
                <a:solidFill>
                  <a:srgbClr val="0000FF"/>
                </a:solidFill>
                <a:latin typeface="+mn-ea"/>
                <a:ea typeface="+mn-ea"/>
              </a:rPr>
              <a:t>推荐</a:t>
            </a:r>
            <a:r>
              <a:rPr lang="zh-CN" altLang="en-US" sz="2400" b="1" spc="-38" dirty="0">
                <a:solidFill>
                  <a:srgbClr val="FF0000"/>
                </a:solidFill>
                <a:latin typeface="+mn-ea"/>
                <a:ea typeface="+mn-ea"/>
              </a:rPr>
              <a:t>展品</a:t>
            </a:r>
            <a:r>
              <a:rPr lang="zh-CN" altLang="en-US" sz="2400" b="1" spc="-38" dirty="0">
                <a:solidFill>
                  <a:schemeClr val="tx1"/>
                </a:solidFill>
                <a:latin typeface="+mn-ea"/>
                <a:ea typeface="+mn-ea"/>
              </a:rPr>
              <a:t>，</a:t>
            </a:r>
            <a:endParaRPr lang="en-US" altLang="zh-CN" sz="2400" b="1" spc="-38" dirty="0">
              <a:solidFill>
                <a:schemeClr val="tx1"/>
              </a:solidFill>
              <a:latin typeface="+mn-ea"/>
              <a:ea typeface="+mn-ea"/>
            </a:endParaRPr>
          </a:p>
          <a:p>
            <a:pPr algn="just">
              <a:defRPr/>
            </a:pPr>
            <a:r>
              <a:rPr lang="zh-CN" altLang="en-US" sz="2400" b="1" spc="-38" dirty="0">
                <a:solidFill>
                  <a:schemeClr val="tx1"/>
                </a:solidFill>
                <a:latin typeface="+mn-ea"/>
                <a:ea typeface="+mn-ea"/>
              </a:rPr>
              <a:t>          你会</a:t>
            </a:r>
            <a:r>
              <a:rPr lang="zh-CN" altLang="en-US" sz="2400" b="1" spc="-38" dirty="0">
                <a:solidFill>
                  <a:srgbClr val="0000FF"/>
                </a:solidFill>
                <a:latin typeface="+mn-ea"/>
                <a:ea typeface="+mn-ea"/>
              </a:rPr>
              <a:t>推荐</a:t>
            </a:r>
            <a:r>
              <a:rPr lang="zh-CN" altLang="en-US" sz="2400" b="1" spc="-38" dirty="0">
                <a:solidFill>
                  <a:schemeClr val="tx1"/>
                </a:solidFill>
                <a:latin typeface="+mn-ea"/>
                <a:ea typeface="+mn-ea"/>
              </a:rPr>
              <a:t>哪些？</a:t>
            </a:r>
            <a:r>
              <a:rPr lang="zh-CN" altLang="en-US" sz="2400" b="1" spc="-38" dirty="0">
                <a:solidFill>
                  <a:srgbClr val="0000FF"/>
                </a:solidFill>
                <a:latin typeface="+mn-ea"/>
                <a:ea typeface="+mn-ea"/>
              </a:rPr>
              <a:t>说明</a:t>
            </a:r>
            <a:r>
              <a:rPr lang="zh-CN" altLang="en-US" sz="2400" b="1" spc="-38" dirty="0">
                <a:solidFill>
                  <a:srgbClr val="FF0000"/>
                </a:solidFill>
                <a:latin typeface="+mn-ea"/>
                <a:ea typeface="+mn-ea"/>
              </a:rPr>
              <a:t>理由</a:t>
            </a:r>
            <a:r>
              <a:rPr lang="zh-CN" altLang="en-US" sz="2400" b="1" spc="-38" dirty="0">
                <a:solidFill>
                  <a:schemeClr val="tx1"/>
                </a:solidFill>
                <a:latin typeface="+mn-ea"/>
                <a:ea typeface="+mn-ea"/>
              </a:rPr>
              <a:t>。</a:t>
            </a:r>
          </a:p>
          <a:p>
            <a:pPr algn="just">
              <a:defRPr/>
            </a:pPr>
            <a:r>
              <a:rPr lang="zh-CN" altLang="en-US" sz="2400" b="1" spc="-38" dirty="0">
                <a:solidFill>
                  <a:schemeClr val="tx1"/>
                </a:solidFill>
                <a:latin typeface="+mn-ea"/>
                <a:ea typeface="+mn-ea"/>
              </a:rPr>
              <a:t>  </a:t>
            </a:r>
            <a:endParaRPr lang="en-US" altLang="zh-CN" sz="2400" b="1" spc="-38" dirty="0">
              <a:solidFill>
                <a:schemeClr val="tx1"/>
              </a:solidFill>
              <a:latin typeface="+mn-ea"/>
              <a:ea typeface="+mn-ea"/>
            </a:endParaRPr>
          </a:p>
          <a:p>
            <a:pPr algn="just">
              <a:defRPr/>
            </a:pPr>
            <a:r>
              <a:rPr lang="en-US" altLang="zh-CN" sz="2400" b="1" spc="-38" dirty="0">
                <a:solidFill>
                  <a:schemeClr val="tx1"/>
                </a:solidFill>
                <a:latin typeface="+mn-ea"/>
                <a:ea typeface="+mn-ea"/>
              </a:rPr>
              <a:t>       2.</a:t>
            </a:r>
            <a:r>
              <a:rPr lang="zh-CN" altLang="en-US" sz="2400" b="1" spc="-38" dirty="0">
                <a:solidFill>
                  <a:srgbClr val="0000FF"/>
                </a:solidFill>
                <a:latin typeface="+mn-ea"/>
                <a:ea typeface="+mn-ea"/>
              </a:rPr>
              <a:t>搜集</a:t>
            </a:r>
            <a:r>
              <a:rPr lang="zh-CN" altLang="en-US" sz="2400" b="1" spc="-38" dirty="0">
                <a:solidFill>
                  <a:schemeClr val="tx1"/>
                </a:solidFill>
                <a:latin typeface="宋体" panose="02010600030101010101" pitchFamily="2" charset="-122"/>
                <a:ea typeface="宋体" panose="02010600030101010101" pitchFamily="2" charset="-122"/>
              </a:rPr>
              <a:t>有关</a:t>
            </a:r>
            <a:r>
              <a:rPr lang="zh-CN" altLang="en-US" sz="2400" b="1" spc="-38" dirty="0">
                <a:solidFill>
                  <a:schemeClr val="tx1"/>
                </a:solidFill>
                <a:latin typeface="+mn-ea"/>
                <a:ea typeface="+mn-ea"/>
              </a:rPr>
              <a:t>反腐倡廉</a:t>
            </a:r>
            <a:r>
              <a:rPr lang="zh-CN" altLang="en-US" sz="2400" b="1" spc="-38" dirty="0">
                <a:solidFill>
                  <a:schemeClr val="tx1"/>
                </a:solidFill>
                <a:latin typeface="宋体" panose="02010600030101010101" pitchFamily="2" charset="-122"/>
                <a:ea typeface="宋体" panose="02010600030101010101" pitchFamily="2" charset="-122"/>
              </a:rPr>
              <a:t>的</a:t>
            </a:r>
            <a:r>
              <a:rPr lang="zh-CN" altLang="en-US" sz="2400" b="1" spc="-38" dirty="0">
                <a:solidFill>
                  <a:srgbClr val="FF0000"/>
                </a:solidFill>
                <a:latin typeface="+mn-ea"/>
                <a:ea typeface="+mn-ea"/>
              </a:rPr>
              <a:t>资料</a:t>
            </a:r>
            <a:r>
              <a:rPr lang="zh-CN" altLang="en-US" sz="2400" b="1" spc="-38" dirty="0">
                <a:solidFill>
                  <a:schemeClr val="tx1"/>
                </a:solidFill>
                <a:latin typeface="+mn-ea"/>
                <a:ea typeface="+mn-ea"/>
              </a:rPr>
              <a:t>，</a:t>
            </a:r>
            <a:endParaRPr lang="en-US" altLang="zh-CN" sz="2400" b="1" spc="-38" dirty="0">
              <a:solidFill>
                <a:schemeClr val="tx1"/>
              </a:solidFill>
              <a:latin typeface="+mn-ea"/>
              <a:ea typeface="+mn-ea"/>
            </a:endParaRPr>
          </a:p>
          <a:p>
            <a:pPr algn="just">
              <a:defRPr/>
            </a:pPr>
            <a:r>
              <a:rPr lang="en-US" altLang="zh-CN" sz="2400" b="1" spc="-38" dirty="0">
                <a:solidFill>
                  <a:schemeClr val="tx1"/>
                </a:solidFill>
                <a:latin typeface="+mn-ea"/>
                <a:ea typeface="+mn-ea"/>
              </a:rPr>
              <a:t>          </a:t>
            </a:r>
            <a:r>
              <a:rPr lang="zh-CN" altLang="en-US" sz="2400" b="1" spc="-38" dirty="0">
                <a:solidFill>
                  <a:srgbClr val="0000FF"/>
                </a:solidFill>
                <a:latin typeface="+mn-ea"/>
                <a:ea typeface="+mn-ea"/>
              </a:rPr>
              <a:t>结合</a:t>
            </a:r>
            <a:r>
              <a:rPr lang="zh-CN" altLang="en-US" sz="2400" b="1" spc="-38" dirty="0">
                <a:solidFill>
                  <a:schemeClr val="tx1"/>
                </a:solidFill>
                <a:latin typeface="+mn-ea"/>
                <a:ea typeface="+mn-ea"/>
              </a:rPr>
              <a:t>新时代、新征程、新挑战，</a:t>
            </a:r>
            <a:endParaRPr lang="en-US" altLang="zh-CN" sz="2400" b="1" spc="-38" dirty="0">
              <a:solidFill>
                <a:schemeClr val="tx1"/>
              </a:solidFill>
              <a:latin typeface="+mn-ea"/>
              <a:ea typeface="+mn-ea"/>
            </a:endParaRPr>
          </a:p>
          <a:p>
            <a:pPr algn="just">
              <a:defRPr/>
            </a:pPr>
            <a:r>
              <a:rPr lang="en-US" altLang="zh-CN" sz="2400" b="1" spc="-38" dirty="0">
                <a:solidFill>
                  <a:schemeClr val="tx1"/>
                </a:solidFill>
                <a:latin typeface="+mn-ea"/>
                <a:ea typeface="+mn-ea"/>
              </a:rPr>
              <a:t>          </a:t>
            </a:r>
            <a:r>
              <a:rPr lang="zh-CN" altLang="en-US" sz="2400" b="1" spc="-38" dirty="0">
                <a:solidFill>
                  <a:srgbClr val="0000FF"/>
                </a:solidFill>
                <a:latin typeface="+mn-ea"/>
                <a:ea typeface="+mn-ea"/>
              </a:rPr>
              <a:t>说明</a:t>
            </a:r>
            <a:r>
              <a:rPr lang="zh-CN" altLang="en-US" sz="2400" b="1" spc="-38" dirty="0">
                <a:solidFill>
                  <a:schemeClr val="tx1"/>
                </a:solidFill>
                <a:latin typeface="宋体" panose="02010600030101010101" pitchFamily="2" charset="-122"/>
                <a:ea typeface="宋体" panose="02010600030101010101" pitchFamily="2" charset="-122"/>
              </a:rPr>
              <a:t>全面</a:t>
            </a:r>
            <a:r>
              <a:rPr lang="zh-CN" altLang="en-US" sz="2400" b="1" spc="-38" dirty="0">
                <a:solidFill>
                  <a:schemeClr val="tx1"/>
                </a:solidFill>
                <a:latin typeface="+mn-ea"/>
                <a:ea typeface="+mn-ea"/>
              </a:rPr>
              <a:t>从严治党</a:t>
            </a:r>
            <a:r>
              <a:rPr lang="zh-CN" altLang="en-US" sz="2400" b="1" spc="-38" dirty="0">
                <a:solidFill>
                  <a:schemeClr val="tx1"/>
                </a:solidFill>
                <a:latin typeface="宋体" panose="02010600030101010101" pitchFamily="2" charset="-122"/>
                <a:ea typeface="宋体" panose="02010600030101010101" pitchFamily="2" charset="-122"/>
              </a:rPr>
              <a:t>的</a:t>
            </a:r>
            <a:r>
              <a:rPr lang="zh-CN" altLang="en-US" sz="2400" b="1" spc="-38" dirty="0">
                <a:solidFill>
                  <a:srgbClr val="FF0000"/>
                </a:solidFill>
                <a:latin typeface="+mn-ea"/>
                <a:ea typeface="+mn-ea"/>
              </a:rPr>
              <a:t>意义</a:t>
            </a:r>
            <a:r>
              <a:rPr lang="zh-CN" altLang="en-US" sz="2400" b="1" spc="-38" dirty="0">
                <a:solidFill>
                  <a:schemeClr val="tx1"/>
                </a:solidFill>
                <a:latin typeface="+mn-ea"/>
                <a:ea typeface="+mn-ea"/>
              </a:rPr>
              <a:t>。</a:t>
            </a:r>
          </a:p>
        </p:txBody>
      </p:sp>
      <p:sp>
        <p:nvSpPr>
          <p:cNvPr id="11" name="矩形 7"/>
          <p:cNvSpPr>
            <a:spLocks noChangeArrowheads="1"/>
          </p:cNvSpPr>
          <p:nvPr/>
        </p:nvSpPr>
        <p:spPr bwMode="auto">
          <a:xfrm>
            <a:off x="107576" y="0"/>
            <a:ext cx="892884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r>
              <a:rPr lang="zh-CN" altLang="en-US" sz="2800" b="1" dirty="0">
                <a:solidFill>
                  <a:srgbClr val="0000FF"/>
                </a:solidFill>
                <a:latin typeface="微软雅黑" panose="020B0503020204020204" charset="-122"/>
                <a:ea typeface="微软雅黑" panose="020B0503020204020204" charset="-122"/>
              </a:rPr>
              <a:t>三、探究路径参考（一） </a:t>
            </a:r>
            <a:r>
              <a:rPr lang="zh-CN" altLang="en-US" sz="2800" b="1" spc="-38" dirty="0">
                <a:solidFill>
                  <a:srgbClr val="FF0000"/>
                </a:solidFill>
                <a:latin typeface="+mn-ea"/>
                <a:ea typeface="+mn-ea"/>
                <a:sym typeface="+mn-ea"/>
              </a:rPr>
              <a:t>党</a:t>
            </a:r>
            <a:r>
              <a:rPr lang="zh-CN" altLang="en-US" sz="2800" b="1" spc="-38" dirty="0">
                <a:latin typeface="+mn-ea"/>
                <a:ea typeface="+mn-ea"/>
                <a:sym typeface="+mn-ea"/>
              </a:rPr>
              <a:t>在不同时期的</a:t>
            </a:r>
            <a:r>
              <a:rPr lang="zh-CN" altLang="en-US" sz="2800" b="1" spc="-38" dirty="0">
                <a:solidFill>
                  <a:srgbClr val="FF0000"/>
                </a:solidFill>
                <a:latin typeface="+mn-ea"/>
                <a:ea typeface="+mn-ea"/>
                <a:sym typeface="+mn-ea"/>
              </a:rPr>
              <a:t>廉政</a:t>
            </a:r>
            <a:r>
              <a:rPr lang="zh-CN" altLang="en-US" sz="2800" b="1" spc="-38" dirty="0">
                <a:solidFill>
                  <a:srgbClr val="0000FF"/>
                </a:solidFill>
                <a:latin typeface="+mn-ea"/>
                <a:ea typeface="+mn-ea"/>
                <a:sym typeface="+mn-ea"/>
              </a:rPr>
              <a:t>建设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51867" y="84149"/>
            <a:ext cx="9040265" cy="469320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4300">
                <a:solidFill>
                  <a:schemeClr val="tx1"/>
                </a:solidFill>
                <a:latin typeface="Arial" panose="020B0604020202090204" pitchFamily="34" charset="0"/>
                <a:ea typeface="仿宋_GB2312" pitchFamily="49" charset="-122"/>
              </a:defRPr>
            </a:lvl1pPr>
            <a:lvl2pPr marL="742950" indent="-285750">
              <a:defRPr sz="4300">
                <a:solidFill>
                  <a:schemeClr val="tx1"/>
                </a:solidFill>
                <a:latin typeface="Arial" panose="020B0604020202090204" pitchFamily="34" charset="0"/>
                <a:ea typeface="仿宋_GB2312" pitchFamily="49" charset="-122"/>
              </a:defRPr>
            </a:lvl2pPr>
            <a:lvl3pPr marL="1143000" indent="-228600">
              <a:defRPr sz="4300">
                <a:solidFill>
                  <a:schemeClr val="tx1"/>
                </a:solidFill>
                <a:latin typeface="Arial" panose="020B0604020202090204" pitchFamily="34" charset="0"/>
                <a:ea typeface="仿宋_GB2312" pitchFamily="49" charset="-122"/>
              </a:defRPr>
            </a:lvl3pPr>
            <a:lvl4pPr marL="1600200" indent="-228600">
              <a:defRPr sz="4300">
                <a:solidFill>
                  <a:schemeClr val="tx1"/>
                </a:solidFill>
                <a:latin typeface="Arial" panose="020B0604020202090204" pitchFamily="34" charset="0"/>
                <a:ea typeface="仿宋_GB2312" pitchFamily="49" charset="-122"/>
              </a:defRPr>
            </a:lvl4pPr>
            <a:lvl5pPr marL="2057400" indent="-228600">
              <a:defRPr sz="4300">
                <a:solidFill>
                  <a:schemeClr val="tx1"/>
                </a:solidFill>
                <a:latin typeface="Arial" panose="020B0604020202090204" pitchFamily="34" charset="0"/>
                <a:ea typeface="仿宋_GB2312" pitchFamily="49" charset="-122"/>
              </a:defRPr>
            </a:lvl5pPr>
            <a:lvl6pPr marL="25146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6pPr>
            <a:lvl7pPr marL="29718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7pPr>
            <a:lvl8pPr marL="34290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8pPr>
            <a:lvl9pPr marL="3886200" indent="-228600" eaLnBrk="0" fontAlgn="base" hangingPunct="0">
              <a:spcBef>
                <a:spcPct val="0"/>
              </a:spcBef>
              <a:spcAft>
                <a:spcPct val="0"/>
              </a:spcAft>
              <a:defRPr sz="4300">
                <a:solidFill>
                  <a:schemeClr val="tx1"/>
                </a:solidFill>
                <a:latin typeface="Arial" panose="020B0604020202090204" pitchFamily="34" charset="0"/>
                <a:ea typeface="仿宋_GB2312" pitchFamily="49" charset="-122"/>
              </a:defRPr>
            </a:lvl9pPr>
          </a:lstStyle>
          <a:p>
            <a:pPr algn="just">
              <a:defRPr/>
            </a:pPr>
            <a:r>
              <a:rPr lang="en-US" altLang="zh-CN" sz="2800" b="1" dirty="0">
                <a:latin typeface="宋体" panose="02010600030101010101" pitchFamily="2" charset="-122"/>
                <a:ea typeface="宋体" panose="02010600030101010101" pitchFamily="2" charset="-122"/>
              </a:rPr>
              <a:t>1.</a:t>
            </a:r>
            <a:r>
              <a:rPr lang="zh-CN" altLang="en-US" sz="2400" b="1" spc="-38" dirty="0">
                <a:solidFill>
                  <a:srgbClr val="0000FF"/>
                </a:solidFill>
                <a:latin typeface="+mn-ea"/>
              </a:rPr>
              <a:t>如果</a:t>
            </a:r>
            <a:r>
              <a:rPr lang="zh-CN" altLang="en-US" sz="2400" b="1" spc="-38" dirty="0">
                <a:latin typeface="宋体" panose="02010600030101010101" pitchFamily="2" charset="-122"/>
                <a:ea typeface="宋体" panose="02010600030101010101" pitchFamily="2" charset="-122"/>
              </a:rPr>
              <a:t>要为改革开放时期廉政建设展览</a:t>
            </a:r>
            <a:r>
              <a:rPr lang="zh-CN" altLang="en-US" sz="2400" b="1" spc="-38" dirty="0">
                <a:solidFill>
                  <a:srgbClr val="0000FF"/>
                </a:solidFill>
                <a:latin typeface="+mn-ea"/>
              </a:rPr>
              <a:t>推荐</a:t>
            </a:r>
            <a:r>
              <a:rPr lang="zh-CN" altLang="en-US" sz="2400" b="1" spc="-38" dirty="0">
                <a:solidFill>
                  <a:srgbClr val="FF0000"/>
                </a:solidFill>
                <a:latin typeface="+mn-ea"/>
              </a:rPr>
              <a:t>展品</a:t>
            </a:r>
            <a:r>
              <a:rPr lang="zh-CN" altLang="en-US" sz="2400" b="1" spc="-38" dirty="0">
                <a:latin typeface="+mn-ea"/>
              </a:rPr>
              <a:t>，</a:t>
            </a:r>
            <a:endParaRPr lang="en-US" altLang="zh-CN" sz="2400" b="1" spc="-38" dirty="0">
              <a:latin typeface="+mn-ea"/>
            </a:endParaRPr>
          </a:p>
          <a:p>
            <a:pPr algn="just">
              <a:defRPr/>
            </a:pPr>
            <a:r>
              <a:rPr lang="zh-CN" altLang="en-US" sz="2400" b="1" spc="-38" dirty="0">
                <a:latin typeface="+mn-ea"/>
              </a:rPr>
              <a:t>    你会</a:t>
            </a:r>
            <a:r>
              <a:rPr lang="zh-CN" altLang="en-US" sz="2400" b="1" spc="-38" dirty="0">
                <a:solidFill>
                  <a:srgbClr val="0000FF"/>
                </a:solidFill>
                <a:latin typeface="+mn-ea"/>
              </a:rPr>
              <a:t>推荐</a:t>
            </a:r>
            <a:r>
              <a:rPr lang="zh-CN" altLang="en-US" sz="2400" b="1" spc="-38" dirty="0">
                <a:latin typeface="+mn-ea"/>
              </a:rPr>
              <a:t>哪些？</a:t>
            </a:r>
            <a:r>
              <a:rPr lang="zh-CN" altLang="en-US" sz="2400" b="1" spc="-38" dirty="0">
                <a:solidFill>
                  <a:srgbClr val="0000FF"/>
                </a:solidFill>
                <a:latin typeface="+mn-ea"/>
              </a:rPr>
              <a:t>说明</a:t>
            </a:r>
            <a:r>
              <a:rPr lang="zh-CN" altLang="en-US" sz="2400" b="1" spc="-38" dirty="0">
                <a:solidFill>
                  <a:srgbClr val="FF0000"/>
                </a:solidFill>
                <a:latin typeface="+mn-ea"/>
              </a:rPr>
              <a:t>理由</a:t>
            </a:r>
            <a:r>
              <a:rPr lang="zh-CN" altLang="en-US" sz="2400" b="1" spc="-38" dirty="0">
                <a:latin typeface="+mn-ea"/>
              </a:rPr>
              <a:t>。</a:t>
            </a:r>
            <a:endParaRPr lang="en-US" altLang="zh-CN" sz="2400" b="1" spc="-38" dirty="0">
              <a:latin typeface="+mn-ea"/>
            </a:endParaRPr>
          </a:p>
          <a:p>
            <a:pPr algn="just">
              <a:defRPr/>
            </a:pPr>
            <a:endParaRPr lang="en-US" altLang="zh-CN" sz="2400" b="1" spc="-38" dirty="0">
              <a:latin typeface="+mn-ea"/>
            </a:endParaRPr>
          </a:p>
          <a:p>
            <a:pPr algn="just">
              <a:defRPr/>
            </a:pPr>
            <a:r>
              <a:rPr lang="zh-CN" altLang="en-US" sz="2400" b="1" spc="-38" dirty="0">
                <a:latin typeface="+mn-ea"/>
              </a:rPr>
              <a:t>推荐展品：</a:t>
            </a:r>
            <a:r>
              <a:rPr lang="zh-CN" altLang="en-US" sz="2400" b="1" dirty="0">
                <a:solidFill>
                  <a:srgbClr val="000000"/>
                </a:solidFill>
                <a:latin typeface="宋体" panose="02010600030101010101" pitchFamily="2" charset="-122"/>
                <a:ea typeface="宋体" panose="02010600030101010101" pitchFamily="2" charset="-122"/>
                <a:sym typeface="+mn-ea"/>
              </a:rPr>
              <a:t>基于</a:t>
            </a:r>
            <a:r>
              <a:rPr lang="en-US" altLang="zh-CN" sz="2400" b="1" dirty="0">
                <a:solidFill>
                  <a:srgbClr val="FF0000"/>
                </a:solidFill>
                <a:latin typeface="宋体" panose="02010600030101010101" pitchFamily="2" charset="-122"/>
                <a:ea typeface="宋体" panose="02010600030101010101" pitchFamily="2" charset="-122"/>
                <a:sym typeface="+mn-ea"/>
              </a:rPr>
              <a:t>“</a:t>
            </a:r>
            <a:r>
              <a:rPr lang="zh-CN" altLang="en-US" sz="2400" b="1" dirty="0">
                <a:solidFill>
                  <a:srgbClr val="FF0000"/>
                </a:solidFill>
                <a:latin typeface="宋体" panose="02010600030101010101" pitchFamily="2" charset="-122"/>
                <a:ea typeface="宋体" panose="02010600030101010101" pitchFamily="2" charset="-122"/>
                <a:sym typeface="+mn-ea"/>
              </a:rPr>
              <a:t>改革开放时期</a:t>
            </a:r>
            <a:r>
              <a:rPr lang="en-US" altLang="zh-CN" sz="2400" b="1" dirty="0">
                <a:solidFill>
                  <a:srgbClr val="FF0000"/>
                </a:solidFill>
                <a:latin typeface="宋体" panose="02010600030101010101" pitchFamily="2" charset="-122"/>
                <a:ea typeface="宋体" panose="02010600030101010101" pitchFamily="2" charset="-122"/>
                <a:sym typeface="+mn-ea"/>
              </a:rPr>
              <a:t>”</a:t>
            </a:r>
            <a:r>
              <a:rPr lang="zh-CN" altLang="en-US" sz="2400" b="1" dirty="0">
                <a:solidFill>
                  <a:srgbClr val="000000"/>
                </a:solidFill>
                <a:latin typeface="宋体" panose="02010600030101010101" pitchFamily="2" charset="-122"/>
                <a:ea typeface="宋体" panose="02010600030101010101" pitchFamily="2" charset="-122"/>
                <a:sym typeface="+mn-ea"/>
              </a:rPr>
              <a:t>和</a:t>
            </a:r>
            <a:r>
              <a:rPr lang="en-US" altLang="zh-CN" sz="2400" b="1" dirty="0">
                <a:solidFill>
                  <a:srgbClr val="FF0000"/>
                </a:solidFill>
                <a:latin typeface="宋体" panose="02010600030101010101" pitchFamily="2" charset="-122"/>
                <a:ea typeface="宋体" panose="02010600030101010101" pitchFamily="2" charset="-122"/>
                <a:sym typeface="+mn-ea"/>
              </a:rPr>
              <a:t>“</a:t>
            </a:r>
            <a:r>
              <a:rPr lang="zh-CN" altLang="en-US" sz="2400" b="1" dirty="0">
                <a:solidFill>
                  <a:srgbClr val="FF0000"/>
                </a:solidFill>
                <a:latin typeface="宋体" panose="02010600030101010101" pitchFamily="2" charset="-122"/>
                <a:ea typeface="宋体" panose="02010600030101010101" pitchFamily="2" charset="-122"/>
                <a:sym typeface="+mn-ea"/>
              </a:rPr>
              <a:t>廉政建设</a:t>
            </a:r>
            <a:r>
              <a:rPr lang="en-US" altLang="zh-CN" sz="2400" b="1" dirty="0">
                <a:solidFill>
                  <a:srgbClr val="FF0000"/>
                </a:solidFill>
                <a:latin typeface="宋体" panose="02010600030101010101" pitchFamily="2" charset="-122"/>
                <a:ea typeface="宋体" panose="02010600030101010101" pitchFamily="2" charset="-122"/>
                <a:sym typeface="+mn-ea"/>
              </a:rPr>
              <a:t>”</a:t>
            </a:r>
            <a:r>
              <a:rPr lang="zh-CN" altLang="en-US" sz="2400" b="1" dirty="0">
                <a:solidFill>
                  <a:srgbClr val="FF0000"/>
                </a:solidFill>
                <a:latin typeface="宋体" panose="02010600030101010101" pitchFamily="2" charset="-122"/>
                <a:ea typeface="宋体" panose="02010600030101010101" pitchFamily="2" charset="-122"/>
                <a:sym typeface="+mn-ea"/>
              </a:rPr>
              <a:t>。</a:t>
            </a:r>
            <a:endParaRPr lang="zh-CN" altLang="en-US" sz="2400" b="1" dirty="0">
              <a:solidFill>
                <a:srgbClr val="000000"/>
              </a:solidFill>
              <a:latin typeface="宋体" panose="02010600030101010101" pitchFamily="2" charset="-122"/>
              <a:ea typeface="宋体" panose="02010600030101010101" pitchFamily="2" charset="-122"/>
            </a:endParaRPr>
          </a:p>
          <a:p>
            <a:pPr>
              <a:lnSpc>
                <a:spcPct val="120000"/>
              </a:lnSpc>
              <a:spcBef>
                <a:spcPts val="600"/>
              </a:spcBef>
            </a:pPr>
            <a:r>
              <a:rPr lang="zh-CN" altLang="en-US" sz="2400" b="1" dirty="0">
                <a:solidFill>
                  <a:srgbClr val="000000"/>
                </a:solidFill>
                <a:latin typeface="宋体" panose="02010600030101010101" pitchFamily="2" charset="-122"/>
                <a:ea typeface="宋体" panose="02010600030101010101" pitchFamily="2" charset="-122"/>
              </a:rPr>
              <a:t>          可以是1978年改革开放以来，党</a:t>
            </a:r>
            <a:r>
              <a:rPr lang="zh-CN" altLang="en-US" sz="2400" b="1" dirty="0">
                <a:solidFill>
                  <a:srgbClr val="0000FF"/>
                </a:solidFill>
                <a:latin typeface="微软雅黑" panose="020B0503020204020204" pitchFamily="34" charset="-122"/>
                <a:ea typeface="微软雅黑" panose="020B0503020204020204" pitchFamily="34" charset="-122"/>
              </a:rPr>
              <a:t>反腐倡廉</a:t>
            </a:r>
            <a:r>
              <a:rPr lang="zh-CN" altLang="en-US" sz="2400" b="1" dirty="0">
                <a:solidFill>
                  <a:srgbClr val="000000"/>
                </a:solidFill>
                <a:latin typeface="宋体" panose="02010600030101010101" pitchFamily="2" charset="-122"/>
                <a:ea typeface="宋体" panose="02010600030101010101" pitchFamily="2" charset="-122"/>
              </a:rPr>
              <a:t>的</a:t>
            </a:r>
            <a:r>
              <a:rPr lang="zh-CN" altLang="en-US" sz="2400" b="1" dirty="0">
                <a:latin typeface="微软雅黑" panose="020B0503020204020204" pitchFamily="34" charset="-122"/>
                <a:ea typeface="微软雅黑" panose="020B0503020204020204" pitchFamily="34" charset="-122"/>
                <a:sym typeface="+mn-ea"/>
              </a:rPr>
              <a:t>实物</a:t>
            </a:r>
            <a:r>
              <a:rPr lang="zh-CN" altLang="en-US" sz="2400" b="1" dirty="0">
                <a:solidFill>
                  <a:srgbClr val="000000"/>
                </a:solidFill>
                <a:latin typeface="宋体" panose="02010600030101010101" pitchFamily="2" charset="-122"/>
                <a:ea typeface="宋体" panose="02010600030101010101" pitchFamily="2" charset="-122"/>
              </a:rPr>
              <a:t>，</a:t>
            </a:r>
            <a:endParaRPr lang="en-US" altLang="zh-CN" sz="2400" b="1" dirty="0">
              <a:solidFill>
                <a:srgbClr val="000000"/>
              </a:solidFill>
              <a:latin typeface="宋体" panose="02010600030101010101" pitchFamily="2" charset="-122"/>
              <a:ea typeface="宋体" panose="02010600030101010101" pitchFamily="2" charset="-122"/>
            </a:endParaRPr>
          </a:p>
          <a:p>
            <a:pPr>
              <a:lnSpc>
                <a:spcPct val="120000"/>
              </a:lnSpc>
              <a:spcBef>
                <a:spcPts val="600"/>
              </a:spcBef>
            </a:pPr>
            <a:r>
              <a:rPr lang="en-US" altLang="zh-CN" sz="2400" b="1" dirty="0">
                <a:solidFill>
                  <a:srgbClr val="FF0000"/>
                </a:solidFill>
                <a:latin typeface="宋体" panose="02010600030101010101" pitchFamily="2" charset="-122"/>
                <a:ea typeface="宋体" panose="02010600030101010101" pitchFamily="2" charset="-122"/>
              </a:rPr>
              <a:t>          </a:t>
            </a:r>
            <a:r>
              <a:rPr lang="zh-CN" altLang="en-US" sz="2400" b="1" dirty="0">
                <a:solidFill>
                  <a:srgbClr val="000000"/>
                </a:solidFill>
                <a:latin typeface="宋体" panose="02010600030101010101" pitchFamily="2" charset="-122"/>
                <a:ea typeface="宋体" panose="02010600030101010101" pitchFamily="2" charset="-122"/>
              </a:rPr>
              <a:t>如严肃</a:t>
            </a:r>
            <a:r>
              <a:rPr lang="zh-CN" altLang="en-US" sz="2400" b="1" dirty="0">
                <a:solidFill>
                  <a:srgbClr val="0000FF"/>
                </a:solidFill>
                <a:latin typeface="微软雅黑" panose="020B0503020204020204" pitchFamily="34" charset="-122"/>
                <a:ea typeface="微软雅黑" panose="020B0503020204020204" pitchFamily="34" charset="-122"/>
              </a:rPr>
              <a:t>查处</a:t>
            </a:r>
            <a:r>
              <a:rPr lang="zh-CN" altLang="en-US" sz="2400" b="1" dirty="0">
                <a:solidFill>
                  <a:srgbClr val="000000"/>
                </a:solidFill>
                <a:latin typeface="宋体" panose="02010600030101010101" pitchFamily="2" charset="-122"/>
                <a:ea typeface="宋体" panose="02010600030101010101" pitchFamily="2" charset="-122"/>
              </a:rPr>
              <a:t>严重违纪违法</a:t>
            </a:r>
            <a:r>
              <a:rPr lang="zh-CN" altLang="en-US" sz="2400" b="1" spc="-38" dirty="0">
                <a:solidFill>
                  <a:srgbClr val="FF0000"/>
                </a:solidFill>
                <a:latin typeface="+mn-ea"/>
              </a:rPr>
              <a:t>案件</a:t>
            </a:r>
            <a:r>
              <a:rPr lang="zh-CN" altLang="en-US" sz="2400" b="1" dirty="0">
                <a:solidFill>
                  <a:srgbClr val="000000"/>
                </a:solidFill>
                <a:latin typeface="宋体" panose="02010600030101010101" pitchFamily="2" charset="-122"/>
                <a:ea typeface="宋体" panose="02010600030101010101" pitchFamily="2" charset="-122"/>
              </a:rPr>
              <a:t>的</a:t>
            </a:r>
            <a:r>
              <a:rPr lang="zh-CN" altLang="en-US" sz="2400" b="1" dirty="0">
                <a:latin typeface="微软雅黑" panose="020B0503020204020204" pitchFamily="34" charset="-122"/>
                <a:ea typeface="微软雅黑" panose="020B0503020204020204" pitchFamily="34" charset="-122"/>
              </a:rPr>
              <a:t>资料</a:t>
            </a:r>
            <a:r>
              <a:rPr lang="zh-CN" altLang="en-US" sz="2400" b="1" dirty="0">
                <a:solidFill>
                  <a:srgbClr val="000000"/>
                </a:solidFill>
                <a:latin typeface="楷体" panose="02010609060101010101" pitchFamily="49" charset="-122"/>
                <a:ea typeface="楷体" panose="02010609060101010101" pitchFamily="49" charset="-122"/>
              </a:rPr>
              <a:t>、</a:t>
            </a:r>
            <a:r>
              <a:rPr lang="zh-CN" altLang="en-US" sz="2400" b="1" dirty="0">
                <a:latin typeface="微软雅黑" panose="020B0503020204020204" pitchFamily="34" charset="-122"/>
                <a:ea typeface="微软雅黑" panose="020B0503020204020204" pitchFamily="34" charset="-122"/>
              </a:rPr>
              <a:t>照片</a:t>
            </a:r>
            <a:r>
              <a:rPr lang="zh-CN" altLang="en-US" sz="2400" b="1" dirty="0">
                <a:solidFill>
                  <a:srgbClr val="000000"/>
                </a:solidFill>
                <a:latin typeface="宋体" panose="02010600030101010101" pitchFamily="2" charset="-122"/>
                <a:ea typeface="宋体" panose="02010600030101010101" pitchFamily="2" charset="-122"/>
              </a:rPr>
              <a:t>等。</a:t>
            </a:r>
            <a:endParaRPr lang="en-US" altLang="zh-CN" sz="2400" b="1" dirty="0">
              <a:solidFill>
                <a:srgbClr val="000000"/>
              </a:solidFill>
              <a:latin typeface="宋体" panose="02010600030101010101" pitchFamily="2" charset="-122"/>
              <a:ea typeface="宋体" panose="02010600030101010101" pitchFamily="2" charset="-122"/>
            </a:endParaRPr>
          </a:p>
          <a:p>
            <a:pPr>
              <a:lnSpc>
                <a:spcPct val="120000"/>
              </a:lnSpc>
              <a:spcBef>
                <a:spcPts val="600"/>
              </a:spcBef>
            </a:pPr>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00"/>
                </a:solidFill>
                <a:latin typeface="宋体" panose="02010600030101010101" pitchFamily="2" charset="-122"/>
                <a:ea typeface="宋体" panose="02010600030101010101" pitchFamily="2" charset="-122"/>
              </a:rPr>
              <a:t>可以是</a:t>
            </a:r>
            <a:r>
              <a:rPr lang="zh-CN" altLang="en-US" sz="2400" b="1" spc="-38" dirty="0">
                <a:solidFill>
                  <a:srgbClr val="FF0000"/>
                </a:solidFill>
                <a:latin typeface="+mn-ea"/>
              </a:rPr>
              <a:t>优秀共产党员</a:t>
            </a:r>
            <a:r>
              <a:rPr lang="zh-CN" altLang="en-US" sz="2400" b="1" dirty="0">
                <a:solidFill>
                  <a:srgbClr val="000000"/>
                </a:solidFill>
                <a:latin typeface="宋体" panose="02010600030101010101" pitchFamily="2" charset="-122"/>
                <a:ea typeface="宋体" panose="02010600030101010101" pitchFamily="2" charset="-122"/>
              </a:rPr>
              <a:t>的</a:t>
            </a:r>
            <a:r>
              <a:rPr lang="zh-CN" altLang="en-US" sz="2400" b="1" dirty="0">
                <a:latin typeface="微软雅黑" panose="020B0503020204020204" pitchFamily="34" charset="-122"/>
                <a:ea typeface="微软雅黑" panose="020B0503020204020204" pitchFamily="34" charset="-122"/>
              </a:rPr>
              <a:t>相关实物</a:t>
            </a:r>
            <a:r>
              <a:rPr lang="zh-CN" altLang="en-US" sz="2400" b="1" dirty="0">
                <a:solidFill>
                  <a:srgbClr val="000000"/>
                </a:solidFill>
                <a:latin typeface="宋体" panose="02010600030101010101" pitchFamily="2" charset="-122"/>
                <a:ea typeface="宋体" panose="02010600030101010101" pitchFamily="2" charset="-122"/>
              </a:rPr>
              <a:t>等。</a:t>
            </a:r>
            <a:endParaRPr lang="zh-CN" altLang="en-US" sz="3600" b="1" dirty="0">
              <a:solidFill>
                <a:srgbClr val="000000"/>
              </a:solidFill>
              <a:latin typeface="宋体" panose="02010600030101010101" pitchFamily="2" charset="-122"/>
              <a:ea typeface="宋体" panose="02010600030101010101" pitchFamily="2" charset="-122"/>
            </a:endParaRPr>
          </a:p>
          <a:p>
            <a:pPr>
              <a:lnSpc>
                <a:spcPct val="120000"/>
              </a:lnSpc>
              <a:spcBef>
                <a:spcPts val="600"/>
              </a:spcBef>
            </a:pPr>
            <a:endParaRPr lang="en-US" altLang="zh-CN" sz="2400" b="1" spc="-38" dirty="0">
              <a:latin typeface="微软雅黑" panose="020B0503020204020204" pitchFamily="34" charset="-122"/>
              <a:ea typeface="微软雅黑" panose="020B0503020204020204" pitchFamily="34" charset="-122"/>
            </a:endParaRPr>
          </a:p>
          <a:p>
            <a:pPr>
              <a:lnSpc>
                <a:spcPct val="120000"/>
              </a:lnSpc>
              <a:spcBef>
                <a:spcPts val="600"/>
              </a:spcBef>
            </a:pPr>
            <a:r>
              <a:rPr lang="zh-CN" altLang="en-US" sz="2400" b="1" spc="-38" dirty="0">
                <a:latin typeface="+mn-ea"/>
              </a:rPr>
              <a:t>推荐理由：</a:t>
            </a:r>
            <a:r>
              <a:rPr lang="zh-CN" altLang="en-US" sz="2400" b="1" dirty="0">
                <a:solidFill>
                  <a:srgbClr val="000000"/>
                </a:solidFill>
                <a:latin typeface="宋体" panose="02010600030101010101" pitchFamily="2" charset="-122"/>
                <a:ea typeface="宋体" panose="02010600030101010101" pitchFamily="2" charset="-122"/>
              </a:rPr>
              <a:t>结合对中国共产党的认识。</a:t>
            </a:r>
            <a:endParaRPr lang="en-US" altLang="zh-CN" sz="2400" b="1" dirty="0">
              <a:solidFill>
                <a:srgbClr val="000000"/>
              </a:solidFill>
              <a:latin typeface="宋体" panose="02010600030101010101" pitchFamily="2" charset="-122"/>
              <a:ea typeface="宋体" panose="02010600030101010101" pitchFamily="2" charset="-122"/>
            </a:endParaRPr>
          </a:p>
          <a:p>
            <a:pPr>
              <a:lnSpc>
                <a:spcPct val="120000"/>
              </a:lnSpc>
              <a:spcBef>
                <a:spcPts val="600"/>
              </a:spcBef>
            </a:pPr>
            <a:r>
              <a:rPr lang="en-US" altLang="zh-CN" sz="2400" b="1" dirty="0">
                <a:solidFill>
                  <a:srgbClr val="000000"/>
                </a:solidFill>
                <a:latin typeface="宋体" panose="02010600030101010101" pitchFamily="2" charset="-122"/>
                <a:ea typeface="宋体" panose="02010600030101010101" pitchFamily="2" charset="-122"/>
              </a:rPr>
              <a:t>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2570</Words>
  <Application>Microsoft Office PowerPoint</Application>
  <PresentationFormat>全屏显示(16:9)</PresentationFormat>
  <Paragraphs>227</Paragraphs>
  <Slides>26</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仿宋</vt:lpstr>
      <vt:lpstr>黑体</vt:lpstr>
      <vt:lpstr>楷体</vt:lpstr>
      <vt:lpstr>宋体</vt:lpstr>
      <vt:lpstr>宋体-简</vt:lpstr>
      <vt:lpstr>微软雅黑</vt:lpstr>
      <vt:lpstr>Arial</vt:lpstr>
      <vt:lpstr>Calibri</vt:lpstr>
      <vt:lpstr>1_Office 主题​​</vt:lpstr>
      <vt:lpstr>     第7课时   综合探究1  始终走在时代前列的中国共产党 （一）党在不同时期的廉政建设 （二）感悟党的领导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lsg</cp:lastModifiedBy>
  <cp:revision>187</cp:revision>
  <dcterms:created xsi:type="dcterms:W3CDTF">2020-04-12T14:15:19Z</dcterms:created>
  <dcterms:modified xsi:type="dcterms:W3CDTF">2020-04-28T05:48:38Z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2052-1.9.1.2994</vt:lpwstr>
  </property>
</Properties>
</file>