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6" r:id="rId2"/>
  </p:sldMasterIdLst>
  <p:notesMasterIdLst>
    <p:notesMasterId r:id="rId24"/>
  </p:notesMasterIdLst>
  <p:sldIdLst>
    <p:sldId id="306" r:id="rId3"/>
    <p:sldId id="310" r:id="rId4"/>
    <p:sldId id="389" r:id="rId5"/>
    <p:sldId id="311" r:id="rId6"/>
    <p:sldId id="397" r:id="rId7"/>
    <p:sldId id="393" r:id="rId8"/>
    <p:sldId id="394" r:id="rId9"/>
    <p:sldId id="395" r:id="rId10"/>
    <p:sldId id="396" r:id="rId11"/>
    <p:sldId id="398" r:id="rId12"/>
    <p:sldId id="403" r:id="rId13"/>
    <p:sldId id="399" r:id="rId14"/>
    <p:sldId id="390" r:id="rId15"/>
    <p:sldId id="401" r:id="rId16"/>
    <p:sldId id="402" r:id="rId17"/>
    <p:sldId id="391" r:id="rId18"/>
    <p:sldId id="404" r:id="rId19"/>
    <p:sldId id="405" r:id="rId20"/>
    <p:sldId id="392" r:id="rId21"/>
    <p:sldId id="406" r:id="rId22"/>
    <p:sldId id="30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254D-F93D-4EF7-9B53-B06A7E8BBE73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0031B-6414-4B89-BA92-EDCB3C4F5E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11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76289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8521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62824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7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7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0146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3377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4049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005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93279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0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51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798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7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894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678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61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53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60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960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53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664438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22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8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45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85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00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32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016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71194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6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8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7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6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2020/4/22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323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2020/4/22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3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58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14370" y="3220411"/>
            <a:ext cx="9231630" cy="598805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>
                <a:solidFill>
                  <a:srgbClr val="FF0000"/>
                </a:solidFill>
              </a:rPr>
              <a:t>《说“木叶”</a:t>
            </a:r>
            <a:r>
              <a:rPr lang="zh-CN" altLang="en-US" sz="4300" b="1" dirty="0">
                <a:solidFill>
                  <a:srgbClr val="FF0000"/>
                </a:solidFill>
                <a:sym typeface="+mn-ea"/>
              </a:rPr>
              <a:t>》</a:t>
            </a:r>
            <a:r>
              <a:rPr lang="zh-CN" altLang="en-US" sz="4300" b="1" dirty="0">
                <a:solidFill>
                  <a:srgbClr val="FF0000"/>
                </a:solidFill>
              </a:rPr>
              <a:t>（二）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301" normalizeH="0" baseline="0" noProof="0" dirty="0">
                <a:ln>
                  <a:noFill/>
                </a:ln>
                <a:solidFill>
                  <a:srgbClr val="494B4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kumimoji="0" lang="en-US" altLang="zh-CN" sz="2700" b="0" i="0" u="none" strike="noStrike" kern="1200" cap="none" spc="301" normalizeH="0" baseline="0" noProof="0" dirty="0">
                <a:ln>
                  <a:noFill/>
                </a:ln>
                <a:solidFill>
                  <a:srgbClr val="494B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7018" y="1700567"/>
            <a:ext cx="613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226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kumimoji="0" lang="en-US" altLang="zh-CN" sz="2800" b="1" i="0" u="none" strike="noStrike" kern="1200" cap="none" spc="226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kumimoji="0" lang="zh-CN" altLang="en-US" sz="2800" b="1" i="0" u="none" strike="noStrike" kern="1200" cap="none" spc="226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endParaRPr kumimoji="0" lang="zh-CN" altLang="en-US" sz="3200" b="1" i="0" u="none" strike="noStrike" kern="1200" cap="none" spc="226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08070" y="4878494"/>
            <a:ext cx="793623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226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北京市和平街第一中学   董悦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1B6AA3F-D6FF-4189-AA8C-72E24A043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65665"/>
              </p:ext>
            </p:extLst>
          </p:nvPr>
        </p:nvGraphicFramePr>
        <p:xfrm>
          <a:off x="1143000" y="921703"/>
          <a:ext cx="10271760" cy="2705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0841">
                  <a:extLst>
                    <a:ext uri="{9D8B030D-6E8A-4147-A177-3AD203B41FA5}">
                      <a16:colId xmlns:a16="http://schemas.microsoft.com/office/drawing/2014/main" val="4095703093"/>
                    </a:ext>
                  </a:extLst>
                </a:gridCol>
                <a:gridCol w="7400919">
                  <a:extLst>
                    <a:ext uri="{9D8B030D-6E8A-4147-A177-3AD203B41FA5}">
                      <a16:colId xmlns:a16="http://schemas.microsoft.com/office/drawing/2014/main" val="2855858191"/>
                    </a:ext>
                  </a:extLst>
                </a:gridCol>
              </a:tblGrid>
              <a:tr h="124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特征</a:t>
                      </a:r>
                      <a:endParaRPr lang="zh-CN" sz="3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由来</a:t>
                      </a:r>
                      <a:endParaRPr lang="zh-CN" sz="3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919726"/>
                  </a:ext>
                </a:extLst>
              </a:tr>
              <a:tr h="124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落叶</a:t>
                      </a:r>
                      <a:endParaRPr lang="zh-CN" sz="3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秋风叶落</a:t>
                      </a: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的季节。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“叶”因此常被排斥到“木”的</a:t>
                      </a:r>
                      <a:r>
                        <a:rPr lang="zh-CN" sz="3200" kern="1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疏朗</a:t>
                      </a: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的形象以外去</a:t>
                      </a:r>
                      <a:endParaRPr lang="zh-CN" sz="3200" kern="10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762862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F4F0DAC0-4E71-4FF1-B7E7-62944FADD588}"/>
              </a:ext>
            </a:extLst>
          </p:cNvPr>
          <p:cNvSpPr txBox="1"/>
          <p:nvPr/>
        </p:nvSpPr>
        <p:spPr>
          <a:xfrm>
            <a:off x="9347200" y="3972560"/>
            <a:ext cx="206756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稀疏通透，不繁密。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8E280AC-15A4-4A99-AE9A-81018CBBAAB1}"/>
              </a:ext>
            </a:extLst>
          </p:cNvPr>
          <p:cNvCxnSpPr/>
          <p:nvPr/>
        </p:nvCxnSpPr>
        <p:spPr>
          <a:xfrm flipV="1">
            <a:off x="10535920" y="3190240"/>
            <a:ext cx="0" cy="78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3BD5E8E-1BD6-435D-8E17-5EB4C738AC7A}"/>
              </a:ext>
            </a:extLst>
          </p:cNvPr>
          <p:cNvSpPr txBox="1"/>
          <p:nvPr/>
        </p:nvSpPr>
        <p:spPr>
          <a:xfrm>
            <a:off x="1493520" y="1971040"/>
            <a:ext cx="101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请同学们阅读第六段，找到第二个艺术特征及其由来。</a:t>
            </a:r>
          </a:p>
        </p:txBody>
      </p:sp>
    </p:spTree>
    <p:extLst>
      <p:ext uri="{BB962C8B-B14F-4D97-AF65-F5344CB8AC3E}">
        <p14:creationId xmlns:p14="http://schemas.microsoft.com/office/powerpoint/2010/main" val="406106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15E9F13-2D1E-4297-9884-A87902586773}"/>
              </a:ext>
            </a:extLst>
          </p:cNvPr>
          <p:cNvSpPr txBox="1"/>
          <p:nvPr/>
        </p:nvSpPr>
        <p:spPr>
          <a:xfrm>
            <a:off x="782320" y="650240"/>
            <a:ext cx="102311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至于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木叶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呢，则全然不同。这里又还需要说到“木”在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形象上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第二个艺术特征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（第五段结尾）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6492918-6DA9-4842-A234-A0C9E1CB99A2}"/>
              </a:ext>
            </a:extLst>
          </p:cNvPr>
          <p:cNvSpPr txBox="1"/>
          <p:nvPr/>
        </p:nvSpPr>
        <p:spPr>
          <a:xfrm>
            <a:off x="904240" y="2245360"/>
            <a:ext cx="10383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“木”不但让我们容易想起树干，</a:t>
            </a:r>
            <a:r>
              <a:rPr lang="zh-CN" altLang="zh-CN" sz="2600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而且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还会带来“木”所暗示的颜色性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。树的颜色，即就树干而论，一般乃是褐绿色，这与叶也还是比较相近的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600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至于“木” 呢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，那就说不定，</a:t>
            </a:r>
            <a:r>
              <a:rPr lang="zh-CN" altLang="zh-CN" sz="2600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它可能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透着黄色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600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而且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在触觉上它可能是</a:t>
            </a:r>
            <a:r>
              <a:rPr lang="zh-CN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干燥的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而不是湿润的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我们所习见的门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闩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、棍子、桅杆等，就都是这个样子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这里带着</a:t>
            </a:r>
            <a:r>
              <a:rPr lang="en-US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木</a:t>
            </a:r>
            <a:r>
              <a:rPr lang="en-US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字的更为</a:t>
            </a:r>
            <a:r>
              <a:rPr lang="zh-CN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普遍的性格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6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974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064A066-DC43-49C4-9DDA-91C57AE0B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48188"/>
              </p:ext>
            </p:extLst>
          </p:nvPr>
        </p:nvGraphicFramePr>
        <p:xfrm>
          <a:off x="965200" y="690880"/>
          <a:ext cx="10271760" cy="5143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391080462"/>
                    </a:ext>
                  </a:extLst>
                </a:gridCol>
                <a:gridCol w="7376160">
                  <a:extLst>
                    <a:ext uri="{9D8B030D-6E8A-4147-A177-3AD203B41FA5}">
                      <a16:colId xmlns:a16="http://schemas.microsoft.com/office/drawing/2014/main" val="1675444406"/>
                    </a:ext>
                  </a:extLst>
                </a:gridCol>
              </a:tblGrid>
              <a:tr h="124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3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“木”的艺术</a:t>
                      </a:r>
                      <a:r>
                        <a:rPr lang="zh-CN" sz="3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特征</a:t>
                      </a:r>
                      <a:endParaRPr lang="zh-CN" sz="3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由来</a:t>
                      </a:r>
                      <a:endParaRPr lang="zh-CN" sz="3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637388"/>
                  </a:ext>
                </a:extLst>
              </a:tr>
              <a:tr h="1242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落叶</a:t>
                      </a:r>
                      <a:endParaRPr lang="zh-CN" sz="3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秋风叶落</a:t>
                      </a: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的季节。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“叶”因此常被排斥到“木”的</a:t>
                      </a:r>
                      <a:r>
                        <a:rPr lang="zh-CN" sz="3200" kern="1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疏朗</a:t>
                      </a: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的形象以外去</a:t>
                      </a:r>
                      <a:endParaRPr lang="zh-CN" sz="3200" kern="10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865069"/>
                  </a:ext>
                </a:extLst>
              </a:tr>
              <a:tr h="19147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黄</a:t>
                      </a:r>
                      <a:r>
                        <a:rPr lang="zh-CN" altLang="en-US" sz="3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色、</a:t>
                      </a:r>
                      <a:r>
                        <a:rPr lang="zh-CN" sz="3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干燥</a:t>
                      </a:r>
                      <a:endParaRPr lang="zh-CN" sz="3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“木”不但让我们容易想起了树干，而且还会带来了“木”所暗示的</a:t>
                      </a:r>
                      <a:r>
                        <a:rPr lang="zh-CN" sz="3200" kern="1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颜色性</a:t>
                      </a: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  <a:r>
                        <a:rPr lang="zh-CN" altLang="en-US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它可能是透着</a:t>
                      </a:r>
                      <a:r>
                        <a:rPr lang="zh-CN" altLang="en-US" sz="3200" kern="1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黄色</a:t>
                      </a:r>
                      <a:r>
                        <a:rPr lang="zh-CN" altLang="en-US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，而且在触觉上它可能是</a:t>
                      </a:r>
                      <a:r>
                        <a:rPr lang="zh-CN" altLang="en-US" sz="3200" kern="1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干燥</a:t>
                      </a:r>
                      <a:r>
                        <a:rPr lang="zh-CN" altLang="en-US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的而不是湿润的。</a:t>
                      </a:r>
                      <a:endParaRPr lang="zh-CN" sz="3200" kern="10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这里带着“木”字的更为</a:t>
                      </a:r>
                      <a:r>
                        <a:rPr lang="zh-CN" sz="3200" kern="1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普遍的性格</a:t>
                      </a:r>
                      <a:r>
                        <a:rPr lang="zh-CN" sz="32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744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923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D18EB2-9D0F-4A39-AD38-B9B0440488E6}"/>
              </a:ext>
            </a:extLst>
          </p:cNvPr>
          <p:cNvSpPr txBox="1"/>
          <p:nvPr/>
        </p:nvSpPr>
        <p:spPr>
          <a:xfrm>
            <a:off x="1097280" y="701040"/>
            <a:ext cx="94081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尽管在这里</a:t>
            </a:r>
            <a:r>
              <a:rPr lang="en-US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木</a:t>
            </a:r>
            <a:r>
              <a:rPr lang="en-US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是作为</a:t>
            </a:r>
            <a:r>
              <a:rPr lang="en-US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树</a:t>
            </a:r>
            <a:r>
              <a:rPr lang="en-US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这样一个特殊概念而出现的，</a:t>
            </a:r>
            <a:r>
              <a:rPr lang="zh-CN" altLang="zh-CN" sz="2600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</a:t>
            </a:r>
            <a:r>
              <a:rPr lang="en-US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木</a:t>
            </a:r>
            <a:r>
              <a:rPr lang="en-US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的更为普遍的潜在的暗示，</a:t>
            </a:r>
            <a:r>
              <a:rPr lang="zh-CN" altLang="zh-CN" sz="2600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却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依然左右着这个形象</a:t>
            </a:r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600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于是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木叶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就自然而然有了</a:t>
            </a:r>
            <a:r>
              <a:rPr lang="zh-CN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落叶的微黄与干燥之感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，它带来了整个</a:t>
            </a:r>
            <a:r>
              <a:rPr lang="zh-CN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疏朗的清秋的气息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en-US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袅袅兮秋风，洞庭波兮木叶下。</a:t>
            </a:r>
            <a:r>
              <a:rPr lang="en-US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这落下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绝不是碧绿柔软的叶子，而是窸窣飘零透些微黄的叶子，我们仿佛听见了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离人的叹息</a:t>
            </a:r>
            <a:r>
              <a:rPr lang="zh-CN" altLang="zh-CN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，想起了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游子的漂泊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这就是</a:t>
            </a:r>
            <a:r>
              <a:rPr lang="en-US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木叶</a:t>
            </a:r>
            <a:r>
              <a:rPr lang="en-US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的形象所以如此生动的缘故。</a:t>
            </a:r>
            <a:endParaRPr lang="en-US" altLang="zh-CN" sz="26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而“木叶”呢？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它出现在那“袅袅秋风”之中，也仍然带着那袅袅不断的余情，所谓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“日暮风吹，叶落依枝。” 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( 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民歌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《青溪小姑歌》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) 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恰足以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说明这</a:t>
            </a:r>
            <a:r>
              <a:rPr lang="en-US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叶</a:t>
            </a:r>
            <a:r>
              <a:rPr lang="en-US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缠绵</a:t>
            </a:r>
            <a:r>
              <a:rPr lang="zh-CN" altLang="zh-CN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的一面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。然则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木叶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落木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又还有着一定的距离，它乃是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木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叶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的统一，</a:t>
            </a:r>
            <a:r>
              <a:rPr lang="zh-CN" altLang="zh-CN" sz="2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疏朗与绵密的交织</a:t>
            </a:r>
            <a:r>
              <a:rPr lang="zh-CN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，一个迢远而情深的美丽的形象。这却又正是那《九歌》中湘夫人的性格形象。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820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084E3D21-065E-4402-8FD3-B85EFAF02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746458"/>
              </p:ext>
            </p:extLst>
          </p:nvPr>
        </p:nvGraphicFramePr>
        <p:xfrm>
          <a:off x="1341120" y="985520"/>
          <a:ext cx="9824720" cy="479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360">
                  <a:extLst>
                    <a:ext uri="{9D8B030D-6E8A-4147-A177-3AD203B41FA5}">
                      <a16:colId xmlns:a16="http://schemas.microsoft.com/office/drawing/2014/main" val="1288944379"/>
                    </a:ext>
                  </a:extLst>
                </a:gridCol>
                <a:gridCol w="4912360">
                  <a:extLst>
                    <a:ext uri="{9D8B030D-6E8A-4147-A177-3AD203B41FA5}">
                      <a16:colId xmlns:a16="http://schemas.microsoft.com/office/drawing/2014/main" val="1398402909"/>
                    </a:ext>
                  </a:extLst>
                </a:gridCol>
              </a:tblGrid>
              <a:tr h="2144660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“木叶”的艺术特征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由来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267047"/>
                  </a:ext>
                </a:extLst>
              </a:tr>
              <a:tr h="2541555">
                <a:tc>
                  <a:txBody>
                    <a:bodyPr/>
                    <a:lstStyle/>
                    <a:p>
                      <a:r>
                        <a:rPr lang="zh-CN" altLang="zh-CN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落叶的微黄与干燥之感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r>
                        <a:rPr lang="zh-CN" altLang="zh-CN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疏朗的清秋的气息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疏朗与绵密的交织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endParaRPr lang="zh-CN" altLang="en-US" sz="28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而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木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的更为普遍的潜在的暗示，却依然左右着这个形象，于是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木叶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就自然而然有了</a:t>
                      </a:r>
                      <a:r>
                        <a:rPr lang="zh-CN" altLang="zh-CN" sz="24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落叶的微黄与干燥之感</a:t>
                      </a:r>
                      <a:r>
                        <a:rPr lang="zh-CN" altLang="zh-CN" sz="24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它带来了整个</a:t>
                      </a:r>
                      <a:r>
                        <a:rPr lang="zh-CN" altLang="zh-CN" sz="24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疏朗的清秋的气息</a:t>
                      </a:r>
                      <a:r>
                        <a:rPr lang="zh-CN" altLang="zh-CN" sz="24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lang="en-US" altLang="zh-CN" sz="2400" b="1" dirty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r>
                        <a:rPr lang="zh-CN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它乃是</a:t>
                      </a:r>
                      <a:r>
                        <a:rPr lang="en-US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木</a:t>
                      </a:r>
                      <a:r>
                        <a:rPr lang="en-US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与</a:t>
                      </a:r>
                      <a:r>
                        <a:rPr lang="en-US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叶</a:t>
                      </a:r>
                      <a:r>
                        <a:rPr lang="en-US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的统一，</a:t>
                      </a:r>
                      <a:r>
                        <a:rPr lang="zh-CN" altLang="zh-CN" sz="24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疏朗与绵密的交织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5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3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96544-BEC2-4D35-AE78-D71D28C1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341" y="2556933"/>
            <a:ext cx="9799318" cy="1273388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任务二：根据表格中的结论，请你从“柳”、“月”两个意象中，任选一个，说明其暗示性与外在形象上的关系。</a:t>
            </a:r>
          </a:p>
        </p:txBody>
      </p:sp>
    </p:spTree>
    <p:extLst>
      <p:ext uri="{BB962C8B-B14F-4D97-AF65-F5344CB8AC3E}">
        <p14:creationId xmlns:p14="http://schemas.microsoft.com/office/powerpoint/2010/main" val="109403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14DA17C-A1BB-48C6-99DE-65F33187DCF7}"/>
              </a:ext>
            </a:extLst>
          </p:cNvPr>
          <p:cNvSpPr txBox="1"/>
          <p:nvPr/>
        </p:nvSpPr>
        <p:spPr>
          <a:xfrm>
            <a:off x="2824480" y="1288575"/>
            <a:ext cx="3921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柔美绵长</a:t>
            </a:r>
            <a:endParaRPr lang="en-US" altLang="zh-CN" sz="3200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200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200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CN" altLang="en-US" sz="3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6AEF5A-011A-40FE-8DF7-95C6FE0BBB68}"/>
              </a:ext>
            </a:extLst>
          </p:cNvPr>
          <p:cNvSpPr txBox="1"/>
          <p:nvPr/>
        </p:nvSpPr>
        <p:spPr>
          <a:xfrm>
            <a:off x="853440" y="2082800"/>
            <a:ext cx="1584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    </a:t>
            </a:r>
            <a:r>
              <a:rPr lang="zh-CN" altLang="en-US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柳</a:t>
            </a:r>
            <a:endParaRPr lang="en-US" altLang="zh-CN" sz="3200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柳枝</a:t>
            </a:r>
            <a:r>
              <a:rPr lang="zh-CN" altLang="en-US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22CC92-9DFA-4DFF-871F-0243961C6F15}"/>
              </a:ext>
            </a:extLst>
          </p:cNvPr>
          <p:cNvSpPr txBox="1"/>
          <p:nvPr/>
        </p:nvSpPr>
        <p:spPr>
          <a:xfrm>
            <a:off x="2621280" y="3850643"/>
            <a:ext cx="240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绿意葱茏</a:t>
            </a:r>
            <a:endParaRPr lang="zh-CN" altLang="en-US" sz="3200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194B071F-3FC7-4754-A134-3A0D153F2EE3}"/>
              </a:ext>
            </a:extLst>
          </p:cNvPr>
          <p:cNvSpPr/>
          <p:nvPr/>
        </p:nvSpPr>
        <p:spPr>
          <a:xfrm>
            <a:off x="2438400" y="1432560"/>
            <a:ext cx="345440" cy="28346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891D8E-CBF8-4F89-A0EC-7D586778CAA6}"/>
              </a:ext>
            </a:extLst>
          </p:cNvPr>
          <p:cNvSpPr txBox="1"/>
          <p:nvPr/>
        </p:nvSpPr>
        <p:spPr>
          <a:xfrm>
            <a:off x="5709920" y="1222950"/>
            <a:ext cx="191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绵长深切之情</a:t>
            </a:r>
            <a:endParaRPr lang="zh-CN" altLang="en-US" sz="3200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3D0E3FC-E897-42E5-A66B-AD0C9A95B1D7}"/>
              </a:ext>
            </a:extLst>
          </p:cNvPr>
          <p:cNvCxnSpPr>
            <a:cxnSpLocks/>
          </p:cNvCxnSpPr>
          <p:nvPr/>
        </p:nvCxnSpPr>
        <p:spPr>
          <a:xfrm>
            <a:off x="4754880" y="1578372"/>
            <a:ext cx="955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E19C853-2709-439A-89A5-EFFB8FBB6996}"/>
              </a:ext>
            </a:extLst>
          </p:cNvPr>
          <p:cNvSpPr txBox="1"/>
          <p:nvPr/>
        </p:nvSpPr>
        <p:spPr>
          <a:xfrm>
            <a:off x="5791200" y="3455761"/>
            <a:ext cx="2235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时光流逝、盛衰无常</a:t>
            </a:r>
          </a:p>
          <a:p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682111C-4111-41CC-96A7-D05858639E09}"/>
              </a:ext>
            </a:extLst>
          </p:cNvPr>
          <p:cNvCxnSpPr>
            <a:cxnSpLocks/>
          </p:cNvCxnSpPr>
          <p:nvPr/>
        </p:nvCxnSpPr>
        <p:spPr>
          <a:xfrm>
            <a:off x="4724400" y="4132870"/>
            <a:ext cx="955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F6F2C5A-4D6B-4755-A812-08E451BDFC0D}"/>
              </a:ext>
            </a:extLst>
          </p:cNvPr>
          <p:cNvCxnSpPr/>
          <p:nvPr/>
        </p:nvCxnSpPr>
        <p:spPr>
          <a:xfrm>
            <a:off x="7782560" y="1666240"/>
            <a:ext cx="843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9B86D3A4-917B-4790-9FAA-D5DFEF13D69E}"/>
              </a:ext>
            </a:extLst>
          </p:cNvPr>
          <p:cNvSpPr txBox="1"/>
          <p:nvPr/>
        </p:nvSpPr>
        <p:spPr>
          <a:xfrm>
            <a:off x="8900160" y="916761"/>
            <a:ext cx="2519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“渡头杨柳青青，枝枝叶叶离情。”</a:t>
            </a:r>
          </a:p>
          <a:p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A90D86A-2489-488E-88BC-797E6A102135}"/>
              </a:ext>
            </a:extLst>
          </p:cNvPr>
          <p:cNvSpPr txBox="1"/>
          <p:nvPr/>
        </p:nvSpPr>
        <p:spPr>
          <a:xfrm>
            <a:off x="8961120" y="3200916"/>
            <a:ext cx="2377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“无情最是台城柳，依旧烟笼十里堤。”</a:t>
            </a:r>
          </a:p>
          <a:p>
            <a:endParaRPr lang="zh-CN" altLang="en-US" sz="3200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DF00AEE-66A1-426E-B854-97378686544C}"/>
              </a:ext>
            </a:extLst>
          </p:cNvPr>
          <p:cNvCxnSpPr/>
          <p:nvPr/>
        </p:nvCxnSpPr>
        <p:spPr>
          <a:xfrm>
            <a:off x="7980680" y="4132869"/>
            <a:ext cx="843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F6E373-19FF-4276-ADC2-FD9D5FF31F4D}"/>
              </a:ext>
            </a:extLst>
          </p:cNvPr>
          <p:cNvSpPr/>
          <p:nvPr/>
        </p:nvSpPr>
        <p:spPr>
          <a:xfrm>
            <a:off x="1677665" y="759337"/>
            <a:ext cx="2153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阴晴圆缺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68BBA1-B696-4C22-B5E9-04E3A377DDD5}"/>
              </a:ext>
            </a:extLst>
          </p:cNvPr>
          <p:cNvSpPr txBox="1"/>
          <p:nvPr/>
        </p:nvSpPr>
        <p:spPr>
          <a:xfrm>
            <a:off x="924560" y="2692400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76BD9F6C-F8C8-4772-B420-A7C766247028}"/>
              </a:ext>
            </a:extLst>
          </p:cNvPr>
          <p:cNvSpPr/>
          <p:nvPr/>
        </p:nvSpPr>
        <p:spPr>
          <a:xfrm>
            <a:off x="1325881" y="965200"/>
            <a:ext cx="243836" cy="4236720"/>
          </a:xfrm>
          <a:prstGeom prst="leftBrace">
            <a:avLst>
              <a:gd name="adj1" fmla="val 348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023316-B474-4EC2-8FEF-3FCE0A000873}"/>
              </a:ext>
            </a:extLst>
          </p:cNvPr>
          <p:cNvSpPr txBox="1"/>
          <p:nvPr/>
        </p:nvSpPr>
        <p:spPr>
          <a:xfrm>
            <a:off x="4372612" y="767792"/>
            <a:ext cx="266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人的聚散离合</a:t>
            </a:r>
            <a:endParaRPr lang="zh-CN" altLang="en-US" sz="3200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95061B-76C8-4CA5-9DAB-0BB09516407A}"/>
              </a:ext>
            </a:extLst>
          </p:cNvPr>
          <p:cNvSpPr txBox="1"/>
          <p:nvPr/>
        </p:nvSpPr>
        <p:spPr>
          <a:xfrm>
            <a:off x="1724664" y="2711995"/>
            <a:ext cx="20116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皎洁如镜</a:t>
            </a:r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39BE5B-420D-4CEB-9C62-7AFA29E70690}"/>
              </a:ext>
            </a:extLst>
          </p:cNvPr>
          <p:cNvSpPr txBox="1"/>
          <p:nvPr/>
        </p:nvSpPr>
        <p:spPr>
          <a:xfrm>
            <a:off x="1711969" y="4824754"/>
            <a:ext cx="190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天下唯一</a:t>
            </a:r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7DD7E6-888C-4367-A08D-D4C34635945B}"/>
              </a:ext>
            </a:extLst>
          </p:cNvPr>
          <p:cNvSpPr txBox="1"/>
          <p:nvPr/>
        </p:nvSpPr>
        <p:spPr>
          <a:xfrm>
            <a:off x="4467858" y="2673162"/>
            <a:ext cx="263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人的高贵品格</a:t>
            </a:r>
            <a:endParaRPr lang="zh-CN" altLang="en-US" sz="3200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213255-1DEC-4956-9B5A-E60B27D0B404}"/>
              </a:ext>
            </a:extLst>
          </p:cNvPr>
          <p:cNvSpPr txBox="1"/>
          <p:nvPr/>
        </p:nvSpPr>
        <p:spPr>
          <a:xfrm>
            <a:off x="4491988" y="4578532"/>
            <a:ext cx="259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思念故乡、亲人、朋友</a:t>
            </a:r>
          </a:p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0B4525-41D7-47A4-87D7-A7412DF527E3}"/>
              </a:ext>
            </a:extLst>
          </p:cNvPr>
          <p:cNvSpPr txBox="1"/>
          <p:nvPr/>
        </p:nvSpPr>
        <p:spPr>
          <a:xfrm>
            <a:off x="7884160" y="648959"/>
            <a:ext cx="3809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“春花秋月何时了，往事知多少。”</a:t>
            </a:r>
          </a:p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71C676-1924-48DF-9B90-30C66DC3418C}"/>
              </a:ext>
            </a:extLst>
          </p:cNvPr>
          <p:cNvSpPr txBox="1"/>
          <p:nvPr/>
        </p:nvSpPr>
        <p:spPr>
          <a:xfrm>
            <a:off x="8006081" y="2219552"/>
            <a:ext cx="32613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“明月不归沉碧海，白云愁色满苍梧。”</a:t>
            </a:r>
          </a:p>
          <a:p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A6298C-9CCF-4E9F-A007-B4FEA123C6D6}"/>
              </a:ext>
            </a:extLst>
          </p:cNvPr>
          <p:cNvSpPr txBox="1"/>
          <p:nvPr/>
        </p:nvSpPr>
        <p:spPr>
          <a:xfrm>
            <a:off x="7884160" y="4470528"/>
            <a:ext cx="3698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但愿人长久，千里共婵娟。</a:t>
            </a:r>
            <a:r>
              <a:rPr lang="zh-CN" altLang="zh-CN" sz="3200" kern="1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</a:p>
          <a:p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364265D-45BC-4840-A8F2-3D31770A297A}"/>
              </a:ext>
            </a:extLst>
          </p:cNvPr>
          <p:cNvCxnSpPr/>
          <p:nvPr/>
        </p:nvCxnSpPr>
        <p:spPr>
          <a:xfrm>
            <a:off x="3644900" y="1106792"/>
            <a:ext cx="622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0F5AB6-1366-4AF9-B5EC-151D9C827127}"/>
              </a:ext>
            </a:extLst>
          </p:cNvPr>
          <p:cNvCxnSpPr/>
          <p:nvPr/>
        </p:nvCxnSpPr>
        <p:spPr>
          <a:xfrm>
            <a:off x="3713481" y="5147637"/>
            <a:ext cx="622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08CC56C-10C8-451E-9A4F-E85028A18B5D}"/>
              </a:ext>
            </a:extLst>
          </p:cNvPr>
          <p:cNvCxnSpPr/>
          <p:nvPr/>
        </p:nvCxnSpPr>
        <p:spPr>
          <a:xfrm>
            <a:off x="3713481" y="2984787"/>
            <a:ext cx="622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FC829B6-C3DC-490D-8340-818A97DD0DAD}"/>
              </a:ext>
            </a:extLst>
          </p:cNvPr>
          <p:cNvCxnSpPr/>
          <p:nvPr/>
        </p:nvCxnSpPr>
        <p:spPr>
          <a:xfrm>
            <a:off x="7181841" y="1136624"/>
            <a:ext cx="622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C6B1168-0F53-4F6D-B3F6-1050FF557420}"/>
              </a:ext>
            </a:extLst>
          </p:cNvPr>
          <p:cNvCxnSpPr/>
          <p:nvPr/>
        </p:nvCxnSpPr>
        <p:spPr>
          <a:xfrm>
            <a:off x="7106919" y="2900270"/>
            <a:ext cx="622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2D85BE0-C361-4DBF-9779-D1AEFE07ECD5}"/>
              </a:ext>
            </a:extLst>
          </p:cNvPr>
          <p:cNvCxnSpPr/>
          <p:nvPr/>
        </p:nvCxnSpPr>
        <p:spPr>
          <a:xfrm>
            <a:off x="6974837" y="5199409"/>
            <a:ext cx="622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33C36E8-8FC9-4A82-A1D0-3B686E688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10737"/>
              </p:ext>
            </p:extLst>
          </p:nvPr>
        </p:nvGraphicFramePr>
        <p:xfrm>
          <a:off x="914400" y="853440"/>
          <a:ext cx="10474960" cy="485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770">
                  <a:extLst>
                    <a:ext uri="{9D8B030D-6E8A-4147-A177-3AD203B41FA5}">
                      <a16:colId xmlns:a16="http://schemas.microsoft.com/office/drawing/2014/main" val="2650733465"/>
                    </a:ext>
                  </a:extLst>
                </a:gridCol>
                <a:gridCol w="2497954">
                  <a:extLst>
                    <a:ext uri="{9D8B030D-6E8A-4147-A177-3AD203B41FA5}">
                      <a16:colId xmlns:a16="http://schemas.microsoft.com/office/drawing/2014/main" val="4107165329"/>
                    </a:ext>
                  </a:extLst>
                </a:gridCol>
                <a:gridCol w="3153217">
                  <a:extLst>
                    <a:ext uri="{9D8B030D-6E8A-4147-A177-3AD203B41FA5}">
                      <a16:colId xmlns:a16="http://schemas.microsoft.com/office/drawing/2014/main" val="1126710956"/>
                    </a:ext>
                  </a:extLst>
                </a:gridCol>
                <a:gridCol w="3950019">
                  <a:extLst>
                    <a:ext uri="{9D8B030D-6E8A-4147-A177-3AD203B41FA5}">
                      <a16:colId xmlns:a16="http://schemas.microsoft.com/office/drawing/2014/main" val="3504592300"/>
                    </a:ext>
                  </a:extLst>
                </a:gridCol>
              </a:tblGrid>
              <a:tr h="498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意象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外在形象特征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暗示性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举例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042177"/>
                  </a:ext>
                </a:extLst>
              </a:tr>
              <a:tr h="1743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柳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（柳枝）柔美绵长；绿意葱茏</a:t>
                      </a:r>
                      <a:endParaRPr lang="zh-CN" sz="2800" kern="10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绵长深切之情；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时光流逝、盛衰无常</a:t>
                      </a:r>
                      <a:endParaRPr lang="zh-CN" sz="2800" kern="10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“渡头杨柳青青，枝枝叶叶离情。”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“无情最是台城柳，依旧烟笼十里堤。”</a:t>
                      </a:r>
                      <a:endParaRPr lang="zh-CN" sz="2800" kern="10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622235"/>
                  </a:ext>
                </a:extLst>
              </a:tr>
              <a:tr h="261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阴晴圆缺；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皎洁如镜；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天下唯一。</a:t>
                      </a:r>
                      <a:endParaRPr lang="zh-CN" sz="2800" kern="10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人的聚散离合；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人的高贵品格；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思念故乡、亲人、朋友</a:t>
                      </a:r>
                      <a:endParaRPr lang="zh-CN" sz="2800" kern="10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“春花秋月何时了，往事知多少。”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“明月不归沉碧海，白云愁色满苍梧。”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“但愿人长久，千里共婵娟。”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60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45D7789A-4C6A-49D1-B44E-6D59BA67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642" y="626532"/>
            <a:ext cx="9601196" cy="1303867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FD784228-5CA0-4F5D-AE34-1FB7F3B2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2611120"/>
            <a:ext cx="10332719" cy="3264748"/>
          </a:xfrm>
        </p:spPr>
        <p:txBody>
          <a:bodyPr/>
          <a:lstStyle/>
          <a:p>
            <a:pPr lvl="0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	阅读课文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4-6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段，深入分析“木”和“木叶”的艺术性特征及其由来。</a:t>
            </a:r>
          </a:p>
          <a:p>
            <a:pPr lvl="0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	结合诗歌常见意象，探究其形象特征及其暗示性，提升迁移能力和应用能力。</a:t>
            </a:r>
          </a:p>
          <a:p>
            <a:pPr lvl="0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	通过分析诗歌语言的艺术性特征，感悟我国古典诗词的独特魅力。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0956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CCDACA-51CC-41A1-A9E7-93D57FF6D2DE}"/>
              </a:ext>
            </a:extLst>
          </p:cNvPr>
          <p:cNvSpPr txBox="1"/>
          <p:nvPr/>
        </p:nvSpPr>
        <p:spPr>
          <a:xfrm>
            <a:off x="1259840" y="1463040"/>
            <a:ext cx="9621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同学们，在你学习过的诗歌中，还有哪些意象引发了你的思考呢？和你的同学一起探讨探讨吧！</a:t>
            </a:r>
          </a:p>
        </p:txBody>
      </p:sp>
    </p:spTree>
    <p:extLst>
      <p:ext uri="{BB962C8B-B14F-4D97-AF65-F5344CB8AC3E}">
        <p14:creationId xmlns:p14="http://schemas.microsoft.com/office/powerpoint/2010/main" val="1426839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0" cap="none" spc="4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30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2DED3F02-00C8-4044-9B5B-917D9639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404814"/>
            <a:ext cx="244951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kumimoji="1" lang="zh-CN" altLang="zh-CN" sz="4000" b="1"/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D2B70EBD-7662-42D9-9B3F-8051FB56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700214"/>
            <a:ext cx="2232025" cy="1311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4000" b="1" dirty="0">
                <a:solidFill>
                  <a:schemeClr val="tx2"/>
                </a:solidFill>
              </a:rPr>
              <a:t>发现问题（</a:t>
            </a:r>
            <a:r>
              <a:rPr kumimoji="1" lang="en-US" altLang="zh-CN" sz="4000" b="1" dirty="0">
                <a:solidFill>
                  <a:schemeClr val="tx2"/>
                </a:solidFill>
              </a:rPr>
              <a:t>1—3</a:t>
            </a:r>
            <a:r>
              <a:rPr kumimoji="1" lang="zh-CN" altLang="en-US" sz="4000" b="1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162820" name="Line 4">
            <a:extLst>
              <a:ext uri="{FF2B5EF4-FFF2-40B4-BE49-F238E27FC236}">
                <a16:creationId xmlns:a16="http://schemas.microsoft.com/office/drawing/2014/main" id="{5423F890-2FEE-4785-BA1C-7FE29F6B6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3" y="2997200"/>
            <a:ext cx="0" cy="13668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2826" name="AutoShape 10">
            <a:extLst>
              <a:ext uri="{FF2B5EF4-FFF2-40B4-BE49-F238E27FC236}">
                <a16:creationId xmlns:a16="http://schemas.microsoft.com/office/drawing/2014/main" id="{DA684AEB-399C-42F3-AE28-7A319838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4797425"/>
            <a:ext cx="673100" cy="863600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2827" name="Text Box 11">
            <a:extLst>
              <a:ext uri="{FF2B5EF4-FFF2-40B4-BE49-F238E27FC236}">
                <a16:creationId xmlns:a16="http://schemas.microsoft.com/office/drawing/2014/main" id="{0F6298F3-12BF-45C5-B6A4-28C7FFC4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1628775"/>
            <a:ext cx="2447925" cy="1446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4400" b="1"/>
              <a:t>分析问题</a:t>
            </a:r>
          </a:p>
          <a:p>
            <a:r>
              <a:rPr kumimoji="1" lang="zh-CN" altLang="en-US" sz="4400" b="1"/>
              <a:t>（</a:t>
            </a:r>
            <a:r>
              <a:rPr kumimoji="1" lang="en-US" altLang="zh-CN" sz="4400" b="1"/>
              <a:t>4—6</a:t>
            </a:r>
            <a:r>
              <a:rPr kumimoji="1" lang="zh-CN" altLang="en-US" sz="4400"/>
              <a:t>）</a:t>
            </a:r>
          </a:p>
        </p:txBody>
      </p:sp>
      <p:sp>
        <p:nvSpPr>
          <p:cNvPr id="162828" name="Line 12">
            <a:extLst>
              <a:ext uri="{FF2B5EF4-FFF2-40B4-BE49-F238E27FC236}">
                <a16:creationId xmlns:a16="http://schemas.microsoft.com/office/drawing/2014/main" id="{24937CD5-3010-4816-B22B-E66F1B161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2997201"/>
            <a:ext cx="0" cy="1368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CC7718C7-8C7B-4B19-9C8A-48CDFD052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4365625"/>
            <a:ext cx="2449512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ea typeface="华文新魏" panose="02010800040101010101" pitchFamily="2" charset="-122"/>
              </a:rPr>
              <a:t>析“木”的两个艺术特征</a:t>
            </a:r>
          </a:p>
        </p:txBody>
      </p:sp>
      <p:sp>
        <p:nvSpPr>
          <p:cNvPr id="162830" name="AutoShape 14">
            <a:extLst>
              <a:ext uri="{FF2B5EF4-FFF2-40B4-BE49-F238E27FC236}">
                <a16:creationId xmlns:a16="http://schemas.microsoft.com/office/drawing/2014/main" id="{01CFEE4C-FEFD-4803-8980-96E3563B5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4724401"/>
            <a:ext cx="647700" cy="936625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2831" name="Text Box 15">
            <a:extLst>
              <a:ext uri="{FF2B5EF4-FFF2-40B4-BE49-F238E27FC236}">
                <a16:creationId xmlns:a16="http://schemas.microsoft.com/office/drawing/2014/main" id="{0888C13A-FA9E-4FEE-8D38-5DD03028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1628775"/>
            <a:ext cx="2627312" cy="1446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4400" b="1"/>
              <a:t>总结全文</a:t>
            </a:r>
          </a:p>
          <a:p>
            <a:r>
              <a:rPr kumimoji="1" lang="zh-CN" altLang="en-US" sz="4400" b="1"/>
              <a:t>  （</a:t>
            </a:r>
            <a:r>
              <a:rPr kumimoji="1" lang="en-US" altLang="zh-CN" sz="4400" b="1"/>
              <a:t>7</a:t>
            </a:r>
            <a:r>
              <a:rPr kumimoji="1" lang="zh-CN" altLang="en-US" sz="4400" b="1"/>
              <a:t>）</a:t>
            </a:r>
          </a:p>
        </p:txBody>
      </p:sp>
      <p:sp>
        <p:nvSpPr>
          <p:cNvPr id="162832" name="Line 16">
            <a:extLst>
              <a:ext uri="{FF2B5EF4-FFF2-40B4-BE49-F238E27FC236}">
                <a16:creationId xmlns:a16="http://schemas.microsoft.com/office/drawing/2014/main" id="{9341A0D7-2EDC-4B86-AD9C-106B92400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25" y="2924175"/>
            <a:ext cx="0" cy="13668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2833" name="Text Box 17">
            <a:extLst>
              <a:ext uri="{FF2B5EF4-FFF2-40B4-BE49-F238E27FC236}">
                <a16:creationId xmlns:a16="http://schemas.microsoft.com/office/drawing/2014/main" id="{4376CF1A-EB59-46AF-A57C-2ACB193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7" y="4292600"/>
            <a:ext cx="2339974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chemeClr val="tx2"/>
                </a:solidFill>
                <a:ea typeface="华文新魏" panose="02010800040101010101" pitchFamily="2" charset="-122"/>
              </a:rPr>
              <a:t>艺术领域</a:t>
            </a:r>
            <a:r>
              <a:rPr kumimoji="1" lang="en-US" altLang="zh-CN" sz="3600" b="1" dirty="0">
                <a:solidFill>
                  <a:schemeClr val="tx2"/>
                </a:solidFill>
                <a:ea typeface="华文新魏" panose="02010800040101010101" pitchFamily="2" charset="-122"/>
              </a:rPr>
              <a:t>:</a:t>
            </a:r>
          </a:p>
          <a:p>
            <a:r>
              <a:rPr kumimoji="1" lang="zh-CN" altLang="en-US" sz="3600" b="1" dirty="0">
                <a:solidFill>
                  <a:schemeClr val="tx2"/>
                </a:solidFill>
                <a:ea typeface="华文新魏" panose="02010800040101010101" pitchFamily="2" charset="-122"/>
              </a:rPr>
              <a:t>一字之差</a:t>
            </a:r>
          </a:p>
          <a:p>
            <a:r>
              <a:rPr kumimoji="1" lang="zh-CN" altLang="en-US" sz="3600" b="1" dirty="0">
                <a:solidFill>
                  <a:schemeClr val="tx2"/>
                </a:solidFill>
                <a:ea typeface="华文新魏" panose="02010800040101010101" pitchFamily="2" charset="-122"/>
              </a:rPr>
              <a:t>相隔千里</a:t>
            </a:r>
          </a:p>
        </p:txBody>
      </p:sp>
      <p:sp>
        <p:nvSpPr>
          <p:cNvPr id="162834" name="Rectangle 18">
            <a:extLst>
              <a:ext uri="{FF2B5EF4-FFF2-40B4-BE49-F238E27FC236}">
                <a16:creationId xmlns:a16="http://schemas.microsoft.com/office/drawing/2014/main" id="{BBB9D112-CC11-4E04-8BF1-7C460D404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404813"/>
            <a:ext cx="2874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4400" b="1">
                <a:solidFill>
                  <a:srgbClr val="FF3300"/>
                </a:solidFill>
              </a:rPr>
              <a:t>全文思 路 </a:t>
            </a:r>
          </a:p>
        </p:txBody>
      </p:sp>
      <p:sp>
        <p:nvSpPr>
          <p:cNvPr id="162837" name="Text Box 21">
            <a:extLst>
              <a:ext uri="{FF2B5EF4-FFF2-40B4-BE49-F238E27FC236}">
                <a16:creationId xmlns:a16="http://schemas.microsoft.com/office/drawing/2014/main" id="{903DD2A1-CFDC-4866-A243-BD1F3C4E4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292600"/>
            <a:ext cx="2449512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600" b="1">
                <a:solidFill>
                  <a:schemeClr val="tx2"/>
                </a:solidFill>
                <a:ea typeface="华文新魏" panose="02010800040101010101" pitchFamily="2" charset="-122"/>
              </a:rPr>
              <a:t>“</a:t>
            </a:r>
            <a:r>
              <a:rPr kumimoji="1" lang="zh-CN" altLang="en-US" sz="3600" b="1">
                <a:solidFill>
                  <a:schemeClr val="tx2"/>
                </a:solidFill>
                <a:ea typeface="华文新魏" panose="02010800040101010101" pitchFamily="2" charset="-122"/>
              </a:rPr>
              <a:t>木叶”为古代诗人所钟爱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nimBg="1" autoUpdateAnimBg="0"/>
      <p:bldP spid="162827" grpId="0" animBg="1" autoUpdateAnimBg="0"/>
      <p:bldP spid="162829" grpId="0" animBg="1" autoUpdateAnimBg="0"/>
      <p:bldP spid="162831" grpId="0" animBg="1" autoUpdateAnimBg="0"/>
      <p:bldP spid="162833" grpId="0" animBg="1" autoUpdateAnimBg="0"/>
      <p:bldP spid="16283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43E8B3C-1B9A-4FBB-B028-0779FC96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重点研读探讨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4-6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段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F89EA6-2B6A-4CE0-8D49-ADE2D9EC087A}"/>
              </a:ext>
            </a:extLst>
          </p:cNvPr>
          <p:cNvSpPr txBox="1"/>
          <p:nvPr/>
        </p:nvSpPr>
        <p:spPr>
          <a:xfrm>
            <a:off x="1117600" y="2574985"/>
            <a:ext cx="101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任务一：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分析“木”的两个艺术特征及其由来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，完成表格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27F565E-16BE-4E98-BDC7-603139134981}"/>
              </a:ext>
            </a:extLst>
          </p:cNvPr>
          <p:cNvSpPr/>
          <p:nvPr/>
        </p:nvSpPr>
        <p:spPr>
          <a:xfrm>
            <a:off x="1493520" y="3718561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提示：注意把握第</a:t>
            </a:r>
            <a:r>
              <a:rPr lang="en-US" altLang="zh-CN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4-6</a:t>
            </a:r>
            <a:r>
              <a:rPr lang="zh-CN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段中的关键词，找准关键词，梳理句间逻辑关系，进而找到结论。</a:t>
            </a:r>
          </a:p>
        </p:txBody>
      </p:sp>
    </p:spTree>
    <p:extLst>
      <p:ext uri="{BB962C8B-B14F-4D97-AF65-F5344CB8AC3E}">
        <p14:creationId xmlns:p14="http://schemas.microsoft.com/office/powerpoint/2010/main" val="237234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FB8CFF5-4642-47BD-9122-4485A5D9231B}"/>
              </a:ext>
            </a:extLst>
          </p:cNvPr>
          <p:cNvSpPr txBox="1"/>
          <p:nvPr/>
        </p:nvSpPr>
        <p:spPr>
          <a:xfrm>
            <a:off x="1574800" y="1544320"/>
            <a:ext cx="9458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请同学们阅读第四段，找到“木”的第一个艺术特征。</a:t>
            </a:r>
          </a:p>
        </p:txBody>
      </p:sp>
    </p:spTree>
    <p:extLst>
      <p:ext uri="{BB962C8B-B14F-4D97-AF65-F5344CB8AC3E}">
        <p14:creationId xmlns:p14="http://schemas.microsoft.com/office/powerpoint/2010/main" val="174532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88239F8-5F12-4190-B09E-6E1CAE588501}"/>
              </a:ext>
            </a:extLst>
          </p:cNvPr>
          <p:cNvSpPr txBox="1"/>
          <p:nvPr/>
        </p:nvSpPr>
        <p:spPr>
          <a:xfrm>
            <a:off x="1107440" y="823168"/>
            <a:ext cx="9641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首先我们似乎应该研究一下，古代的诗人们都在什么场合才用“木”字呢？也就是说，都在什么场合“木”字才恰好能构成精妙的诗歌语言？事实上他们并不是随处都用的，要是那样，就成了“万应锭”了。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而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自屈原开始把它准确地用在一个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秋风叶落的季节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之中，此后的诗人们无论谢庄、陆厥、柳恽、王褒、沈佺期、杜甫、黄庭坚，都以此在秋天的情景中取得鲜明的形象，这就不是偶然的了。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161C3B-83FB-49BC-B743-DD9FC8CD89AD}"/>
              </a:ext>
            </a:extLst>
          </p:cNvPr>
          <p:cNvSpPr txBox="1"/>
          <p:nvPr/>
        </p:nvSpPr>
        <p:spPr>
          <a:xfrm>
            <a:off x="1178560" y="4480560"/>
            <a:ext cx="1000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木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在这里要比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树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更显得单纯，所谓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枯桑知天风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这样的树，似乎才更近于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木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它仿佛本身就含有一个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落叶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的因素，这正是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木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的第一个艺术特征。 </a:t>
            </a:r>
            <a:endParaRPr lang="zh-CN" altLang="en-US" sz="28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3BD5E8E-1BD6-435D-8E17-5EB4C738AC7A}"/>
              </a:ext>
            </a:extLst>
          </p:cNvPr>
          <p:cNvSpPr txBox="1"/>
          <p:nvPr/>
        </p:nvSpPr>
        <p:spPr>
          <a:xfrm>
            <a:off x="1493520" y="1971040"/>
            <a:ext cx="101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请同学们阅读第五段，找到第一个艺术特征的由来。</a:t>
            </a:r>
          </a:p>
        </p:txBody>
      </p:sp>
    </p:spTree>
    <p:extLst>
      <p:ext uri="{BB962C8B-B14F-4D97-AF65-F5344CB8AC3E}">
        <p14:creationId xmlns:p14="http://schemas.microsoft.com/office/powerpoint/2010/main" val="373874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73C893A-64B0-4348-BF27-81A5CE386AC2}"/>
              </a:ext>
            </a:extLst>
          </p:cNvPr>
          <p:cNvSpPr txBox="1"/>
          <p:nvPr/>
        </p:nvSpPr>
        <p:spPr>
          <a:xfrm>
            <a:off x="1209040" y="1310640"/>
            <a:ext cx="9611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要说明“木”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何以会有这个特征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，就不能不触及诗歌语言中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暗示性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的问题，这暗示性仿佛是概念的影子，常常躲在概念的背后，我们不留心就不会察觉它的存在。敏感而有修养的诗人们正在于能认识语言形象中一切潜在的力量，把这些潜在的力量与概念中的意义交织组合起来，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于是成为丰富多彩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一言难尽的言说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它在不知不觉之中影响着我们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它之富于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感染性启发性者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在此，它之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不落于言筌者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也在此。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32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E604ED-A832-4FA6-8D09-ADDA9707CDA7}"/>
              </a:ext>
            </a:extLst>
          </p:cNvPr>
          <p:cNvSpPr txBox="1"/>
          <p:nvPr/>
        </p:nvSpPr>
        <p:spPr>
          <a:xfrm>
            <a:off x="1259840" y="1239520"/>
            <a:ext cx="944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而“木”作为“树”的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概念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的同时，却正是具有着一般“木头”“木料”“木板”等的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影子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，这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潜在的形象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常常影响着我们会更多地想起了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树干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，而很少会想到了叶子，因为叶子原不是属于木质的，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“叶”因此常被排斥到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“木”的疏朗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的形象以外去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这排斥也就是为什么会暗示着落叶的缘故。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9506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1425</Words>
  <Application>Microsoft Office PowerPoint</Application>
  <PresentationFormat>宽屏</PresentationFormat>
  <Paragraphs>99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KaiTi</vt:lpstr>
      <vt:lpstr>等线</vt:lpstr>
      <vt:lpstr>楷体</vt:lpstr>
      <vt:lpstr>宋体</vt:lpstr>
      <vt:lpstr>微软雅黑</vt:lpstr>
      <vt:lpstr>Arial</vt:lpstr>
      <vt:lpstr>Calibri</vt:lpstr>
      <vt:lpstr>Garamond</vt:lpstr>
      <vt:lpstr>1_Office 主题​​</vt:lpstr>
      <vt:lpstr>环保</vt:lpstr>
      <vt:lpstr>《说“木叶”》（二）</vt:lpstr>
      <vt:lpstr>学习目标</vt:lpstr>
      <vt:lpstr>PowerPoint 演示文稿</vt:lpstr>
      <vt:lpstr>重点研读探讨4-6段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任务二：根据表格中的结论，请你从“柳”、“月”两个意象中，任选一个，说明其暗示性与外在形象上的关系。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《说“木叶”》（二）</dc:title>
  <dc:creator>超 李</dc:creator>
  <cp:lastModifiedBy>超 李</cp:lastModifiedBy>
  <cp:revision>33</cp:revision>
  <dcterms:created xsi:type="dcterms:W3CDTF">2020-04-17T10:06:35Z</dcterms:created>
  <dcterms:modified xsi:type="dcterms:W3CDTF">2020-04-22T07:48:26Z</dcterms:modified>
</cp:coreProperties>
</file>