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12"/>
  </p:notesMasterIdLst>
  <p:sldIdLst>
    <p:sldId id="265" r:id="rId3"/>
    <p:sldId id="348" r:id="rId4"/>
    <p:sldId id="351" r:id="rId5"/>
    <p:sldId id="353" r:id="rId6"/>
    <p:sldId id="350" r:id="rId7"/>
    <p:sldId id="354" r:id="rId8"/>
    <p:sldId id="355" r:id="rId9"/>
    <p:sldId id="352" r:id="rId10"/>
    <p:sldId id="271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7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27448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47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2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5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1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7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5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7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7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3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5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2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8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5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5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09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5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7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5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7B11DB-E253-46ED-A3FF-A8ED68C21C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1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5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699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699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1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2020/4/18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5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617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3" y="961517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3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50617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585" indent="-28511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8" y="2558640"/>
            <a:ext cx="7216140" cy="971127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说“木叶”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8" y="4932753"/>
            <a:ext cx="7125117" cy="70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北京市朝阳区和平街第一中学   陈晔</a:t>
            </a:r>
            <a:endParaRPr lang="zh-CN" altLang="en-US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7"/>
    </mc:Choice>
    <mc:Fallback xmlns="">
      <p:transition spd="slow" advTm="16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Text Box 3"/>
          <p:cNvSpPr txBox="1"/>
          <p:nvPr/>
        </p:nvSpPr>
        <p:spPr>
          <a:xfrm>
            <a:off x="3619301" y="379851"/>
            <a:ext cx="8405059" cy="58962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作者简介</a:t>
            </a:r>
            <a:endParaRPr lang="en-US" altLang="zh-CN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665" spc="226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、生平简介</a:t>
            </a:r>
            <a:endParaRPr lang="en-US" altLang="zh-CN" sz="2665" spc="226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林庚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静希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。现代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诗人、文学史家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中国作家协会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会员。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北京大学中文系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教授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，中国古代文学专业博士生导师。</a:t>
            </a:r>
            <a:endParaRPr lang="en-US" altLang="zh-CN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个人成就</a:t>
            </a:r>
            <a:endParaRPr lang="en-US" altLang="zh-CN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林庚对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中国文学史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研究独树一帜，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其中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楚辞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唐诗研究是他的</a:t>
            </a:r>
            <a:r>
              <a:rPr lang="en-US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双璧</a:t>
            </a:r>
            <a:r>
              <a:rPr lang="en-US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。他对唐诗作出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了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“盛唐气象</a:t>
            </a:r>
            <a:r>
              <a:rPr lang="en-US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少年精神</a:t>
            </a:r>
            <a:r>
              <a:rPr lang="en-US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等经典概括，被学界广为接受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贺知章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名诗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咏柳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，是因为他的挖掘，才入选小学课本，最终家喻户晓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zh-CN" sz="2800" dirty="0" smtClean="0"/>
              <a:t>他</a:t>
            </a:r>
            <a:r>
              <a:rPr lang="zh-CN" altLang="zh-CN" sz="2800" dirty="0"/>
              <a:t>说自己是</a:t>
            </a:r>
            <a:r>
              <a:rPr lang="en-US" altLang="zh-CN" sz="2800" dirty="0"/>
              <a:t>“</a:t>
            </a:r>
            <a:r>
              <a:rPr lang="zh-CN" altLang="zh-CN" sz="2800" dirty="0"/>
              <a:t>教书为业，心在创作</a:t>
            </a:r>
            <a:r>
              <a:rPr lang="en-US" altLang="zh-CN" sz="2800" dirty="0"/>
              <a:t>”</a:t>
            </a:r>
            <a:r>
              <a:rPr lang="zh-CN" altLang="zh-CN" sz="2800" dirty="0"/>
              <a:t>，先是诗人，后是教授</a:t>
            </a:r>
            <a:r>
              <a:rPr lang="zh-CN" altLang="zh-CN" sz="2800" dirty="0" smtClean="0"/>
              <a:t>。</a:t>
            </a:r>
            <a:r>
              <a:rPr lang="zh-CN" altLang="en-US" sz="2800" dirty="0" smtClean="0"/>
              <a:t>他的诗集有</a:t>
            </a:r>
            <a:r>
              <a:rPr lang="zh-CN" altLang="zh-CN" sz="2800" dirty="0" smtClean="0"/>
              <a:t>《夜》 </a:t>
            </a:r>
            <a:r>
              <a:rPr lang="zh-CN" altLang="en-US" sz="2800" dirty="0" smtClean="0"/>
              <a:t>、</a:t>
            </a:r>
            <a:r>
              <a:rPr lang="zh-CN" altLang="zh-CN" sz="2800" dirty="0" smtClean="0"/>
              <a:t>《春野与窗》 </a:t>
            </a:r>
            <a:r>
              <a:rPr lang="zh-CN" altLang="en-US" sz="2800" dirty="0" smtClean="0"/>
              <a:t>、</a:t>
            </a:r>
            <a:r>
              <a:rPr lang="zh-CN" altLang="zh-CN" sz="2800" dirty="0" smtClean="0"/>
              <a:t>《北平情歌》</a:t>
            </a:r>
            <a:r>
              <a:rPr lang="zh-CN" altLang="en-US" sz="2800" dirty="0" smtClean="0"/>
              <a:t>等。</a:t>
            </a:r>
            <a:endParaRPr lang="zh-CN" altLang="zh-CN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6" y="1066799"/>
            <a:ext cx="3130618" cy="3890749"/>
          </a:xfrm>
          <a:prstGeom prst="rect">
            <a:avLst/>
          </a:prstGeom>
        </p:spPr>
      </p:pic>
    </p:spTree>
  </p:cSld>
  <p:clrMapOvr>
    <a:masterClrMapping/>
  </p:clrMapOvr>
  <p:transition advTm="2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Text Box 3"/>
          <p:cNvSpPr txBox="1"/>
          <p:nvPr/>
        </p:nvSpPr>
        <p:spPr>
          <a:xfrm>
            <a:off x="5135880" y="1230666"/>
            <a:ext cx="6522720" cy="375487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                  解题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      </a:t>
            </a:r>
            <a:r>
              <a:rPr lang="zh-CN" altLang="en-US" sz="2800" dirty="0" smtClean="0"/>
              <a:t> 文学</a:t>
            </a:r>
            <a:r>
              <a:rPr lang="zh-CN" altLang="en-US" sz="2800" dirty="0"/>
              <a:t>随笔是一种非常综合的散文。有相当一部分是理论论述，常常针对一些问题的某一侧面，有很深的道理。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       </a:t>
            </a:r>
            <a:r>
              <a:rPr lang="zh-CN" altLang="zh-CN" sz="2800" dirty="0" smtClean="0"/>
              <a:t>本文</a:t>
            </a:r>
            <a:r>
              <a:rPr lang="zh-CN" altLang="zh-CN" sz="2800" dirty="0"/>
              <a:t>是就古诗中“木叶”意象进行分析说理。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9" y="1508077"/>
            <a:ext cx="4121624" cy="30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42138"/>
      </p:ext>
    </p:extLst>
  </p:cSld>
  <p:clrMapOvr>
    <a:masterClrMapping/>
  </p:clrMapOvr>
  <p:transition advTm="4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890" y="794093"/>
            <a:ext cx="8911988" cy="50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任务一： 自读全文积累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字词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、诗句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扫清文字障碍。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552" y="1910686"/>
            <a:ext cx="10986448" cy="260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诗句的作用：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1</a:t>
            </a:r>
            <a:r>
              <a:rPr lang="zh-CN" altLang="en-US" sz="2800" dirty="0"/>
              <a:t>、做引子，引出要讨论的“木叶”这一话题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2</a:t>
            </a:r>
            <a:r>
              <a:rPr lang="zh-CN" altLang="en-US" sz="2800" dirty="0"/>
              <a:t>、可以用来例证，例证从古到今很多人都在用“木叶”这个词。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en-US" sz="2800" dirty="0"/>
              <a:t>、比较富有文化内涵</a:t>
            </a:r>
          </a:p>
        </p:txBody>
      </p:sp>
    </p:spTree>
    <p:extLst>
      <p:ext uri="{BB962C8B-B14F-4D97-AF65-F5344CB8AC3E}">
        <p14:creationId xmlns:p14="http://schemas.microsoft.com/office/powerpoint/2010/main" val="20007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" y="226449"/>
            <a:ext cx="11891749" cy="50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任务二： 再读全文，抓关键语句完成思维导图，整体感知全文的脉络。</a:t>
            </a:r>
          </a:p>
        </p:txBody>
      </p:sp>
      <p:sp>
        <p:nvSpPr>
          <p:cNvPr id="4" name="Text Box 4"/>
          <p:cNvSpPr txBox="1"/>
          <p:nvPr/>
        </p:nvSpPr>
        <p:spPr>
          <a:xfrm>
            <a:off x="4630333" y="913764"/>
            <a:ext cx="7288710" cy="502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段：“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木叶</a:t>
            </a:r>
            <a:r>
              <a:rPr lang="en-US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为诗人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钟爱</a:t>
            </a:r>
            <a:endParaRPr lang="zh-CN" altLang="zh-CN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691747" y="1409892"/>
            <a:ext cx="72887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800" dirty="0"/>
              <a:t>第</a:t>
            </a:r>
            <a:r>
              <a:rPr lang="en-US" altLang="zh-CN" sz="2800" dirty="0"/>
              <a:t>2</a:t>
            </a:r>
            <a:r>
              <a:rPr lang="zh-CN" altLang="zh-CN" sz="2800" dirty="0"/>
              <a:t>段 </a:t>
            </a:r>
            <a:r>
              <a:rPr lang="zh-CN" altLang="en-US" sz="2800" dirty="0" smtClean="0"/>
              <a:t>：</a:t>
            </a:r>
            <a:r>
              <a:rPr lang="zh-CN" altLang="zh-CN" sz="2800" dirty="0" smtClean="0"/>
              <a:t>古代</a:t>
            </a:r>
            <a:r>
              <a:rPr lang="zh-CN" altLang="zh-CN" sz="2800" dirty="0"/>
              <a:t>诗歌中很少看见</a:t>
            </a:r>
            <a:r>
              <a:rPr lang="en-US" altLang="zh-CN" sz="2800" dirty="0"/>
              <a:t>“</a:t>
            </a:r>
            <a:r>
              <a:rPr lang="zh-CN" altLang="zh-CN" sz="2800" dirty="0"/>
              <a:t>树叶</a:t>
            </a:r>
            <a:r>
              <a:rPr lang="en-US" altLang="zh-CN" sz="2800" dirty="0"/>
              <a:t>”</a:t>
            </a:r>
            <a:endParaRPr lang="zh-CN" altLang="zh-CN" sz="2800" dirty="0"/>
          </a:p>
        </p:txBody>
      </p:sp>
      <p:sp>
        <p:nvSpPr>
          <p:cNvPr id="6" name="Text Box 4"/>
          <p:cNvSpPr txBox="1"/>
          <p:nvPr/>
        </p:nvSpPr>
        <p:spPr>
          <a:xfrm>
            <a:off x="4691748" y="1933112"/>
            <a:ext cx="728871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800" dirty="0"/>
              <a:t>第</a:t>
            </a:r>
            <a:r>
              <a:rPr lang="en-US" altLang="zh-CN" sz="2800" dirty="0"/>
              <a:t>3</a:t>
            </a:r>
            <a:r>
              <a:rPr lang="zh-CN" altLang="zh-CN" sz="2800" dirty="0" smtClean="0"/>
              <a:t>段</a:t>
            </a:r>
            <a:r>
              <a:rPr lang="zh-CN" altLang="en-US" sz="2800" dirty="0" smtClean="0"/>
              <a:t>：</a:t>
            </a:r>
            <a:r>
              <a:rPr lang="zh-CN" altLang="zh-CN" sz="2800" dirty="0" smtClean="0"/>
              <a:t>从</a:t>
            </a:r>
            <a:r>
              <a:rPr lang="zh-CN" altLang="zh-CN" sz="2800" dirty="0"/>
              <a:t>“木叶”发展到“落木”，关键在“木”</a:t>
            </a:r>
            <a:r>
              <a:rPr lang="zh-CN" altLang="zh-CN" sz="2800" dirty="0" smtClean="0"/>
              <a:t>字</a:t>
            </a:r>
            <a:r>
              <a:rPr lang="zh-CN" altLang="en-US" sz="2800" dirty="0" smtClean="0"/>
              <a:t>。</a:t>
            </a:r>
            <a:endParaRPr lang="zh-CN" altLang="zh-CN" sz="2800" dirty="0"/>
          </a:p>
        </p:txBody>
      </p:sp>
      <p:sp>
        <p:nvSpPr>
          <p:cNvPr id="7" name="Text Box 4"/>
          <p:cNvSpPr txBox="1"/>
          <p:nvPr/>
        </p:nvSpPr>
        <p:spPr>
          <a:xfrm>
            <a:off x="4691747" y="2917115"/>
            <a:ext cx="728871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800" dirty="0"/>
              <a:t>第</a:t>
            </a:r>
            <a:r>
              <a:rPr lang="en-US" altLang="zh-CN" sz="2800" dirty="0"/>
              <a:t>4</a:t>
            </a:r>
            <a:r>
              <a:rPr lang="zh-CN" altLang="zh-CN" sz="2800" dirty="0"/>
              <a:t>段 </a:t>
            </a:r>
            <a:r>
              <a:rPr lang="zh-CN" altLang="en-US" sz="2800" dirty="0" smtClean="0"/>
              <a:t>：</a:t>
            </a:r>
            <a:r>
              <a:rPr lang="zh-CN" altLang="zh-CN" sz="2800" dirty="0" smtClean="0"/>
              <a:t>“木”</a:t>
            </a:r>
            <a:r>
              <a:rPr lang="zh-CN" altLang="zh-CN" sz="2800" dirty="0"/>
              <a:t>本身就含有一个落叶的因素，这正是“木”的第一个艺术</a:t>
            </a:r>
            <a:r>
              <a:rPr lang="zh-CN" altLang="zh-CN" sz="2800" dirty="0" smtClean="0"/>
              <a:t>特征</a:t>
            </a:r>
            <a:r>
              <a:rPr lang="zh-CN" altLang="en-US" sz="2800" dirty="0" smtClean="0"/>
              <a:t>。</a:t>
            </a:r>
            <a:endParaRPr lang="zh-CN" altLang="zh-CN" sz="2800" dirty="0"/>
          </a:p>
        </p:txBody>
      </p:sp>
      <p:sp>
        <p:nvSpPr>
          <p:cNvPr id="8" name="Text Box 4"/>
          <p:cNvSpPr txBox="1"/>
          <p:nvPr/>
        </p:nvSpPr>
        <p:spPr>
          <a:xfrm>
            <a:off x="4630332" y="3857836"/>
            <a:ext cx="741154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800" dirty="0"/>
              <a:t>第</a:t>
            </a:r>
            <a:r>
              <a:rPr lang="en-US" altLang="zh-CN" sz="2800" dirty="0"/>
              <a:t>5</a:t>
            </a:r>
            <a:r>
              <a:rPr lang="zh-CN" altLang="zh-CN" sz="2800" dirty="0"/>
              <a:t>段 </a:t>
            </a:r>
            <a:r>
              <a:rPr lang="zh-CN" altLang="en-US" sz="2800" dirty="0" smtClean="0"/>
              <a:t>：</a:t>
            </a:r>
            <a:r>
              <a:rPr lang="zh-CN" altLang="zh-CN" sz="2800" dirty="0" smtClean="0"/>
              <a:t>就</a:t>
            </a:r>
            <a:r>
              <a:rPr lang="zh-CN" altLang="zh-CN" sz="2800" dirty="0"/>
              <a:t>不能不触及诗歌语言中的暗示性的问题</a:t>
            </a:r>
          </a:p>
        </p:txBody>
      </p:sp>
      <p:sp>
        <p:nvSpPr>
          <p:cNvPr id="9" name="Text Box 4"/>
          <p:cNvSpPr txBox="1"/>
          <p:nvPr/>
        </p:nvSpPr>
        <p:spPr>
          <a:xfrm>
            <a:off x="4630333" y="4811943"/>
            <a:ext cx="741154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800" dirty="0"/>
              <a:t>第</a:t>
            </a:r>
            <a:r>
              <a:rPr lang="en-US" altLang="zh-CN" sz="2800" dirty="0"/>
              <a:t>6</a:t>
            </a:r>
            <a:r>
              <a:rPr lang="zh-CN" altLang="zh-CN" sz="2800" dirty="0"/>
              <a:t>段 </a:t>
            </a:r>
            <a:r>
              <a:rPr lang="zh-CN" altLang="en-US" sz="2800" dirty="0" smtClean="0"/>
              <a:t>：</a:t>
            </a:r>
            <a:r>
              <a:rPr lang="zh-CN" altLang="zh-CN" sz="2800" dirty="0" smtClean="0"/>
              <a:t>“木”</a:t>
            </a:r>
            <a:r>
              <a:rPr lang="zh-CN" altLang="zh-CN" sz="2800" dirty="0"/>
              <a:t>的第二个艺术特征 </a:t>
            </a:r>
            <a:r>
              <a:rPr lang="zh-CN" altLang="en-US" sz="2800" dirty="0" smtClean="0"/>
              <a:t>，“木”</a:t>
            </a:r>
            <a:r>
              <a:rPr lang="zh-CN" altLang="zh-CN" sz="2800" dirty="0" smtClean="0"/>
              <a:t>还</a:t>
            </a:r>
            <a:r>
              <a:rPr lang="zh-CN" altLang="zh-CN" sz="2800" dirty="0"/>
              <a:t>会带来</a:t>
            </a:r>
            <a:r>
              <a:rPr lang="zh-CN" altLang="zh-CN" sz="2800" dirty="0" smtClean="0"/>
              <a:t>“木”</a:t>
            </a:r>
            <a:r>
              <a:rPr lang="zh-CN" altLang="en-US" sz="2800" dirty="0" smtClean="0"/>
              <a:t>所暗示的颜色性。</a:t>
            </a:r>
            <a:endParaRPr lang="zh-CN" altLang="zh-CN" sz="2800" dirty="0"/>
          </a:p>
        </p:txBody>
      </p:sp>
      <p:sp>
        <p:nvSpPr>
          <p:cNvPr id="10" name="Text Box 4"/>
          <p:cNvSpPr txBox="1"/>
          <p:nvPr/>
        </p:nvSpPr>
        <p:spPr>
          <a:xfrm>
            <a:off x="4553196" y="5801860"/>
            <a:ext cx="771325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800" dirty="0" smtClean="0"/>
              <a:t>第</a:t>
            </a:r>
            <a:r>
              <a:rPr lang="en-US" altLang="zh-CN" sz="2800" dirty="0" smtClean="0"/>
              <a:t>7</a:t>
            </a:r>
            <a:r>
              <a:rPr lang="zh-CN" altLang="zh-CN" sz="2800" dirty="0" smtClean="0"/>
              <a:t>段 </a:t>
            </a:r>
            <a:r>
              <a:rPr lang="zh-CN" altLang="en-US" sz="2800" dirty="0" smtClean="0"/>
              <a:t>：“木叶”与“树叶”，不过一字之差。到了</a:t>
            </a:r>
            <a:r>
              <a:rPr lang="zh-CN" altLang="zh-CN" sz="2800" dirty="0" smtClean="0"/>
              <a:t>艺术</a:t>
            </a:r>
            <a:r>
              <a:rPr lang="zh-CN" altLang="en-US" sz="2800" dirty="0" smtClean="0"/>
              <a:t>形象的</a:t>
            </a:r>
            <a:r>
              <a:rPr lang="zh-CN" altLang="zh-CN" sz="2800" dirty="0" smtClean="0"/>
              <a:t>领域</a:t>
            </a:r>
            <a:r>
              <a:rPr lang="zh-CN" altLang="en-US" sz="2800" dirty="0" smtClean="0"/>
              <a:t>，几乎是</a:t>
            </a:r>
            <a:r>
              <a:rPr lang="zh-CN" altLang="zh-CN" sz="2800" dirty="0" smtClean="0"/>
              <a:t>一字千</a:t>
            </a:r>
            <a:r>
              <a:rPr lang="zh-CN" altLang="en-US" sz="2800" dirty="0" smtClean="0"/>
              <a:t>金</a:t>
            </a:r>
            <a:r>
              <a:rPr lang="zh-CN" altLang="zh-CN" sz="2800" dirty="0" smtClean="0"/>
              <a:t>。</a:t>
            </a:r>
            <a:endParaRPr lang="zh-CN" altLang="zh-CN" sz="2800" dirty="0"/>
          </a:p>
        </p:txBody>
      </p:sp>
      <p:sp>
        <p:nvSpPr>
          <p:cNvPr id="12" name="AutoShape 12"/>
          <p:cNvSpPr/>
          <p:nvPr/>
        </p:nvSpPr>
        <p:spPr>
          <a:xfrm>
            <a:off x="4476060" y="984753"/>
            <a:ext cx="154272" cy="1373498"/>
          </a:xfrm>
          <a:prstGeom prst="leftBrace">
            <a:avLst>
              <a:gd name="adj1" fmla="val 117592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" name="Text Box 4"/>
          <p:cNvSpPr txBox="1"/>
          <p:nvPr/>
        </p:nvSpPr>
        <p:spPr>
          <a:xfrm>
            <a:off x="1241541" y="1027181"/>
            <a:ext cx="323451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zh-CN" sz="2400" dirty="0" smtClean="0"/>
              <a:t>发现问题</a:t>
            </a:r>
            <a:r>
              <a:rPr lang="en-US" altLang="zh-CN" sz="2400" dirty="0" smtClean="0"/>
              <a:t>】</a:t>
            </a:r>
          </a:p>
          <a:p>
            <a:r>
              <a:rPr lang="zh-CN" altLang="zh-CN" sz="2400" dirty="0" smtClean="0"/>
              <a:t>列举</a:t>
            </a:r>
            <a:r>
              <a:rPr lang="zh-CN" altLang="zh-CN" sz="2400" dirty="0"/>
              <a:t>我国古代诗歌史上</a:t>
            </a:r>
            <a:r>
              <a:rPr lang="zh-CN" altLang="zh-CN" sz="2400" dirty="0" smtClean="0"/>
              <a:t>的现象</a:t>
            </a:r>
            <a:endParaRPr lang="zh-CN" altLang="zh-CN" sz="2400" dirty="0"/>
          </a:p>
        </p:txBody>
      </p:sp>
      <p:sp>
        <p:nvSpPr>
          <p:cNvPr id="14" name="Text Box 4"/>
          <p:cNvSpPr txBox="1"/>
          <p:nvPr/>
        </p:nvSpPr>
        <p:spPr>
          <a:xfrm>
            <a:off x="1166273" y="3613150"/>
            <a:ext cx="323451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分析</a:t>
            </a:r>
            <a:r>
              <a:rPr lang="zh-CN" altLang="zh-CN" sz="2400" dirty="0" smtClean="0"/>
              <a:t>问题</a:t>
            </a:r>
            <a:r>
              <a:rPr lang="en-US" altLang="zh-CN" sz="2400" dirty="0" smtClean="0"/>
              <a:t>】</a:t>
            </a:r>
          </a:p>
          <a:p>
            <a:r>
              <a:rPr lang="zh-CN" altLang="zh-CN" sz="2400" dirty="0"/>
              <a:t>“木”的两个艺术特征</a:t>
            </a:r>
          </a:p>
        </p:txBody>
      </p:sp>
      <p:sp>
        <p:nvSpPr>
          <p:cNvPr id="15" name="AutoShape 12"/>
          <p:cNvSpPr/>
          <p:nvPr/>
        </p:nvSpPr>
        <p:spPr>
          <a:xfrm>
            <a:off x="4400792" y="3430694"/>
            <a:ext cx="290955" cy="1618977"/>
          </a:xfrm>
          <a:prstGeom prst="leftBrace">
            <a:avLst>
              <a:gd name="adj1" fmla="val 117592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1166273" y="5503049"/>
            <a:ext cx="323451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总结全文</a:t>
            </a:r>
            <a:r>
              <a:rPr lang="en-US" altLang="zh-CN" sz="2400" dirty="0" smtClean="0"/>
              <a:t>】</a:t>
            </a:r>
          </a:p>
          <a:p>
            <a:r>
              <a:rPr lang="zh-CN" altLang="zh-CN" sz="2400" dirty="0"/>
              <a:t>艺术领域</a:t>
            </a:r>
            <a:r>
              <a:rPr lang="zh-CN" altLang="en-US" sz="2400" dirty="0"/>
              <a:t>，</a:t>
            </a:r>
            <a:r>
              <a:rPr lang="zh-CN" altLang="zh-CN" sz="2400" dirty="0"/>
              <a:t>一字之差，</a:t>
            </a:r>
            <a:r>
              <a:rPr lang="zh-CN" altLang="zh-CN" sz="2400" dirty="0" smtClean="0"/>
              <a:t>一字千</a:t>
            </a:r>
            <a:r>
              <a:rPr lang="zh-CN" altLang="en-US" sz="2400" dirty="0" smtClean="0"/>
              <a:t>金</a:t>
            </a:r>
            <a:r>
              <a:rPr lang="zh-CN" altLang="zh-CN" sz="2400" dirty="0" smtClean="0"/>
              <a:t>。</a:t>
            </a:r>
            <a:endParaRPr lang="zh-CN" altLang="zh-CN" sz="2400" dirty="0"/>
          </a:p>
        </p:txBody>
      </p:sp>
      <p:sp>
        <p:nvSpPr>
          <p:cNvPr id="17" name="AutoShape 18"/>
          <p:cNvSpPr/>
          <p:nvPr/>
        </p:nvSpPr>
        <p:spPr>
          <a:xfrm>
            <a:off x="950373" y="1106889"/>
            <a:ext cx="215900" cy="5329237"/>
          </a:xfrm>
          <a:prstGeom prst="leftBrace">
            <a:avLst>
              <a:gd name="adj1" fmla="val 205698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868" y="2410165"/>
            <a:ext cx="553998" cy="17251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/>
              <a:t>说“木叶”</a:t>
            </a:r>
          </a:p>
        </p:txBody>
      </p:sp>
    </p:spTree>
    <p:extLst>
      <p:ext uri="{BB962C8B-B14F-4D97-AF65-F5344CB8AC3E}">
        <p14:creationId xmlns:p14="http://schemas.microsoft.com/office/powerpoint/2010/main" val="1628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/>
      <p:bldP spid="15" grpId="0" bldLvl="0" animBg="1"/>
      <p:bldP spid="16" grpId="0"/>
      <p:bldP spid="17" grpId="0" bldLvl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/>
          <p:nvPr/>
        </p:nvSpPr>
        <p:spPr>
          <a:xfrm>
            <a:off x="586854" y="446193"/>
            <a:ext cx="11002319" cy="1774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任务三：准确提取文本信息，概括“木叶”和“树叶”的不同点，感受在概念上原是相去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无几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到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了艺术形象的领域，几乎就是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一字千金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并探究“艺术形象的领域”哪些因素使得二者产生了几乎是一字千金的差别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zh-CN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76181"/>
              </p:ext>
            </p:extLst>
          </p:nvPr>
        </p:nvGraphicFramePr>
        <p:xfrm>
          <a:off x="805219" y="2242327"/>
          <a:ext cx="10931856" cy="20307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76214"/>
                <a:gridCol w="2961564"/>
                <a:gridCol w="1937982"/>
                <a:gridCol w="941696"/>
                <a:gridCol w="9144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sz="2665" b="0" i="0" u="none" strike="noStrike" cap="none" spc="226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意象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altLang="en-US" sz="2665" b="0" i="0" u="none" strike="noStrike" cap="none" spc="226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适用</a:t>
                      </a:r>
                      <a:r>
                        <a:rPr kumimoji="0" lang="zh-CN" sz="2665" b="0" i="0" u="none" strike="noStrike" cap="none" spc="226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场合</a:t>
                      </a:r>
                      <a:endParaRPr kumimoji="0" lang="zh-CN" sz="2665" b="0" i="0" u="none" strike="noStrike" cap="none" spc="226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j-cs"/>
                        <a:sym typeface="Calibri" panose="020F050202020403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sz="2665" b="0" i="0" u="none" strike="noStrike" cap="none" spc="226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意境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sz="2665" b="0" i="0" u="none" strike="noStrike" cap="none" spc="226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颜色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sz="2665" b="0" i="0" u="none" strike="noStrike" cap="none" spc="226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质感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sz="2665" b="0" i="0" u="none" strike="noStrike" cap="none" spc="226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“木叶”</a:t>
                      </a:r>
                      <a:endParaRPr kumimoji="0" lang="en-US" altLang="zh-CN" sz="2665" b="0" i="0" u="none" strike="noStrike" cap="none" spc="226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j-cs"/>
                        <a:sym typeface="Calibri" panose="020F05020202040302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altLang="en-US" sz="2665" b="0" i="0" u="none" strike="noStrike" cap="none" spc="226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（或“落叶”）</a:t>
                      </a:r>
                      <a:endParaRPr kumimoji="0" lang="zh-CN" sz="2665" b="0" i="0" u="none" strike="noStrike" cap="none" spc="226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j-cs"/>
                        <a:sym typeface="Calibri" panose="020F050202020403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altLang="zh-CN" sz="2665" b="0" i="0" u="none" strike="noStrike" kern="1200" cap="none" spc="226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</a:rPr>
                        <a:t>秋风落叶</a:t>
                      </a:r>
                      <a:endParaRPr kumimoji="0" lang="zh-CN" sz="2665" b="0" i="0" u="none" strike="noStrike" kern="1200" cap="none" spc="226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j-cs"/>
                        <a:sym typeface="Calibri" panose="020F050202020403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sz="2665" b="0" i="0" u="none" strike="noStrike" cap="none" spc="226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空阔疏朗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sz="2665" b="0" i="0" u="none" strike="noStrike" cap="none" spc="226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干黄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sz="2665" b="0" i="0" u="none" strike="noStrike" cap="none" spc="226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干燥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2665" b="0" i="0" u="none" strike="noStrike" cap="none" spc="226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 </a:t>
                      </a:r>
                      <a:endParaRPr kumimoji="0" lang="zh-CN" sz="2665" b="0" i="0" u="none" strike="noStrike" cap="none" spc="226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j-cs"/>
                        <a:sym typeface="Calibri" panose="020F05020202040302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altLang="en-US" sz="2665" b="0" i="0" u="none" strike="noStrike" kern="1200" cap="none" spc="226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“树叶”</a:t>
                      </a:r>
                      <a:endParaRPr kumimoji="0" lang="en-US" altLang="zh-CN" sz="2665" b="0" i="0" u="none" strike="noStrike" kern="1200" cap="none" spc="226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j-cs"/>
                        <a:sym typeface="Calibri" panose="020F05020202040302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altLang="en-US" sz="2665" b="0" i="0" u="none" strike="noStrike" kern="1200" cap="none" spc="226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</a:rPr>
                        <a:t>（或</a:t>
                      </a:r>
                      <a:r>
                        <a:rPr kumimoji="0" lang="zh-CN" altLang="zh-CN" sz="2665" b="0" i="0" u="none" strike="noStrike" kern="1200" cap="none" spc="226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</a:rPr>
                        <a:t>“树”</a:t>
                      </a:r>
                      <a:r>
                        <a:rPr kumimoji="0" lang="zh-CN" altLang="en-US" sz="2665" b="0" i="0" u="none" strike="noStrike" kern="1200" cap="none" spc="226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</a:rPr>
                        <a:t>、</a:t>
                      </a:r>
                      <a:r>
                        <a:rPr kumimoji="0" lang="zh-CN" altLang="zh-CN" sz="2665" b="0" i="0" u="none" strike="noStrike" kern="1200" cap="none" spc="226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</a:rPr>
                        <a:t>“绿叶”</a:t>
                      </a:r>
                      <a:r>
                        <a:rPr kumimoji="0" lang="zh-CN" altLang="en-US" sz="2665" b="0" i="0" u="none" strike="noStrike" kern="1200" cap="none" spc="226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</a:rPr>
                        <a:t>）</a:t>
                      </a:r>
                      <a:endParaRPr kumimoji="0" lang="zh-CN" sz="2665" b="0" i="0" u="none" strike="noStrike" kern="1200" cap="none" spc="226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j-cs"/>
                        <a:sym typeface="Calibri" panose="020F050202020403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altLang="zh-CN" sz="2665" b="0" i="0" u="none" strike="noStrike" kern="1200" cap="none" spc="226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</a:rPr>
                        <a:t>满树叶子吹动，浓阴密密层层</a:t>
                      </a:r>
                      <a:endParaRPr kumimoji="0" lang="zh-CN" sz="2665" b="0" i="0" u="none" strike="noStrike" kern="1200" cap="none" spc="226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j-cs"/>
                        <a:sym typeface="Calibri" panose="020F050202020403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sz="2665" b="0" i="0" u="none" strike="noStrike" cap="none" spc="226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饱满绵密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sz="2665" b="0" i="0" u="none" strike="noStrike" cap="none" spc="226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湿绿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sz="2665" b="0" i="0" u="none" strike="noStrike" cap="none" spc="226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潮湿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2665" b="0" i="0" u="none" strike="noStrike" cap="none" spc="226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j-cs"/>
                          <a:sym typeface="Calibri" panose="020F0502020204030204"/>
                        </a:rPr>
                        <a:t> </a:t>
                      </a:r>
                      <a:endParaRPr kumimoji="0" lang="zh-CN" sz="2665" b="0" i="0" u="none" strike="noStrike" cap="none" spc="226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j-cs"/>
                        <a:sym typeface="Calibri" panose="020F05020202040302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244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/>
          <p:nvPr/>
        </p:nvSpPr>
        <p:spPr>
          <a:xfrm>
            <a:off x="586854" y="446193"/>
            <a:ext cx="11002319" cy="41934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任务三：准确提取文本信息，概括“木叶”和“树叶”的不同点，感受在概念上原是相去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无几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到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了艺术形象的领域，几乎就是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一字千金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并探究“艺术形象的领域”哪些因素使得二者产生了几乎是一字千金的差别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en-US" altLang="zh-CN" sz="2665" spc="226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提示：“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艺术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形象的领域”使得二者产生了几乎是一字千金的差别的因素有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sz="2665" spc="226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、意象本身已形成的相对稳定的感情色彩</a:t>
            </a:r>
          </a:p>
          <a:p>
            <a:r>
              <a:rPr lang="en-US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、诗人大胆的发挥</a:t>
            </a:r>
            <a:r>
              <a:rPr lang="zh-CN" altLang="zh-CN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创造性</a:t>
            </a:r>
            <a:endParaRPr lang="zh-CN" altLang="zh-CN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385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07" y="1310186"/>
            <a:ext cx="11332193" cy="316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65" kern="12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归纳整理：</a:t>
            </a:r>
          </a:p>
          <a:p>
            <a:pPr lvl="0">
              <a:lnSpc>
                <a:spcPct val="150000"/>
              </a:lnSpc>
            </a:pPr>
            <a:r>
              <a:rPr lang="en-US" altLang="zh-CN" sz="2665" kern="12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665" kern="12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2665" kern="12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抓</a:t>
            </a:r>
            <a:r>
              <a:rPr lang="zh-CN" altLang="zh-CN" sz="2665" kern="12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关键词语完成思维导图，是整体</a:t>
            </a:r>
            <a:r>
              <a:rPr lang="zh-CN" altLang="zh-CN" sz="2665" kern="12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感知</a:t>
            </a:r>
            <a:r>
              <a:rPr lang="zh-CN" altLang="en-US" sz="2665" kern="12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文章</a:t>
            </a:r>
            <a:r>
              <a:rPr lang="zh-CN" altLang="zh-CN" sz="2665" kern="12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结构</a:t>
            </a:r>
            <a:r>
              <a:rPr lang="zh-CN" altLang="zh-CN" sz="2665" kern="12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的重要方法。</a:t>
            </a:r>
          </a:p>
          <a:p>
            <a:pPr lvl="0">
              <a:lnSpc>
                <a:spcPct val="150000"/>
              </a:lnSpc>
            </a:pPr>
            <a:r>
              <a:rPr lang="en-US" altLang="zh-CN" sz="2665" kern="12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665" kern="12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2665" kern="12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准确提取文本信息、细心比对是概括意象不同点的重要方法。</a:t>
            </a:r>
            <a:endParaRPr lang="en-US" altLang="zh-CN" sz="2665" kern="12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65" kern="12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665" kern="12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2665" kern="12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明确文章引用诗句的</a:t>
            </a:r>
            <a:r>
              <a:rPr lang="zh-CN" altLang="zh-CN" sz="2665" kern="12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作用</a:t>
            </a:r>
            <a:r>
              <a:rPr lang="zh-CN" altLang="en-US" sz="2665" kern="12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（做引子、用来例证、富有文化内涵）</a:t>
            </a:r>
          </a:p>
          <a:p>
            <a:pPr lvl="0">
              <a:lnSpc>
                <a:spcPct val="150000"/>
              </a:lnSpc>
            </a:pPr>
            <a:endParaRPr lang="zh-CN" altLang="zh-CN" sz="2665" kern="12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67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690</Words>
  <Application>Microsoft Office PowerPoint</Application>
  <PresentationFormat>自定义</PresentationFormat>
  <Paragraphs>66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1_Office 主题​​</vt:lpstr>
      <vt:lpstr>2_默认设计模板</vt:lpstr>
      <vt:lpstr>说“木叶”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cy</cp:lastModifiedBy>
  <cp:revision>52</cp:revision>
  <dcterms:created xsi:type="dcterms:W3CDTF">2020-02-01T11:21:00Z</dcterms:created>
  <dcterms:modified xsi:type="dcterms:W3CDTF">2020-04-18T09:20:22Z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