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8"/>
  </p:notesMasterIdLst>
  <p:handoutMasterIdLst>
    <p:handoutMasterId r:id="rId19"/>
  </p:handoutMasterIdLst>
  <p:sldIdLst>
    <p:sldId id="4067" r:id="rId3"/>
    <p:sldId id="4037" r:id="rId4"/>
    <p:sldId id="4038" r:id="rId5"/>
    <p:sldId id="270" r:id="rId6"/>
    <p:sldId id="4083" r:id="rId7"/>
    <p:sldId id="3962" r:id="rId8"/>
    <p:sldId id="4084" r:id="rId9"/>
    <p:sldId id="4085" r:id="rId10"/>
    <p:sldId id="4086" r:id="rId11"/>
    <p:sldId id="4087" r:id="rId12"/>
    <p:sldId id="4039" r:id="rId13"/>
    <p:sldId id="4101" r:id="rId14"/>
    <p:sldId id="4068" r:id="rId15"/>
    <p:sldId id="4102" r:id="rId16"/>
    <p:sldId id="406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381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51B3B-29DF-42C7-B652-E8846384A047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5240A-5DA0-4172-B4A2-71B47FCC4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778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E4884-5EAB-420C-9618-B3D958BB9BF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56C6C-C1B5-4EBE-A6B8-95095B9FF6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58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3294-44A3-4F86-99D6-3E7BB9BCB14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CCDB2-595E-4E69-8524-C627534F721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4DF03C-67ED-4818-AD82-B9C54BD95E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CCDB2-595E-4E69-8524-C627534F721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CCDB2-595E-4E69-8524-C627534F721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CCDB2-595E-4E69-8524-C627534F721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4DF03C-67ED-4818-AD82-B9C54BD95E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4DF03C-67ED-4818-AD82-B9C54BD95E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65" y="796223"/>
            <a:ext cx="1991974" cy="9185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11" y="5445037"/>
            <a:ext cx="1991974" cy="91859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92BD-800E-43A6-8378-BBB9A0FB1BFA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C93C-603F-49DF-AFB6-79B5C5011E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777601" y="1"/>
            <a:ext cx="6648450" cy="6858000"/>
          </a:xfrm>
          <a:prstGeom prst="rect">
            <a:avLst/>
          </a:prstGeom>
          <a:solidFill>
            <a:srgbClr val="F08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259515" y="571500"/>
            <a:ext cx="9266570" cy="7289799"/>
            <a:chOff x="1496680" y="1476374"/>
            <a:chExt cx="7266319" cy="4386807"/>
          </a:xfrm>
        </p:grpSpPr>
        <p:sp>
          <p:nvSpPr>
            <p:cNvPr id="11" name="矩形 10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ekie pocangqiong" panose="02000503000000000000" pitchFamily="2" charset="-122"/>
                <a:ea typeface="iekie pocangqiong" panose="02000503000000000000" pitchFamily="2" charset="-122"/>
                <a:sym typeface="iekie pocangqiong" panose="02000503000000000000" pitchFamily="2" charset="-122"/>
              </a:endParaRPr>
            </a:p>
          </p:txBody>
        </p:sp>
        <p:pic>
          <p:nvPicPr>
            <p:cNvPr id="12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810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>
            <a:xfrm flipV="1">
              <a:off x="0" y="3810000"/>
              <a:ext cx="12192000" cy="3048000"/>
            </a:xfrm>
            <a:custGeom>
              <a:avLst/>
              <a:gdLst>
                <a:gd name="connsiteX0" fmla="*/ 0 w 12192000"/>
                <a:gd name="connsiteY0" fmla="*/ 0 h 3048000"/>
                <a:gd name="connsiteX1" fmla="*/ 12192000 w 12192000"/>
                <a:gd name="connsiteY1" fmla="*/ 0 h 3048000"/>
                <a:gd name="connsiteX2" fmla="*/ 12192000 w 12192000"/>
                <a:gd name="connsiteY2" fmla="*/ 3048000 h 3048000"/>
                <a:gd name="connsiteX3" fmla="*/ 0 w 12192000"/>
                <a:gd name="connsiteY3" fmla="*/ 3048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8000">
                  <a:moveTo>
                    <a:pt x="0" y="0"/>
                  </a:moveTo>
                  <a:lnTo>
                    <a:pt x="12192000" y="0"/>
                  </a:lnTo>
                  <a:lnTo>
                    <a:pt x="12192000" y="3048000"/>
                  </a:lnTo>
                  <a:lnTo>
                    <a:pt x="0" y="304800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65" y="796223"/>
            <a:ext cx="1991974" cy="9185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11" y="5445037"/>
            <a:ext cx="1991974" cy="91859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92BD-800E-43A6-8378-BBB9A0FB1BFA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C93C-603F-49DF-AFB6-79B5C5011E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777601" y="1"/>
            <a:ext cx="6648450" cy="6858000"/>
          </a:xfrm>
          <a:prstGeom prst="rect">
            <a:avLst/>
          </a:prstGeom>
          <a:solidFill>
            <a:srgbClr val="F08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259515" y="571500"/>
            <a:ext cx="9266570" cy="7289799"/>
            <a:chOff x="1496680" y="1476374"/>
            <a:chExt cx="7266319" cy="4386807"/>
          </a:xfrm>
        </p:grpSpPr>
        <p:sp>
          <p:nvSpPr>
            <p:cNvPr id="11" name="矩形 10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ekie pocangqiong" panose="02000503000000000000" pitchFamily="2" charset="-122"/>
                <a:ea typeface="iekie pocangqiong" panose="02000503000000000000" pitchFamily="2" charset="-122"/>
                <a:sym typeface="iekie pocangqiong" panose="02000503000000000000" pitchFamily="2" charset="-122"/>
              </a:endParaRPr>
            </a:p>
          </p:txBody>
        </p:sp>
        <p:pic>
          <p:nvPicPr>
            <p:cNvPr id="12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810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>
            <a:xfrm flipV="1">
              <a:off x="0" y="3810000"/>
              <a:ext cx="12192000" cy="3048000"/>
            </a:xfrm>
            <a:custGeom>
              <a:avLst/>
              <a:gdLst>
                <a:gd name="connsiteX0" fmla="*/ 0 w 12192000"/>
                <a:gd name="connsiteY0" fmla="*/ 0 h 3048000"/>
                <a:gd name="connsiteX1" fmla="*/ 12192000 w 12192000"/>
                <a:gd name="connsiteY1" fmla="*/ 0 h 3048000"/>
                <a:gd name="connsiteX2" fmla="*/ 12192000 w 12192000"/>
                <a:gd name="connsiteY2" fmla="*/ 3048000 h 3048000"/>
                <a:gd name="connsiteX3" fmla="*/ 0 w 12192000"/>
                <a:gd name="connsiteY3" fmla="*/ 3048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8000">
                  <a:moveTo>
                    <a:pt x="0" y="0"/>
                  </a:moveTo>
                  <a:lnTo>
                    <a:pt x="12192000" y="0"/>
                  </a:lnTo>
                  <a:lnTo>
                    <a:pt x="12192000" y="3048000"/>
                  </a:lnTo>
                  <a:lnTo>
                    <a:pt x="0" y="304800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BCFC0-9FDF-40B2-A45C-7D9D89254032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958080" y="2806700"/>
            <a:ext cx="5709920" cy="970915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论语</a:t>
            </a:r>
            <a:r>
              <a:rPr lang="en-US" altLang="zh-CN" sz="4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中的子贡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90620" y="1592165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高中名著阅读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90540" y="4704080"/>
            <a:ext cx="41681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人大附中朝阳学校  刘天琦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379676" y="520773"/>
            <a:ext cx="1972534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iekie pocangqiong" panose="02000503000000000000" pitchFamily="2" charset="-122"/>
              </a:rPr>
              <a:t>目 录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2109" y="-861786"/>
            <a:ext cx="2826408" cy="502138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0" y="4834916"/>
            <a:ext cx="2410102" cy="151433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78" y="5333132"/>
            <a:ext cx="1701152" cy="1420462"/>
          </a:xfrm>
          <a:prstGeom prst="rect">
            <a:avLst/>
          </a:prstGeom>
        </p:spPr>
      </p:pic>
      <p:sp>
        <p:nvSpPr>
          <p:cNvPr id="4" name="横卷形 3"/>
          <p:cNvSpPr/>
          <p:nvPr/>
        </p:nvSpPr>
        <p:spPr>
          <a:xfrm>
            <a:off x="2952115" y="1969135"/>
            <a:ext cx="8528685" cy="259207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子谓子贡曰：“女与回也孰愈？”对曰：“赐也何敢望回？回也闻一以知十，赐也闻一以知二。”子曰：“弗如也。吾与女弗如也。”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7" y="446322"/>
            <a:ext cx="1027072" cy="8296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567" y="6045429"/>
            <a:ext cx="829165" cy="66981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76555" y="3659505"/>
            <a:ext cx="1360170" cy="2896870"/>
            <a:chOff x="1278936" y="1631524"/>
            <a:chExt cx="3641233" cy="476513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2" t="37701" r="48804"/>
            <a:stretch>
              <a:fillRect/>
            </a:stretch>
          </p:blipFill>
          <p:spPr>
            <a:xfrm rot="516134">
              <a:off x="2219094" y="4570592"/>
              <a:ext cx="683969" cy="175367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936" y="3889000"/>
              <a:ext cx="2184093" cy="250766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817" y="1631524"/>
              <a:ext cx="2336352" cy="4722062"/>
            </a:xfrm>
            <a:prstGeom prst="rect">
              <a:avLst/>
            </a:prstGeom>
          </p:spPr>
        </p:pic>
      </p:grpSp>
      <p:sp>
        <p:nvSpPr>
          <p:cNvPr id="7" name="椭圆 6"/>
          <p:cNvSpPr/>
          <p:nvPr/>
        </p:nvSpPr>
        <p:spPr>
          <a:xfrm>
            <a:off x="5605780" y="2467610"/>
            <a:ext cx="1253490" cy="6527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47" y="7067144"/>
            <a:ext cx="829165" cy="669814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2599055" y="2908935"/>
            <a:ext cx="1253490" cy="6527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齐</a:t>
            </a:r>
          </a:p>
        </p:txBody>
      </p:sp>
      <p:sp>
        <p:nvSpPr>
          <p:cNvPr id="19" name="椭圆 18"/>
          <p:cNvSpPr/>
          <p:nvPr/>
        </p:nvSpPr>
        <p:spPr>
          <a:xfrm>
            <a:off x="4563110" y="3981450"/>
            <a:ext cx="1253490" cy="6527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吴</a:t>
            </a:r>
          </a:p>
        </p:txBody>
      </p:sp>
      <p:sp>
        <p:nvSpPr>
          <p:cNvPr id="20" name="椭圆 19"/>
          <p:cNvSpPr/>
          <p:nvPr/>
        </p:nvSpPr>
        <p:spPr>
          <a:xfrm>
            <a:off x="6903085" y="3981450"/>
            <a:ext cx="1253490" cy="6527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越</a:t>
            </a:r>
          </a:p>
        </p:txBody>
      </p:sp>
      <p:sp>
        <p:nvSpPr>
          <p:cNvPr id="21" name="椭圆 20"/>
          <p:cNvSpPr/>
          <p:nvPr/>
        </p:nvSpPr>
        <p:spPr>
          <a:xfrm>
            <a:off x="8613140" y="2908935"/>
            <a:ext cx="1253490" cy="6527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晋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039745" y="974090"/>
            <a:ext cx="5810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史记·仲尼弟子列传第七</a:t>
            </a:r>
          </a:p>
        </p:txBody>
      </p:sp>
      <p:sp>
        <p:nvSpPr>
          <p:cNvPr id="23" name="波形 22"/>
          <p:cNvSpPr/>
          <p:nvPr/>
        </p:nvSpPr>
        <p:spPr>
          <a:xfrm>
            <a:off x="6711950" y="5031740"/>
            <a:ext cx="4819650" cy="836930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上马能击贼 下马作露布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7" grpId="0" animBg="1"/>
      <p:bldP spid="17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横卷形 9"/>
          <p:cNvSpPr/>
          <p:nvPr/>
        </p:nvSpPr>
        <p:spPr>
          <a:xfrm>
            <a:off x="3796665" y="2983230"/>
            <a:ext cx="7870825" cy="277177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" y="2983230"/>
            <a:ext cx="3285490" cy="2346325"/>
          </a:xfrm>
          <a:prstGeom prst="rect">
            <a:avLst/>
          </a:prstGeom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38430" y="1520190"/>
            <a:ext cx="340614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iekie pocangqiong" panose="02000503000000000000" pitchFamily="2" charset="-122"/>
              </a:rPr>
              <a:t>商业头脑</a:t>
            </a:r>
          </a:p>
        </p:txBody>
      </p:sp>
      <p:sp>
        <p:nvSpPr>
          <p:cNvPr id="5" name="横卷形 4"/>
          <p:cNvSpPr/>
          <p:nvPr/>
        </p:nvSpPr>
        <p:spPr>
          <a:xfrm>
            <a:off x="3796665" y="704850"/>
            <a:ext cx="7881620" cy="19284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48"/>
          <p:cNvSpPr txBox="1">
            <a:spLocks noChangeArrowheads="1"/>
          </p:cNvSpPr>
          <p:nvPr/>
        </p:nvSpPr>
        <p:spPr bwMode="auto">
          <a:xfrm>
            <a:off x="3971925" y="1180465"/>
            <a:ext cx="7630795" cy="9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iekie pocangqiong" panose="02000503000000000000" pitchFamily="2" charset="-122"/>
              </a:rPr>
              <a:t>   </a:t>
            </a:r>
            <a:r>
              <a:rPr lang="en-US" altLang="zh-CN" sz="32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iekie pocangqiong" panose="02000503000000000000" pitchFamily="2" charset="-122"/>
              </a:rPr>
              <a:t> </a:t>
            </a:r>
            <a:r>
              <a:rPr lang="zh-CN" altLang="en-US" sz="32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iekie pocangqiong" panose="02000503000000000000" pitchFamily="2" charset="-122"/>
              </a:rPr>
              <a:t>贤哉回也，一箪食，一瓢饮，在陋巷，人不堪其忧，回也不改其乐。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215765" y="3717290"/>
            <a:ext cx="762698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altLang="zh-CN" sz="32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子曰：“回也其庶乎，屡空。赐不受命，而货殖焉，亿则屡中。”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6" grpId="0"/>
      <p:bldP spid="7" grpId="1"/>
      <p:bldP spid="100" grpId="0"/>
      <p:bldP spid="1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7" y="446322"/>
            <a:ext cx="1027072" cy="8296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567" y="6045429"/>
            <a:ext cx="829165" cy="669814"/>
          </a:xfrm>
          <a:prstGeom prst="rect">
            <a:avLst/>
          </a:prstGeom>
        </p:spPr>
      </p:pic>
      <p:sp>
        <p:nvSpPr>
          <p:cNvPr id="97283" name="Text Box 3"/>
          <p:cNvSpPr txBox="1"/>
          <p:nvPr/>
        </p:nvSpPr>
        <p:spPr>
          <a:xfrm>
            <a:off x="1271905" y="2228850"/>
            <a:ext cx="406908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 fontAlgn="auto"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28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28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子贡问曰：“赐也何如？”子曰：“女，器也。”曰：“何器也？”曰：“瑚琏也。”</a:t>
            </a:r>
          </a:p>
        </p:txBody>
      </p:sp>
      <p:sp>
        <p:nvSpPr>
          <p:cNvPr id="97286" name="Text Box 6"/>
          <p:cNvSpPr txBox="1"/>
          <p:nvPr/>
        </p:nvSpPr>
        <p:spPr>
          <a:xfrm>
            <a:off x="6849110" y="2314575"/>
            <a:ext cx="457517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 fontAlgn="auto"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sz="28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28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曰：“赐也可使从政也与？”曰：“赐也达，于从政乎何有？”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876040"/>
            <a:ext cx="3169285" cy="198056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236345" y="1276350"/>
            <a:ext cx="4341495" cy="3460115"/>
          </a:xfrm>
          <a:prstGeom prst="ellipse">
            <a:avLst/>
          </a:prstGeom>
          <a:noFill/>
          <a:ln w="12700">
            <a:solidFill>
              <a:srgbClr val="F0898D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zh-CN" altLang="en-US" sz="1350">
              <a:solidFill>
                <a:schemeClr val="accent2"/>
              </a:solidFill>
              <a:latin typeface="iekie pocangqiong" panose="02000503000000000000" pitchFamily="2" charset="-122"/>
              <a:ea typeface="iekie pocangqiong" panose="02000503000000000000" pitchFamily="2" charset="-122"/>
              <a:sym typeface="iekie pocangqiong" panose="02000503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48145" y="1197610"/>
            <a:ext cx="4676140" cy="3230880"/>
          </a:xfrm>
          <a:prstGeom prst="ellipse">
            <a:avLst/>
          </a:prstGeom>
          <a:noFill/>
          <a:ln w="12700">
            <a:solidFill>
              <a:srgbClr val="F0898D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zh-CN" altLang="en-US" sz="1350">
              <a:solidFill>
                <a:schemeClr val="accent2"/>
              </a:solidFill>
              <a:latin typeface="iekie pocangqiong" panose="02000503000000000000" pitchFamily="2" charset="-122"/>
              <a:ea typeface="iekie pocangqiong" panose="02000503000000000000" pitchFamily="2" charset="-122"/>
              <a:sym typeface="iekie pocangqiong" panose="02000503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75" y="3740150"/>
            <a:ext cx="3169285" cy="1980565"/>
          </a:xfrm>
          <a:prstGeom prst="rect">
            <a:avLst/>
          </a:prstGeom>
        </p:spPr>
      </p:pic>
      <p:sp>
        <p:nvSpPr>
          <p:cNvPr id="26642" name="Text Box 18"/>
          <p:cNvSpPr txBox="1"/>
          <p:nvPr/>
        </p:nvSpPr>
        <p:spPr>
          <a:xfrm>
            <a:off x="4331335" y="624840"/>
            <a:ext cx="548449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44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孔夫子如是说</a:t>
            </a:r>
            <a:r>
              <a:rPr lang="en-US" altLang="zh-CN" sz="44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6642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" y="2983230"/>
            <a:ext cx="3285490" cy="2346325"/>
          </a:xfrm>
          <a:prstGeom prst="rect">
            <a:avLst/>
          </a:prstGeom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38430" y="1520190"/>
            <a:ext cx="340614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iekie pocangqiong" panose="02000503000000000000" pitchFamily="2" charset="-122"/>
              </a:rPr>
              <a:t>人生赢家</a:t>
            </a:r>
          </a:p>
        </p:txBody>
      </p:sp>
      <p:sp>
        <p:nvSpPr>
          <p:cNvPr id="2" name="波形 1"/>
          <p:cNvSpPr/>
          <p:nvPr/>
        </p:nvSpPr>
        <p:spPr>
          <a:xfrm>
            <a:off x="5256530" y="1227455"/>
            <a:ext cx="2433955" cy="836930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好弟子</a:t>
            </a:r>
          </a:p>
        </p:txBody>
      </p:sp>
      <p:sp>
        <p:nvSpPr>
          <p:cNvPr id="4" name="波形 3"/>
          <p:cNvSpPr/>
          <p:nvPr/>
        </p:nvSpPr>
        <p:spPr>
          <a:xfrm>
            <a:off x="5256530" y="2755900"/>
            <a:ext cx="2433955" cy="836930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外交官</a:t>
            </a:r>
          </a:p>
        </p:txBody>
      </p:sp>
      <p:sp>
        <p:nvSpPr>
          <p:cNvPr id="8" name="波形 7"/>
          <p:cNvSpPr/>
          <p:nvPr/>
        </p:nvSpPr>
        <p:spPr>
          <a:xfrm>
            <a:off x="5256530" y="4232910"/>
            <a:ext cx="2433955" cy="836930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大商贾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ldLvl="0" animBg="1"/>
      <p:bldP spid="2" grpId="1" animBg="1"/>
      <p:bldP spid="4" grpId="0" bldLvl="0" animBg="1"/>
      <p:bldP spid="4" grpId="1" animBg="1"/>
      <p:bldP spid="8" grpId="0" bldLvl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8780" y="1058444"/>
            <a:ext cx="123444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900806" y="3147060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4156710" y="4676987"/>
            <a:ext cx="420541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110" y="-165100"/>
            <a:ext cx="2294890" cy="40779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323" flipH="1">
            <a:off x="314325" y="4866005"/>
            <a:ext cx="2360295" cy="19704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23825" y="551180"/>
            <a:ext cx="11725910" cy="193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孔子以诗、书、礼、乐、教，弟子盖三千焉，身通六艺者七十有二人</a:t>
            </a:r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r">
              <a:lnSpc>
                <a:spcPct val="19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《史记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孔子世家》</a:t>
            </a:r>
          </a:p>
          <a:p>
            <a:pPr indent="0" algn="ctr" fontAlgn="auto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iekie pocangqiong" panose="02000503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004425" y="4723765"/>
            <a:ext cx="2085340" cy="2035810"/>
            <a:chOff x="6269562" y="2301654"/>
            <a:chExt cx="5922688" cy="530241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5873" y="2301654"/>
              <a:ext cx="5236377" cy="530241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562" y="4659774"/>
              <a:ext cx="1282550" cy="18288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562" y="4659774"/>
              <a:ext cx="1282550" cy="1828800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2272030" y="2419350"/>
            <a:ext cx="1013460" cy="3209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孔门十哲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79900" y="1363345"/>
            <a:ext cx="2524760" cy="452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颜回   （子渊）   </a:t>
            </a:r>
          </a:p>
          <a:p>
            <a:pPr indent="0" algn="ctr" fontAlgn="auto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闵损   （子骞）</a:t>
            </a:r>
          </a:p>
          <a:p>
            <a:pPr indent="0" algn="ctr" fontAlgn="auto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冉耕   （伯牛）</a:t>
            </a:r>
          </a:p>
          <a:p>
            <a:pPr indent="0" algn="ctr" fontAlgn="auto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冉雍   （仲弓）</a:t>
            </a:r>
          </a:p>
          <a:p>
            <a:pPr indent="0" algn="ctr" fontAlgn="auto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冉求   （子有）</a:t>
            </a:r>
          </a:p>
          <a:p>
            <a:pPr indent="0" algn="ctr" fontAlgn="auto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仲由   （子路）</a:t>
            </a:r>
          </a:p>
          <a:p>
            <a:pPr indent="0" algn="ctr" fontAlgn="auto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宰予   （子我）</a:t>
            </a:r>
          </a:p>
          <a:p>
            <a:pPr indent="0" algn="ctr" fontAlgn="auto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端木赐 （子贡）</a:t>
            </a:r>
          </a:p>
          <a:p>
            <a:pPr indent="0" algn="ctr" fontAlgn="auto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言偃   （子游）</a:t>
            </a:r>
          </a:p>
          <a:p>
            <a:pPr indent="0" algn="ctr" fontAlgn="auto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卜商   （子夏）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02550" y="2603500"/>
            <a:ext cx="2753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最想嫁给谁？</a:t>
            </a:r>
          </a:p>
        </p:txBody>
      </p:sp>
      <p:sp>
        <p:nvSpPr>
          <p:cNvPr id="8" name="心形 7"/>
          <p:cNvSpPr/>
          <p:nvPr/>
        </p:nvSpPr>
        <p:spPr>
          <a:xfrm>
            <a:off x="7980680" y="3378200"/>
            <a:ext cx="1461135" cy="1291590"/>
          </a:xfrm>
          <a:prstGeom prst="hear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895205" y="3702050"/>
            <a:ext cx="1133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子贡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5" grpId="0"/>
      <p:bldP spid="5" grpId="1"/>
      <p:bldP spid="6" grpId="0"/>
      <p:bldP spid="6" grpId="1"/>
      <p:bldP spid="7" grpId="0"/>
      <p:bldP spid="7" grpId="1"/>
      <p:bldP spid="8" grpId="0" bldLvl="0" animBg="1"/>
      <p:bldP spid="8" grpId="1" animBg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横卷形 9"/>
          <p:cNvSpPr/>
          <p:nvPr/>
        </p:nvSpPr>
        <p:spPr>
          <a:xfrm>
            <a:off x="3695065" y="2343150"/>
            <a:ext cx="8317230" cy="410273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" y="2983230"/>
            <a:ext cx="3285490" cy="2346325"/>
          </a:xfrm>
          <a:prstGeom prst="rect">
            <a:avLst/>
          </a:prstGeom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38430" y="1520190"/>
            <a:ext cx="340614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iekie pocangqiong" panose="02000503000000000000" pitchFamily="2" charset="-122"/>
              </a:rPr>
              <a:t>天姿聪明</a:t>
            </a:r>
          </a:p>
        </p:txBody>
      </p:sp>
      <p:sp>
        <p:nvSpPr>
          <p:cNvPr id="5" name="横卷形 4"/>
          <p:cNvSpPr/>
          <p:nvPr/>
        </p:nvSpPr>
        <p:spPr>
          <a:xfrm>
            <a:off x="4124325" y="704850"/>
            <a:ext cx="7553960" cy="19284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48"/>
          <p:cNvSpPr txBox="1">
            <a:spLocks noChangeArrowheads="1"/>
          </p:cNvSpPr>
          <p:nvPr/>
        </p:nvSpPr>
        <p:spPr bwMode="auto">
          <a:xfrm>
            <a:off x="4220210" y="1180465"/>
            <a:ext cx="7531100" cy="9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iekie pocangqiong" panose="02000503000000000000" pitchFamily="2" charset="-122"/>
              </a:rPr>
              <a:t>   </a:t>
            </a:r>
            <a:r>
              <a:rPr lang="en-US" altLang="zh-CN" sz="32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iekie pocangqiong" panose="02000503000000000000" pitchFamily="2" charset="-122"/>
              </a:rPr>
              <a:t> </a:t>
            </a:r>
            <a:r>
              <a:rPr lang="zh-CN" altLang="en-US" sz="32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iekie pocangqiong" panose="02000503000000000000" pitchFamily="2" charset="-122"/>
              </a:rPr>
              <a:t>宰予昼寝，子曰：“朽木不可雕也，粪土之墙不可杇也，于予与何诛！”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293870" y="2983230"/>
            <a:ext cx="762698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altLang="zh-CN" sz="32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2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子贡曰：“贫而无谄，富而无骄，何如？”子曰：“可也。未若贫而乐，富而好礼者也。”子贡曰：《诗》云，‘如切如磋！如琢如磨’，其斯之谓与？”子曰：“</a:t>
            </a:r>
            <a:r>
              <a:rPr lang="zh-CN" sz="3200" b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赐也！始可与言《诗》已矣，告诸往而知来者</a:t>
            </a:r>
            <a:r>
              <a:rPr lang="zh-CN" sz="32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。”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07040" y="951865"/>
            <a:ext cx="158496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5000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/>
      <p:bldP spid="7" grpId="1"/>
      <p:bldP spid="100" grpId="0"/>
      <p:bldP spid="10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379676" y="520773"/>
            <a:ext cx="1972534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iekie pocangqiong" panose="02000503000000000000" pitchFamily="2" charset="-122"/>
              </a:rPr>
              <a:t>目 录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2109" y="-861786"/>
            <a:ext cx="2826408" cy="502138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0" y="4834916"/>
            <a:ext cx="2410102" cy="151433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78" y="4928637"/>
            <a:ext cx="1701152" cy="1420462"/>
          </a:xfrm>
          <a:prstGeom prst="rect">
            <a:avLst/>
          </a:prstGeom>
        </p:spPr>
      </p:pic>
      <p:sp>
        <p:nvSpPr>
          <p:cNvPr id="2" name="横卷形 1"/>
          <p:cNvSpPr/>
          <p:nvPr/>
        </p:nvSpPr>
        <p:spPr>
          <a:xfrm>
            <a:off x="2654300" y="1167765"/>
            <a:ext cx="8317230" cy="410273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149600" y="1942465"/>
            <a:ext cx="782193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altLang="zh-CN" sz="320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20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冉有曰：“夫子为卫君乎？”子贡曰：“诺，吾将问之。”入，曰：“伯夷、叔齐何人也？”曰：“古之贤人也。”曰：“怨乎？”曰：“求仁而得仁，又何怨。”出，曰：“夫子不为也。”</a:t>
            </a:r>
            <a:endParaRPr lang="zh-CN" altLang="en-US" sz="3200" b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" y="2983230"/>
            <a:ext cx="3285490" cy="2346325"/>
          </a:xfrm>
          <a:prstGeom prst="rect">
            <a:avLst/>
          </a:prstGeom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38430" y="1520190"/>
            <a:ext cx="340614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iekie pocangqiong" panose="02000503000000000000" pitchFamily="2" charset="-122"/>
              </a:rPr>
              <a:t>勤学多思</a:t>
            </a:r>
          </a:p>
        </p:txBody>
      </p:sp>
      <p:sp>
        <p:nvSpPr>
          <p:cNvPr id="4" name="横卷形 3"/>
          <p:cNvSpPr/>
          <p:nvPr/>
        </p:nvSpPr>
        <p:spPr>
          <a:xfrm>
            <a:off x="3544570" y="583565"/>
            <a:ext cx="7596505" cy="21005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874135" y="908685"/>
            <a:ext cx="718058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200" b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子贡问曰：“孔文子何以谓之文也？”子曰：“敏而好学，不耻下问，是以谓之文也。”</a:t>
            </a:r>
            <a:endParaRPr lang="zh-CN" altLang="en-US" sz="3200" b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81780" y="2983230"/>
            <a:ext cx="675005" cy="2260600"/>
          </a:xfrm>
          <a:prstGeom prst="rect">
            <a:avLst/>
          </a:prstGeom>
          <a:ln>
            <a:solidFill>
              <a:srgbClr val="F0898D"/>
            </a:solidFill>
          </a:ln>
        </p:spPr>
        <p:txBody>
          <a:bodyPr vert="eaVert" wrap="square" rtlCol="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子贡问君子</a:t>
            </a:r>
            <a:endParaRPr lang="en-US" altLang="zh-CN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80095" y="2983230"/>
            <a:ext cx="675005" cy="2260600"/>
          </a:xfrm>
          <a:prstGeom prst="rect">
            <a:avLst/>
          </a:prstGeom>
          <a:ln>
            <a:solidFill>
              <a:srgbClr val="F0898D"/>
            </a:solidFill>
          </a:ln>
        </p:spPr>
        <p:txBody>
          <a:bodyPr vert="eaVert" wrap="square" rtlCol="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子贡问政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514975" y="2983230"/>
            <a:ext cx="675005" cy="3478530"/>
          </a:xfrm>
          <a:prstGeom prst="rect">
            <a:avLst/>
          </a:prstGeom>
          <a:ln>
            <a:solidFill>
              <a:srgbClr val="F0898D"/>
            </a:solidFill>
          </a:ln>
        </p:spPr>
        <p:txBody>
          <a:bodyPr vert="eaVert" wrap="square" rtlCol="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何如斯可谓之士</a:t>
            </a:r>
            <a:endParaRPr lang="zh-CN" altLang="en-US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47535" y="2983230"/>
            <a:ext cx="675005" cy="2745740"/>
          </a:xfrm>
          <a:prstGeom prst="rect">
            <a:avLst/>
          </a:prstGeom>
          <a:ln>
            <a:solidFill>
              <a:srgbClr val="F0898D"/>
            </a:solidFill>
          </a:ln>
        </p:spPr>
        <p:txBody>
          <a:bodyPr vert="eaVert" wrap="square" rtlCol="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管仲非仁者与</a:t>
            </a:r>
            <a:endParaRPr lang="zh-CN" altLang="en-US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805670" y="2983230"/>
            <a:ext cx="551815" cy="3875405"/>
          </a:xfrm>
          <a:prstGeom prst="rect">
            <a:avLst/>
          </a:prstGeom>
          <a:ln>
            <a:solidFill>
              <a:srgbClr val="F0898D"/>
            </a:solidFill>
          </a:ln>
        </p:spPr>
        <p:txBody>
          <a:bodyPr vert="eaVert" wrap="square" rtlCol="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有一言而可以终身行之者乎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bldLvl="0" animBg="1"/>
      <p:bldP spid="11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7" y="295827"/>
            <a:ext cx="1027072" cy="8296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657" y="5886679"/>
            <a:ext cx="829165" cy="66981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76555" y="3659505"/>
            <a:ext cx="1360170" cy="2896870"/>
            <a:chOff x="1278936" y="1631524"/>
            <a:chExt cx="3641233" cy="476513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2" t="37701" r="48804"/>
            <a:stretch>
              <a:fillRect/>
            </a:stretch>
          </p:blipFill>
          <p:spPr>
            <a:xfrm rot="516134">
              <a:off x="2219094" y="4570592"/>
              <a:ext cx="683969" cy="175367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936" y="3889000"/>
              <a:ext cx="2184093" cy="250766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817" y="1631524"/>
              <a:ext cx="2336352" cy="4722062"/>
            </a:xfrm>
            <a:prstGeom prst="rect">
              <a:avLst/>
            </a:prstGeom>
          </p:spPr>
        </p:pic>
      </p:grpSp>
      <p:sp>
        <p:nvSpPr>
          <p:cNvPr id="22531" name="Rectangle 3"/>
          <p:cNvSpPr/>
          <p:nvPr/>
        </p:nvSpPr>
        <p:spPr>
          <a:xfrm>
            <a:off x="864235" y="1450340"/>
            <a:ext cx="11058525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/>
            <a:r>
              <a:rPr lang="zh-CN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先行其言而后从之</a:t>
            </a:r>
          </a:p>
          <a:p>
            <a:pPr marL="0" lvl="0" indent="0"/>
            <a:r>
              <a:rPr lang="zh-CN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言必信，行必果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/宗族称孝焉，乡党称弟焉/</a:t>
            </a:r>
          </a:p>
          <a:p>
            <a:pPr marL="0" lvl="0" indent="0" algn="ctr"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己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有耻，使于四方，不辱君命，可谓士矣</a:t>
            </a:r>
          </a:p>
          <a:p>
            <a:pPr marL="0" lvl="0" indent="0"/>
            <a:r>
              <a:rPr lang="zh-CN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己欲立而立人，己欲达而达人</a:t>
            </a:r>
          </a:p>
          <a:p>
            <a:pPr marL="0" lvl="0" indent="0"/>
            <a:r>
              <a:rPr lang="zh-CN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微管仲，吾其被发左衽矣</a:t>
            </a:r>
          </a:p>
          <a:p>
            <a:pPr marL="0" lvl="0" indent="0"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足食，足兵，民信之矣/自古皆有死，民无信不立</a:t>
            </a:r>
          </a:p>
          <a:p>
            <a:pPr marL="0" lvl="0" indent="0">
              <a:spcBef>
                <a:spcPct val="50000"/>
              </a:spcBef>
            </a:pPr>
            <a:r>
              <a:rPr lang="zh-CN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己所不欲，勿施于人</a:t>
            </a:r>
          </a:p>
        </p:txBody>
      </p:sp>
      <p:sp>
        <p:nvSpPr>
          <p:cNvPr id="5" name="心形 4"/>
          <p:cNvSpPr/>
          <p:nvPr/>
        </p:nvSpPr>
        <p:spPr>
          <a:xfrm>
            <a:off x="8996680" y="3449320"/>
            <a:ext cx="3097530" cy="2205990"/>
          </a:xfrm>
          <a:prstGeom prst="hear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谆谆教诲</a:t>
            </a:r>
          </a:p>
        </p:txBody>
      </p:sp>
      <p:sp>
        <p:nvSpPr>
          <p:cNvPr id="7" name="椭圆 6"/>
          <p:cNvSpPr/>
          <p:nvPr/>
        </p:nvSpPr>
        <p:spPr>
          <a:xfrm>
            <a:off x="4693920" y="932180"/>
            <a:ext cx="1253490" cy="6527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君子</a:t>
            </a:r>
          </a:p>
        </p:txBody>
      </p:sp>
      <p:sp>
        <p:nvSpPr>
          <p:cNvPr id="8" name="椭圆 7"/>
          <p:cNvSpPr/>
          <p:nvPr/>
        </p:nvSpPr>
        <p:spPr>
          <a:xfrm>
            <a:off x="6200775" y="932180"/>
            <a:ext cx="1253490" cy="6527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士</a:t>
            </a:r>
          </a:p>
        </p:txBody>
      </p:sp>
      <p:sp>
        <p:nvSpPr>
          <p:cNvPr id="9" name="椭圆 8"/>
          <p:cNvSpPr/>
          <p:nvPr/>
        </p:nvSpPr>
        <p:spPr>
          <a:xfrm>
            <a:off x="7743190" y="932180"/>
            <a:ext cx="1253490" cy="6527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仁</a:t>
            </a:r>
          </a:p>
        </p:txBody>
      </p:sp>
      <p:sp>
        <p:nvSpPr>
          <p:cNvPr id="10" name="椭圆 9"/>
          <p:cNvSpPr/>
          <p:nvPr/>
        </p:nvSpPr>
        <p:spPr>
          <a:xfrm>
            <a:off x="9238615" y="932180"/>
            <a:ext cx="1253490" cy="6527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信</a:t>
            </a:r>
          </a:p>
        </p:txBody>
      </p:sp>
      <p:sp>
        <p:nvSpPr>
          <p:cNvPr id="11" name="椭圆 10"/>
          <p:cNvSpPr/>
          <p:nvPr/>
        </p:nvSpPr>
        <p:spPr>
          <a:xfrm>
            <a:off x="10769600" y="932180"/>
            <a:ext cx="1253490" cy="6527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恕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  <p:bldP spid="22531" grpId="1"/>
      <p:bldP spid="5" grpId="1" animBg="1"/>
      <p:bldP spid="5" grpId="2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" y="2983230"/>
            <a:ext cx="3285490" cy="2346325"/>
          </a:xfrm>
          <a:prstGeom prst="rect">
            <a:avLst/>
          </a:prstGeom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38430" y="1520190"/>
            <a:ext cx="340614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iekie pocangqiong" panose="02000503000000000000" pitchFamily="2" charset="-122"/>
              </a:rPr>
              <a:t>能说会道</a:t>
            </a:r>
          </a:p>
        </p:txBody>
      </p:sp>
      <p:sp>
        <p:nvSpPr>
          <p:cNvPr id="2" name="波形 1"/>
          <p:cNvSpPr/>
          <p:nvPr/>
        </p:nvSpPr>
        <p:spPr>
          <a:xfrm>
            <a:off x="3423920" y="1130300"/>
            <a:ext cx="2433955" cy="836930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我老师最好</a:t>
            </a:r>
          </a:p>
        </p:txBody>
      </p:sp>
      <p:sp>
        <p:nvSpPr>
          <p:cNvPr id="5" name="波形 4"/>
          <p:cNvSpPr/>
          <p:nvPr/>
        </p:nvSpPr>
        <p:spPr>
          <a:xfrm>
            <a:off x="4384675" y="3010535"/>
            <a:ext cx="4907280" cy="836930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谁也别想说我老师不好</a:t>
            </a:r>
          </a:p>
        </p:txBody>
      </p:sp>
      <p:sp>
        <p:nvSpPr>
          <p:cNvPr id="7" name="波形 6"/>
          <p:cNvSpPr/>
          <p:nvPr/>
        </p:nvSpPr>
        <p:spPr>
          <a:xfrm>
            <a:off x="6768465" y="4582160"/>
            <a:ext cx="4549775" cy="836930"/>
          </a:xfrm>
          <a:prstGeom prst="wave">
            <a:avLst>
              <a:gd name="adj1" fmla="val 2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老师喜欢谁我就夸谁</a:t>
            </a:r>
          </a:p>
        </p:txBody>
      </p:sp>
      <p:sp>
        <p:nvSpPr>
          <p:cNvPr id="10" name="横卷形 9"/>
          <p:cNvSpPr/>
          <p:nvPr/>
        </p:nvSpPr>
        <p:spPr>
          <a:xfrm>
            <a:off x="6768465" y="498475"/>
            <a:ext cx="5238750" cy="19259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闵子侍侧，訚訚如也；子路，行行如也；冉有、子贡，侃侃如也。子乐。“若由也，不得其死然。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2" grpId="1" animBg="1"/>
      <p:bldP spid="5" grpId="0" bldLvl="0" animBg="1"/>
      <p:bldP spid="5" grpId="1" animBg="1"/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379676" y="520773"/>
            <a:ext cx="1972534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iekie pocangqiong" panose="02000503000000000000" pitchFamily="2" charset="-122"/>
              </a:rPr>
              <a:t>目 录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2109" y="-861786"/>
            <a:ext cx="2826408" cy="502138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0" y="4834916"/>
            <a:ext cx="2410102" cy="151433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78" y="5333132"/>
            <a:ext cx="1701152" cy="1420462"/>
          </a:xfrm>
          <a:prstGeom prst="rect">
            <a:avLst/>
          </a:prstGeom>
        </p:spPr>
      </p:pic>
      <p:sp>
        <p:nvSpPr>
          <p:cNvPr id="2" name="横卷形 1"/>
          <p:cNvSpPr/>
          <p:nvPr/>
        </p:nvSpPr>
        <p:spPr>
          <a:xfrm>
            <a:off x="2825115" y="1831975"/>
            <a:ext cx="8528050" cy="251587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281045" y="2305685"/>
            <a:ext cx="79375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20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子曰：“君子道者三，我无能焉：仁者不忧，知者不惑，勇者不惧。”子贡曰：“夫子自道也。”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379676" y="520773"/>
            <a:ext cx="1972534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iekie pocangqiong" panose="02000503000000000000" pitchFamily="2" charset="-122"/>
              </a:rPr>
              <a:t>目 录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2109" y="-861786"/>
            <a:ext cx="2826408" cy="502138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0" y="4834916"/>
            <a:ext cx="2410102" cy="151433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78" y="4928637"/>
            <a:ext cx="1701152" cy="1420462"/>
          </a:xfrm>
          <a:prstGeom prst="rect">
            <a:avLst/>
          </a:prstGeom>
        </p:spPr>
      </p:pic>
      <p:sp>
        <p:nvSpPr>
          <p:cNvPr id="2" name="横卷形 1"/>
          <p:cNvSpPr/>
          <p:nvPr/>
        </p:nvSpPr>
        <p:spPr>
          <a:xfrm>
            <a:off x="2654300" y="1167765"/>
            <a:ext cx="8528050" cy="410273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336290" y="1696085"/>
            <a:ext cx="760158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zh-CN" sz="320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叔孙武叔语大夫于朝曰：“子贡贤于仲尼。</a:t>
            </a:r>
            <a:r>
              <a:rPr lang="en-US" altLang="zh-CN" sz="320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sz="320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子服景伯以告子贡。子贡曰：“譬之宫墙，赐之墙也及肩，窥见室家之好。夫子之墙数仞，不得其门而入，不见宗庙之类，百官之富。得其门者或寡矣。夫子之云，不亦宜乎！”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Microsoft Office PowerPoint</Application>
  <PresentationFormat>自定义</PresentationFormat>
  <Paragraphs>83</Paragraphs>
  <Slides>15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Office 主题​​</vt:lpstr>
      <vt:lpstr>1_Office 主题​​</vt:lpstr>
      <vt:lpstr>《论语》中的子贡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</cp:lastModifiedBy>
  <cp:revision>65</cp:revision>
  <dcterms:created xsi:type="dcterms:W3CDTF">2019-05-30T02:36:00Z</dcterms:created>
  <dcterms:modified xsi:type="dcterms:W3CDTF">2020-04-13T02:45:16Z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