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0" r:id="rId2"/>
    <p:sldId id="371" r:id="rId3"/>
    <p:sldId id="369" r:id="rId4"/>
    <p:sldId id="372" r:id="rId5"/>
    <p:sldId id="37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647" autoAdjust="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AC763BD-9D75-453E-9337-5D1BA655954C}" type="slidenum">
              <a:rPr lang="zh-CN" altLang="en-US" smtClean="0"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39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27051" y="620713"/>
            <a:ext cx="11055349" cy="5505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15818" y="6237289"/>
            <a:ext cx="3566583" cy="484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1F1B6EE5-3ED6-4D1D-9BEC-D14BE0AF6D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EBF83-5794-4890-8B8E-7632B6985DFB}" type="datetimeFigureOut">
              <a:rPr lang="zh-CN" altLang="en-US"/>
              <a:t>2020/4/26</a:t>
            </a:fld>
            <a:endParaRPr lang="zh-CN" altLang="en-US"/>
          </a:p>
        </p:txBody>
      </p:sp>
      <p:sp>
        <p:nvSpPr>
          <p:cNvPr id="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92669-D4FC-4B77-82EE-E6F579661AF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91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4.wmf"/><Relationship Id="rId18" Type="http://schemas.openxmlformats.org/officeDocument/2006/relationships/image" Target="../media/image15.emf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8.emf"/><Relationship Id="rId7" Type="http://schemas.openxmlformats.org/officeDocument/2006/relationships/image" Target="../media/image8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4.emf"/><Relationship Id="rId2" Type="http://schemas.openxmlformats.org/officeDocument/2006/relationships/tags" Target="../tags/tag9.xml"/><Relationship Id="rId16" Type="http://schemas.openxmlformats.org/officeDocument/2006/relationships/image" Target="../media/image13.emf"/><Relationship Id="rId20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image" Target="../media/image10.emf"/><Relationship Id="rId24" Type="http://schemas.openxmlformats.org/officeDocument/2006/relationships/image" Target="../media/image19.emf"/><Relationship Id="rId5" Type="http://schemas.openxmlformats.org/officeDocument/2006/relationships/image" Target="../media/image6.png"/><Relationship Id="rId15" Type="http://schemas.openxmlformats.org/officeDocument/2006/relationships/image" Target="../media/image12.emf"/><Relationship Id="rId23" Type="http://schemas.openxmlformats.org/officeDocument/2006/relationships/image" Target="../media/image5.wmf"/><Relationship Id="rId10" Type="http://schemas.openxmlformats.org/officeDocument/2006/relationships/image" Target="../media/image3.wmf"/><Relationship Id="rId19" Type="http://schemas.openxmlformats.org/officeDocument/2006/relationships/image" Target="../media/image16.e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1.emf"/><Relationship Id="rId22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emf"/><Relationship Id="rId9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5021264" y="2776538"/>
            <a:ext cx="5411787" cy="7286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rgbClr val="FF0000"/>
                </a:solidFill>
              </a:rPr>
              <a:t>平面向量复习课（一）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94450" y="4492625"/>
            <a:ext cx="3602038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spc="226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91175" y="1162050"/>
            <a:ext cx="456247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32605" y="4678680"/>
            <a:ext cx="678942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北京工业大学附属中学  肖志军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54" y="477078"/>
            <a:ext cx="15678886" cy="452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箭头连接符 6"/>
          <p:cNvCxnSpPr/>
          <p:nvPr/>
        </p:nvCxnSpPr>
        <p:spPr>
          <a:xfrm flipV="1">
            <a:off x="2445530" y="3298448"/>
            <a:ext cx="2032740" cy="1860781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/>
          <p:cNvSpPr txBox="1"/>
          <p:nvPr/>
        </p:nvSpPr>
        <p:spPr>
          <a:xfrm>
            <a:off x="2138905" y="3040315"/>
            <a:ext cx="642937" cy="376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845" b="1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endParaRPr lang="zh-CN" altLang="en-US" sz="1845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cxnSp>
        <p:nvCxnSpPr>
          <p:cNvPr id="11" name="直接箭头连接符 10"/>
          <p:cNvCxnSpPr>
            <a:endCxn id="23" idx="2"/>
          </p:cNvCxnSpPr>
          <p:nvPr/>
        </p:nvCxnSpPr>
        <p:spPr>
          <a:xfrm flipV="1">
            <a:off x="2465058" y="3292307"/>
            <a:ext cx="0" cy="1841898"/>
          </a:xfrm>
          <a:prstGeom prst="straightConnector1">
            <a:avLst/>
          </a:prstGeom>
          <a:ln w="38100"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endCxn id="13" idx="2"/>
          </p:cNvCxnSpPr>
          <p:nvPr/>
        </p:nvCxnSpPr>
        <p:spPr>
          <a:xfrm flipV="1">
            <a:off x="2476379" y="1484679"/>
            <a:ext cx="1482391" cy="3613055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9"/>
          <p:cNvSpPr txBox="1"/>
          <p:nvPr/>
        </p:nvSpPr>
        <p:spPr>
          <a:xfrm>
            <a:off x="3761234" y="1097295"/>
            <a:ext cx="642937" cy="37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845" b="1" dirty="0">
                <a:latin typeface="STKaiti" panose="02010600040101010101" pitchFamily="2" charset="-122"/>
                <a:ea typeface="STKaiti" panose="02010600040101010101" pitchFamily="2" charset="-122"/>
              </a:rPr>
              <a:t>C</a:t>
            </a:r>
            <a:endParaRPr lang="zh-CN" altLang="en-US" sz="1845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465058" y="1443620"/>
            <a:ext cx="3878227" cy="36973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2465058" y="5134205"/>
            <a:ext cx="1993685" cy="6789"/>
          </a:xfrm>
          <a:prstGeom prst="straightConnector1">
            <a:avLst/>
          </a:prstGeom>
          <a:ln w="38100">
            <a:solidFill>
              <a:schemeClr val="dk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3948695" y="1473900"/>
            <a:ext cx="486662" cy="176656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ine 10"/>
          <p:cNvSpPr>
            <a:spLocks noChangeShapeType="1"/>
          </p:cNvSpPr>
          <p:nvPr/>
        </p:nvSpPr>
        <p:spPr bwMode="auto">
          <a:xfrm flipV="1">
            <a:off x="2585626" y="3300721"/>
            <a:ext cx="1694407" cy="16342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V="1">
            <a:off x="4458743" y="3259184"/>
            <a:ext cx="4095" cy="1685076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TextBox 10"/>
          <p:cNvSpPr txBox="1"/>
          <p:nvPr/>
        </p:nvSpPr>
        <p:spPr>
          <a:xfrm>
            <a:off x="2154910" y="5167309"/>
            <a:ext cx="642938" cy="37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845" b="1" dirty="0" smtClean="0">
                <a:latin typeface="STKaiti" panose="02010600040101010101" pitchFamily="2" charset="-122"/>
                <a:ea typeface="STKaiti" panose="02010600040101010101" pitchFamily="2" charset="-122"/>
              </a:rPr>
              <a:t>P</a:t>
            </a:r>
            <a:endParaRPr lang="zh-CN" altLang="en-US" sz="1845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0" name="TextBox 10"/>
          <p:cNvSpPr txBox="1"/>
          <p:nvPr/>
        </p:nvSpPr>
        <p:spPr>
          <a:xfrm>
            <a:off x="4447423" y="3184423"/>
            <a:ext cx="642938" cy="37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845" b="1" dirty="0">
                <a:latin typeface="STKaiti" panose="02010600040101010101" pitchFamily="2" charset="-122"/>
                <a:ea typeface="STKaiti" panose="02010600040101010101" pitchFamily="2" charset="-122"/>
              </a:rPr>
              <a:t>O</a:t>
            </a:r>
            <a:endParaRPr lang="zh-CN" altLang="en-US" sz="1845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1" name="TextBox 10"/>
          <p:cNvSpPr txBox="1"/>
          <p:nvPr/>
        </p:nvSpPr>
        <p:spPr>
          <a:xfrm>
            <a:off x="2925575" y="4646414"/>
            <a:ext cx="642938" cy="37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845" b="1" dirty="0" smtClean="0">
                <a:latin typeface="STKaiti" panose="02010600040101010101" pitchFamily="2" charset="-122"/>
                <a:ea typeface="STKaiti" panose="02010600040101010101" pitchFamily="2" charset="-122"/>
              </a:rPr>
              <a:t>N</a:t>
            </a:r>
            <a:endParaRPr lang="zh-CN" altLang="en-US" sz="1845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2" name="TextBox 10"/>
          <p:cNvSpPr txBox="1"/>
          <p:nvPr/>
        </p:nvSpPr>
        <p:spPr>
          <a:xfrm>
            <a:off x="5839007" y="1520679"/>
            <a:ext cx="642938" cy="37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845" b="1" dirty="0">
                <a:latin typeface="STKaiti" panose="02010600040101010101" pitchFamily="2" charset="-122"/>
                <a:ea typeface="STKaiti" panose="02010600040101010101" pitchFamily="2" charset="-122"/>
              </a:rPr>
              <a:t>M</a:t>
            </a:r>
            <a:endParaRPr lang="zh-CN" altLang="en-US" sz="1845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401" y="5123469"/>
            <a:ext cx="432854" cy="42675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724" y="3993339"/>
            <a:ext cx="14147775" cy="53635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9716" y="3930338"/>
            <a:ext cx="906374" cy="687594"/>
          </a:xfrm>
          <a:prstGeom prst="rect">
            <a:avLst/>
          </a:prstGeom>
        </p:spPr>
      </p:pic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6395872" y="4140432"/>
            <a:ext cx="67993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dirty="0" smtClean="0">
                <a:latin typeface="Arial" panose="020B0604020202020204" pitchFamily="34" charset="0"/>
              </a:rPr>
              <a:t>C</a:t>
            </a:r>
            <a:r>
              <a:rPr lang="zh-CN" altLang="en-US" sz="2800" dirty="0" smtClean="0">
                <a:latin typeface="Arial" panose="020B0604020202020204" pitchFamily="34" charset="0"/>
              </a:rPr>
              <a:t>在以</a:t>
            </a:r>
            <a:r>
              <a:rPr lang="en-US" altLang="zh-CN" sz="2800" dirty="0" smtClean="0">
                <a:latin typeface="Arial" panose="020B0604020202020204" pitchFamily="34" charset="0"/>
              </a:rPr>
              <a:t>O</a:t>
            </a:r>
            <a:r>
              <a:rPr lang="zh-CN" altLang="en-US" sz="2800" dirty="0" smtClean="0">
                <a:latin typeface="Arial" panose="020B0604020202020204" pitchFamily="34" charset="0"/>
              </a:rPr>
              <a:t>为圆心以</a:t>
            </a:r>
            <a:r>
              <a:rPr lang="en-US" altLang="zh-CN" sz="2800" dirty="0" smtClean="0">
                <a:latin typeface="Arial" panose="020B0604020202020204" pitchFamily="34" charset="0"/>
              </a:rPr>
              <a:t>1</a:t>
            </a:r>
            <a:r>
              <a:rPr lang="zh-CN" altLang="en-US" sz="2800" dirty="0" smtClean="0">
                <a:latin typeface="Arial" panose="020B0604020202020204" pitchFamily="34" charset="0"/>
              </a:rPr>
              <a:t>为半径的圆上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5744998" y="5986918"/>
            <a:ext cx="67993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当</a:t>
            </a:r>
            <a:r>
              <a:rPr lang="en-US" altLang="zh-CN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运动到</a:t>
            </a:r>
            <a:r>
              <a:rPr lang="en-US" altLang="zh-CN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M</a:t>
            </a: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时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5388" y="5837907"/>
            <a:ext cx="2127825" cy="682000"/>
          </a:xfrm>
          <a:prstGeom prst="rect">
            <a:avLst/>
          </a:prstGeom>
        </p:spPr>
      </p:pic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5744998" y="4922946"/>
            <a:ext cx="67993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当</a:t>
            </a:r>
            <a:r>
              <a:rPr lang="en-US" altLang="zh-CN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运动到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N</a:t>
            </a: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时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3" name="Object 16"/>
          <p:cNvGraphicFramePr>
            <a:graphicFrameLocks noChangeAspect="1"/>
          </p:cNvGraphicFramePr>
          <p:nvPr/>
        </p:nvGraphicFramePr>
        <p:xfrm>
          <a:off x="8747916" y="4815842"/>
          <a:ext cx="2095297" cy="668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8" name="Equation" r:id="rId9" imgW="850680" imgH="266400" progId="Equation.DSMT4">
                  <p:embed/>
                </p:oleObj>
              </mc:Choice>
              <mc:Fallback>
                <p:oleObj name="Equation" r:id="rId9" imgW="850680" imgH="266400" progId="Equation.DSMT4">
                  <p:embed/>
                  <p:pic>
                    <p:nvPicPr>
                      <p:cNvPr id="6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916" y="4815842"/>
                        <a:ext cx="2095297" cy="66826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" name="图片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7274" y="337066"/>
            <a:ext cx="10967712" cy="705951"/>
          </a:xfrm>
          <a:prstGeom prst="rect">
            <a:avLst/>
          </a:prstGeom>
        </p:spPr>
      </p:pic>
      <p:sp>
        <p:nvSpPr>
          <p:cNvPr id="75" name="Rectangle 16"/>
          <p:cNvSpPr>
            <a:spLocks noChangeArrowheads="1"/>
          </p:cNvSpPr>
          <p:nvPr/>
        </p:nvSpPr>
        <p:spPr bwMode="auto">
          <a:xfrm flipV="1">
            <a:off x="7724506" y="1306878"/>
            <a:ext cx="236054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6" name="对象 75"/>
          <p:cNvGraphicFramePr>
            <a:graphicFrameLocks noChangeAspect="1"/>
          </p:cNvGraphicFramePr>
          <p:nvPr/>
        </p:nvGraphicFramePr>
        <p:xfrm>
          <a:off x="9547386" y="512180"/>
          <a:ext cx="10749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9" name="Equation" r:id="rId12" imgW="507780" imgH="177723" progId="Equation.DSMT4">
                  <p:embed/>
                </p:oleObj>
              </mc:Choice>
              <mc:Fallback>
                <p:oleObj name="Equation" r:id="rId12" imgW="507780" imgH="177723" progId="Equation.DSMT4">
                  <p:embed/>
                  <p:pic>
                    <p:nvPicPr>
                      <p:cNvPr id="76" name="对象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7386" y="512180"/>
                        <a:ext cx="1074963" cy="376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" name="图片 7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96352" y="907078"/>
            <a:ext cx="10989556" cy="707357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31272" y="1378902"/>
            <a:ext cx="11081529" cy="713277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47386" y="1371258"/>
            <a:ext cx="11582040" cy="74549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11925" y="2033913"/>
            <a:ext cx="11379309" cy="73244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11925" y="2602023"/>
            <a:ext cx="11673299" cy="751367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14814" y="2680692"/>
            <a:ext cx="10439050" cy="671923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03069" y="3389621"/>
            <a:ext cx="12924145" cy="831880"/>
          </a:xfrm>
          <a:prstGeom prst="rect">
            <a:avLst/>
          </a:prstGeom>
        </p:spPr>
      </p:pic>
      <p:cxnSp>
        <p:nvCxnSpPr>
          <p:cNvPr id="37" name="直接箭头连接符 36"/>
          <p:cNvCxnSpPr/>
          <p:nvPr/>
        </p:nvCxnSpPr>
        <p:spPr>
          <a:xfrm flipV="1">
            <a:off x="2513159" y="4584764"/>
            <a:ext cx="537367" cy="515682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V="1">
            <a:off x="2490646" y="2031871"/>
            <a:ext cx="3369970" cy="3095356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54724" y="417808"/>
            <a:ext cx="13327258" cy="430557"/>
          </a:xfrm>
          <a:prstGeom prst="rect">
            <a:avLst/>
          </a:prstGeom>
        </p:spPr>
      </p:pic>
      <p:sp>
        <p:nvSpPr>
          <p:cNvPr id="39" name="TextBox 10"/>
          <p:cNvSpPr txBox="1"/>
          <p:nvPr/>
        </p:nvSpPr>
        <p:spPr>
          <a:xfrm>
            <a:off x="4251059" y="5217169"/>
            <a:ext cx="642938" cy="37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845" b="1" dirty="0" smtClean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endParaRPr lang="zh-CN" altLang="en-US" sz="1845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00352" y="9260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 descr="高考资源网(ks5u.com),中国最大的高考网站,您身边的高考专家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160871"/>
              </p:ext>
            </p:extLst>
          </p:nvPr>
        </p:nvGraphicFramePr>
        <p:xfrm>
          <a:off x="3085342" y="2572434"/>
          <a:ext cx="363380" cy="340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Equation" r:id="rId22" imgW="114201" imgH="139579" progId="Equation.DSMT4">
                  <p:embed/>
                </p:oleObj>
              </mc:Choice>
              <mc:Fallback>
                <p:oleObj name="Equation" r:id="rId22" imgW="114201" imgH="139579" progId="Equation.DSMT4">
                  <p:embed/>
                  <p:pic>
                    <p:nvPicPr>
                      <p:cNvPr id="0" name="Object 4" descr="高考资源网(ks5u.com),中国最大的高考网站,您身边的高考专家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342" y="2572434"/>
                        <a:ext cx="363380" cy="340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图片 1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7788" y="5875850"/>
            <a:ext cx="11510993" cy="740920"/>
          </a:xfrm>
          <a:prstGeom prst="rect">
            <a:avLst/>
          </a:prstGeom>
        </p:spPr>
      </p:pic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152400" y="43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116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3" grpId="0" animBg="1"/>
      <p:bldP spid="47" grpId="0" animBg="1"/>
      <p:bldP spid="21" grpId="0" animBg="1"/>
      <p:bldP spid="28" grpId="0"/>
      <p:bldP spid="30" grpId="0"/>
      <p:bldP spid="31" grpId="0"/>
      <p:bldP spid="32" grpId="0"/>
      <p:bldP spid="57" grpId="0"/>
      <p:bldP spid="58" grpId="0"/>
      <p:bldP spid="62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13980187"/>
              </p:ext>
            </p:extLst>
          </p:nvPr>
        </p:nvGraphicFramePr>
        <p:xfrm>
          <a:off x="1952625" y="455613"/>
          <a:ext cx="7259638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Document" r:id="rId3" imgW="2987526" imgH="790994" progId="Word.Document.8">
                  <p:embed/>
                </p:oleObj>
              </mc:Choice>
              <mc:Fallback>
                <p:oleObj name="Document" r:id="rId3" imgW="2987526" imgH="790994" progId="Word.Document.8">
                  <p:embed/>
                  <p:pic>
                    <p:nvPicPr>
                      <p:cNvPr id="3584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455613"/>
                        <a:ext cx="7259638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3432176" y="4652964"/>
            <a:ext cx="18002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V="1">
            <a:off x="3432175" y="4221163"/>
            <a:ext cx="1511300" cy="431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flipV="1">
            <a:off x="3432176" y="3860801"/>
            <a:ext cx="2663825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0" name="Text Box 14"/>
          <p:cNvSpPr txBox="1">
            <a:spLocks noChangeArrowheads="1"/>
          </p:cNvSpPr>
          <p:nvPr/>
        </p:nvSpPr>
        <p:spPr bwMode="auto">
          <a:xfrm>
            <a:off x="2927351" y="4556125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i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5159376" y="6067425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i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4511676" y="371633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i="1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5724526" y="3451225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i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4824414" y="4219575"/>
            <a:ext cx="395287" cy="1779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 flipH="1">
            <a:off x="5214939" y="3878264"/>
            <a:ext cx="822325" cy="21669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3940342" y="5140255"/>
            <a:ext cx="1008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 i="1"/>
              <a:t>a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3982244" y="3855968"/>
            <a:ext cx="1008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 i="1"/>
              <a:t>e</a:t>
            </a: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1636714" y="2927351"/>
            <a:ext cx="1825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FF0000"/>
                </a:solidFill>
                <a:ea typeface="黑体" panose="02010609060101010101" charset="-122"/>
                <a:cs typeface="Times New Roman" panose="02020603050405020304" pitchFamily="18" charset="0"/>
              </a:rPr>
              <a:t>由数到形</a:t>
            </a:r>
            <a:endParaRPr lang="en-US" altLang="zh-CN" dirty="0">
              <a:solidFill>
                <a:srgbClr val="FF0000"/>
              </a:solidFill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数形结合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6754813" y="3048001"/>
            <a:ext cx="34226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i="1">
                <a:solidFill>
                  <a:srgbClr val="0000FF"/>
                </a:solidFill>
                <a:ea typeface="黑体" panose="02010609060101010101" charset="-122"/>
                <a:cs typeface="Times New Roman" panose="02020603050405020304" pitchFamily="18" charset="0"/>
              </a:rPr>
              <a:t>EA</a:t>
            </a:r>
            <a:r>
              <a:rPr lang="zh-CN" altLang="en-US">
                <a:solidFill>
                  <a:srgbClr val="0000FF"/>
                </a:solidFill>
                <a:ea typeface="黑体" panose="02010609060101010101" charset="-122"/>
                <a:cs typeface="Times New Roman" panose="02020603050405020304" pitchFamily="18" charset="0"/>
              </a:rPr>
              <a:t>是</a:t>
            </a:r>
            <a:r>
              <a:rPr lang="en-US" altLang="zh-CN" i="1">
                <a:solidFill>
                  <a:srgbClr val="0000FF"/>
                </a:solidFill>
                <a:ea typeface="黑体" panose="02010609060101010101" charset="-122"/>
                <a:cs typeface="Times New Roman" panose="02020603050405020304" pitchFamily="18" charset="0"/>
              </a:rPr>
              <a:t>OB</a:t>
            </a:r>
            <a:r>
              <a:rPr lang="zh-CN" altLang="en-US">
                <a:solidFill>
                  <a:srgbClr val="0000FF"/>
                </a:solidFill>
                <a:ea typeface="黑体" panose="02010609060101010101" charset="-122"/>
                <a:cs typeface="Times New Roman" panose="02020603050405020304" pitchFamily="18" charset="0"/>
              </a:rPr>
              <a:t>上的点与</a:t>
            </a:r>
            <a:endParaRPr lang="en-US" altLang="zh-CN">
              <a:solidFill>
                <a:srgbClr val="0000FF"/>
              </a:solidFill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0000FF"/>
                </a:solidFill>
                <a:ea typeface="黑体" panose="02010609060101010101" charset="-122"/>
                <a:cs typeface="Times New Roman" panose="02020603050405020304" pitchFamily="18" charset="0"/>
              </a:rPr>
              <a:t>点</a:t>
            </a:r>
            <a:r>
              <a:rPr lang="en-US" altLang="zh-CN" i="1">
                <a:solidFill>
                  <a:srgbClr val="0000FF"/>
                </a:solidFill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>
                <a:solidFill>
                  <a:srgbClr val="0000FF"/>
                </a:solidFill>
                <a:ea typeface="黑体" panose="02010609060101010101" charset="-122"/>
                <a:cs typeface="Times New Roman" panose="02020603050405020304" pitchFamily="18" charset="0"/>
              </a:rPr>
              <a:t>连线中的最短</a:t>
            </a:r>
            <a:endParaRPr lang="en-US" altLang="zh-CN">
              <a:solidFill>
                <a:srgbClr val="0000FF"/>
              </a:solidFill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0000FF"/>
                </a:solidFill>
                <a:ea typeface="黑体" panose="02010609060101010101" charset="-122"/>
                <a:cs typeface="Times New Roman" panose="02020603050405020304" pitchFamily="18" charset="0"/>
              </a:rPr>
              <a:t>线段，所以</a:t>
            </a:r>
            <a:r>
              <a:rPr lang="en-US" altLang="zh-CN" i="1">
                <a:solidFill>
                  <a:srgbClr val="0000FF"/>
                </a:solidFill>
                <a:ea typeface="黑体" panose="02010609060101010101" charset="-122"/>
                <a:cs typeface="Times New Roman" panose="02020603050405020304" pitchFamily="18" charset="0"/>
              </a:rPr>
              <a:t>EA</a:t>
            </a:r>
            <a:r>
              <a:rPr lang="zh-CN" altLang="en-US">
                <a:solidFill>
                  <a:srgbClr val="0000FF"/>
                </a:solidFill>
                <a:ea typeface="黑体" panose="02010609060101010101" charset="-122"/>
                <a:cs typeface="Times New Roman" panose="02020603050405020304" pitchFamily="18" charset="0"/>
              </a:rPr>
              <a:t>垂直</a:t>
            </a:r>
            <a:r>
              <a:rPr lang="en-US" altLang="zh-CN" i="1">
                <a:solidFill>
                  <a:srgbClr val="0000FF"/>
                </a:solidFill>
                <a:ea typeface="黑体" panose="02010609060101010101" charset="-122"/>
                <a:cs typeface="Times New Roman" panose="02020603050405020304" pitchFamily="18" charset="0"/>
              </a:rPr>
              <a:t>OE</a:t>
            </a:r>
            <a:endParaRPr lang="en-US" altLang="zh-CN">
              <a:solidFill>
                <a:srgbClr val="0000FF"/>
              </a:solidFill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4511675" y="5635626"/>
          <a:ext cx="9634538" cy="255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Document" r:id="rId5" imgW="2993390" imgH="795020" progId="Word.Document.8">
                  <p:embed/>
                </p:oleObj>
              </mc:Choice>
              <mc:Fallback>
                <p:oleObj name="Document" r:id="rId5" imgW="2993390" imgH="795020" progId="Word.Document.8">
                  <p:embed/>
                  <p:pic>
                    <p:nvPicPr>
                      <p:cNvPr id="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5635626"/>
                        <a:ext cx="9634538" cy="255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7826" y="4437710"/>
            <a:ext cx="9692998" cy="6470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1743" y="3559831"/>
            <a:ext cx="10083057" cy="673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7825" y="4538268"/>
            <a:ext cx="8189422" cy="54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55311" grpId="0"/>
      <p:bldP spid="55312" grpId="0"/>
      <p:bldP spid="55313" grpId="0"/>
      <p:bldP spid="55317" grpId="0"/>
      <p:bldP spid="55318" grpId="0"/>
      <p:bldP spid="5532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8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102</Words>
  <Application>Microsoft Office PowerPoint</Application>
  <PresentationFormat>宽屏</PresentationFormat>
  <Paragraphs>30</Paragraphs>
  <Slides>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1" baseType="lpstr">
      <vt:lpstr>等线</vt:lpstr>
      <vt:lpstr>等线 Light</vt:lpstr>
      <vt:lpstr>汉仪旗黑-85S</vt:lpstr>
      <vt:lpstr>黑体</vt:lpstr>
      <vt:lpstr>华文楷体</vt:lpstr>
      <vt:lpstr>华文楷体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Office Theme</vt:lpstr>
      <vt:lpstr>Equation</vt:lpstr>
      <vt:lpstr>Document</vt:lpstr>
      <vt:lpstr>平面向量复习课（一）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陈伟玲</dc:creator>
  <cp:lastModifiedBy>lenovo</cp:lastModifiedBy>
  <cp:revision>131</cp:revision>
  <dcterms:created xsi:type="dcterms:W3CDTF">2020-02-05T11:17:00Z</dcterms:created>
  <dcterms:modified xsi:type="dcterms:W3CDTF">2020-04-26T13:41:33Z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