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158.xml" ContentType="application/vnd.openxmlformats-officedocument.presentationml.tags+xml"/>
  <Override PartName="/ppt/notesSlides/notesSlide1.xml" ContentType="application/vnd.openxmlformats-officedocument.presentationml.notesSlide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</p:sldMasterIdLst>
  <p:notesMasterIdLst>
    <p:notesMasterId r:id="rId31"/>
  </p:notesMasterIdLst>
  <p:handoutMasterIdLst>
    <p:handoutMasterId r:id="rId32"/>
  </p:handoutMasterIdLst>
  <p:sldIdLst>
    <p:sldId id="290" r:id="rId3"/>
    <p:sldId id="291" r:id="rId4"/>
    <p:sldId id="292" r:id="rId5"/>
    <p:sldId id="293" r:id="rId6"/>
    <p:sldId id="332" r:id="rId7"/>
    <p:sldId id="295" r:id="rId8"/>
    <p:sldId id="296" r:id="rId9"/>
    <p:sldId id="321" r:id="rId10"/>
    <p:sldId id="298" r:id="rId11"/>
    <p:sldId id="299" r:id="rId12"/>
    <p:sldId id="300" r:id="rId13"/>
    <p:sldId id="301" r:id="rId14"/>
    <p:sldId id="302" r:id="rId15"/>
    <p:sldId id="303" r:id="rId16"/>
    <p:sldId id="322" r:id="rId17"/>
    <p:sldId id="305" r:id="rId18"/>
    <p:sldId id="306" r:id="rId19"/>
    <p:sldId id="323" r:id="rId20"/>
    <p:sldId id="310" r:id="rId21"/>
    <p:sldId id="324" r:id="rId22"/>
    <p:sldId id="312" r:id="rId23"/>
    <p:sldId id="313" r:id="rId24"/>
    <p:sldId id="325" r:id="rId25"/>
    <p:sldId id="331" r:id="rId26"/>
    <p:sldId id="330" r:id="rId27"/>
    <p:sldId id="328" r:id="rId28"/>
    <p:sldId id="326" r:id="rId29"/>
    <p:sldId id="359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0647" autoAdjust="0"/>
  </p:normalViewPr>
  <p:slideViewPr>
    <p:cSldViewPr snapToGrid="0">
      <p:cViewPr varScale="1">
        <p:scale>
          <a:sx n="32" d="100"/>
          <a:sy n="32" d="100"/>
        </p:scale>
        <p:origin x="88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png"/><Relationship Id="rId1" Type="http://schemas.openxmlformats.org/officeDocument/2006/relationships/image" Target="../media/image45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7" Type="http://schemas.openxmlformats.org/officeDocument/2006/relationships/image" Target="../media/image65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6" Type="http://schemas.openxmlformats.org/officeDocument/2006/relationships/image" Target="../media/image88.wmf"/><Relationship Id="rId5" Type="http://schemas.openxmlformats.org/officeDocument/2006/relationships/image" Target="../media/image87.wmf"/><Relationship Id="rId4" Type="http://schemas.openxmlformats.org/officeDocument/2006/relationships/image" Target="../media/image8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4" Type="http://schemas.openxmlformats.org/officeDocument/2006/relationships/image" Target="../media/image9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5FAC0-4E78-4B4A-9ADA-EE7413CBA2A2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8E8FE-40DA-41DC-AE77-8790382988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A302A-66E2-45C0-9113-4E5747328F9F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40E3B-F9C0-48B6-A129-4D327DD3065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AC763BD-9D75-453E-9337-5D1BA655954C}" type="slidenum">
              <a:rPr lang="zh-CN" altLang="en-US" smtClean="0"/>
              <a:t>1</a:t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9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image" Target="../media/image3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25.xml"/><Relationship Id="rId10" Type="http://schemas.openxmlformats.org/officeDocument/2006/relationships/image" Target="../media/image2.png"/><Relationship Id="rId4" Type="http://schemas.openxmlformats.org/officeDocument/2006/relationships/tags" Target="../tags/tag24.xml"/><Relationship Id="rId9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31.xml"/><Relationship Id="rId7" Type="http://schemas.openxmlformats.org/officeDocument/2006/relationships/image" Target="../media/image4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3.xml"/><Relationship Id="rId4" Type="http://schemas.openxmlformats.org/officeDocument/2006/relationships/tags" Target="../tags/tag3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image" Target="../media/image3.png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image" Target="../media/image2.png"/><Relationship Id="rId5" Type="http://schemas.openxmlformats.org/officeDocument/2006/relationships/tags" Target="../tags/tag38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image" Target="../media/image2.png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44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5" Type="http://schemas.openxmlformats.org/officeDocument/2006/relationships/tags" Target="../tags/tag47.xml"/><Relationship Id="rId15" Type="http://schemas.openxmlformats.org/officeDocument/2006/relationships/image" Target="../media/image3.png"/><Relationship Id="rId10" Type="http://schemas.openxmlformats.org/officeDocument/2006/relationships/tags" Target="../tags/tag52.xml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5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8.xml"/><Relationship Id="rId10" Type="http://schemas.openxmlformats.org/officeDocument/2006/relationships/image" Target="../media/image3.png"/><Relationship Id="rId4" Type="http://schemas.openxmlformats.org/officeDocument/2006/relationships/tags" Target="../tags/tag57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13" Type="http://schemas.openxmlformats.org/officeDocument/2006/relationships/image" Target="../media/image3.png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image" Target="../media/image2.png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12" Type="http://schemas.openxmlformats.org/officeDocument/2006/relationships/image" Target="../media/image3.png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76.xml"/><Relationship Id="rId10" Type="http://schemas.openxmlformats.org/officeDocument/2006/relationships/image" Target="../media/image2.png"/><Relationship Id="rId4" Type="http://schemas.openxmlformats.org/officeDocument/2006/relationships/tags" Target="../tags/tag75.xml"/><Relationship Id="rId9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82.xml"/><Relationship Id="rId7" Type="http://schemas.openxmlformats.org/officeDocument/2006/relationships/tags" Target="../tags/tag86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image" Target="../media/image3.png"/><Relationship Id="rId5" Type="http://schemas.openxmlformats.org/officeDocument/2006/relationships/tags" Target="../tags/tag84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3.xml"/><Relationship Id="rId9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3.png"/><Relationship Id="rId5" Type="http://schemas.openxmlformats.org/officeDocument/2006/relationships/tags" Target="../tags/tag9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96.xml"/><Relationship Id="rId9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107.xml"/><Relationship Id="rId13" Type="http://schemas.openxmlformats.org/officeDocument/2006/relationships/image" Target="../media/image3.png"/><Relationship Id="rId3" Type="http://schemas.openxmlformats.org/officeDocument/2006/relationships/tags" Target="../tags/tag102.xml"/><Relationship Id="rId7" Type="http://schemas.openxmlformats.org/officeDocument/2006/relationships/tags" Target="../tags/tag106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image" Target="../media/image2.png"/><Relationship Id="rId5" Type="http://schemas.openxmlformats.org/officeDocument/2006/relationships/tags" Target="../tags/tag104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03.xml"/><Relationship Id="rId9" Type="http://schemas.openxmlformats.org/officeDocument/2006/relationships/tags" Target="../tags/tag108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116.xml"/><Relationship Id="rId3" Type="http://schemas.openxmlformats.org/officeDocument/2006/relationships/tags" Target="../tags/tag111.xml"/><Relationship Id="rId7" Type="http://schemas.openxmlformats.org/officeDocument/2006/relationships/tags" Target="../tags/tag115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13.xml"/><Relationship Id="rId10" Type="http://schemas.openxmlformats.org/officeDocument/2006/relationships/image" Target="../media/image2.png"/><Relationship Id="rId4" Type="http://schemas.openxmlformats.org/officeDocument/2006/relationships/tags" Target="../tags/tag112.xml"/><Relationship Id="rId9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124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9.xml"/><Relationship Id="rId7" Type="http://schemas.openxmlformats.org/officeDocument/2006/relationships/tags" Target="../tags/tag123.xml"/><Relationship Id="rId12" Type="http://schemas.openxmlformats.org/officeDocument/2006/relationships/image" Target="../media/image2.png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21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6.xml"/><Relationship Id="rId4" Type="http://schemas.openxmlformats.org/officeDocument/2006/relationships/tags" Target="../tags/tag120.xml"/><Relationship Id="rId9" Type="http://schemas.openxmlformats.org/officeDocument/2006/relationships/tags" Target="../tags/tag125.xml"/><Relationship Id="rId1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9.xml"/><Relationship Id="rId7" Type="http://schemas.openxmlformats.org/officeDocument/2006/relationships/tags" Target="../tags/tag133.xml"/><Relationship Id="rId12" Type="http://schemas.openxmlformats.org/officeDocument/2006/relationships/image" Target="../media/image2.png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31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36.xml"/><Relationship Id="rId4" Type="http://schemas.openxmlformats.org/officeDocument/2006/relationships/tags" Target="../tags/tag130.xml"/><Relationship Id="rId9" Type="http://schemas.openxmlformats.org/officeDocument/2006/relationships/tags" Target="../tags/tag135.xml"/><Relationship Id="rId1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tags" Target="../tags/tag144.xml"/><Relationship Id="rId13" Type="http://schemas.openxmlformats.org/officeDocument/2006/relationships/slideMaster" Target="../slideMasters/slideMaster2.xml"/><Relationship Id="rId3" Type="http://schemas.openxmlformats.org/officeDocument/2006/relationships/tags" Target="../tags/tag139.xml"/><Relationship Id="rId7" Type="http://schemas.openxmlformats.org/officeDocument/2006/relationships/tags" Target="../tags/tag143.xml"/><Relationship Id="rId12" Type="http://schemas.openxmlformats.org/officeDocument/2006/relationships/tags" Target="../tags/tag148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8.xml"/><Relationship Id="rId16" Type="http://schemas.openxmlformats.org/officeDocument/2006/relationships/image" Target="../media/image3.png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11" Type="http://schemas.openxmlformats.org/officeDocument/2006/relationships/tags" Target="../tags/tag147.xml"/><Relationship Id="rId5" Type="http://schemas.openxmlformats.org/officeDocument/2006/relationships/tags" Target="../tags/tag141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46.xml"/><Relationship Id="rId4" Type="http://schemas.openxmlformats.org/officeDocument/2006/relationships/tags" Target="../tags/tag140.xml"/><Relationship Id="rId9" Type="http://schemas.openxmlformats.org/officeDocument/2006/relationships/tags" Target="../tags/tag145.xml"/><Relationship Id="rId14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tags" Target="../tags/tag156.xml"/><Relationship Id="rId13" Type="http://schemas.openxmlformats.org/officeDocument/2006/relationships/image" Target="../media/image7.png"/><Relationship Id="rId3" Type="http://schemas.openxmlformats.org/officeDocument/2006/relationships/tags" Target="../tags/tag151.xml"/><Relationship Id="rId7" Type="http://schemas.openxmlformats.org/officeDocument/2006/relationships/tags" Target="../tags/tag155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tags" Target="../tags/tag154.xml"/><Relationship Id="rId11" Type="http://schemas.openxmlformats.org/officeDocument/2006/relationships/image" Target="../media/image2.png"/><Relationship Id="rId5" Type="http://schemas.openxmlformats.org/officeDocument/2006/relationships/tags" Target="../tags/tag153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52.xml"/><Relationship Id="rId9" Type="http://schemas.openxmlformats.org/officeDocument/2006/relationships/tags" Target="../tags/tag157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673100" y="-5486"/>
            <a:ext cx="2298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高中数学</a:t>
            </a:r>
            <a:endParaRPr lang="zh-CN" altLang="en-US" sz="4000" b="1" dirty="0">
              <a:solidFill>
                <a:schemeClr val="bg1">
                  <a:lumMod val="9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6432557" y="4663914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6432557" y="5138953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6432556" y="3188625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1219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6432558" y="2013096"/>
            <a:ext cx="4825365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8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527051" y="620713"/>
            <a:ext cx="11055349" cy="55054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15818" y="6237289"/>
            <a:ext cx="3566583" cy="4841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pPr>
              <a:defRPr/>
            </a:pPr>
            <a:fld id="{1F1B6EE5-3ED6-4D1D-9BEC-D14BE0AF6DC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EBF83-5794-4890-8B8E-7632B6985DFB}" type="datetimeFigureOut">
              <a:rPr lang="zh-CN" altLang="en-US"/>
              <a:t>2020/4/26</a:t>
            </a:fld>
            <a:endParaRPr lang="zh-CN" altLang="en-US"/>
          </a:p>
        </p:txBody>
      </p:sp>
      <p:sp>
        <p:nvSpPr>
          <p:cNvPr id="3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92669-D4FC-4B77-82EE-E6F579661AF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6432557" y="4663913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6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6432557" y="5138952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6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6432556" y="3188625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6432557" y="2013096"/>
            <a:ext cx="4825365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3" y="952625"/>
            <a:ext cx="10852237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4064000" y="5716721"/>
            <a:ext cx="4064000" cy="114212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4759960" y="2914057"/>
            <a:ext cx="4880611" cy="1081539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48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1" y="952625"/>
            <a:ext cx="5283243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625"/>
            <a:ext cx="5283243" cy="5389572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1" y="952625"/>
            <a:ext cx="5283243" cy="381051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699"/>
            <a:ext cx="5283200" cy="4935361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1" y="952625"/>
            <a:ext cx="5283243" cy="381051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1" y="1406699"/>
            <a:ext cx="5283243" cy="4935361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" y="365125"/>
            <a:ext cx="2133600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8" name="文本框 7"/>
          <p:cNvSpPr txBox="1"/>
          <p:nvPr userDrawn="1"/>
        </p:nvSpPr>
        <p:spPr>
          <a:xfrm>
            <a:off x="673100" y="-5486"/>
            <a:ext cx="2298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高中数学</a:t>
            </a:r>
            <a:endParaRPr lang="zh-CN" altLang="en-US" sz="4000" b="1" dirty="0">
              <a:solidFill>
                <a:schemeClr val="bg1">
                  <a:lumMod val="9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7498080" y="2194831"/>
            <a:ext cx="4389120" cy="2469185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6270007"/>
            <a:ext cx="720091" cy="588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3" y="443285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1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1" y="952625"/>
            <a:ext cx="5283243" cy="5389572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625"/>
            <a:ext cx="5283243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2020/4/26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625"/>
            <a:ext cx="950984" cy="5389572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617"/>
            <a:ext cx="9828101" cy="5389572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1" y="952625"/>
            <a:ext cx="10852237" cy="5389572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12192000" cy="6858847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6604000" y="3652019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6604000" y="2095441"/>
            <a:ext cx="4825365" cy="135208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660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5"/>
            <a:ext cx="10852237" cy="4420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92075" y="303847"/>
            <a:ext cx="11607851" cy="625115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355"/>
            <a:ext cx="9626400" cy="723689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867"/>
            <a:ext cx="9626600" cy="344562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4824603" cy="6858847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11471911" y="0"/>
            <a:ext cx="720091" cy="588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95"/>
            <a:ext cx="3960000" cy="882109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217"/>
            <a:ext cx="3956400" cy="409370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70033"/>
            <a:ext cx="6480000" cy="508856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266466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96"/>
            <a:ext cx="10976400" cy="626477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805"/>
            <a:ext cx="10975975" cy="82810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347"/>
            <a:ext cx="10965600" cy="34312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5029592"/>
            <a:ext cx="12192000" cy="182925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83"/>
            <a:ext cx="10976400" cy="565269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4837" y="1681408"/>
            <a:ext cx="10990800" cy="32115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94000" y="5181040"/>
            <a:ext cx="11001600" cy="101172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51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6270007"/>
            <a:ext cx="12192000" cy="58884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29"/>
            <a:ext cx="11037600" cy="4420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405"/>
            <a:ext cx="5342400" cy="289475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405"/>
            <a:ext cx="5367600" cy="289475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7395"/>
            <a:ext cx="5342400" cy="7812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795"/>
            <a:ext cx="5367600" cy="7812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953809"/>
            <a:ext cx="12192000" cy="49512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5533959"/>
            <a:ext cx="12191999" cy="1324888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365"/>
            <a:ext cx="9144000" cy="2387095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3277"/>
            <a:ext cx="9144000" cy="1656204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幻灯片">
    <p:bg>
      <p:bgPr>
        <a:gradFill flip="none" rotWithShape="1">
          <a:gsLst>
            <a:gs pos="32000">
              <a:schemeClr val="accent2"/>
            </a:gs>
            <a:gs pos="0">
              <a:schemeClr val="accent2">
                <a:lumMod val="75000"/>
              </a:schemeClr>
            </a:gs>
            <a:gs pos="69000">
              <a:schemeClr val="accent3"/>
            </a:gs>
            <a:gs pos="97000">
              <a:schemeClr val="accent4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组 235"/>
          <p:cNvGrpSpPr/>
          <p:nvPr userDrawn="1"/>
        </p:nvGrpSpPr>
        <p:grpSpPr>
          <a:xfrm>
            <a:off x="-524047" y="-1047711"/>
            <a:ext cx="13535240" cy="7473719"/>
            <a:chOff x="-1517189" y="-871840"/>
            <a:chExt cx="14366963" cy="9196672"/>
          </a:xfrm>
          <a:solidFill>
            <a:schemeClr val="bg1">
              <a:alpha val="10000"/>
            </a:schemeClr>
          </a:solidFill>
        </p:grpSpPr>
        <p:sp>
          <p:nvSpPr>
            <p:cNvPr id="5" name="Freeform 7"/>
            <p:cNvSpPr>
              <a:spLocks noEditPoints="1"/>
            </p:cNvSpPr>
            <p:nvPr/>
          </p:nvSpPr>
          <p:spPr bwMode="auto">
            <a:xfrm rot="20132266">
              <a:off x="3204672" y="5259246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9"/>
            <p:cNvSpPr>
              <a:spLocks noEditPoints="1"/>
            </p:cNvSpPr>
            <p:nvPr/>
          </p:nvSpPr>
          <p:spPr bwMode="auto">
            <a:xfrm>
              <a:off x="3276077" y="3086935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9" name="组 18"/>
            <p:cNvGrpSpPr/>
            <p:nvPr userDrawn="1"/>
          </p:nvGrpSpPr>
          <p:grpSpPr>
            <a:xfrm rot="1396810">
              <a:off x="5439148" y="3364452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11" name="Freeform 13"/>
              <p:cNvSpPr>
                <a:spLocks noEditPoints="1"/>
              </p:cNvSpPr>
              <p:nvPr/>
            </p:nvSpPr>
            <p:spPr bwMode="auto">
              <a:xfrm>
                <a:off x="6130130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14"/>
              <p:cNvSpPr/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15"/>
              <p:cNvSpPr/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7" name="Freeform 19"/>
            <p:cNvSpPr>
              <a:spLocks noEditPoints="1"/>
            </p:cNvSpPr>
            <p:nvPr/>
          </p:nvSpPr>
          <p:spPr bwMode="auto">
            <a:xfrm rot="1363540">
              <a:off x="8673100" y="723488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20"/>
            <p:cNvSpPr/>
            <p:nvPr/>
          </p:nvSpPr>
          <p:spPr bwMode="auto">
            <a:xfrm rot="20253209">
              <a:off x="4644944" y="4409600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0" name="组合 45"/>
            <p:cNvGrpSpPr/>
            <p:nvPr userDrawn="1"/>
          </p:nvGrpSpPr>
          <p:grpSpPr>
            <a:xfrm rot="2116298">
              <a:off x="5097308" y="5328958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21" name="Freeform 5"/>
              <p:cNvSpPr/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6"/>
              <p:cNvSpPr/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7"/>
              <p:cNvSpPr/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8"/>
              <p:cNvSpPr/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9"/>
              <p:cNvSpPr/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6" name="组合 46"/>
            <p:cNvGrpSpPr/>
            <p:nvPr userDrawn="1"/>
          </p:nvGrpSpPr>
          <p:grpSpPr>
            <a:xfrm rot="19680185">
              <a:off x="2669841" y="4499503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27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27"/>
              <p:cNvSpPr/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9" name="Freeform 29"/>
            <p:cNvSpPr>
              <a:spLocks noEditPoints="1"/>
            </p:cNvSpPr>
            <p:nvPr userDrawn="1"/>
          </p:nvSpPr>
          <p:spPr bwMode="auto">
            <a:xfrm>
              <a:off x="4567724" y="3130391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5"/>
            <p:cNvSpPr>
              <a:spLocks noEditPoints="1"/>
            </p:cNvSpPr>
            <p:nvPr userDrawn="1"/>
          </p:nvSpPr>
          <p:spPr bwMode="auto">
            <a:xfrm rot="1264384">
              <a:off x="3800465" y="6382321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1" name="组合 22"/>
            <p:cNvGrpSpPr/>
            <p:nvPr userDrawn="1"/>
          </p:nvGrpSpPr>
          <p:grpSpPr>
            <a:xfrm rot="1013132">
              <a:off x="2506793" y="6413812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32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13"/>
              <p:cNvSpPr/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14"/>
              <p:cNvSpPr/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15"/>
              <p:cNvSpPr/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16"/>
              <p:cNvSpPr/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17"/>
              <p:cNvSpPr/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18"/>
              <p:cNvSpPr/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9" name="组合 23"/>
            <p:cNvGrpSpPr/>
            <p:nvPr userDrawn="1"/>
          </p:nvGrpSpPr>
          <p:grpSpPr>
            <a:xfrm>
              <a:off x="6063218" y="3624642"/>
              <a:ext cx="1301704" cy="1299270"/>
              <a:chOff x="6262690" y="5170488"/>
              <a:chExt cx="1697038" cy="1693863"/>
            </a:xfrm>
            <a:grpFill/>
          </p:grpSpPr>
          <p:sp>
            <p:nvSpPr>
              <p:cNvPr id="40" name="Freeform 19"/>
              <p:cNvSpPr>
                <a:spLocks noEditPoints="1"/>
              </p:cNvSpPr>
              <p:nvPr/>
            </p:nvSpPr>
            <p:spPr bwMode="auto">
              <a:xfrm>
                <a:off x="6262690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20"/>
              <p:cNvSpPr/>
              <p:nvPr userDrawn="1"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44" name="Freeform 7"/>
            <p:cNvSpPr>
              <a:spLocks noEditPoints="1"/>
            </p:cNvSpPr>
            <p:nvPr/>
          </p:nvSpPr>
          <p:spPr bwMode="auto">
            <a:xfrm rot="20132266">
              <a:off x="-1257123" y="4798205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9"/>
            <p:cNvSpPr>
              <a:spLocks noEditPoints="1"/>
            </p:cNvSpPr>
            <p:nvPr/>
          </p:nvSpPr>
          <p:spPr bwMode="auto">
            <a:xfrm>
              <a:off x="-491355" y="2831662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6" name="组 45"/>
            <p:cNvGrpSpPr/>
            <p:nvPr userDrawn="1"/>
          </p:nvGrpSpPr>
          <p:grpSpPr>
            <a:xfrm rot="1396810">
              <a:off x="998952" y="3722131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71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14"/>
              <p:cNvSpPr/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15"/>
              <p:cNvSpPr/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47" name="Freeform 19"/>
            <p:cNvSpPr>
              <a:spLocks noEditPoints="1"/>
            </p:cNvSpPr>
            <p:nvPr/>
          </p:nvSpPr>
          <p:spPr bwMode="auto">
            <a:xfrm rot="1363540">
              <a:off x="337564" y="5792830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20"/>
            <p:cNvSpPr/>
            <p:nvPr/>
          </p:nvSpPr>
          <p:spPr bwMode="auto">
            <a:xfrm rot="20253209">
              <a:off x="158920" y="4485610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9" name="组合 45"/>
            <p:cNvGrpSpPr/>
            <p:nvPr userDrawn="1"/>
          </p:nvGrpSpPr>
          <p:grpSpPr>
            <a:xfrm rot="2116298">
              <a:off x="1231243" y="5128618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66" name="Freeform 5"/>
              <p:cNvSpPr/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6"/>
              <p:cNvSpPr/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7"/>
              <p:cNvSpPr/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8"/>
              <p:cNvSpPr/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9"/>
              <p:cNvSpPr/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50" name="组合 46"/>
            <p:cNvGrpSpPr/>
            <p:nvPr userDrawn="1"/>
          </p:nvGrpSpPr>
          <p:grpSpPr>
            <a:xfrm rot="19680185">
              <a:off x="-1517189" y="3803033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64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27"/>
              <p:cNvSpPr/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1" name="Freeform 29"/>
            <p:cNvSpPr>
              <a:spLocks noEditPoints="1"/>
            </p:cNvSpPr>
            <p:nvPr userDrawn="1"/>
          </p:nvSpPr>
          <p:spPr bwMode="auto">
            <a:xfrm>
              <a:off x="760976" y="2751525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5"/>
            <p:cNvSpPr>
              <a:spLocks noEditPoints="1"/>
            </p:cNvSpPr>
            <p:nvPr userDrawn="1"/>
          </p:nvSpPr>
          <p:spPr bwMode="auto">
            <a:xfrm rot="1264384">
              <a:off x="1983280" y="5686214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53" name="组合 22"/>
            <p:cNvGrpSpPr/>
            <p:nvPr userDrawn="1"/>
          </p:nvGrpSpPr>
          <p:grpSpPr>
            <a:xfrm rot="1013132">
              <a:off x="1601368" y="4438604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57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13"/>
              <p:cNvSpPr/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14"/>
              <p:cNvSpPr/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15"/>
              <p:cNvSpPr/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16"/>
              <p:cNvSpPr/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17"/>
              <p:cNvSpPr/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18"/>
              <p:cNvSpPr/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54" name="组合 23"/>
            <p:cNvGrpSpPr/>
            <p:nvPr userDrawn="1"/>
          </p:nvGrpSpPr>
          <p:grpSpPr>
            <a:xfrm>
              <a:off x="1798258" y="2947826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55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20"/>
              <p:cNvSpPr/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76" name="Freeform 7"/>
            <p:cNvSpPr>
              <a:spLocks noEditPoints="1"/>
            </p:cNvSpPr>
            <p:nvPr/>
          </p:nvSpPr>
          <p:spPr bwMode="auto">
            <a:xfrm rot="21538996">
              <a:off x="7150383" y="5764310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9"/>
            <p:cNvSpPr>
              <a:spLocks noEditPoints="1"/>
            </p:cNvSpPr>
            <p:nvPr/>
          </p:nvSpPr>
          <p:spPr bwMode="auto">
            <a:xfrm rot="1406730">
              <a:off x="8537771" y="4215104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78" name="组 77"/>
            <p:cNvGrpSpPr/>
            <p:nvPr userDrawn="1"/>
          </p:nvGrpSpPr>
          <p:grpSpPr>
            <a:xfrm rot="2803540">
              <a:off x="9511163" y="5451184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103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14"/>
              <p:cNvSpPr/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15"/>
              <p:cNvSpPr/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79" name="Freeform 19"/>
            <p:cNvSpPr>
              <a:spLocks noEditPoints="1"/>
            </p:cNvSpPr>
            <p:nvPr/>
          </p:nvSpPr>
          <p:spPr bwMode="auto">
            <a:xfrm rot="2770270">
              <a:off x="8355392" y="7325895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20"/>
            <p:cNvSpPr/>
            <p:nvPr/>
          </p:nvSpPr>
          <p:spPr bwMode="auto">
            <a:xfrm rot="59939">
              <a:off x="8625447" y="5843013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81" name="组合 45"/>
            <p:cNvGrpSpPr/>
            <p:nvPr userDrawn="1"/>
          </p:nvGrpSpPr>
          <p:grpSpPr>
            <a:xfrm rot="3523028">
              <a:off x="9384746" y="6959690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98" name="Freeform 5"/>
              <p:cNvSpPr/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6"/>
              <p:cNvSpPr/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7"/>
              <p:cNvSpPr/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8"/>
              <p:cNvSpPr/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9"/>
              <p:cNvSpPr/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2" name="组合 46"/>
            <p:cNvGrpSpPr/>
            <p:nvPr userDrawn="1"/>
          </p:nvGrpSpPr>
          <p:grpSpPr>
            <a:xfrm rot="21086915">
              <a:off x="7366693" y="4686026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96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27"/>
              <p:cNvSpPr/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83" name="Freeform 29"/>
            <p:cNvSpPr>
              <a:spLocks noEditPoints="1"/>
            </p:cNvSpPr>
            <p:nvPr userDrawn="1"/>
          </p:nvSpPr>
          <p:spPr bwMode="auto">
            <a:xfrm rot="1406730">
              <a:off x="9836343" y="4616570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5"/>
            <p:cNvSpPr>
              <a:spLocks noEditPoints="1"/>
            </p:cNvSpPr>
            <p:nvPr userDrawn="1"/>
          </p:nvSpPr>
          <p:spPr bwMode="auto">
            <a:xfrm rot="2671114">
              <a:off x="9574736" y="7895511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85" name="组合 22"/>
            <p:cNvGrpSpPr/>
            <p:nvPr userDrawn="1"/>
          </p:nvGrpSpPr>
          <p:grpSpPr>
            <a:xfrm rot="2419862">
              <a:off x="9997017" y="6488458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89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13"/>
              <p:cNvSpPr/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14"/>
              <p:cNvSpPr/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15"/>
              <p:cNvSpPr/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16"/>
              <p:cNvSpPr/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17"/>
              <p:cNvSpPr/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18"/>
              <p:cNvSpPr/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6" name="组合 23"/>
            <p:cNvGrpSpPr/>
            <p:nvPr userDrawn="1"/>
          </p:nvGrpSpPr>
          <p:grpSpPr>
            <a:xfrm rot="1406730">
              <a:off x="11173870" y="-871840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87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20"/>
              <p:cNvSpPr/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08" name="Freeform 7"/>
            <p:cNvSpPr>
              <a:spLocks noEditPoints="1"/>
            </p:cNvSpPr>
            <p:nvPr/>
          </p:nvSpPr>
          <p:spPr bwMode="auto">
            <a:xfrm rot="20132266">
              <a:off x="-3210" y="1374612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9"/>
            <p:cNvSpPr>
              <a:spLocks noEditPoints="1"/>
            </p:cNvSpPr>
            <p:nvPr/>
          </p:nvSpPr>
          <p:spPr bwMode="auto">
            <a:xfrm>
              <a:off x="762558" y="-591931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10" name="组 109"/>
            <p:cNvGrpSpPr/>
            <p:nvPr userDrawn="1"/>
          </p:nvGrpSpPr>
          <p:grpSpPr>
            <a:xfrm rot="1396810">
              <a:off x="2252865" y="298538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135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Freeform 14"/>
              <p:cNvSpPr/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Freeform 15"/>
              <p:cNvSpPr/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11" name="Freeform 19"/>
            <p:cNvSpPr>
              <a:spLocks noEditPoints="1"/>
            </p:cNvSpPr>
            <p:nvPr/>
          </p:nvSpPr>
          <p:spPr bwMode="auto">
            <a:xfrm rot="1363540">
              <a:off x="1591477" y="2369237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20"/>
            <p:cNvSpPr/>
            <p:nvPr/>
          </p:nvSpPr>
          <p:spPr bwMode="auto">
            <a:xfrm rot="20253209">
              <a:off x="1412833" y="1062017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13" name="组合 45"/>
            <p:cNvGrpSpPr/>
            <p:nvPr userDrawn="1"/>
          </p:nvGrpSpPr>
          <p:grpSpPr>
            <a:xfrm rot="2116298">
              <a:off x="2485156" y="1705025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130" name="Freeform 5"/>
              <p:cNvSpPr/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6"/>
              <p:cNvSpPr/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7"/>
              <p:cNvSpPr/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8"/>
              <p:cNvSpPr/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Freeform 9"/>
              <p:cNvSpPr/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14" name="组合 46"/>
            <p:cNvGrpSpPr/>
            <p:nvPr userDrawn="1"/>
          </p:nvGrpSpPr>
          <p:grpSpPr>
            <a:xfrm rot="19680185">
              <a:off x="-263276" y="379440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128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27"/>
              <p:cNvSpPr/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15" name="Freeform 29"/>
            <p:cNvSpPr>
              <a:spLocks noEditPoints="1"/>
            </p:cNvSpPr>
            <p:nvPr userDrawn="1"/>
          </p:nvSpPr>
          <p:spPr bwMode="auto">
            <a:xfrm>
              <a:off x="2014889" y="-672068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5"/>
            <p:cNvSpPr>
              <a:spLocks noEditPoints="1"/>
            </p:cNvSpPr>
            <p:nvPr userDrawn="1"/>
          </p:nvSpPr>
          <p:spPr bwMode="auto">
            <a:xfrm rot="1264384">
              <a:off x="2980490" y="2441065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17" name="组合 22"/>
            <p:cNvGrpSpPr/>
            <p:nvPr userDrawn="1"/>
          </p:nvGrpSpPr>
          <p:grpSpPr>
            <a:xfrm rot="1013132">
              <a:off x="2855281" y="1015011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121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13"/>
              <p:cNvSpPr/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14"/>
              <p:cNvSpPr/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15"/>
              <p:cNvSpPr/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16"/>
              <p:cNvSpPr/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17"/>
              <p:cNvSpPr/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18"/>
              <p:cNvSpPr/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18" name="组合 23"/>
            <p:cNvGrpSpPr/>
            <p:nvPr userDrawn="1"/>
          </p:nvGrpSpPr>
          <p:grpSpPr>
            <a:xfrm>
              <a:off x="3052171" y="-475767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119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20"/>
              <p:cNvSpPr/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40" name="Freeform 7"/>
            <p:cNvSpPr>
              <a:spLocks noEditPoints="1"/>
            </p:cNvSpPr>
            <p:nvPr/>
          </p:nvSpPr>
          <p:spPr bwMode="auto">
            <a:xfrm rot="20132266">
              <a:off x="4165316" y="1969665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9"/>
            <p:cNvSpPr>
              <a:spLocks noEditPoints="1"/>
            </p:cNvSpPr>
            <p:nvPr/>
          </p:nvSpPr>
          <p:spPr bwMode="auto">
            <a:xfrm>
              <a:off x="4931084" y="3122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42" name="组 141"/>
            <p:cNvGrpSpPr/>
            <p:nvPr userDrawn="1"/>
          </p:nvGrpSpPr>
          <p:grpSpPr>
            <a:xfrm rot="1396810">
              <a:off x="6421391" y="893591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167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8" name="Freeform 14"/>
              <p:cNvSpPr/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9" name="Freeform 15"/>
              <p:cNvSpPr/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0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43" name="Freeform 19"/>
            <p:cNvSpPr>
              <a:spLocks noEditPoints="1"/>
            </p:cNvSpPr>
            <p:nvPr/>
          </p:nvSpPr>
          <p:spPr bwMode="auto">
            <a:xfrm rot="1363540">
              <a:off x="5760003" y="2964290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20"/>
            <p:cNvSpPr/>
            <p:nvPr/>
          </p:nvSpPr>
          <p:spPr bwMode="auto">
            <a:xfrm rot="20253209">
              <a:off x="5581359" y="1657070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45" name="组合 45"/>
            <p:cNvGrpSpPr/>
            <p:nvPr userDrawn="1"/>
          </p:nvGrpSpPr>
          <p:grpSpPr>
            <a:xfrm rot="2116298">
              <a:off x="6653682" y="2300078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162" name="Freeform 5"/>
              <p:cNvSpPr/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" name="Freeform 6"/>
              <p:cNvSpPr/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" name="Freeform 7"/>
              <p:cNvSpPr/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5" name="Freeform 8"/>
              <p:cNvSpPr/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6" name="Freeform 9"/>
              <p:cNvSpPr/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46" name="组合 46"/>
            <p:cNvGrpSpPr/>
            <p:nvPr userDrawn="1"/>
          </p:nvGrpSpPr>
          <p:grpSpPr>
            <a:xfrm rot="19680185">
              <a:off x="3905250" y="974493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160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1" name="Freeform 27"/>
              <p:cNvSpPr/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47" name="Freeform 29"/>
            <p:cNvSpPr>
              <a:spLocks noEditPoints="1"/>
            </p:cNvSpPr>
            <p:nvPr userDrawn="1"/>
          </p:nvSpPr>
          <p:spPr bwMode="auto">
            <a:xfrm>
              <a:off x="6183415" y="-77015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5"/>
            <p:cNvSpPr>
              <a:spLocks noEditPoints="1"/>
            </p:cNvSpPr>
            <p:nvPr userDrawn="1"/>
          </p:nvSpPr>
          <p:spPr bwMode="auto">
            <a:xfrm rot="1264384">
              <a:off x="7128415" y="3155329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49" name="组合 22"/>
            <p:cNvGrpSpPr/>
            <p:nvPr userDrawn="1"/>
          </p:nvGrpSpPr>
          <p:grpSpPr>
            <a:xfrm rot="1013132">
              <a:off x="7023807" y="1610064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153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Freeform 13"/>
              <p:cNvSpPr/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Freeform 14"/>
              <p:cNvSpPr/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15"/>
              <p:cNvSpPr/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Freeform 16"/>
              <p:cNvSpPr/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" name="Freeform 17"/>
              <p:cNvSpPr/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9" name="Freeform 18"/>
              <p:cNvSpPr/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50" name="组合 23"/>
            <p:cNvGrpSpPr/>
            <p:nvPr userDrawn="1"/>
          </p:nvGrpSpPr>
          <p:grpSpPr>
            <a:xfrm>
              <a:off x="7220697" y="119286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151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Freeform 20"/>
              <p:cNvSpPr/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72" name="Freeform 7"/>
            <p:cNvSpPr>
              <a:spLocks noEditPoints="1"/>
            </p:cNvSpPr>
            <p:nvPr/>
          </p:nvSpPr>
          <p:spPr bwMode="auto">
            <a:xfrm rot="20132266">
              <a:off x="7996220" y="3333169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9"/>
            <p:cNvSpPr>
              <a:spLocks noEditPoints="1"/>
            </p:cNvSpPr>
            <p:nvPr/>
          </p:nvSpPr>
          <p:spPr bwMode="auto">
            <a:xfrm>
              <a:off x="8803483" y="1209043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74" name="组 173"/>
            <p:cNvGrpSpPr/>
            <p:nvPr userDrawn="1"/>
          </p:nvGrpSpPr>
          <p:grpSpPr>
            <a:xfrm rot="1396810">
              <a:off x="10293790" y="2099512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199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0" name="Freeform 14"/>
              <p:cNvSpPr/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1" name="Freeform 15"/>
              <p:cNvSpPr/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75" name="Freeform 19"/>
            <p:cNvSpPr>
              <a:spLocks noEditPoints="1"/>
            </p:cNvSpPr>
            <p:nvPr/>
          </p:nvSpPr>
          <p:spPr bwMode="auto">
            <a:xfrm rot="1363540">
              <a:off x="9632402" y="4170211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20"/>
            <p:cNvSpPr/>
            <p:nvPr/>
          </p:nvSpPr>
          <p:spPr bwMode="auto">
            <a:xfrm rot="20253209">
              <a:off x="9453758" y="2862991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77" name="组合 45"/>
            <p:cNvGrpSpPr/>
            <p:nvPr userDrawn="1"/>
          </p:nvGrpSpPr>
          <p:grpSpPr>
            <a:xfrm rot="2116298">
              <a:off x="10526081" y="3505999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194" name="Freeform 5"/>
              <p:cNvSpPr/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Freeform 6"/>
              <p:cNvSpPr/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" name="Freeform 7"/>
              <p:cNvSpPr/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Freeform 8"/>
              <p:cNvSpPr/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Freeform 9"/>
              <p:cNvSpPr/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78" name="组合 46"/>
            <p:cNvGrpSpPr/>
            <p:nvPr userDrawn="1"/>
          </p:nvGrpSpPr>
          <p:grpSpPr>
            <a:xfrm rot="19680185">
              <a:off x="7879804" y="2119955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192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" name="Freeform 27"/>
              <p:cNvSpPr/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79" name="Freeform 29"/>
            <p:cNvSpPr>
              <a:spLocks noEditPoints="1"/>
            </p:cNvSpPr>
            <p:nvPr userDrawn="1"/>
          </p:nvSpPr>
          <p:spPr bwMode="auto">
            <a:xfrm>
              <a:off x="10055814" y="1128906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5"/>
            <p:cNvSpPr>
              <a:spLocks noEditPoints="1"/>
            </p:cNvSpPr>
            <p:nvPr userDrawn="1"/>
          </p:nvSpPr>
          <p:spPr bwMode="auto">
            <a:xfrm rot="1264384">
              <a:off x="11021415" y="4242039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81" name="组合 22"/>
            <p:cNvGrpSpPr/>
            <p:nvPr userDrawn="1"/>
          </p:nvGrpSpPr>
          <p:grpSpPr>
            <a:xfrm rot="1013132">
              <a:off x="10896206" y="2815985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185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6" name="Freeform 13"/>
              <p:cNvSpPr/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" name="Freeform 14"/>
              <p:cNvSpPr/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8" name="Freeform 15"/>
              <p:cNvSpPr/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9" name="Freeform 16"/>
              <p:cNvSpPr/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0" name="Freeform 17"/>
              <p:cNvSpPr/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" name="Freeform 18"/>
              <p:cNvSpPr/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82" name="组合 23"/>
            <p:cNvGrpSpPr/>
            <p:nvPr userDrawn="1"/>
          </p:nvGrpSpPr>
          <p:grpSpPr>
            <a:xfrm>
              <a:off x="11093096" y="1325207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183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" name="Freeform 20"/>
              <p:cNvSpPr/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03" name="组合 22"/>
            <p:cNvGrpSpPr/>
            <p:nvPr userDrawn="1"/>
          </p:nvGrpSpPr>
          <p:grpSpPr>
            <a:xfrm rot="1013132">
              <a:off x="6176564" y="5290989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204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" name="Freeform 13"/>
              <p:cNvSpPr/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" name="Freeform 14"/>
              <p:cNvSpPr/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7" name="Freeform 15"/>
              <p:cNvSpPr/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8" name="Freeform 16"/>
              <p:cNvSpPr/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9" name="Freeform 17"/>
              <p:cNvSpPr/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0" name="Freeform 18"/>
              <p:cNvSpPr/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11" name="Freeform 19"/>
            <p:cNvSpPr>
              <a:spLocks noEditPoints="1"/>
            </p:cNvSpPr>
            <p:nvPr userDrawn="1"/>
          </p:nvSpPr>
          <p:spPr bwMode="auto">
            <a:xfrm rot="3628785">
              <a:off x="4614671" y="6522288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7"/>
            <p:cNvSpPr>
              <a:spLocks noEditPoints="1"/>
            </p:cNvSpPr>
            <p:nvPr userDrawn="1"/>
          </p:nvSpPr>
          <p:spPr bwMode="auto">
            <a:xfrm rot="20132266">
              <a:off x="-807207" y="5977073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13" name="组合 46"/>
            <p:cNvGrpSpPr/>
            <p:nvPr userDrawn="1"/>
          </p:nvGrpSpPr>
          <p:grpSpPr>
            <a:xfrm rot="21086915">
              <a:off x="11056807" y="581802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214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5" name="Freeform 27"/>
              <p:cNvSpPr/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16" name="组 215"/>
            <p:cNvGrpSpPr/>
            <p:nvPr userDrawn="1"/>
          </p:nvGrpSpPr>
          <p:grpSpPr>
            <a:xfrm rot="2803540">
              <a:off x="9225928" y="-1135169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217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8" name="Freeform 14"/>
              <p:cNvSpPr/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9" name="Freeform 15"/>
              <p:cNvSpPr/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0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21" name="组合 23"/>
            <p:cNvGrpSpPr/>
            <p:nvPr userDrawn="1"/>
          </p:nvGrpSpPr>
          <p:grpSpPr>
            <a:xfrm>
              <a:off x="5624277" y="6060101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222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3" name="Freeform 20"/>
              <p:cNvSpPr/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24" name="Freeform 9"/>
            <p:cNvSpPr>
              <a:spLocks noEditPoints="1"/>
            </p:cNvSpPr>
            <p:nvPr userDrawn="1"/>
          </p:nvSpPr>
          <p:spPr bwMode="auto">
            <a:xfrm>
              <a:off x="11714474" y="3298829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25" name="组合 45"/>
            <p:cNvGrpSpPr/>
            <p:nvPr userDrawn="1"/>
          </p:nvGrpSpPr>
          <p:grpSpPr>
            <a:xfrm rot="2116298">
              <a:off x="718679" y="6474356"/>
              <a:ext cx="1228067" cy="1069642"/>
              <a:chOff x="501650" y="3292475"/>
              <a:chExt cx="1735138" cy="1511300"/>
            </a:xfrm>
            <a:grpFill/>
          </p:grpSpPr>
          <p:sp>
            <p:nvSpPr>
              <p:cNvPr id="226" name="Freeform 5"/>
              <p:cNvSpPr/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7" name="Freeform 6"/>
              <p:cNvSpPr/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8" name="Freeform 7"/>
              <p:cNvSpPr/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9" name="Freeform 8"/>
              <p:cNvSpPr/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0" name="Freeform 9"/>
              <p:cNvSpPr/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31" name="Freeform 7"/>
            <p:cNvSpPr>
              <a:spLocks noEditPoints="1"/>
            </p:cNvSpPr>
            <p:nvPr userDrawn="1"/>
          </p:nvSpPr>
          <p:spPr bwMode="auto">
            <a:xfrm rot="20132266">
              <a:off x="9763146" y="-248950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32" name="组合 23"/>
            <p:cNvGrpSpPr/>
            <p:nvPr userDrawn="1"/>
          </p:nvGrpSpPr>
          <p:grpSpPr>
            <a:xfrm rot="1406730">
              <a:off x="10767933" y="5424446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233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4" name="Freeform 20"/>
              <p:cNvSpPr/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35" name="Freeform 19"/>
            <p:cNvSpPr>
              <a:spLocks noEditPoints="1"/>
            </p:cNvSpPr>
            <p:nvPr userDrawn="1"/>
          </p:nvSpPr>
          <p:spPr bwMode="auto">
            <a:xfrm rot="21418795">
              <a:off x="11264443" y="4898673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矩形 1"/>
          <p:cNvSpPr/>
          <p:nvPr userDrawn="1"/>
        </p:nvSpPr>
        <p:spPr>
          <a:xfrm>
            <a:off x="-16971" y="810195"/>
            <a:ext cx="12208972" cy="5758793"/>
          </a:xfrm>
          <a:prstGeom prst="rect">
            <a:avLst/>
          </a:prstGeom>
          <a:solidFill>
            <a:srgbClr val="F0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7" name="矩形 236"/>
          <p:cNvSpPr/>
          <p:nvPr userDrawn="1"/>
        </p:nvSpPr>
        <p:spPr>
          <a:xfrm>
            <a:off x="-8485" y="6708708"/>
            <a:ext cx="12208972" cy="157751"/>
          </a:xfrm>
          <a:prstGeom prst="rect">
            <a:avLst/>
          </a:prstGeom>
          <a:solidFill>
            <a:srgbClr val="F0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8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5009589" y="48692"/>
            <a:ext cx="7105027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r">
              <a:buNone/>
              <a:defRPr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pic>
        <p:nvPicPr>
          <p:cNvPr id="240" name="Picture 2" descr="G:\原来的移动硬盘\XBC\图片2.em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5219" y="101823"/>
            <a:ext cx="2401363" cy="60035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文本框 7"/>
          <p:cNvSpPr txBox="1"/>
          <p:nvPr userDrawn="1"/>
        </p:nvSpPr>
        <p:spPr>
          <a:xfrm>
            <a:off x="673100" y="-5486"/>
            <a:ext cx="2298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高中数学</a:t>
            </a:r>
            <a:endParaRPr lang="zh-CN" altLang="en-US" sz="4000" b="1" dirty="0">
              <a:solidFill>
                <a:schemeClr val="bg1">
                  <a:lumMod val="9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文本框 9"/>
          <p:cNvSpPr txBox="1"/>
          <p:nvPr userDrawn="1"/>
        </p:nvSpPr>
        <p:spPr>
          <a:xfrm>
            <a:off x="673100" y="-5486"/>
            <a:ext cx="2298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高中数学</a:t>
            </a:r>
            <a:endParaRPr lang="zh-CN" altLang="en-US" sz="4000" b="1" dirty="0">
              <a:solidFill>
                <a:schemeClr val="bg1">
                  <a:lumMod val="9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673100" y="-5486"/>
            <a:ext cx="2298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高中数学</a:t>
            </a:r>
            <a:endParaRPr lang="zh-CN" altLang="en-US" sz="4000" b="1" dirty="0">
              <a:solidFill>
                <a:schemeClr val="bg1">
                  <a:lumMod val="9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文本框 4"/>
          <p:cNvSpPr txBox="1"/>
          <p:nvPr userDrawn="1"/>
        </p:nvSpPr>
        <p:spPr>
          <a:xfrm>
            <a:off x="673100" y="-5486"/>
            <a:ext cx="2298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高中数学</a:t>
            </a:r>
            <a:endParaRPr lang="zh-CN" altLang="en-US" sz="4000" b="1" dirty="0">
              <a:solidFill>
                <a:schemeClr val="bg1">
                  <a:lumMod val="9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文本框 7"/>
          <p:cNvSpPr txBox="1"/>
          <p:nvPr userDrawn="1"/>
        </p:nvSpPr>
        <p:spPr>
          <a:xfrm>
            <a:off x="673100" y="-5486"/>
            <a:ext cx="2298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高中数学</a:t>
            </a:r>
            <a:endParaRPr lang="zh-CN" altLang="en-US" sz="4000" b="1" dirty="0">
              <a:solidFill>
                <a:schemeClr val="bg1">
                  <a:lumMod val="9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文本框 7"/>
          <p:cNvSpPr txBox="1"/>
          <p:nvPr userDrawn="1"/>
        </p:nvSpPr>
        <p:spPr>
          <a:xfrm>
            <a:off x="673100" y="-5486"/>
            <a:ext cx="2298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高中数学</a:t>
            </a:r>
            <a:endParaRPr lang="zh-CN" altLang="en-US" sz="4000" b="1" dirty="0">
              <a:solidFill>
                <a:schemeClr val="bg1">
                  <a:lumMod val="9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tags" Target="../tags/tag12.xml"/><Relationship Id="rId3" Type="http://schemas.openxmlformats.org/officeDocument/2006/relationships/slideLayout" Target="../slideLayouts/slideLayout17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tags" Target="../tags/tag1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tags" Target="../tags/tag10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tags" Target="../tags/tag9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tags" Target="../tags/tag8.xml"/><Relationship Id="rId27" Type="http://schemas.openxmlformats.org/officeDocument/2006/relationships/tags" Target="../tags/tag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5A6CA-0CF8-4C0F-A4EF-5C6C0D45FAAD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8A902-E013-4FF5-9CBD-78113C78402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669883" y="443285"/>
            <a:ext cx="10852237" cy="442019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3"/>
            </p:custDataLst>
          </p:nvPr>
        </p:nvSpPr>
        <p:spPr>
          <a:xfrm>
            <a:off x="669883" y="961517"/>
            <a:ext cx="10852237" cy="5389572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4"/>
            </p:custDataLst>
          </p:nvPr>
        </p:nvSpPr>
        <p:spPr>
          <a:xfrm>
            <a:off x="879743" y="6350617"/>
            <a:ext cx="270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5"/>
            </p:custDataLst>
          </p:nvPr>
        </p:nvSpPr>
        <p:spPr>
          <a:xfrm>
            <a:off x="4116000" y="6350617"/>
            <a:ext cx="396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6"/>
            </p:custDataLst>
          </p:nvPr>
        </p:nvSpPr>
        <p:spPr>
          <a:xfrm>
            <a:off x="8610600" y="6350617"/>
            <a:ext cx="270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8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0.emf"/><Relationship Id="rId4" Type="http://schemas.openxmlformats.org/officeDocument/2006/relationships/image" Target="../media/image29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34.emf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33.wmf"/><Relationship Id="rId4" Type="http://schemas.openxmlformats.org/officeDocument/2006/relationships/image" Target="../media/image35.emf"/><Relationship Id="rId9" Type="http://schemas.openxmlformats.org/officeDocument/2006/relationships/oleObject" Target="../embeddings/oleObject1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8.emf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9.emf"/><Relationship Id="rId5" Type="http://schemas.openxmlformats.org/officeDocument/2006/relationships/image" Target="../media/image36.wmf"/><Relationship Id="rId4" Type="http://schemas.openxmlformats.org/officeDocument/2006/relationships/oleObject" Target="../embeddings/oleObject16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42.emf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3.emf"/><Relationship Id="rId5" Type="http://schemas.openxmlformats.org/officeDocument/2006/relationships/image" Target="../media/image40.wmf"/><Relationship Id="rId4" Type="http://schemas.openxmlformats.org/officeDocument/2006/relationships/oleObject" Target="../embeddings/oleObject1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4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6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oleObject" Target="../embeddings/oleObject21.bin"/><Relationship Id="rId7" Type="http://schemas.openxmlformats.org/officeDocument/2006/relationships/image" Target="../media/image48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6.png"/><Relationship Id="rId11" Type="http://schemas.openxmlformats.org/officeDocument/2006/relationships/image" Target="../media/image47.wmf"/><Relationship Id="rId5" Type="http://schemas.openxmlformats.org/officeDocument/2006/relationships/oleObject" Target="../embeddings/oleObject22.bin"/><Relationship Id="rId10" Type="http://schemas.openxmlformats.org/officeDocument/2006/relationships/oleObject" Target="../embeddings/oleObject23.bin"/><Relationship Id="rId4" Type="http://schemas.openxmlformats.org/officeDocument/2006/relationships/image" Target="../media/image45.emf"/><Relationship Id="rId9" Type="http://schemas.openxmlformats.org/officeDocument/2006/relationships/image" Target="../media/image5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56.wmf"/><Relationship Id="rId2" Type="http://schemas.openxmlformats.org/officeDocument/2006/relationships/tags" Target="../tags/tag16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55.emf"/><Relationship Id="rId10" Type="http://schemas.openxmlformats.org/officeDocument/2006/relationships/image" Target="../media/image58.e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57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oleObject" Target="../embeddings/oleObject32.bin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63.w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5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0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5" Type="http://schemas.openxmlformats.org/officeDocument/2006/relationships/oleObject" Target="../embeddings/oleObject33.bin"/><Relationship Id="rId10" Type="http://schemas.openxmlformats.org/officeDocument/2006/relationships/image" Target="../media/image62.wmf"/><Relationship Id="rId4" Type="http://schemas.openxmlformats.org/officeDocument/2006/relationships/image" Target="../media/image59.wmf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6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63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66.wmf"/><Relationship Id="rId4" Type="http://schemas.openxmlformats.org/officeDocument/2006/relationships/oleObject" Target="../embeddings/oleObject3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7" Type="http://schemas.openxmlformats.org/officeDocument/2006/relationships/image" Target="../media/image72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emf"/><Relationship Id="rId5" Type="http://schemas.openxmlformats.org/officeDocument/2006/relationships/image" Target="../media/image70.emf"/><Relationship Id="rId4" Type="http://schemas.openxmlformats.org/officeDocument/2006/relationships/image" Target="../media/image69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emf"/><Relationship Id="rId3" Type="http://schemas.openxmlformats.org/officeDocument/2006/relationships/image" Target="../media/image74.emf"/><Relationship Id="rId7" Type="http://schemas.openxmlformats.org/officeDocument/2006/relationships/image" Target="../media/image78.em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emf"/><Relationship Id="rId5" Type="http://schemas.openxmlformats.org/officeDocument/2006/relationships/image" Target="../media/image76.emf"/><Relationship Id="rId10" Type="http://schemas.openxmlformats.org/officeDocument/2006/relationships/image" Target="../media/image81.emf"/><Relationship Id="rId4" Type="http://schemas.openxmlformats.org/officeDocument/2006/relationships/image" Target="../media/image75.emf"/><Relationship Id="rId9" Type="http://schemas.openxmlformats.org/officeDocument/2006/relationships/image" Target="../media/image8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6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image" Target="../media/image87.wmf"/><Relationship Id="rId18" Type="http://schemas.openxmlformats.org/officeDocument/2006/relationships/image" Target="../media/image91.wmf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84.wmf"/><Relationship Id="rId12" Type="http://schemas.openxmlformats.org/officeDocument/2006/relationships/oleObject" Target="../embeddings/oleObject39.bin"/><Relationship Id="rId17" Type="http://schemas.openxmlformats.org/officeDocument/2006/relationships/image" Target="../media/image90.emf"/><Relationship Id="rId2" Type="http://schemas.openxmlformats.org/officeDocument/2006/relationships/tags" Target="../tags/tag165.xml"/><Relationship Id="rId16" Type="http://schemas.openxmlformats.org/officeDocument/2006/relationships/image" Target="../media/image89.png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86.wmf"/><Relationship Id="rId5" Type="http://schemas.openxmlformats.org/officeDocument/2006/relationships/image" Target="../media/image83.wmf"/><Relationship Id="rId15" Type="http://schemas.openxmlformats.org/officeDocument/2006/relationships/image" Target="../media/image88.wmf"/><Relationship Id="rId10" Type="http://schemas.openxmlformats.org/officeDocument/2006/relationships/oleObject" Target="../embeddings/oleObject38.bin"/><Relationship Id="rId4" Type="http://schemas.openxmlformats.org/officeDocument/2006/relationships/oleObject" Target="../embeddings/oleObject35.bin"/><Relationship Id="rId9" Type="http://schemas.openxmlformats.org/officeDocument/2006/relationships/image" Target="../media/image85.wmf"/><Relationship Id="rId14" Type="http://schemas.openxmlformats.org/officeDocument/2006/relationships/oleObject" Target="../embeddings/oleObject40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93.wmf"/><Relationship Id="rId12" Type="http://schemas.openxmlformats.org/officeDocument/2006/relationships/image" Target="../media/image96.emf"/><Relationship Id="rId2" Type="http://schemas.openxmlformats.org/officeDocument/2006/relationships/tags" Target="../tags/tag166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95.wmf"/><Relationship Id="rId5" Type="http://schemas.openxmlformats.org/officeDocument/2006/relationships/image" Target="../media/image92.wmf"/><Relationship Id="rId10" Type="http://schemas.openxmlformats.org/officeDocument/2006/relationships/oleObject" Target="../embeddings/oleObject44.bin"/><Relationship Id="rId4" Type="http://schemas.openxmlformats.org/officeDocument/2006/relationships/oleObject" Target="../embeddings/oleObject41.bin"/><Relationship Id="rId9" Type="http://schemas.openxmlformats.org/officeDocument/2006/relationships/image" Target="../media/image94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6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7" Type="http://schemas.openxmlformats.org/officeDocument/2006/relationships/image" Target="../media/image101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68.xml"/><Relationship Id="rId6" Type="http://schemas.openxmlformats.org/officeDocument/2006/relationships/image" Target="../media/image100.emf"/><Relationship Id="rId5" Type="http://schemas.openxmlformats.org/officeDocument/2006/relationships/image" Target="../media/image99.emf"/><Relationship Id="rId4" Type="http://schemas.openxmlformats.org/officeDocument/2006/relationships/image" Target="../media/image9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4" Type="http://schemas.openxmlformats.org/officeDocument/2006/relationships/image" Target="../media/image10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5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slideLayout" Target="../slideLayouts/slideLayout14.xml"/><Relationship Id="rId7" Type="http://schemas.openxmlformats.org/officeDocument/2006/relationships/oleObject" Target="../embeddings/oleObject7.bin"/><Relationship Id="rId2" Type="http://schemas.openxmlformats.org/officeDocument/2006/relationships/tags" Target="../tags/tag160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21.wmf"/><Relationship Id="rId4" Type="http://schemas.openxmlformats.org/officeDocument/2006/relationships/image" Target="../media/image22.emf"/><Relationship Id="rId9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26.emf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28.emf"/><Relationship Id="rId5" Type="http://schemas.openxmlformats.org/officeDocument/2006/relationships/image" Target="../media/image23.wmf"/><Relationship Id="rId10" Type="http://schemas.openxmlformats.org/officeDocument/2006/relationships/image" Target="../media/image27.e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2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5021264" y="2776538"/>
            <a:ext cx="5411787" cy="72866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zh-CN" altLang="en-US" dirty="0" smtClean="0">
                <a:solidFill>
                  <a:srgbClr val="FF0000"/>
                </a:solidFill>
              </a:rPr>
              <a:t>平面向量复习课（一）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394450" y="4492625"/>
            <a:ext cx="3602038" cy="5524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b="1" spc="226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591175" y="1162050"/>
            <a:ext cx="456247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高一年级数学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332605" y="4678680"/>
            <a:ext cx="678942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32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北京工业大学附属中学  肖志军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 flipV="1">
            <a:off x="5591176" y="2906991"/>
            <a:ext cx="182991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graphicFrame>
        <p:nvGraphicFramePr>
          <p:cNvPr id="26627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5005427"/>
              </p:ext>
            </p:extLst>
          </p:nvPr>
        </p:nvGraphicFramePr>
        <p:xfrm>
          <a:off x="6327156" y="4027705"/>
          <a:ext cx="2549214" cy="897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8" name="Equation" r:id="rId3" imgW="647700" imgH="228600" progId="Equation.DSMT4">
                  <p:embed/>
                </p:oleObj>
              </mc:Choice>
              <mc:Fallback>
                <p:oleObj name="Equation" r:id="rId3" imgW="647700" imgH="228600" progId="Equation.DSMT4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7156" y="4027705"/>
                        <a:ext cx="2549214" cy="8976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28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45" y="528325"/>
            <a:ext cx="24736665" cy="4757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762001"/>
            <a:ext cx="11725275" cy="488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1817689"/>
            <a:ext cx="14152562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17"/>
          <p:cNvSpPr>
            <a:spLocks noChangeArrowheads="1"/>
          </p:cNvSpPr>
          <p:nvPr/>
        </p:nvSpPr>
        <p:spPr bwMode="auto">
          <a:xfrm flipV="1">
            <a:off x="-457200" y="10588625"/>
            <a:ext cx="17826038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00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altLang="zh-CN" sz="1800">
              <a:latin typeface="Arial" panose="020B0604020202020204" pitchFamily="34" charset="0"/>
            </a:endParaRPr>
          </a:p>
        </p:txBody>
      </p:sp>
      <p:graphicFrame>
        <p:nvGraphicFramePr>
          <p:cNvPr id="21" name="对象 20"/>
          <p:cNvGraphicFramePr>
            <a:graphicFrameLocks noChangeAspect="1"/>
          </p:cNvGraphicFramePr>
          <p:nvPr/>
        </p:nvGraphicFramePr>
        <p:xfrm>
          <a:off x="6096000" y="2959100"/>
          <a:ext cx="2376488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6" name="Equation" r:id="rId5" imgW="1002665" imgH="228600" progId="Equation.DSMT4">
                  <p:embed/>
                </p:oleObj>
              </mc:Choice>
              <mc:Fallback>
                <p:oleObj name="Equation" r:id="rId5" imgW="1002665" imgH="228600" progId="Equation.DSMT4">
                  <p:embed/>
                  <p:pic>
                    <p:nvPicPr>
                      <p:cNvPr id="0" name="对象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959100"/>
                        <a:ext cx="2376488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4" name="Rectangle 18"/>
          <p:cNvSpPr>
            <a:spLocks noChangeArrowheads="1"/>
          </p:cNvSpPr>
          <p:nvPr/>
        </p:nvSpPr>
        <p:spPr bwMode="auto">
          <a:xfrm flipV="1">
            <a:off x="2527300" y="6656388"/>
            <a:ext cx="13081000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zh-CN" sz="600">
                <a:latin typeface="Arial" panose="020B0604020202020204" pitchFamily="34" charset="0"/>
              </a:rPr>
              <a:t> </a:t>
            </a:r>
            <a:endParaRPr lang="zh-CN" altLang="zh-CN" sz="1800">
              <a:latin typeface="Arial" panose="020B0604020202020204" pitchFamily="34" charset="0"/>
            </a:endParaRPr>
          </a:p>
        </p:txBody>
      </p:sp>
      <p:sp>
        <p:nvSpPr>
          <p:cNvPr id="27655" name="Rectangle 20"/>
          <p:cNvSpPr>
            <a:spLocks noChangeArrowheads="1"/>
          </p:cNvSpPr>
          <p:nvPr/>
        </p:nvSpPr>
        <p:spPr bwMode="auto">
          <a:xfrm flipV="1">
            <a:off x="1219200" y="4223028"/>
            <a:ext cx="124602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graphicFrame>
        <p:nvGraphicFramePr>
          <p:cNvPr id="24" name="对象 23"/>
          <p:cNvGraphicFramePr>
            <a:graphicFrameLocks noChangeAspect="1"/>
          </p:cNvGraphicFramePr>
          <p:nvPr/>
        </p:nvGraphicFramePr>
        <p:xfrm>
          <a:off x="6240464" y="4076701"/>
          <a:ext cx="1487487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7" name="Equation" r:id="rId7" imgW="635000" imgH="228600" progId="Equation.DSMT4">
                  <p:embed/>
                </p:oleObj>
              </mc:Choice>
              <mc:Fallback>
                <p:oleObj name="Equation" r:id="rId7" imgW="635000" imgH="228600" progId="Equation.DSMT4">
                  <p:embed/>
                  <p:pic>
                    <p:nvPicPr>
                      <p:cNvPr id="0" name="对象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0464" y="4076701"/>
                        <a:ext cx="1487487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7" name="Rectangle 22"/>
          <p:cNvSpPr>
            <a:spLocks noChangeArrowheads="1"/>
          </p:cNvSpPr>
          <p:nvPr/>
        </p:nvSpPr>
        <p:spPr bwMode="auto">
          <a:xfrm flipV="1">
            <a:off x="2687639" y="6188353"/>
            <a:ext cx="130571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6164264" y="5041901"/>
          <a:ext cx="1639887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8" name="Equation" r:id="rId9" imgW="673100" imgH="228600" progId="Equation.DSMT4">
                  <p:embed/>
                </p:oleObj>
              </mc:Choice>
              <mc:Fallback>
                <p:oleObj name="Equation" r:id="rId9" imgW="673100" imgH="228600" progId="Equation.DSMT4">
                  <p:embed/>
                  <p:pic>
                    <p:nvPicPr>
                      <p:cNvPr id="0" name="对象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4264" y="5041901"/>
                        <a:ext cx="1639887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9" y="476250"/>
            <a:ext cx="14612937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2"/>
          <p:cNvSpPr>
            <a:spLocks noChangeArrowheads="1"/>
          </p:cNvSpPr>
          <p:nvPr/>
        </p:nvSpPr>
        <p:spPr bwMode="auto">
          <a:xfrm flipV="1">
            <a:off x="6096000" y="1394897"/>
            <a:ext cx="21602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5519738" y="1557339"/>
          <a:ext cx="1858962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8" name="Equation" r:id="rId4" imgW="786765" imgH="215900" progId="Equation.DSMT4">
                  <p:embed/>
                </p:oleObj>
              </mc:Choice>
              <mc:Fallback>
                <p:oleObj name="Equation" r:id="rId4" imgW="786765" imgH="21590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9738" y="1557339"/>
                        <a:ext cx="1858962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9" y="2778126"/>
            <a:ext cx="15236825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Rectangle 4"/>
          <p:cNvSpPr>
            <a:spLocks noChangeArrowheads="1"/>
          </p:cNvSpPr>
          <p:nvPr/>
        </p:nvSpPr>
        <p:spPr bwMode="auto">
          <a:xfrm flipV="1">
            <a:off x="3414714" y="5416034"/>
            <a:ext cx="103727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5448301" y="3754439"/>
          <a:ext cx="2447925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9" name="Equation" r:id="rId7" imgW="888365" imgH="203200" progId="Equation.DSMT4">
                  <p:embed/>
                </p:oleObj>
              </mc:Choice>
              <mc:Fallback>
                <p:oleObj name="Equation" r:id="rId7" imgW="888365" imgH="203200" progId="Equation.DSMT4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8301" y="3754439"/>
                        <a:ext cx="2447925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549275"/>
            <a:ext cx="15865475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1524000" y="-184666"/>
            <a:ext cx="170624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5880100" y="1125539"/>
          <a:ext cx="1843088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2" name="Equation" r:id="rId4" imgW="520700" imgH="215900" progId="Equation.DSMT4">
                  <p:embed/>
                </p:oleObj>
              </mc:Choice>
              <mc:Fallback>
                <p:oleObj name="Equation" r:id="rId4" imgW="520700" imgH="215900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0100" y="1125539"/>
                        <a:ext cx="1843088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9" y="2781301"/>
            <a:ext cx="16276637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Rectangle 4"/>
          <p:cNvSpPr>
            <a:spLocks noChangeArrowheads="1"/>
          </p:cNvSpPr>
          <p:nvPr/>
        </p:nvSpPr>
        <p:spPr bwMode="auto">
          <a:xfrm flipV="1">
            <a:off x="7781925" y="4059516"/>
            <a:ext cx="8610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5519739" y="3795713"/>
          <a:ext cx="2643187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3" name="Equation" r:id="rId7" imgW="914400" imgH="228600" progId="Equation.DSMT4">
                  <p:embed/>
                </p:oleObj>
              </mc:Choice>
              <mc:Fallback>
                <p:oleObj name="Equation" r:id="rId7" imgW="914400" imgH="228600" progId="Equation.DSMT4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9739" y="3795713"/>
                        <a:ext cx="2643187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ChangeArrowheads="1"/>
          </p:cNvSpPr>
          <p:nvPr/>
        </p:nvSpPr>
        <p:spPr bwMode="auto">
          <a:xfrm flipV="1">
            <a:off x="4827588" y="3338791"/>
            <a:ext cx="109966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30723" name="Rectangle 7"/>
          <p:cNvSpPr>
            <a:spLocks noChangeArrowheads="1"/>
          </p:cNvSpPr>
          <p:nvPr/>
        </p:nvSpPr>
        <p:spPr bwMode="auto">
          <a:xfrm>
            <a:off x="4511676" y="4924167"/>
            <a:ext cx="20550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zh-CN" sz="600">
                <a:latin typeface="Arial" panose="020B0604020202020204" pitchFamily="34" charset="0"/>
              </a:rPr>
              <a:t> </a:t>
            </a:r>
            <a:endParaRPr lang="zh-CN" altLang="zh-CN" sz="1800">
              <a:latin typeface="Arial" panose="020B0604020202020204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774825" y="1222375"/>
            <a:ext cx="5257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向量夹角公式</a:t>
            </a: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7030900"/>
              </p:ext>
            </p:extLst>
          </p:nvPr>
        </p:nvGraphicFramePr>
        <p:xfrm>
          <a:off x="1382750" y="2712096"/>
          <a:ext cx="8943279" cy="2304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9" name="Equation" r:id="rId3" imgW="2070100" imgH="533400" progId="Equation.DSMT4">
                  <p:embed/>
                </p:oleObj>
              </mc:Choice>
              <mc:Fallback>
                <p:oleObj name="Equation" r:id="rId3" imgW="2070100" imgH="533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2750" y="2712096"/>
                        <a:ext cx="8943279" cy="23044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08111" y="944759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smtClean="0">
                <a:solidFill>
                  <a:srgbClr val="FF0000"/>
                </a:solidFill>
                <a:ea typeface="华文楷体" panose="02010600040101010101" pitchFamily="2" charset="-122"/>
              </a:rPr>
              <a:t>平面向量主要知识可概括为：</a:t>
            </a:r>
            <a:endParaRPr lang="zh-CN" altLang="en-US" b="1" dirty="0" smtClean="0">
              <a:solidFill>
                <a:srgbClr val="FF0000"/>
              </a:solidFill>
              <a:ea typeface="华文楷体" panose="02010600040101010101" pitchFamily="2" charset="-122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399318" y="1826139"/>
            <a:ext cx="8558374" cy="4665129"/>
          </a:xfrm>
          <a:prstGeom prst="rect">
            <a:avLst/>
          </a:prstGeom>
          <a:ln>
            <a:solidFill>
              <a:srgbClr val="FF0000"/>
            </a:solidFill>
            <a:miter lim="800000"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b="1" dirty="0" smtClean="0">
                <a:solidFill>
                  <a:srgbClr val="0000FF"/>
                </a:solidFill>
                <a:ea typeface="华文楷体" panose="02010600040101010101" pitchFamily="2" charset="-122"/>
              </a:rPr>
              <a:t>一个定理、两个条件、三种语言、四种运算</a:t>
            </a:r>
          </a:p>
          <a:p>
            <a:pPr>
              <a:defRPr/>
            </a:pPr>
            <a:r>
              <a:rPr lang="zh-CN" altLang="en-US" b="1" dirty="0" smtClean="0">
                <a:solidFill>
                  <a:srgbClr val="0000FF"/>
                </a:solidFill>
                <a:ea typeface="华文楷体" panose="02010600040101010101" pitchFamily="2" charset="-122"/>
              </a:rPr>
              <a:t>（</a:t>
            </a:r>
            <a:r>
              <a:rPr lang="en-US" altLang="zh-CN" b="1" dirty="0" smtClean="0">
                <a:solidFill>
                  <a:srgbClr val="0000FF"/>
                </a:solidFill>
                <a:ea typeface="华文楷体" panose="02010600040101010101" pitchFamily="2" charset="-122"/>
              </a:rPr>
              <a:t>1</a:t>
            </a:r>
            <a:r>
              <a:rPr lang="zh-CN" altLang="en-US" b="1" dirty="0" smtClean="0">
                <a:solidFill>
                  <a:srgbClr val="0000FF"/>
                </a:solidFill>
                <a:ea typeface="华文楷体" panose="02010600040101010101" pitchFamily="2" charset="-122"/>
              </a:rPr>
              <a:t>）平面向量基本定理；  </a:t>
            </a:r>
          </a:p>
          <a:p>
            <a:pPr>
              <a:defRPr/>
            </a:pPr>
            <a:r>
              <a:rPr lang="zh-CN" altLang="en-US" b="1" dirty="0" smtClean="0">
                <a:solidFill>
                  <a:srgbClr val="0000FF"/>
                </a:solidFill>
                <a:ea typeface="华文楷体" panose="02010600040101010101" pitchFamily="2" charset="-122"/>
              </a:rPr>
              <a:t>（</a:t>
            </a:r>
            <a:r>
              <a:rPr lang="en-US" altLang="zh-CN" b="1" dirty="0" smtClean="0">
                <a:solidFill>
                  <a:srgbClr val="0000FF"/>
                </a:solidFill>
                <a:ea typeface="华文楷体" panose="02010600040101010101" pitchFamily="2" charset="-122"/>
              </a:rPr>
              <a:t>2</a:t>
            </a:r>
            <a:r>
              <a:rPr lang="zh-CN" altLang="en-US" b="1" dirty="0" smtClean="0">
                <a:solidFill>
                  <a:srgbClr val="0000FF"/>
                </a:solidFill>
                <a:ea typeface="华文楷体" panose="02010600040101010101" pitchFamily="2" charset="-122"/>
              </a:rPr>
              <a:t>）两个向量垂直、平行的条件；</a:t>
            </a:r>
          </a:p>
          <a:p>
            <a:pPr>
              <a:defRPr/>
            </a:pPr>
            <a:r>
              <a:rPr lang="zh-CN" altLang="en-US" b="1" dirty="0" smtClean="0">
                <a:solidFill>
                  <a:srgbClr val="0000FF"/>
                </a:solidFill>
                <a:ea typeface="华文楷体" panose="02010600040101010101" pitchFamily="2" charset="-122"/>
              </a:rPr>
              <a:t>（</a:t>
            </a:r>
            <a:r>
              <a:rPr lang="en-US" altLang="zh-CN" b="1" dirty="0" smtClean="0">
                <a:solidFill>
                  <a:srgbClr val="0000FF"/>
                </a:solidFill>
                <a:ea typeface="华文楷体" panose="02010600040101010101" pitchFamily="2" charset="-122"/>
              </a:rPr>
              <a:t>3</a:t>
            </a:r>
            <a:r>
              <a:rPr lang="zh-CN" altLang="en-US" b="1" dirty="0" smtClean="0">
                <a:solidFill>
                  <a:srgbClr val="0000FF"/>
                </a:solidFill>
                <a:ea typeface="华文楷体" panose="02010600040101010101" pitchFamily="2" charset="-122"/>
              </a:rPr>
              <a:t>）图形语言、符号语言、坐标语言</a:t>
            </a:r>
            <a:endParaRPr lang="en-US" altLang="zh-CN" b="1" dirty="0" smtClean="0">
              <a:solidFill>
                <a:srgbClr val="0000FF"/>
              </a:solidFill>
              <a:ea typeface="华文楷体" panose="02010600040101010101" pitchFamily="2" charset="-122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zh-CN" b="1" dirty="0" smtClean="0">
                <a:solidFill>
                  <a:srgbClr val="0000FF"/>
                </a:solidFill>
                <a:ea typeface="华文楷体" panose="02010600040101010101" pitchFamily="2" charset="-122"/>
              </a:rPr>
              <a:t>          </a:t>
            </a:r>
            <a:r>
              <a:rPr lang="zh-CN" altLang="en-US" b="1" dirty="0" smtClean="0">
                <a:solidFill>
                  <a:srgbClr val="0000FF"/>
                </a:solidFill>
                <a:ea typeface="华文楷体" panose="02010600040101010101" pitchFamily="2" charset="-122"/>
              </a:rPr>
              <a:t>（代数语言）；</a:t>
            </a:r>
          </a:p>
          <a:p>
            <a:pPr>
              <a:defRPr/>
            </a:pPr>
            <a:r>
              <a:rPr lang="zh-CN" altLang="en-US" b="1" dirty="0" smtClean="0">
                <a:solidFill>
                  <a:srgbClr val="0000FF"/>
                </a:solidFill>
                <a:ea typeface="华文楷体" panose="02010600040101010101" pitchFamily="2" charset="-122"/>
              </a:rPr>
              <a:t>（</a:t>
            </a:r>
            <a:r>
              <a:rPr lang="en-US" altLang="zh-CN" b="1" dirty="0" smtClean="0">
                <a:solidFill>
                  <a:srgbClr val="0000FF"/>
                </a:solidFill>
                <a:ea typeface="华文楷体" panose="02010600040101010101" pitchFamily="2" charset="-122"/>
              </a:rPr>
              <a:t>4</a:t>
            </a:r>
            <a:r>
              <a:rPr lang="zh-CN" altLang="en-US" b="1" dirty="0" smtClean="0">
                <a:solidFill>
                  <a:srgbClr val="0000FF"/>
                </a:solidFill>
                <a:ea typeface="华文楷体" panose="02010600040101010101" pitchFamily="2" charset="-122"/>
              </a:rPr>
              <a:t>）加法、减法，实数与向量的积，向量的数量积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2"/>
          <p:cNvGraphicFramePr>
            <a:graphicFrameLocks noGrp="1" noChangeAspect="1"/>
          </p:cNvGraphicFramePr>
          <p:nvPr>
            <p:ph/>
          </p:nvPr>
        </p:nvGraphicFramePr>
        <p:xfrm>
          <a:off x="1866900" y="163513"/>
          <a:ext cx="6488113" cy="3865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8" name="Document" r:id="rId3" imgW="2806065" imgH="1673225" progId="Word.Document.8">
                  <p:embed/>
                </p:oleObj>
              </mc:Choice>
              <mc:Fallback>
                <p:oleObj name="Document" r:id="rId3" imgW="2806065" imgH="1673225" progId="Word.Documen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6900" y="163513"/>
                        <a:ext cx="6488113" cy="3865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771" name="Group 7"/>
          <p:cNvGrpSpPr>
            <a:grpSpLocks noChangeAspect="1"/>
          </p:cNvGrpSpPr>
          <p:nvPr/>
        </p:nvGrpSpPr>
        <p:grpSpPr bwMode="auto">
          <a:xfrm>
            <a:off x="7608889" y="547689"/>
            <a:ext cx="2878137" cy="3240087"/>
            <a:chOff x="5832" y="4686"/>
            <a:chExt cx="2008" cy="2261"/>
          </a:xfrm>
        </p:grpSpPr>
        <p:sp>
          <p:nvSpPr>
            <p:cNvPr id="32784" name="AutoShape 8"/>
            <p:cNvSpPr>
              <a:spLocks noChangeAspect="1" noChangeArrowheads="1"/>
            </p:cNvSpPr>
            <p:nvPr/>
          </p:nvSpPr>
          <p:spPr bwMode="auto">
            <a:xfrm>
              <a:off x="5832" y="4686"/>
              <a:ext cx="2008" cy="2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latin typeface="Arial" panose="020B0604020202020204" pitchFamily="34" charset="0"/>
              </a:endParaRPr>
            </a:p>
          </p:txBody>
        </p:sp>
        <p:graphicFrame>
          <p:nvGraphicFramePr>
            <p:cNvPr id="32785" name="Object 3"/>
            <p:cNvGraphicFramePr>
              <a:graphicFrameLocks noChangeAspect="1"/>
            </p:cNvGraphicFramePr>
            <p:nvPr/>
          </p:nvGraphicFramePr>
          <p:xfrm>
            <a:off x="5867" y="4749"/>
            <a:ext cx="1627" cy="14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79" name="BMP 图像" r:id="rId5" imgW="1266825" imgH="1143000" progId="Paint.Picture">
                    <p:embed/>
                  </p:oleObj>
                </mc:Choice>
                <mc:Fallback>
                  <p:oleObj name="BMP 图像" r:id="rId5" imgW="1266825" imgH="1143000" progId="Paint.Picture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67" y="4749"/>
                          <a:ext cx="1627" cy="14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3196" name="Rectangle 12"/>
          <p:cNvSpPr>
            <a:spLocks noChangeArrowheads="1"/>
          </p:cNvSpPr>
          <p:nvPr/>
        </p:nvSpPr>
        <p:spPr bwMode="auto">
          <a:xfrm>
            <a:off x="1738313" y="5945188"/>
            <a:ext cx="84248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0000FF"/>
                </a:solidFill>
                <a:latin typeface="Arial" panose="020B0604020202020204" pitchFamily="34" charset="0"/>
              </a:rPr>
              <a:t>本题考察数量积的几何意义</a:t>
            </a:r>
          </a:p>
        </p:txBody>
      </p:sp>
      <p:sp>
        <p:nvSpPr>
          <p:cNvPr id="2" name="矩形 1"/>
          <p:cNvSpPr/>
          <p:nvPr/>
        </p:nvSpPr>
        <p:spPr>
          <a:xfrm>
            <a:off x="7715251" y="5935663"/>
            <a:ext cx="266382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3200" b="1" kern="100" dirty="0">
                <a:solidFill>
                  <a:srgbClr val="FF0000"/>
                </a:solidFill>
                <a:latin typeface="Times New Roman" panose="02020603050405020304" pitchFamily="18" charset="0"/>
              </a:rPr>
              <a:t>答案：</a:t>
            </a:r>
            <a:r>
              <a:rPr lang="en-US" altLang="zh-CN" sz="3200" b="1" kern="100" dirty="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V="1">
            <a:off x="8293100" y="2444750"/>
            <a:ext cx="973138" cy="793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 flipV="1">
            <a:off x="8274051" y="1627189"/>
            <a:ext cx="1355725" cy="8159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 flipV="1">
            <a:off x="8310564" y="852488"/>
            <a:ext cx="917575" cy="1604962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 flipV="1">
            <a:off x="8274050" y="852488"/>
            <a:ext cx="0" cy="158750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 flipH="1" flipV="1">
            <a:off x="7818438" y="1617663"/>
            <a:ext cx="442912" cy="74930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38" y="4024313"/>
            <a:ext cx="14019212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1" y="2757489"/>
            <a:ext cx="1433036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364" y="2089151"/>
            <a:ext cx="16613187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Rectangle 20"/>
          <p:cNvSpPr>
            <a:spLocks noChangeArrowheads="1"/>
          </p:cNvSpPr>
          <p:nvPr/>
        </p:nvSpPr>
        <p:spPr bwMode="auto">
          <a:xfrm flipV="1">
            <a:off x="4170363" y="1968778"/>
            <a:ext cx="164830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4260850" y="1335089"/>
          <a:ext cx="2946400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0" name="Equation" r:id="rId10" imgW="1320165" imgH="254000" progId="Equation.DSMT4">
                  <p:embed/>
                </p:oleObj>
              </mc:Choice>
              <mc:Fallback>
                <p:oleObj name="Equation" r:id="rId10" imgW="1320165" imgH="254000" progId="Equation.DSMT4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0850" y="1335089"/>
                        <a:ext cx="2946400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3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6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9" y="260351"/>
            <a:ext cx="12238037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3052764"/>
            <a:ext cx="1316355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426" y="4005263"/>
            <a:ext cx="129016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175" y="4941888"/>
            <a:ext cx="13304838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3039558"/>
              </p:ext>
            </p:extLst>
          </p:nvPr>
        </p:nvGraphicFramePr>
        <p:xfrm>
          <a:off x="88697" y="113696"/>
          <a:ext cx="9218612" cy="4125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3" name="Document" r:id="rId4" imgW="3381481" imgH="1582347" progId="Word.Document.8">
                  <p:embed/>
                </p:oleObj>
              </mc:Choice>
              <mc:Fallback>
                <p:oleObj name="Document" r:id="rId4" imgW="3381481" imgH="1582347" progId="Word.Document.8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697" y="113696"/>
                        <a:ext cx="9218612" cy="41259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7"/>
          <p:cNvSpPr>
            <a:spLocks noChangeArrowheads="1"/>
          </p:cNvSpPr>
          <p:nvPr/>
        </p:nvSpPr>
        <p:spPr bwMode="auto">
          <a:xfrm>
            <a:off x="2357696" y="1276560"/>
            <a:ext cx="936625" cy="1800225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4" name="椭圆形标注 3"/>
          <p:cNvSpPr>
            <a:spLocks noChangeArrowheads="1"/>
          </p:cNvSpPr>
          <p:nvPr/>
        </p:nvSpPr>
        <p:spPr bwMode="auto">
          <a:xfrm>
            <a:off x="6998676" y="2361723"/>
            <a:ext cx="2664284" cy="821945"/>
          </a:xfrm>
          <a:prstGeom prst="wedgeEllipseCallout">
            <a:avLst>
              <a:gd name="adj1" fmla="val -182532"/>
              <a:gd name="adj2" fmla="val -5422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</a:rPr>
              <a:t>表示什么？</a:t>
            </a:r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 flipV="1">
            <a:off x="1260721" y="6185727"/>
            <a:ext cx="2162754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1292148"/>
              </p:ext>
            </p:extLst>
          </p:nvPr>
        </p:nvGraphicFramePr>
        <p:xfrm>
          <a:off x="573559" y="4174837"/>
          <a:ext cx="2500657" cy="1321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4" name="Equation" r:id="rId6" imgW="952087" imgH="533169" progId="Equation.DSMT4">
                  <p:embed/>
                </p:oleObj>
              </mc:Choice>
              <mc:Fallback>
                <p:oleObj name="Equation" r:id="rId6" imgW="952087" imgH="533169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559" y="4174837"/>
                        <a:ext cx="2500657" cy="13219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5"/>
          <p:cNvSpPr>
            <a:spLocks noChangeArrowheads="1"/>
          </p:cNvSpPr>
          <p:nvPr/>
        </p:nvSpPr>
        <p:spPr bwMode="auto">
          <a:xfrm flipV="1">
            <a:off x="3911344" y="5041730"/>
            <a:ext cx="30524205" cy="59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2953050"/>
              </p:ext>
            </p:extLst>
          </p:nvPr>
        </p:nvGraphicFramePr>
        <p:xfrm>
          <a:off x="4195190" y="4029866"/>
          <a:ext cx="5112119" cy="1657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5" name="Equation" r:id="rId8" imgW="1879600" imgH="609600" progId="Equation.DSMT4">
                  <p:embed/>
                </p:oleObj>
              </mc:Choice>
              <mc:Fallback>
                <p:oleObj name="Equation" r:id="rId8" imgW="1879600" imgH="6096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5190" y="4029866"/>
                        <a:ext cx="5112119" cy="16579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图片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3559" y="5496817"/>
            <a:ext cx="15514519" cy="14921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ChangeArrowheads="1"/>
          </p:cNvSpPr>
          <p:nvPr/>
        </p:nvSpPr>
        <p:spPr bwMode="auto">
          <a:xfrm>
            <a:off x="1524001" y="29395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graphicFrame>
        <p:nvGraphicFramePr>
          <p:cNvPr id="37891" name="Object 4"/>
          <p:cNvGraphicFramePr>
            <a:graphicFrameLocks noChangeAspect="1"/>
          </p:cNvGraphicFramePr>
          <p:nvPr/>
        </p:nvGraphicFramePr>
        <p:xfrm>
          <a:off x="1889126" y="163513"/>
          <a:ext cx="4824413" cy="174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2" name="Equation" r:id="rId3" imgW="1689100" imgH="609600" progId="Equation.DSMT4">
                  <p:embed/>
                </p:oleObj>
              </mc:Choice>
              <mc:Fallback>
                <p:oleObj name="Equation" r:id="rId3" imgW="1689100" imgH="609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9126" y="163513"/>
                        <a:ext cx="4824413" cy="174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2" name="Freeform 7"/>
          <p:cNvSpPr/>
          <p:nvPr/>
        </p:nvSpPr>
        <p:spPr bwMode="auto">
          <a:xfrm>
            <a:off x="6527800" y="2997200"/>
            <a:ext cx="3816350" cy="2592388"/>
          </a:xfrm>
          <a:custGeom>
            <a:avLst/>
            <a:gdLst>
              <a:gd name="T0" fmla="*/ 2147483646 w 2631"/>
              <a:gd name="T1" fmla="*/ 0 h 1543"/>
              <a:gd name="T2" fmla="*/ 0 w 2631"/>
              <a:gd name="T3" fmla="*/ 2147483646 h 1543"/>
              <a:gd name="T4" fmla="*/ 2147483646 w 2631"/>
              <a:gd name="T5" fmla="*/ 2147483646 h 1543"/>
              <a:gd name="T6" fmla="*/ 2147483646 w 2631"/>
              <a:gd name="T7" fmla="*/ 0 h 1543"/>
              <a:gd name="T8" fmla="*/ 0 60000 65536"/>
              <a:gd name="T9" fmla="*/ 0 60000 65536"/>
              <a:gd name="T10" fmla="*/ 0 60000 65536"/>
              <a:gd name="T11" fmla="*/ 0 60000 65536"/>
              <a:gd name="T12" fmla="*/ 0 w 2631"/>
              <a:gd name="T13" fmla="*/ 0 h 1543"/>
              <a:gd name="T14" fmla="*/ 2631 w 2631"/>
              <a:gd name="T15" fmla="*/ 1543 h 154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31" h="1543">
                <a:moveTo>
                  <a:pt x="726" y="0"/>
                </a:moveTo>
                <a:lnTo>
                  <a:pt x="0" y="1543"/>
                </a:lnTo>
                <a:lnTo>
                  <a:pt x="2631" y="545"/>
                </a:lnTo>
                <a:lnTo>
                  <a:pt x="726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 flipV="1">
            <a:off x="6527801" y="5005388"/>
            <a:ext cx="1331913" cy="584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 flipV="1">
            <a:off x="6527801" y="4292600"/>
            <a:ext cx="544513" cy="129698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 flipV="1">
            <a:off x="7069138" y="3716338"/>
            <a:ext cx="1331912" cy="584200"/>
          </a:xfrm>
          <a:prstGeom prst="line">
            <a:avLst/>
          </a:prstGeom>
          <a:noFill/>
          <a:ln w="57150">
            <a:solidFill>
              <a:srgbClr val="FF33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 flipV="1">
            <a:off x="7824788" y="3716339"/>
            <a:ext cx="544512" cy="1296987"/>
          </a:xfrm>
          <a:prstGeom prst="line">
            <a:avLst/>
          </a:prstGeom>
          <a:noFill/>
          <a:ln w="57150">
            <a:solidFill>
              <a:srgbClr val="FF33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 flipV="1">
            <a:off x="6507163" y="3744913"/>
            <a:ext cx="1878012" cy="18796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898" name="Text Box 14"/>
          <p:cNvSpPr txBox="1">
            <a:spLocks noChangeArrowheads="1"/>
          </p:cNvSpPr>
          <p:nvPr/>
        </p:nvSpPr>
        <p:spPr bwMode="auto">
          <a:xfrm>
            <a:off x="6384925" y="5513389"/>
            <a:ext cx="6477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b="1" i="1"/>
              <a:t>A</a:t>
            </a:r>
          </a:p>
        </p:txBody>
      </p:sp>
      <p:sp>
        <p:nvSpPr>
          <p:cNvPr id="37899" name="Text Box 15"/>
          <p:cNvSpPr txBox="1">
            <a:spLocks noChangeArrowheads="1"/>
          </p:cNvSpPr>
          <p:nvPr/>
        </p:nvSpPr>
        <p:spPr bwMode="auto">
          <a:xfrm>
            <a:off x="9985375" y="3932239"/>
            <a:ext cx="6477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b="1" i="1"/>
              <a:t>B</a:t>
            </a:r>
          </a:p>
        </p:txBody>
      </p:sp>
      <p:sp>
        <p:nvSpPr>
          <p:cNvPr id="37900" name="Text Box 16"/>
          <p:cNvSpPr txBox="1">
            <a:spLocks noChangeArrowheads="1"/>
          </p:cNvSpPr>
          <p:nvPr/>
        </p:nvSpPr>
        <p:spPr bwMode="auto">
          <a:xfrm>
            <a:off x="7319963" y="2492375"/>
            <a:ext cx="647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b="1" i="1"/>
              <a:t>C</a:t>
            </a:r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7680325" y="5010150"/>
            <a:ext cx="647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b="1" i="1"/>
              <a:t>M</a:t>
            </a:r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6600825" y="3929064"/>
            <a:ext cx="6477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b="1" i="1"/>
              <a:t>N</a:t>
            </a:r>
          </a:p>
        </p:txBody>
      </p:sp>
      <p:sp>
        <p:nvSpPr>
          <p:cNvPr id="23571" name="Text Box 19"/>
          <p:cNvSpPr txBox="1">
            <a:spLocks noChangeArrowheads="1"/>
          </p:cNvSpPr>
          <p:nvPr/>
        </p:nvSpPr>
        <p:spPr bwMode="auto">
          <a:xfrm>
            <a:off x="8328025" y="3571875"/>
            <a:ext cx="647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b="1" i="1"/>
              <a:t>E</a:t>
            </a:r>
          </a:p>
        </p:txBody>
      </p:sp>
      <p:graphicFrame>
        <p:nvGraphicFramePr>
          <p:cNvPr id="23572" name="Object 20"/>
          <p:cNvGraphicFramePr>
            <a:graphicFrameLocks noChangeAspect="1"/>
          </p:cNvGraphicFramePr>
          <p:nvPr/>
        </p:nvGraphicFramePr>
        <p:xfrm>
          <a:off x="1900238" y="1960564"/>
          <a:ext cx="3662362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3" name="Equation" r:id="rId5" imgW="1244600" imgH="304800" progId="Equation.DSMT4">
                  <p:embed/>
                </p:oleObj>
              </mc:Choice>
              <mc:Fallback>
                <p:oleObj name="Equation" r:id="rId5" imgW="1244600" imgH="3048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0238" y="1960564"/>
                        <a:ext cx="3662362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3" name="Object 21"/>
          <p:cNvGraphicFramePr>
            <a:graphicFrameLocks noGrp="1" noChangeAspect="1"/>
          </p:cNvGraphicFramePr>
          <p:nvPr>
            <p:ph/>
          </p:nvPr>
        </p:nvGraphicFramePr>
        <p:xfrm>
          <a:off x="5532438" y="1924050"/>
          <a:ext cx="1643062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4" name="Equation" r:id="rId7" imgW="469900" imgH="215900" progId="Equation.DSMT4">
                  <p:embed/>
                </p:oleObj>
              </mc:Choice>
              <mc:Fallback>
                <p:oleObj name="Equation" r:id="rId7" imgW="469900" imgH="2159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2438" y="1924050"/>
                        <a:ext cx="1643062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6" name="Object 23"/>
          <p:cNvGraphicFramePr>
            <a:graphicFrameLocks noChangeAspect="1"/>
          </p:cNvGraphicFramePr>
          <p:nvPr/>
        </p:nvGraphicFramePr>
        <p:xfrm>
          <a:off x="7104064" y="568326"/>
          <a:ext cx="2592387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5" name="Equation" r:id="rId9" imgW="698500" imgH="203200" progId="Equation.DSMT4">
                  <p:embed/>
                </p:oleObj>
              </mc:Choice>
              <mc:Fallback>
                <p:oleObj name="Equation" r:id="rId9" imgW="698500" imgH="2032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4064" y="568326"/>
                        <a:ext cx="2592387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1"/>
          <p:cNvGraphicFramePr>
            <a:graphicFrameLocks noChangeAspect="1"/>
          </p:cNvGraphicFramePr>
          <p:nvPr/>
        </p:nvGraphicFramePr>
        <p:xfrm>
          <a:off x="1897063" y="3125788"/>
          <a:ext cx="5027612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6" name="Equation" r:id="rId11" imgW="1663700" imgH="215900" progId="Equation.DSMT4">
                  <p:embed/>
                </p:oleObj>
              </mc:Choice>
              <mc:Fallback>
                <p:oleObj name="Equation" r:id="rId11" imgW="1663700" imgH="2159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7063" y="3125788"/>
                        <a:ext cx="5027612" cy="65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1781175" y="4178301"/>
          <a:ext cx="493395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7" name="Equation" r:id="rId13" imgW="1841500" imgH="203200" progId="Equation.DSMT4">
                  <p:embed/>
                </p:oleObj>
              </mc:Choice>
              <mc:Fallback>
                <p:oleObj name="Equation" r:id="rId13" imgW="1841500" imgH="2032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1175" y="4178301"/>
                        <a:ext cx="493395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1"/>
          <p:cNvGraphicFramePr>
            <a:graphicFrameLocks noChangeAspect="1"/>
          </p:cNvGraphicFramePr>
          <p:nvPr/>
        </p:nvGraphicFramePr>
        <p:xfrm>
          <a:off x="1854201" y="5126039"/>
          <a:ext cx="156527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8" name="Equation" r:id="rId15" imgW="584200" imgH="203200" progId="Equation.DSMT4">
                  <p:embed/>
                </p:oleObj>
              </mc:Choice>
              <mc:Fallback>
                <p:oleObj name="Equation" r:id="rId15" imgW="584200" imgH="2032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201" y="5126039"/>
                        <a:ext cx="1565275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9" grpId="0"/>
      <p:bldP spid="23570" grpId="0"/>
      <p:bldP spid="2357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74825" y="188913"/>
            <a:ext cx="884865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zh-CN" sz="2800" b="1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学习目标</a:t>
            </a:r>
            <a:endParaRPr lang="zh-CN" altLang="zh-CN" sz="2800" b="1" dirty="0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rgbClr val="0000CC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2800" b="1" dirty="0">
                <a:solidFill>
                  <a:srgbClr val="0000CC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：掌握平面向量的概念、运算、</a:t>
            </a:r>
            <a:r>
              <a:rPr lang="zh-CN" altLang="en-US" sz="2800" b="1" dirty="0">
                <a:solidFill>
                  <a:srgbClr val="0000CC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平面</a:t>
            </a:r>
            <a:r>
              <a:rPr lang="zh-CN" altLang="zh-CN" sz="2800" b="1" dirty="0">
                <a:solidFill>
                  <a:srgbClr val="0000CC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向量基本定理、</a:t>
            </a:r>
            <a:r>
              <a:rPr lang="zh-CN" altLang="en-US" sz="2800" b="1" dirty="0">
                <a:solidFill>
                  <a:srgbClr val="0000CC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平面</a:t>
            </a:r>
            <a:r>
              <a:rPr lang="zh-CN" altLang="zh-CN" sz="2800" b="1" dirty="0">
                <a:solidFill>
                  <a:srgbClr val="0000CC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向量</a:t>
            </a:r>
            <a:r>
              <a:rPr lang="zh-CN" altLang="en-US" sz="2800" b="1" dirty="0">
                <a:solidFill>
                  <a:srgbClr val="0000CC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的数量积及其</a:t>
            </a:r>
            <a:r>
              <a:rPr lang="zh-CN" altLang="zh-CN" sz="2800" b="1" dirty="0">
                <a:solidFill>
                  <a:srgbClr val="0000CC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应用；</a:t>
            </a:r>
            <a:endParaRPr lang="zh-CN" altLang="zh-CN" sz="2800" b="1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rgbClr val="0000CC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2800" b="1" dirty="0">
                <a:solidFill>
                  <a:srgbClr val="0000CC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：用向量语言、方法表述解决问题，提升直观</a:t>
            </a:r>
            <a:endParaRPr lang="zh-CN" altLang="zh-CN" sz="2800" b="1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zh-CN" sz="2800" b="1" dirty="0">
                <a:solidFill>
                  <a:srgbClr val="0000CC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想象和数学运算素养，提高分析问题解决问题的能力</a:t>
            </a:r>
            <a:r>
              <a:rPr lang="en-US" altLang="zh-CN" sz="2800" b="1" dirty="0">
                <a:solidFill>
                  <a:srgbClr val="0000CC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 sz="2800" b="1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1466850" algn="l"/>
                <a:tab pos="2667000" algn="l"/>
                <a:tab pos="3867150" algn="l"/>
                <a:tab pos="4800600" algn="l"/>
              </a:tabLst>
              <a:defRPr/>
            </a:pPr>
            <a:r>
              <a:rPr lang="en-US" altLang="zh-CN" sz="2800" b="1" kern="100" dirty="0">
                <a:solidFill>
                  <a:srgbClr val="0000CC"/>
                </a:solidFill>
                <a:latin typeface="Times New Roman" panose="02020603050405020304" pitchFamily="18" charset="0"/>
                <a:cs typeface="宋体" panose="02010600030101010101" pitchFamily="2" charset="-122"/>
              </a:rPr>
              <a:t>3</a:t>
            </a:r>
            <a:r>
              <a:rPr lang="zh-CN" altLang="zh-CN" sz="2800" b="1" kern="100" dirty="0">
                <a:solidFill>
                  <a:srgbClr val="0000CC"/>
                </a:solidFill>
                <a:latin typeface="Times New Roman" panose="02020603050405020304" pitchFamily="18" charset="0"/>
                <a:cs typeface="宋体" panose="02010600030101010101" pitchFamily="2" charset="-122"/>
              </a:rPr>
              <a:t>：体会转化与数形结合等数学思想，增进对数学本质的理解</a:t>
            </a:r>
            <a:r>
              <a:rPr lang="en-US" altLang="zh-CN" sz="2800" b="1" kern="100" dirty="0">
                <a:solidFill>
                  <a:srgbClr val="0000CC"/>
                </a:solidFill>
                <a:latin typeface="Times New Roman" panose="02020603050405020304" pitchFamily="18" charset="0"/>
                <a:cs typeface="宋体" panose="02010600030101010101" pitchFamily="2" charset="-122"/>
              </a:rPr>
              <a:t>.</a:t>
            </a:r>
            <a:endParaRPr lang="zh-CN" altLang="zh-CN" sz="2800" b="1" kern="100" dirty="0">
              <a:latin typeface="Times New Roman" panose="02020603050405020304" pitchFamily="18" charset="0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195228" y="467724"/>
            <a:ext cx="9324975" cy="64801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zh-CN" altLang="en-US" b="1" smtClean="0"/>
              <a:t>①</a:t>
            </a:r>
            <a:r>
              <a:rPr lang="zh-CN" altLang="en-US" b="1" smtClean="0">
                <a:solidFill>
                  <a:srgbClr val="0000FF"/>
                </a:solidFill>
              </a:rPr>
              <a:t>深化理解“向量”概念。</a:t>
            </a:r>
            <a:endParaRPr lang="en-US" altLang="zh-CN" b="1" smtClean="0">
              <a:solidFill>
                <a:srgbClr val="0000FF"/>
              </a:solidFill>
            </a:endParaRPr>
          </a:p>
          <a:p>
            <a:pPr>
              <a:defRPr/>
            </a:pPr>
            <a:endParaRPr lang="zh-CN" altLang="en-US" b="1" smtClean="0">
              <a:solidFill>
                <a:srgbClr val="0000FF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zh-CN" altLang="en-US" b="1" smtClean="0">
                <a:solidFill>
                  <a:srgbClr val="0000FF"/>
                </a:solidFill>
              </a:rPr>
              <a:t>②养成“</a:t>
            </a:r>
            <a:r>
              <a:rPr lang="zh-CN" altLang="en-US" b="1" smtClean="0">
                <a:solidFill>
                  <a:srgbClr val="FF3300"/>
                </a:solidFill>
              </a:rPr>
              <a:t>数形结合</a:t>
            </a:r>
            <a:r>
              <a:rPr lang="zh-CN" altLang="en-US" b="1" smtClean="0">
                <a:solidFill>
                  <a:srgbClr val="0000FF"/>
                </a:solidFill>
              </a:rPr>
              <a:t>”的思维习惯。</a:t>
            </a:r>
            <a:endParaRPr lang="en-US" altLang="zh-CN" b="1" smtClean="0">
              <a:solidFill>
                <a:srgbClr val="0000FF"/>
              </a:solidFill>
            </a:endParaRPr>
          </a:p>
          <a:p>
            <a:pPr>
              <a:defRPr/>
            </a:pPr>
            <a:endParaRPr lang="zh-CN" altLang="en-US" b="1" smtClean="0">
              <a:solidFill>
                <a:srgbClr val="0000FF"/>
              </a:solidFill>
            </a:endParaRPr>
          </a:p>
          <a:p>
            <a:pPr>
              <a:buFontTx/>
              <a:buNone/>
              <a:defRPr/>
            </a:pPr>
            <a:r>
              <a:rPr lang="zh-CN" altLang="en-US" b="1" smtClean="0">
                <a:solidFill>
                  <a:srgbClr val="0000FF"/>
                </a:solidFill>
              </a:rPr>
              <a:t>        数形结合是处理向量问题的常用思想方法，数</a:t>
            </a:r>
            <a:endParaRPr lang="en-US" altLang="zh-CN" b="1" smtClean="0">
              <a:solidFill>
                <a:srgbClr val="0000FF"/>
              </a:solidFill>
            </a:endParaRPr>
          </a:p>
          <a:p>
            <a:pPr>
              <a:buFontTx/>
              <a:buNone/>
              <a:defRPr/>
            </a:pPr>
            <a:endParaRPr lang="en-US" altLang="zh-CN" b="1" smtClean="0">
              <a:solidFill>
                <a:srgbClr val="0000FF"/>
              </a:solidFill>
            </a:endParaRPr>
          </a:p>
          <a:p>
            <a:pPr>
              <a:buFontTx/>
              <a:buNone/>
              <a:defRPr/>
            </a:pPr>
            <a:r>
              <a:rPr lang="zh-CN" altLang="en-US" b="1" smtClean="0">
                <a:solidFill>
                  <a:srgbClr val="0000FF"/>
                </a:solidFill>
              </a:rPr>
              <a:t>形结合的关键在于把握基本量的代数形式与几何特</a:t>
            </a:r>
            <a:endParaRPr lang="en-US" altLang="zh-CN" b="1" smtClean="0">
              <a:solidFill>
                <a:srgbClr val="0000FF"/>
              </a:solidFill>
            </a:endParaRPr>
          </a:p>
          <a:p>
            <a:pPr>
              <a:buFontTx/>
              <a:buNone/>
              <a:defRPr/>
            </a:pPr>
            <a:endParaRPr lang="en-US" altLang="zh-CN" b="1" smtClean="0">
              <a:solidFill>
                <a:srgbClr val="0000FF"/>
              </a:solidFill>
            </a:endParaRPr>
          </a:p>
          <a:p>
            <a:pPr>
              <a:buFontTx/>
              <a:buNone/>
              <a:defRPr/>
            </a:pPr>
            <a:r>
              <a:rPr lang="zh-CN" altLang="en-US" b="1" smtClean="0">
                <a:solidFill>
                  <a:srgbClr val="0000FF"/>
                </a:solidFill>
              </a:rPr>
              <a:t>征之间的联系．如本题中由        看到单位向量</a:t>
            </a:r>
            <a:r>
              <a:rPr lang="zh-CN" altLang="en-US" b="1" smtClean="0"/>
              <a:t>；</a:t>
            </a:r>
            <a:endParaRPr lang="zh-CN" altLang="en-US" b="1" dirty="0" smtClean="0"/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5498146" y="4117798"/>
          <a:ext cx="719138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5" name="Equation" r:id="rId4" imgW="317500" imgH="532765" progId="Equation.DSMT4">
                  <p:embed/>
                </p:oleObj>
              </mc:Choice>
              <mc:Fallback>
                <p:oleObj name="Equation" r:id="rId4" imgW="317500" imgH="532765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8146" y="4117798"/>
                        <a:ext cx="719138" cy="122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51" y="2273784"/>
            <a:ext cx="17476788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52" y="3235326"/>
            <a:ext cx="179673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527" y="3488314"/>
            <a:ext cx="18067337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52" y="4280570"/>
            <a:ext cx="16494125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椭圆形标注 8"/>
          <p:cNvSpPr>
            <a:spLocks noChangeArrowheads="1"/>
          </p:cNvSpPr>
          <p:nvPr/>
        </p:nvSpPr>
        <p:spPr bwMode="auto">
          <a:xfrm>
            <a:off x="9532991" y="2692979"/>
            <a:ext cx="1662833" cy="1005944"/>
          </a:xfrm>
          <a:prstGeom prst="wedgeEllipseCallout">
            <a:avLst>
              <a:gd name="adj1" fmla="val -212503"/>
              <a:gd name="adj2" fmla="val 2631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</a:rPr>
              <a:t>规范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1527" y="4550009"/>
            <a:ext cx="21358429" cy="137476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351" y="89465"/>
            <a:ext cx="16350802" cy="1979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4" y="1762126"/>
            <a:ext cx="15336837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576513"/>
            <a:ext cx="15336838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椭圆形标注 4"/>
          <p:cNvSpPr>
            <a:spLocks noChangeArrowheads="1"/>
          </p:cNvSpPr>
          <p:nvPr/>
        </p:nvSpPr>
        <p:spPr bwMode="auto">
          <a:xfrm>
            <a:off x="5375275" y="1701801"/>
            <a:ext cx="4933950" cy="779463"/>
          </a:xfrm>
          <a:prstGeom prst="wedgeEllipseCallout">
            <a:avLst>
              <a:gd name="adj1" fmla="val -98380"/>
              <a:gd name="adj2" fmla="val 9252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</a:rPr>
              <a:t>见模平方，勿忘开方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2481264"/>
            <a:ext cx="16257588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1" y="3365501"/>
            <a:ext cx="152114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6" y="3287713"/>
            <a:ext cx="15016163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6" y="4657725"/>
            <a:ext cx="14324013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5" y="4025900"/>
            <a:ext cx="13895388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5" y="5784850"/>
            <a:ext cx="1470025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-112709"/>
            <a:ext cx="14119820" cy="1709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形标注 4"/>
          <p:cNvSpPr>
            <a:spLocks noChangeArrowheads="1"/>
          </p:cNvSpPr>
          <p:nvPr/>
        </p:nvSpPr>
        <p:spPr bwMode="auto">
          <a:xfrm>
            <a:off x="8106570" y="4635230"/>
            <a:ext cx="3240088" cy="1152525"/>
          </a:xfrm>
          <a:prstGeom prst="wedgeEllipseCallout">
            <a:avLst>
              <a:gd name="adj1" fmla="val 11875"/>
              <a:gd name="adj2" fmla="val -3469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</a:rPr>
              <a:t>已知条件如何翻译转化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885" y="390249"/>
            <a:ext cx="15108279" cy="61216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755233"/>
              </p:ext>
            </p:extLst>
          </p:nvPr>
        </p:nvGraphicFramePr>
        <p:xfrm>
          <a:off x="467520" y="1006818"/>
          <a:ext cx="4402137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3" name="Equation" r:id="rId4" imgW="1447800" imgH="241300" progId="Equation.DSMT4">
                  <p:embed/>
                </p:oleObj>
              </mc:Choice>
              <mc:Fallback>
                <p:oleObj name="Equation" r:id="rId4" imgW="1447800" imgH="241300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20" y="1006818"/>
                        <a:ext cx="4402137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1500442"/>
              </p:ext>
            </p:extLst>
          </p:nvPr>
        </p:nvGraphicFramePr>
        <p:xfrm>
          <a:off x="442914" y="1983324"/>
          <a:ext cx="596900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4" name="Equation" r:id="rId6" imgW="1841500" imgH="228600" progId="Equation.DSMT4">
                  <p:embed/>
                </p:oleObj>
              </mc:Choice>
              <mc:Fallback>
                <p:oleObj name="Equation" r:id="rId6" imgW="1841500" imgH="22860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4" y="1983324"/>
                        <a:ext cx="5969000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2487394"/>
              </p:ext>
            </p:extLst>
          </p:nvPr>
        </p:nvGraphicFramePr>
        <p:xfrm>
          <a:off x="467520" y="2825246"/>
          <a:ext cx="57531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5" name="Equation" r:id="rId8" imgW="1866900" imgH="279400" progId="Equation.DSMT4">
                  <p:embed/>
                </p:oleObj>
              </mc:Choice>
              <mc:Fallback>
                <p:oleObj name="Equation" r:id="rId8" imgW="1866900" imgH="279400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20" y="2825246"/>
                        <a:ext cx="5753100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2009568"/>
              </p:ext>
            </p:extLst>
          </p:nvPr>
        </p:nvGraphicFramePr>
        <p:xfrm>
          <a:off x="438150" y="5019120"/>
          <a:ext cx="4319587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6" name="Equation" r:id="rId10" imgW="1346200" imgH="279400" progId="Equation.DSMT4">
                  <p:embed/>
                </p:oleObj>
              </mc:Choice>
              <mc:Fallback>
                <p:oleObj name="Equation" r:id="rId10" imgW="1346200" imgH="279400" progId="Equation.DSMT4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5019120"/>
                        <a:ext cx="4319587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735776"/>
              </p:ext>
            </p:extLst>
          </p:nvPr>
        </p:nvGraphicFramePr>
        <p:xfrm>
          <a:off x="396876" y="3925687"/>
          <a:ext cx="3783013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7" name="Equation" r:id="rId12" imgW="1206500" imgH="279400" progId="Equation.DSMT4">
                  <p:embed/>
                </p:oleObj>
              </mc:Choice>
              <mc:Fallback>
                <p:oleObj name="Equation" r:id="rId12" imgW="1206500" imgH="279400" progId="Equation.DSMT4">
                  <p:embed/>
                  <p:pic>
                    <p:nvPicPr>
                      <p:cNvPr id="0" name="对象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6" y="3925687"/>
                        <a:ext cx="3783013" cy="87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9507269"/>
              </p:ext>
            </p:extLst>
          </p:nvPr>
        </p:nvGraphicFramePr>
        <p:xfrm>
          <a:off x="4179889" y="3676095"/>
          <a:ext cx="2232025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8" name="Equation" r:id="rId14" imgW="774065" imgH="469900" progId="Equation.DSMT4">
                  <p:embed/>
                </p:oleObj>
              </mc:Choice>
              <mc:Fallback>
                <p:oleObj name="Equation" r:id="rId14" imgW="774065" imgH="469900" progId="Equation.DSMT4">
                  <p:embed/>
                  <p:pic>
                    <p:nvPicPr>
                      <p:cNvPr id="0" name="对象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9889" y="3676095"/>
                        <a:ext cx="2232025" cy="134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椭圆形标注 8"/>
          <p:cNvSpPr>
            <a:spLocks noChangeArrowheads="1"/>
          </p:cNvSpPr>
          <p:nvPr/>
        </p:nvSpPr>
        <p:spPr bwMode="auto">
          <a:xfrm>
            <a:off x="6683376" y="2769293"/>
            <a:ext cx="2559050" cy="703263"/>
          </a:xfrm>
          <a:prstGeom prst="wedgeEllipseCallout">
            <a:avLst>
              <a:gd name="adj1" fmla="val -45398"/>
              <a:gd name="adj2" fmla="val -1858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</a:rPr>
              <a:t>目标意识</a:t>
            </a:r>
          </a:p>
        </p:txBody>
      </p:sp>
      <p:sp>
        <p:nvSpPr>
          <p:cNvPr id="10" name="椭圆形标注 9"/>
          <p:cNvSpPr>
            <a:spLocks noChangeArrowheads="1"/>
          </p:cNvSpPr>
          <p:nvPr/>
        </p:nvSpPr>
        <p:spPr bwMode="auto">
          <a:xfrm>
            <a:off x="6558758" y="4185981"/>
            <a:ext cx="2808287" cy="703262"/>
          </a:xfrm>
          <a:prstGeom prst="wedgeEllipseCallout">
            <a:avLst>
              <a:gd name="adj1" fmla="val -45398"/>
              <a:gd name="adj2" fmla="val -1858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</a:rPr>
              <a:t>基本不等式</a:t>
            </a:r>
          </a:p>
        </p:txBody>
      </p:sp>
      <p:pic>
        <p:nvPicPr>
          <p:cNvPr id="11" name="Picture 10" descr="微信图片_2020042418343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641" y="97611"/>
            <a:ext cx="3719784" cy="3023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1632" y="6213912"/>
            <a:ext cx="18263838" cy="644088"/>
          </a:xfrm>
          <a:prstGeom prst="rect">
            <a:avLst/>
          </a:prstGeom>
        </p:spPr>
      </p:pic>
      <p:pic>
        <p:nvPicPr>
          <p:cNvPr id="30826" name="Picture 106" descr="高考资源网( www.ks5u.com)，中国最大的高考网站，您身边的高考专家。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52" y="93541"/>
            <a:ext cx="3880365" cy="81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63751" y="10837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824811"/>
              </p:ext>
            </p:extLst>
          </p:nvPr>
        </p:nvGraphicFramePr>
        <p:xfrm>
          <a:off x="4121943" y="749933"/>
          <a:ext cx="7767638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7" name="Equation" r:id="rId4" imgW="3962160" imgH="507960" progId="Equation.DSMT4">
                  <p:embed/>
                </p:oleObj>
              </mc:Choice>
              <mc:Fallback>
                <p:oleObj name="Equation" r:id="rId4" imgW="3962160" imgH="507960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1943" y="749933"/>
                        <a:ext cx="7767638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1528151"/>
              </p:ext>
            </p:extLst>
          </p:nvPr>
        </p:nvGraphicFramePr>
        <p:xfrm>
          <a:off x="3370814" y="2416665"/>
          <a:ext cx="7162800" cy="109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8" name="Equation" r:id="rId6" imgW="3327400" imgH="508000" progId="Equation.DSMT4">
                  <p:embed/>
                </p:oleObj>
              </mc:Choice>
              <mc:Fallback>
                <p:oleObj name="Equation" r:id="rId6" imgW="3327400" imgH="508000" progId="Equation.DSMT4">
                  <p:embed/>
                  <p:pic>
                    <p:nvPicPr>
                      <p:cNvPr id="0" name="对象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0814" y="2416665"/>
                        <a:ext cx="7162800" cy="1090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759012"/>
              </p:ext>
            </p:extLst>
          </p:nvPr>
        </p:nvGraphicFramePr>
        <p:xfrm>
          <a:off x="374172" y="3309086"/>
          <a:ext cx="6716785" cy="1729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9" name="Equation" r:id="rId8" imgW="2527300" imgH="889000" progId="Equation.DSMT4">
                  <p:embed/>
                </p:oleObj>
              </mc:Choice>
              <mc:Fallback>
                <p:oleObj name="Equation" r:id="rId8" imgW="2527300" imgH="889000" progId="Equation.DSMT4">
                  <p:embed/>
                  <p:pic>
                    <p:nvPicPr>
                      <p:cNvPr id="0" name="对象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172" y="3309086"/>
                        <a:ext cx="6716785" cy="17294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7175492"/>
              </p:ext>
            </p:extLst>
          </p:nvPr>
        </p:nvGraphicFramePr>
        <p:xfrm>
          <a:off x="374172" y="5095875"/>
          <a:ext cx="7235825" cy="176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0" name="Equation" r:id="rId10" imgW="3390900" imgH="787400" progId="Equation.DSMT4">
                  <p:embed/>
                </p:oleObj>
              </mc:Choice>
              <mc:Fallback>
                <p:oleObj name="Equation" r:id="rId10" imgW="3390900" imgH="787400" progId="Equation.DSMT4">
                  <p:embed/>
                  <p:pic>
                    <p:nvPicPr>
                      <p:cNvPr id="0" name="对象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172" y="5095875"/>
                        <a:ext cx="7235825" cy="176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椭圆形标注 7"/>
          <p:cNvSpPr>
            <a:spLocks noChangeArrowheads="1"/>
          </p:cNvSpPr>
          <p:nvPr/>
        </p:nvSpPr>
        <p:spPr bwMode="auto">
          <a:xfrm>
            <a:off x="7609997" y="4127680"/>
            <a:ext cx="3168650" cy="734917"/>
          </a:xfrm>
          <a:prstGeom prst="wedgeEllipseCallout">
            <a:avLst>
              <a:gd name="adj1" fmla="val -102806"/>
              <a:gd name="adj2" fmla="val 11178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</a:rPr>
              <a:t>辅助角公式</a:t>
            </a:r>
          </a:p>
        </p:txBody>
      </p:sp>
      <p:sp>
        <p:nvSpPr>
          <p:cNvPr id="9" name="椭圆形标注 8"/>
          <p:cNvSpPr>
            <a:spLocks noChangeArrowheads="1"/>
          </p:cNvSpPr>
          <p:nvPr/>
        </p:nvSpPr>
        <p:spPr bwMode="auto">
          <a:xfrm>
            <a:off x="6370565" y="1720897"/>
            <a:ext cx="5113337" cy="695768"/>
          </a:xfrm>
          <a:prstGeom prst="wedgeEllipseCallout">
            <a:avLst>
              <a:gd name="adj1" fmla="val -23536"/>
              <a:gd name="adj2" fmla="val -10113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</a:rPr>
              <a:t>坐标意识，三角代换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335" y="56459"/>
            <a:ext cx="12672379" cy="3043934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919288" y="836614"/>
            <a:ext cx="8229600" cy="41370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b="1" dirty="0" smtClean="0"/>
              <a:t>       </a:t>
            </a:r>
            <a:r>
              <a:rPr lang="zh-CN" altLang="en-US" b="1" dirty="0" smtClean="0">
                <a:solidFill>
                  <a:srgbClr val="3333FF"/>
                </a:solidFill>
              </a:rPr>
              <a:t>有了平面向量基本定理，平面上所有的向量都可以用一组基底表示，从而使得向量“</a:t>
            </a:r>
            <a:r>
              <a:rPr lang="zh-CN" altLang="en-US" b="1" dirty="0" smtClean="0">
                <a:solidFill>
                  <a:srgbClr val="FF3300"/>
                </a:solidFill>
              </a:rPr>
              <a:t>代数化</a:t>
            </a:r>
            <a:r>
              <a:rPr lang="zh-CN" altLang="en-US" b="1" dirty="0" smtClean="0">
                <a:solidFill>
                  <a:srgbClr val="3333FF"/>
                </a:solidFill>
              </a:rPr>
              <a:t>”，解题更为方便． </a:t>
            </a:r>
            <a:endParaRPr lang="en-US" altLang="zh-CN" b="1" dirty="0" smtClean="0"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zh-CN" b="1" dirty="0" smtClean="0"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3333FF"/>
                </a:solidFill>
              </a:rPr>
              <a:t>       平面直角坐标系是平面向量基本定理的特殊情况（</a:t>
            </a:r>
            <a:r>
              <a:rPr lang="zh-CN" altLang="en-US" b="1" dirty="0" smtClean="0">
                <a:solidFill>
                  <a:srgbClr val="FF3300"/>
                </a:solidFill>
              </a:rPr>
              <a:t>正交基底</a:t>
            </a:r>
            <a:r>
              <a:rPr lang="zh-CN" altLang="en-US" b="1" dirty="0" smtClean="0">
                <a:solidFill>
                  <a:srgbClr val="3333FF"/>
                </a:solidFill>
              </a:rPr>
              <a:t>），在这种正交基底的情况下，向量的运算就转化为</a:t>
            </a:r>
            <a:r>
              <a:rPr lang="zh-CN" altLang="en-US" b="1" dirty="0" smtClean="0">
                <a:solidFill>
                  <a:srgbClr val="FF3300"/>
                </a:solidFill>
              </a:rPr>
              <a:t>坐标运算</a:t>
            </a:r>
            <a:r>
              <a:rPr lang="zh-CN" altLang="en-US" b="1" dirty="0" smtClean="0">
                <a:solidFill>
                  <a:srgbClr val="3333FF"/>
                </a:solidFill>
              </a:rPr>
              <a:t>，问题因此得到简化；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zh-CN" altLang="en-US" b="1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4042"/>
            <a:ext cx="24805104" cy="119898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23" y="799389"/>
            <a:ext cx="27434071" cy="132606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523" y="1563595"/>
            <a:ext cx="27681205" cy="133800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1307" y="2543240"/>
            <a:ext cx="24805104" cy="119898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3202" y="3360252"/>
            <a:ext cx="24823209" cy="358122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3040" y="1058444"/>
            <a:ext cx="1645920" cy="163068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169073" y="3147060"/>
            <a:ext cx="6211993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72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3510280" y="4676987"/>
            <a:ext cx="5607216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51088" y="908050"/>
            <a:ext cx="6697662" cy="3786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tabLst>
                <a:tab pos="1466850" algn="l"/>
                <a:tab pos="2667000" algn="l"/>
                <a:tab pos="3867150" algn="l"/>
                <a:tab pos="4800600" algn="l"/>
              </a:tabLst>
              <a:defRPr/>
            </a:pPr>
            <a:r>
              <a:rPr lang="zh-CN" altLang="zh-CN" sz="3200" kern="100" dirty="0">
                <a:solidFill>
                  <a:srgbClr val="FF0000"/>
                </a:solidFill>
                <a:latin typeface="Times New Roman" panose="02020603050405020304" pitchFamily="18" charset="0"/>
              </a:rPr>
              <a:t>学法指导</a:t>
            </a:r>
            <a:r>
              <a:rPr lang="en-US" altLang="zh-CN" sz="3200" kern="100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endParaRPr lang="zh-CN" altLang="zh-CN" sz="3200" kern="100" dirty="0">
              <a:latin typeface="Times New Roman" panose="02020603050405020304" pitchFamily="18" charset="0"/>
            </a:endParaRPr>
          </a:p>
          <a:p>
            <a:pPr indent="266700" algn="just">
              <a:lnSpc>
                <a:spcPct val="150000"/>
              </a:lnSpc>
              <a:tabLst>
                <a:tab pos="1466850" algn="l"/>
                <a:tab pos="2667000" algn="l"/>
                <a:tab pos="3867150" algn="l"/>
                <a:tab pos="4800600" algn="l"/>
              </a:tabLst>
              <a:defRPr/>
            </a:pP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zh-CN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向量既是几何研究对象，也是代数研究对象，是沟通几何与代数的桥梁。要在熟练掌握相关知识的同时注意</a:t>
            </a:r>
            <a:r>
              <a:rPr lang="zh-CN" altLang="zh-CN" sz="3200" b="1" kern="100" dirty="0">
                <a:solidFill>
                  <a:srgbClr val="0000FF"/>
                </a:solidFill>
                <a:latin typeface="Times New Roman" panose="02020603050405020304" pitchFamily="18" charset="0"/>
              </a:rPr>
              <a:t>转化与数形结合思想的应用</a:t>
            </a:r>
            <a:r>
              <a:rPr lang="zh-CN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；</a:t>
            </a:r>
            <a:endParaRPr lang="zh-CN" altLang="zh-CN" sz="3200" b="1" kern="1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1"/>
          <p:cNvSpPr>
            <a:spLocks noChangeArrowheads="1"/>
          </p:cNvSpPr>
          <p:nvPr/>
        </p:nvSpPr>
        <p:spPr bwMode="auto">
          <a:xfrm>
            <a:off x="3432175" y="1773238"/>
            <a:ext cx="76327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6000" b="1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宋体" panose="02010600030101010101" pitchFamily="2" charset="-122"/>
              </a:rPr>
              <a:t>基本知识回顾</a:t>
            </a:r>
            <a:endParaRPr lang="zh-CN" altLang="zh-CN" sz="6000" b="1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8"/>
          <p:cNvSpPr txBox="1">
            <a:spLocks noChangeArrowheads="1"/>
          </p:cNvSpPr>
          <p:nvPr/>
        </p:nvSpPr>
        <p:spPr bwMode="auto">
          <a:xfrm>
            <a:off x="2095501" y="1339850"/>
            <a:ext cx="7000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570663" y="3538539"/>
            <a:ext cx="582612" cy="3762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845" b="1" dirty="0">
                <a:latin typeface="STKaiti" panose="02010600040101010101" pitchFamily="2" charset="-122"/>
                <a:ea typeface="STKaiti" panose="02010600040101010101" pitchFamily="2" charset="-122"/>
              </a:rPr>
              <a:t>A·</a:t>
            </a:r>
            <a:endParaRPr lang="zh-CN" altLang="en-US" sz="1845" b="1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>
            <a:off x="6856414" y="3703639"/>
            <a:ext cx="1785937" cy="1587"/>
          </a:xfrm>
          <a:prstGeom prst="straightConnector1">
            <a:avLst/>
          </a:prstGeom>
          <a:ln w="50800">
            <a:solidFill>
              <a:srgbClr val="E154A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rot="16200000" flipH="1">
            <a:off x="8578851" y="3767138"/>
            <a:ext cx="769937" cy="642938"/>
          </a:xfrm>
          <a:prstGeom prst="straightConnector1">
            <a:avLst/>
          </a:prstGeom>
          <a:ln w="508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6856414" y="3703639"/>
            <a:ext cx="2428875" cy="769937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9"/>
          <p:cNvSpPr txBox="1"/>
          <p:nvPr/>
        </p:nvSpPr>
        <p:spPr>
          <a:xfrm>
            <a:off x="8570914" y="3429000"/>
            <a:ext cx="642937" cy="376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845" b="1" dirty="0">
                <a:latin typeface="STKaiti" panose="02010600040101010101" pitchFamily="2" charset="-122"/>
                <a:ea typeface="STKaiti" panose="02010600040101010101" pitchFamily="2" charset="-122"/>
              </a:rPr>
              <a:t>B</a:t>
            </a:r>
            <a:endParaRPr lang="zh-CN" altLang="en-US" sz="1845" b="1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213600" y="4418014"/>
            <a:ext cx="642938" cy="377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845" b="1" dirty="0">
                <a:latin typeface="STKaiti" panose="02010600040101010101" pitchFamily="2" charset="-122"/>
                <a:ea typeface="STKaiti" panose="02010600040101010101" pitchFamily="2" charset="-122"/>
              </a:rPr>
              <a:t>D</a:t>
            </a:r>
            <a:endParaRPr lang="zh-CN" altLang="en-US" sz="1845" b="1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 rot="16200000" flipH="1">
            <a:off x="6792914" y="3767139"/>
            <a:ext cx="769937" cy="642937"/>
          </a:xfrm>
          <a:prstGeom prst="straightConnector1">
            <a:avLst/>
          </a:prstGeom>
          <a:ln w="508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7499350" y="4473575"/>
            <a:ext cx="1785938" cy="1588"/>
          </a:xfrm>
          <a:prstGeom prst="straightConnector1">
            <a:avLst/>
          </a:prstGeom>
          <a:ln w="50800">
            <a:solidFill>
              <a:srgbClr val="E154A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9"/>
          <p:cNvSpPr txBox="1"/>
          <p:nvPr/>
        </p:nvSpPr>
        <p:spPr>
          <a:xfrm>
            <a:off x="9285289" y="4364039"/>
            <a:ext cx="642937" cy="376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845" b="1" dirty="0">
                <a:latin typeface="STKaiti" panose="02010600040101010101" pitchFamily="2" charset="-122"/>
                <a:ea typeface="STKaiti" panose="02010600040101010101" pitchFamily="2" charset="-122"/>
              </a:rPr>
              <a:t>C</a:t>
            </a:r>
            <a:endParaRPr lang="zh-CN" altLang="en-US" sz="1845" b="1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14" name="文本框 1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47528" y="971304"/>
            <a:ext cx="7648012" cy="2190793"/>
          </a:xfrm>
          <a:prstGeom prst="rect">
            <a:avLst/>
          </a:prstGeom>
          <a:blipFill>
            <a:blip r:embed="rId3"/>
            <a:stretch>
              <a:fillRect l="-1594" r="-80" b="-6667"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>
                <a:noFill/>
              </a:rPr>
              <a:t> </a:t>
            </a:r>
          </a:p>
        </p:txBody>
      </p:sp>
      <p:sp>
        <p:nvSpPr>
          <p:cNvPr id="15" name="矩形 1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560751" y="3292307"/>
            <a:ext cx="433132" cy="42396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>
                <a:noFill/>
              </a:rPr>
              <a:t> </a:t>
            </a:r>
          </a:p>
        </p:txBody>
      </p:sp>
      <p:sp>
        <p:nvSpPr>
          <p:cNvPr id="16" name="矩形 1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462838" y="3972034"/>
            <a:ext cx="905080" cy="423962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>
                <a:noFill/>
              </a:rPr>
              <a:t> </a:t>
            </a:r>
          </a:p>
        </p:txBody>
      </p:sp>
      <p:sp>
        <p:nvSpPr>
          <p:cNvPr id="17" name="矩形 1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040331" y="3988052"/>
            <a:ext cx="2203195" cy="423962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>
                <a:noFill/>
              </a:rPr>
              <a:t> 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62719" y="12779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 smtClean="0"/>
              <a:t>向量的加法</a:t>
            </a: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4086349" y="316964"/>
            <a:ext cx="37701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36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平行四边形法则</a:t>
            </a:r>
            <a:endParaRPr lang="zh-CN" altLang="en-US" sz="36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3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5413"/>
            <a:ext cx="8229600" cy="1143000"/>
          </a:xfrm>
        </p:spPr>
        <p:txBody>
          <a:bodyPr/>
          <a:lstStyle/>
          <a:p>
            <a:pPr algn="l"/>
            <a:r>
              <a:rPr lang="zh-CN" altLang="en-US" b="1" dirty="0" smtClean="0"/>
              <a:t>向量的加法</a:t>
            </a: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 flipV="1">
            <a:off x="2225675" y="2093914"/>
            <a:ext cx="431800" cy="15128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 flipV="1">
            <a:off x="2657475" y="1733551"/>
            <a:ext cx="1728788" cy="36036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 flipV="1">
            <a:off x="2225675" y="1733550"/>
            <a:ext cx="2160588" cy="18732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781175" y="3390900"/>
            <a:ext cx="647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b="1" i="1"/>
              <a:t>A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2249488" y="1662114"/>
            <a:ext cx="6477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b="1" i="1"/>
              <a:t>B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4224338" y="1196975"/>
            <a:ext cx="647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b="1" i="1"/>
              <a:t>C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7816850" y="1120776"/>
            <a:ext cx="2381250" cy="58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b="1">
                <a:latin typeface="Arial" panose="020B0604020202020204" pitchFamily="34" charset="0"/>
              </a:rPr>
              <a:t>位移的合成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7816850" y="2273301"/>
            <a:ext cx="2381250" cy="58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b="1">
                <a:latin typeface="Arial" panose="020B0604020202020204" pitchFamily="34" charset="0"/>
              </a:rPr>
              <a:t>三角形法则</a:t>
            </a:r>
          </a:p>
        </p:txBody>
      </p:sp>
      <p:sp>
        <p:nvSpPr>
          <p:cNvPr id="22539" name="Rectangle 15"/>
          <p:cNvSpPr>
            <a:spLocks noChangeArrowheads="1"/>
          </p:cNvSpPr>
          <p:nvPr/>
        </p:nvSpPr>
        <p:spPr bwMode="auto">
          <a:xfrm>
            <a:off x="1524001" y="313479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graphicFrame>
        <p:nvGraphicFramePr>
          <p:cNvPr id="18446" name="Object 14"/>
          <p:cNvGraphicFramePr>
            <a:graphicFrameLocks noChangeAspect="1"/>
          </p:cNvGraphicFramePr>
          <p:nvPr/>
        </p:nvGraphicFramePr>
        <p:xfrm>
          <a:off x="7675564" y="3830639"/>
          <a:ext cx="266382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6" name="Equation" r:id="rId3" imgW="964565" imgH="215900" progId="Equation.DSMT4">
                  <p:embed/>
                </p:oleObj>
              </mc:Choice>
              <mc:Fallback>
                <p:oleObj name="Equation" r:id="rId3" imgW="964565" imgH="2159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5564" y="3830639"/>
                        <a:ext cx="2663825" cy="6064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8" name="Object 16"/>
          <p:cNvGraphicFramePr>
            <a:graphicFrameLocks noChangeAspect="1"/>
          </p:cNvGraphicFramePr>
          <p:nvPr/>
        </p:nvGraphicFramePr>
        <p:xfrm>
          <a:off x="7512051" y="4948239"/>
          <a:ext cx="2962275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7" name="Equation" r:id="rId5" imgW="1053465" imgH="215900" progId="Equation.DSMT4">
                  <p:embed/>
                </p:oleObj>
              </mc:Choice>
              <mc:Fallback>
                <p:oleObj name="Equation" r:id="rId5" imgW="1053465" imgH="2159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2051" y="4948239"/>
                        <a:ext cx="2962275" cy="6175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9" name="Object 17"/>
          <p:cNvGraphicFramePr>
            <a:graphicFrameLocks noChangeAspect="1"/>
          </p:cNvGraphicFramePr>
          <p:nvPr/>
        </p:nvGraphicFramePr>
        <p:xfrm>
          <a:off x="1797050" y="4937125"/>
          <a:ext cx="5024438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8" name="Equation" r:id="rId7" imgW="1981200" imgH="254000" progId="Equation.DSMT4">
                  <p:embed/>
                </p:oleObj>
              </mc:Choice>
              <mc:Fallback>
                <p:oleObj name="Equation" r:id="rId7" imgW="1981200" imgH="2540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7050" y="4937125"/>
                        <a:ext cx="5024438" cy="65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450" name="AutoShape 18"/>
          <p:cNvCxnSpPr>
            <a:cxnSpLocks noChangeShapeType="1"/>
            <a:stCxn id="18442" idx="2"/>
            <a:endCxn id="18443" idx="0"/>
          </p:cNvCxnSpPr>
          <p:nvPr/>
        </p:nvCxnSpPr>
        <p:spPr bwMode="auto">
          <a:xfrm>
            <a:off x="9007475" y="1709738"/>
            <a:ext cx="0" cy="563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1" name="AutoShape 19"/>
          <p:cNvCxnSpPr>
            <a:cxnSpLocks noChangeShapeType="1"/>
            <a:stCxn id="18443" idx="2"/>
          </p:cNvCxnSpPr>
          <p:nvPr/>
        </p:nvCxnSpPr>
        <p:spPr bwMode="auto">
          <a:xfrm flipH="1">
            <a:off x="9005889" y="2862264"/>
            <a:ext cx="1587" cy="968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53" name="Freeform 21"/>
          <p:cNvSpPr/>
          <p:nvPr/>
        </p:nvSpPr>
        <p:spPr bwMode="auto">
          <a:xfrm>
            <a:off x="5422900" y="3165475"/>
            <a:ext cx="1531938" cy="1466850"/>
          </a:xfrm>
          <a:custGeom>
            <a:avLst/>
            <a:gdLst>
              <a:gd name="T0" fmla="*/ 0 w 1179"/>
              <a:gd name="T1" fmla="*/ 2147483646 h 1224"/>
              <a:gd name="T2" fmla="*/ 2147483646 w 1179"/>
              <a:gd name="T3" fmla="*/ 2147483646 h 1224"/>
              <a:gd name="T4" fmla="*/ 2147483646 w 1179"/>
              <a:gd name="T5" fmla="*/ 0 h 1224"/>
              <a:gd name="T6" fmla="*/ 2147483646 w 1179"/>
              <a:gd name="T7" fmla="*/ 2147483646 h 1224"/>
              <a:gd name="T8" fmla="*/ 2147483646 w 1179"/>
              <a:gd name="T9" fmla="*/ 2147483646 h 1224"/>
              <a:gd name="T10" fmla="*/ 2147483646 w 1179"/>
              <a:gd name="T11" fmla="*/ 2147483646 h 1224"/>
              <a:gd name="T12" fmla="*/ 0 w 1179"/>
              <a:gd name="T13" fmla="*/ 2147483646 h 12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79"/>
              <a:gd name="T22" fmla="*/ 0 h 1224"/>
              <a:gd name="T23" fmla="*/ 1179 w 1179"/>
              <a:gd name="T24" fmla="*/ 1224 h 12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79" h="1224">
                <a:moveTo>
                  <a:pt x="0" y="816"/>
                </a:moveTo>
                <a:lnTo>
                  <a:pt x="91" y="181"/>
                </a:lnTo>
                <a:lnTo>
                  <a:pt x="590" y="0"/>
                </a:lnTo>
                <a:lnTo>
                  <a:pt x="1179" y="363"/>
                </a:lnTo>
                <a:lnTo>
                  <a:pt x="1043" y="998"/>
                </a:lnTo>
                <a:lnTo>
                  <a:pt x="363" y="1224"/>
                </a:lnTo>
                <a:lnTo>
                  <a:pt x="0" y="816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54" name="Text Box 22"/>
          <p:cNvSpPr txBox="1">
            <a:spLocks noChangeArrowheads="1"/>
          </p:cNvSpPr>
          <p:nvPr/>
        </p:nvSpPr>
        <p:spPr bwMode="auto">
          <a:xfrm>
            <a:off x="5951538" y="2349501"/>
            <a:ext cx="16129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几何法则</a:t>
            </a:r>
          </a:p>
        </p:txBody>
      </p:sp>
      <p:sp>
        <p:nvSpPr>
          <p:cNvPr id="18455" name="Text Box 23"/>
          <p:cNvSpPr txBox="1">
            <a:spLocks noChangeArrowheads="1"/>
          </p:cNvSpPr>
          <p:nvPr/>
        </p:nvSpPr>
        <p:spPr bwMode="auto">
          <a:xfrm>
            <a:off x="7745414" y="3054351"/>
            <a:ext cx="2524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800" b="1">
                <a:solidFill>
                  <a:srgbClr val="FF3300"/>
                </a:solidFill>
                <a:latin typeface="Arial" panose="020B0604020202020204" pitchFamily="34" charset="0"/>
              </a:rPr>
              <a:t>代数化  形式化</a:t>
            </a:r>
          </a:p>
        </p:txBody>
      </p:sp>
      <p:cxnSp>
        <p:nvCxnSpPr>
          <p:cNvPr id="18456" name="AutoShape 24"/>
          <p:cNvCxnSpPr>
            <a:cxnSpLocks noChangeShapeType="1"/>
          </p:cNvCxnSpPr>
          <p:nvPr/>
        </p:nvCxnSpPr>
        <p:spPr bwMode="auto">
          <a:xfrm>
            <a:off x="9005888" y="4292601"/>
            <a:ext cx="0" cy="574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7" name="AutoShape 25"/>
          <p:cNvCxnSpPr>
            <a:cxnSpLocks noChangeShapeType="1"/>
          </p:cNvCxnSpPr>
          <p:nvPr/>
        </p:nvCxnSpPr>
        <p:spPr bwMode="auto">
          <a:xfrm flipH="1">
            <a:off x="6869114" y="5268914"/>
            <a:ext cx="695325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1781176" y="5688013"/>
            <a:ext cx="34274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3600" b="1">
                <a:solidFill>
                  <a:srgbClr val="0000FF"/>
                </a:solidFill>
                <a:latin typeface="Arial" panose="020B0604020202020204" pitchFamily="34" charset="0"/>
              </a:rPr>
              <a:t>首尾相连首尾连</a:t>
            </a: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2428876" y="3975101"/>
            <a:ext cx="25130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多边形法则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/>
      <p:bldP spid="18440" grpId="0"/>
      <p:bldP spid="18441" grpId="0"/>
      <p:bldP spid="18442" grpId="0" animBg="1"/>
      <p:bldP spid="18443" grpId="0" animBg="1"/>
      <p:bldP spid="18454" grpId="0"/>
      <p:bldP spid="18455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5413"/>
            <a:ext cx="8229600" cy="1143000"/>
          </a:xfrm>
        </p:spPr>
        <p:txBody>
          <a:bodyPr/>
          <a:lstStyle/>
          <a:p>
            <a:pPr algn="l"/>
            <a:r>
              <a:rPr lang="zh-CN" altLang="en-US" b="1" smtClean="0"/>
              <a:t>向量的减法</a:t>
            </a: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 flipH="1">
            <a:off x="2171700" y="2090738"/>
            <a:ext cx="520700" cy="15160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 flipV="1">
            <a:off x="2657475" y="1733551"/>
            <a:ext cx="1728788" cy="36036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 flipV="1">
            <a:off x="2227264" y="1681163"/>
            <a:ext cx="2160587" cy="18732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781175" y="3390900"/>
            <a:ext cx="647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b="1" i="1"/>
              <a:t>A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2249488" y="1662114"/>
            <a:ext cx="6477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b="1" i="1"/>
              <a:t>O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4224338" y="1196975"/>
            <a:ext cx="647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b="1" i="1"/>
              <a:t>B</a:t>
            </a:r>
          </a:p>
        </p:txBody>
      </p:sp>
      <p:graphicFrame>
        <p:nvGraphicFramePr>
          <p:cNvPr id="18446" name="Object 14"/>
          <p:cNvGraphicFramePr>
            <a:graphicFrameLocks noChangeAspect="1"/>
          </p:cNvGraphicFramePr>
          <p:nvPr/>
        </p:nvGraphicFramePr>
        <p:xfrm>
          <a:off x="7621589" y="1566864"/>
          <a:ext cx="252412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8" name="Equation" r:id="rId3" imgW="913765" imgH="215900" progId="Equation.DSMT4">
                  <p:embed/>
                </p:oleObj>
              </mc:Choice>
              <mc:Fallback>
                <p:oleObj name="Equation" r:id="rId3" imgW="913765" imgH="2159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1589" y="1566864"/>
                        <a:ext cx="2524125" cy="6064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8" name="Object 16"/>
          <p:cNvGraphicFramePr>
            <a:graphicFrameLocks noChangeAspect="1"/>
          </p:cNvGraphicFramePr>
          <p:nvPr/>
        </p:nvGraphicFramePr>
        <p:xfrm>
          <a:off x="7670801" y="3098801"/>
          <a:ext cx="2746375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9" name="Equation" r:id="rId5" imgW="977265" imgH="203200" progId="Equation.DSMT4">
                  <p:embed/>
                </p:oleObj>
              </mc:Choice>
              <mc:Fallback>
                <p:oleObj name="Equation" r:id="rId5" imgW="977265" imgH="2032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0801" y="3098801"/>
                        <a:ext cx="2746375" cy="5826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4" name="Text Box 22"/>
          <p:cNvSpPr txBox="1">
            <a:spLocks noChangeArrowheads="1"/>
          </p:cNvSpPr>
          <p:nvPr/>
        </p:nvSpPr>
        <p:spPr bwMode="auto">
          <a:xfrm>
            <a:off x="2524126" y="4252914"/>
            <a:ext cx="6359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4000" b="1">
                <a:solidFill>
                  <a:srgbClr val="0000FF"/>
                </a:solidFill>
                <a:latin typeface="Arial" panose="020B0604020202020204" pitchFamily="34" charset="0"/>
              </a:rPr>
              <a:t>共起点，连终点，指向被减</a:t>
            </a:r>
          </a:p>
        </p:txBody>
      </p:sp>
      <p:cxnSp>
        <p:nvCxnSpPr>
          <p:cNvPr id="18456" name="AutoShape 24"/>
          <p:cNvCxnSpPr>
            <a:cxnSpLocks noChangeShapeType="1"/>
          </p:cNvCxnSpPr>
          <p:nvPr/>
        </p:nvCxnSpPr>
        <p:spPr bwMode="auto">
          <a:xfrm>
            <a:off x="8883650" y="2173289"/>
            <a:ext cx="0" cy="7508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/>
      <p:bldP spid="18440" grpId="0"/>
      <p:bldP spid="18441" grpId="0"/>
      <p:bldP spid="184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968" y="695400"/>
            <a:ext cx="16265525" cy="36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3537615" y="1335458"/>
          <a:ext cx="12239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5" name="Equation" r:id="rId5" imgW="419100" imgH="203200" progId="Equation.DSMT4">
                  <p:embed/>
                </p:oleObj>
              </mc:Choice>
              <mc:Fallback>
                <p:oleObj name="Equation" r:id="rId5" imgW="419100" imgH="20320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7615" y="1335458"/>
                        <a:ext cx="1223963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3537615" y="2236069"/>
          <a:ext cx="1516063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6" name="Equation" r:id="rId7" imgW="545465" imgH="203200" progId="Equation.DSMT4">
                  <p:embed/>
                </p:oleObj>
              </mc:Choice>
              <mc:Fallback>
                <p:oleObj name="Equation" r:id="rId7" imgW="545465" imgH="203200" progId="Equation.DSMT4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7615" y="2236069"/>
                        <a:ext cx="1516063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3598733" y="3288978"/>
          <a:ext cx="139382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7" name="Equation" r:id="rId9" imgW="532765" imgH="215900" progId="Equation.DSMT4">
                  <p:embed/>
                </p:oleObj>
              </mc:Choice>
              <mc:Fallback>
                <p:oleObj name="Equation" r:id="rId9" imgW="532765" imgH="215900" progId="Equation.DSMT4">
                  <p:embed/>
                  <p:pic>
                    <p:nvPicPr>
                      <p:cNvPr id="0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8733" y="3288978"/>
                        <a:ext cx="1393825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93" y="2574360"/>
            <a:ext cx="16484600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053992"/>
              </p:ext>
            </p:extLst>
          </p:nvPr>
        </p:nvGraphicFramePr>
        <p:xfrm>
          <a:off x="6828321" y="2796596"/>
          <a:ext cx="86360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8" name="Equation" r:id="rId4" imgW="292100" imgH="215900" progId="Equation.DSMT4">
                  <p:embed/>
                </p:oleObj>
              </mc:Choice>
              <mc:Fallback>
                <p:oleObj name="Equation" r:id="rId4" imgW="292100" imgH="215900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8321" y="2796596"/>
                        <a:ext cx="863600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6" name="Rectangle 4"/>
          <p:cNvSpPr>
            <a:spLocks noChangeArrowheads="1"/>
          </p:cNvSpPr>
          <p:nvPr/>
        </p:nvSpPr>
        <p:spPr bwMode="auto">
          <a:xfrm flipV="1">
            <a:off x="7110414" y="3538022"/>
            <a:ext cx="104727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4497277"/>
              </p:ext>
            </p:extLst>
          </p:nvPr>
        </p:nvGraphicFramePr>
        <p:xfrm>
          <a:off x="6549231" y="3879901"/>
          <a:ext cx="2693988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9" name="Equation" r:id="rId6" imgW="989965" imgH="241300" progId="Equation.DSMT4">
                  <p:embed/>
                </p:oleObj>
              </mc:Choice>
              <mc:Fallback>
                <p:oleObj name="Equation" r:id="rId6" imgW="989965" imgH="241300" progId="Equation.DSMT4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9231" y="3879901"/>
                        <a:ext cx="2693988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8" name="Rectangle 6"/>
          <p:cNvSpPr>
            <a:spLocks noChangeArrowheads="1"/>
          </p:cNvSpPr>
          <p:nvPr/>
        </p:nvSpPr>
        <p:spPr bwMode="auto">
          <a:xfrm flipV="1">
            <a:off x="3344864" y="4586566"/>
            <a:ext cx="140287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852992"/>
              </p:ext>
            </p:extLst>
          </p:nvPr>
        </p:nvGraphicFramePr>
        <p:xfrm>
          <a:off x="6981031" y="4928445"/>
          <a:ext cx="1779587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0" name="Equation" r:id="rId8" imgW="660400" imgH="215900" progId="Equation.DSMT4">
                  <p:embed/>
                </p:oleObj>
              </mc:Choice>
              <mc:Fallback>
                <p:oleObj name="Equation" r:id="rId8" imgW="660400" imgH="215900" progId="Equation.DSMT4">
                  <p:embed/>
                  <p:pic>
                    <p:nvPicPr>
                      <p:cNvPr id="0" name="对象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1031" y="4928445"/>
                        <a:ext cx="1779587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6168" y="1189754"/>
            <a:ext cx="16339016" cy="105168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1124" y="326896"/>
            <a:ext cx="17524190" cy="566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Theme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</TotalTime>
  <Words>432</Words>
  <Application>Microsoft Office PowerPoint</Application>
  <PresentationFormat>宽屏</PresentationFormat>
  <Paragraphs>79</Paragraphs>
  <Slides>28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5</vt:i4>
      </vt:variant>
      <vt:variant>
        <vt:lpstr>幻灯片标题</vt:lpstr>
      </vt:variant>
      <vt:variant>
        <vt:i4>28</vt:i4>
      </vt:variant>
    </vt:vector>
  </HeadingPairs>
  <TitlesOfParts>
    <vt:vector size="49" baseType="lpstr">
      <vt:lpstr>等线</vt:lpstr>
      <vt:lpstr>等线 Light</vt:lpstr>
      <vt:lpstr>汉仪旗黑-85S</vt:lpstr>
      <vt:lpstr>黑体</vt:lpstr>
      <vt:lpstr>华文行楷</vt:lpstr>
      <vt:lpstr>华文楷体</vt:lpstr>
      <vt:lpstr>华文楷体</vt:lpstr>
      <vt:lpstr>楷体</vt:lpstr>
      <vt:lpstr>宋体</vt:lpstr>
      <vt:lpstr>微软雅黑</vt:lpstr>
      <vt:lpstr>Arial</vt:lpstr>
      <vt:lpstr>Calibri</vt:lpstr>
      <vt:lpstr>Calibri Light</vt:lpstr>
      <vt:lpstr>Times New Roman</vt:lpstr>
      <vt:lpstr>Office Theme</vt:lpstr>
      <vt:lpstr>1_Office 主题​​</vt:lpstr>
      <vt:lpstr>Equation</vt:lpstr>
      <vt:lpstr>Document</vt:lpstr>
      <vt:lpstr>BMP 图像</vt:lpstr>
      <vt:lpstr>Microsoft Word 97 - 2003 文档</vt:lpstr>
      <vt:lpstr>MathType 6.0 Equation</vt:lpstr>
      <vt:lpstr>平面向量复习课（一）</vt:lpstr>
      <vt:lpstr>PowerPoint 演示文稿</vt:lpstr>
      <vt:lpstr>PowerPoint 演示文稿</vt:lpstr>
      <vt:lpstr>PowerPoint 演示文稿</vt:lpstr>
      <vt:lpstr>PowerPoint 演示文稿</vt:lpstr>
      <vt:lpstr>向量的加法</vt:lpstr>
      <vt:lpstr>向量的减法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陈伟玲</dc:creator>
  <cp:lastModifiedBy>lenovo</cp:lastModifiedBy>
  <cp:revision>115</cp:revision>
  <dcterms:created xsi:type="dcterms:W3CDTF">2020-02-05T11:17:00Z</dcterms:created>
  <dcterms:modified xsi:type="dcterms:W3CDTF">2020-04-25T22:37:43Z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