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3.xml" ContentType="application/vnd.openxmlformats-officedocument.theme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sldIdLst>
    <p:sldId id="306" r:id="rId3"/>
    <p:sldId id="333" r:id="rId4"/>
    <p:sldId id="334" r:id="rId5"/>
    <p:sldId id="335" r:id="rId6"/>
    <p:sldId id="336" r:id="rId7"/>
    <p:sldId id="337" r:id="rId8"/>
    <p:sldId id="338" r:id="rId9"/>
    <p:sldId id="341" r:id="rId10"/>
    <p:sldId id="339" r:id="rId11"/>
    <p:sldId id="340" r:id="rId12"/>
    <p:sldId id="342" r:id="rId13"/>
    <p:sldId id="343" r:id="rId14"/>
    <p:sldId id="344" r:id="rId15"/>
    <p:sldId id="30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7E8FF"/>
    <a:srgbClr val="6D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8" autoAdjust="0"/>
    <p:restoredTop sz="91543" autoAdjust="0"/>
  </p:normalViewPr>
  <p:slideViewPr>
    <p:cSldViewPr snapToGrid="0">
      <p:cViewPr varScale="1">
        <p:scale>
          <a:sx n="86" d="100"/>
          <a:sy n="86" d="100"/>
        </p:scale>
        <p:origin x="-6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7E4D5-D216-40A9-AF1E-257D9906CF3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2362020-4825-464D-A79D-86E228315108}">
      <dgm:prSet phldrT="[文本]"/>
      <dgm:spPr/>
      <dgm:t>
        <a:bodyPr/>
        <a:lstStyle/>
        <a:p>
          <a:r>
            <a:rPr lang="zh-CN" dirty="0" smtClean="0"/>
            <a:t>感悟作者情感</a:t>
          </a:r>
          <a:endParaRPr lang="zh-CN" altLang="en-US" dirty="0"/>
        </a:p>
      </dgm:t>
    </dgm:pt>
    <dgm:pt modelId="{AF0CB228-9FB5-4C57-822B-A9EA46AD7652}" type="parTrans" cxnId="{5A434B15-148A-4FB4-ABCD-6E055077EE4A}">
      <dgm:prSet/>
      <dgm:spPr/>
      <dgm:t>
        <a:bodyPr/>
        <a:lstStyle/>
        <a:p>
          <a:endParaRPr lang="zh-CN" altLang="en-US"/>
        </a:p>
      </dgm:t>
    </dgm:pt>
    <dgm:pt modelId="{7408035B-1ABB-4352-8F49-1417965611C4}" type="sibTrans" cxnId="{5A434B15-148A-4FB4-ABCD-6E055077EE4A}">
      <dgm:prSet/>
      <dgm:spPr/>
      <dgm:t>
        <a:bodyPr/>
        <a:lstStyle/>
        <a:p>
          <a:endParaRPr lang="zh-CN" altLang="en-US"/>
        </a:p>
      </dgm:t>
    </dgm:pt>
    <dgm:pt modelId="{3F967787-04DB-4377-89C2-E69DDE9789E8}">
      <dgm:prSet phldrT="[文本]"/>
      <dgm:spPr/>
      <dgm:t>
        <a:bodyPr/>
        <a:lstStyle/>
        <a:p>
          <a:r>
            <a:rPr lang="zh-CN" dirty="0" smtClean="0"/>
            <a:t>梳理文章结构</a:t>
          </a:r>
          <a:endParaRPr lang="zh-CN" altLang="en-US" dirty="0"/>
        </a:p>
      </dgm:t>
    </dgm:pt>
    <dgm:pt modelId="{A2FA4DBA-2370-4121-8127-5D60DE3F5548}" type="parTrans" cxnId="{8507A33A-817B-4723-A8B3-9AE90FBCD4A1}">
      <dgm:prSet/>
      <dgm:spPr/>
      <dgm:t>
        <a:bodyPr/>
        <a:lstStyle/>
        <a:p>
          <a:endParaRPr lang="zh-CN" altLang="en-US"/>
        </a:p>
      </dgm:t>
    </dgm:pt>
    <dgm:pt modelId="{2CEF781D-EFD1-40EA-B35E-73FE6D297F55}" type="sibTrans" cxnId="{8507A33A-817B-4723-A8B3-9AE90FBCD4A1}">
      <dgm:prSet/>
      <dgm:spPr/>
      <dgm:t>
        <a:bodyPr/>
        <a:lstStyle/>
        <a:p>
          <a:endParaRPr lang="zh-CN" altLang="en-US"/>
        </a:p>
      </dgm:t>
    </dgm:pt>
    <dgm:pt modelId="{DF76759B-35B4-4DCD-AFC0-DD4346AF4055}">
      <dgm:prSet phldrT="[文本]"/>
      <dgm:spPr/>
      <dgm:t>
        <a:bodyPr/>
        <a:lstStyle/>
        <a:p>
          <a:r>
            <a:rPr lang="zh-CN" dirty="0" smtClean="0"/>
            <a:t>抓住关键词句</a:t>
          </a:r>
          <a:endParaRPr lang="zh-CN" altLang="en-US" dirty="0"/>
        </a:p>
      </dgm:t>
    </dgm:pt>
    <dgm:pt modelId="{BD085472-6DA5-45A2-B67A-10BB62A86616}" type="parTrans" cxnId="{6F43E431-CE79-407B-889C-365D8D52CEF2}">
      <dgm:prSet/>
      <dgm:spPr/>
      <dgm:t>
        <a:bodyPr/>
        <a:lstStyle/>
        <a:p>
          <a:endParaRPr lang="zh-CN" altLang="en-US"/>
        </a:p>
      </dgm:t>
    </dgm:pt>
    <dgm:pt modelId="{1492697E-6B3C-4EAA-B04D-1458D201DF1F}" type="sibTrans" cxnId="{6F43E431-CE79-407B-889C-365D8D52CEF2}">
      <dgm:prSet/>
      <dgm:spPr/>
      <dgm:t>
        <a:bodyPr/>
        <a:lstStyle/>
        <a:p>
          <a:endParaRPr lang="zh-CN" altLang="en-US"/>
        </a:p>
      </dgm:t>
    </dgm:pt>
    <dgm:pt modelId="{46E4159A-5FA6-4AF0-BA80-C4852687D94A}" type="pres">
      <dgm:prSet presAssocID="{5307E4D5-D216-40A9-AF1E-257D9906CF37}" presName="compositeShape" presStyleCnt="0">
        <dgm:presLayoutVars>
          <dgm:dir/>
          <dgm:resizeHandles/>
        </dgm:presLayoutVars>
      </dgm:prSet>
      <dgm:spPr/>
    </dgm:pt>
    <dgm:pt modelId="{C291BE79-8D17-4CED-8DAF-624CD82A6C24}" type="pres">
      <dgm:prSet presAssocID="{5307E4D5-D216-40A9-AF1E-257D9906CF37}" presName="pyramid" presStyleLbl="node1" presStyleIdx="0" presStyleCnt="1" custLinFactNeighborX="-1037" custLinFactNeighborY="207"/>
      <dgm:spPr>
        <a:solidFill>
          <a:srgbClr val="6DD9FF"/>
        </a:solidFill>
      </dgm:spPr>
    </dgm:pt>
    <dgm:pt modelId="{003A044A-D5AD-464F-82F5-D3A052981B99}" type="pres">
      <dgm:prSet presAssocID="{5307E4D5-D216-40A9-AF1E-257D9906CF37}" presName="theList" presStyleCnt="0"/>
      <dgm:spPr/>
    </dgm:pt>
    <dgm:pt modelId="{3618FF56-C184-49A2-96A1-05E0B7769F4F}" type="pres">
      <dgm:prSet presAssocID="{92362020-4825-464D-A79D-86E22831510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4C2EAD-1ED6-41F2-AB48-84E68757B34F}" type="pres">
      <dgm:prSet presAssocID="{92362020-4825-464D-A79D-86E228315108}" presName="aSpace" presStyleCnt="0"/>
      <dgm:spPr/>
    </dgm:pt>
    <dgm:pt modelId="{D46B2D6B-807A-454E-8485-AF921486DAB1}" type="pres">
      <dgm:prSet presAssocID="{3F967787-04DB-4377-89C2-E69DDE9789E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0BDEC4-90C3-4582-985E-4F8B5AAE8E12}" type="pres">
      <dgm:prSet presAssocID="{3F967787-04DB-4377-89C2-E69DDE9789E8}" presName="aSpace" presStyleCnt="0"/>
      <dgm:spPr/>
    </dgm:pt>
    <dgm:pt modelId="{8B4FF180-EA34-4446-A6FF-903CCC223726}" type="pres">
      <dgm:prSet presAssocID="{DF76759B-35B4-4DCD-AFC0-DD4346AF405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EB1E0A-319E-4A74-8AF2-1239195A8066}" type="pres">
      <dgm:prSet presAssocID="{DF76759B-35B4-4DCD-AFC0-DD4346AF4055}" presName="aSpace" presStyleCnt="0"/>
      <dgm:spPr/>
    </dgm:pt>
  </dgm:ptLst>
  <dgm:cxnLst>
    <dgm:cxn modelId="{F974953E-2949-401A-A821-C00EA43D6862}" type="presOf" srcId="{92362020-4825-464D-A79D-86E228315108}" destId="{3618FF56-C184-49A2-96A1-05E0B7769F4F}" srcOrd="0" destOrd="0" presId="urn:microsoft.com/office/officeart/2005/8/layout/pyramid2"/>
    <dgm:cxn modelId="{DA6037FD-DC82-46D4-88F6-535BC79BE606}" type="presOf" srcId="{DF76759B-35B4-4DCD-AFC0-DD4346AF4055}" destId="{8B4FF180-EA34-4446-A6FF-903CCC223726}" srcOrd="0" destOrd="0" presId="urn:microsoft.com/office/officeart/2005/8/layout/pyramid2"/>
    <dgm:cxn modelId="{5A434B15-148A-4FB4-ABCD-6E055077EE4A}" srcId="{5307E4D5-D216-40A9-AF1E-257D9906CF37}" destId="{92362020-4825-464D-A79D-86E228315108}" srcOrd="0" destOrd="0" parTransId="{AF0CB228-9FB5-4C57-822B-A9EA46AD7652}" sibTransId="{7408035B-1ABB-4352-8F49-1417965611C4}"/>
    <dgm:cxn modelId="{8507A33A-817B-4723-A8B3-9AE90FBCD4A1}" srcId="{5307E4D5-D216-40A9-AF1E-257D9906CF37}" destId="{3F967787-04DB-4377-89C2-E69DDE9789E8}" srcOrd="1" destOrd="0" parTransId="{A2FA4DBA-2370-4121-8127-5D60DE3F5548}" sibTransId="{2CEF781D-EFD1-40EA-B35E-73FE6D297F55}"/>
    <dgm:cxn modelId="{6F43E431-CE79-407B-889C-365D8D52CEF2}" srcId="{5307E4D5-D216-40A9-AF1E-257D9906CF37}" destId="{DF76759B-35B4-4DCD-AFC0-DD4346AF4055}" srcOrd="2" destOrd="0" parTransId="{BD085472-6DA5-45A2-B67A-10BB62A86616}" sibTransId="{1492697E-6B3C-4EAA-B04D-1458D201DF1F}"/>
    <dgm:cxn modelId="{D1A414FE-CF14-4665-BAA0-05513FE9B734}" type="presOf" srcId="{3F967787-04DB-4377-89C2-E69DDE9789E8}" destId="{D46B2D6B-807A-454E-8485-AF921486DAB1}" srcOrd="0" destOrd="0" presId="urn:microsoft.com/office/officeart/2005/8/layout/pyramid2"/>
    <dgm:cxn modelId="{961629BF-8F9F-46D5-9D0D-C8E201C8D7D0}" type="presOf" srcId="{5307E4D5-D216-40A9-AF1E-257D9906CF37}" destId="{46E4159A-5FA6-4AF0-BA80-C4852687D94A}" srcOrd="0" destOrd="0" presId="urn:microsoft.com/office/officeart/2005/8/layout/pyramid2"/>
    <dgm:cxn modelId="{0F73DB63-0F93-446D-B793-E5E400796CF5}" type="presParOf" srcId="{46E4159A-5FA6-4AF0-BA80-C4852687D94A}" destId="{C291BE79-8D17-4CED-8DAF-624CD82A6C24}" srcOrd="0" destOrd="0" presId="urn:microsoft.com/office/officeart/2005/8/layout/pyramid2"/>
    <dgm:cxn modelId="{C88BADF2-6A72-4722-AD9F-D6C3BFC8A85D}" type="presParOf" srcId="{46E4159A-5FA6-4AF0-BA80-C4852687D94A}" destId="{003A044A-D5AD-464F-82F5-D3A052981B99}" srcOrd="1" destOrd="0" presId="urn:microsoft.com/office/officeart/2005/8/layout/pyramid2"/>
    <dgm:cxn modelId="{9080071E-E772-4C6C-81E1-871C7F85C0F4}" type="presParOf" srcId="{003A044A-D5AD-464F-82F5-D3A052981B99}" destId="{3618FF56-C184-49A2-96A1-05E0B7769F4F}" srcOrd="0" destOrd="0" presId="urn:microsoft.com/office/officeart/2005/8/layout/pyramid2"/>
    <dgm:cxn modelId="{41F2DE85-BCBF-4E74-9544-85F5A7951048}" type="presParOf" srcId="{003A044A-D5AD-464F-82F5-D3A052981B99}" destId="{AA4C2EAD-1ED6-41F2-AB48-84E68757B34F}" srcOrd="1" destOrd="0" presId="urn:microsoft.com/office/officeart/2005/8/layout/pyramid2"/>
    <dgm:cxn modelId="{769B6B0F-7B1D-4D3A-A24A-1C12DB223C16}" type="presParOf" srcId="{003A044A-D5AD-464F-82F5-D3A052981B99}" destId="{D46B2D6B-807A-454E-8485-AF921486DAB1}" srcOrd="2" destOrd="0" presId="urn:microsoft.com/office/officeart/2005/8/layout/pyramid2"/>
    <dgm:cxn modelId="{C8A046BA-4924-42B3-8677-708DC2147B6A}" type="presParOf" srcId="{003A044A-D5AD-464F-82F5-D3A052981B99}" destId="{B70BDEC4-90C3-4582-985E-4F8B5AAE8E12}" srcOrd="3" destOrd="0" presId="urn:microsoft.com/office/officeart/2005/8/layout/pyramid2"/>
    <dgm:cxn modelId="{BC694701-6C83-441D-9CF5-9820E26C03E7}" type="presParOf" srcId="{003A044A-D5AD-464F-82F5-D3A052981B99}" destId="{8B4FF180-EA34-4446-A6FF-903CCC223726}" srcOrd="4" destOrd="0" presId="urn:microsoft.com/office/officeart/2005/8/layout/pyramid2"/>
    <dgm:cxn modelId="{A486C9F5-9844-4480-A86D-C71880627EB1}" type="presParOf" srcId="{003A044A-D5AD-464F-82F5-D3A052981B99}" destId="{99EB1E0A-319E-4A74-8AF2-1239195A806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1BE79-8D17-4CED-8DAF-624CD82A6C24}">
      <dsp:nvSpPr>
        <dsp:cNvPr id="0" name=""/>
        <dsp:cNvSpPr/>
      </dsp:nvSpPr>
      <dsp:spPr>
        <a:xfrm>
          <a:off x="866214" y="0"/>
          <a:ext cx="4641606" cy="4641606"/>
        </a:xfrm>
        <a:prstGeom prst="triangle">
          <a:avLst/>
        </a:prstGeom>
        <a:solidFill>
          <a:srgbClr val="6DD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FF56-C184-49A2-96A1-05E0B7769F4F}">
      <dsp:nvSpPr>
        <dsp:cNvPr id="0" name=""/>
        <dsp:cNvSpPr/>
      </dsp:nvSpPr>
      <dsp:spPr>
        <a:xfrm>
          <a:off x="3235151" y="466653"/>
          <a:ext cx="3017043" cy="10987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400" kern="1200" dirty="0" smtClean="0"/>
            <a:t>感悟作者情感</a:t>
          </a:r>
          <a:endParaRPr lang="zh-CN" altLang="en-US" sz="3400" kern="1200" dirty="0"/>
        </a:p>
      </dsp:txBody>
      <dsp:txXfrm>
        <a:off x="3288788" y="520290"/>
        <a:ext cx="2909769" cy="991481"/>
      </dsp:txXfrm>
    </dsp:sp>
    <dsp:sp modelId="{D46B2D6B-807A-454E-8485-AF921486DAB1}">
      <dsp:nvSpPr>
        <dsp:cNvPr id="0" name=""/>
        <dsp:cNvSpPr/>
      </dsp:nvSpPr>
      <dsp:spPr>
        <a:xfrm>
          <a:off x="3235151" y="1702753"/>
          <a:ext cx="3017043" cy="10987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400" kern="1200" dirty="0" smtClean="0"/>
            <a:t>梳理文章结构</a:t>
          </a:r>
          <a:endParaRPr lang="zh-CN" altLang="en-US" sz="3400" kern="1200" dirty="0"/>
        </a:p>
      </dsp:txBody>
      <dsp:txXfrm>
        <a:off x="3288788" y="1756390"/>
        <a:ext cx="2909769" cy="991481"/>
      </dsp:txXfrm>
    </dsp:sp>
    <dsp:sp modelId="{8B4FF180-EA34-4446-A6FF-903CCC223726}">
      <dsp:nvSpPr>
        <dsp:cNvPr id="0" name=""/>
        <dsp:cNvSpPr/>
      </dsp:nvSpPr>
      <dsp:spPr>
        <a:xfrm>
          <a:off x="3235151" y="2938852"/>
          <a:ext cx="3017043" cy="10987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400" kern="1200" dirty="0" smtClean="0"/>
            <a:t>抓住关键词句</a:t>
          </a:r>
          <a:endParaRPr lang="zh-CN" altLang="en-US" sz="3400" kern="1200" dirty="0"/>
        </a:p>
      </dsp:txBody>
      <dsp:txXfrm>
        <a:off x="3288788" y="2992489"/>
        <a:ext cx="2909769" cy="991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2A4-5846-4D52-A45A-39AB28F8C750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2674-D844-473B-83D9-099A25E893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4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5.png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6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9.xml"/><Relationship Id="rId10" Type="http://schemas.openxmlformats.org/officeDocument/2006/relationships/image" Target="../media/image6.png"/><Relationship Id="rId4" Type="http://schemas.openxmlformats.org/officeDocument/2006/relationships/tags" Target="../tags/tag58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6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7.xml"/><Relationship Id="rId10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4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.png"/><Relationship Id="rId5" Type="http://schemas.openxmlformats.org/officeDocument/2006/relationships/tags" Target="../tags/tag10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5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9.xml"/><Relationship Id="rId16" Type="http://schemas.openxmlformats.org/officeDocument/2006/relationships/image" Target="../media/image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10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5.png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53079" y="3425530"/>
            <a:ext cx="8627540" cy="467211"/>
          </a:xfrm>
          <a:noFill/>
        </p:spPr>
        <p:txBody>
          <a:bodyPr wrap="none">
            <a:norm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753079" y="2420986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53079" y="3399397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753079" y="2420986"/>
            <a:ext cx="8627540" cy="960992"/>
          </a:xfrm>
          <a:noFill/>
        </p:spPr>
        <p:txBody>
          <a:bodyPr wrap="none" lIns="0" tIns="0" rIns="0" bIns="0" anchor="ctr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  <a:effectLst>
                  <a:outerShdw dist="38100" dir="5400000" algn="t" rotWithShape="0">
                    <a:srgbClr val="E8D188">
                      <a:alpha val="38000"/>
                    </a:srgbClr>
                  </a:outerShdw>
                </a:effectLst>
                <a:latin typeface="Elephant" panose="02020904090505020303" pitchFamily="18" charset="0"/>
              </a:defRPr>
            </a:lvl1pPr>
          </a:lstStyle>
          <a:p>
            <a:r>
              <a:rPr lang="zh-CN" altLang="en-US" dirty="0"/>
              <a:t>单击此处添加标题文字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400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98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56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84254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3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35336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2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1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1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94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8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1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5464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844455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70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2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3818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8697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8330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90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/>
        </p:blipFill>
        <p:spPr>
          <a:xfrm rot="5400000" flipV="1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34792" y="2481945"/>
            <a:ext cx="6261461" cy="811257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4792" y="3320190"/>
            <a:ext cx="6261461" cy="450623"/>
          </a:xfrm>
        </p:spPr>
        <p:txBody>
          <a:bodyPr>
            <a:normAutofit/>
          </a:bodyPr>
          <a:lstStyle>
            <a:lvl1pPr marL="0" indent="0" algn="ctr">
              <a:buNone/>
              <a:defRPr sz="1600" spc="180" baseline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26000" y="4484123"/>
            <a:ext cx="540000" cy="540000"/>
            <a:chOff x="4347417" y="5016137"/>
            <a:chExt cx="487680" cy="487680"/>
          </a:xfrm>
        </p:grpSpPr>
        <p:sp>
          <p:nvSpPr>
            <p:cNvPr id="9" name="椭圆 8">
              <a:hlinkClick r:id="" action="ppaction://hlinkshowjump?jump=nextslide"/>
            </p:cNvPr>
            <p:cNvSpPr/>
            <p:nvPr userDrawn="1"/>
          </p:nvSpPr>
          <p:spPr>
            <a:xfrm>
              <a:off x="4347417" y="5016137"/>
              <a:ext cx="487680" cy="48768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>
              <a:outerShdw dist="25400" dir="5400000" algn="t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燕尾形 9">
              <a:hlinkClick r:id="" action="ppaction://hlinkshowjump?jump=nextslide"/>
            </p:cNvPr>
            <p:cNvSpPr/>
            <p:nvPr userDrawn="1"/>
          </p:nvSpPr>
          <p:spPr>
            <a:xfrm>
              <a:off x="4502830" y="5168537"/>
              <a:ext cx="176854" cy="204653"/>
            </a:xfrm>
            <a:prstGeom prst="chevron">
              <a:avLst>
                <a:gd name="adj" fmla="val 61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26691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67331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2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11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63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91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7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38627" y="1015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38627" y="1166950"/>
            <a:ext cx="10963532" cy="527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263D-2266-4A68-8BAA-E4DB42E0C137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38627" y="818607"/>
            <a:ext cx="1097482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4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400"/>
        </a:spcBef>
        <a:spcAft>
          <a:spcPts val="0"/>
        </a:spcAft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u"/>
        <a:defRPr sz="24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188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华文新魏" panose="02010800040101010101" pitchFamily="2" charset="-122"/>
        <a:buChar char=" "/>
        <a:defRPr sz="2000" b="0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2020/4/18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229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9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36622" y="2965046"/>
            <a:ext cx="8274756" cy="971127"/>
          </a:xfrm>
        </p:spPr>
        <p:txBody>
          <a:bodyPr>
            <a:noAutofit/>
          </a:bodyPr>
          <a:lstStyle/>
          <a:p>
            <a:pPr algn="ctr"/>
            <a:r>
              <a:rPr lang="zh-CN" altLang="en-US" sz="4300" b="1" dirty="0">
                <a:solidFill>
                  <a:srgbClr val="FF0000"/>
                </a:solidFill>
              </a:rPr>
              <a:t>实用性文本阅读</a:t>
            </a:r>
            <a:r>
              <a:rPr lang="zh-CN" altLang="en-US" sz="4300" b="1" dirty="0" smtClean="0">
                <a:solidFill>
                  <a:srgbClr val="FF0000"/>
                </a:solidFill>
              </a:rPr>
              <a:t>指导</a:t>
            </a:r>
            <a:r>
              <a:rPr lang="en-US" altLang="zh-CN" sz="4300" b="1" dirty="0" smtClean="0">
                <a:solidFill>
                  <a:srgbClr val="FF0000"/>
                </a:solidFill>
              </a:rPr>
              <a:t/>
            </a:r>
            <a:br>
              <a:rPr lang="en-US" altLang="zh-CN" sz="4300" b="1" dirty="0" smtClean="0">
                <a:solidFill>
                  <a:srgbClr val="FF0000"/>
                </a:solidFill>
              </a:rPr>
            </a:br>
            <a:r>
              <a:rPr lang="en-US" altLang="zh-CN" sz="3600" b="1" dirty="0">
                <a:solidFill>
                  <a:srgbClr val="FF00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以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青蒿素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为例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87018" y="1700567"/>
            <a:ext cx="613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8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800" b="1" spc="226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800" b="1" spc="226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一年级语文</a:t>
            </a:r>
            <a:endParaRPr lang="zh-CN" altLang="en-US" sz="32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87018" y="4847167"/>
            <a:ext cx="620216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北京市陈经纶中学团结湖分校   刘保锋</a:t>
            </a:r>
            <a:endParaRPr lang="zh-CN" altLang="en-US" sz="28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1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"/>
    </mc:Choice>
    <mc:Fallback xmlns=""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8983252" y="1436828"/>
            <a:ext cx="2451561" cy="959865"/>
          </a:xfrm>
          <a:solidFill>
            <a:srgbClr val="A7E8FF"/>
          </a:solidFill>
        </p:spPr>
        <p:txBody>
          <a:bodyPr>
            <a:noAutofit/>
          </a:bodyPr>
          <a:lstStyle/>
          <a:p>
            <a:r>
              <a:rPr lang="zh-CN" altLang="en-US" sz="2400" dirty="0"/>
              <a:t>不确定哪些中药具有抗疟疗效</a:t>
            </a: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1039529" y="1387454"/>
            <a:ext cx="6882063" cy="971035"/>
          </a:xfrm>
          <a:solidFill>
            <a:srgbClr val="A7E8FF"/>
          </a:solidFill>
        </p:spPr>
        <p:txBody>
          <a:bodyPr>
            <a:noAutofit/>
          </a:bodyPr>
          <a:lstStyle/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“开始从中草药中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并提取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具有抗疟疗效的成分。”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7679" y="202125"/>
            <a:ext cx="989797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120000"/>
              </a:lnSpc>
              <a:buSzPts val="1800"/>
            </a:pPr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二、</a:t>
            </a:r>
            <a:r>
              <a:rPr lang="zh-CN" altLang="zh-CN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《青蒿素：人类征服疾病的一小步》</a:t>
            </a:r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阅读指导</a:t>
            </a:r>
            <a:endParaRPr lang="zh-CN" altLang="en-US" sz="2800" spc="267" dirty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副标题 3"/>
          <p:cNvSpPr txBox="1">
            <a:spLocks/>
          </p:cNvSpPr>
          <p:nvPr/>
        </p:nvSpPr>
        <p:spPr>
          <a:xfrm>
            <a:off x="2591861" y="958565"/>
            <a:ext cx="7793797" cy="4112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kern="1200" spc="267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华文新魏" panose="02010800040101010101" pitchFamily="2" charset="-122"/>
              <a:buNone/>
              <a:defRPr sz="2000" b="0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/>
              <a:t>第三个</a:t>
            </a:r>
            <a:r>
              <a:rPr lang="zh-CN" altLang="en-US" sz="2000" dirty="0"/>
              <a:t>角度：辨析关键词语，梳理青蒿素发现的艰难历程。</a:t>
            </a:r>
          </a:p>
        </p:txBody>
      </p:sp>
      <p:sp>
        <p:nvSpPr>
          <p:cNvPr id="8" name="矩形 7"/>
          <p:cNvSpPr/>
          <p:nvPr/>
        </p:nvSpPr>
        <p:spPr>
          <a:xfrm>
            <a:off x="1078030" y="3193256"/>
            <a:ext cx="6920564" cy="1938992"/>
          </a:xfrm>
          <a:prstGeom prst="rect">
            <a:avLst/>
          </a:prstGeom>
          <a:solidFill>
            <a:srgbClr val="A7E8FF"/>
          </a:solidFill>
        </p:spPr>
        <p:txBody>
          <a:bodyPr wrap="square">
            <a:spAutoFit/>
          </a:bodyPr>
          <a:lstStyle/>
          <a:p>
            <a:r>
              <a:rPr lang="zh-CN" altLang="zh-CN" sz="2400" dirty="0"/>
              <a:t>“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在第一阶段，我</a:t>
            </a:r>
            <a:r>
              <a:rPr lang="zh-CN" altLang="zh-CN" sz="2400" spc="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收集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了</a:t>
            </a:r>
            <a:r>
              <a:rPr lang="en-US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2000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个药方，</a:t>
            </a:r>
            <a:r>
              <a:rPr lang="zh-CN" altLang="zh-CN" sz="2400" spc="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挑选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出可能具有抗疟作用的</a:t>
            </a:r>
            <a:r>
              <a:rPr lang="en-US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640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个，从其中的</a:t>
            </a:r>
            <a:r>
              <a:rPr lang="en-US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200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个方药中</a:t>
            </a:r>
            <a:r>
              <a:rPr lang="zh-CN" altLang="zh-CN" sz="2400" spc="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提取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了</a:t>
            </a:r>
            <a:r>
              <a:rPr lang="en-US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380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余种提取物，在小白鼠身上</a:t>
            </a:r>
            <a:r>
              <a:rPr lang="zh-CN" altLang="zh-CN" sz="2400" spc="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测试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抗疟效果，然而进展甚微。”</a:t>
            </a:r>
            <a:endParaRPr lang="zh-CN" altLang="en-US" sz="2400" spc="8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16806" y="4143505"/>
            <a:ext cx="2578783" cy="461665"/>
          </a:xfrm>
          <a:prstGeom prst="rect">
            <a:avLst/>
          </a:prstGeom>
          <a:solidFill>
            <a:srgbClr val="A7E8FF"/>
          </a:solidFill>
        </p:spPr>
        <p:txBody>
          <a:bodyPr wrap="none">
            <a:spAutoFit/>
          </a:bodyPr>
          <a:lstStyle/>
          <a:p>
            <a:r>
              <a:rPr lang="zh-CN" altLang="zh-CN" sz="2400" spc="267" dirty="0">
                <a:latin typeface="Arial" panose="020B0604020202020204" pitchFamily="34" charset="0"/>
                <a:ea typeface="微软雅黑" panose="020B0503020204020204" charset="-122"/>
              </a:rPr>
              <a:t>重复性</a:t>
            </a:r>
            <a:r>
              <a:rPr lang="zh-CN" altLang="zh-CN" sz="2400" spc="267" dirty="0">
                <a:latin typeface="Arial" panose="020B0604020202020204" pitchFamily="34" charset="0"/>
                <a:ea typeface="微软雅黑" panose="020B0503020204020204" charset="-122"/>
              </a:rPr>
              <a:t>筛选</a:t>
            </a:r>
            <a:r>
              <a:rPr lang="zh-CN" altLang="en-US" sz="2400" spc="267" dirty="0">
                <a:latin typeface="Arial" panose="020B0604020202020204" pitchFamily="34" charset="0"/>
                <a:ea typeface="微软雅黑" panose="020B0503020204020204" charset="-122"/>
              </a:rPr>
              <a:t>工作</a:t>
            </a:r>
            <a:endParaRPr lang="zh-CN" altLang="en-US" sz="2400" spc="267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7931219" y="1790299"/>
            <a:ext cx="1001027" cy="14437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7998597" y="4289667"/>
            <a:ext cx="1001027" cy="14437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3850105" y="2396693"/>
            <a:ext cx="105878" cy="79656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10198715" y="2396693"/>
            <a:ext cx="107482" cy="174681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85524" y="877515"/>
            <a:ext cx="10799545" cy="461851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3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9567513" y="2109610"/>
            <a:ext cx="1416303" cy="479586"/>
          </a:xfrm>
          <a:solidFill>
            <a:srgbClr val="A7E8FF"/>
          </a:solidFill>
        </p:spPr>
        <p:txBody>
          <a:bodyPr/>
          <a:lstStyle/>
          <a:p>
            <a:r>
              <a:rPr lang="zh-CN" altLang="en-US" dirty="0" smtClean="0"/>
              <a:t>  历尽艰辛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647775" y="2340355"/>
            <a:ext cx="1344654" cy="2761034"/>
          </a:xfrm>
        </p:spPr>
        <p:txBody>
          <a:bodyPr vert="eaVert">
            <a:normAutofit/>
          </a:bodyPr>
          <a:lstStyle/>
          <a:p>
            <a:r>
              <a:rPr lang="zh-CN" altLang="en-US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“然而”</a:t>
            </a:r>
            <a:endParaRPr lang="zh-CN" altLang="en-US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7679" y="202125"/>
            <a:ext cx="989797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120000"/>
              </a:lnSpc>
              <a:buSzPts val="1800"/>
            </a:pPr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二、</a:t>
            </a:r>
            <a:r>
              <a:rPr lang="zh-CN" altLang="zh-CN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《青蒿素：人类征服疾病的一小步》</a:t>
            </a:r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阅读指导</a:t>
            </a:r>
            <a:endParaRPr lang="zh-CN" altLang="en-US" sz="2800" spc="267" dirty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副标题 3"/>
          <p:cNvSpPr txBox="1">
            <a:spLocks/>
          </p:cNvSpPr>
          <p:nvPr/>
        </p:nvSpPr>
        <p:spPr>
          <a:xfrm>
            <a:off x="2410431" y="958565"/>
            <a:ext cx="7749730" cy="4112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kern="1200" spc="267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华文新魏" panose="02010800040101010101" pitchFamily="2" charset="-122"/>
              <a:buNone/>
              <a:defRPr sz="2000" b="0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/>
              <a:t>第三个</a:t>
            </a:r>
            <a:r>
              <a:rPr lang="zh-CN" altLang="en-US" sz="2000" dirty="0"/>
              <a:t>角度：辨析关键词语，梳理青蒿素发现的艰难历程。</a:t>
            </a:r>
          </a:p>
        </p:txBody>
      </p:sp>
      <p:sp>
        <p:nvSpPr>
          <p:cNvPr id="8" name="矩形 7"/>
          <p:cNvSpPr/>
          <p:nvPr/>
        </p:nvSpPr>
        <p:spPr>
          <a:xfrm>
            <a:off x="1976386" y="1369789"/>
            <a:ext cx="6882063" cy="1938992"/>
          </a:xfrm>
          <a:prstGeom prst="rect">
            <a:avLst/>
          </a:prstGeom>
          <a:solidFill>
            <a:srgbClr val="A7E8FF"/>
          </a:solidFill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zh-CN" sz="2400" dirty="0" smtClean="0"/>
              <a:t>“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在第一阶段，我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收集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了</a:t>
            </a:r>
            <a:r>
              <a:rPr lang="en-US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2000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个药方，挑选出可能具有抗疟作用的</a:t>
            </a:r>
            <a:r>
              <a:rPr lang="en-US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640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个，从其中的</a:t>
            </a:r>
            <a:r>
              <a:rPr lang="en-US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200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个方药中提取了</a:t>
            </a:r>
            <a:r>
              <a:rPr lang="en-US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380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余种提取物，在小白鼠身上测试抗疟效果，</a:t>
            </a:r>
            <a:r>
              <a:rPr lang="zh-CN" altLang="zh-CN" sz="2400" b="1" spc="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然而</a:t>
            </a:r>
            <a:r>
              <a:rPr lang="zh-CN" altLang="zh-CN" sz="24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进展甚微。”</a:t>
            </a:r>
            <a:endParaRPr lang="zh-CN" altLang="en-US" sz="2400" spc="8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标题 4"/>
          <p:cNvSpPr txBox="1">
            <a:spLocks/>
          </p:cNvSpPr>
          <p:nvPr/>
        </p:nvSpPr>
        <p:spPr>
          <a:xfrm>
            <a:off x="1976386" y="3957399"/>
            <a:ext cx="6882063" cy="1711881"/>
          </a:xfrm>
          <a:prstGeom prst="rect">
            <a:avLst/>
          </a:prstGeom>
          <a:solidFill>
            <a:srgbClr val="A7E8FF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i="0" kern="1200" spc="80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研究的转折点出现在青蒿上，其提取物显示有一定的抗疟效果，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，实验结果很难重复，而且似乎与文献记录相悖。”</a:t>
            </a:r>
          </a:p>
        </p:txBody>
      </p:sp>
      <p:sp>
        <p:nvSpPr>
          <p:cNvPr id="11" name="矩形 10"/>
          <p:cNvSpPr/>
          <p:nvPr/>
        </p:nvSpPr>
        <p:spPr>
          <a:xfrm>
            <a:off x="9572893" y="4506474"/>
            <a:ext cx="1510029" cy="424732"/>
          </a:xfrm>
          <a:prstGeom prst="rect">
            <a:avLst/>
          </a:prstGeom>
          <a:solidFill>
            <a:srgbClr val="A7E8FF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20000"/>
              </a:lnSpc>
              <a:buSzPts val="1800"/>
            </a:pPr>
            <a:r>
              <a:rPr lang="zh-CN" altLang="en-US" spc="267" dirty="0">
                <a:latin typeface="Arial" panose="020B0604020202020204" pitchFamily="34" charset="0"/>
                <a:ea typeface="微软雅黑" panose="020B0503020204020204" charset="-122"/>
              </a:rPr>
              <a:t>失败</a:t>
            </a:r>
            <a:r>
              <a:rPr lang="zh-CN" altLang="zh-CN" spc="267" dirty="0" smtClean="0">
                <a:latin typeface="Arial" panose="020B0604020202020204" pitchFamily="34" charset="0"/>
                <a:ea typeface="微软雅黑" panose="020B0503020204020204" charset="-122"/>
              </a:rPr>
              <a:t>的</a:t>
            </a:r>
            <a:r>
              <a:rPr lang="zh-CN" altLang="zh-CN" spc="267" dirty="0">
                <a:latin typeface="Arial" panose="020B0604020202020204" pitchFamily="34" charset="0"/>
                <a:ea typeface="微软雅黑" panose="020B0503020204020204" charset="-122"/>
              </a:rPr>
              <a:t>打击</a:t>
            </a:r>
            <a:endParaRPr lang="zh-CN" altLang="en-US" spc="267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8858449" y="2339285"/>
            <a:ext cx="709064" cy="1536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8858449" y="4650205"/>
            <a:ext cx="709064" cy="16313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094159" y="3380875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执着精神和奉献精神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10135402" y="2589196"/>
            <a:ext cx="192505" cy="71958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上箭头 15"/>
          <p:cNvSpPr/>
          <p:nvPr/>
        </p:nvSpPr>
        <p:spPr>
          <a:xfrm>
            <a:off x="10135402" y="3829110"/>
            <a:ext cx="221381" cy="67736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885524" y="877514"/>
            <a:ext cx="10799545" cy="4974646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4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87679" y="202125"/>
            <a:ext cx="989797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120000"/>
              </a:lnSpc>
              <a:buSzPts val="1800"/>
            </a:pPr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二、</a:t>
            </a:r>
            <a:r>
              <a:rPr lang="zh-CN" altLang="zh-CN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《青蒿素：人类征服疾病的一小步》</a:t>
            </a:r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阅读指导</a:t>
            </a:r>
            <a:endParaRPr lang="zh-CN" altLang="en-US" sz="2800" spc="267" dirty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副标题 3"/>
          <p:cNvSpPr txBox="1">
            <a:spLocks/>
          </p:cNvSpPr>
          <p:nvPr/>
        </p:nvSpPr>
        <p:spPr>
          <a:xfrm>
            <a:off x="2511846" y="1013651"/>
            <a:ext cx="7337233" cy="4112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kern="1200" spc="267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华文新魏" panose="02010800040101010101" pitchFamily="2" charset="-122"/>
              <a:buNone/>
              <a:defRPr sz="2000" b="0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/>
              <a:t>第三个</a:t>
            </a:r>
            <a:r>
              <a:rPr lang="zh-CN" altLang="en-US" sz="2000" dirty="0"/>
              <a:t>角度：辨析关键词语，梳理青蒿素发现的艰难历程。</a:t>
            </a:r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2274768" y="1740665"/>
            <a:ext cx="7574311" cy="2407823"/>
          </a:xfrm>
          <a:prstGeom prst="rect">
            <a:avLst/>
          </a:prstGeom>
          <a:solidFill>
            <a:srgbClr val="A7E8FF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i="0" kern="1200" spc="80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我们成功得到了安全性高的中性提取物，并获得对感染疟疾的小白鼠和猴子百分百的抗疟药效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我们终于找到了发现青蒿素抗疟疗效的突破口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9" name="矩形 8"/>
          <p:cNvSpPr/>
          <p:nvPr/>
        </p:nvSpPr>
        <p:spPr>
          <a:xfrm>
            <a:off x="3943646" y="4716999"/>
            <a:ext cx="3877985" cy="461665"/>
          </a:xfrm>
          <a:prstGeom prst="rect">
            <a:avLst/>
          </a:prstGeom>
          <a:solidFill>
            <a:srgbClr val="A7E8FF"/>
          </a:solidFill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取得成功后的极度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喜悦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之情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5882639" y="4148488"/>
            <a:ext cx="142776" cy="56851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771049" y="877514"/>
            <a:ext cx="8614610" cy="4599261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39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400269828"/>
              </p:ext>
            </p:extLst>
          </p:nvPr>
        </p:nvGraphicFramePr>
        <p:xfrm>
          <a:off x="2993456" y="873667"/>
          <a:ext cx="7166543" cy="464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圆角矩形 6"/>
          <p:cNvSpPr/>
          <p:nvPr/>
        </p:nvSpPr>
        <p:spPr>
          <a:xfrm>
            <a:off x="2512193" y="877514"/>
            <a:ext cx="7873465" cy="531153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88693" y="558327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实用性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文本阅读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32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1321541" y="284424"/>
            <a:ext cx="1910715" cy="408991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目录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1068404" y="3188625"/>
            <a:ext cx="9201752" cy="1111387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二、</a:t>
            </a:r>
            <a:r>
              <a:rPr lang="zh-CN" altLang="zh-CN" sz="2800" dirty="0" smtClean="0"/>
              <a:t>《青蒿素：人类征服疾病的一小步》</a:t>
            </a:r>
            <a:r>
              <a:rPr lang="zh-CN" altLang="en-US" sz="2800" dirty="0" smtClean="0"/>
              <a:t>阅读指导</a:t>
            </a:r>
            <a:endParaRPr lang="zh-CN" altLang="en-US" sz="2800" dirty="0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1020278" y="2013097"/>
            <a:ext cx="10237645" cy="9710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SzPts val="1800"/>
            </a:pPr>
            <a:r>
              <a:rPr lang="zh-CN" altLang="en-US" sz="2800" spc="267" dirty="0">
                <a:ea typeface="微软雅黑" panose="020B0503020204020204" charset="-122"/>
                <a:cs typeface="+mn-cs"/>
              </a:rPr>
              <a:t>一、实用性文本</a:t>
            </a:r>
            <a:r>
              <a:rPr lang="zh-CN" altLang="en-US" sz="2800" spc="267" dirty="0" smtClean="0">
                <a:ea typeface="微软雅黑" panose="020B0503020204020204" charset="-122"/>
                <a:cs typeface="+mn-cs"/>
              </a:rPr>
              <a:t>阅读方法简述</a:t>
            </a:r>
            <a:endParaRPr lang="zh-CN" altLang="en-US" sz="2800" spc="267" dirty="0">
              <a:ea typeface="微软雅黑" panose="020B0503020204020204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14400" y="1414913"/>
            <a:ext cx="10299032" cy="3234089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7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9284426" y="5290173"/>
            <a:ext cx="2362144" cy="607995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7003495" y="5295120"/>
            <a:ext cx="2011680" cy="588709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658628" y="5274399"/>
            <a:ext cx="2011680" cy="607994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675133" y="3862961"/>
            <a:ext cx="2545881" cy="607995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516555" y="2444817"/>
            <a:ext cx="5080860" cy="741146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6955644" y="3904712"/>
            <a:ext cx="2053615" cy="408991"/>
          </a:xfrm>
        </p:spPr>
        <p:txBody>
          <a:bodyPr>
            <a:noAutofit/>
          </a:bodyPr>
          <a:lstStyle/>
          <a:p>
            <a:r>
              <a:rPr lang="zh-CN" altLang="zh-CN" sz="2800" spc="267" dirty="0"/>
              <a:t>实用性文本</a:t>
            </a:r>
            <a:endParaRPr lang="zh-CN" altLang="en-US" sz="2800" spc="267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4651882" y="5298440"/>
            <a:ext cx="2124302" cy="408991"/>
          </a:xfrm>
        </p:spPr>
        <p:txBody>
          <a:bodyPr>
            <a:noAutofit/>
          </a:bodyPr>
          <a:lstStyle/>
          <a:p>
            <a:r>
              <a:rPr lang="zh-CN" altLang="zh-CN" sz="2800" spc="267" dirty="0"/>
              <a:t>社会交往类</a:t>
            </a:r>
            <a:endParaRPr lang="zh-CN" altLang="en-US" sz="2800" spc="267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5390147" y="2572611"/>
            <a:ext cx="5390148" cy="574853"/>
          </a:xfrm>
        </p:spPr>
        <p:txBody>
          <a:bodyPr>
            <a:noAutofit/>
          </a:bodyPr>
          <a:lstStyle/>
          <a:p>
            <a:r>
              <a:rPr lang="zh-CN" altLang="zh-CN" sz="2800" dirty="0"/>
              <a:t>“实用性阅读与交流”任务群</a:t>
            </a:r>
            <a:endParaRPr lang="zh-CN" altLang="en-US" sz="2800" dirty="0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5823284" y="1214199"/>
            <a:ext cx="5145881" cy="971035"/>
          </a:xfrm>
        </p:spPr>
        <p:txBody>
          <a:bodyPr>
            <a:normAutofit/>
          </a:bodyPr>
          <a:lstStyle/>
          <a:p>
            <a:r>
              <a:rPr lang="zh-CN" altLang="en-US" sz="3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（一）关于</a:t>
            </a:r>
            <a:r>
              <a:rPr lang="zh-CN" altLang="en-US" sz="3100" dirty="0">
                <a:latin typeface="黑体" panose="02010609060101010101" pitchFamily="49" charset="-122"/>
                <a:ea typeface="黑体" panose="02010609060101010101" pitchFamily="49" charset="-122"/>
              </a:rPr>
              <a:t>实用性</a:t>
            </a:r>
            <a:r>
              <a:rPr lang="zh-CN" altLang="en-US" sz="3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文本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02610" y="299061"/>
            <a:ext cx="451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一、实用性文本阅读简介</a:t>
            </a:r>
            <a:endParaRPr lang="zh-CN" altLang="en-US" dirty="0"/>
          </a:p>
        </p:txBody>
      </p:sp>
      <p:pic>
        <p:nvPicPr>
          <p:cNvPr id="1026" name="Picture 2" descr="E:\语文教学工作\4.17\课程标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92" y="1145406"/>
            <a:ext cx="3625466" cy="50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占位符 2"/>
          <p:cNvSpPr txBox="1">
            <a:spLocks/>
          </p:cNvSpPr>
          <p:nvPr/>
        </p:nvSpPr>
        <p:spPr>
          <a:xfrm>
            <a:off x="7032370" y="5322601"/>
            <a:ext cx="2092379" cy="4089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342891" marR="0" indent="-342891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kern="1200" spc="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357188" indent="-28575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华文新魏" panose="02010800040101010101" pitchFamily="2" charset="-122"/>
              <a:buChar char=" "/>
              <a:defRPr sz="2000" b="0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800" spc="267" dirty="0"/>
              <a:t>新闻传媒类</a:t>
            </a:r>
            <a:endParaRPr lang="zh-CN" altLang="en-US" sz="2800" spc="267" dirty="0"/>
          </a:p>
        </p:txBody>
      </p:sp>
      <p:sp>
        <p:nvSpPr>
          <p:cNvPr id="10" name="文本占位符 2"/>
          <p:cNvSpPr txBox="1">
            <a:spLocks/>
          </p:cNvSpPr>
          <p:nvPr/>
        </p:nvSpPr>
        <p:spPr>
          <a:xfrm>
            <a:off x="9321906" y="5298440"/>
            <a:ext cx="2435517" cy="4089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342891" marR="0" indent="-342891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kern="1200" spc="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357188" indent="-28575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华文新魏" panose="02010800040101010101" pitchFamily="2" charset="-122"/>
              <a:buChar char=" "/>
              <a:defRPr sz="2000" b="0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800" spc="267" dirty="0"/>
              <a:t>知识性读物类</a:t>
            </a:r>
            <a:endParaRPr lang="zh-CN" altLang="en-US" sz="2800" spc="267" dirty="0"/>
          </a:p>
        </p:txBody>
      </p:sp>
      <p:sp>
        <p:nvSpPr>
          <p:cNvPr id="11" name="下箭头 10"/>
          <p:cNvSpPr/>
          <p:nvPr/>
        </p:nvSpPr>
        <p:spPr>
          <a:xfrm>
            <a:off x="7883091" y="3272588"/>
            <a:ext cx="126244" cy="59037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7883091" y="4562375"/>
            <a:ext cx="173894" cy="71202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 rot="18840153">
            <a:off x="9275024" y="4439987"/>
            <a:ext cx="115052" cy="96035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 rot="2839944">
            <a:off x="6554389" y="4414039"/>
            <a:ext cx="148899" cy="96035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543128" y="1087656"/>
            <a:ext cx="7243170" cy="5188017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0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8" grpId="0" animBg="1"/>
      <p:bldP spid="2" grpId="0" build="p"/>
      <p:bldP spid="3" grpId="0" build="p"/>
      <p:bldP spid="4" grpId="0" build="p"/>
      <p:bldP spid="9" grpId="0"/>
      <p:bldP spid="10" grpId="0"/>
      <p:bldP spid="11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6311943" y="2436821"/>
            <a:ext cx="2635247" cy="607995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430392" y="3758843"/>
            <a:ext cx="2545881" cy="607995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430392" y="4957211"/>
            <a:ext cx="6516798" cy="607995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311942" y="3811358"/>
            <a:ext cx="2635248" cy="607995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430392" y="2419172"/>
            <a:ext cx="2545881" cy="607995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6439308" y="2451298"/>
            <a:ext cx="2531443" cy="508494"/>
          </a:xfrm>
        </p:spPr>
        <p:txBody>
          <a:bodyPr>
            <a:noAutofit/>
          </a:bodyPr>
          <a:lstStyle/>
          <a:p>
            <a:r>
              <a:rPr lang="en-US" altLang="zh-CN" sz="2800" spc="267" dirty="0"/>
              <a:t>2.</a:t>
            </a:r>
            <a:r>
              <a:rPr lang="zh-CN" altLang="en-US" sz="2800" spc="267" dirty="0"/>
              <a:t>操作性阅读</a:t>
            </a:r>
            <a:endParaRPr lang="zh-CN" altLang="en-US" sz="2800" spc="267" dirty="0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6648668" y="3845024"/>
            <a:ext cx="2124302" cy="476718"/>
          </a:xfrm>
        </p:spPr>
        <p:txBody>
          <a:bodyPr>
            <a:noAutofit/>
          </a:bodyPr>
          <a:lstStyle/>
          <a:p>
            <a:r>
              <a:rPr lang="zh-CN" altLang="en-US" sz="2800" spc="267" dirty="0"/>
              <a:t>说明类文章</a:t>
            </a:r>
            <a:endParaRPr lang="zh-CN" altLang="en-US" sz="2800" spc="267" dirty="0"/>
          </a:p>
        </p:txBody>
      </p:sp>
      <p:sp>
        <p:nvSpPr>
          <p:cNvPr id="13" name="副标题 3"/>
          <p:cNvSpPr>
            <a:spLocks noGrp="1"/>
          </p:cNvSpPr>
          <p:nvPr>
            <p:ph type="subTitle" idx="14"/>
          </p:nvPr>
        </p:nvSpPr>
        <p:spPr>
          <a:xfrm>
            <a:off x="2430393" y="2444817"/>
            <a:ext cx="2680622" cy="574853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理解性</a:t>
            </a:r>
            <a:r>
              <a:rPr lang="zh-CN" altLang="en-US" sz="2800" dirty="0"/>
              <a:t>阅读</a:t>
            </a:r>
            <a:endParaRPr lang="zh-CN" altLang="en-US" sz="2800" dirty="0"/>
          </a:p>
        </p:txBody>
      </p:sp>
      <p:sp>
        <p:nvSpPr>
          <p:cNvPr id="14" name="标题 4"/>
          <p:cNvSpPr>
            <a:spLocks noGrp="1"/>
          </p:cNvSpPr>
          <p:nvPr>
            <p:ph type="ctrTitle" idx="13"/>
          </p:nvPr>
        </p:nvSpPr>
        <p:spPr>
          <a:xfrm>
            <a:off x="2223440" y="1089070"/>
            <a:ext cx="7151566" cy="971035"/>
          </a:xfrm>
        </p:spPr>
        <p:txBody>
          <a:bodyPr>
            <a:normAutofit/>
          </a:bodyPr>
          <a:lstStyle/>
          <a:p>
            <a:r>
              <a:rPr lang="zh-CN" altLang="en-US" sz="3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（二）实用性</a:t>
            </a:r>
            <a:r>
              <a:rPr lang="zh-CN" altLang="en-US" sz="3100" dirty="0">
                <a:latin typeface="黑体" panose="02010609060101010101" pitchFamily="49" charset="-122"/>
                <a:ea typeface="黑体" panose="02010609060101010101" pitchFamily="49" charset="-122"/>
              </a:rPr>
              <a:t>文本阅读策略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02610" y="299061"/>
            <a:ext cx="451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一、实用性文本阅读简介</a:t>
            </a:r>
            <a:endParaRPr lang="zh-CN" altLang="en-US" dirty="0"/>
          </a:p>
        </p:txBody>
      </p:sp>
      <p:sp>
        <p:nvSpPr>
          <p:cNvPr id="17" name="文本占位符 2"/>
          <p:cNvSpPr txBox="1">
            <a:spLocks/>
          </p:cNvSpPr>
          <p:nvPr/>
        </p:nvSpPr>
        <p:spPr>
          <a:xfrm>
            <a:off x="2615758" y="4957211"/>
            <a:ext cx="6331432" cy="4089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342891" marR="0" indent="-342891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kern="1200" spc="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357188" indent="-28575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华文新魏" panose="02010800040101010101" pitchFamily="2" charset="-122"/>
              <a:buChar char=" "/>
              <a:defRPr sz="2000" b="0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pc="267" dirty="0"/>
              <a:t>《</a:t>
            </a:r>
            <a:r>
              <a:rPr lang="zh-CN" altLang="en-US" sz="2800" spc="267" dirty="0"/>
              <a:t>青蒿素：人类征服疾病的一小步</a:t>
            </a:r>
            <a:r>
              <a:rPr lang="en-US" altLang="zh-CN" sz="2800" spc="267" dirty="0"/>
              <a:t>》</a:t>
            </a:r>
            <a:endParaRPr lang="zh-CN" altLang="en-US" sz="2800" spc="267" dirty="0"/>
          </a:p>
        </p:txBody>
      </p:sp>
      <p:sp>
        <p:nvSpPr>
          <p:cNvPr id="18" name="文本占位符 2"/>
          <p:cNvSpPr txBox="1">
            <a:spLocks/>
          </p:cNvSpPr>
          <p:nvPr/>
        </p:nvSpPr>
        <p:spPr>
          <a:xfrm>
            <a:off x="2742881" y="3785734"/>
            <a:ext cx="2098621" cy="58110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342891" marR="0" indent="-342891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kern="1200" spc="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357188" indent="-28575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华文新魏" panose="02010800040101010101" pitchFamily="2" charset="-122"/>
              <a:buChar char=" "/>
              <a:defRPr sz="2000" b="0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800" spc="267" dirty="0"/>
              <a:t>知识性</a:t>
            </a:r>
            <a:r>
              <a:rPr lang="zh-CN" altLang="zh-CN" sz="2800" spc="267" dirty="0" smtClean="0"/>
              <a:t>读物</a:t>
            </a:r>
            <a:endParaRPr lang="zh-CN" altLang="en-US" sz="2800" spc="267" dirty="0"/>
          </a:p>
        </p:txBody>
      </p:sp>
      <p:sp>
        <p:nvSpPr>
          <p:cNvPr id="19" name="下箭头 18"/>
          <p:cNvSpPr/>
          <p:nvPr/>
        </p:nvSpPr>
        <p:spPr>
          <a:xfrm>
            <a:off x="7566444" y="3102566"/>
            <a:ext cx="126244" cy="72166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2223440" y="973765"/>
            <a:ext cx="7243170" cy="5188017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下箭头 24"/>
          <p:cNvSpPr/>
          <p:nvPr/>
        </p:nvSpPr>
        <p:spPr>
          <a:xfrm>
            <a:off x="3661948" y="3027167"/>
            <a:ext cx="116712" cy="73167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>
            <a:off x="3661948" y="4366838"/>
            <a:ext cx="126244" cy="59037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2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7" grpId="0" animBg="1"/>
      <p:bldP spid="8" grpId="0" animBg="1"/>
      <p:bldP spid="9" grpId="0" animBg="1"/>
      <p:bldP spid="11" grpId="0" build="p"/>
      <p:bldP spid="12" grpId="0" build="p"/>
      <p:bldP spid="13" grpId="0" build="p"/>
      <p:bldP spid="14" grpId="0"/>
      <p:bldP spid="17" grpId="0"/>
      <p:bldP spid="18" grpId="0"/>
      <p:bldP spid="19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5836596" y="3011194"/>
            <a:ext cx="4083783" cy="607995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836596" y="4819415"/>
            <a:ext cx="4020661" cy="108241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836596" y="2164037"/>
            <a:ext cx="4083783" cy="607995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836596" y="3945022"/>
            <a:ext cx="4083783" cy="607995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223441" y="2042725"/>
            <a:ext cx="3175412" cy="39264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5933876" y="3032871"/>
            <a:ext cx="3900791" cy="508494"/>
          </a:xfrm>
        </p:spPr>
        <p:txBody>
          <a:bodyPr>
            <a:noAutofit/>
          </a:bodyPr>
          <a:lstStyle/>
          <a:p>
            <a:r>
              <a:rPr lang="en-US" altLang="zh-CN" sz="2800" spc="267" dirty="0"/>
              <a:t>2</a:t>
            </a:r>
            <a:r>
              <a:rPr lang="en-US" altLang="zh-CN" sz="2800" spc="267" dirty="0" smtClean="0"/>
              <a:t>.</a:t>
            </a:r>
            <a:r>
              <a:rPr lang="zh-CN" altLang="zh-CN" sz="2800" dirty="0" smtClean="0"/>
              <a:t>关键</a:t>
            </a:r>
            <a:r>
              <a:rPr lang="zh-CN" altLang="en-US" sz="2800" dirty="0" smtClean="0"/>
              <a:t>：</a:t>
            </a:r>
            <a:r>
              <a:rPr lang="zh-CN" altLang="zh-CN" sz="2800" dirty="0" smtClean="0"/>
              <a:t>点面结合阅读</a:t>
            </a:r>
            <a:endParaRPr lang="zh-CN" altLang="en-US" sz="2800" spc="267" dirty="0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5938733" y="3981785"/>
            <a:ext cx="3869884" cy="476718"/>
          </a:xfrm>
        </p:spPr>
        <p:txBody>
          <a:bodyPr>
            <a:noAutofit/>
          </a:bodyPr>
          <a:lstStyle/>
          <a:p>
            <a:r>
              <a:rPr lang="zh-CN" altLang="en-US" sz="2800" spc="267" dirty="0" smtClean="0"/>
              <a:t>（</a:t>
            </a:r>
            <a:r>
              <a:rPr lang="en-US" altLang="zh-CN" sz="2800" spc="267" dirty="0" smtClean="0"/>
              <a:t>1</a:t>
            </a:r>
            <a:r>
              <a:rPr lang="zh-CN" altLang="en-US" sz="2800" spc="267" dirty="0" smtClean="0"/>
              <a:t>）点：</a:t>
            </a:r>
            <a:r>
              <a:rPr lang="zh-CN" altLang="zh-CN" sz="2800" dirty="0" smtClean="0"/>
              <a:t>关键性语句</a:t>
            </a:r>
            <a:endParaRPr lang="zh-CN" altLang="en-US" sz="2800" spc="267" dirty="0"/>
          </a:p>
        </p:txBody>
      </p:sp>
      <p:sp>
        <p:nvSpPr>
          <p:cNvPr id="13" name="副标题 3"/>
          <p:cNvSpPr>
            <a:spLocks noGrp="1"/>
          </p:cNvSpPr>
          <p:nvPr>
            <p:ph type="subTitle" idx="14"/>
          </p:nvPr>
        </p:nvSpPr>
        <p:spPr>
          <a:xfrm>
            <a:off x="2440424" y="2233415"/>
            <a:ext cx="2783324" cy="3716965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理解</a:t>
            </a:r>
            <a:r>
              <a:rPr lang="zh-CN" altLang="en-US" sz="2800" dirty="0"/>
              <a:t>性</a:t>
            </a:r>
            <a:r>
              <a:rPr lang="zh-CN" altLang="en-US" sz="2800" dirty="0" smtClean="0"/>
              <a:t>阅读：指</a:t>
            </a:r>
            <a:r>
              <a:rPr lang="zh-CN" altLang="en-US" sz="2800" dirty="0"/>
              <a:t>以理解阅读对象的</a:t>
            </a:r>
            <a:r>
              <a:rPr lang="zh-CN" altLang="en-US" sz="2800" dirty="0">
                <a:solidFill>
                  <a:srgbClr val="FF0000"/>
                </a:solidFill>
              </a:rPr>
              <a:t>词句篇章</a:t>
            </a:r>
            <a:r>
              <a:rPr lang="zh-CN" altLang="en-US" sz="2800" dirty="0"/>
              <a:t>、</a:t>
            </a:r>
            <a:r>
              <a:rPr lang="zh-CN" altLang="en-US" sz="2800" dirty="0">
                <a:solidFill>
                  <a:srgbClr val="FF0000"/>
                </a:solidFill>
              </a:rPr>
              <a:t>写作方法</a:t>
            </a:r>
            <a:r>
              <a:rPr lang="zh-CN" altLang="en-US" sz="2800" dirty="0"/>
              <a:t>、</a:t>
            </a:r>
            <a:r>
              <a:rPr lang="zh-CN" altLang="en-US" sz="2800" dirty="0">
                <a:solidFill>
                  <a:srgbClr val="FF0000"/>
                </a:solidFill>
              </a:rPr>
              <a:t>思想内容</a:t>
            </a:r>
            <a:r>
              <a:rPr lang="zh-CN" altLang="en-US" sz="2800" dirty="0"/>
              <a:t>、</a:t>
            </a:r>
            <a:r>
              <a:rPr lang="zh-CN" altLang="en-US" sz="2800" dirty="0">
                <a:solidFill>
                  <a:srgbClr val="FF0000"/>
                </a:solidFill>
              </a:rPr>
              <a:t>社会价值</a:t>
            </a:r>
            <a:r>
              <a:rPr lang="zh-CN" altLang="en-US" sz="2800" dirty="0"/>
              <a:t>为目的的阅读。</a:t>
            </a:r>
            <a:endParaRPr lang="zh-CN" altLang="en-US" sz="2800" dirty="0"/>
          </a:p>
        </p:txBody>
      </p:sp>
      <p:sp>
        <p:nvSpPr>
          <p:cNvPr id="14" name="标题 4"/>
          <p:cNvSpPr>
            <a:spLocks noGrp="1"/>
          </p:cNvSpPr>
          <p:nvPr>
            <p:ph type="ctrTitle" idx="13"/>
          </p:nvPr>
        </p:nvSpPr>
        <p:spPr>
          <a:xfrm>
            <a:off x="2223440" y="1089070"/>
            <a:ext cx="7151566" cy="971035"/>
          </a:xfrm>
        </p:spPr>
        <p:txBody>
          <a:bodyPr>
            <a:normAutofit/>
          </a:bodyPr>
          <a:lstStyle/>
          <a:p>
            <a:r>
              <a:rPr lang="zh-CN" altLang="en-US" sz="3100" dirty="0">
                <a:latin typeface="黑体" panose="02010609060101010101" pitchFamily="49" charset="-122"/>
                <a:ea typeface="黑体" panose="02010609060101010101" pitchFamily="49" charset="-122"/>
              </a:rPr>
              <a:t>（三）理解性</a:t>
            </a:r>
            <a:r>
              <a:rPr lang="zh-CN" altLang="en-US" sz="3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阅读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02610" y="299061"/>
            <a:ext cx="451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一、实用性文本阅读简介</a:t>
            </a:r>
            <a:endParaRPr lang="zh-CN" altLang="en-US" dirty="0"/>
          </a:p>
        </p:txBody>
      </p:sp>
      <p:sp>
        <p:nvSpPr>
          <p:cNvPr id="17" name="文本占位符 2"/>
          <p:cNvSpPr txBox="1">
            <a:spLocks/>
          </p:cNvSpPr>
          <p:nvPr/>
        </p:nvSpPr>
        <p:spPr>
          <a:xfrm>
            <a:off x="5938733" y="2202949"/>
            <a:ext cx="3869884" cy="58110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342891" marR="0" indent="-342891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kern="1200" spc="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357188" indent="-28575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华文新魏" panose="02010800040101010101" pitchFamily="2" charset="-122"/>
              <a:buChar char=" "/>
              <a:defRPr sz="2000" b="0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pc="267" dirty="0" smtClean="0"/>
              <a:t>1.</a:t>
            </a:r>
            <a:r>
              <a:rPr lang="zh-CN" altLang="en-US" sz="2800" spc="267" dirty="0" smtClean="0"/>
              <a:t>目标：</a:t>
            </a:r>
            <a:r>
              <a:rPr lang="zh-CN" altLang="zh-CN" sz="2800" dirty="0"/>
              <a:t>理解</a:t>
            </a:r>
            <a:r>
              <a:rPr lang="zh-CN" altLang="zh-CN" sz="2800" dirty="0" smtClean="0"/>
              <a:t>文章内容</a:t>
            </a:r>
            <a:endParaRPr lang="zh-CN" altLang="en-US" sz="2800" spc="267" dirty="0"/>
          </a:p>
        </p:txBody>
      </p:sp>
      <p:sp>
        <p:nvSpPr>
          <p:cNvPr id="19" name="圆角矩形 18"/>
          <p:cNvSpPr/>
          <p:nvPr/>
        </p:nvSpPr>
        <p:spPr>
          <a:xfrm>
            <a:off x="1443789" y="973765"/>
            <a:ext cx="9211377" cy="5290848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2"/>
          <p:cNvSpPr txBox="1">
            <a:spLocks/>
          </p:cNvSpPr>
          <p:nvPr/>
        </p:nvSpPr>
        <p:spPr>
          <a:xfrm>
            <a:off x="5911984" y="4839678"/>
            <a:ext cx="3869884" cy="47671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342891" marR="0" indent="-342891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kern="1200" spc="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357188" indent="-28575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华文新魏" panose="02010800040101010101" pitchFamily="2" charset="-122"/>
              <a:buChar char=" "/>
              <a:defRPr sz="2000" b="0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spc="267" dirty="0" smtClean="0"/>
              <a:t>（</a:t>
            </a:r>
            <a:r>
              <a:rPr lang="en-US" altLang="zh-CN" sz="2800" spc="267" dirty="0" smtClean="0"/>
              <a:t>2</a:t>
            </a:r>
            <a:r>
              <a:rPr lang="zh-CN" altLang="en-US" sz="2800" spc="267" dirty="0" smtClean="0"/>
              <a:t>）面：</a:t>
            </a:r>
            <a:r>
              <a:rPr lang="zh-CN" altLang="zh-CN" sz="2800" dirty="0"/>
              <a:t>文章的材料及解释</a:t>
            </a:r>
            <a:endParaRPr lang="zh-CN" altLang="en-US" sz="2800" spc="267" dirty="0"/>
          </a:p>
        </p:txBody>
      </p:sp>
    </p:spTree>
    <p:extLst>
      <p:ext uri="{BB962C8B-B14F-4D97-AF65-F5344CB8AC3E}">
        <p14:creationId xmlns:p14="http://schemas.microsoft.com/office/powerpoint/2010/main" val="363012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7" grpId="0" animBg="1"/>
      <p:bldP spid="9" grpId="0" animBg="1"/>
      <p:bldP spid="10" grpId="0" animBg="1"/>
      <p:bldP spid="11" grpId="0" build="p"/>
      <p:bldP spid="11" grpId="1" build="p"/>
      <p:bldP spid="12" grpId="0" build="p"/>
      <p:bldP spid="13" grpId="0" build="p"/>
      <p:bldP spid="17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6367278" y="2156059"/>
            <a:ext cx="5317791" cy="318596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三个角度分析：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第一</a:t>
            </a:r>
            <a:r>
              <a:rPr lang="zh-CN" altLang="zh-CN" sz="2000" dirty="0"/>
              <a:t>个角度：关注文中的</a:t>
            </a:r>
            <a:r>
              <a:rPr lang="zh-CN" altLang="zh-CN" sz="2000" dirty="0">
                <a:solidFill>
                  <a:srgbClr val="FF0000"/>
                </a:solidFill>
              </a:rPr>
              <a:t>小标题</a:t>
            </a:r>
            <a:r>
              <a:rPr lang="zh-CN" altLang="zh-CN" sz="2000" dirty="0"/>
              <a:t>，结合文章的主要内容梳理整篇文章的结构。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第二个角度：抓住</a:t>
            </a:r>
            <a:r>
              <a:rPr lang="zh-CN" altLang="zh-CN" sz="2000" dirty="0">
                <a:solidFill>
                  <a:srgbClr val="FF0000"/>
                </a:solidFill>
              </a:rPr>
              <a:t>时间线索</a:t>
            </a:r>
            <a:r>
              <a:rPr lang="zh-CN" altLang="zh-CN" sz="2000" dirty="0"/>
              <a:t>，理清青蒿素的发现过程。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第三个角度，辨析</a:t>
            </a:r>
            <a:r>
              <a:rPr lang="zh-CN" altLang="zh-CN" sz="2000" dirty="0">
                <a:solidFill>
                  <a:srgbClr val="FF0000"/>
                </a:solidFill>
              </a:rPr>
              <a:t>关键词语</a:t>
            </a:r>
            <a:r>
              <a:rPr lang="zh-CN" altLang="zh-CN" sz="2000" dirty="0"/>
              <a:t>，梳理青蒿素发现的艰难历程。</a:t>
            </a:r>
          </a:p>
          <a:p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6240053" y="1127573"/>
            <a:ext cx="5291012" cy="971035"/>
          </a:xfrm>
        </p:spPr>
        <p:txBody>
          <a:bodyPr>
            <a:normAutofit/>
          </a:bodyPr>
          <a:lstStyle/>
          <a:p>
            <a:r>
              <a:rPr lang="zh-CN" altLang="en-US" sz="2400" spc="267" dirty="0" smtClean="0">
                <a:ea typeface="微软雅黑" panose="020B0503020204020204" charset="-122"/>
                <a:cs typeface="+mn-cs"/>
              </a:rPr>
              <a:t>      这“</a:t>
            </a:r>
            <a:r>
              <a:rPr lang="zh-CN" altLang="en-US" sz="2400" spc="267" dirty="0">
                <a:ea typeface="微软雅黑" panose="020B0503020204020204" charset="-122"/>
                <a:cs typeface="+mn-cs"/>
              </a:rPr>
              <a:t>人类征服疾病的一小步</a:t>
            </a:r>
            <a:r>
              <a:rPr lang="zh-CN" altLang="en-US" sz="2400" spc="267" dirty="0">
                <a:ea typeface="微软雅黑" panose="020B0503020204020204" charset="-122"/>
                <a:cs typeface="+mn-cs"/>
              </a:rPr>
              <a:t>”，</a:t>
            </a:r>
            <a:r>
              <a:rPr lang="zh-CN" altLang="en-US" sz="2400" spc="267" dirty="0">
                <a:ea typeface="微软雅黑" panose="020B0503020204020204" charset="-122"/>
                <a:cs typeface="+mn-cs"/>
              </a:rPr>
              <a:t>作者</a:t>
            </a:r>
            <a:r>
              <a:rPr lang="zh-CN" altLang="en-US" sz="2400" spc="267" dirty="0" smtClean="0">
                <a:ea typeface="微软雅黑" panose="020B0503020204020204" charset="-122"/>
                <a:cs typeface="+mn-cs"/>
              </a:rPr>
              <a:t>是怎样迈出</a:t>
            </a:r>
            <a:r>
              <a:rPr lang="zh-CN" altLang="en-US" sz="2400" spc="267" dirty="0">
                <a:ea typeface="微软雅黑" panose="020B0503020204020204" charset="-122"/>
                <a:cs typeface="+mn-cs"/>
              </a:rPr>
              <a:t>来的呢？</a:t>
            </a:r>
          </a:p>
        </p:txBody>
      </p:sp>
      <p:sp>
        <p:nvSpPr>
          <p:cNvPr id="7" name="矩形 6"/>
          <p:cNvSpPr/>
          <p:nvPr/>
        </p:nvSpPr>
        <p:spPr>
          <a:xfrm>
            <a:off x="487679" y="202125"/>
            <a:ext cx="989797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120000"/>
              </a:lnSpc>
              <a:buSzPts val="1800"/>
            </a:pPr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二、</a:t>
            </a:r>
            <a:r>
              <a:rPr lang="zh-CN" altLang="zh-CN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《青蒿素：人类征服疾病的一小步》</a:t>
            </a:r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阅读指导</a:t>
            </a:r>
            <a:endParaRPr lang="zh-CN" altLang="en-US" sz="2800" spc="267" dirty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051" name="Picture 3" descr="E:\语文教学工作\4.17\timg_副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0" y="1116531"/>
            <a:ext cx="5507883" cy="42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25239" y="5572192"/>
            <a:ext cx="604203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2011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9</a:t>
            </a:r>
            <a:r>
              <a:rPr lang="zh-CN" altLang="en-US" sz="2000" dirty="0" smtClean="0"/>
              <a:t>月，屠</a:t>
            </a:r>
            <a:r>
              <a:rPr lang="zh-CN" altLang="en-US" sz="2000" dirty="0"/>
              <a:t>呦呦获拉斯克</a:t>
            </a:r>
            <a:r>
              <a:rPr lang="en-US" altLang="zh-CN" sz="2000" dirty="0"/>
              <a:t>-</a:t>
            </a:r>
            <a:r>
              <a:rPr lang="zh-CN" altLang="en-US" sz="2000" dirty="0"/>
              <a:t>狄贝基临床医学研究奖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208296" y="973765"/>
            <a:ext cx="5553776" cy="4368255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5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4436323" y="4749454"/>
            <a:ext cx="5949335" cy="42956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4436325" y="3808465"/>
            <a:ext cx="5958960" cy="404261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4436324" y="2604800"/>
            <a:ext cx="5958960" cy="404261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654518" y="4807824"/>
            <a:ext cx="2926080" cy="404261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54518" y="4148993"/>
            <a:ext cx="3282214" cy="404261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54518" y="3521055"/>
            <a:ext cx="3282214" cy="404261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54518" y="2905846"/>
            <a:ext cx="3282214" cy="404261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54517" y="2252932"/>
            <a:ext cx="3282215" cy="404261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54518" y="1655545"/>
            <a:ext cx="1001027" cy="404261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705553" y="1699338"/>
            <a:ext cx="950020" cy="408991"/>
          </a:xfrm>
        </p:spPr>
        <p:txBody>
          <a:bodyPr/>
          <a:lstStyle/>
          <a:p>
            <a:pPr algn="ctr"/>
            <a:r>
              <a:rPr lang="zh-CN" altLang="en-US" dirty="0" smtClean="0"/>
              <a:t>引言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4481310" y="2622264"/>
            <a:ext cx="5904348" cy="408991"/>
          </a:xfrm>
        </p:spPr>
        <p:txBody>
          <a:bodyPr>
            <a:noAutofit/>
          </a:bodyPr>
          <a:lstStyle/>
          <a:p>
            <a:r>
              <a:rPr lang="zh-CN" altLang="en-US" sz="1800" dirty="0" smtClean="0"/>
              <a:t>第二部分：</a:t>
            </a:r>
            <a:r>
              <a:rPr lang="zh-CN" altLang="zh-CN" sz="1800" dirty="0" smtClean="0"/>
              <a:t>叙述</a:t>
            </a:r>
            <a:r>
              <a:rPr lang="zh-CN" altLang="zh-CN" sz="1800" dirty="0"/>
              <a:t>屠呦呦</a:t>
            </a:r>
            <a:r>
              <a:rPr lang="zh-CN" altLang="zh-CN" sz="1800" dirty="0" smtClean="0"/>
              <a:t>团队探索</a:t>
            </a:r>
            <a:r>
              <a:rPr lang="zh-CN" altLang="zh-CN" sz="1800" dirty="0"/>
              <a:t>和</a:t>
            </a:r>
            <a:r>
              <a:rPr lang="zh-CN" altLang="zh-CN" sz="1800" dirty="0" smtClean="0"/>
              <a:t>研究</a:t>
            </a:r>
            <a:r>
              <a:rPr lang="zh-CN" altLang="en-US" sz="1800" dirty="0" smtClean="0"/>
              <a:t>青蒿素的</a:t>
            </a:r>
            <a:r>
              <a:rPr lang="zh-CN" altLang="zh-CN" sz="1800" dirty="0" smtClean="0"/>
              <a:t>历程</a:t>
            </a:r>
            <a:r>
              <a:rPr lang="zh-CN" altLang="zh-CN" sz="1800" dirty="0"/>
              <a:t>。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1704829" y="992791"/>
            <a:ext cx="8536451" cy="411223"/>
          </a:xfrm>
        </p:spPr>
        <p:txBody>
          <a:bodyPr>
            <a:normAutofit fontScale="85000" lnSpcReduction="10000"/>
          </a:bodyPr>
          <a:lstStyle/>
          <a:p>
            <a:r>
              <a:rPr lang="zh-CN" altLang="zh-CN" sz="2000" dirty="0"/>
              <a:t>第一个角度：关注文中的</a:t>
            </a:r>
            <a:r>
              <a:rPr lang="zh-CN" altLang="zh-CN" sz="2000" dirty="0">
                <a:solidFill>
                  <a:srgbClr val="FF0000"/>
                </a:solidFill>
              </a:rPr>
              <a:t>小标题</a:t>
            </a:r>
            <a:r>
              <a:rPr lang="zh-CN" altLang="zh-CN" sz="2000" dirty="0"/>
              <a:t>，结合文章的主要内容梳理整篇文章的结构。</a:t>
            </a:r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87679" y="202125"/>
            <a:ext cx="989797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120000"/>
              </a:lnSpc>
              <a:buSzPts val="1800"/>
            </a:pPr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二、</a:t>
            </a:r>
            <a:r>
              <a:rPr lang="zh-CN" altLang="zh-CN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《青蒿素：人类征服疾病的一小步》</a:t>
            </a:r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阅读指导</a:t>
            </a:r>
            <a:endParaRPr lang="zh-CN" altLang="en-US" sz="2800" spc="267" dirty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7679" y="2252932"/>
            <a:ext cx="382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267" dirty="0" smtClean="0">
                <a:latin typeface="Arial" panose="020B0604020202020204" pitchFamily="34" charset="0"/>
                <a:ea typeface="微软雅黑" panose="020B0503020204020204" charset="-122"/>
              </a:rPr>
              <a:t> 1.</a:t>
            </a:r>
            <a:r>
              <a:rPr lang="zh-CN" altLang="zh-CN" spc="267" dirty="0" smtClean="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zh-CN" b="1" spc="267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发现</a:t>
            </a:r>
            <a:r>
              <a:rPr lang="zh-CN" altLang="zh-CN" spc="267" dirty="0">
                <a:latin typeface="Arial" panose="020B0604020202020204" pitchFamily="34" charset="0"/>
                <a:ea typeface="微软雅黑" panose="020B0503020204020204" charset="-122"/>
              </a:rPr>
              <a:t>青蒿素的抗疟</a:t>
            </a:r>
            <a:r>
              <a:rPr lang="zh-CN" altLang="zh-CN" b="1" spc="267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疗效</a:t>
            </a:r>
            <a:r>
              <a:rPr lang="zh-CN" altLang="zh-CN" spc="267" dirty="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endParaRPr lang="zh-CN" altLang="en-US" spc="267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679" y="2931040"/>
            <a:ext cx="2918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pc="267" dirty="0" smtClean="0">
                <a:latin typeface="Arial" panose="020B0604020202020204" pitchFamily="34" charset="0"/>
                <a:ea typeface="微软雅黑" panose="020B0503020204020204" charset="-122"/>
              </a:rPr>
              <a:t>  </a:t>
            </a:r>
            <a:r>
              <a:rPr lang="en-US" altLang="zh-CN" spc="267" dirty="0" smtClean="0">
                <a:latin typeface="Arial" panose="020B0604020202020204" pitchFamily="34" charset="0"/>
                <a:ea typeface="微软雅黑" panose="020B0503020204020204" charset="-122"/>
              </a:rPr>
              <a:t>2.</a:t>
            </a:r>
            <a:r>
              <a:rPr lang="zh-CN" altLang="en-US" spc="267" dirty="0" smtClean="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pc="267" dirty="0">
                <a:latin typeface="Arial" panose="020B0604020202020204" pitchFamily="34" charset="0"/>
                <a:ea typeface="微软雅黑" panose="020B0503020204020204" charset="-122"/>
              </a:rPr>
              <a:t>从分子到</a:t>
            </a:r>
            <a:r>
              <a:rPr lang="zh-CN" altLang="en-US" b="1" spc="267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药物</a:t>
            </a:r>
            <a:r>
              <a:rPr lang="zh-CN" altLang="en-US" dirty="0"/>
              <a:t>”</a:t>
            </a:r>
          </a:p>
        </p:txBody>
      </p:sp>
      <p:sp>
        <p:nvSpPr>
          <p:cNvPr id="10" name="矩形 9"/>
          <p:cNvSpPr/>
          <p:nvPr/>
        </p:nvSpPr>
        <p:spPr>
          <a:xfrm>
            <a:off x="521317" y="3538520"/>
            <a:ext cx="2337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267" dirty="0" smtClean="0">
                <a:latin typeface="Arial" panose="020B0604020202020204" pitchFamily="34" charset="0"/>
                <a:ea typeface="微软雅黑" panose="020B0503020204020204" charset="-122"/>
              </a:rPr>
              <a:t>  3.</a:t>
            </a:r>
            <a:r>
              <a:rPr lang="zh-CN" altLang="zh-CN" spc="267" dirty="0" smtClean="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zh-CN" b="1" spc="267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影响</a:t>
            </a:r>
            <a:r>
              <a:rPr lang="zh-CN" altLang="zh-CN" spc="267" dirty="0" smtClean="0">
                <a:latin typeface="Arial" panose="020B0604020202020204" pitchFamily="34" charset="0"/>
                <a:ea typeface="微软雅黑" panose="020B0503020204020204" charset="-122"/>
              </a:rPr>
              <a:t>世界”</a:t>
            </a:r>
            <a:endParaRPr lang="zh-CN" altLang="en-US" spc="267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7233" y="4147937"/>
            <a:ext cx="259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267" dirty="0" smtClean="0">
                <a:latin typeface="Arial" panose="020B0604020202020204" pitchFamily="34" charset="0"/>
                <a:ea typeface="微软雅黑" panose="020B0503020204020204" charset="-122"/>
              </a:rPr>
              <a:t>   4.</a:t>
            </a:r>
            <a:r>
              <a:rPr lang="zh-CN" altLang="zh-CN" spc="267" dirty="0" smtClean="0">
                <a:latin typeface="Arial" panose="020B0604020202020204" pitchFamily="34" charset="0"/>
                <a:ea typeface="微软雅黑" panose="020B0503020204020204" charset="-122"/>
              </a:rPr>
              <a:t>“发展与超越”</a:t>
            </a:r>
            <a:endParaRPr lang="zh-CN" altLang="en-US" spc="267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1318" y="4833123"/>
            <a:ext cx="3027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267" dirty="0" smtClean="0">
                <a:latin typeface="Arial" panose="020B0604020202020204" pitchFamily="34" charset="0"/>
                <a:ea typeface="微软雅黑" panose="020B0503020204020204" charset="-122"/>
              </a:rPr>
              <a:t>  5.</a:t>
            </a:r>
            <a:r>
              <a:rPr lang="zh-CN" altLang="zh-CN" spc="267" dirty="0" smtClean="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zh-CN" b="1" spc="267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中医药学</a:t>
            </a:r>
            <a:r>
              <a:rPr lang="zh-CN" altLang="zh-CN" spc="267" dirty="0">
                <a:latin typeface="Arial" panose="020B0604020202020204" pitchFamily="34" charset="0"/>
                <a:ea typeface="微软雅黑" panose="020B0503020204020204" charset="-122"/>
              </a:rPr>
              <a:t>的贡献”</a:t>
            </a:r>
            <a:endParaRPr lang="zh-CN" altLang="en-US" spc="267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右大括号 18"/>
          <p:cNvSpPr/>
          <p:nvPr/>
        </p:nvSpPr>
        <p:spPr>
          <a:xfrm>
            <a:off x="3946361" y="2437598"/>
            <a:ext cx="248916" cy="670378"/>
          </a:xfrm>
          <a:prstGeom prst="rightBrace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大括号 19"/>
          <p:cNvSpPr/>
          <p:nvPr/>
        </p:nvSpPr>
        <p:spPr>
          <a:xfrm>
            <a:off x="3955720" y="3680745"/>
            <a:ext cx="248916" cy="670378"/>
          </a:xfrm>
          <a:prstGeom prst="rightBrace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"/>
          <p:cNvSpPr txBox="1">
            <a:spLocks/>
          </p:cNvSpPr>
          <p:nvPr/>
        </p:nvSpPr>
        <p:spPr>
          <a:xfrm>
            <a:off x="4436324" y="3811439"/>
            <a:ext cx="5804956" cy="4012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342891" marR="0" indent="-342891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kern="1200" spc="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357188" indent="-28575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华文新魏" panose="02010800040101010101" pitchFamily="2" charset="-122"/>
              <a:buChar char=" "/>
              <a:defRPr sz="2000" b="0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 smtClean="0"/>
              <a:t>第三部分</a:t>
            </a:r>
            <a:r>
              <a:rPr lang="zh-CN" altLang="en-US" sz="1800" dirty="0"/>
              <a:t>：</a:t>
            </a:r>
            <a:r>
              <a:rPr lang="zh-CN" altLang="zh-CN" sz="1800" dirty="0" smtClean="0"/>
              <a:t>阐述</a:t>
            </a:r>
            <a:r>
              <a:rPr lang="zh-CN" altLang="zh-CN" sz="1800" dirty="0"/>
              <a:t>屠呦呦团队在青蒿素研究上的成果。</a:t>
            </a:r>
          </a:p>
        </p:txBody>
      </p:sp>
      <p:sp>
        <p:nvSpPr>
          <p:cNvPr id="22" name="矩形 21"/>
          <p:cNvSpPr/>
          <p:nvPr/>
        </p:nvSpPr>
        <p:spPr>
          <a:xfrm>
            <a:off x="4436323" y="4811478"/>
            <a:ext cx="5140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pc="200" dirty="0">
                <a:latin typeface="Arial" panose="020B0604020202020204" pitchFamily="34" charset="0"/>
                <a:ea typeface="微软雅黑" panose="020B0503020204020204" charset="-122"/>
              </a:rPr>
              <a:t>第三部分：</a:t>
            </a:r>
            <a:r>
              <a:rPr lang="zh-CN" altLang="zh-CN" spc="200" dirty="0">
                <a:latin typeface="Arial" panose="020B0604020202020204" pitchFamily="34" charset="0"/>
                <a:ea typeface="微软雅黑" panose="020B0503020204020204" charset="-122"/>
              </a:rPr>
              <a:t>概述</a:t>
            </a:r>
            <a:r>
              <a:rPr lang="zh-CN" altLang="zh-CN" spc="200" dirty="0">
                <a:latin typeface="Arial" panose="020B0604020202020204" pitchFamily="34" charset="0"/>
                <a:ea typeface="微软雅黑" panose="020B0503020204020204" charset="-122"/>
              </a:rPr>
              <a:t>近年来中医药学的新</a:t>
            </a:r>
            <a:r>
              <a:rPr lang="zh-CN" altLang="zh-CN" spc="200" dirty="0" smtClean="0">
                <a:latin typeface="Arial" panose="020B0604020202020204" pitchFamily="34" charset="0"/>
                <a:ea typeface="微软雅黑" panose="020B0503020204020204" charset="-122"/>
              </a:rPr>
              <a:t>贡献</a:t>
            </a:r>
            <a:r>
              <a:rPr lang="zh-CN" altLang="en-US" spc="200" dirty="0" smtClean="0"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zh-CN" altLang="en-US" spc="2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1715280" y="1857674"/>
            <a:ext cx="2721043" cy="1540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3580599" y="4964234"/>
            <a:ext cx="855724" cy="1073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4436323" y="1655545"/>
            <a:ext cx="5949335" cy="71227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436323" y="1681470"/>
            <a:ext cx="5949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pc="267" dirty="0" smtClean="0">
                <a:latin typeface="Arial" panose="020B0604020202020204" pitchFamily="34" charset="0"/>
                <a:ea typeface="微软雅黑" panose="020B0503020204020204" charset="-122"/>
              </a:rPr>
              <a:t>第一部分：主要</a:t>
            </a:r>
            <a:r>
              <a:rPr lang="zh-CN" altLang="zh-CN" spc="267" dirty="0" smtClean="0">
                <a:latin typeface="Arial" panose="020B0604020202020204" pitchFamily="34" charset="0"/>
                <a:ea typeface="微软雅黑" panose="020B0503020204020204" charset="-122"/>
              </a:rPr>
              <a:t>阐述中医</a:t>
            </a:r>
            <a:r>
              <a:rPr lang="zh-CN" altLang="zh-CN" spc="267" dirty="0">
                <a:latin typeface="Arial" panose="020B0604020202020204" pitchFamily="34" charset="0"/>
                <a:ea typeface="微软雅黑" panose="020B0503020204020204" charset="-122"/>
              </a:rPr>
              <a:t>药学在发现和提取青蒿素过程中的作用。</a:t>
            </a:r>
          </a:p>
          <a:p>
            <a:endParaRPr lang="zh-CN" altLang="en-US" spc="267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17234" y="877515"/>
            <a:ext cx="10834700" cy="4628136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3" grpId="0" build="p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6086586" y="1380590"/>
            <a:ext cx="3520121" cy="4590553"/>
          </a:xfrm>
          <a:solidFill>
            <a:srgbClr val="A7E8FF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en-US" altLang="zh-CN" sz="2000" dirty="0" smtClean="0"/>
              <a:t>2011</a:t>
            </a:r>
            <a:r>
              <a:rPr lang="zh-CN" altLang="zh-CN" sz="2000" dirty="0"/>
              <a:t>年度拉斯克奖于</a:t>
            </a:r>
            <a:r>
              <a:rPr lang="en-US" altLang="zh-CN" sz="2000" dirty="0"/>
              <a:t>9</a:t>
            </a:r>
            <a:r>
              <a:rPr lang="zh-CN" altLang="zh-CN" sz="2000" dirty="0"/>
              <a:t>月</a:t>
            </a:r>
            <a:r>
              <a:rPr lang="en-US" altLang="zh-CN" sz="2000" dirty="0"/>
              <a:t>12</a:t>
            </a:r>
            <a:r>
              <a:rPr lang="zh-CN" altLang="zh-CN" sz="2000" dirty="0"/>
              <a:t>日公布，屠呦呦获拉斯克</a:t>
            </a:r>
            <a:r>
              <a:rPr lang="en-US" altLang="zh-CN" sz="2000" dirty="0"/>
              <a:t>-</a:t>
            </a:r>
            <a:r>
              <a:rPr lang="zh-CN" altLang="zh-CN" sz="2000" dirty="0"/>
              <a:t>狄贝基临床医学研究奖，以表彰她“发现了青蒿素——一种治疗疟疾的药物，在全球特别是发展中国家挽救了数百万人的生命”。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487679" y="202125"/>
            <a:ext cx="989797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120000"/>
              </a:lnSpc>
              <a:buSzPts val="1800"/>
            </a:pPr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二、</a:t>
            </a:r>
            <a:r>
              <a:rPr lang="zh-CN" altLang="zh-CN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《青蒿素：人类征服疾病的一小步》</a:t>
            </a:r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阅读指导</a:t>
            </a:r>
            <a:endParaRPr lang="zh-CN" altLang="en-US" sz="2800" spc="267" dirty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副标题 3"/>
          <p:cNvSpPr txBox="1">
            <a:spLocks/>
          </p:cNvSpPr>
          <p:nvPr/>
        </p:nvSpPr>
        <p:spPr>
          <a:xfrm>
            <a:off x="2721166" y="939898"/>
            <a:ext cx="6730843" cy="4112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kern="1200" spc="267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华文新魏" panose="02010800040101010101" pitchFamily="2" charset="-122"/>
              <a:buNone/>
              <a:defRPr sz="2000" b="0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第二个角度：抓住时间线索，理清青蒿素的发现过程。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20828"/>
              </p:ext>
            </p:extLst>
          </p:nvPr>
        </p:nvGraphicFramePr>
        <p:xfrm>
          <a:off x="3566161" y="1347538"/>
          <a:ext cx="2058982" cy="4592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8982"/>
              </a:tblGrid>
              <a:tr h="380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 dirty="0"/>
                        <a:t>时间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854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spc="267" baseline="0" dirty="0"/>
                        <a:t>20</a:t>
                      </a:r>
                      <a:r>
                        <a:rPr lang="zh-CN" sz="1800" kern="1200" spc="267" baseline="0" dirty="0"/>
                        <a:t>世纪</a:t>
                      </a:r>
                      <a:r>
                        <a:rPr lang="en-US" sz="1800" kern="1200" spc="267" baseline="0" dirty="0"/>
                        <a:t>50</a:t>
                      </a:r>
                      <a:r>
                        <a:rPr lang="zh-CN" sz="1800" kern="1200" spc="267" baseline="0" dirty="0"/>
                        <a:t>年代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854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spc="267" baseline="0" dirty="0"/>
                        <a:t>1967</a:t>
                      </a:r>
                      <a:r>
                        <a:rPr lang="zh-CN" sz="1800" kern="1200" spc="267" baseline="0" dirty="0"/>
                        <a:t>年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854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spc="267" baseline="0" dirty="0"/>
                        <a:t>1969</a:t>
                      </a:r>
                      <a:r>
                        <a:rPr lang="zh-CN" sz="1800" kern="1200" spc="267" baseline="0" dirty="0"/>
                        <a:t>年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854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spc="267" baseline="0" dirty="0">
                          <a:solidFill>
                            <a:srgbClr val="0070C0"/>
                          </a:solidFill>
                        </a:rPr>
                        <a:t>1971</a:t>
                      </a:r>
                      <a:r>
                        <a:rPr lang="zh-CN" sz="1800" kern="1200" spc="267" baseline="0" dirty="0">
                          <a:solidFill>
                            <a:srgbClr val="0070C0"/>
                          </a:solidFill>
                        </a:rPr>
                        <a:t>年</a:t>
                      </a:r>
                      <a:r>
                        <a:rPr lang="en-US" sz="1800" kern="1200" spc="267" baseline="0" dirty="0">
                          <a:solidFill>
                            <a:srgbClr val="0070C0"/>
                          </a:solidFill>
                        </a:rPr>
                        <a:t>10</a:t>
                      </a:r>
                      <a:r>
                        <a:rPr lang="zh-CN" sz="1800" kern="1200" spc="267" baseline="0" dirty="0">
                          <a:solidFill>
                            <a:srgbClr val="0070C0"/>
                          </a:solidFill>
                        </a:rPr>
                        <a:t>月</a:t>
                      </a:r>
                      <a:r>
                        <a:rPr lang="en-US" sz="1800" kern="1200" spc="267" baseline="0" dirty="0">
                          <a:solidFill>
                            <a:srgbClr val="0070C0"/>
                          </a:solidFill>
                        </a:rPr>
                        <a:t>4</a:t>
                      </a:r>
                      <a:r>
                        <a:rPr lang="zh-CN" sz="1800" kern="1200" spc="267" baseline="0" dirty="0">
                          <a:solidFill>
                            <a:srgbClr val="0070C0"/>
                          </a:solidFill>
                        </a:rPr>
                        <a:t>日</a:t>
                      </a:r>
                      <a:endParaRPr lang="zh-CN" sz="1800" b="0" kern="1200" spc="267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191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spc="267" baseline="0" dirty="0"/>
                        <a:t>20</a:t>
                      </a:r>
                      <a:r>
                        <a:rPr lang="zh-CN" sz="1800" kern="1200" spc="267" baseline="0" dirty="0"/>
                        <a:t>世纪</a:t>
                      </a:r>
                      <a:r>
                        <a:rPr lang="en-US" sz="1800" kern="1200" spc="267" baseline="0" dirty="0"/>
                        <a:t>70</a:t>
                      </a:r>
                      <a:r>
                        <a:rPr lang="zh-CN" sz="1800" kern="1200" spc="267" baseline="0" dirty="0"/>
                        <a:t>年代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191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spc="267" baseline="0" dirty="0">
                          <a:solidFill>
                            <a:srgbClr val="0070C0"/>
                          </a:solidFill>
                        </a:rPr>
                        <a:t>1972</a:t>
                      </a:r>
                      <a:r>
                        <a:rPr lang="zh-CN" sz="1800" kern="1200" spc="267" baseline="0" dirty="0">
                          <a:solidFill>
                            <a:srgbClr val="0070C0"/>
                          </a:solidFill>
                        </a:rPr>
                        <a:t>年</a:t>
                      </a:r>
                      <a:r>
                        <a:rPr lang="en-US" sz="1800" kern="1200" spc="267" baseline="0" dirty="0">
                          <a:solidFill>
                            <a:srgbClr val="0070C0"/>
                          </a:solidFill>
                        </a:rPr>
                        <a:t>11</a:t>
                      </a:r>
                      <a:r>
                        <a:rPr lang="zh-CN" sz="1800" kern="1200" spc="267" baseline="0" dirty="0">
                          <a:solidFill>
                            <a:srgbClr val="0070C0"/>
                          </a:solidFill>
                        </a:rPr>
                        <a:t>月</a:t>
                      </a:r>
                      <a:r>
                        <a:rPr lang="en-US" sz="1800" kern="1200" spc="267" baseline="0" dirty="0">
                          <a:solidFill>
                            <a:srgbClr val="0070C0"/>
                          </a:solidFill>
                        </a:rPr>
                        <a:t>8</a:t>
                      </a:r>
                      <a:r>
                        <a:rPr lang="zh-CN" sz="1800" kern="1200" spc="267" baseline="0" dirty="0">
                          <a:solidFill>
                            <a:srgbClr val="0070C0"/>
                          </a:solidFill>
                        </a:rPr>
                        <a:t>日</a:t>
                      </a:r>
                      <a:endParaRPr lang="zh-CN" sz="1800" b="0" kern="1200" spc="267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0014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spc="267" baseline="0" dirty="0"/>
                        <a:t>1973</a:t>
                      </a:r>
                      <a:r>
                        <a:rPr lang="zh-CN" sz="1800" kern="1200" spc="267" baseline="0" dirty="0"/>
                        <a:t>年秋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左大括号 8"/>
          <p:cNvSpPr/>
          <p:nvPr/>
        </p:nvSpPr>
        <p:spPr>
          <a:xfrm>
            <a:off x="3166711" y="2444817"/>
            <a:ext cx="346510" cy="385010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629636" y="6110256"/>
            <a:ext cx="2407903" cy="369332"/>
          </a:xfrm>
          <a:prstGeom prst="rect">
            <a:avLst/>
          </a:prstGeom>
          <a:solidFill>
            <a:srgbClr val="A7E8FF"/>
          </a:solidFill>
        </p:spPr>
        <p:txBody>
          <a:bodyPr wrap="none">
            <a:spAutoFit/>
          </a:bodyPr>
          <a:lstStyle/>
          <a:p>
            <a:r>
              <a:rPr lang="en-US" altLang="zh-CN" spc="267" dirty="0" smtClean="0">
                <a:latin typeface="Arial" panose="020B0604020202020204" pitchFamily="34" charset="0"/>
                <a:ea typeface="微软雅黑" panose="020B0503020204020204" charset="-122"/>
              </a:rPr>
              <a:t>2011</a:t>
            </a:r>
            <a:r>
              <a:rPr lang="zh-CN" altLang="zh-CN" spc="267" dirty="0">
                <a:latin typeface="Arial" panose="020B0604020202020204" pitchFamily="34" charset="0"/>
                <a:ea typeface="微软雅黑" panose="020B0503020204020204" charset="-122"/>
              </a:rPr>
              <a:t>年度拉斯克</a:t>
            </a:r>
            <a:r>
              <a:rPr lang="zh-CN" altLang="zh-CN" spc="267" dirty="0" smtClean="0">
                <a:latin typeface="Arial" panose="020B0604020202020204" pitchFamily="34" charset="0"/>
                <a:ea typeface="微软雅黑" panose="020B0503020204020204" charset="-122"/>
              </a:rPr>
              <a:t>奖</a:t>
            </a:r>
            <a:endParaRPr lang="zh-CN" altLang="en-US" spc="267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61236" y="4185203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44</a:t>
            </a:r>
            <a:r>
              <a:rPr lang="zh-CN" altLang="zh-CN" sz="2800" dirty="0"/>
              <a:t>年</a:t>
            </a:r>
            <a:endParaRPr lang="zh-CN" altLang="en-US" sz="2800" dirty="0"/>
          </a:p>
        </p:txBody>
      </p:sp>
      <p:sp>
        <p:nvSpPr>
          <p:cNvPr id="12" name="圆角矩形 11"/>
          <p:cNvSpPr/>
          <p:nvPr/>
        </p:nvSpPr>
        <p:spPr>
          <a:xfrm>
            <a:off x="2026486" y="877515"/>
            <a:ext cx="7877913" cy="5686914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27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87679" y="202125"/>
            <a:ext cx="989797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120000"/>
              </a:lnSpc>
              <a:buSzPts val="1800"/>
            </a:pPr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二、</a:t>
            </a:r>
            <a:r>
              <a:rPr lang="zh-CN" altLang="zh-CN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《青蒿素：人类征服疾病的一小步》</a:t>
            </a:r>
            <a:r>
              <a:rPr lang="zh-CN" altLang="en-US" sz="2800" spc="267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charset="-122"/>
              </a:rPr>
              <a:t>阅读指导</a:t>
            </a:r>
            <a:endParaRPr lang="zh-CN" altLang="en-US" sz="2800" spc="267" dirty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副标题 3"/>
          <p:cNvSpPr txBox="1">
            <a:spLocks/>
          </p:cNvSpPr>
          <p:nvPr/>
        </p:nvSpPr>
        <p:spPr>
          <a:xfrm>
            <a:off x="3070459" y="936315"/>
            <a:ext cx="6381550" cy="4112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kern="1200" spc="267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华文新魏" panose="02010800040101010101" pitchFamily="2" charset="-122"/>
              <a:buNone/>
              <a:defRPr sz="2000" b="0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第二个角度：抓住时间线索，理清青蒿素的发现过程。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231867"/>
              </p:ext>
            </p:extLst>
          </p:nvPr>
        </p:nvGraphicFramePr>
        <p:xfrm>
          <a:off x="1111718" y="1347538"/>
          <a:ext cx="7793313" cy="502110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70672"/>
                <a:gridCol w="4028594"/>
                <a:gridCol w="1694047"/>
              </a:tblGrid>
              <a:tr h="391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 dirty="0"/>
                        <a:t>时间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 dirty="0"/>
                        <a:t>事件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 dirty="0"/>
                        <a:t>意义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24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spc="267" baseline="0" dirty="0"/>
                        <a:t>20</a:t>
                      </a:r>
                      <a:r>
                        <a:rPr lang="zh-CN" sz="1800" kern="1200" spc="267" baseline="0" dirty="0"/>
                        <a:t>世纪</a:t>
                      </a:r>
                      <a:r>
                        <a:rPr lang="en-US" sz="1800" kern="1200" spc="267" baseline="0" dirty="0"/>
                        <a:t>50</a:t>
                      </a:r>
                      <a:r>
                        <a:rPr lang="zh-CN" sz="1800" kern="1200" spc="267" baseline="0" dirty="0"/>
                        <a:t>年代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/>
                        <a:t>国际抗疟研究受挫</a:t>
                      </a:r>
                      <a:endParaRPr lang="zh-CN" sz="1800" b="0" kern="1200" spc="267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/>
                        <a:t>国际背景</a:t>
                      </a:r>
                      <a:endParaRPr lang="zh-CN" sz="1800" b="0" kern="1200" spc="267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24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spc="267" baseline="0" dirty="0"/>
                        <a:t>1967</a:t>
                      </a:r>
                      <a:r>
                        <a:rPr lang="zh-CN" sz="1800" kern="1200" spc="267" baseline="0" dirty="0"/>
                        <a:t>年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/>
                        <a:t>中国政府启动“</a:t>
                      </a:r>
                      <a:r>
                        <a:rPr lang="en-US" sz="1800" kern="1200" spc="267" baseline="0"/>
                        <a:t>523</a:t>
                      </a:r>
                      <a:r>
                        <a:rPr lang="zh-CN" sz="1800" kern="1200" spc="267" baseline="0"/>
                        <a:t>项目”</a:t>
                      </a:r>
                      <a:endParaRPr lang="zh-CN" sz="1800" b="0" kern="1200" spc="267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/>
                        <a:t>国内背景</a:t>
                      </a:r>
                      <a:endParaRPr lang="zh-CN" sz="1800" b="0" kern="1200" spc="267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24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spc="267" baseline="0" dirty="0"/>
                        <a:t>1969</a:t>
                      </a:r>
                      <a:r>
                        <a:rPr lang="zh-CN" sz="1800" kern="1200" spc="267" baseline="0" dirty="0"/>
                        <a:t>年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 dirty="0"/>
                        <a:t>领导抗疟药研究工作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/>
                        <a:t>研究起点</a:t>
                      </a:r>
                      <a:endParaRPr lang="zh-CN" sz="1800" b="0" kern="1200" spc="267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24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spc="267" baseline="0" dirty="0">
                          <a:solidFill>
                            <a:srgbClr val="FF0000"/>
                          </a:solidFill>
                        </a:rPr>
                        <a:t>1971</a:t>
                      </a:r>
                      <a:r>
                        <a:rPr lang="zh-CN" sz="1800" kern="1200" spc="267" baseline="0" dirty="0">
                          <a:solidFill>
                            <a:srgbClr val="FF0000"/>
                          </a:solidFill>
                        </a:rPr>
                        <a:t>年</a:t>
                      </a:r>
                      <a:r>
                        <a:rPr lang="en-US" sz="1800" kern="1200" spc="267" baseline="0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zh-CN" sz="1800" kern="1200" spc="267" baseline="0" dirty="0">
                          <a:solidFill>
                            <a:srgbClr val="FF0000"/>
                          </a:solidFill>
                        </a:rPr>
                        <a:t>月</a:t>
                      </a:r>
                      <a:r>
                        <a:rPr lang="en-US" sz="1800" kern="1200" spc="267" baseline="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zh-CN" sz="1800" kern="1200" spc="267" baseline="0" dirty="0">
                          <a:solidFill>
                            <a:srgbClr val="FF0000"/>
                          </a:solidFill>
                        </a:rPr>
                        <a:t>日</a:t>
                      </a:r>
                      <a:endParaRPr lang="zh-CN" sz="1800" b="0" kern="1200" spc="267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200" spc="267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成功得到安全性高的中性提取物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 dirty="0"/>
                        <a:t>研究突破</a:t>
                      </a:r>
                      <a:endParaRPr lang="zh-CN" sz="1800" b="0" kern="1200" spc="267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68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spc="267" baseline="0"/>
                        <a:t>20</a:t>
                      </a:r>
                      <a:r>
                        <a:rPr lang="zh-CN" sz="1800" kern="1200" spc="267" baseline="0"/>
                        <a:t>世纪</a:t>
                      </a:r>
                      <a:r>
                        <a:rPr lang="en-US" sz="1800" kern="1200" spc="267" baseline="0"/>
                        <a:t>70</a:t>
                      </a:r>
                      <a:r>
                        <a:rPr lang="zh-CN" sz="1800" kern="1200" spc="267" baseline="0"/>
                        <a:t>年代</a:t>
                      </a:r>
                      <a:endParaRPr lang="zh-CN" sz="1800" b="0" kern="1200" spc="267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 dirty="0"/>
                        <a:t>与同事进行新药试验，确认对人体的安全性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/>
                        <a:t>临床试验</a:t>
                      </a:r>
                      <a:endParaRPr lang="zh-CN" sz="1800" b="0" kern="1200" spc="267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6895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spc="267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1972</a:t>
                      </a:r>
                      <a:r>
                        <a:rPr lang="zh-CN" sz="1800" b="1" kern="1200" spc="267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sz="1800" b="1" kern="1200" spc="267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sz="1800" b="1" kern="1200" spc="267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sz="1800" b="1" kern="1200" spc="267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sz="1800" b="1" kern="1200" spc="267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200" spc="267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分离提纯成功——青蒿素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 dirty="0"/>
                        <a:t>研究里程碑</a:t>
                      </a:r>
                      <a:endParaRPr lang="zh-CN" sz="1800" b="0" kern="1200" spc="267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0819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spc="267" baseline="0"/>
                        <a:t>1973</a:t>
                      </a:r>
                      <a:r>
                        <a:rPr lang="zh-CN" sz="1800" kern="1200" spc="267" baseline="0"/>
                        <a:t>年秋</a:t>
                      </a:r>
                      <a:endParaRPr lang="zh-CN" sz="1800" b="0" kern="1200" spc="267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 dirty="0"/>
                        <a:t>海南疫区试用青蒿素胶囊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 dirty="0"/>
                        <a:t>研究成果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spc="267" baseline="0" dirty="0"/>
                        <a:t>明确疗效</a:t>
                      </a:r>
                      <a:endParaRPr lang="zh-CN" sz="1800" b="0" kern="1200" spc="267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右大括号 8"/>
          <p:cNvSpPr/>
          <p:nvPr/>
        </p:nvSpPr>
        <p:spPr>
          <a:xfrm>
            <a:off x="8941869" y="2387065"/>
            <a:ext cx="279133" cy="1289786"/>
          </a:xfrm>
          <a:prstGeom prst="righ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右大括号 9"/>
          <p:cNvSpPr/>
          <p:nvPr/>
        </p:nvSpPr>
        <p:spPr>
          <a:xfrm>
            <a:off x="8954702" y="4272012"/>
            <a:ext cx="279133" cy="1289786"/>
          </a:xfrm>
          <a:prstGeom prst="righ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452008" y="1655545"/>
            <a:ext cx="2069431" cy="1337912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</a:rPr>
              <a:t>年多艰苦</a:t>
            </a:r>
            <a:r>
              <a:rPr lang="zh-CN" altLang="en-US" dirty="0">
                <a:solidFill>
                  <a:schemeClr val="tx1"/>
                </a:solidFill>
              </a:rPr>
              <a:t>研究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10</a:t>
            </a:r>
            <a:r>
              <a:rPr lang="zh-CN" altLang="en-US" dirty="0" smtClean="0">
                <a:solidFill>
                  <a:schemeClr val="tx1"/>
                </a:solidFill>
              </a:rPr>
              <a:t>种中草药，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最终明确青蒿</a:t>
            </a:r>
            <a:r>
              <a:rPr lang="zh-CN" altLang="en-US" dirty="0">
                <a:solidFill>
                  <a:schemeClr val="tx1"/>
                </a:solidFill>
              </a:rPr>
              <a:t>的抗疟药效。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452008" y="3075271"/>
            <a:ext cx="221381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701893" y="311384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zh-CN" dirty="0" smtClean="0"/>
              <a:t>科学</a:t>
            </a:r>
            <a:r>
              <a:rPr lang="zh-CN" altLang="zh-CN" dirty="0"/>
              <a:t>发现阶段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9524197" y="4272011"/>
            <a:ext cx="2069431" cy="644893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分离提纯获得青蒿素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9452006" y="4998720"/>
            <a:ext cx="221381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9750018" y="5034452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实践</a:t>
            </a:r>
            <a:r>
              <a:rPr lang="zh-CN" altLang="en-US" dirty="0"/>
              <a:t>应用阶段</a:t>
            </a:r>
          </a:p>
        </p:txBody>
      </p:sp>
    </p:spTree>
    <p:extLst>
      <p:ext uri="{BB962C8B-B14F-4D97-AF65-F5344CB8AC3E}">
        <p14:creationId xmlns:p14="http://schemas.microsoft.com/office/powerpoint/2010/main" val="21488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6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126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000120140530A18PPBG">
  <a:themeElements>
    <a:clrScheme name="kso_RED4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68F2C"/>
      </a:accent1>
      <a:accent2>
        <a:srgbClr val="BB4A27"/>
      </a:accent2>
      <a:accent3>
        <a:srgbClr val="E68C68"/>
      </a:accent3>
      <a:accent4>
        <a:srgbClr val="8F2578"/>
      </a:accent4>
      <a:accent5>
        <a:srgbClr val="DCD834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6">
      <a:majorFont>
        <a:latin typeface="Elephant"/>
        <a:ea typeface="幼圆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637026332889634403</Template>
  <TotalTime>2876</TotalTime>
  <Words>954</Words>
  <Application>Microsoft Office PowerPoint</Application>
  <PresentationFormat>自定义</PresentationFormat>
  <Paragraphs>117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A000120140530A18PPBG</vt:lpstr>
      <vt:lpstr>1_Office 主题​​</vt:lpstr>
      <vt:lpstr>实用性文本阅读指导 ——以《青蒿素》为例</vt:lpstr>
      <vt:lpstr>一、实用性文本阅读方法简述</vt:lpstr>
      <vt:lpstr>（一）关于实用性文本</vt:lpstr>
      <vt:lpstr>（二）实用性文本阅读策略</vt:lpstr>
      <vt:lpstr>（三）理解性阅读</vt:lpstr>
      <vt:lpstr>      这“人类征服疾病的一小步”，作者是怎样迈出来的呢？</vt:lpstr>
      <vt:lpstr>PowerPoint 演示文稿</vt:lpstr>
      <vt:lpstr>PowerPoint 演示文稿</vt:lpstr>
      <vt:lpstr>PowerPoint 演示文稿</vt:lpstr>
      <vt:lpstr>“开始从中草药中寻找并提取可能具有抗疟疗效的成分。”</vt:lpstr>
      <vt:lpstr>“然而”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刘保锋</cp:lastModifiedBy>
  <cp:revision>222</cp:revision>
  <dcterms:created xsi:type="dcterms:W3CDTF">2019-08-28T15:40:44Z</dcterms:created>
  <dcterms:modified xsi:type="dcterms:W3CDTF">2020-04-18T11:59:09Z</dcterms:modified>
</cp:coreProperties>
</file>