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4" r:id="rId8"/>
    <p:sldId id="263" r:id="rId9"/>
    <p:sldId id="265" r:id="rId10"/>
    <p:sldId id="266" r:id="rId11"/>
    <p:sldId id="267" r:id="rId12"/>
    <p:sldId id="269" r:id="rId13"/>
    <p:sldId id="268" r:id="rId14"/>
    <p:sldId id="270" r:id="rId15"/>
    <p:sldId id="271" r:id="rId16"/>
    <p:sldId id="272" r:id="rId17"/>
    <p:sldId id="27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79" d="100"/>
          <a:sy n="79" d="100"/>
        </p:scale>
        <p:origin x="-48" y="-7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0FC5B-6077-4DDF-A692-C39F78D349B4}" type="datetimeFigureOut">
              <a:rPr lang="zh-CN" altLang="en-US" smtClean="0"/>
              <a:t>2020/4/26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C56C0-85AB-4203-BF65-95E2D8BB678F}" type="slidenum">
              <a:rPr lang="zh-CN" altLang="en-US" smtClean="0"/>
              <a:t>‹#›</a:t>
            </a:fld>
            <a:endParaRPr lang="zh-CN" altLang="en-US"/>
          </a:p>
        </p:txBody>
      </p:sp>
    </p:spTree>
    <p:extLst>
      <p:ext uri="{BB962C8B-B14F-4D97-AF65-F5344CB8AC3E}">
        <p14:creationId xmlns:p14="http://schemas.microsoft.com/office/powerpoint/2010/main" val="325072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363825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this brochure is to instruct how to survive an earthquake.</a:t>
            </a:r>
          </a:p>
        </p:txBody>
      </p:sp>
    </p:spTree>
    <p:extLst>
      <p:ext uri="{BB962C8B-B14F-4D97-AF65-F5344CB8AC3E}">
        <p14:creationId xmlns:p14="http://schemas.microsoft.com/office/powerpoint/2010/main" val="181712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this brochure is to instruct how to survive an earthquake.</a:t>
            </a:r>
          </a:p>
        </p:txBody>
      </p:sp>
    </p:spTree>
    <p:extLst>
      <p:ext uri="{BB962C8B-B14F-4D97-AF65-F5344CB8AC3E}">
        <p14:creationId xmlns:p14="http://schemas.microsoft.com/office/powerpoint/2010/main" val="168522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this brochure is to instruct how to survive an earthquake.</a:t>
            </a:r>
          </a:p>
        </p:txBody>
      </p:sp>
    </p:spTree>
    <p:extLst>
      <p:ext uri="{BB962C8B-B14F-4D97-AF65-F5344CB8AC3E}">
        <p14:creationId xmlns:p14="http://schemas.microsoft.com/office/powerpoint/2010/main" val="371894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this brochure is to instruct how to survive an earthquake.</a:t>
            </a:r>
          </a:p>
        </p:txBody>
      </p:sp>
    </p:spTree>
    <p:extLst>
      <p:ext uri="{BB962C8B-B14F-4D97-AF65-F5344CB8AC3E}">
        <p14:creationId xmlns:p14="http://schemas.microsoft.com/office/powerpoint/2010/main" val="88630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this brochure is to instruct how to survive an earthquake.</a:t>
            </a:r>
          </a:p>
        </p:txBody>
      </p:sp>
    </p:spTree>
    <p:extLst>
      <p:ext uri="{BB962C8B-B14F-4D97-AF65-F5344CB8AC3E}">
        <p14:creationId xmlns:p14="http://schemas.microsoft.com/office/powerpoint/2010/main" val="368611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this brochure is to instruct how to survive an earthquake.</a:t>
            </a:r>
          </a:p>
        </p:txBody>
      </p:sp>
    </p:spTree>
    <p:extLst>
      <p:ext uri="{BB962C8B-B14F-4D97-AF65-F5344CB8AC3E}">
        <p14:creationId xmlns:p14="http://schemas.microsoft.com/office/powerpoint/2010/main" val="137182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2409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17031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30135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9"/>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2020/4/26</a:t>
            </a:fld>
            <a:endParaRPr lang="zh-CN" altLang="en-US"/>
          </a:p>
        </p:txBody>
      </p:sp>
      <p:sp>
        <p:nvSpPr>
          <p:cNvPr id="17" name="页脚占位符 16"/>
          <p:cNvSpPr>
            <a:spLocks noGrp="1"/>
          </p:cNvSpPr>
          <p:nvPr>
            <p:ph type="ftr" sz="quarter" idx="11"/>
            <p:custDataLst>
              <p:tags r:id="rId2"/>
            </p:custDataLst>
          </p:nvPr>
        </p:nvSpPr>
        <p:spPr>
          <a:xfrm>
            <a:off x="4116000" y="6350619"/>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9"/>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5"/>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8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9" y="2013097"/>
            <a:ext cx="4825365"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48415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10934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346330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125964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268353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281766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57911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288608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80D4B1C-8D29-4353-AE14-ACDAD259EFDD}" type="datetimeFigureOut">
              <a:rPr lang="zh-CN" altLang="en-US" smtClean="0"/>
              <a:t>2020/4/26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12111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D4B1C-8D29-4353-AE14-ACDAD259EFDD}" type="datetimeFigureOut">
              <a:rPr lang="zh-CN" altLang="en-US" smtClean="0"/>
              <a:t>2020/4/26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81D16-DBF4-4FCE-BEFE-7607A2D2E3C6}" type="slidenum">
              <a:rPr lang="zh-CN" altLang="en-US" smtClean="0"/>
              <a:t>‹#›</a:t>
            </a:fld>
            <a:endParaRPr lang="zh-CN" altLang="en-US"/>
          </a:p>
        </p:txBody>
      </p:sp>
    </p:spTree>
    <p:extLst>
      <p:ext uri="{BB962C8B-B14F-4D97-AF65-F5344CB8AC3E}">
        <p14:creationId xmlns:p14="http://schemas.microsoft.com/office/powerpoint/2010/main" val="68927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artialarts@***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89064"/>
            <a:ext cx="12192000" cy="6858000"/>
          </a:xfrm>
          <a:prstGeom prst="rect">
            <a:avLst/>
          </a:prstGeom>
        </p:spPr>
      </p:pic>
      <p:sp>
        <p:nvSpPr>
          <p:cNvPr id="15" name="标题 14"/>
          <p:cNvSpPr>
            <a:spLocks noGrp="1"/>
          </p:cNvSpPr>
          <p:nvPr>
            <p:ph type="ctrTitle" idx="13"/>
          </p:nvPr>
        </p:nvSpPr>
        <p:spPr>
          <a:xfrm>
            <a:off x="3016809" y="2797979"/>
            <a:ext cx="8977270" cy="971127"/>
          </a:xfrm>
        </p:spPr>
        <p:txBody>
          <a:bodyPr>
            <a:normAutofit/>
          </a:bodyPr>
          <a:lstStyle/>
          <a:p>
            <a:pPr algn="ctr"/>
            <a:r>
              <a:rPr lang="zh-CN" altLang="en-US" sz="3200" b="1" spc="300" dirty="0" smtClean="0">
                <a:solidFill>
                  <a:srgbClr val="FF0000"/>
                </a:solidFill>
                <a:latin typeface="微软雅黑" panose="020B0503020204020204" charset="-122"/>
                <a:ea typeface="微软雅黑" panose="020B0503020204020204" charset="-122"/>
                <a:sym typeface="+mn-ea"/>
              </a:rPr>
              <a:t>“</a:t>
            </a:r>
            <a:r>
              <a:rPr lang="zh-CN" altLang="en-US" sz="3200" b="1" spc="300" dirty="0">
                <a:solidFill>
                  <a:srgbClr val="FF0000"/>
                </a:solidFill>
                <a:latin typeface="微软雅黑" panose="020B0503020204020204" charset="-122"/>
                <a:ea typeface="微软雅黑" panose="020B0503020204020204" charset="-122"/>
                <a:sym typeface="+mn-ea"/>
              </a:rPr>
              <a:t>艺术</a:t>
            </a:r>
            <a:r>
              <a:rPr lang="zh-CN" altLang="en-US" sz="3200" b="1" spc="300" dirty="0" smtClean="0">
                <a:solidFill>
                  <a:srgbClr val="FF0000"/>
                </a:solidFill>
                <a:latin typeface="微软雅黑" panose="020B0503020204020204" charset="-122"/>
                <a:ea typeface="微软雅黑" panose="020B0503020204020204" charset="-122"/>
                <a:sym typeface="+mn-ea"/>
              </a:rPr>
              <a:t>”</a:t>
            </a:r>
            <a:r>
              <a:rPr lang="en-US" altLang="zh-CN" sz="3200" b="1" spc="300" dirty="0" smtClean="0">
                <a:solidFill>
                  <a:srgbClr val="FF0000"/>
                </a:solidFill>
                <a:latin typeface="微软雅黑" panose="020B0503020204020204" charset="-122"/>
                <a:ea typeface="微软雅黑" panose="020B0503020204020204" charset="-122"/>
                <a:sym typeface="+mn-ea"/>
              </a:rPr>
              <a:t> Writing Workshop</a:t>
            </a:r>
            <a:r>
              <a:rPr lang="zh-CN" altLang="en-US" sz="3200" b="1" spc="300" dirty="0" smtClean="0">
                <a:solidFill>
                  <a:srgbClr val="FF0000"/>
                </a:solidFill>
                <a:latin typeface="微软雅黑" panose="020B0503020204020204" charset="-122"/>
                <a:ea typeface="微软雅黑" panose="020B0503020204020204" charset="-122"/>
                <a:sym typeface="+mn-ea"/>
              </a:rPr>
              <a:t>（</a:t>
            </a:r>
            <a:r>
              <a:rPr lang="en-US" altLang="zh-CN" sz="3200" b="1" spc="300" dirty="0" smtClean="0">
                <a:solidFill>
                  <a:srgbClr val="FF0000"/>
                </a:solidFill>
                <a:latin typeface="微软雅黑" panose="020B0503020204020204" charset="-122"/>
                <a:ea typeface="微软雅黑" panose="020B0503020204020204" charset="-122"/>
                <a:sym typeface="+mn-ea"/>
              </a:rPr>
              <a:t>2</a:t>
            </a:r>
            <a:r>
              <a:rPr lang="zh-CN" altLang="en-US" sz="3200" b="1" spc="300" dirty="0" smtClean="0">
                <a:solidFill>
                  <a:srgbClr val="FF0000"/>
                </a:solidFill>
                <a:latin typeface="微软雅黑" panose="020B0503020204020204" charset="-122"/>
                <a:ea typeface="微软雅黑" panose="020B0503020204020204" charset="-122"/>
                <a:sym typeface="+mn-ea"/>
              </a:rPr>
              <a:t>）</a:t>
            </a:r>
            <a:endParaRPr lang="zh-CN" altLang="en-US" sz="3200" dirty="0">
              <a:solidFill>
                <a:srgbClr val="FF0000"/>
              </a:solidFill>
            </a:endParaRPr>
          </a:p>
        </p:txBody>
      </p:sp>
      <p:sp>
        <p:nvSpPr>
          <p:cNvPr id="10" name="矩形 9"/>
          <p:cNvSpPr/>
          <p:nvPr/>
        </p:nvSpPr>
        <p:spPr>
          <a:xfrm>
            <a:off x="6494780" y="4847167"/>
            <a:ext cx="4802293" cy="707390"/>
          </a:xfrm>
          <a:prstGeom prst="rect">
            <a:avLst/>
          </a:prstGeom>
        </p:spPr>
        <p:txBody>
          <a:bodyPr wrap="square">
            <a:spAutoFit/>
          </a:bodyPr>
          <a:lstStyle/>
          <a:p>
            <a:pPr algn="l">
              <a:lnSpc>
                <a:spcPct val="150000"/>
              </a:lnSpc>
            </a:pPr>
            <a:r>
              <a:rPr lang="en-US" altLang="zh-CN" sz="2400" b="1" spc="226" dirty="0">
                <a:latin typeface="楷体" panose="02010609060101010101" charset="-122"/>
                <a:ea typeface="楷体" panose="02010609060101010101" charset="-122"/>
                <a:cs typeface="楷体" panose="02010609060101010101" charset="-122"/>
              </a:rPr>
              <a:t>  </a:t>
            </a:r>
            <a:r>
              <a:rPr lang="en-US" altLang="zh-CN" sz="2665" spc="226" dirty="0">
                <a:latin typeface="微软雅黑" panose="020B0503020204020204" charset="-122"/>
                <a:ea typeface="微软雅黑" panose="020B0503020204020204" charset="-122"/>
              </a:rPr>
              <a:t> </a:t>
            </a:r>
          </a:p>
        </p:txBody>
      </p:sp>
      <p:sp>
        <p:nvSpPr>
          <p:cNvPr id="11" name="文本框 10"/>
          <p:cNvSpPr txBox="1"/>
          <p:nvPr/>
        </p:nvSpPr>
        <p:spPr>
          <a:xfrm>
            <a:off x="5422159" y="1592165"/>
            <a:ext cx="5458460" cy="583565"/>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高一年级英语</a:t>
            </a:r>
            <a:r>
              <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4262796" y="5074321"/>
            <a:ext cx="7034277" cy="635046"/>
          </a:xfrm>
          <a:prstGeom prst="rect">
            <a:avLst/>
          </a:prstGeom>
          <a:noFill/>
        </p:spPr>
        <p:txBody>
          <a:bodyPr wrap="square" rtlCol="0">
            <a:spAutoFit/>
          </a:bodyPr>
          <a:lstStyle/>
          <a:p>
            <a:pPr algn="ctr">
              <a:lnSpc>
                <a:spcPct val="150000"/>
              </a:lnSpc>
            </a:pPr>
            <a:r>
              <a:rPr lang="zh-CN" altLang="en-US" sz="2665" spc="226" dirty="0" smtClean="0">
                <a:solidFill>
                  <a:schemeClr val="bg2">
                    <a:lumMod val="10000"/>
                  </a:schemeClr>
                </a:solidFill>
                <a:latin typeface="微软雅黑" panose="020B0503020204020204" charset="-122"/>
                <a:ea typeface="微软雅黑" panose="020B0503020204020204" charset="-122"/>
              </a:rPr>
              <a:t>北京市东方德才学校 黄莹</a:t>
            </a:r>
            <a:endParaRPr lang="zh-CN" altLang="en-US" sz="2665"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36448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35" y="-13971"/>
            <a:ext cx="12219305" cy="977900"/>
          </a:xfrm>
          <a:solidFill>
            <a:schemeClr val="accent1">
              <a:lumMod val="75000"/>
            </a:schemeClr>
          </a:solidFill>
        </p:spPr>
        <p:txBody>
          <a:bodyPr/>
          <a:lstStyle/>
          <a:p>
            <a:pPr algn="ctr">
              <a:buNone/>
            </a:pPr>
            <a:r>
              <a:rPr lang="en-US" altLang="zh-CN" sz="3600" b="1" dirty="0">
                <a:solidFill>
                  <a:schemeClr val="bg1"/>
                </a:solidFill>
              </a:rPr>
              <a:t>Peer Editing</a:t>
            </a:r>
          </a:p>
        </p:txBody>
      </p:sp>
      <p:graphicFrame>
        <p:nvGraphicFramePr>
          <p:cNvPr id="2" name="表格 1"/>
          <p:cNvGraphicFramePr>
            <a:graphicFrameLocks noGrp="1"/>
          </p:cNvGraphicFramePr>
          <p:nvPr>
            <p:extLst/>
          </p:nvPr>
        </p:nvGraphicFramePr>
        <p:xfrm>
          <a:off x="628651" y="1093558"/>
          <a:ext cx="10358437" cy="5543779"/>
        </p:xfrm>
        <a:graphic>
          <a:graphicData uri="http://schemas.openxmlformats.org/drawingml/2006/table">
            <a:tbl>
              <a:tblPr firstRow="1" bandRow="1">
                <a:tableStyleId>{21E4AEA4-8DFA-4A89-87EB-49C32662AFE0}</a:tableStyleId>
              </a:tblPr>
              <a:tblGrid>
                <a:gridCol w="10358437">
                  <a:extLst>
                    <a:ext uri="{9D8B030D-6E8A-4147-A177-3AD203B41FA5}">
                      <a16:colId xmlns:a16="http://schemas.microsoft.com/office/drawing/2014/main" xmlns="" val="20000"/>
                    </a:ext>
                  </a:extLst>
                </a:gridCol>
              </a:tblGrid>
              <a:tr h="522535">
                <a:tc>
                  <a:txBody>
                    <a:bodyPr/>
                    <a:lstStyle/>
                    <a:p>
                      <a:pPr algn="ctr"/>
                      <a:r>
                        <a:rPr lang="en-US" altLang="zh-CN" sz="3200" dirty="0"/>
                        <a:t>A </a:t>
                      </a:r>
                      <a:r>
                        <a:rPr lang="en-US" altLang="zh-CN" sz="3200" dirty="0" smtClean="0"/>
                        <a:t>Formal</a:t>
                      </a:r>
                      <a:r>
                        <a:rPr lang="en-US" altLang="zh-CN" sz="3200" baseline="0" dirty="0" smtClean="0"/>
                        <a:t> Email</a:t>
                      </a:r>
                      <a:endParaRPr lang="zh-CN" altLang="en-US" sz="3200" dirty="0"/>
                    </a:p>
                  </a:txBody>
                  <a:tcPr>
                    <a:solidFill>
                      <a:schemeClr val="bg2">
                        <a:lumMod val="50000"/>
                      </a:schemeClr>
                    </a:solidFill>
                  </a:tcPr>
                </a:tc>
                <a:extLst>
                  <a:ext uri="{0D108BD9-81ED-4DB2-BD59-A6C34878D82A}">
                    <a16:rowId xmlns:a16="http://schemas.microsoft.com/office/drawing/2014/main" xmlns="" val="10000"/>
                  </a:ext>
                </a:extLst>
              </a:tr>
              <a:tr h="776355">
                <a:tc>
                  <a:txBody>
                    <a:bodyPr/>
                    <a:lstStyle/>
                    <a:p>
                      <a:r>
                        <a:rPr lang="en-US" altLang="zh-CN" sz="3200" dirty="0"/>
                        <a:t>Does the </a:t>
                      </a:r>
                      <a:r>
                        <a:rPr lang="en-US" altLang="zh-CN" sz="3200" dirty="0" smtClean="0"/>
                        <a:t>writer</a:t>
                      </a:r>
                      <a:r>
                        <a:rPr lang="en-US" altLang="zh-CN" sz="3200" baseline="0" dirty="0" smtClean="0"/>
                        <a:t> address the receiver properly</a:t>
                      </a:r>
                      <a:r>
                        <a:rPr lang="en-US" altLang="zh-CN" sz="3200" dirty="0" smtClean="0"/>
                        <a:t>?</a:t>
                      </a:r>
                      <a:endParaRPr lang="zh-CN" altLang="en-US" sz="3200" dirty="0"/>
                    </a:p>
                  </a:txBody>
                  <a:tcPr/>
                </a:tc>
                <a:extLst>
                  <a:ext uri="{0D108BD9-81ED-4DB2-BD59-A6C34878D82A}">
                    <a16:rowId xmlns:a16="http://schemas.microsoft.com/office/drawing/2014/main" xmlns="" val="10001"/>
                  </a:ext>
                </a:extLst>
              </a:tr>
              <a:tr h="962565">
                <a:tc>
                  <a:txBody>
                    <a:bodyPr/>
                    <a:lstStyle/>
                    <a:p>
                      <a:r>
                        <a:rPr lang="en-US" altLang="zh-CN" sz="3200" dirty="0"/>
                        <a:t>Does the writer </a:t>
                      </a:r>
                      <a:r>
                        <a:rPr lang="en-US" altLang="zh-CN" sz="3200" dirty="0" smtClean="0"/>
                        <a:t>give a clear reason for writing the email?</a:t>
                      </a:r>
                      <a:endParaRPr lang="zh-CN" altLang="en-US" sz="3200" dirty="0"/>
                    </a:p>
                  </a:txBody>
                  <a:tcPr/>
                </a:tc>
                <a:extLst>
                  <a:ext uri="{0D108BD9-81ED-4DB2-BD59-A6C34878D82A}">
                    <a16:rowId xmlns:a16="http://schemas.microsoft.com/office/drawing/2014/main" xmlns="" val="10002"/>
                  </a:ext>
                </a:extLst>
              </a:tr>
              <a:tr h="962565">
                <a:tc>
                  <a:txBody>
                    <a:bodyPr/>
                    <a:lstStyle/>
                    <a:p>
                      <a:r>
                        <a:rPr lang="en-US" altLang="zh-CN" sz="3200" dirty="0"/>
                        <a:t>Does the writer </a:t>
                      </a:r>
                      <a:r>
                        <a:rPr lang="en-US" altLang="zh-CN" sz="3200" dirty="0" smtClean="0"/>
                        <a:t>ask necessary questions about</a:t>
                      </a:r>
                      <a:r>
                        <a:rPr lang="en-US" altLang="zh-CN" sz="3200" baseline="0" dirty="0" smtClean="0"/>
                        <a:t> the event</a:t>
                      </a:r>
                      <a:r>
                        <a:rPr lang="en-US" altLang="zh-CN" sz="3200" dirty="0" smtClean="0"/>
                        <a:t>?</a:t>
                      </a:r>
                      <a:endParaRPr lang="zh-CN" altLang="en-US" sz="3200" dirty="0"/>
                    </a:p>
                  </a:txBody>
                  <a:tcPr/>
                </a:tc>
                <a:extLst>
                  <a:ext uri="{0D108BD9-81ED-4DB2-BD59-A6C34878D82A}">
                    <a16:rowId xmlns:a16="http://schemas.microsoft.com/office/drawing/2014/main" xmlns="" val="10003"/>
                  </a:ext>
                </a:extLst>
              </a:tr>
              <a:tr h="1131587">
                <a:tc>
                  <a:txBody>
                    <a:bodyPr/>
                    <a:lstStyle/>
                    <a:p>
                      <a:r>
                        <a:rPr lang="en-US" altLang="zh-CN" sz="3200" dirty="0"/>
                        <a:t>Does the writer </a:t>
                      </a:r>
                      <a:r>
                        <a:rPr lang="en-US" altLang="zh-CN" sz="3200" dirty="0" smtClean="0"/>
                        <a:t>use formal language to make polite requests?</a:t>
                      </a:r>
                      <a:endParaRPr lang="zh-CN" altLang="en-US" sz="3200" dirty="0"/>
                    </a:p>
                  </a:txBody>
                  <a:tcPr/>
                </a:tc>
                <a:extLst>
                  <a:ext uri="{0D108BD9-81ED-4DB2-BD59-A6C34878D82A}">
                    <a16:rowId xmlns:a16="http://schemas.microsoft.com/office/drawing/2014/main" xmlns="" val="10004"/>
                  </a:ext>
                </a:extLst>
              </a:tr>
              <a:tr h="1131587">
                <a:tc>
                  <a:txBody>
                    <a:bodyPr/>
                    <a:lstStyle/>
                    <a:p>
                      <a:r>
                        <a:rPr lang="en-US" altLang="zh-CN" sz="3200" dirty="0" smtClean="0"/>
                        <a:t>…</a:t>
                      </a:r>
                      <a:endParaRPr lang="zh-CN" altLang="en-US" sz="32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8091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b="1" dirty="0"/>
              <a:t>Look at the advertisement on a school website. Write an email to ask for more information.</a:t>
            </a:r>
            <a:endParaRPr lang="zh-CN" altLang="en-US" dirty="0"/>
          </a:p>
        </p:txBody>
      </p:sp>
      <p:sp>
        <p:nvSpPr>
          <p:cNvPr id="5" name="矩形 4"/>
          <p:cNvSpPr/>
          <p:nvPr/>
        </p:nvSpPr>
        <p:spPr>
          <a:xfrm>
            <a:off x="1597818" y="3493204"/>
            <a:ext cx="9755982" cy="1200329"/>
          </a:xfrm>
          <a:prstGeom prst="rect">
            <a:avLst/>
          </a:prstGeom>
        </p:spPr>
        <p:txBody>
          <a:bodyPr wrap="square">
            <a:spAutoFit/>
          </a:bodyPr>
          <a:lstStyle/>
          <a:p>
            <a:pPr lvl="0"/>
            <a:r>
              <a:rPr lang="en-US" altLang="zh-CN" sz="2400" u="sng" dirty="0">
                <a:solidFill>
                  <a:prstClr val="black"/>
                </a:solidFill>
              </a:rPr>
              <a:t>Martial arts classes! Great teacher and small groups!</a:t>
            </a:r>
          </a:p>
          <a:p>
            <a:pPr lvl="0"/>
            <a:r>
              <a:rPr lang="en-US" altLang="zh-CN" sz="2400" dirty="0">
                <a:solidFill>
                  <a:prstClr val="black"/>
                </a:solidFill>
              </a:rPr>
              <a:t>                                                         </a:t>
            </a:r>
            <a:r>
              <a:rPr lang="en-US" altLang="zh-CN" sz="2400" dirty="0" smtClean="0">
                <a:solidFill>
                  <a:prstClr val="black"/>
                </a:solidFill>
              </a:rPr>
              <a:t>Room </a:t>
            </a:r>
            <a:r>
              <a:rPr lang="en-US" altLang="zh-CN" sz="2400" dirty="0">
                <a:solidFill>
                  <a:prstClr val="black"/>
                </a:solidFill>
              </a:rPr>
              <a:t>106, The Stadium </a:t>
            </a:r>
          </a:p>
          <a:p>
            <a:pPr lvl="0"/>
            <a:r>
              <a:rPr lang="en-US" altLang="zh-CN" sz="2400" dirty="0" smtClean="0">
                <a:solidFill>
                  <a:prstClr val="black"/>
                </a:solidFill>
              </a:rPr>
              <a:t>                                                         Contact </a:t>
            </a:r>
            <a:r>
              <a:rPr lang="en-US" altLang="zh-CN" sz="2400" dirty="0">
                <a:solidFill>
                  <a:prstClr val="black"/>
                </a:solidFill>
              </a:rPr>
              <a:t>us: martialarts@***mail.com</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464" y="3338940"/>
            <a:ext cx="662354" cy="662354"/>
          </a:xfrm>
          <a:prstGeom prst="rect">
            <a:avLst/>
          </a:prstGeom>
          <a:solidFill>
            <a:schemeClr val="bg1">
              <a:lumMod val="95000"/>
            </a:schemeClr>
          </a:solidFill>
        </p:spPr>
      </p:pic>
      <p:sp>
        <p:nvSpPr>
          <p:cNvPr id="7" name="内容占位符 2"/>
          <p:cNvSpPr txBox="1">
            <a:spLocks/>
          </p:cNvSpPr>
          <p:nvPr/>
        </p:nvSpPr>
        <p:spPr>
          <a:xfrm>
            <a:off x="-13335" y="-13971"/>
            <a:ext cx="12219305" cy="665024"/>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altLang="zh-CN" sz="3600" b="1" dirty="0" smtClean="0">
                <a:solidFill>
                  <a:schemeClr val="bg1"/>
                </a:solidFill>
              </a:rPr>
              <a:t>Writing practice</a:t>
            </a:r>
            <a:endParaRPr lang="en-US" altLang="zh-CN" sz="3600" b="1" dirty="0">
              <a:solidFill>
                <a:schemeClr val="bg1"/>
              </a:solidFill>
            </a:endParaRPr>
          </a:p>
        </p:txBody>
      </p:sp>
    </p:spTree>
    <p:extLst>
      <p:ext uri="{BB962C8B-B14F-4D97-AF65-F5344CB8AC3E}">
        <p14:creationId xmlns:p14="http://schemas.microsoft.com/office/powerpoint/2010/main" val="461843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35" y="-13971"/>
            <a:ext cx="12219305" cy="977900"/>
          </a:xfrm>
          <a:solidFill>
            <a:schemeClr val="accent1">
              <a:lumMod val="75000"/>
            </a:schemeClr>
          </a:solidFill>
        </p:spPr>
        <p:txBody>
          <a:bodyPr/>
          <a:lstStyle/>
          <a:p>
            <a:pPr algn="ctr">
              <a:buNone/>
            </a:pPr>
            <a:r>
              <a:rPr lang="en-US" altLang="zh-CN" sz="3600" b="1" dirty="0" smtClean="0">
                <a:solidFill>
                  <a:schemeClr val="bg1"/>
                </a:solidFill>
              </a:rPr>
              <a:t>Drafting</a:t>
            </a:r>
            <a:endParaRPr lang="en-US" altLang="zh-CN" sz="3600" b="1" dirty="0">
              <a:solidFill>
                <a:schemeClr val="bg1"/>
              </a:solidFill>
            </a:endParaRPr>
          </a:p>
        </p:txBody>
      </p:sp>
      <p:sp>
        <p:nvSpPr>
          <p:cNvPr id="4" name="文本框 3"/>
          <p:cNvSpPr txBox="1"/>
          <p:nvPr/>
        </p:nvSpPr>
        <p:spPr>
          <a:xfrm>
            <a:off x="928684" y="1059386"/>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b="1" dirty="0" smtClean="0">
                <a:solidFill>
                  <a:schemeClr val="accent1">
                    <a:lumMod val="50000"/>
                  </a:schemeClr>
                </a:solidFill>
              </a:rPr>
              <a:t>What is your writing purpose?</a:t>
            </a:r>
            <a:endParaRPr lang="zh-CN" altLang="en-US" sz="2400" b="1" dirty="0">
              <a:solidFill>
                <a:schemeClr val="accent1">
                  <a:lumMod val="50000"/>
                </a:schemeClr>
              </a:solidFill>
            </a:endParaRPr>
          </a:p>
        </p:txBody>
      </p:sp>
      <p:sp>
        <p:nvSpPr>
          <p:cNvPr id="6" name="文本框 5"/>
          <p:cNvSpPr txBox="1"/>
          <p:nvPr/>
        </p:nvSpPr>
        <p:spPr>
          <a:xfrm>
            <a:off x="928684" y="1530014"/>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b="1" dirty="0">
                <a:solidFill>
                  <a:srgbClr val="C00000"/>
                </a:solidFill>
              </a:rPr>
              <a:t>I’m writing to ask </a:t>
            </a:r>
            <a:r>
              <a:rPr lang="en-US" altLang="zh-CN" sz="2400" dirty="0"/>
              <a:t>for information about entering martial arts class.</a:t>
            </a:r>
            <a:endParaRPr lang="zh-CN" altLang="en-US" sz="2400" dirty="0">
              <a:solidFill>
                <a:schemeClr val="accent1">
                  <a:lumMod val="50000"/>
                </a:schemeClr>
              </a:solidFill>
            </a:endParaRPr>
          </a:p>
        </p:txBody>
      </p:sp>
      <p:sp>
        <p:nvSpPr>
          <p:cNvPr id="7" name="文本框 6"/>
          <p:cNvSpPr txBox="1"/>
          <p:nvPr/>
        </p:nvSpPr>
        <p:spPr>
          <a:xfrm>
            <a:off x="928684" y="2087138"/>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b="1" dirty="0" smtClean="0">
                <a:solidFill>
                  <a:schemeClr val="accent1">
                    <a:lumMod val="50000"/>
                  </a:schemeClr>
                </a:solidFill>
              </a:rPr>
              <a:t>What questions would you like to ask ?</a:t>
            </a:r>
            <a:endParaRPr lang="zh-CN" altLang="en-US" sz="2400" b="1" dirty="0">
              <a:solidFill>
                <a:schemeClr val="accent1">
                  <a:lumMod val="50000"/>
                </a:schemeClr>
              </a:solidFill>
            </a:endParaRPr>
          </a:p>
        </p:txBody>
      </p:sp>
      <p:sp>
        <p:nvSpPr>
          <p:cNvPr id="8" name="文本框 7"/>
          <p:cNvSpPr txBox="1"/>
          <p:nvPr/>
        </p:nvSpPr>
        <p:spPr>
          <a:xfrm>
            <a:off x="928684" y="2644262"/>
            <a:ext cx="10201278" cy="4154984"/>
          </a:xfrm>
          <a:prstGeom prst="rect">
            <a:avLst/>
          </a:prstGeom>
          <a:solidFill>
            <a:schemeClr val="bg1"/>
          </a:solidFill>
          <a:ln>
            <a:solidFill>
              <a:schemeClr val="bg1">
                <a:lumMod val="65000"/>
              </a:schemeClr>
            </a:solidFill>
          </a:ln>
        </p:spPr>
        <p:txBody>
          <a:bodyPr wrap="square" rtlCol="0">
            <a:spAutoFit/>
          </a:bodyPr>
          <a:lstStyle/>
          <a:p>
            <a:r>
              <a:rPr lang="en-US" altLang="zh-CN" sz="2400" b="1" dirty="0">
                <a:solidFill>
                  <a:srgbClr val="C00000"/>
                </a:solidFill>
              </a:rPr>
              <a:t>Can I</a:t>
            </a:r>
            <a:r>
              <a:rPr lang="en-US" altLang="zh-CN" sz="2400" dirty="0"/>
              <a:t> take martial classes if I’m not in good shape, not very athletic and have no exercise</a:t>
            </a:r>
            <a:r>
              <a:rPr lang="en-US" altLang="zh-CN" sz="2400" dirty="0" smtClean="0"/>
              <a:t>?</a:t>
            </a:r>
          </a:p>
          <a:p>
            <a:r>
              <a:rPr lang="en-US" altLang="zh-CN" sz="2400" b="1" dirty="0">
                <a:solidFill>
                  <a:srgbClr val="C00000"/>
                </a:solidFill>
              </a:rPr>
              <a:t>Can I</a:t>
            </a:r>
            <a:r>
              <a:rPr lang="en-US" altLang="zh-CN" sz="2400" dirty="0"/>
              <a:t> try a class or two before joining? </a:t>
            </a:r>
            <a:endParaRPr lang="en-US" altLang="zh-CN" sz="2400" dirty="0" smtClean="0"/>
          </a:p>
          <a:p>
            <a:r>
              <a:rPr lang="en-US" altLang="zh-CN" sz="2400" b="1" dirty="0" smtClean="0">
                <a:solidFill>
                  <a:srgbClr val="C00000"/>
                </a:solidFill>
              </a:rPr>
              <a:t>Is </a:t>
            </a:r>
            <a:r>
              <a:rPr lang="en-US" altLang="zh-CN" sz="2400" b="1" dirty="0">
                <a:solidFill>
                  <a:srgbClr val="C00000"/>
                </a:solidFill>
              </a:rPr>
              <a:t>martial arts </a:t>
            </a:r>
            <a:r>
              <a:rPr lang="en-US" altLang="zh-CN" sz="2400" dirty="0"/>
              <a:t>training a good way to help people lose weight? </a:t>
            </a:r>
            <a:endParaRPr lang="en-US" altLang="zh-CN" sz="2400" dirty="0" smtClean="0"/>
          </a:p>
          <a:p>
            <a:r>
              <a:rPr lang="en-US" altLang="zh-CN" sz="2400" b="1" dirty="0" smtClean="0">
                <a:solidFill>
                  <a:srgbClr val="C00000"/>
                </a:solidFill>
              </a:rPr>
              <a:t>Could </a:t>
            </a:r>
            <a:r>
              <a:rPr lang="en-US" altLang="zh-CN" sz="2400" b="1" dirty="0">
                <a:solidFill>
                  <a:srgbClr val="C00000"/>
                </a:solidFill>
              </a:rPr>
              <a:t>you tell me </a:t>
            </a:r>
            <a:r>
              <a:rPr lang="en-US" altLang="zh-CN" sz="2400" dirty="0"/>
              <a:t>what style of martial arts you teach? </a:t>
            </a:r>
            <a:endParaRPr lang="en-US" altLang="zh-CN" sz="2400" dirty="0" smtClean="0"/>
          </a:p>
          <a:p>
            <a:r>
              <a:rPr lang="en-US" altLang="zh-CN" sz="2400" b="1" dirty="0" smtClean="0">
                <a:solidFill>
                  <a:srgbClr val="C00000"/>
                </a:solidFill>
              </a:rPr>
              <a:t>I </a:t>
            </a:r>
            <a:r>
              <a:rPr lang="en-US" altLang="zh-CN" sz="2400" b="1" dirty="0">
                <a:solidFill>
                  <a:srgbClr val="C00000"/>
                </a:solidFill>
              </a:rPr>
              <a:t>wonder if you could </a:t>
            </a:r>
            <a:r>
              <a:rPr lang="en-US" altLang="zh-CN" sz="2400" dirty="0"/>
              <a:t>also give me more information about the teachers and groups. </a:t>
            </a:r>
            <a:endParaRPr lang="en-US" altLang="zh-CN" sz="2400" dirty="0" smtClean="0"/>
          </a:p>
          <a:p>
            <a:r>
              <a:rPr lang="en-US" altLang="zh-CN" sz="2400" b="1" dirty="0" smtClean="0">
                <a:solidFill>
                  <a:srgbClr val="C00000"/>
                </a:solidFill>
              </a:rPr>
              <a:t>Should </a:t>
            </a:r>
            <a:r>
              <a:rPr lang="en-US" altLang="zh-CN" sz="2400" b="1" dirty="0">
                <a:solidFill>
                  <a:srgbClr val="C00000"/>
                </a:solidFill>
              </a:rPr>
              <a:t>I</a:t>
            </a:r>
            <a:r>
              <a:rPr lang="en-US" altLang="zh-CN" sz="2400" dirty="0"/>
              <a:t> practice between classes? </a:t>
            </a:r>
            <a:endParaRPr lang="en-US" altLang="zh-CN" sz="2400" dirty="0" smtClean="0"/>
          </a:p>
          <a:p>
            <a:r>
              <a:rPr lang="en-US" altLang="zh-CN" sz="2400" b="1" dirty="0" smtClean="0">
                <a:solidFill>
                  <a:srgbClr val="C00000"/>
                </a:solidFill>
              </a:rPr>
              <a:t>Would </a:t>
            </a:r>
            <a:r>
              <a:rPr lang="en-US" altLang="zh-CN" sz="2400" b="1" dirty="0">
                <a:solidFill>
                  <a:srgbClr val="C00000"/>
                </a:solidFill>
              </a:rPr>
              <a:t>it be possible to tell me </a:t>
            </a:r>
            <a:r>
              <a:rPr lang="en-US" altLang="zh-CN" sz="2400" dirty="0"/>
              <a:t>how long it takes to become proficient in Karate and how long it takes to attack the Black Belt</a:t>
            </a:r>
            <a:r>
              <a:rPr lang="en-US" altLang="zh-CN" sz="2400" dirty="0" smtClean="0"/>
              <a:t>?</a:t>
            </a:r>
          </a:p>
          <a:p>
            <a:r>
              <a:rPr lang="en-US" altLang="zh-CN" sz="2400" dirty="0" smtClean="0"/>
              <a:t>…</a:t>
            </a:r>
            <a:endParaRPr lang="zh-CN" altLang="en-US" sz="2400" dirty="0"/>
          </a:p>
        </p:txBody>
      </p:sp>
    </p:spTree>
    <p:extLst>
      <p:ext uri="{BB962C8B-B14F-4D97-AF65-F5344CB8AC3E}">
        <p14:creationId xmlns:p14="http://schemas.microsoft.com/office/powerpoint/2010/main" val="5829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35" y="-13971"/>
            <a:ext cx="12219305" cy="977900"/>
          </a:xfrm>
          <a:solidFill>
            <a:schemeClr val="accent1">
              <a:lumMod val="75000"/>
            </a:schemeClr>
          </a:solidFill>
        </p:spPr>
        <p:txBody>
          <a:bodyPr/>
          <a:lstStyle/>
          <a:p>
            <a:pPr algn="ctr">
              <a:buNone/>
            </a:pPr>
            <a:r>
              <a:rPr lang="en-US" altLang="zh-CN" sz="3600" b="1" dirty="0" smtClean="0">
                <a:solidFill>
                  <a:schemeClr val="bg1"/>
                </a:solidFill>
              </a:rPr>
              <a:t>Outline</a:t>
            </a:r>
            <a:endParaRPr lang="en-US" altLang="zh-CN" sz="3600" b="1" dirty="0">
              <a:solidFill>
                <a:schemeClr val="bg1"/>
              </a:solidFill>
            </a:endParaRPr>
          </a:p>
        </p:txBody>
      </p:sp>
      <p:sp>
        <p:nvSpPr>
          <p:cNvPr id="4" name="文本框 3"/>
          <p:cNvSpPr txBox="1"/>
          <p:nvPr/>
        </p:nvSpPr>
        <p:spPr>
          <a:xfrm>
            <a:off x="928684" y="1850233"/>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dirty="0" smtClean="0">
                <a:solidFill>
                  <a:schemeClr val="accent1">
                    <a:lumMod val="50000"/>
                  </a:schemeClr>
                </a:solidFill>
              </a:rPr>
              <a:t>Para. 1. Stating the purpose of your writing and introducing yourself.</a:t>
            </a:r>
            <a:endParaRPr lang="zh-CN" altLang="en-US" sz="2400" dirty="0">
              <a:solidFill>
                <a:schemeClr val="accent1">
                  <a:lumMod val="50000"/>
                </a:schemeClr>
              </a:solidFill>
            </a:endParaRPr>
          </a:p>
        </p:txBody>
      </p:sp>
      <p:sp>
        <p:nvSpPr>
          <p:cNvPr id="5" name="文本框 4"/>
          <p:cNvSpPr txBox="1"/>
          <p:nvPr/>
        </p:nvSpPr>
        <p:spPr>
          <a:xfrm>
            <a:off x="928684" y="2979212"/>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dirty="0" smtClean="0"/>
              <a:t>Para. 2</a:t>
            </a:r>
            <a:r>
              <a:rPr lang="en-US" altLang="zh-CN" sz="2400" dirty="0" smtClean="0">
                <a:solidFill>
                  <a:schemeClr val="accent1">
                    <a:lumMod val="50000"/>
                  </a:schemeClr>
                </a:solidFill>
              </a:rPr>
              <a:t>. Querying the </a:t>
            </a:r>
            <a:r>
              <a:rPr lang="en-US" altLang="zh-CN" sz="2400" b="1" dirty="0" smtClean="0">
                <a:solidFill>
                  <a:schemeClr val="accent1">
                    <a:lumMod val="50000"/>
                  </a:schemeClr>
                </a:solidFill>
              </a:rPr>
              <a:t>trainings</a:t>
            </a:r>
            <a:r>
              <a:rPr lang="en-US" altLang="zh-CN" sz="2400" dirty="0" smtClean="0">
                <a:solidFill>
                  <a:schemeClr val="accent1">
                    <a:lumMod val="50000"/>
                  </a:schemeClr>
                </a:solidFill>
              </a:rPr>
              <a:t> for the </a:t>
            </a:r>
            <a:r>
              <a:rPr lang="en-US" altLang="zh-CN" sz="2400" b="1" dirty="0" smtClean="0">
                <a:solidFill>
                  <a:schemeClr val="accent1">
                    <a:lumMod val="50000"/>
                  </a:schemeClr>
                </a:solidFill>
              </a:rPr>
              <a:t>martial arts classes</a:t>
            </a:r>
            <a:r>
              <a:rPr lang="en-US" altLang="zh-CN" sz="2400" dirty="0" smtClean="0">
                <a:solidFill>
                  <a:schemeClr val="accent1">
                    <a:lumMod val="50000"/>
                  </a:schemeClr>
                </a:solidFill>
              </a:rPr>
              <a:t>.</a:t>
            </a:r>
            <a:endParaRPr lang="zh-CN" altLang="en-US" sz="2400" dirty="0">
              <a:solidFill>
                <a:schemeClr val="accent1">
                  <a:lumMod val="50000"/>
                </a:schemeClr>
              </a:solidFill>
            </a:endParaRPr>
          </a:p>
        </p:txBody>
      </p:sp>
      <p:sp>
        <p:nvSpPr>
          <p:cNvPr id="6" name="文本框 5"/>
          <p:cNvSpPr txBox="1"/>
          <p:nvPr/>
        </p:nvSpPr>
        <p:spPr>
          <a:xfrm>
            <a:off x="928684" y="4288929"/>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dirty="0" smtClean="0"/>
              <a:t>Para. 3. </a:t>
            </a:r>
            <a:r>
              <a:rPr lang="en-US" altLang="zh-CN" sz="2400" dirty="0" smtClean="0">
                <a:solidFill>
                  <a:schemeClr val="accent1">
                    <a:lumMod val="50000"/>
                  </a:schemeClr>
                </a:solidFill>
              </a:rPr>
              <a:t>Salutation</a:t>
            </a:r>
            <a:endParaRPr lang="zh-CN" altLang="en-US" sz="2400" dirty="0">
              <a:solidFill>
                <a:schemeClr val="accent1">
                  <a:lumMod val="50000"/>
                </a:schemeClr>
              </a:solidFill>
            </a:endParaRPr>
          </a:p>
        </p:txBody>
      </p:sp>
    </p:spTree>
    <p:extLst>
      <p:ext uri="{BB962C8B-B14F-4D97-AF65-F5344CB8AC3E}">
        <p14:creationId xmlns:p14="http://schemas.microsoft.com/office/powerpoint/2010/main" val="117204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429" y="248715"/>
            <a:ext cx="10866120" cy="6378855"/>
          </a:xfrm>
        </p:spPr>
        <p:txBody>
          <a:bodyPr>
            <a:normAutofit fontScale="62500" lnSpcReduction="20000"/>
          </a:bodyPr>
          <a:lstStyle/>
          <a:p>
            <a:pPr marL="0" indent="0">
              <a:buNone/>
            </a:pPr>
            <a:r>
              <a:rPr lang="en-US" altLang="zh-CN" sz="3800" dirty="0" smtClean="0">
                <a:latin typeface="Times New Roman" panose="02020603050405020304" pitchFamily="18" charset="0"/>
                <a:cs typeface="Times New Roman" panose="02020603050405020304" pitchFamily="18" charset="0"/>
              </a:rPr>
              <a:t>From: &lt;</a:t>
            </a:r>
            <a:r>
              <a:rPr lang="en-US" altLang="zh-CN" sz="3800" dirty="0" err="1" smtClean="0">
                <a:latin typeface="Times New Roman" panose="02020603050405020304" pitchFamily="18" charset="0"/>
                <a:cs typeface="Times New Roman" panose="02020603050405020304" pitchFamily="18" charset="0"/>
              </a:rPr>
              <a:t>liu.ze</a:t>
            </a:r>
            <a:r>
              <a:rPr lang="en-US" altLang="zh-CN" sz="3800" dirty="0" smtClean="0">
                <a:latin typeface="Times New Roman" panose="02020603050405020304" pitchFamily="18" charset="0"/>
                <a:cs typeface="Times New Roman" panose="02020603050405020304" pitchFamily="18" charset="0"/>
              </a:rPr>
              <a:t>@***mail.com&gt;</a:t>
            </a:r>
          </a:p>
          <a:p>
            <a:pPr marL="0" indent="0">
              <a:buNone/>
            </a:pPr>
            <a:r>
              <a:rPr lang="en-US" altLang="zh-CN" sz="3800" dirty="0" smtClean="0">
                <a:latin typeface="Times New Roman" panose="02020603050405020304" pitchFamily="18" charset="0"/>
                <a:cs typeface="Times New Roman" panose="02020603050405020304" pitchFamily="18" charset="0"/>
              </a:rPr>
              <a:t>To: </a:t>
            </a:r>
            <a:r>
              <a:rPr lang="en-US" altLang="zh-CN" sz="3800" dirty="0" smtClean="0">
                <a:latin typeface="Times New Roman" panose="02020603050405020304" pitchFamily="18" charset="0"/>
                <a:cs typeface="Times New Roman" panose="02020603050405020304" pitchFamily="18" charset="0"/>
                <a:hlinkClick r:id="rId2"/>
              </a:rPr>
              <a:t>martialarts@***mail.com</a:t>
            </a:r>
            <a:endParaRPr lang="en-US" altLang="zh-CN" sz="3800" dirty="0" smtClean="0">
              <a:latin typeface="Times New Roman" panose="02020603050405020304" pitchFamily="18" charset="0"/>
              <a:cs typeface="Times New Roman" panose="02020603050405020304" pitchFamily="18" charset="0"/>
            </a:endParaRPr>
          </a:p>
          <a:p>
            <a:pPr marL="0" indent="0">
              <a:buNone/>
            </a:pPr>
            <a:r>
              <a:rPr lang="en-US" altLang="zh-CN" sz="3800" dirty="0" err="1" smtClean="0">
                <a:latin typeface="Times New Roman" panose="02020603050405020304" pitchFamily="18" charset="0"/>
                <a:cs typeface="Times New Roman" panose="02020603050405020304" pitchFamily="18" charset="0"/>
              </a:rPr>
              <a:t>Subject:Questions</a:t>
            </a:r>
            <a:r>
              <a:rPr lang="en-US" altLang="zh-CN" sz="3800" dirty="0" smtClean="0">
                <a:latin typeface="Times New Roman" panose="02020603050405020304" pitchFamily="18" charset="0"/>
                <a:cs typeface="Times New Roman" panose="02020603050405020304" pitchFamily="18" charset="0"/>
              </a:rPr>
              <a:t> About the martial arts classes</a:t>
            </a:r>
          </a:p>
          <a:p>
            <a:pPr marL="0" indent="0">
              <a:buNone/>
            </a:pPr>
            <a:r>
              <a:rPr lang="en-US" altLang="zh-CN" sz="3800" dirty="0" smtClean="0">
                <a:latin typeface="Times New Roman" panose="02020603050405020304" pitchFamily="18" charset="0"/>
                <a:cs typeface="Times New Roman" panose="02020603050405020304" pitchFamily="18" charset="0"/>
              </a:rPr>
              <a:t>Dear Sir/madam,</a:t>
            </a:r>
          </a:p>
          <a:p>
            <a:pPr marL="0" indent="0">
              <a:buNone/>
            </a:pPr>
            <a:r>
              <a:rPr lang="en-US" altLang="zh-CN" sz="3800" dirty="0" smtClean="0">
                <a:latin typeface="Times New Roman" panose="02020603050405020304" pitchFamily="18" charset="0"/>
                <a:cs typeface="Times New Roman" panose="02020603050405020304" pitchFamily="18" charset="0"/>
              </a:rPr>
              <a:t>I’m writing to ask for information about entering martial arts class. I am sixteen years old and I am a student at No. 1 Senior Secondary School. I am interested in Karate very much and I am a crazy fan of it.</a:t>
            </a:r>
          </a:p>
          <a:p>
            <a:pPr marL="0" indent="0">
              <a:buNone/>
            </a:pPr>
            <a:r>
              <a:rPr lang="en-US" altLang="zh-CN" sz="3800" dirty="0" smtClean="0">
                <a:latin typeface="Times New Roman" panose="02020603050405020304" pitchFamily="18" charset="0"/>
                <a:cs typeface="Times New Roman" panose="02020603050405020304" pitchFamily="18" charset="0"/>
              </a:rPr>
              <a:t>I would like to ask about the trainings for the martial arts class. Can I take martial classes if I’m not in good shape, not very athletic and have no exercise? Although I am fond of watching martial arts competition, I have no chance to practice myself. Can I try a class or two before joining? Is martial arts training a good way to help people lose weight? Could you tell me what style of martial arts you teach? I wonder if you could also give me more information about the teachers and groups. Can you tell me how often I should I attend the class and how the groups are separated, age or rank? Should I practice between classes? Do volunteers help teach in class?  In addition, would it be possible to tell me how long it takes to become proficient in Karate and how long it takes to attack the Black Belt?</a:t>
            </a:r>
          </a:p>
          <a:p>
            <a:pPr marL="0" indent="0">
              <a:buNone/>
            </a:pPr>
            <a:r>
              <a:rPr lang="en-US" altLang="zh-CN" sz="3800" dirty="0" smtClean="0">
                <a:latin typeface="Times New Roman" panose="02020603050405020304" pitchFamily="18" charset="0"/>
                <a:cs typeface="Times New Roman" panose="02020603050405020304" pitchFamily="18" charset="0"/>
              </a:rPr>
              <a:t>I appreciate your help and look forward to hearing from you.</a:t>
            </a:r>
          </a:p>
          <a:p>
            <a:pPr marL="0" indent="0">
              <a:buNone/>
            </a:pPr>
            <a:r>
              <a:rPr lang="en-US" altLang="zh-CN" sz="3800" dirty="0" smtClean="0">
                <a:latin typeface="Times New Roman" panose="02020603050405020304" pitchFamily="18" charset="0"/>
                <a:cs typeface="Times New Roman" panose="02020603050405020304" pitchFamily="18" charset="0"/>
              </a:rPr>
              <a:t>Yours faithfully,</a:t>
            </a:r>
          </a:p>
          <a:p>
            <a:pPr marL="0" indent="0">
              <a:buNone/>
            </a:pPr>
            <a:r>
              <a:rPr lang="en-US" altLang="zh-CN" sz="3800" dirty="0" smtClean="0">
                <a:latin typeface="Times New Roman" panose="02020603050405020304" pitchFamily="18" charset="0"/>
                <a:cs typeface="Times New Roman" panose="02020603050405020304" pitchFamily="18" charset="0"/>
              </a:rPr>
              <a:t>Liu </a:t>
            </a:r>
            <a:r>
              <a:rPr lang="en-US" altLang="zh-CN" sz="3800" dirty="0" err="1" smtClean="0">
                <a:latin typeface="Times New Roman" panose="02020603050405020304" pitchFamily="18" charset="0"/>
                <a:cs typeface="Times New Roman" panose="02020603050405020304" pitchFamily="18" charset="0"/>
              </a:rPr>
              <a:t>Ze</a:t>
            </a:r>
            <a:endParaRPr lang="en-US" altLang="zh-CN" sz="3800" dirty="0" smtClean="0">
              <a:latin typeface="Times New Roman" panose="02020603050405020304" pitchFamily="18" charset="0"/>
              <a:cs typeface="Times New Roman" panose="02020603050405020304" pitchFamily="18" charset="0"/>
            </a:endParaRPr>
          </a:p>
          <a:p>
            <a:pPr marL="0" indent="0">
              <a:buNone/>
            </a:pPr>
            <a:endParaRPr lang="zh-CN" altLang="en-US" dirty="0"/>
          </a:p>
        </p:txBody>
      </p:sp>
      <p:sp>
        <p:nvSpPr>
          <p:cNvPr id="6" name="矩形 5"/>
          <p:cNvSpPr/>
          <p:nvPr/>
        </p:nvSpPr>
        <p:spPr>
          <a:xfrm>
            <a:off x="611429" y="1748348"/>
            <a:ext cx="10866120" cy="39721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753466" y="2077518"/>
            <a:ext cx="2106777" cy="73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898331" y="2070203"/>
            <a:ext cx="651052" cy="73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3466" y="2929742"/>
            <a:ext cx="7600493" cy="219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444787" y="2951683"/>
            <a:ext cx="567539" cy="73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771645" y="3736256"/>
            <a:ext cx="1272844" cy="146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529522" y="3954779"/>
            <a:ext cx="2611527" cy="73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0338967" y="4496107"/>
            <a:ext cx="87523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8353959" y="4245560"/>
            <a:ext cx="1985008" cy="365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687628" y="5685730"/>
            <a:ext cx="7315201" cy="73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11428" y="212137"/>
            <a:ext cx="902817" cy="3657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11427" y="658363"/>
            <a:ext cx="610211" cy="29991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11428" y="969253"/>
            <a:ext cx="1144220" cy="3657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11428" y="1329541"/>
            <a:ext cx="2409750" cy="3657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11427" y="5746092"/>
            <a:ext cx="2248816" cy="3657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11427" y="6095388"/>
            <a:ext cx="1049122" cy="3474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flipV="1">
            <a:off x="10453421" y="3493011"/>
            <a:ext cx="567539" cy="73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748334" y="4005047"/>
            <a:ext cx="2150668" cy="146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024729" y="4764016"/>
            <a:ext cx="45948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9902643" y="4743001"/>
            <a:ext cx="1311559"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87628" y="5009071"/>
            <a:ext cx="2333550" cy="1557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4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left)">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35" y="-13971"/>
            <a:ext cx="12219305" cy="977900"/>
          </a:xfrm>
          <a:solidFill>
            <a:schemeClr val="accent1">
              <a:lumMod val="75000"/>
            </a:schemeClr>
          </a:solidFill>
        </p:spPr>
        <p:txBody>
          <a:bodyPr/>
          <a:lstStyle/>
          <a:p>
            <a:pPr algn="ctr">
              <a:buNone/>
            </a:pPr>
            <a:r>
              <a:rPr lang="en-US" altLang="zh-CN" sz="3600" b="1" dirty="0">
                <a:solidFill>
                  <a:schemeClr val="bg1"/>
                </a:solidFill>
              </a:rPr>
              <a:t>Peer Editing</a:t>
            </a:r>
          </a:p>
        </p:txBody>
      </p:sp>
      <p:graphicFrame>
        <p:nvGraphicFramePr>
          <p:cNvPr id="2" name="表格 1"/>
          <p:cNvGraphicFramePr>
            <a:graphicFrameLocks noGrp="1"/>
          </p:cNvGraphicFramePr>
          <p:nvPr>
            <p:extLst/>
          </p:nvPr>
        </p:nvGraphicFramePr>
        <p:xfrm>
          <a:off x="628651" y="1093558"/>
          <a:ext cx="10358437" cy="5543779"/>
        </p:xfrm>
        <a:graphic>
          <a:graphicData uri="http://schemas.openxmlformats.org/drawingml/2006/table">
            <a:tbl>
              <a:tblPr firstRow="1" bandRow="1">
                <a:tableStyleId>{21E4AEA4-8DFA-4A89-87EB-49C32662AFE0}</a:tableStyleId>
              </a:tblPr>
              <a:tblGrid>
                <a:gridCol w="10358437">
                  <a:extLst>
                    <a:ext uri="{9D8B030D-6E8A-4147-A177-3AD203B41FA5}">
                      <a16:colId xmlns:a16="http://schemas.microsoft.com/office/drawing/2014/main" xmlns="" val="20000"/>
                    </a:ext>
                  </a:extLst>
                </a:gridCol>
              </a:tblGrid>
              <a:tr h="522535">
                <a:tc>
                  <a:txBody>
                    <a:bodyPr/>
                    <a:lstStyle/>
                    <a:p>
                      <a:pPr algn="ctr"/>
                      <a:r>
                        <a:rPr lang="en-US" altLang="zh-CN" sz="3200" dirty="0"/>
                        <a:t>A </a:t>
                      </a:r>
                      <a:r>
                        <a:rPr lang="en-US" altLang="zh-CN" sz="3200" dirty="0" smtClean="0"/>
                        <a:t>Formal</a:t>
                      </a:r>
                      <a:r>
                        <a:rPr lang="en-US" altLang="zh-CN" sz="3200" baseline="0" dirty="0" smtClean="0"/>
                        <a:t> Email</a:t>
                      </a:r>
                      <a:endParaRPr lang="zh-CN" altLang="en-US" sz="3200" dirty="0"/>
                    </a:p>
                  </a:txBody>
                  <a:tcPr>
                    <a:solidFill>
                      <a:schemeClr val="bg2">
                        <a:lumMod val="50000"/>
                      </a:schemeClr>
                    </a:solidFill>
                  </a:tcPr>
                </a:tc>
                <a:extLst>
                  <a:ext uri="{0D108BD9-81ED-4DB2-BD59-A6C34878D82A}">
                    <a16:rowId xmlns:a16="http://schemas.microsoft.com/office/drawing/2014/main" xmlns="" val="10000"/>
                  </a:ext>
                </a:extLst>
              </a:tr>
              <a:tr h="776355">
                <a:tc>
                  <a:txBody>
                    <a:bodyPr/>
                    <a:lstStyle/>
                    <a:p>
                      <a:r>
                        <a:rPr lang="en-US" altLang="zh-CN" sz="3200" dirty="0"/>
                        <a:t>Does the </a:t>
                      </a:r>
                      <a:r>
                        <a:rPr lang="en-US" altLang="zh-CN" sz="3200" dirty="0" smtClean="0"/>
                        <a:t>writer</a:t>
                      </a:r>
                      <a:r>
                        <a:rPr lang="en-US" altLang="zh-CN" sz="3200" baseline="0" dirty="0" smtClean="0"/>
                        <a:t> address the receiver properly</a:t>
                      </a:r>
                      <a:r>
                        <a:rPr lang="en-US" altLang="zh-CN" sz="3200" dirty="0" smtClean="0"/>
                        <a:t>?</a:t>
                      </a:r>
                      <a:endParaRPr lang="zh-CN" altLang="en-US" sz="3200" dirty="0"/>
                    </a:p>
                  </a:txBody>
                  <a:tcPr/>
                </a:tc>
                <a:extLst>
                  <a:ext uri="{0D108BD9-81ED-4DB2-BD59-A6C34878D82A}">
                    <a16:rowId xmlns:a16="http://schemas.microsoft.com/office/drawing/2014/main" xmlns="" val="10001"/>
                  </a:ext>
                </a:extLst>
              </a:tr>
              <a:tr h="962565">
                <a:tc>
                  <a:txBody>
                    <a:bodyPr/>
                    <a:lstStyle/>
                    <a:p>
                      <a:r>
                        <a:rPr lang="en-US" altLang="zh-CN" sz="3200" dirty="0"/>
                        <a:t>Does the writer </a:t>
                      </a:r>
                      <a:r>
                        <a:rPr lang="en-US" altLang="zh-CN" sz="3200" dirty="0" smtClean="0"/>
                        <a:t>give a clear reason for writing the email?</a:t>
                      </a:r>
                      <a:endParaRPr lang="zh-CN" altLang="en-US" sz="3200" dirty="0"/>
                    </a:p>
                  </a:txBody>
                  <a:tcPr/>
                </a:tc>
                <a:extLst>
                  <a:ext uri="{0D108BD9-81ED-4DB2-BD59-A6C34878D82A}">
                    <a16:rowId xmlns:a16="http://schemas.microsoft.com/office/drawing/2014/main" xmlns="" val="10002"/>
                  </a:ext>
                </a:extLst>
              </a:tr>
              <a:tr h="962565">
                <a:tc>
                  <a:txBody>
                    <a:bodyPr/>
                    <a:lstStyle/>
                    <a:p>
                      <a:r>
                        <a:rPr lang="en-US" altLang="zh-CN" sz="3200" dirty="0"/>
                        <a:t>Does the writer </a:t>
                      </a:r>
                      <a:r>
                        <a:rPr lang="en-US" altLang="zh-CN" sz="3200" dirty="0" smtClean="0"/>
                        <a:t>ask necessary questions about</a:t>
                      </a:r>
                      <a:r>
                        <a:rPr lang="en-US" altLang="zh-CN" sz="3200" baseline="0" dirty="0" smtClean="0"/>
                        <a:t> the event</a:t>
                      </a:r>
                      <a:r>
                        <a:rPr lang="en-US" altLang="zh-CN" sz="3200" dirty="0" smtClean="0"/>
                        <a:t>?</a:t>
                      </a:r>
                      <a:endParaRPr lang="zh-CN" altLang="en-US" sz="3200" dirty="0"/>
                    </a:p>
                  </a:txBody>
                  <a:tcPr/>
                </a:tc>
                <a:extLst>
                  <a:ext uri="{0D108BD9-81ED-4DB2-BD59-A6C34878D82A}">
                    <a16:rowId xmlns:a16="http://schemas.microsoft.com/office/drawing/2014/main" xmlns="" val="10003"/>
                  </a:ext>
                </a:extLst>
              </a:tr>
              <a:tr h="1131587">
                <a:tc>
                  <a:txBody>
                    <a:bodyPr/>
                    <a:lstStyle/>
                    <a:p>
                      <a:r>
                        <a:rPr lang="en-US" altLang="zh-CN" sz="3200" dirty="0"/>
                        <a:t>Does the writer </a:t>
                      </a:r>
                      <a:r>
                        <a:rPr lang="en-US" altLang="zh-CN" sz="3200" dirty="0" smtClean="0"/>
                        <a:t>use formal language to make polite requests?</a:t>
                      </a:r>
                      <a:endParaRPr lang="zh-CN" altLang="en-US" sz="3200" dirty="0"/>
                    </a:p>
                  </a:txBody>
                  <a:tcPr/>
                </a:tc>
                <a:extLst>
                  <a:ext uri="{0D108BD9-81ED-4DB2-BD59-A6C34878D82A}">
                    <a16:rowId xmlns:a16="http://schemas.microsoft.com/office/drawing/2014/main" xmlns="" val="10004"/>
                  </a:ext>
                </a:extLst>
              </a:tr>
              <a:tr h="1131587">
                <a:tc>
                  <a:txBody>
                    <a:bodyPr/>
                    <a:lstStyle/>
                    <a:p>
                      <a:r>
                        <a:rPr lang="en-US" altLang="zh-CN" sz="3200" dirty="0" smtClean="0"/>
                        <a:t>…</a:t>
                      </a:r>
                      <a:endParaRPr lang="zh-CN" altLang="en-US" sz="32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229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smtClean="0"/>
              <a:t>Review the three emails again.</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518" y="2387964"/>
            <a:ext cx="662354" cy="662354"/>
          </a:xfrm>
          <a:prstGeom prst="rect">
            <a:avLst/>
          </a:prstGeom>
          <a:solidFill>
            <a:schemeClr val="bg1">
              <a:lumMod val="95000"/>
            </a:schemeClr>
          </a:solidFill>
        </p:spPr>
      </p:pic>
      <p:sp>
        <p:nvSpPr>
          <p:cNvPr id="7" name="内容占位符 2"/>
          <p:cNvSpPr txBox="1">
            <a:spLocks/>
          </p:cNvSpPr>
          <p:nvPr/>
        </p:nvSpPr>
        <p:spPr>
          <a:xfrm>
            <a:off x="-13335" y="-13971"/>
            <a:ext cx="12219305" cy="977900"/>
          </a:xfrm>
          <a:prstGeom prst="rect">
            <a:avLst/>
          </a:prstGeom>
          <a:solidFill>
            <a:schemeClr val="accent1">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altLang="zh-CN" sz="3600" b="1" dirty="0" smtClean="0">
                <a:solidFill>
                  <a:schemeClr val="bg1"/>
                </a:solidFill>
              </a:rPr>
              <a:t>Homework</a:t>
            </a:r>
            <a:endParaRPr lang="en-US" altLang="zh-CN" sz="3600" b="1" dirty="0">
              <a:solidFill>
                <a:schemeClr val="bg1"/>
              </a:solidFill>
            </a:endParaRPr>
          </a:p>
        </p:txBody>
      </p:sp>
      <p:pic>
        <p:nvPicPr>
          <p:cNvPr id="2" name="图片 1"/>
          <p:cNvPicPr>
            <a:picLocks noChangeAspect="1"/>
          </p:cNvPicPr>
          <p:nvPr/>
        </p:nvPicPr>
        <p:blipFill>
          <a:blip r:embed="rId3"/>
          <a:stretch>
            <a:fillRect/>
          </a:stretch>
        </p:blipFill>
        <p:spPr>
          <a:xfrm>
            <a:off x="913518" y="4482359"/>
            <a:ext cx="664522" cy="658425"/>
          </a:xfrm>
          <a:prstGeom prst="rect">
            <a:avLst/>
          </a:prstGeom>
        </p:spPr>
      </p:pic>
      <p:pic>
        <p:nvPicPr>
          <p:cNvPr id="4" name="图片 3"/>
          <p:cNvPicPr>
            <a:picLocks noChangeAspect="1"/>
          </p:cNvPicPr>
          <p:nvPr/>
        </p:nvPicPr>
        <p:blipFill>
          <a:blip r:embed="rId3"/>
          <a:stretch>
            <a:fillRect/>
          </a:stretch>
        </p:blipFill>
        <p:spPr>
          <a:xfrm>
            <a:off x="913518" y="3437126"/>
            <a:ext cx="664522" cy="658425"/>
          </a:xfrm>
          <a:prstGeom prst="rect">
            <a:avLst/>
          </a:prstGeom>
        </p:spPr>
      </p:pic>
      <p:sp>
        <p:nvSpPr>
          <p:cNvPr id="11" name="文本框 10"/>
          <p:cNvSpPr txBox="1"/>
          <p:nvPr/>
        </p:nvSpPr>
        <p:spPr>
          <a:xfrm>
            <a:off x="1806854" y="2527098"/>
            <a:ext cx="7247497" cy="523220"/>
          </a:xfrm>
          <a:prstGeom prst="rect">
            <a:avLst/>
          </a:prstGeom>
          <a:noFill/>
        </p:spPr>
        <p:txBody>
          <a:bodyPr wrap="none" rtlCol="0">
            <a:spAutoFit/>
          </a:bodyPr>
          <a:lstStyle/>
          <a:p>
            <a:r>
              <a:rPr lang="en-US" altLang="zh-CN" sz="2800" u="sng" dirty="0" smtClean="0"/>
              <a:t>Questions About the Youth Short Film Festival</a:t>
            </a:r>
            <a:endParaRPr lang="zh-CN" altLang="en-US" sz="2800" u="sng" dirty="0"/>
          </a:p>
        </p:txBody>
      </p:sp>
      <p:sp>
        <p:nvSpPr>
          <p:cNvPr id="12" name="文本框 11"/>
          <p:cNvSpPr txBox="1"/>
          <p:nvPr/>
        </p:nvSpPr>
        <p:spPr>
          <a:xfrm>
            <a:off x="1806854" y="3590104"/>
            <a:ext cx="7492757" cy="523220"/>
          </a:xfrm>
          <a:prstGeom prst="rect">
            <a:avLst/>
          </a:prstGeom>
          <a:noFill/>
        </p:spPr>
        <p:txBody>
          <a:bodyPr wrap="none" rtlCol="0">
            <a:spAutoFit/>
          </a:bodyPr>
          <a:lstStyle/>
          <a:p>
            <a:r>
              <a:rPr lang="en-US" altLang="zh-CN" sz="2800" u="sng" dirty="0" smtClean="0"/>
              <a:t>Questions About the school music competition </a:t>
            </a:r>
            <a:endParaRPr lang="zh-CN" altLang="en-US" sz="2800" u="sng" dirty="0"/>
          </a:p>
        </p:txBody>
      </p:sp>
      <p:sp>
        <p:nvSpPr>
          <p:cNvPr id="13" name="文本框 12"/>
          <p:cNvSpPr txBox="1"/>
          <p:nvPr/>
        </p:nvSpPr>
        <p:spPr>
          <a:xfrm>
            <a:off x="1806854" y="4617564"/>
            <a:ext cx="6324167" cy="523220"/>
          </a:xfrm>
          <a:prstGeom prst="rect">
            <a:avLst/>
          </a:prstGeom>
          <a:noFill/>
        </p:spPr>
        <p:txBody>
          <a:bodyPr wrap="none" rtlCol="0">
            <a:spAutoFit/>
          </a:bodyPr>
          <a:lstStyle/>
          <a:p>
            <a:r>
              <a:rPr lang="en-US" altLang="zh-CN" sz="2800" u="sng" dirty="0" smtClean="0"/>
              <a:t>Questions About the martial arts classes</a:t>
            </a:r>
            <a:endParaRPr lang="zh-CN" altLang="en-US" sz="2800" u="sng" dirty="0"/>
          </a:p>
        </p:txBody>
      </p:sp>
    </p:spTree>
    <p:extLst>
      <p:ext uri="{BB962C8B-B14F-4D97-AF65-F5344CB8AC3E}">
        <p14:creationId xmlns:p14="http://schemas.microsoft.com/office/powerpoint/2010/main" val="820621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5273142" y="1058913"/>
            <a:ext cx="1645717" cy="1630479"/>
          </a:xfrm>
          <a:prstGeom prst="rect">
            <a:avLst/>
          </a:prstGeom>
        </p:spPr>
      </p:pic>
      <p:sp>
        <p:nvSpPr>
          <p:cNvPr id="19" name="矩形 18"/>
          <p:cNvSpPr/>
          <p:nvPr/>
        </p:nvSpPr>
        <p:spPr>
          <a:xfrm>
            <a:off x="3169436" y="3147271"/>
            <a:ext cx="6211227"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599" y="4677009"/>
            <a:ext cx="5606524"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223656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
            </a:r>
            <a:br>
              <a:rPr lang="en-US" altLang="zh-CN" b="1" dirty="0" smtClean="0"/>
            </a:br>
            <a:r>
              <a:rPr lang="zh-CN" altLang="en-US" b="1" dirty="0"/>
              <a:t>学习</a:t>
            </a:r>
            <a:r>
              <a:rPr lang="zh-CN" altLang="zh-CN" b="1" dirty="0" smtClean="0"/>
              <a:t>目标</a:t>
            </a:r>
            <a:r>
              <a:rPr lang="zh-CN" altLang="zh-CN" dirty="0"/>
              <a:t/>
            </a:r>
            <a:br>
              <a:rPr lang="zh-CN" altLang="zh-CN" dirty="0"/>
            </a:b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根据邮件的特点，撰写一封完整咨询邮件。</a:t>
            </a:r>
            <a:endParaRPr lang="zh-CN" altLang="en-US" dirty="0"/>
          </a:p>
        </p:txBody>
      </p:sp>
    </p:spTree>
    <p:extLst>
      <p:ext uri="{BB962C8B-B14F-4D97-AF65-F5344CB8AC3E}">
        <p14:creationId xmlns:p14="http://schemas.microsoft.com/office/powerpoint/2010/main" val="3532492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学法指导</a:t>
            </a:r>
            <a:endParaRPr lang="zh-CN" altLang="en-US" b="1" dirty="0"/>
          </a:p>
        </p:txBody>
      </p:sp>
      <p:sp>
        <p:nvSpPr>
          <p:cNvPr id="3" name="内容占位符 2"/>
          <p:cNvSpPr>
            <a:spLocks noGrp="1"/>
          </p:cNvSpPr>
          <p:nvPr>
            <p:ph idx="1"/>
          </p:nvPr>
        </p:nvSpPr>
        <p:spPr/>
        <p:txBody>
          <a:bodyPr/>
          <a:lstStyle/>
          <a:p>
            <a:r>
              <a:rPr lang="zh-CN" altLang="en-US" dirty="0" smtClean="0"/>
              <a:t>在学习时，同学们务必关注：</a:t>
            </a:r>
          </a:p>
          <a:p>
            <a:r>
              <a:rPr lang="en-US" altLang="zh-CN" dirty="0" smtClean="0"/>
              <a:t>1 </a:t>
            </a:r>
            <a:r>
              <a:rPr lang="zh-CN" altLang="en-US" dirty="0" smtClean="0"/>
              <a:t>正式邮件的结构和书写策略</a:t>
            </a:r>
          </a:p>
          <a:p>
            <a:r>
              <a:rPr lang="en-US" altLang="zh-CN" dirty="0" smtClean="0"/>
              <a:t>2 </a:t>
            </a:r>
            <a:r>
              <a:rPr lang="zh-CN" altLang="en-US" dirty="0" smtClean="0"/>
              <a:t>礼貌性提出问题的语言表达方式</a:t>
            </a:r>
          </a:p>
        </p:txBody>
      </p:sp>
    </p:spTree>
    <p:extLst>
      <p:ext uri="{BB962C8B-B14F-4D97-AF65-F5344CB8AC3E}">
        <p14:creationId xmlns:p14="http://schemas.microsoft.com/office/powerpoint/2010/main" val="98594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smtClean="0"/>
              <a:t>Unit 7 Art Writing Workshop</a:t>
            </a:r>
            <a:br>
              <a:rPr lang="en-US" altLang="zh-CN" dirty="0" smtClean="0"/>
            </a:br>
            <a:r>
              <a:rPr lang="en-US" altLang="zh-CN" dirty="0" smtClean="0"/>
              <a:t>A Formal Email (II)</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10655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1040668" y="1564618"/>
          <a:ext cx="10460770" cy="4242056"/>
        </p:xfrm>
        <a:graphic>
          <a:graphicData uri="http://schemas.openxmlformats.org/drawingml/2006/table">
            <a:tbl>
              <a:tblPr firstRow="1" bandRow="1">
                <a:tableStyleId>{5C22544A-7EE6-4342-B048-85BDC9FD1C3A}</a:tableStyleId>
              </a:tblPr>
              <a:tblGrid>
                <a:gridCol w="1082498">
                  <a:extLst>
                    <a:ext uri="{9D8B030D-6E8A-4147-A177-3AD203B41FA5}">
                      <a16:colId xmlns:a16="http://schemas.microsoft.com/office/drawing/2014/main" xmlns="" val="20000"/>
                    </a:ext>
                  </a:extLst>
                </a:gridCol>
                <a:gridCol w="4363359">
                  <a:extLst>
                    <a:ext uri="{9D8B030D-6E8A-4147-A177-3AD203B41FA5}">
                      <a16:colId xmlns:a16="http://schemas.microsoft.com/office/drawing/2014/main" xmlns="" val="20001"/>
                    </a:ext>
                  </a:extLst>
                </a:gridCol>
                <a:gridCol w="5014913">
                  <a:extLst>
                    <a:ext uri="{9D8B030D-6E8A-4147-A177-3AD203B41FA5}">
                      <a16:colId xmlns:a16="http://schemas.microsoft.com/office/drawing/2014/main" xmlns="" val="20002"/>
                    </a:ext>
                  </a:extLst>
                </a:gridCol>
              </a:tblGrid>
              <a:tr h="451251">
                <a:tc>
                  <a:txBody>
                    <a:bodyPr/>
                    <a:lstStyle/>
                    <a:p>
                      <a:endParaRPr lang="zh-CN" altLang="en-US" sz="2400" dirty="0"/>
                    </a:p>
                  </a:txBody>
                  <a:tcPr/>
                </a:tc>
                <a:tc>
                  <a:txBody>
                    <a:bodyPr/>
                    <a:lstStyle/>
                    <a:p>
                      <a:r>
                        <a:rPr lang="en-US" altLang="zh-CN" sz="2400" dirty="0" smtClean="0"/>
                        <a:t>The structure </a:t>
                      </a:r>
                      <a:endParaRPr lang="zh-CN" altLang="en-US" sz="2400" dirty="0"/>
                    </a:p>
                  </a:txBody>
                  <a:tcPr/>
                </a:tc>
                <a:tc>
                  <a:txBody>
                    <a:bodyPr/>
                    <a:lstStyle/>
                    <a:p>
                      <a:r>
                        <a:rPr lang="en-US" altLang="zh-CN" sz="2400" dirty="0" smtClean="0"/>
                        <a:t>Useful language</a:t>
                      </a:r>
                      <a:endParaRPr lang="zh-CN" altLang="en-US" sz="2400" dirty="0"/>
                    </a:p>
                  </a:txBody>
                  <a:tcPr/>
                </a:tc>
                <a:extLst>
                  <a:ext uri="{0D108BD9-81ED-4DB2-BD59-A6C34878D82A}">
                    <a16:rowId xmlns:a16="http://schemas.microsoft.com/office/drawing/2014/main" xmlns="" val="10000"/>
                  </a:ext>
                </a:extLst>
              </a:tr>
              <a:tr h="1173254">
                <a:tc>
                  <a:txBody>
                    <a:bodyPr/>
                    <a:lstStyle/>
                    <a:p>
                      <a:r>
                        <a:rPr lang="en-US" altLang="zh-CN" sz="2400" dirty="0" smtClean="0"/>
                        <a:t>Para. 1</a:t>
                      </a:r>
                      <a:endParaRPr lang="zh-CN" altLang="en-US" sz="2400" dirty="0"/>
                    </a:p>
                  </a:txBody>
                  <a:tcPr/>
                </a:tc>
                <a:tc>
                  <a:txBody>
                    <a:bodyPr/>
                    <a:lstStyle/>
                    <a:p>
                      <a:endParaRPr lang="zh-CN" altLang="en-US" sz="2400" dirty="0"/>
                    </a:p>
                  </a:txBody>
                  <a:tcPr/>
                </a:tc>
                <a:tc>
                  <a:txBody>
                    <a:bodyPr/>
                    <a:lstStyle/>
                    <a:p>
                      <a:endParaRPr lang="zh-CN" altLang="en-US" sz="2400" dirty="0"/>
                    </a:p>
                  </a:txBody>
                  <a:tcPr/>
                </a:tc>
                <a:extLst>
                  <a:ext uri="{0D108BD9-81ED-4DB2-BD59-A6C34878D82A}">
                    <a16:rowId xmlns:a16="http://schemas.microsoft.com/office/drawing/2014/main" xmlns="" val="10001"/>
                  </a:ext>
                </a:extLst>
              </a:tr>
              <a:tr h="1275204">
                <a:tc>
                  <a:txBody>
                    <a:bodyPr/>
                    <a:lstStyle/>
                    <a:p>
                      <a:r>
                        <a:rPr lang="en-US" altLang="zh-CN" sz="2400" dirty="0" smtClean="0"/>
                        <a:t>Para. 2</a:t>
                      </a:r>
                      <a:endParaRPr lang="zh-CN" altLang="en-US" sz="2400" dirty="0"/>
                    </a:p>
                  </a:txBody>
                  <a:tcPr/>
                </a:tc>
                <a:tc>
                  <a:txBody>
                    <a:bodyPr/>
                    <a:lstStyle/>
                    <a:p>
                      <a:endParaRPr lang="zh-CN" altLang="en-US" sz="2400" dirty="0"/>
                    </a:p>
                  </a:txBody>
                  <a:tcPr/>
                </a:tc>
                <a:tc>
                  <a:txBody>
                    <a:bodyPr/>
                    <a:lstStyle/>
                    <a:p>
                      <a:endParaRPr lang="zh-CN" altLang="en-US" sz="2400"/>
                    </a:p>
                  </a:txBody>
                  <a:tcPr/>
                </a:tc>
                <a:extLst>
                  <a:ext uri="{0D108BD9-81ED-4DB2-BD59-A6C34878D82A}">
                    <a16:rowId xmlns:a16="http://schemas.microsoft.com/office/drawing/2014/main" xmlns="" val="10002"/>
                  </a:ext>
                </a:extLst>
              </a:tr>
              <a:tr h="1336398">
                <a:tc>
                  <a:txBody>
                    <a:bodyPr/>
                    <a:lstStyle/>
                    <a:p>
                      <a:r>
                        <a:rPr lang="en-US" altLang="zh-CN" sz="2400" dirty="0" smtClean="0"/>
                        <a:t>Para. 3</a:t>
                      </a:r>
                      <a:endParaRPr lang="zh-CN" altLang="en-US" sz="2400" dirty="0"/>
                    </a:p>
                  </a:txBody>
                  <a:tcPr/>
                </a:tc>
                <a:tc>
                  <a:txBody>
                    <a:bodyPr/>
                    <a:lstStyle/>
                    <a:p>
                      <a:endParaRPr lang="zh-CN" altLang="en-US" sz="2400" dirty="0"/>
                    </a:p>
                  </a:txBody>
                  <a:tcPr/>
                </a:tc>
                <a:tc>
                  <a:txBody>
                    <a:bodyPr/>
                    <a:lstStyle/>
                    <a:p>
                      <a:endParaRPr lang="zh-CN" altLang="en-US" sz="2400" dirty="0"/>
                    </a:p>
                  </a:txBody>
                  <a:tcPr/>
                </a:tc>
                <a:extLst>
                  <a:ext uri="{0D108BD9-81ED-4DB2-BD59-A6C34878D82A}">
                    <a16:rowId xmlns:a16="http://schemas.microsoft.com/office/drawing/2014/main" xmlns="" val="10003"/>
                  </a:ext>
                </a:extLst>
              </a:tr>
            </a:tbl>
          </a:graphicData>
        </a:graphic>
      </p:graphicFrame>
      <p:sp>
        <p:nvSpPr>
          <p:cNvPr id="6" name="文本框 5"/>
          <p:cNvSpPr txBox="1"/>
          <p:nvPr/>
        </p:nvSpPr>
        <p:spPr>
          <a:xfrm>
            <a:off x="2162908" y="3396267"/>
            <a:ext cx="4000500" cy="830997"/>
          </a:xfrm>
          <a:prstGeom prst="rect">
            <a:avLst/>
          </a:prstGeom>
          <a:noFill/>
        </p:spPr>
        <p:txBody>
          <a:bodyPr wrap="square" rtlCol="0">
            <a:spAutoFit/>
          </a:bodyPr>
          <a:lstStyle/>
          <a:p>
            <a:r>
              <a:rPr lang="en-US" altLang="zh-CN" sz="2400" b="1" dirty="0"/>
              <a:t>Querying the films for the festival</a:t>
            </a:r>
            <a:endParaRPr lang="zh-CN" altLang="en-US" sz="2400" b="1" dirty="0"/>
          </a:p>
        </p:txBody>
      </p:sp>
      <p:sp>
        <p:nvSpPr>
          <p:cNvPr id="7" name="文本框 6"/>
          <p:cNvSpPr txBox="1"/>
          <p:nvPr/>
        </p:nvSpPr>
        <p:spPr>
          <a:xfrm>
            <a:off x="6509238" y="3267680"/>
            <a:ext cx="4683370" cy="1200329"/>
          </a:xfrm>
          <a:prstGeom prst="rect">
            <a:avLst/>
          </a:prstGeom>
          <a:noFill/>
        </p:spPr>
        <p:txBody>
          <a:bodyPr wrap="square" rtlCol="0">
            <a:spAutoFit/>
          </a:bodyPr>
          <a:lstStyle/>
          <a:p>
            <a:r>
              <a:rPr lang="en-US" altLang="zh-CN" sz="2400" b="1" dirty="0"/>
              <a:t>I would like to </a:t>
            </a:r>
            <a:r>
              <a:rPr lang="en-US" altLang="zh-CN" sz="2400" b="1" dirty="0" smtClean="0"/>
              <a:t>ask ... Do you ... ?</a:t>
            </a:r>
            <a:endParaRPr lang="en-US" altLang="zh-CN" sz="2400" b="1" dirty="0"/>
          </a:p>
          <a:p>
            <a:r>
              <a:rPr lang="en-US" altLang="zh-CN" sz="2400" b="1" dirty="0"/>
              <a:t>Could you tell me </a:t>
            </a:r>
            <a:r>
              <a:rPr lang="en-US" altLang="zh-CN" sz="2400" b="1" dirty="0" smtClean="0"/>
              <a:t>… ? I </a:t>
            </a:r>
            <a:r>
              <a:rPr lang="en-US" altLang="zh-CN" sz="2400" b="1" dirty="0"/>
              <a:t>wonder </a:t>
            </a:r>
            <a:r>
              <a:rPr lang="en-US" altLang="zh-CN" sz="2400" b="1" dirty="0" smtClean="0"/>
              <a:t>if ... ? Can we ... ? Are there … ?</a:t>
            </a:r>
            <a:endParaRPr lang="zh-CN" altLang="en-US" sz="2400" b="1" dirty="0"/>
          </a:p>
        </p:txBody>
      </p:sp>
      <p:sp>
        <p:nvSpPr>
          <p:cNvPr id="8" name="文本框 7"/>
          <p:cNvSpPr txBox="1"/>
          <p:nvPr/>
        </p:nvSpPr>
        <p:spPr>
          <a:xfrm>
            <a:off x="2227202" y="4872290"/>
            <a:ext cx="4000500" cy="523220"/>
          </a:xfrm>
          <a:prstGeom prst="rect">
            <a:avLst/>
          </a:prstGeom>
          <a:noFill/>
        </p:spPr>
        <p:txBody>
          <a:bodyPr wrap="square" rtlCol="0">
            <a:spAutoFit/>
          </a:bodyPr>
          <a:lstStyle/>
          <a:p>
            <a:r>
              <a:rPr lang="en-US" altLang="zh-CN" sz="2800" b="1" dirty="0" smtClean="0"/>
              <a:t>Salutation </a:t>
            </a:r>
            <a:endParaRPr lang="zh-CN" altLang="en-US" sz="2800" b="1" dirty="0"/>
          </a:p>
        </p:txBody>
      </p:sp>
      <p:sp>
        <p:nvSpPr>
          <p:cNvPr id="9" name="文本框 8"/>
          <p:cNvSpPr txBox="1"/>
          <p:nvPr/>
        </p:nvSpPr>
        <p:spPr>
          <a:xfrm>
            <a:off x="6509238" y="4872290"/>
            <a:ext cx="4000500" cy="523220"/>
          </a:xfrm>
          <a:prstGeom prst="rect">
            <a:avLst/>
          </a:prstGeom>
          <a:noFill/>
        </p:spPr>
        <p:txBody>
          <a:bodyPr wrap="square" rtlCol="0">
            <a:spAutoFit/>
          </a:bodyPr>
          <a:lstStyle/>
          <a:p>
            <a:r>
              <a:rPr lang="en-US" altLang="zh-CN" sz="2800" b="1" dirty="0"/>
              <a:t>I appreciate your </a:t>
            </a:r>
            <a:r>
              <a:rPr lang="en-US" altLang="zh-CN" sz="2800" b="1" dirty="0" smtClean="0"/>
              <a:t>help ...</a:t>
            </a:r>
            <a:endParaRPr lang="zh-CN" altLang="en-US" sz="2800" b="1" dirty="0"/>
          </a:p>
        </p:txBody>
      </p:sp>
      <p:sp>
        <p:nvSpPr>
          <p:cNvPr id="10" name="内容占位符 2"/>
          <p:cNvSpPr txBox="1">
            <a:spLocks/>
          </p:cNvSpPr>
          <p:nvPr/>
        </p:nvSpPr>
        <p:spPr>
          <a:xfrm>
            <a:off x="-13335" y="-13971"/>
            <a:ext cx="12219305" cy="977900"/>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endParaRPr lang="en-US" altLang="zh-CN" sz="3600" b="1" dirty="0">
              <a:solidFill>
                <a:schemeClr val="bg1"/>
              </a:solidFill>
            </a:endParaRPr>
          </a:p>
        </p:txBody>
      </p:sp>
      <p:sp>
        <p:nvSpPr>
          <p:cNvPr id="4" name="矩形 3"/>
          <p:cNvSpPr/>
          <p:nvPr/>
        </p:nvSpPr>
        <p:spPr>
          <a:xfrm>
            <a:off x="146304" y="189867"/>
            <a:ext cx="12945466" cy="523220"/>
          </a:xfrm>
          <a:prstGeom prst="rect">
            <a:avLst/>
          </a:prstGeom>
        </p:spPr>
        <p:txBody>
          <a:bodyPr wrap="square">
            <a:spAutoFit/>
          </a:bodyPr>
          <a:lstStyle/>
          <a:p>
            <a:r>
              <a:rPr lang="en-US" altLang="zh-CN" sz="2800" b="1" dirty="0" smtClean="0">
                <a:solidFill>
                  <a:schemeClr val="bg1"/>
                </a:solidFill>
              </a:rPr>
              <a:t>Revision: What is the  </a:t>
            </a:r>
            <a:r>
              <a:rPr lang="en-US" altLang="zh-CN" sz="2800" b="1" dirty="0">
                <a:solidFill>
                  <a:schemeClr val="bg1"/>
                </a:solidFill>
              </a:rPr>
              <a:t>structure and useful </a:t>
            </a:r>
            <a:r>
              <a:rPr lang="en-US" altLang="zh-CN" sz="2800" b="1" dirty="0" smtClean="0">
                <a:solidFill>
                  <a:schemeClr val="bg1"/>
                </a:solidFill>
              </a:rPr>
              <a:t>language of a formal email?</a:t>
            </a:r>
            <a:endParaRPr lang="zh-CN" altLang="en-US" sz="2800" b="1" dirty="0">
              <a:solidFill>
                <a:schemeClr val="bg1"/>
              </a:solidFill>
            </a:endParaRPr>
          </a:p>
        </p:txBody>
      </p:sp>
      <p:sp>
        <p:nvSpPr>
          <p:cNvPr id="11" name="文本框 10"/>
          <p:cNvSpPr txBox="1"/>
          <p:nvPr/>
        </p:nvSpPr>
        <p:spPr>
          <a:xfrm>
            <a:off x="2227202" y="2018125"/>
            <a:ext cx="4000500" cy="1200329"/>
          </a:xfrm>
          <a:prstGeom prst="rect">
            <a:avLst/>
          </a:prstGeom>
          <a:noFill/>
        </p:spPr>
        <p:txBody>
          <a:bodyPr wrap="square" rtlCol="0">
            <a:spAutoFit/>
          </a:bodyPr>
          <a:lstStyle/>
          <a:p>
            <a:r>
              <a:rPr lang="en-US" altLang="zh-CN" sz="2400" b="1" dirty="0"/>
              <a:t>Stating the purpose of your writing and introducing yourself</a:t>
            </a:r>
          </a:p>
        </p:txBody>
      </p:sp>
      <p:sp>
        <p:nvSpPr>
          <p:cNvPr id="12" name="文本框 11"/>
          <p:cNvSpPr txBox="1"/>
          <p:nvPr/>
        </p:nvSpPr>
        <p:spPr>
          <a:xfrm>
            <a:off x="6509238" y="2032918"/>
            <a:ext cx="4000500" cy="1200329"/>
          </a:xfrm>
          <a:prstGeom prst="rect">
            <a:avLst/>
          </a:prstGeom>
          <a:noFill/>
        </p:spPr>
        <p:txBody>
          <a:bodyPr wrap="square" rtlCol="0">
            <a:spAutoFit/>
          </a:bodyPr>
          <a:lstStyle/>
          <a:p>
            <a:r>
              <a:rPr lang="en-US" altLang="zh-CN" sz="2400" b="1" dirty="0"/>
              <a:t>I am writing to ask for information about …</a:t>
            </a:r>
          </a:p>
          <a:p>
            <a:r>
              <a:rPr lang="en-US" altLang="zh-CN" sz="2400" b="1" dirty="0"/>
              <a:t>I am …</a:t>
            </a:r>
          </a:p>
        </p:txBody>
      </p:sp>
    </p:spTree>
    <p:extLst>
      <p:ext uri="{BB962C8B-B14F-4D97-AF65-F5344CB8AC3E}">
        <p14:creationId xmlns:p14="http://schemas.microsoft.com/office/powerpoint/2010/main" val="253836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a:t>Look at the advertisement on a school website. Write an email to ask for more information.</a:t>
            </a:r>
            <a:endParaRPr lang="zh-CN" altLang="en-US" dirty="0"/>
          </a:p>
        </p:txBody>
      </p:sp>
      <p:sp>
        <p:nvSpPr>
          <p:cNvPr id="5" name="矩形 4"/>
          <p:cNvSpPr/>
          <p:nvPr/>
        </p:nvSpPr>
        <p:spPr>
          <a:xfrm>
            <a:off x="1597818" y="3493204"/>
            <a:ext cx="7781925" cy="830997"/>
          </a:xfrm>
          <a:prstGeom prst="rect">
            <a:avLst/>
          </a:prstGeom>
        </p:spPr>
        <p:txBody>
          <a:bodyPr wrap="square">
            <a:spAutoFit/>
          </a:bodyPr>
          <a:lstStyle/>
          <a:p>
            <a:pPr lvl="0"/>
            <a:r>
              <a:rPr lang="en-US" altLang="zh-CN" sz="2400" u="sng" dirty="0">
                <a:solidFill>
                  <a:prstClr val="black"/>
                </a:solidFill>
              </a:rPr>
              <a:t>School music competition on 15 June. Some great prizes!</a:t>
            </a:r>
          </a:p>
          <a:p>
            <a:pPr lvl="0" algn="r"/>
            <a:r>
              <a:rPr lang="en-US" altLang="zh-CN" sz="2400" dirty="0">
                <a:solidFill>
                  <a:prstClr val="black"/>
                </a:solidFill>
              </a:rPr>
              <a:t>Contact us: </a:t>
            </a:r>
            <a:r>
              <a:rPr lang="en-US" altLang="zh-CN" sz="2400" dirty="0" err="1">
                <a:solidFill>
                  <a:prstClr val="black"/>
                </a:solidFill>
              </a:rPr>
              <a:t>lovemusic</a:t>
            </a:r>
            <a:r>
              <a:rPr lang="en-US" altLang="zh-CN" sz="2400" dirty="0">
                <a:solidFill>
                  <a:prstClr val="black"/>
                </a:solidFill>
              </a:rPr>
              <a:t>@***mail. com</a:t>
            </a:r>
            <a:endParaRPr lang="zh-CN" altLang="en-US" sz="2400" dirty="0">
              <a:solidFill>
                <a:prstClr val="black"/>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464" y="3338940"/>
            <a:ext cx="662354" cy="662354"/>
          </a:xfrm>
          <a:prstGeom prst="rect">
            <a:avLst/>
          </a:prstGeom>
          <a:solidFill>
            <a:schemeClr val="bg1">
              <a:lumMod val="95000"/>
            </a:schemeClr>
          </a:solidFill>
        </p:spPr>
      </p:pic>
      <p:sp>
        <p:nvSpPr>
          <p:cNvPr id="7" name="内容占位符 2"/>
          <p:cNvSpPr txBox="1">
            <a:spLocks/>
          </p:cNvSpPr>
          <p:nvPr/>
        </p:nvSpPr>
        <p:spPr>
          <a:xfrm>
            <a:off x="-13335" y="-13971"/>
            <a:ext cx="12219305" cy="977900"/>
          </a:xfrm>
          <a:prstGeom prst="rect">
            <a:avLst/>
          </a:prstGeom>
          <a:solidFill>
            <a:schemeClr val="accent1">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altLang="zh-CN" sz="3600" b="1" dirty="0" smtClean="0">
                <a:solidFill>
                  <a:schemeClr val="bg1"/>
                </a:solidFill>
              </a:rPr>
              <a:t>Revision: Homework</a:t>
            </a:r>
            <a:endParaRPr lang="en-US" altLang="zh-CN" sz="3600" b="1" dirty="0">
              <a:solidFill>
                <a:schemeClr val="bg1"/>
              </a:solidFill>
            </a:endParaRPr>
          </a:p>
        </p:txBody>
      </p:sp>
    </p:spTree>
    <p:extLst>
      <p:ext uri="{BB962C8B-B14F-4D97-AF65-F5344CB8AC3E}">
        <p14:creationId xmlns:p14="http://schemas.microsoft.com/office/powerpoint/2010/main" val="381518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35" y="-13971"/>
            <a:ext cx="12219305" cy="977900"/>
          </a:xfrm>
          <a:solidFill>
            <a:schemeClr val="accent1">
              <a:lumMod val="75000"/>
            </a:schemeClr>
          </a:solidFill>
        </p:spPr>
        <p:txBody>
          <a:bodyPr/>
          <a:lstStyle/>
          <a:p>
            <a:pPr algn="ctr">
              <a:buNone/>
            </a:pPr>
            <a:r>
              <a:rPr lang="en-US" altLang="zh-CN" sz="3600" b="1" dirty="0" smtClean="0">
                <a:solidFill>
                  <a:schemeClr val="bg1"/>
                </a:solidFill>
              </a:rPr>
              <a:t>Drafting</a:t>
            </a:r>
            <a:endParaRPr lang="en-US" altLang="zh-CN" sz="3600" b="1" dirty="0">
              <a:solidFill>
                <a:schemeClr val="bg1"/>
              </a:solidFill>
            </a:endParaRPr>
          </a:p>
        </p:txBody>
      </p:sp>
      <p:sp>
        <p:nvSpPr>
          <p:cNvPr id="4" name="文本框 3"/>
          <p:cNvSpPr txBox="1"/>
          <p:nvPr/>
        </p:nvSpPr>
        <p:spPr>
          <a:xfrm>
            <a:off x="928684" y="1161799"/>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b="1" dirty="0" smtClean="0">
                <a:solidFill>
                  <a:schemeClr val="accent1">
                    <a:lumMod val="50000"/>
                  </a:schemeClr>
                </a:solidFill>
              </a:rPr>
              <a:t>What is your writing purpose?</a:t>
            </a:r>
            <a:endParaRPr lang="zh-CN" altLang="en-US" sz="2400" b="1" dirty="0">
              <a:solidFill>
                <a:schemeClr val="accent1">
                  <a:lumMod val="50000"/>
                </a:schemeClr>
              </a:solidFill>
            </a:endParaRPr>
          </a:p>
        </p:txBody>
      </p:sp>
      <p:sp>
        <p:nvSpPr>
          <p:cNvPr id="6" name="文本框 5"/>
          <p:cNvSpPr txBox="1"/>
          <p:nvPr/>
        </p:nvSpPr>
        <p:spPr>
          <a:xfrm>
            <a:off x="928684" y="1778095"/>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b="1" dirty="0">
                <a:solidFill>
                  <a:srgbClr val="C00000"/>
                </a:solidFill>
              </a:rPr>
              <a:t>I’m writing to ask </a:t>
            </a:r>
            <a:r>
              <a:rPr lang="en-US" altLang="zh-CN" sz="2400" dirty="0"/>
              <a:t>for information about entering school music competition.</a:t>
            </a:r>
            <a:endParaRPr lang="zh-CN" altLang="en-US" sz="2400" dirty="0">
              <a:solidFill>
                <a:schemeClr val="accent1">
                  <a:lumMod val="50000"/>
                </a:schemeClr>
              </a:solidFill>
            </a:endParaRPr>
          </a:p>
        </p:txBody>
      </p:sp>
      <p:sp>
        <p:nvSpPr>
          <p:cNvPr id="7" name="文本框 6"/>
          <p:cNvSpPr txBox="1"/>
          <p:nvPr/>
        </p:nvSpPr>
        <p:spPr>
          <a:xfrm>
            <a:off x="928684" y="2400357"/>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b="1" dirty="0" smtClean="0">
                <a:solidFill>
                  <a:schemeClr val="accent1">
                    <a:lumMod val="50000"/>
                  </a:schemeClr>
                </a:solidFill>
              </a:rPr>
              <a:t>What questions would you like to ask ?</a:t>
            </a:r>
            <a:endParaRPr lang="zh-CN" altLang="en-US" sz="2400" b="1" dirty="0">
              <a:solidFill>
                <a:schemeClr val="accent1">
                  <a:lumMod val="50000"/>
                </a:schemeClr>
              </a:solidFill>
            </a:endParaRPr>
          </a:p>
        </p:txBody>
      </p:sp>
      <p:sp>
        <p:nvSpPr>
          <p:cNvPr id="8" name="文本框 7"/>
          <p:cNvSpPr txBox="1"/>
          <p:nvPr/>
        </p:nvSpPr>
        <p:spPr>
          <a:xfrm>
            <a:off x="928684" y="3019431"/>
            <a:ext cx="10201278" cy="3416320"/>
          </a:xfrm>
          <a:prstGeom prst="rect">
            <a:avLst/>
          </a:prstGeom>
          <a:solidFill>
            <a:schemeClr val="bg1"/>
          </a:solidFill>
          <a:ln>
            <a:solidFill>
              <a:schemeClr val="bg1">
                <a:lumMod val="65000"/>
              </a:schemeClr>
            </a:solidFill>
          </a:ln>
        </p:spPr>
        <p:txBody>
          <a:bodyPr wrap="square" rtlCol="0">
            <a:spAutoFit/>
          </a:bodyPr>
          <a:lstStyle/>
          <a:p>
            <a:r>
              <a:rPr lang="en-US" altLang="zh-CN" sz="2400" b="1" dirty="0">
                <a:solidFill>
                  <a:srgbClr val="C00000"/>
                </a:solidFill>
              </a:rPr>
              <a:t>Do you </a:t>
            </a:r>
            <a:r>
              <a:rPr lang="en-US" altLang="zh-CN" sz="2400" dirty="0"/>
              <a:t>accept original music or adapted music</a:t>
            </a:r>
            <a:r>
              <a:rPr lang="zh-CN" altLang="en-US" sz="2400" dirty="0" smtClean="0"/>
              <a:t>？</a:t>
            </a:r>
            <a:endParaRPr lang="en-US" altLang="zh-CN" sz="2400" dirty="0" smtClean="0"/>
          </a:p>
          <a:p>
            <a:r>
              <a:rPr lang="en-US" altLang="zh-CN" sz="2400" b="1" dirty="0">
                <a:solidFill>
                  <a:srgbClr val="C00000"/>
                </a:solidFill>
              </a:rPr>
              <a:t>Could you tell me </a:t>
            </a:r>
            <a:r>
              <a:rPr lang="en-US" altLang="zh-CN" sz="2400" dirty="0"/>
              <a:t>if the popular band music would be acceptable</a:t>
            </a:r>
            <a:r>
              <a:rPr lang="en-US" altLang="zh-CN" sz="2400" dirty="0" smtClean="0"/>
              <a:t>?</a:t>
            </a:r>
          </a:p>
          <a:p>
            <a:r>
              <a:rPr lang="en-US" altLang="zh-CN" sz="2400" dirty="0" smtClean="0"/>
              <a:t>How </a:t>
            </a:r>
            <a:r>
              <a:rPr lang="en-US" altLang="zh-CN" sz="2400" dirty="0"/>
              <a:t>to apply to the music </a:t>
            </a:r>
            <a:r>
              <a:rPr lang="en-US" altLang="zh-CN" sz="2400" dirty="0" smtClean="0"/>
              <a:t>competition?</a:t>
            </a:r>
          </a:p>
          <a:p>
            <a:r>
              <a:rPr lang="en-US" altLang="zh-CN" sz="2400" b="1" dirty="0">
                <a:solidFill>
                  <a:srgbClr val="C00000"/>
                </a:solidFill>
              </a:rPr>
              <a:t>Can</a:t>
            </a:r>
            <a:r>
              <a:rPr lang="en-US" altLang="zh-CN" sz="2400" dirty="0"/>
              <a:t> groups as well as individuals enter? </a:t>
            </a:r>
            <a:endParaRPr lang="en-US" altLang="zh-CN" sz="2400" dirty="0" smtClean="0"/>
          </a:p>
          <a:p>
            <a:r>
              <a:rPr lang="en-US" altLang="zh-CN" sz="2400" b="1" dirty="0" smtClean="0">
                <a:solidFill>
                  <a:srgbClr val="C00000"/>
                </a:solidFill>
              </a:rPr>
              <a:t>Is </a:t>
            </a:r>
            <a:r>
              <a:rPr lang="en-US" altLang="zh-CN" sz="2400" b="1" dirty="0">
                <a:solidFill>
                  <a:srgbClr val="C00000"/>
                </a:solidFill>
              </a:rPr>
              <a:t>it </a:t>
            </a:r>
            <a:r>
              <a:rPr lang="en-US" altLang="zh-CN" sz="2400" dirty="0"/>
              <a:t>allowed to use a playback during the performance of a competitive program?</a:t>
            </a:r>
            <a:endParaRPr lang="en-US" altLang="zh-CN" sz="2400" dirty="0" smtClean="0"/>
          </a:p>
          <a:p>
            <a:r>
              <a:rPr lang="en-US" altLang="zh-CN" sz="2400" b="1" dirty="0" smtClean="0">
                <a:solidFill>
                  <a:srgbClr val="C00000"/>
                </a:solidFill>
              </a:rPr>
              <a:t>Would </a:t>
            </a:r>
            <a:r>
              <a:rPr lang="en-US" altLang="zh-CN" sz="2400" b="1" dirty="0">
                <a:solidFill>
                  <a:srgbClr val="C00000"/>
                </a:solidFill>
              </a:rPr>
              <a:t>it be possible to tell me </a:t>
            </a:r>
            <a:r>
              <a:rPr lang="en-US" altLang="zh-CN" sz="2400" dirty="0"/>
              <a:t>about the prizes? </a:t>
            </a:r>
            <a:endParaRPr lang="en-US" altLang="zh-CN" sz="2400" dirty="0" smtClean="0"/>
          </a:p>
          <a:p>
            <a:r>
              <a:rPr lang="en-US" altLang="zh-CN" sz="2400" b="1" dirty="0">
                <a:solidFill>
                  <a:srgbClr val="C00000"/>
                </a:solidFill>
              </a:rPr>
              <a:t>Are there </a:t>
            </a:r>
            <a:r>
              <a:rPr lang="en-US" altLang="zh-CN" sz="2400" dirty="0"/>
              <a:t>prizes for different age groups and for different types of songs</a:t>
            </a:r>
            <a:r>
              <a:rPr lang="en-US" altLang="zh-CN" sz="2400" dirty="0" smtClean="0"/>
              <a:t>?</a:t>
            </a:r>
          </a:p>
          <a:p>
            <a:r>
              <a:rPr lang="en-US" altLang="zh-CN" sz="2400" dirty="0" smtClean="0"/>
              <a:t>…</a:t>
            </a:r>
            <a:endParaRPr lang="zh-CN" altLang="en-US" sz="2400" dirty="0"/>
          </a:p>
        </p:txBody>
      </p:sp>
    </p:spTree>
    <p:extLst>
      <p:ext uri="{BB962C8B-B14F-4D97-AF65-F5344CB8AC3E}">
        <p14:creationId xmlns:p14="http://schemas.microsoft.com/office/powerpoint/2010/main" val="86550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35" y="-13971"/>
            <a:ext cx="12219305" cy="977900"/>
          </a:xfrm>
          <a:solidFill>
            <a:schemeClr val="accent1">
              <a:lumMod val="75000"/>
            </a:schemeClr>
          </a:solidFill>
        </p:spPr>
        <p:txBody>
          <a:bodyPr/>
          <a:lstStyle/>
          <a:p>
            <a:pPr algn="ctr">
              <a:buNone/>
            </a:pPr>
            <a:r>
              <a:rPr lang="en-US" altLang="zh-CN" sz="3600" b="1" dirty="0" smtClean="0">
                <a:solidFill>
                  <a:schemeClr val="bg1"/>
                </a:solidFill>
              </a:rPr>
              <a:t>Outline</a:t>
            </a:r>
            <a:endParaRPr lang="en-US" altLang="zh-CN" sz="3600" b="1" dirty="0">
              <a:solidFill>
                <a:schemeClr val="bg1"/>
              </a:solidFill>
            </a:endParaRPr>
          </a:p>
        </p:txBody>
      </p:sp>
      <p:sp>
        <p:nvSpPr>
          <p:cNvPr id="4" name="文本框 3"/>
          <p:cNvSpPr txBox="1"/>
          <p:nvPr/>
        </p:nvSpPr>
        <p:spPr>
          <a:xfrm>
            <a:off x="928684" y="1850233"/>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dirty="0" smtClean="0">
                <a:solidFill>
                  <a:schemeClr val="accent1">
                    <a:lumMod val="50000"/>
                  </a:schemeClr>
                </a:solidFill>
              </a:rPr>
              <a:t>Para. 1. Stating the purpose of your writing and introducing yourself.</a:t>
            </a:r>
            <a:endParaRPr lang="zh-CN" altLang="en-US" sz="2400" dirty="0">
              <a:solidFill>
                <a:schemeClr val="accent1">
                  <a:lumMod val="50000"/>
                </a:schemeClr>
              </a:solidFill>
            </a:endParaRPr>
          </a:p>
        </p:txBody>
      </p:sp>
      <p:sp>
        <p:nvSpPr>
          <p:cNvPr id="5" name="文本框 4"/>
          <p:cNvSpPr txBox="1"/>
          <p:nvPr/>
        </p:nvSpPr>
        <p:spPr>
          <a:xfrm>
            <a:off x="928684" y="2979212"/>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dirty="0" smtClean="0"/>
              <a:t>Para. 2</a:t>
            </a:r>
            <a:r>
              <a:rPr lang="en-US" altLang="zh-CN" sz="2400" dirty="0" smtClean="0">
                <a:solidFill>
                  <a:schemeClr val="accent1">
                    <a:lumMod val="50000"/>
                  </a:schemeClr>
                </a:solidFill>
              </a:rPr>
              <a:t>. Querying the </a:t>
            </a:r>
            <a:r>
              <a:rPr lang="en-US" altLang="zh-CN" sz="2400" b="1" dirty="0" smtClean="0">
                <a:solidFill>
                  <a:schemeClr val="accent1">
                    <a:lumMod val="50000"/>
                  </a:schemeClr>
                </a:solidFill>
              </a:rPr>
              <a:t>songs</a:t>
            </a:r>
            <a:r>
              <a:rPr lang="en-US" altLang="zh-CN" sz="2400" dirty="0" smtClean="0">
                <a:solidFill>
                  <a:schemeClr val="accent1">
                    <a:lumMod val="50000"/>
                  </a:schemeClr>
                </a:solidFill>
              </a:rPr>
              <a:t> for the </a:t>
            </a:r>
            <a:r>
              <a:rPr lang="en-US" altLang="zh-CN" sz="2400" b="1" dirty="0" smtClean="0">
                <a:solidFill>
                  <a:schemeClr val="accent1">
                    <a:lumMod val="50000"/>
                  </a:schemeClr>
                </a:solidFill>
              </a:rPr>
              <a:t>school music competition</a:t>
            </a:r>
            <a:r>
              <a:rPr lang="en-US" altLang="zh-CN" sz="2400" dirty="0" smtClean="0">
                <a:solidFill>
                  <a:schemeClr val="accent1">
                    <a:lumMod val="50000"/>
                  </a:schemeClr>
                </a:solidFill>
              </a:rPr>
              <a:t>.</a:t>
            </a:r>
            <a:endParaRPr lang="zh-CN" altLang="en-US" sz="2400" dirty="0">
              <a:solidFill>
                <a:schemeClr val="accent1">
                  <a:lumMod val="50000"/>
                </a:schemeClr>
              </a:solidFill>
            </a:endParaRPr>
          </a:p>
        </p:txBody>
      </p:sp>
      <p:sp>
        <p:nvSpPr>
          <p:cNvPr id="6" name="文本框 5"/>
          <p:cNvSpPr txBox="1"/>
          <p:nvPr/>
        </p:nvSpPr>
        <p:spPr>
          <a:xfrm>
            <a:off x="928684" y="4288929"/>
            <a:ext cx="10201278" cy="461665"/>
          </a:xfrm>
          <a:prstGeom prst="rect">
            <a:avLst/>
          </a:prstGeom>
          <a:solidFill>
            <a:schemeClr val="bg1"/>
          </a:solidFill>
          <a:ln>
            <a:solidFill>
              <a:schemeClr val="bg1">
                <a:lumMod val="65000"/>
              </a:schemeClr>
            </a:solidFill>
          </a:ln>
        </p:spPr>
        <p:txBody>
          <a:bodyPr wrap="square" rtlCol="0">
            <a:spAutoFit/>
          </a:bodyPr>
          <a:lstStyle/>
          <a:p>
            <a:r>
              <a:rPr lang="en-US" altLang="zh-CN" sz="2400" dirty="0" smtClean="0"/>
              <a:t>Para. 3. </a:t>
            </a:r>
            <a:r>
              <a:rPr lang="en-US" altLang="zh-CN" sz="2400" dirty="0" smtClean="0">
                <a:solidFill>
                  <a:schemeClr val="accent1">
                    <a:lumMod val="50000"/>
                  </a:schemeClr>
                </a:solidFill>
              </a:rPr>
              <a:t>Salutation</a:t>
            </a:r>
            <a:endParaRPr lang="zh-CN" altLang="en-US" sz="2400" dirty="0">
              <a:solidFill>
                <a:schemeClr val="accent1">
                  <a:lumMod val="50000"/>
                </a:schemeClr>
              </a:solidFill>
            </a:endParaRPr>
          </a:p>
        </p:txBody>
      </p:sp>
    </p:spTree>
    <p:extLst>
      <p:ext uri="{BB962C8B-B14F-4D97-AF65-F5344CB8AC3E}">
        <p14:creationId xmlns:p14="http://schemas.microsoft.com/office/powerpoint/2010/main" val="30030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429" y="248715"/>
            <a:ext cx="10866120" cy="6378855"/>
          </a:xfrm>
        </p:spPr>
        <p:txBody>
          <a:bodyPr>
            <a:normAutofit fontScale="62500" lnSpcReduction="20000"/>
          </a:bodyPr>
          <a:lstStyle/>
          <a:p>
            <a:pPr marL="0" indent="0">
              <a:buNone/>
            </a:pPr>
            <a:r>
              <a:rPr lang="en-US" altLang="zh-CN" sz="3800" dirty="0" smtClean="0">
                <a:latin typeface="Times New Roman" panose="02020603050405020304" pitchFamily="18" charset="0"/>
                <a:cs typeface="Times New Roman" panose="02020603050405020304" pitchFamily="18" charset="0"/>
              </a:rPr>
              <a:t>From: &lt;</a:t>
            </a:r>
            <a:r>
              <a:rPr lang="en-US" altLang="zh-CN" sz="3800" dirty="0" err="1" smtClean="0">
                <a:latin typeface="Times New Roman" panose="02020603050405020304" pitchFamily="18" charset="0"/>
                <a:cs typeface="Times New Roman" panose="02020603050405020304" pitchFamily="18" charset="0"/>
              </a:rPr>
              <a:t>liu.ze</a:t>
            </a:r>
            <a:r>
              <a:rPr lang="en-US" altLang="zh-CN" sz="3800" dirty="0" smtClean="0">
                <a:latin typeface="Times New Roman" panose="02020603050405020304" pitchFamily="18" charset="0"/>
                <a:cs typeface="Times New Roman" panose="02020603050405020304" pitchFamily="18" charset="0"/>
              </a:rPr>
              <a:t>@***mail.com&gt;</a:t>
            </a:r>
          </a:p>
          <a:p>
            <a:pPr marL="0" indent="0">
              <a:buNone/>
            </a:pPr>
            <a:r>
              <a:rPr lang="en-US" altLang="zh-CN" sz="3800" dirty="0" smtClean="0">
                <a:latin typeface="Times New Roman" panose="02020603050405020304" pitchFamily="18" charset="0"/>
                <a:cs typeface="Times New Roman" panose="02020603050405020304" pitchFamily="18" charset="0"/>
              </a:rPr>
              <a:t>To: lovemusic@***mail.com</a:t>
            </a:r>
          </a:p>
          <a:p>
            <a:pPr marL="0" indent="0">
              <a:buNone/>
            </a:pPr>
            <a:r>
              <a:rPr lang="en-US" altLang="zh-CN" sz="3800" dirty="0" smtClean="0">
                <a:latin typeface="Times New Roman" panose="02020603050405020304" pitchFamily="18" charset="0"/>
                <a:cs typeface="Times New Roman" panose="02020603050405020304" pitchFamily="18" charset="0"/>
              </a:rPr>
              <a:t>Subject: Questions About the School music competition</a:t>
            </a:r>
          </a:p>
          <a:p>
            <a:pPr marL="0" indent="0">
              <a:buNone/>
            </a:pPr>
            <a:r>
              <a:rPr lang="en-US" altLang="zh-CN" sz="3800" dirty="0" smtClean="0">
                <a:latin typeface="Times New Roman" panose="02020603050405020304" pitchFamily="18" charset="0"/>
                <a:cs typeface="Times New Roman" panose="02020603050405020304" pitchFamily="18" charset="0"/>
              </a:rPr>
              <a:t>Dear Sir/madam,</a:t>
            </a:r>
          </a:p>
          <a:p>
            <a:pPr marL="0" indent="0">
              <a:buNone/>
            </a:pPr>
            <a:r>
              <a:rPr lang="en-US" altLang="zh-CN" sz="3800" dirty="0" smtClean="0">
                <a:latin typeface="Times New Roman" panose="02020603050405020304" pitchFamily="18" charset="0"/>
                <a:cs typeface="Times New Roman" panose="02020603050405020304" pitchFamily="18" charset="0"/>
              </a:rPr>
              <a:t>I’m writing to ask for information about entering school music competition. I am sixteen years old and I am a student at No. 1 Senior Secondary School. I started composing music five years ago, and I am very fond of it .  Recently, I have composed some music myself.</a:t>
            </a:r>
          </a:p>
          <a:p>
            <a:pPr marL="0" indent="0">
              <a:buNone/>
            </a:pPr>
            <a:r>
              <a:rPr lang="en-US" altLang="zh-CN" sz="3800" dirty="0" smtClean="0">
                <a:latin typeface="Times New Roman" panose="02020603050405020304" pitchFamily="18" charset="0"/>
                <a:cs typeface="Times New Roman" panose="02020603050405020304" pitchFamily="18" charset="0"/>
              </a:rPr>
              <a:t>I would like to ask about the songs for your music competition. Do you accept original music or adapted music</a:t>
            </a:r>
            <a:r>
              <a:rPr lang="zh-CN" altLang="en-US" sz="3800" dirty="0" smtClean="0">
                <a:latin typeface="Times New Roman" panose="02020603050405020304" pitchFamily="18" charset="0"/>
                <a:cs typeface="Times New Roman" panose="02020603050405020304" pitchFamily="18" charset="0"/>
              </a:rPr>
              <a:t>？</a:t>
            </a:r>
            <a:r>
              <a:rPr lang="en-US" altLang="zh-CN" sz="3800" dirty="0" smtClean="0">
                <a:latin typeface="Times New Roman" panose="02020603050405020304" pitchFamily="18" charset="0"/>
                <a:cs typeface="Times New Roman" panose="02020603050405020304" pitchFamily="18" charset="0"/>
              </a:rPr>
              <a:t>I am currently forming a band with several school friends. For the past few months, we have been playing in different activities. Could you tell me if the popular band music would be acceptable? I wonder if you could also give me more information about how to apply to the music competition.  Can groups as well as individuals enter? Is it allowed to use a playback during the performance of a competitive program? In addition, would it be possible to tell me about the prizes? Are there prizes for different age groups and for different types of songs?</a:t>
            </a:r>
          </a:p>
          <a:p>
            <a:pPr marL="0" indent="0">
              <a:buNone/>
            </a:pPr>
            <a:r>
              <a:rPr lang="en-US" altLang="zh-CN" sz="3800" dirty="0" smtClean="0">
                <a:latin typeface="Times New Roman" panose="02020603050405020304" pitchFamily="18" charset="0"/>
                <a:cs typeface="Times New Roman" panose="02020603050405020304" pitchFamily="18" charset="0"/>
              </a:rPr>
              <a:t>I appreciate your help and look forward to hearing from you.</a:t>
            </a:r>
          </a:p>
          <a:p>
            <a:pPr marL="0" indent="0">
              <a:buNone/>
            </a:pPr>
            <a:r>
              <a:rPr lang="en-US" altLang="zh-CN" sz="3800" dirty="0" smtClean="0">
                <a:latin typeface="Times New Roman" panose="02020603050405020304" pitchFamily="18" charset="0"/>
                <a:cs typeface="Times New Roman" panose="02020603050405020304" pitchFamily="18" charset="0"/>
              </a:rPr>
              <a:t>Yours faithfully,</a:t>
            </a:r>
          </a:p>
          <a:p>
            <a:pPr marL="0" indent="0">
              <a:buNone/>
            </a:pPr>
            <a:r>
              <a:rPr lang="en-US" altLang="zh-CN" sz="3800" dirty="0" smtClean="0">
                <a:latin typeface="Times New Roman" panose="02020603050405020304" pitchFamily="18" charset="0"/>
                <a:cs typeface="Times New Roman" panose="02020603050405020304" pitchFamily="18" charset="0"/>
              </a:rPr>
              <a:t>Liu </a:t>
            </a:r>
            <a:r>
              <a:rPr lang="en-US" altLang="zh-CN" sz="3800" dirty="0" err="1" smtClean="0">
                <a:latin typeface="Times New Roman" panose="02020603050405020304" pitchFamily="18" charset="0"/>
                <a:cs typeface="Times New Roman" panose="02020603050405020304" pitchFamily="18" charset="0"/>
              </a:rPr>
              <a:t>Ze</a:t>
            </a:r>
            <a:endParaRPr lang="en-US" altLang="zh-CN" sz="3800" dirty="0" smtClean="0">
              <a:latin typeface="Times New Roman" panose="02020603050405020304" pitchFamily="18" charset="0"/>
              <a:cs typeface="Times New Roman" panose="02020603050405020304" pitchFamily="18" charset="0"/>
            </a:endParaRPr>
          </a:p>
          <a:p>
            <a:pPr marL="0" indent="0">
              <a:buNone/>
            </a:pPr>
            <a:endParaRPr lang="zh-CN" altLang="en-US" dirty="0"/>
          </a:p>
        </p:txBody>
      </p:sp>
      <p:sp>
        <p:nvSpPr>
          <p:cNvPr id="6" name="矩形 5"/>
          <p:cNvSpPr/>
          <p:nvPr/>
        </p:nvSpPr>
        <p:spPr>
          <a:xfrm>
            <a:off x="611429" y="1331366"/>
            <a:ext cx="10866120" cy="4092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753466" y="2077518"/>
            <a:ext cx="2106777" cy="73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999879" y="2070203"/>
            <a:ext cx="651052" cy="73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3465" y="3204062"/>
            <a:ext cx="7600493" cy="219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495994" y="3226003"/>
            <a:ext cx="1053389" cy="73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180577" y="3738068"/>
            <a:ext cx="1272844" cy="146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007961" y="3979470"/>
            <a:ext cx="2611527" cy="73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940711" y="4476902"/>
            <a:ext cx="512063" cy="146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991100" y="4710993"/>
            <a:ext cx="3618890" cy="73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753465" y="5376672"/>
            <a:ext cx="7315201" cy="73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11428" y="212137"/>
            <a:ext cx="902817" cy="3657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11427" y="658363"/>
            <a:ext cx="610211" cy="29991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11428" y="969253"/>
            <a:ext cx="1144220" cy="3657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11428" y="1329541"/>
            <a:ext cx="2409750" cy="3657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11427" y="5420566"/>
            <a:ext cx="2248816" cy="3657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11428" y="5822906"/>
            <a:ext cx="1049122" cy="3474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606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32" grpId="0" animBg="1"/>
      <p:bldP spid="33" grpId="0" animBg="1"/>
      <p:bldP spid="34"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1219</Words>
  <Application>Microsoft Office PowerPoint</Application>
  <PresentationFormat>自定义</PresentationFormat>
  <Paragraphs>112</Paragraphs>
  <Slides>17</Slides>
  <Notes>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“艺术” Writing Workshop（2）</vt:lpstr>
      <vt:lpstr> 学习目标 </vt:lpstr>
      <vt:lpstr>学法指导</vt:lpstr>
      <vt:lpstr>Unit 7 Art Writing Workshop A Formal Email (II)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“艺术” Writing Workshop（2）</dc:title>
  <dc:creator>huang Ingrid</dc:creator>
  <cp:lastModifiedBy>acq</cp:lastModifiedBy>
  <cp:revision>6</cp:revision>
  <dcterms:created xsi:type="dcterms:W3CDTF">2020-04-06T01:56:32Z</dcterms:created>
  <dcterms:modified xsi:type="dcterms:W3CDTF">2020-04-26T08:45:00Z</dcterms:modified>
</cp:coreProperties>
</file>