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72" r:id="rId3"/>
    <p:sldId id="315" r:id="rId4"/>
    <p:sldId id="309" r:id="rId5"/>
    <p:sldId id="308" r:id="rId6"/>
    <p:sldId id="311" r:id="rId7"/>
    <p:sldId id="307" r:id="rId8"/>
    <p:sldId id="306" r:id="rId9"/>
    <p:sldId id="310" r:id="rId10"/>
    <p:sldId id="305" r:id="rId11"/>
    <p:sldId id="312" r:id="rId12"/>
    <p:sldId id="313" r:id="rId13"/>
    <p:sldId id="314" r:id="rId14"/>
    <p:sldId id="302" r:id="rId15"/>
    <p:sldId id="297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Tan Xue" initials="TX" lastIdx="1" clrIdx="2">
    <p:extLst>
      <p:ext uri="{19B8F6BF-5375-455C-9EA6-DF929625EA0E}">
        <p15:presenceInfo xmlns:p15="http://schemas.microsoft.com/office/powerpoint/2012/main" userId="64daddb7f672a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10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-117044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81901" y="2177055"/>
            <a:ext cx="5887868" cy="72834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6.4.1-6.4.2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平面向量的应用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9443" y="3385563"/>
            <a:ext cx="480613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      洪朝晖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1461" y="1095000"/>
            <a:ext cx="73785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933700" algn="l"/>
              </a:tabLst>
            </a:pPr>
            <a:r>
              <a:rPr lang="en-US" altLang="zh-CN" sz="1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向量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物理中的应用，实际上是先把</a:t>
            </a:r>
            <a:r>
              <a:rPr lang="zh-CN" altLang="zh-CN" b="1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物理问题</a:t>
            </a:r>
            <a:r>
              <a:rPr lang="zh-CN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转化为</a:t>
            </a:r>
            <a:r>
              <a:rPr lang="zh-CN" altLang="zh-CN" b="1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向量问题</a:t>
            </a:r>
            <a:r>
              <a:rPr lang="zh-CN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，然后通过</a:t>
            </a:r>
            <a:r>
              <a:rPr lang="zh-CN" altLang="zh-CN" b="1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向量的运算</a:t>
            </a:r>
            <a:r>
              <a:rPr lang="zh-CN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解决转化而得到的向量问题，最后再用所得的结果</a:t>
            </a:r>
            <a:r>
              <a:rPr lang="zh-CN" altLang="zh-CN" b="1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解释物理现象</a:t>
            </a:r>
            <a:r>
              <a:rPr lang="zh-CN" altLang="zh-CN" kern="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。下面通过实例来具体分析向量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在解决物理问题中的应用。</a:t>
            </a:r>
            <a:endParaRPr lang="zh-CN" altLang="zh-CN" sz="1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84A4733-BD5F-4434-95D5-64CE8482936D}"/>
              </a:ext>
            </a:extLst>
          </p:cNvPr>
          <p:cNvSpPr/>
          <p:nvPr/>
        </p:nvSpPr>
        <p:spPr>
          <a:xfrm>
            <a:off x="409644" y="293664"/>
            <a:ext cx="3005951" cy="495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二、向量在物理中的应用</a:t>
            </a:r>
            <a:endParaRPr lang="en-US" altLang="zh-CN" sz="2000" kern="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2220" y="344198"/>
            <a:ext cx="73554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在日常生活中我们有这样的经验：两个人共提一个旅行包，两个拉力夹角越大越费劲；在单杆上做引体向上运动，两臂夹角越小越省力，你能从数学角度解释这种现象吗？</a:t>
            </a:r>
            <a:endParaRPr lang="zh-CN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2220" y="1683026"/>
            <a:ext cx="544312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分析：不妨来研究共提旅行包的情况。如图，设作用在旅行包上的两个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拉力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分别为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为方便起见不妨设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夹角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θ</a:t>
            </a:r>
            <a:r>
              <a:rPr lang="zh-CN" altLang="en-US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旅行包所受重力为</a:t>
            </a:r>
            <a:r>
              <a:rPr lang="en-US" altLang="zh-CN" b="1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G.</a:t>
            </a:r>
            <a:endParaRPr lang="zh-CN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229SX78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32" y="1431679"/>
            <a:ext cx="2145792" cy="2555659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852220" y="3203313"/>
            <a:ext cx="6009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由向量平行四边形法则和力的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平衡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，设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的合力为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2220" y="4133055"/>
            <a:ext cx="3801041" cy="455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03016" y="878960"/>
                <a:ext cx="3509935" cy="836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304800"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altLang="zh-CN" kern="100" dirty="0" smtClean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b="0" i="0" kern="100" dirty="0" smtClean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kern="1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kern="1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16" y="878960"/>
                <a:ext cx="3509935" cy="836383"/>
              </a:xfrm>
              <a:prstGeom prst="rect">
                <a:avLst/>
              </a:prstGeom>
              <a:blipFill rotWithShape="0">
                <a:blip r:embed="rId2"/>
                <a:stretch>
                  <a:fillRect r="-1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7799" y="1649875"/>
                <a:ext cx="6270347" cy="2082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由于函数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kern="1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上为减函数，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逐渐增大时，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逐渐减小，即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逐渐增大．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增大时，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也增大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en-US" altLang="zh-CN" kern="1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夹角越大越费力，夹角越小越省力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99" y="1649875"/>
                <a:ext cx="6270347" cy="2082621"/>
              </a:xfrm>
              <a:prstGeom prst="rect">
                <a:avLst/>
              </a:prstGeom>
              <a:blipFill rotWithShape="0">
                <a:blip r:embed="rId3"/>
                <a:stretch>
                  <a:fillRect l="-875" b="-2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07799" y="172228"/>
                <a:ext cx="3521541" cy="772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解直角三角形得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b="1" i="1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altLang="zh-CN" b="0" i="0" kern="100" dirty="0" smtClean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altLang="zh-CN" b="1" i="1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altLang="zh-CN" kern="100" baseline="-250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99" y="172228"/>
                <a:ext cx="3521541" cy="772199"/>
              </a:xfrm>
              <a:prstGeom prst="rect">
                <a:avLst/>
              </a:prstGeom>
              <a:blipFill rotWithShape="0">
                <a:blip r:embed="rId5"/>
                <a:stretch>
                  <a:fillRect l="-1560" r="-1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07799" y="3865244"/>
            <a:ext cx="6872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同理，在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单杆上做引体向上运动，两臂夹角越小越</a:t>
            </a: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省力</a:t>
            </a:r>
            <a:r>
              <a:rPr lang="en-US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  <p:pic>
        <p:nvPicPr>
          <p:cNvPr id="9" name="图片 8" descr="229SX78.T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15" y="795256"/>
            <a:ext cx="2145792" cy="2555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9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94917" y="1526180"/>
                <a:ext cx="6309360" cy="1419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解析：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kern="10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en-US" kern="10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前面</a:t>
                </a:r>
                <a:r>
                  <a:rPr lang="zh-CN" altLang="zh-CN" kern="10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cos</m:t>
                        </m:r>
                        <m:f>
                          <m:f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kern="1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kern="1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cos</m:t>
                    </m:r>
                    <m:f>
                      <m:fPr>
                        <m:ctrlP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i="1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0°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有最小值为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</m:d>
                      </m:num>
                      <m:den>
                        <m:r>
                          <a:rPr lang="en-US" altLang="zh-CN" i="1" kern="100" dirty="0">
                            <a:latin typeface="Cambria Math" panose="02040503050406030204" pitchFamily="18" charset="0"/>
                            <a:ea typeface="仿宋_GB2312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17" y="1526180"/>
                <a:ext cx="6309360" cy="1419491"/>
              </a:xfrm>
              <a:prstGeom prst="rect">
                <a:avLst/>
              </a:prstGeom>
              <a:blipFill rotWithShape="0"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93673" y="2973884"/>
                <a:ext cx="7060389" cy="1144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能等于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cos</m:t>
                    </m:r>
                    <m:f>
                      <m:fPr>
                        <m:ctrlP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400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 kern="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i="1" kern="1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sz="1400" i="1" kern="100">
                        <a:latin typeface="Cambria Math" panose="02040503050406030204" pitchFamily="18" charset="0"/>
                      </a:rPr>
                      <m:t>，</m:t>
                    </m:r>
                    <m:r>
                      <m:rPr>
                        <m:nor/>
                      </m:rPr>
                      <a:rPr lang="en-US" altLang="zh-CN" sz="1400" i="1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θ</m:t>
                    </m:r>
                    <m:r>
                      <m:rPr>
                        <m:nor/>
                      </m:rPr>
                      <a:rPr lang="zh-CN" altLang="zh-CN" sz="1400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400" i="1" kern="1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400" i="1" kern="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1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en-US" altLang="zh-CN" sz="1400" i="1" kern="1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400" i="1" kern="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 kern="10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altLang="zh-CN" sz="1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=60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°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，∴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kern="1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73" y="2973884"/>
                <a:ext cx="7060389" cy="1144416"/>
              </a:xfrm>
              <a:prstGeom prst="rect">
                <a:avLst/>
              </a:prstGeom>
              <a:blipFill rotWithShape="0"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93673" y="353551"/>
                <a:ext cx="6111849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探究：</a:t>
                </a:r>
                <a:endParaRPr lang="en-US" altLang="zh-CN" kern="1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）当</a:t>
                </a:r>
                <a:r>
                  <a:rPr lang="en-US" altLang="zh-CN" i="1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为何值时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最小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？最小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值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zh-CN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是</m:t>
                    </m:r>
                  </m:oMath>
                </a14:m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多少？</a:t>
                </a:r>
                <a:endParaRPr lang="en-US" altLang="zh-CN" kern="1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|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能等于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吗？为什么？</a:t>
                </a:r>
                <a:endParaRPr lang="en-US" altLang="zh-CN" kern="1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73" y="353551"/>
                <a:ext cx="6111849" cy="1172629"/>
              </a:xfrm>
              <a:prstGeom prst="rect">
                <a:avLst/>
              </a:prstGeom>
              <a:blipFill rotWithShape="0">
                <a:blip r:embed="rId4"/>
                <a:stretch>
                  <a:fillRect l="-798" t="-521"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229SX78.T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05" y="649655"/>
            <a:ext cx="2145792" cy="2555659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793673" y="4118300"/>
            <a:ext cx="6360593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+mn-ea"/>
                <a:ea typeface="+mn-ea"/>
                <a:cs typeface="Times New Roman" panose="02020603050405020304" pitchFamily="18" charset="0"/>
              </a:rPr>
              <a:t>你还能举出一些用向量知识求解物理中的问题吗</a:t>
            </a:r>
            <a:r>
              <a:rPr lang="zh-CN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？</a:t>
            </a:r>
            <a:endParaRPr lang="zh-CN" altLang="zh-CN" sz="14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3672" y="4572378"/>
            <a:ext cx="636059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628265" algn="l"/>
              </a:tabLst>
            </a:pPr>
            <a:r>
              <a:rPr lang="zh-CN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如</a:t>
            </a:r>
            <a:r>
              <a:rPr lang="zh-CN" altLang="zh-CN" kern="100" dirty="0">
                <a:latin typeface="+mn-ea"/>
                <a:ea typeface="+mn-ea"/>
                <a:cs typeface="Times New Roman" panose="02020603050405020304" pitchFamily="18" charset="0"/>
              </a:rPr>
              <a:t>：船在河中</a:t>
            </a:r>
            <a:r>
              <a:rPr lang="zh-CN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行驶</a:t>
            </a:r>
            <a:r>
              <a:rPr lang="zh-CN" altLang="en-US" kern="100" dirty="0" smtClean="0">
                <a:latin typeface="+mn-ea"/>
                <a:ea typeface="+mn-ea"/>
                <a:cs typeface="Times New Roman" panose="02020603050405020304" pitchFamily="18" charset="0"/>
              </a:rPr>
              <a:t>速度</a:t>
            </a:r>
            <a:r>
              <a:rPr lang="zh-CN" altLang="zh-CN" kern="100" dirty="0" smtClean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+mn-ea"/>
                <a:ea typeface="+mn-ea"/>
                <a:cs typeface="Times New Roman" panose="02020603050405020304" pitchFamily="18" charset="0"/>
              </a:rPr>
              <a:t>力对物体做功等。</a:t>
            </a:r>
            <a:endParaRPr lang="zh-CN" altLang="zh-CN" sz="1400" kern="100" dirty="0">
              <a:latin typeface="+mn-ea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7023" y="530444"/>
            <a:ext cx="82445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2628265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用向量方法解决物理问题的一般思路：</a:t>
            </a:r>
            <a:endParaRPr lang="zh-CN" altLang="zh-CN" sz="1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200000"/>
              </a:lnSpc>
              <a:tabLst>
                <a:tab pos="262826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问题转化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，即把物理问题转化为向量问题；</a:t>
            </a:r>
            <a:endParaRPr lang="zh-CN" altLang="zh-CN" sz="1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200000"/>
              </a:lnSpc>
              <a:tabLst>
                <a:tab pos="262826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solidFill>
                  <a:srgbClr val="0070C0"/>
                </a:solidFill>
                <a:latin typeface="宋体" panose="02010600030101010101" pitchFamily="2" charset="-122"/>
                <a:ea typeface="楷体_GB2312"/>
                <a:cs typeface="Times New Roman" panose="02020603050405020304" pitchFamily="18" charset="0"/>
              </a:rPr>
              <a:t>求解向量问题</a:t>
            </a:r>
            <a:r>
              <a:rPr lang="zh-CN" altLang="zh-CN" kern="100" dirty="0">
                <a:latin typeface="宋体" panose="02010600030101010101" pitchFamily="2" charset="-122"/>
                <a:ea typeface="楷体_GB231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建立以向量为载体的数学模型，通过向量运算解决转化而得到的向量问题；</a:t>
            </a:r>
            <a:endParaRPr lang="zh-CN" altLang="zh-CN" sz="1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304800" algn="just">
              <a:lnSpc>
                <a:spcPct val="200000"/>
              </a:lnSpc>
              <a:tabLst>
                <a:tab pos="2628265" algn="l"/>
              </a:tabLst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解释问题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，用数学模型的解来解释问题中所反映的物理现象．</a:t>
            </a:r>
            <a:endParaRPr lang="zh-CN" altLang="zh-CN" sz="1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1252" y="262129"/>
            <a:ext cx="6705346" cy="50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sz="24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任务一、向量方法解决几何问题的方法及步骤</a:t>
            </a:r>
          </a:p>
        </p:txBody>
      </p:sp>
      <p:sp>
        <p:nvSpPr>
          <p:cNvPr id="4" name="矩形 3"/>
          <p:cNvSpPr/>
          <p:nvPr/>
        </p:nvSpPr>
        <p:spPr>
          <a:xfrm>
            <a:off x="461252" y="1134355"/>
            <a:ext cx="84000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利用向量解决平面几何问题时，有两种思路：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一种思路是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选择一个基底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选择的基底的长度和夹角是已知的，方便计算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，利用基向量表示相关的向量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251" y="2585969"/>
            <a:ext cx="8400005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另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一种思路是</a:t>
            </a:r>
            <a:r>
              <a:rPr lang="zh-CN" altLang="zh-CN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建立坐标系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，求出题目中涉及到的向量的坐标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en-US" altLang="zh-CN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两种思路都是通过向量的计算获得几何命题的证明</a:t>
            </a:r>
            <a:r>
              <a:rPr lang="zh-CN" altLang="zh-CN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110" y="337618"/>
            <a:ext cx="8375792" cy="773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如图，已知平行四边形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，你能发现对角线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BD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的长度与两条邻边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的长度之间的关系吗？</a:t>
            </a:r>
            <a:endParaRPr lang="zh-CN" altLang="zh-CN" sz="1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4" y="831743"/>
            <a:ext cx="1951760" cy="1068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35257" y="1108764"/>
                <a:ext cx="4186362" cy="1713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解析：方法一、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选择一组基底求解</a:t>
                </a:r>
                <a:endPara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选取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为基底，</a:t>
                </a:r>
                <a:endPara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并设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7" y="1108764"/>
                <a:ext cx="4186362" cy="1713418"/>
              </a:xfrm>
              <a:prstGeom prst="rect">
                <a:avLst/>
              </a:prstGeom>
              <a:blipFill rotWithShape="0">
                <a:blip r:embed="rId3"/>
                <a:stretch>
                  <a:fillRect l="-1164" t="-356" b="-1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3234" y="2655847"/>
                <a:ext cx="4572000" cy="13122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∴</m:t>
                        </m:r>
                        <m:acc>
                          <m:accPr>
                            <m:chr m:val="⃗"/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;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;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4" y="2655847"/>
                <a:ext cx="4572000" cy="1312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79109" y="3721396"/>
                <a:ext cx="4812269" cy="991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两式相加得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∴</m:t>
                        </m:r>
                        <m:acc>
                          <m:accPr>
                            <m:chr m:val="⃗"/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14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4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en-US" sz="14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en-US" altLang="zh-CN" sz="14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1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en-US" sz="140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 kern="10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en-US" altLang="zh-CN" sz="1400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9" y="3721396"/>
                <a:ext cx="4812269" cy="991362"/>
              </a:xfrm>
              <a:prstGeom prst="rect">
                <a:avLst/>
              </a:prstGeom>
              <a:blipFill rotWithShape="0">
                <a:blip r:embed="rId5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35257" y="4629942"/>
                <a:ext cx="3231590" cy="413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7" y="4629942"/>
                <a:ext cx="3231590" cy="413703"/>
              </a:xfrm>
              <a:prstGeom prst="rect">
                <a:avLst/>
              </a:prstGeom>
              <a:blipFill rotWithShape="0">
                <a:blip r:embed="rId6"/>
                <a:stretch>
                  <a:fillRect l="-1507" t="-1493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932033" y="1965473"/>
            <a:ext cx="429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第一步：建立平面几何与向量的关系，用向量表示问题中的几何元素，将平面几何问题转化为向量问题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00228" y="3544583"/>
            <a:ext cx="413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第二步：通过向量运算研究几何元素之间的关系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50612" y="4686259"/>
            <a:ext cx="3913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第三步：把运算结果“翻译” 成几何关系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AB5DFC3D-2B02-4480-ACA5-AAC444A522FD}"/>
                  </a:ext>
                </a:extLst>
              </p:cNvPr>
              <p:cNvSpPr txBox="1"/>
              <p:nvPr/>
            </p:nvSpPr>
            <p:spPr>
              <a:xfrm>
                <a:off x="3590647" y="2013579"/>
                <a:ext cx="4472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B5DFC3D-2B02-4480-ACA5-AAC444A52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647" y="2013579"/>
                <a:ext cx="447237" cy="369332"/>
              </a:xfrm>
              <a:prstGeom prst="rect">
                <a:avLst/>
              </a:prstGeom>
              <a:blipFill>
                <a:blip r:embed="rId7"/>
                <a:stretch>
                  <a:fillRect l="-9589" r="-10959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CD4239F4-58D0-4BD2-9E7E-247F160D21AB}"/>
                  </a:ext>
                </a:extLst>
              </p:cNvPr>
              <p:cNvSpPr txBox="1"/>
              <p:nvPr/>
            </p:nvSpPr>
            <p:spPr>
              <a:xfrm>
                <a:off x="4572000" y="3508799"/>
                <a:ext cx="4472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D4239F4-58D0-4BD2-9E7E-247F160D2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08799"/>
                <a:ext cx="447237" cy="369332"/>
              </a:xfrm>
              <a:prstGeom prst="rect">
                <a:avLst/>
              </a:prstGeom>
              <a:blipFill>
                <a:blip r:embed="rId8"/>
                <a:stretch>
                  <a:fillRect l="-9589" r="-9589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57A51295-37C4-4305-B98C-076D196AE9AB}"/>
                  </a:ext>
                </a:extLst>
              </p:cNvPr>
              <p:cNvSpPr txBox="1"/>
              <p:nvPr/>
            </p:nvSpPr>
            <p:spPr>
              <a:xfrm>
                <a:off x="4349625" y="4643927"/>
                <a:ext cx="4472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7A51295-37C4-4305-B98C-076D196A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625" y="4643927"/>
                <a:ext cx="447237" cy="369332"/>
              </a:xfrm>
              <a:prstGeom prst="rect">
                <a:avLst/>
              </a:prstGeom>
              <a:blipFill>
                <a:blip r:embed="rId9"/>
                <a:stretch>
                  <a:fillRect l="-10959" r="-9589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3B7620E5-6686-4889-9C2C-84FCFD76A6D0}"/>
              </a:ext>
            </a:extLst>
          </p:cNvPr>
          <p:cNvSpPr/>
          <p:nvPr/>
        </p:nvSpPr>
        <p:spPr>
          <a:xfrm>
            <a:off x="223234" y="1594884"/>
            <a:ext cx="3193798" cy="11624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95A297F2-740C-4CDF-8D62-4C462BC22D7B}"/>
              </a:ext>
            </a:extLst>
          </p:cNvPr>
          <p:cNvSpPr/>
          <p:nvPr/>
        </p:nvSpPr>
        <p:spPr>
          <a:xfrm>
            <a:off x="183051" y="2816846"/>
            <a:ext cx="4366042" cy="17535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A111BC4A-0514-4DE0-A881-A1217F36C331}"/>
              </a:ext>
            </a:extLst>
          </p:cNvPr>
          <p:cNvSpPr/>
          <p:nvPr/>
        </p:nvSpPr>
        <p:spPr>
          <a:xfrm>
            <a:off x="183051" y="4690684"/>
            <a:ext cx="3748982" cy="3384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3" grpId="0"/>
      <p:bldP spid="4" grpId="0"/>
      <p:bldP spid="5" grpId="0"/>
      <p:bldP spid="6" grpId="0"/>
      <p:bldP spid="13" grpId="0"/>
      <p:bldP spid="14" grpId="0"/>
      <p:bldP spid="11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70713" y="270344"/>
                <a:ext cx="67629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方法二：如图</a:t>
                </a:r>
                <a:r>
                  <a:rPr lang="zh-CN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建立直角坐标系</a:t>
                </a:r>
                <a:r>
                  <a:rPr lang="zh-CN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，并设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B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D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endPara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13" y="270344"/>
                <a:ext cx="676290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21" t="-1147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40080" y="834472"/>
                <a:ext cx="5980177" cy="966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,0</m:t>
                        </m:r>
                      </m:e>
                    </m:d>
                    <m:r>
                      <a:rPr lang="en-US" altLang="zh-CN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altLang="zh-CN" i="1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834472"/>
                <a:ext cx="5980177" cy="966227"/>
              </a:xfrm>
              <a:prstGeom prst="rect">
                <a:avLst/>
              </a:prstGeom>
              <a:blipFill>
                <a:blip r:embed="rId4"/>
                <a:stretch>
                  <a:fillRect l="-815" b="-9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2108" y="1919657"/>
                <a:ext cx="4300515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8" y="1919657"/>
                <a:ext cx="4300515" cy="404983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15008" y="2413863"/>
                <a:ext cx="6186398" cy="1063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end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8" y="2413863"/>
                <a:ext cx="6186398" cy="1063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40080" y="3535559"/>
                <a:ext cx="3122265" cy="416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r>
                      <a:rPr lang="zh-CN" altLang="en-US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3535559"/>
                <a:ext cx="3122265" cy="416140"/>
              </a:xfrm>
              <a:prstGeom prst="rect">
                <a:avLst/>
              </a:prstGeom>
              <a:blipFill>
                <a:blip r:embed="rId7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5692140" y="918210"/>
            <a:ext cx="2537460" cy="1676400"/>
            <a:chOff x="5692140" y="918210"/>
            <a:chExt cx="2537460" cy="1676400"/>
          </a:xfrm>
        </p:grpSpPr>
        <p:pic>
          <p:nvPicPr>
            <p:cNvPr id="2" name="图片 1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687" y="1053362"/>
              <a:ext cx="2024913" cy="1271278"/>
            </a:xfrm>
            <a:prstGeom prst="rect">
              <a:avLst/>
            </a:prstGeom>
          </p:spPr>
        </p:pic>
        <p:cxnSp>
          <p:nvCxnSpPr>
            <p:cNvPr id="9" name="直接箭头连接符 8">
              <a:extLst>
                <a:ext uri="{FF2B5EF4-FFF2-40B4-BE49-F238E27FC236}">
                  <a16:creationId xmlns="" xmlns:a16="http://schemas.microsoft.com/office/drawing/2014/main" id="{76BE20D7-F9B6-4691-9672-B9F74832B854}"/>
                </a:ext>
              </a:extLst>
            </p:cNvPr>
            <p:cNvCxnSpPr/>
            <p:nvPr/>
          </p:nvCxnSpPr>
          <p:spPr>
            <a:xfrm>
              <a:off x="5692140" y="2106908"/>
              <a:ext cx="2377440" cy="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="" xmlns:a16="http://schemas.microsoft.com/office/drawing/2014/main" id="{8A203CD6-4891-40D7-A0EC-2C4CFA382A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79486" y="918210"/>
              <a:ext cx="13694" cy="167640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8063111" y="1937482"/>
                <a:ext cx="3625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111" y="1937482"/>
                <a:ext cx="36253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6002172" y="684030"/>
                <a:ext cx="3625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172" y="684030"/>
                <a:ext cx="36253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5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575" y="403726"/>
            <a:ext cx="7498306" cy="124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9105">
              <a:lnSpc>
                <a:spcPct val="130000"/>
              </a:lnSpc>
              <a:tabLst>
                <a:tab pos="2933700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小结：</a:t>
            </a:r>
            <a:endParaRPr lang="en-US" altLang="zh-CN" sz="20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9105">
              <a:lnSpc>
                <a:spcPct val="130000"/>
              </a:lnSpc>
              <a:tabLst>
                <a:tab pos="2933700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 向量法解决平面几何问题的思路：</a:t>
            </a:r>
            <a:endParaRPr lang="en-US" altLang="zh-CN" sz="20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9105" algn="ctr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形到向量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向量的运算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向量和数到形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zh-CN" sz="2000" kern="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4405" y="1704388"/>
            <a:ext cx="842326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用向量方法处理平面几何问题的步骤</a:t>
            </a:r>
          </a:p>
          <a:p>
            <a:pPr>
              <a:lnSpc>
                <a:spcPct val="150000"/>
              </a:lnSpc>
              <a:tabLst>
                <a:tab pos="2933700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建立平面几何与向量的联系，用向量表示问题中涉及的几何元素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平面几何问题转化为向量问题；</a:t>
            </a:r>
          </a:p>
          <a:p>
            <a:pPr indent="304800"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通过向量运算，研究几何元素之间的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关系；</a:t>
            </a:r>
            <a:endParaRPr lang="zh-CN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把向量的运算结果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翻译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成平面几何的形式．</a:t>
            </a:r>
          </a:p>
        </p:txBody>
      </p:sp>
    </p:spTree>
    <p:extLst>
      <p:ext uri="{BB962C8B-B14F-4D97-AF65-F5344CB8AC3E}">
        <p14:creationId xmlns:p14="http://schemas.microsoft.com/office/powerpoint/2010/main" val="11787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12263" y="136528"/>
                <a:ext cx="7351578" cy="121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sz="2000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任务二、向量方法解决平面几何问题的常见类型</a:t>
                </a:r>
                <a:endParaRPr lang="zh-CN" altLang="zh-CN" sz="16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304800"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en-US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已知线段</a:t>
                </a:r>
                <a14:m>
                  <m:oMath xmlns:m="http://schemas.openxmlformats.org/officeDocument/2006/math"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zh-CN" altLang="en-US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zh-CN" altLang="en-US" b="1" i="1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利用</a:t>
                </a:r>
                <a:r>
                  <a:rPr lang="zh-CN" altLang="zh-CN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向量方法可以解决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zh-CN" altLang="en-US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zh-CN" altLang="zh-CN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的平行、垂直、</a:t>
                </a:r>
                <a:r>
                  <a:rPr lang="zh-CN" altLang="zh-CN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夹角</a:t>
                </a:r>
                <a:r>
                  <a:rPr lang="zh-CN" altLang="en-US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及长度</a:t>
                </a:r>
                <a:r>
                  <a:rPr lang="zh-CN" altLang="zh-CN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等</a:t>
                </a:r>
                <a:r>
                  <a:rPr lang="zh-CN" altLang="zh-CN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问题．</a:t>
                </a:r>
                <a:endParaRPr lang="zh-CN" altLang="zh-CN" sz="1400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3" y="136528"/>
                <a:ext cx="7351578" cy="1212640"/>
              </a:xfrm>
              <a:prstGeom prst="rect">
                <a:avLst/>
              </a:prstGeom>
              <a:blipFill rotWithShape="0">
                <a:blip r:embed="rId2"/>
                <a:stretch>
                  <a:fillRect l="-829" r="-746" b="-2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12262" y="1324281"/>
                <a:ext cx="6565392" cy="858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探究、已知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kern="1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1. 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如何证明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zh-CN" altLang="en-US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zh-CN" altLang="zh-CN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平行</a:t>
                </a:r>
                <a:r>
                  <a:rPr lang="zh-CN" altLang="en-US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或共线</a:t>
                </a:r>
                <a:r>
                  <a:rPr lang="zh-CN" altLang="zh-CN" b="1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？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2" y="1324281"/>
                <a:ext cx="6565392" cy="858633"/>
              </a:xfrm>
              <a:prstGeom prst="rect">
                <a:avLst/>
              </a:prstGeom>
              <a:blipFill rotWithShape="0">
                <a:blip r:embed="rId3"/>
                <a:stretch>
                  <a:fillRect l="-743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293123" y="2126956"/>
                <a:ext cx="6870640" cy="450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b="1" i="1" kern="1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∥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b="1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altLang="zh-CN" b="1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≠0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⇔</a:t>
                </a:r>
                <a:r>
                  <a:rPr lang="en-US" altLang="zh-CN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kern="1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endParaRPr lang="zh-CN" altLang="zh-CN" sz="1400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23" y="2126956"/>
                <a:ext cx="6870640" cy="450636"/>
              </a:xfrm>
              <a:prstGeom prst="rect">
                <a:avLst/>
              </a:prstGeom>
              <a:blipFill rotWithShape="0"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24309" y="2606782"/>
                <a:ext cx="3373039" cy="452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如何证明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zh-CN" altLang="en-US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zh-CN" altLang="en-US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垂直</m:t>
                    </m:r>
                    <m:r>
                      <a:rPr lang="en-US" altLang="zh-CN" i="1" kern="1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b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？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09" y="2606782"/>
                <a:ext cx="3373039" cy="452432"/>
              </a:xfrm>
              <a:prstGeom prst="rect">
                <a:avLst/>
              </a:prstGeom>
              <a:blipFill rotWithShape="0">
                <a:blip r:embed="rId5"/>
                <a:stretch>
                  <a:fillRect l="-1627" t="-1351" r="-1085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293123" y="3086608"/>
                <a:ext cx="5144253" cy="40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m:rPr>
                        <m:nor/>
                      </m:rPr>
                      <a:rPr lang="en-US" altLang="zh-CN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zh-CN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⇔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CN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CN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⇔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23" y="3086608"/>
                <a:ext cx="5144253" cy="404791"/>
              </a:xfrm>
              <a:prstGeom prst="rect">
                <a:avLst/>
              </a:prstGeom>
              <a:blipFill rotWithShape="0">
                <a:blip r:embed="rId6"/>
                <a:stretch>
                  <a:fillRect t="-2985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24309" y="3570366"/>
                <a:ext cx="3557705" cy="452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如何求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zh-CN" altLang="en-US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所成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角？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09" y="3570366"/>
                <a:ext cx="3557705" cy="452432"/>
              </a:xfrm>
              <a:prstGeom prst="rect">
                <a:avLst/>
              </a:prstGeom>
              <a:blipFill rotWithShape="0">
                <a:blip r:embed="rId7"/>
                <a:stretch>
                  <a:fillRect l="-1544" t="-1351" r="-858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204904" y="4000415"/>
                <a:ext cx="4326184" cy="982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〈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〉＝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zh-CN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𝐶𝐷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baseline="-25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baseline="-25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zh-CN" altLang="zh-CN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baseline="-25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baseline="-25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kern="1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altLang="zh-CN" i="1" kern="1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kern="1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kern="1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b="0" i="1" kern="1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b="0" i="1" kern="1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i="1" kern="1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kern="1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 kern="1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i="1" kern="1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 altLang="zh-CN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altLang="zh-CN" i="1" kern="1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altLang="zh-CN" i="1" kern="1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kern="1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i="1" kern="1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i="1" kern="1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i="1" kern="1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 kern="1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b="0" i="1" kern="1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i="1" kern="1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04" y="4000415"/>
                <a:ext cx="4326184" cy="9828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1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86581" y="1603169"/>
            <a:ext cx="708477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  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如何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求线段</a:t>
            </a:r>
            <a:r>
              <a:rPr lang="en-US" altLang="zh-CN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的长度？</a:t>
            </a:r>
            <a:endParaRPr lang="zh-CN" altLang="zh-CN" sz="1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34048" y="2262556"/>
                <a:ext cx="2493440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zh-CN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＝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48" y="2262556"/>
                <a:ext cx="2493440" cy="427746"/>
              </a:xfrm>
              <a:prstGeom prst="rect">
                <a:avLst/>
              </a:prstGeom>
              <a:blipFill rotWithShape="0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53178" y="287052"/>
                <a:ext cx="7351578" cy="121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sz="2000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任务二、向量方法解决平面几何问题的常见类型</a:t>
                </a:r>
                <a:endParaRPr lang="zh-CN" altLang="zh-CN" sz="16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304800"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en-US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已知线段</a:t>
                </a:r>
                <a14:m>
                  <m:oMath xmlns:m="http://schemas.openxmlformats.org/officeDocument/2006/math"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zh-CN" altLang="en-US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zh-CN" altLang="en-US" b="1" i="1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利用</a:t>
                </a:r>
                <a:r>
                  <a:rPr lang="zh-CN" altLang="zh-CN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向量方法可以解决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zh-CN" altLang="en-US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i="1" kern="1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zh-CN" altLang="zh-CN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的平行、垂直、</a:t>
                </a:r>
                <a:r>
                  <a:rPr lang="zh-CN" altLang="zh-CN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夹角</a:t>
                </a:r>
                <a:r>
                  <a:rPr lang="zh-CN" altLang="en-US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及长度</a:t>
                </a:r>
                <a:r>
                  <a:rPr lang="zh-CN" altLang="zh-CN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等</a:t>
                </a:r>
                <a:r>
                  <a:rPr lang="zh-CN" altLang="zh-CN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问题．</a:t>
                </a:r>
                <a:endParaRPr lang="zh-CN" altLang="zh-CN" sz="1400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78" y="287052"/>
                <a:ext cx="7351578" cy="1212640"/>
              </a:xfrm>
              <a:prstGeom prst="rect">
                <a:avLst/>
              </a:prstGeom>
              <a:blipFill rotWithShape="0">
                <a:blip r:embed="rId3"/>
                <a:stretch>
                  <a:fillRect l="-829" r="-746" b="-2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1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71804" y="334221"/>
                <a:ext cx="7194499" cy="93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如图，在△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中，∠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BAC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120°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，点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在线段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上，且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BD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DC</a:t>
                </a:r>
                <a:r>
                  <a:rPr lang="zh-CN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求：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的长；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∠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DAC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的大小．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4" y="334221"/>
                <a:ext cx="7194499" cy="931602"/>
              </a:xfrm>
              <a:prstGeom prst="rect">
                <a:avLst/>
              </a:prstGeom>
              <a:blipFill rotWithShape="0">
                <a:blip r:embed="rId2"/>
                <a:stretch>
                  <a:fillRect l="-677" t="-654" r="-677" b="-2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287SX19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64" y="750063"/>
            <a:ext cx="2384782" cy="126161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7381" y="1265823"/>
                <a:ext cx="8006488" cy="1858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933700" algn="l"/>
                  </a:tabLst>
                </a:pP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(1)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b="1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b 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81" y="1265823"/>
                <a:ext cx="8006488" cy="1858457"/>
              </a:xfrm>
              <a:prstGeom prst="rect">
                <a:avLst/>
              </a:prstGeom>
              <a:blipFill rotWithShape="0">
                <a:blip r:embed="rId4"/>
                <a:stretch>
                  <a:fillRect l="-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76056" y="3124280"/>
                <a:ext cx="8006488" cy="1250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933700" algn="l"/>
                  </a:tabLst>
                </a:pP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kern="100" baseline="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en-US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 kern="1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kern="1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CN" i="1" kern="1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zh-CN" altLang="zh-CN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＋</m:t>
                            </m:r>
                            <m:f>
                              <m:fPr>
                                <m:ctrlPr>
                                  <a:rPr lang="en-US" altLang="zh-CN" i="1" kern="1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kern="1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 kern="1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kern="100" baseline="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kern="100" baseline="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3.</a:t>
                </a:r>
              </a:p>
              <a:p>
                <a:pPr>
                  <a:lnSpc>
                    <a:spcPct val="150000"/>
                  </a:lnSpc>
                  <a:tabLst>
                    <a:tab pos="2933700" algn="l"/>
                  </a:tabLst>
                </a:pP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56" y="3124280"/>
                <a:ext cx="8006488" cy="1250855"/>
              </a:xfrm>
              <a:prstGeom prst="rect">
                <a:avLst/>
              </a:prstGeom>
              <a:blipFill rotWithShape="0">
                <a:blip r:embed="rId5"/>
                <a:stretch>
                  <a:fillRect l="-609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3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721348" y="1083041"/>
                <a:ext cx="5380329" cy="2272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tabLst>
                    <a:tab pos="2933700" algn="l"/>
                  </a:tabLst>
                </a:pP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设∠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DAC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为向量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的夹角．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∵</a:t>
                </a:r>
                <a:r>
                  <a:rPr lang="en-US" altLang="zh-CN" kern="100" dirty="0" err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i="1" kern="100" dirty="0" err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kern="1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kern="1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𝐴𝐷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altLang="zh-CN" i="1" kern="1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CN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kern="1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 kern="10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kern="10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CN" b="0" i="1" kern="10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altLang="zh-CN" b="1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i="1" kern="1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kern="10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 kern="100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altLang="zh-CN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altLang="zh-CN" b="1" i="1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b="0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b="1" i="1" kern="100" dirty="0"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b="0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b="1" i="1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CN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en-US" altLang="zh-CN" b="1" i="1" kern="100" dirty="0"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×3</m:t>
                        </m:r>
                      </m:den>
                    </m:f>
                  </m:oMath>
                </a14:m>
                <a:r>
                  <a:rPr lang="en-US" altLang="zh-CN" b="1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∴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90°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，即∠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DAC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90°.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48" y="1083041"/>
                <a:ext cx="5380329" cy="2272289"/>
              </a:xfrm>
              <a:prstGeom prst="rect">
                <a:avLst/>
              </a:prstGeom>
              <a:blipFill rotWithShape="0">
                <a:blip r:embed="rId2"/>
                <a:stretch>
                  <a:fillRect l="-906" b="-3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54709" y="291141"/>
                <a:ext cx="7194499" cy="93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如图，在△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中，∠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BAC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120°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，点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在线段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上，且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BD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DC</a:t>
                </a:r>
                <a:r>
                  <a:rPr lang="zh-CN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求：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的长；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∠</a:t>
                </a:r>
                <a:r>
                  <a:rPr lang="en-US" altLang="zh-CN" i="1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DAC</a:t>
                </a: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的大小．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9" y="291141"/>
                <a:ext cx="7194499" cy="931602"/>
              </a:xfrm>
              <a:prstGeom prst="rect">
                <a:avLst/>
              </a:prstGeom>
              <a:blipFill>
                <a:blip r:embed="rId3"/>
                <a:stretch>
                  <a:fillRect l="-677" t="-654" r="-677" b="-2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287SX19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74" y="1757311"/>
            <a:ext cx="2384782" cy="1261618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721348" y="3487171"/>
            <a:ext cx="634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思考：本题还能用其他方法求解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299018" y="1408067"/>
            <a:ext cx="2557609" cy="1996396"/>
            <a:chOff x="6299018" y="1408067"/>
            <a:chExt cx="2557609" cy="1996396"/>
          </a:xfrm>
        </p:grpSpPr>
        <p:grpSp>
          <p:nvGrpSpPr>
            <p:cNvPr id="11" name="组合 10"/>
            <p:cNvGrpSpPr/>
            <p:nvPr/>
          </p:nvGrpSpPr>
          <p:grpSpPr>
            <a:xfrm>
              <a:off x="6299018" y="1625470"/>
              <a:ext cx="2275027" cy="1778993"/>
              <a:chOff x="6056986" y="2011681"/>
              <a:chExt cx="2275027" cy="1778993"/>
            </a:xfrm>
          </p:grpSpPr>
          <p:cxnSp>
            <p:nvCxnSpPr>
              <p:cNvPr id="3" name="直接箭头连接符 2"/>
              <p:cNvCxnSpPr/>
              <p:nvPr/>
            </p:nvCxnSpPr>
            <p:spPr>
              <a:xfrm>
                <a:off x="6056986" y="3035808"/>
                <a:ext cx="227502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 flipV="1">
                <a:off x="7132318" y="2011681"/>
                <a:ext cx="0" cy="17789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7132318" y="3035808"/>
                <a:ext cx="343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O</a:t>
                </a:r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054557" y="1408067"/>
              <a:ext cx="1802070" cy="1398007"/>
              <a:chOff x="7054557" y="1408067"/>
              <a:chExt cx="1802070" cy="139800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矩形 18"/>
                  <p:cNvSpPr/>
                  <p:nvPr/>
                </p:nvSpPr>
                <p:spPr>
                  <a:xfrm>
                    <a:off x="8494092" y="2436742"/>
                    <a:ext cx="36253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19" name="矩形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4092" y="2436742"/>
                    <a:ext cx="362535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矩形 19"/>
                  <p:cNvSpPr/>
                  <p:nvPr/>
                </p:nvSpPr>
                <p:spPr>
                  <a:xfrm>
                    <a:off x="7054557" y="1408067"/>
                    <a:ext cx="36253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0" name="矩形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4557" y="1408067"/>
                    <a:ext cx="362535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组合 12"/>
          <p:cNvGrpSpPr/>
          <p:nvPr/>
        </p:nvGrpSpPr>
        <p:grpSpPr>
          <a:xfrm>
            <a:off x="5049333" y="1488771"/>
            <a:ext cx="4019277" cy="2086731"/>
            <a:chOff x="5049333" y="1488771"/>
            <a:chExt cx="4019277" cy="20867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矩形 13"/>
                <p:cNvSpPr/>
                <p:nvPr/>
              </p:nvSpPr>
              <p:spPr>
                <a:xfrm>
                  <a:off x="7406979" y="1488771"/>
                  <a:ext cx="907941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0,</m:t>
                            </m:r>
                            <m:f>
                              <m:fPr>
                                <m:ctrlPr>
                                  <a:rPr lang="en-US" altLang="zh-CN" b="0" i="1" kern="10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979" y="1488771"/>
                  <a:ext cx="907941" cy="71468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矩形 14"/>
                <p:cNvSpPr/>
                <p:nvPr/>
              </p:nvSpPr>
              <p:spPr>
                <a:xfrm>
                  <a:off x="5049333" y="2640648"/>
                  <a:ext cx="1195855" cy="7146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kern="10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,0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9333" y="2640648"/>
                  <a:ext cx="1195855" cy="71468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10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矩形 16"/>
                <p:cNvSpPr/>
                <p:nvPr/>
              </p:nvSpPr>
              <p:spPr>
                <a:xfrm>
                  <a:off x="6433781" y="2845528"/>
                  <a:ext cx="1309589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 kern="10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,0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3781" y="2845528"/>
                  <a:ext cx="1309589" cy="71468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矩形 20"/>
                <p:cNvSpPr/>
                <p:nvPr/>
              </p:nvSpPr>
              <p:spPr>
                <a:xfrm>
                  <a:off x="7842377" y="2860819"/>
                  <a:ext cx="1226233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kern="10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b="0" i="1" kern="10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,0 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377" y="2860819"/>
                  <a:ext cx="1226233" cy="71468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文本框 21"/>
          <p:cNvSpPr txBox="1"/>
          <p:nvPr/>
        </p:nvSpPr>
        <p:spPr>
          <a:xfrm>
            <a:off x="392941" y="3988344"/>
            <a:ext cx="846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结：向量法求解平面几何问题，当题目中给出两边及其夹角时，可以作为基底，将其它涉及的量用基底表示，通过向量运算求解；对于几何中的特殊图形，如矩形、直角三角形、等腰三角形等图形可建立坐标系，通过向量坐标运算进行求解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1181</Words>
  <Application>Microsoft Office PowerPoint</Application>
  <PresentationFormat>全屏显示(16:9)</PresentationFormat>
  <Paragraphs>102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仿宋_GB2312</vt:lpstr>
      <vt:lpstr>汉仪旗黑-85S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1_Office 主题​​</vt:lpstr>
      <vt:lpstr>6.4.1-6.4.2平面向量的应用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94</cp:revision>
  <dcterms:created xsi:type="dcterms:W3CDTF">2020-02-01T11:21:51Z</dcterms:created>
  <dcterms:modified xsi:type="dcterms:W3CDTF">2020-04-26T04:36:10Z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