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3"/>
  </p:notesMasterIdLst>
  <p:sldIdLst>
    <p:sldId id="313" r:id="rId2"/>
    <p:sldId id="260" r:id="rId3"/>
    <p:sldId id="261" r:id="rId4"/>
    <p:sldId id="286" r:id="rId5"/>
    <p:sldId id="269" r:id="rId6"/>
    <p:sldId id="315" r:id="rId7"/>
    <p:sldId id="316" r:id="rId8"/>
    <p:sldId id="265" r:id="rId9"/>
    <p:sldId id="266" r:id="rId10"/>
    <p:sldId id="272" r:id="rId11"/>
    <p:sldId id="273" r:id="rId12"/>
    <p:sldId id="274" r:id="rId13"/>
    <p:sldId id="276" r:id="rId14"/>
    <p:sldId id="277" r:id="rId15"/>
    <p:sldId id="275" r:id="rId16"/>
    <p:sldId id="285" r:id="rId17"/>
    <p:sldId id="268" r:id="rId18"/>
    <p:sldId id="278" r:id="rId19"/>
    <p:sldId id="282" r:id="rId20"/>
    <p:sldId id="288" r:id="rId21"/>
    <p:sldId id="287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-48" y="-7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BF951-7944-4B9A-B297-4FF354E529F2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4152F-EEC2-405D-8612-F7AFE3C1A8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232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7252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this brochure is to instruct how to survive an earthquake.</a:t>
            </a:r>
          </a:p>
        </p:txBody>
      </p:sp>
    </p:spTree>
    <p:extLst>
      <p:ext uri="{BB962C8B-B14F-4D97-AF65-F5344CB8AC3E}">
        <p14:creationId xmlns:p14="http://schemas.microsoft.com/office/powerpoint/2010/main" val="3938412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C2A2-1ECD-4C4E-844C-9D90C4DD6522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D6433-112A-4467-81A5-ED5BBE9FDB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230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C2A2-1ECD-4C4E-844C-9D90C4DD6522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D6433-112A-4467-81A5-ED5BBE9FDB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138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C2A2-1ECD-4C4E-844C-9D90C4DD6522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D6433-112A-4467-81A5-ED5BBE9FDB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51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9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9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9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5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9" y="2013097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3184122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C2A2-1ECD-4C4E-844C-9D90C4DD6522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D6433-112A-4467-81A5-ED5BBE9FDB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810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C2A2-1ECD-4C4E-844C-9D90C4DD6522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D6433-112A-4467-81A5-ED5BBE9FDB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C2A2-1ECD-4C4E-844C-9D90C4DD6522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D6433-112A-4467-81A5-ED5BBE9FDB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6497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C2A2-1ECD-4C4E-844C-9D90C4DD6522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D6433-112A-4467-81A5-ED5BBE9FDB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771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C2A2-1ECD-4C4E-844C-9D90C4DD6522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D6433-112A-4467-81A5-ED5BBE9FDB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709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C2A2-1ECD-4C4E-844C-9D90C4DD6522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D6433-112A-4467-81A5-ED5BBE9FDB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900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C2A2-1ECD-4C4E-844C-9D90C4DD6522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D6433-112A-4467-81A5-ED5BBE9FDB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172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C2A2-1ECD-4C4E-844C-9D90C4DD6522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D6433-112A-4467-81A5-ED5BBE9FDB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04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1C2A2-1ECD-4C4E-844C-9D90C4DD6522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D6433-112A-4467-81A5-ED5BBE9FDB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46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-89064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016809" y="2797979"/>
            <a:ext cx="8977270" cy="971127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32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艺术</a:t>
            </a:r>
            <a:r>
              <a:rPr lang="zh-CN" altLang="en-US" sz="3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en-US" altLang="zh-CN" sz="3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Writing Workshop</a:t>
            </a:r>
            <a:r>
              <a:rPr lang="zh-CN" altLang="en-US" sz="3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altLang="zh-CN" sz="3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3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707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spc="226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665" spc="226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159" y="1592165"/>
            <a:ext cx="5458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66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66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高一年级英语</a:t>
            </a:r>
            <a:r>
              <a:rPr lang="zh-CN" altLang="en-US" sz="32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262796" y="5074321"/>
            <a:ext cx="7034277" cy="635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北京市东方德才学校 黄莹</a:t>
            </a:r>
            <a:endParaRPr lang="zh-CN" altLang="en-US" sz="2665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332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4689" y="1078418"/>
            <a:ext cx="104628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/>
              <a:t>1 Why </a:t>
            </a:r>
            <a:r>
              <a:rPr lang="en-US" altLang="zh-CN" sz="2800" b="1" dirty="0"/>
              <a:t>does Liu </a:t>
            </a:r>
            <a:r>
              <a:rPr lang="en-US" altLang="zh-CN" sz="2800" b="1" dirty="0" err="1"/>
              <a:t>Ze</a:t>
            </a:r>
            <a:r>
              <a:rPr lang="en-US" altLang="zh-CN" sz="2800" b="1" dirty="0"/>
              <a:t> write this email</a:t>
            </a:r>
            <a:r>
              <a:rPr lang="en-US" altLang="zh-CN" sz="2800" b="1" dirty="0" smtClean="0"/>
              <a:t>?</a:t>
            </a:r>
          </a:p>
          <a:p>
            <a:endParaRPr lang="en-US" altLang="zh-CN" sz="2800" b="1" dirty="0" smtClean="0"/>
          </a:p>
          <a:p>
            <a:endParaRPr lang="en-US" altLang="zh-CN" sz="2800" b="1" dirty="0"/>
          </a:p>
          <a:p>
            <a:endParaRPr lang="en-US" altLang="zh-CN" sz="2800" b="1" dirty="0" smtClean="0"/>
          </a:p>
          <a:p>
            <a:endParaRPr lang="en-US" altLang="zh-CN" sz="2800" b="1" dirty="0"/>
          </a:p>
          <a:p>
            <a:r>
              <a:rPr lang="en-US" altLang="zh-CN" sz="2800" b="1" dirty="0" smtClean="0"/>
              <a:t>2 How </a:t>
            </a:r>
            <a:r>
              <a:rPr lang="en-US" altLang="zh-CN" sz="2800" b="1" dirty="0"/>
              <a:t>does Liu </a:t>
            </a:r>
            <a:r>
              <a:rPr lang="en-US" altLang="zh-CN" sz="2800" b="1" dirty="0" err="1"/>
              <a:t>Ze</a:t>
            </a:r>
            <a:r>
              <a:rPr lang="en-US" altLang="zh-CN" sz="2800" b="1" dirty="0"/>
              <a:t> address the receiver of the email</a:t>
            </a:r>
            <a:r>
              <a:rPr lang="en-US" altLang="zh-CN" sz="2800" b="1" dirty="0" smtClean="0"/>
              <a:t>?</a:t>
            </a:r>
            <a:endParaRPr lang="en-US" altLang="zh-CN" sz="28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916780" y="1770915"/>
            <a:ext cx="90311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Liu </a:t>
            </a:r>
            <a:r>
              <a:rPr lang="en-US" altLang="zh-CN" sz="2800" dirty="0" err="1"/>
              <a:t>Ze</a:t>
            </a:r>
            <a:r>
              <a:rPr lang="en-US" altLang="zh-CN" sz="2800" dirty="0"/>
              <a:t> writes this email to ask for information about entering a film in the festival.</a:t>
            </a:r>
            <a:endParaRPr lang="zh-CN" altLang="en-US" sz="2800" dirty="0"/>
          </a:p>
        </p:txBody>
      </p:sp>
      <p:sp>
        <p:nvSpPr>
          <p:cNvPr id="7" name="文本框 6"/>
          <p:cNvSpPr txBox="1"/>
          <p:nvPr/>
        </p:nvSpPr>
        <p:spPr>
          <a:xfrm>
            <a:off x="916780" y="3924460"/>
            <a:ext cx="9611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Liu </a:t>
            </a:r>
            <a:r>
              <a:rPr lang="en-US" altLang="zh-CN" sz="2800" dirty="0" err="1"/>
              <a:t>Ze</a:t>
            </a:r>
            <a:r>
              <a:rPr lang="en-US" altLang="zh-CN" sz="2800" dirty="0"/>
              <a:t> addresses the receiver of the email as Dear Sir/Madam.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0952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65823" y="1120614"/>
            <a:ext cx="1167618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/>
              <a:t>3 What </a:t>
            </a:r>
            <a:r>
              <a:rPr lang="en-US" altLang="zh-CN" sz="2800" b="1" dirty="0"/>
              <a:t>information does Liu </a:t>
            </a:r>
            <a:r>
              <a:rPr lang="en-US" altLang="zh-CN" sz="2800" b="1" dirty="0" err="1"/>
              <a:t>Ze</a:t>
            </a:r>
            <a:r>
              <a:rPr lang="en-US" altLang="zh-CN" sz="2800" b="1" dirty="0"/>
              <a:t> want to know</a:t>
            </a:r>
            <a:r>
              <a:rPr lang="en-US" altLang="zh-CN" sz="2800" b="1" dirty="0" smtClean="0"/>
              <a:t>?</a:t>
            </a:r>
          </a:p>
          <a:p>
            <a:endParaRPr lang="en-US" altLang="zh-CN" sz="2400" dirty="0" smtClean="0"/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endParaRPr lang="en-US" altLang="zh-CN" sz="2400" dirty="0"/>
          </a:p>
          <a:p>
            <a:endParaRPr lang="en-US" altLang="zh-CN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565823" y="1920833"/>
            <a:ext cx="106401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Liu </a:t>
            </a:r>
            <a:r>
              <a:rPr lang="en-US" altLang="zh-CN" sz="2800" dirty="0" err="1"/>
              <a:t>Ze</a:t>
            </a:r>
            <a:r>
              <a:rPr lang="en-US" altLang="zh-CN" sz="2800" dirty="0"/>
              <a:t> wants to </a:t>
            </a:r>
            <a:r>
              <a:rPr lang="en-US" altLang="zh-CN" sz="2800" dirty="0" smtClean="0"/>
              <a:t>know:</a:t>
            </a:r>
            <a:endParaRPr lang="en-US" altLang="zh-CN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About </a:t>
            </a:r>
            <a:r>
              <a:rPr lang="en-US" altLang="zh-CN" sz="2800" dirty="0"/>
              <a:t>the films for the festival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If </a:t>
            </a:r>
            <a:r>
              <a:rPr lang="en-US" altLang="zh-CN" sz="2800" dirty="0"/>
              <a:t>they </a:t>
            </a:r>
            <a:r>
              <a:rPr lang="en-US" altLang="zh-CN" sz="2800" dirty="0" smtClean="0"/>
              <a:t>can accept </a:t>
            </a:r>
            <a:r>
              <a:rPr lang="en-US" altLang="zh-CN" sz="2800" dirty="0"/>
              <a:t>sport documentaries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More </a:t>
            </a:r>
            <a:r>
              <a:rPr lang="en-US" altLang="zh-CN" sz="2800" dirty="0"/>
              <a:t>information about how to apply for this festival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If </a:t>
            </a:r>
            <a:r>
              <a:rPr lang="en-US" altLang="zh-CN" sz="2800" dirty="0"/>
              <a:t>groups and individuals can 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If </a:t>
            </a:r>
            <a:r>
              <a:rPr lang="en-US" altLang="zh-CN" sz="2800" dirty="0"/>
              <a:t>they </a:t>
            </a:r>
            <a:r>
              <a:rPr lang="en-US" altLang="zh-CN" sz="2800" dirty="0" smtClean="0"/>
              <a:t>can enter </a:t>
            </a:r>
            <a:r>
              <a:rPr lang="en-US" altLang="zh-CN" sz="2800" dirty="0"/>
              <a:t>their film to another film festival at the same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What </a:t>
            </a:r>
            <a:r>
              <a:rPr lang="en-US" altLang="zh-CN" sz="2800" dirty="0"/>
              <a:t>the prizes 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If </a:t>
            </a:r>
            <a:r>
              <a:rPr lang="en-US" altLang="zh-CN" sz="2800" dirty="0"/>
              <a:t>there are prizes for different age groups and for different types of </a:t>
            </a:r>
            <a:r>
              <a:rPr lang="en-US" altLang="zh-CN" sz="2800" dirty="0" smtClean="0"/>
              <a:t>films</a:t>
            </a:r>
            <a:endParaRPr lang="zh-CN" altLang="en-US" sz="2800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4627197" y="3290220"/>
            <a:ext cx="2255741" cy="1862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374421" y="1631239"/>
            <a:ext cx="68675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a film or television or radio </a:t>
            </a:r>
            <a:r>
              <a:rPr lang="en-US" altLang="zh-CN" sz="2400" b="1" dirty="0" err="1">
                <a:solidFill>
                  <a:srgbClr val="C00000"/>
                </a:solidFill>
              </a:rPr>
              <a:t>programme</a:t>
            </a:r>
            <a:r>
              <a:rPr lang="en-US" altLang="zh-CN" sz="2400" b="1" dirty="0">
                <a:solidFill>
                  <a:srgbClr val="C00000"/>
                </a:solidFill>
              </a:rPr>
              <a:t> 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r>
              <a:rPr lang="en-US" altLang="zh-CN" sz="2400" b="1" dirty="0" smtClean="0">
                <a:solidFill>
                  <a:srgbClr val="C00000"/>
                </a:solidFill>
              </a:rPr>
              <a:t>that </a:t>
            </a:r>
            <a:r>
              <a:rPr lang="en-US" altLang="zh-CN" sz="2400" b="1" dirty="0">
                <a:solidFill>
                  <a:srgbClr val="C00000"/>
                </a:solidFill>
              </a:rPr>
              <a:t>gives facts and information about a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subject</a:t>
            </a:r>
          </a:p>
          <a:p>
            <a:r>
              <a:rPr lang="en-US" altLang="zh-CN" sz="2400" b="1" dirty="0">
                <a:solidFill>
                  <a:srgbClr val="C0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             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纪录片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118680" y="4083059"/>
            <a:ext cx="1508517" cy="26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618707" y="3621394"/>
            <a:ext cx="5125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a single person or thing 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个人，个体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35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9808" y="257320"/>
            <a:ext cx="116761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/>
              <a:t>4  </a:t>
            </a:r>
            <a:r>
              <a:rPr lang="en-US" altLang="zh-CN" sz="2800" b="1" dirty="0"/>
              <a:t>Is the style of the email </a:t>
            </a:r>
            <a:r>
              <a:rPr lang="en-US" altLang="zh-CN" sz="2800" b="1" dirty="0">
                <a:solidFill>
                  <a:srgbClr val="FF0000"/>
                </a:solidFill>
              </a:rPr>
              <a:t>formal </a:t>
            </a:r>
            <a:r>
              <a:rPr lang="en-US" altLang="zh-CN" sz="2800" b="1" dirty="0"/>
              <a:t>or </a:t>
            </a:r>
            <a:r>
              <a:rPr lang="en-US" altLang="zh-CN" sz="2800" b="1" dirty="0">
                <a:solidFill>
                  <a:srgbClr val="FF0000"/>
                </a:solidFill>
              </a:rPr>
              <a:t>informal</a:t>
            </a:r>
            <a:r>
              <a:rPr lang="en-US" altLang="zh-CN" sz="2800" b="1" dirty="0" smtClean="0"/>
              <a:t>? Can </a:t>
            </a:r>
            <a:r>
              <a:rPr lang="en-US" altLang="zh-CN" sz="2800" b="1" dirty="0"/>
              <a:t>you find some examples?</a:t>
            </a:r>
            <a:endParaRPr lang="zh-CN" altLang="en-US" sz="28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219808" y="1403942"/>
            <a:ext cx="1048189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The style is </a:t>
            </a:r>
            <a:r>
              <a:rPr lang="en-US" altLang="zh-CN" sz="2800" dirty="0" smtClean="0"/>
              <a:t>formal.</a:t>
            </a:r>
          </a:p>
          <a:p>
            <a:endParaRPr lang="en-US" altLang="zh-CN" sz="2800" dirty="0"/>
          </a:p>
          <a:p>
            <a:r>
              <a:rPr lang="en-US" altLang="zh-CN" sz="2800" dirty="0"/>
              <a:t>Reasons could include</a:t>
            </a:r>
            <a:r>
              <a:rPr lang="en-US" altLang="zh-CN" sz="2800" dirty="0" smtClean="0"/>
              <a:t>:</a:t>
            </a:r>
          </a:p>
          <a:p>
            <a:endParaRPr lang="en-US" altLang="zh-CN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/>
              <a:t>Vocabulary used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/>
              <a:t>Address of the receiver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/>
              <a:t>Salutation</a:t>
            </a:r>
            <a:endParaRPr lang="zh-CN" altLang="en-US" sz="2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015" y="1259766"/>
            <a:ext cx="7112977" cy="5426939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5086350" y="1696108"/>
            <a:ext cx="518746" cy="281354"/>
          </a:xfrm>
          <a:prstGeom prst="ellipse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5086350" y="2011726"/>
            <a:ext cx="509954" cy="251801"/>
          </a:xfrm>
          <a:prstGeom prst="ellipse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086349" y="2319280"/>
            <a:ext cx="769327" cy="251801"/>
          </a:xfrm>
          <a:prstGeom prst="ellipse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086348" y="2662182"/>
            <a:ext cx="1595805" cy="432710"/>
          </a:xfrm>
          <a:prstGeom prst="ellipse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607417" y="2498511"/>
            <a:ext cx="4000500" cy="461665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</a:rPr>
              <a:t>salutation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783015" y="3119055"/>
            <a:ext cx="6479931" cy="2956065"/>
          </a:xfrm>
          <a:prstGeom prst="round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9702310" y="2242508"/>
            <a:ext cx="1907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</a:rPr>
              <a:t>rief</a:t>
            </a:r>
          </a:p>
          <a:p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</a:rPr>
              <a:t>introduction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508880" y="5395208"/>
            <a:ext cx="1907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</a:rPr>
              <a:t>ain</a:t>
            </a:r>
            <a:r>
              <a:rPr lang="en-US" altLang="zh-CN" sz="2400" dirty="0" smtClean="0">
                <a:solidFill>
                  <a:srgbClr val="FF0000"/>
                </a:solidFill>
              </a:rPr>
              <a:t> 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</a:rPr>
              <a:t>purpose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4979376" y="6137814"/>
            <a:ext cx="1702777" cy="288694"/>
          </a:xfrm>
          <a:prstGeom prst="round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966439" y="6032679"/>
            <a:ext cx="1907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</a:rPr>
              <a:t>closing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978518" y="4135422"/>
            <a:ext cx="1107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body</a:t>
            </a:r>
            <a:endParaRPr lang="zh-CN" altLang="en-US" sz="2400" dirty="0"/>
          </a:p>
        </p:txBody>
      </p:sp>
      <p:cxnSp>
        <p:nvCxnSpPr>
          <p:cNvPr id="20" name="直接箭头连接符 19"/>
          <p:cNvCxnSpPr/>
          <p:nvPr/>
        </p:nvCxnSpPr>
        <p:spPr>
          <a:xfrm flipV="1">
            <a:off x="9425354" y="2874020"/>
            <a:ext cx="322384" cy="538799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>
            <a:endCxn id="15" idx="1"/>
          </p:cNvCxnSpPr>
          <p:nvPr/>
        </p:nvCxnSpPr>
        <p:spPr>
          <a:xfrm>
            <a:off x="8994529" y="5395209"/>
            <a:ext cx="514351" cy="230832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圆角矩形 22"/>
          <p:cNvSpPr/>
          <p:nvPr/>
        </p:nvSpPr>
        <p:spPr>
          <a:xfrm>
            <a:off x="4963989" y="6474954"/>
            <a:ext cx="891688" cy="288694"/>
          </a:xfrm>
          <a:prstGeom prst="round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6847742" y="6344364"/>
            <a:ext cx="3160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</a:rPr>
              <a:t>ignature—your</a:t>
            </a:r>
            <a:r>
              <a:rPr lang="en-US" altLang="zh-CN" sz="2400" dirty="0" smtClean="0">
                <a:solidFill>
                  <a:srgbClr val="FF0000"/>
                </a:solidFill>
              </a:rPr>
              <a:t> 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</a:rPr>
              <a:t>name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551377" y="6005128"/>
            <a:ext cx="1907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</a:rPr>
              <a:t>salutation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>
            <a:off x="9050213" y="6005129"/>
            <a:ext cx="514351" cy="230832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37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5" grpId="0"/>
      <p:bldP spid="16" grpId="0" animBg="1"/>
      <p:bldP spid="17" grpId="0"/>
      <p:bldP spid="18" grpId="0"/>
      <p:bldP spid="23" grpId="0" animBg="1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665" y="874002"/>
            <a:ext cx="7518523" cy="5736356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1271588" y="3078956"/>
            <a:ext cx="3000375" cy="21433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1271587" y="3936206"/>
            <a:ext cx="3543301" cy="9525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271587" y="5981699"/>
            <a:ext cx="4707732" cy="40482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7415210" y="2328863"/>
            <a:ext cx="445769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</a:rPr>
              <a:t>Stating the purpose of </a:t>
            </a:r>
          </a:p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</a:rPr>
              <a:t>   your writing and introducing </a:t>
            </a:r>
          </a:p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</a:rPr>
              <a:t>   yourself.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415209" y="4129355"/>
            <a:ext cx="445769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2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</a:rPr>
              <a:t>. Querying the films for the    festival.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415211" y="5560516"/>
            <a:ext cx="445769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3. 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</a:rPr>
              <a:t>Salutation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6593681" y="3136107"/>
            <a:ext cx="473870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内容占位符 2"/>
          <p:cNvSpPr txBox="1">
            <a:spLocks/>
          </p:cNvSpPr>
          <p:nvPr/>
        </p:nvSpPr>
        <p:spPr>
          <a:xfrm>
            <a:off x="-13335" y="-13971"/>
            <a:ext cx="12219305" cy="9779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n-US" altLang="zh-CN" sz="3600" b="1" dirty="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869629" y="66756"/>
            <a:ext cx="8453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</a:rPr>
              <a:t>Identify structure and useful language.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8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665" y="874002"/>
            <a:ext cx="7518523" cy="5736356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1271588" y="3078956"/>
            <a:ext cx="3000375" cy="21433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593681" y="3136107"/>
            <a:ext cx="473870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1271588" y="3950494"/>
            <a:ext cx="1285875" cy="9526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888706" y="3950494"/>
            <a:ext cx="519113" cy="9526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035969" y="4672013"/>
            <a:ext cx="1293019" cy="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6196012" y="4672013"/>
            <a:ext cx="754857" cy="16669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3798093" y="5172075"/>
            <a:ext cx="552451" cy="2382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2959894" y="5407819"/>
            <a:ext cx="1540669" cy="238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253162" y="5407819"/>
            <a:ext cx="697707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1271588" y="6000750"/>
            <a:ext cx="1688306" cy="16669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7067551" y="1975084"/>
            <a:ext cx="477678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b="1" dirty="0"/>
              <a:t>I am writing to ask for information about …</a:t>
            </a:r>
          </a:p>
          <a:p>
            <a:r>
              <a:rPr lang="en-US" altLang="zh-CN" sz="2400" b="1" dirty="0"/>
              <a:t>I am …</a:t>
            </a:r>
            <a:endParaRPr lang="zh-CN" altLang="en-US" sz="2400" b="1" dirty="0"/>
          </a:p>
        </p:txBody>
      </p:sp>
      <p:sp>
        <p:nvSpPr>
          <p:cNvPr id="24" name="矩形 23"/>
          <p:cNvSpPr/>
          <p:nvPr/>
        </p:nvSpPr>
        <p:spPr>
          <a:xfrm>
            <a:off x="7067550" y="3897199"/>
            <a:ext cx="471249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I would like to ask ... Do you ... ?</a:t>
            </a:r>
          </a:p>
          <a:p>
            <a:r>
              <a:rPr lang="en-US" altLang="zh-CN" sz="2400" b="1" dirty="0" smtClean="0"/>
              <a:t>Could you tell me … ? I wonder if ... ? Can we ... ? Are there … ?</a:t>
            </a:r>
            <a:endParaRPr lang="en-US" altLang="zh-CN" sz="2400" b="1" dirty="0"/>
          </a:p>
        </p:txBody>
      </p:sp>
      <p:sp>
        <p:nvSpPr>
          <p:cNvPr id="25" name="矩形 24"/>
          <p:cNvSpPr/>
          <p:nvPr/>
        </p:nvSpPr>
        <p:spPr>
          <a:xfrm>
            <a:off x="7067551" y="5819314"/>
            <a:ext cx="471249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I appreciate </a:t>
            </a:r>
            <a:r>
              <a:rPr lang="en-US" altLang="zh-CN" sz="2800" b="1" dirty="0" smtClean="0"/>
              <a:t>your</a:t>
            </a:r>
            <a:r>
              <a:rPr lang="en-US" altLang="zh-CN" sz="2400" b="1" dirty="0" smtClean="0"/>
              <a:t> help ...</a:t>
            </a:r>
            <a:endParaRPr lang="en-US" altLang="zh-CN" sz="2400" b="1" dirty="0"/>
          </a:p>
        </p:txBody>
      </p:sp>
      <p:sp>
        <p:nvSpPr>
          <p:cNvPr id="26" name="内容占位符 2"/>
          <p:cNvSpPr txBox="1">
            <a:spLocks/>
          </p:cNvSpPr>
          <p:nvPr/>
        </p:nvSpPr>
        <p:spPr>
          <a:xfrm>
            <a:off x="-13335" y="-13971"/>
            <a:ext cx="12219305" cy="9779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n-US" altLang="zh-CN" sz="3600" b="1" dirty="0">
              <a:solidFill>
                <a:schemeClr val="bg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869629" y="66756"/>
            <a:ext cx="8453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</a:rPr>
              <a:t>Identify structure and useful language.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6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29847"/>
              </p:ext>
            </p:extLst>
          </p:nvPr>
        </p:nvGraphicFramePr>
        <p:xfrm>
          <a:off x="1040668" y="1564618"/>
          <a:ext cx="10460770" cy="4257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24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633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149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1251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The structure 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Useful language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73254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Para. 1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Stating</a:t>
                      </a:r>
                      <a:r>
                        <a:rPr lang="en-US" altLang="zh-CN" sz="2400" baseline="0" dirty="0" smtClean="0"/>
                        <a:t> the purpose of your writing and introducing yourself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I am writing to ask for information</a:t>
                      </a:r>
                      <a:r>
                        <a:rPr lang="en-US" altLang="zh-CN" sz="2400" baseline="0" dirty="0" smtClean="0"/>
                        <a:t> about …</a:t>
                      </a:r>
                    </a:p>
                    <a:p>
                      <a:r>
                        <a:rPr lang="en-US" altLang="zh-CN" sz="2400" baseline="0" dirty="0" smtClean="0"/>
                        <a:t>I am …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75204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Para. 2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36398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Para. 3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2162908" y="3396267"/>
            <a:ext cx="4000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Querying the films for the festival</a:t>
            </a:r>
            <a:endParaRPr lang="zh-CN" altLang="en-US" sz="24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6509238" y="3267680"/>
            <a:ext cx="4683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I would like to </a:t>
            </a:r>
            <a:r>
              <a:rPr lang="en-US" altLang="zh-CN" sz="2400" b="1" dirty="0" smtClean="0"/>
              <a:t>ask ... Do you ... ?</a:t>
            </a:r>
            <a:endParaRPr lang="en-US" altLang="zh-CN" sz="2400" b="1" dirty="0"/>
          </a:p>
          <a:p>
            <a:r>
              <a:rPr lang="en-US" altLang="zh-CN" sz="2400" b="1" dirty="0"/>
              <a:t>Could you tell me </a:t>
            </a:r>
            <a:r>
              <a:rPr lang="en-US" altLang="zh-CN" sz="2400" b="1" dirty="0" smtClean="0"/>
              <a:t>… ? I </a:t>
            </a:r>
            <a:r>
              <a:rPr lang="en-US" altLang="zh-CN" sz="2400" b="1" dirty="0"/>
              <a:t>wonder </a:t>
            </a:r>
            <a:r>
              <a:rPr lang="en-US" altLang="zh-CN" sz="2400" b="1" dirty="0" smtClean="0"/>
              <a:t>if ... ? Can we ... ? Are there … ?</a:t>
            </a:r>
            <a:endParaRPr lang="zh-CN" altLang="en-US" sz="24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2227202" y="4872290"/>
            <a:ext cx="400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Salutation </a:t>
            </a:r>
            <a:endParaRPr lang="zh-CN" altLang="en-US" sz="28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6509238" y="4872290"/>
            <a:ext cx="400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I appreciate your </a:t>
            </a:r>
            <a:r>
              <a:rPr lang="en-US" altLang="zh-CN" sz="2800" b="1" dirty="0" smtClean="0"/>
              <a:t>help ...</a:t>
            </a:r>
            <a:endParaRPr lang="zh-CN" altLang="en-US" sz="2800" b="1" dirty="0"/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-13335" y="-13971"/>
            <a:ext cx="12219305" cy="9779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n-US" altLang="zh-CN" sz="3600" b="1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69629" y="66756"/>
            <a:ext cx="8453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</a:rPr>
              <a:t>Identify structure and useful language.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8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内容占位符 2"/>
          <p:cNvSpPr txBox="1">
            <a:spLocks/>
          </p:cNvSpPr>
          <p:nvPr/>
        </p:nvSpPr>
        <p:spPr>
          <a:xfrm>
            <a:off x="-13335" y="-13971"/>
            <a:ext cx="12219305" cy="9779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n-US" altLang="zh-CN" sz="3600" b="1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665" y="874002"/>
            <a:ext cx="7518523" cy="573635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76349" y="135388"/>
            <a:ext cx="10675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</a:rPr>
              <a:t>S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ummarize the components of an effective email.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271588" y="3078956"/>
            <a:ext cx="3000375" cy="21433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593681" y="3136107"/>
            <a:ext cx="473870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1271588" y="3950494"/>
            <a:ext cx="1285875" cy="9526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888706" y="3950494"/>
            <a:ext cx="519113" cy="9526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035969" y="4672013"/>
            <a:ext cx="1293019" cy="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6196012" y="4672013"/>
            <a:ext cx="754857" cy="16669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3798093" y="5172075"/>
            <a:ext cx="552451" cy="2382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2959894" y="5407819"/>
            <a:ext cx="1540669" cy="238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253162" y="5407819"/>
            <a:ext cx="697707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1271588" y="6000750"/>
            <a:ext cx="1688306" cy="16669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7153276" y="874002"/>
            <a:ext cx="471249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1.	Lead with the ask.</a:t>
            </a:r>
            <a:endParaRPr lang="en-US" altLang="zh-CN" sz="2400" b="1" dirty="0"/>
          </a:p>
        </p:txBody>
      </p:sp>
      <p:sp>
        <p:nvSpPr>
          <p:cNvPr id="18" name="矩形 17"/>
          <p:cNvSpPr/>
          <p:nvPr/>
        </p:nvSpPr>
        <p:spPr>
          <a:xfrm>
            <a:off x="7153276" y="1335667"/>
            <a:ext cx="471249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2.	Establish your credibility.</a:t>
            </a:r>
            <a:endParaRPr lang="en-US" altLang="zh-CN" sz="2400" b="1" dirty="0"/>
          </a:p>
        </p:txBody>
      </p:sp>
      <p:sp>
        <p:nvSpPr>
          <p:cNvPr id="7" name="矩形 6"/>
          <p:cNvSpPr/>
          <p:nvPr/>
        </p:nvSpPr>
        <p:spPr>
          <a:xfrm>
            <a:off x="4638966" y="3244334"/>
            <a:ext cx="2914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en-US" altLang="zh-CN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 your credibility.</a:t>
            </a:r>
            <a:endParaRPr lang="zh-CN" altLang="zh-CN" sz="1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153276" y="1767056"/>
            <a:ext cx="471249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3.	Make the way forward clear..</a:t>
            </a:r>
            <a:endParaRPr lang="en-US" altLang="zh-CN" sz="2400" b="1" dirty="0"/>
          </a:p>
        </p:txBody>
      </p:sp>
      <p:sp>
        <p:nvSpPr>
          <p:cNvPr id="22" name="矩形 21"/>
          <p:cNvSpPr/>
          <p:nvPr/>
        </p:nvSpPr>
        <p:spPr>
          <a:xfrm>
            <a:off x="7153276" y="2232743"/>
            <a:ext cx="471249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4.	If you’re asking a question, propose a solution.</a:t>
            </a:r>
            <a:endParaRPr lang="en-US" altLang="zh-CN" sz="2400" b="1" dirty="0"/>
          </a:p>
        </p:txBody>
      </p:sp>
      <p:sp>
        <p:nvSpPr>
          <p:cNvPr id="26" name="矩形 25"/>
          <p:cNvSpPr/>
          <p:nvPr/>
        </p:nvSpPr>
        <p:spPr>
          <a:xfrm>
            <a:off x="7153276" y="3008808"/>
            <a:ext cx="471249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5.	Write your subject lines like headlines.</a:t>
            </a:r>
            <a:endParaRPr lang="en-US" altLang="zh-CN" sz="2400" b="1" dirty="0"/>
          </a:p>
        </p:txBody>
      </p:sp>
      <p:sp>
        <p:nvSpPr>
          <p:cNvPr id="27" name="矩形 26"/>
          <p:cNvSpPr/>
          <p:nvPr/>
        </p:nvSpPr>
        <p:spPr>
          <a:xfrm>
            <a:off x="7153276" y="3835061"/>
            <a:ext cx="471249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6.	Edit your messages ruthlessly.</a:t>
            </a:r>
            <a:endParaRPr lang="en-US" altLang="zh-CN" sz="2400" b="1" dirty="0"/>
          </a:p>
        </p:txBody>
      </p:sp>
      <p:cxnSp>
        <p:nvCxnSpPr>
          <p:cNvPr id="29" name="直接连接符 28"/>
          <p:cNvCxnSpPr/>
          <p:nvPr/>
        </p:nvCxnSpPr>
        <p:spPr>
          <a:xfrm>
            <a:off x="1157288" y="2269348"/>
            <a:ext cx="4140992" cy="24868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09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8" grpId="0" animBg="1"/>
      <p:bldP spid="20" grpId="0" animBg="1"/>
      <p:bldP spid="22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Look at the advertisement on a school website. Write an email to ask for more information.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597818" y="3493204"/>
            <a:ext cx="77819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u="sng" dirty="0">
                <a:solidFill>
                  <a:prstClr val="black"/>
                </a:solidFill>
              </a:rPr>
              <a:t>School music competition on 15 June. Some great prizes!</a:t>
            </a:r>
          </a:p>
          <a:p>
            <a:pPr lvl="0" algn="r"/>
            <a:r>
              <a:rPr lang="en-US" altLang="zh-CN" sz="2400" dirty="0">
                <a:solidFill>
                  <a:prstClr val="black"/>
                </a:solidFill>
              </a:rPr>
              <a:t>Contact us: </a:t>
            </a:r>
            <a:r>
              <a:rPr lang="en-US" altLang="zh-CN" sz="2400" dirty="0" err="1">
                <a:solidFill>
                  <a:prstClr val="black"/>
                </a:solidFill>
              </a:rPr>
              <a:t>lovemusic</a:t>
            </a:r>
            <a:r>
              <a:rPr lang="en-US" altLang="zh-CN" sz="2400" dirty="0">
                <a:solidFill>
                  <a:prstClr val="black"/>
                </a:solidFill>
              </a:rPr>
              <a:t>@***mail. com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64" y="3338940"/>
            <a:ext cx="662354" cy="6623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-13335" y="-13971"/>
            <a:ext cx="12219305" cy="9779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 smtClean="0">
                <a:solidFill>
                  <a:schemeClr val="bg1"/>
                </a:solidFill>
              </a:rPr>
              <a:t>Writing practice</a:t>
            </a:r>
            <a:endParaRPr lang="en-US" altLang="zh-CN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21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010016" y="1310169"/>
            <a:ext cx="5062172" cy="3836194"/>
          </a:xfrm>
        </p:spPr>
        <p:txBody>
          <a:bodyPr>
            <a:normAutofit/>
          </a:bodyPr>
          <a:lstStyle/>
          <a:p>
            <a:pPr algn="l"/>
            <a:r>
              <a:rPr lang="en-US" altLang="zh-CN" sz="3100" b="1" dirty="0" smtClean="0">
                <a:latin typeface="+mn-lt"/>
              </a:rPr>
              <a:t>1. What is the purpose of your email?</a:t>
            </a:r>
            <a:r>
              <a:rPr lang="en-US" altLang="zh-CN" dirty="0" smtClean="0">
                <a:latin typeface="+mn-lt"/>
              </a:rPr>
              <a:t/>
            </a:r>
            <a:br>
              <a:rPr lang="en-US" altLang="zh-CN" dirty="0" smtClean="0">
                <a:latin typeface="+mn-lt"/>
              </a:rPr>
            </a:br>
            <a:r>
              <a:rPr lang="en-US" altLang="zh-CN" dirty="0">
                <a:latin typeface="+mn-lt"/>
              </a:rPr>
              <a:t/>
            </a:r>
            <a:br>
              <a:rPr lang="en-US" altLang="zh-CN" dirty="0">
                <a:latin typeface="+mn-lt"/>
              </a:rPr>
            </a:br>
            <a:r>
              <a:rPr lang="en-US" altLang="zh-CN" sz="3100" b="1" dirty="0" smtClean="0">
                <a:latin typeface="+mn-lt"/>
              </a:rPr>
              <a:t>2. Write two questions you would like to ask.</a:t>
            </a:r>
            <a:endParaRPr lang="zh-CN" altLang="en-US" sz="3100" b="1" dirty="0">
              <a:latin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68915" y="1688788"/>
            <a:ext cx="5618285" cy="4708981"/>
          </a:xfrm>
          <a:prstGeom prst="rect">
            <a:avLst/>
          </a:prstGeom>
          <a:noFill/>
          <a:ln>
            <a:solidFill>
              <a:srgbClr val="7030A0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/>
              <a:t>Polite Requests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u="sng" dirty="0" smtClean="0"/>
              <a:t>I am </a:t>
            </a:r>
            <a:r>
              <a:rPr lang="en-US" altLang="zh-CN" sz="2000" u="sng" dirty="0"/>
              <a:t>writing to ask for </a:t>
            </a:r>
            <a:r>
              <a:rPr lang="en-US" altLang="zh-CN" sz="2000" dirty="0" smtClean="0"/>
              <a:t>information …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u="sng" dirty="0" smtClean="0"/>
              <a:t>I would </a:t>
            </a:r>
            <a:r>
              <a:rPr lang="en-US" altLang="zh-CN" sz="2000" u="sng" dirty="0"/>
              <a:t>like to ask about </a:t>
            </a:r>
            <a:r>
              <a:rPr lang="en-US" altLang="zh-CN" sz="2000" dirty="0"/>
              <a:t>the films for your festival.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u="sng" dirty="0"/>
              <a:t>Could you tell me </a:t>
            </a:r>
            <a:r>
              <a:rPr lang="en-US" altLang="zh-CN" sz="2000" dirty="0"/>
              <a:t>if this kind of film would be acceptable?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u="sng" dirty="0" smtClean="0"/>
              <a:t>I wonder </a:t>
            </a:r>
            <a:r>
              <a:rPr lang="en-US" altLang="zh-CN" sz="2000" u="sng" dirty="0"/>
              <a:t>if you could </a:t>
            </a:r>
            <a:r>
              <a:rPr lang="en-US" altLang="zh-CN" sz="2000" dirty="0"/>
              <a:t>also give me more </a:t>
            </a:r>
            <a:r>
              <a:rPr lang="en-US" altLang="zh-CN" sz="2000" dirty="0" smtClean="0"/>
              <a:t>information …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u="sng" dirty="0" smtClean="0"/>
              <a:t>Would it </a:t>
            </a:r>
            <a:r>
              <a:rPr lang="en-US" altLang="zh-CN" sz="2000" u="sng" dirty="0"/>
              <a:t>be possible to </a:t>
            </a:r>
            <a:r>
              <a:rPr lang="en-US" altLang="zh-CN" sz="2000" u="sng" dirty="0" smtClean="0"/>
              <a:t>tell </a:t>
            </a:r>
            <a:r>
              <a:rPr lang="en-US" altLang="zh-CN" sz="2000" u="sng" dirty="0"/>
              <a:t>me </a:t>
            </a:r>
            <a:r>
              <a:rPr lang="en-US" altLang="zh-CN" sz="2000" dirty="0"/>
              <a:t>about the prizes?</a:t>
            </a:r>
            <a:endParaRPr lang="zh-CN" altLang="en-US" sz="2000" dirty="0"/>
          </a:p>
        </p:txBody>
      </p:sp>
      <p:sp>
        <p:nvSpPr>
          <p:cNvPr id="7" name="文本框 6"/>
          <p:cNvSpPr txBox="1"/>
          <p:nvPr/>
        </p:nvSpPr>
        <p:spPr>
          <a:xfrm>
            <a:off x="7517423" y="1041802"/>
            <a:ext cx="3367454" cy="64698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chemeClr val="bg1"/>
                </a:solidFill>
              </a:rPr>
              <a:t>Sentence Builder</a:t>
            </a:r>
            <a:endParaRPr lang="zh-CN" altLang="en-US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61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13335" y="-13971"/>
            <a:ext cx="12219305" cy="97790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altLang="zh-CN" sz="3600" b="1" dirty="0" smtClean="0">
                <a:solidFill>
                  <a:schemeClr val="bg1"/>
                </a:solidFill>
              </a:rPr>
              <a:t>Outline</a:t>
            </a:r>
            <a:endParaRPr lang="en-US" altLang="zh-CN" sz="3600" b="1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8684" y="1850233"/>
            <a:ext cx="1020127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</a:rPr>
              <a:t>Stating the purpose of your writing and introducing yourself.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28684" y="2979212"/>
            <a:ext cx="1020127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2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</a:rPr>
              <a:t>. Querying the songs for the music competition.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28684" y="4288929"/>
            <a:ext cx="1020127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3. 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</a:rPr>
              <a:t>Salutation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63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zh-CN" altLang="en-US" b="1" dirty="0"/>
              <a:t>学习</a:t>
            </a:r>
            <a:r>
              <a:rPr lang="zh-CN" altLang="zh-CN" b="1" dirty="0" smtClean="0"/>
              <a:t>目标</a:t>
            </a:r>
            <a:r>
              <a:rPr lang="zh-CN" altLang="zh-CN" dirty="0"/>
              <a:t/>
            </a:r>
            <a:br>
              <a:rPr lang="zh-CN" altLang="zh-CN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en-US" altLang="zh-CN" dirty="0"/>
              <a:t>.</a:t>
            </a:r>
            <a:r>
              <a:rPr lang="zh-CN" altLang="zh-CN" dirty="0"/>
              <a:t>通过阅读文本能够获取一封正式邮件的格式和内容的有关信息</a:t>
            </a:r>
          </a:p>
          <a:p>
            <a:r>
              <a:rPr lang="en-US" altLang="zh-CN" dirty="0"/>
              <a:t>2.</a:t>
            </a:r>
            <a:r>
              <a:rPr lang="zh-CN" altLang="zh-CN" dirty="0"/>
              <a:t>总结概况邮件的格式和书写策略</a:t>
            </a:r>
          </a:p>
          <a:p>
            <a:r>
              <a:rPr lang="en-US" altLang="zh-CN" dirty="0"/>
              <a:t>3.</a:t>
            </a:r>
            <a:r>
              <a:rPr lang="zh-CN" altLang="zh-CN" dirty="0"/>
              <a:t>找出与咨询需求有关的表达方式并尝试运用。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726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Look at the advertisement on a school website. Write an email to ask for more information.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597818" y="3493204"/>
            <a:ext cx="77819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u="sng" dirty="0">
                <a:solidFill>
                  <a:prstClr val="black"/>
                </a:solidFill>
              </a:rPr>
              <a:t>School music competition on 15 June. Some great prizes!</a:t>
            </a:r>
          </a:p>
          <a:p>
            <a:pPr lvl="0" algn="r"/>
            <a:r>
              <a:rPr lang="en-US" altLang="zh-CN" sz="2400" dirty="0">
                <a:solidFill>
                  <a:prstClr val="black"/>
                </a:solidFill>
              </a:rPr>
              <a:t>Contact us: </a:t>
            </a:r>
            <a:r>
              <a:rPr lang="en-US" altLang="zh-CN" sz="2400" dirty="0" err="1">
                <a:solidFill>
                  <a:prstClr val="black"/>
                </a:solidFill>
              </a:rPr>
              <a:t>lovemusic</a:t>
            </a:r>
            <a:r>
              <a:rPr lang="en-US" altLang="zh-CN" sz="2400" dirty="0">
                <a:solidFill>
                  <a:prstClr val="black"/>
                </a:solidFill>
              </a:rPr>
              <a:t>@***mail. com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64" y="3338940"/>
            <a:ext cx="662354" cy="6623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-13335" y="-13971"/>
            <a:ext cx="12219305" cy="9779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 smtClean="0">
                <a:solidFill>
                  <a:schemeClr val="bg1"/>
                </a:solidFill>
              </a:rPr>
              <a:t>Homework</a:t>
            </a:r>
            <a:endParaRPr lang="en-US" altLang="zh-CN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79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142" y="1058913"/>
            <a:ext cx="1645717" cy="1630479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436" y="3147271"/>
            <a:ext cx="6211227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72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599" y="4677009"/>
            <a:ext cx="5606524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757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学法指导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在学习时，同学们务必关注：</a:t>
            </a:r>
          </a:p>
          <a:p>
            <a:r>
              <a:rPr lang="en-US" altLang="zh-CN" dirty="0" smtClean="0"/>
              <a:t>1 </a:t>
            </a:r>
            <a:r>
              <a:rPr lang="zh-CN" altLang="en-US" dirty="0" smtClean="0"/>
              <a:t>正式邮件的结构和书写策略</a:t>
            </a:r>
          </a:p>
          <a:p>
            <a:r>
              <a:rPr lang="en-US" altLang="zh-CN" dirty="0" smtClean="0"/>
              <a:t>2 </a:t>
            </a:r>
            <a:r>
              <a:rPr lang="zh-CN" altLang="en-US" dirty="0" smtClean="0"/>
              <a:t>礼貌性提出问题的语言表达方式</a:t>
            </a:r>
          </a:p>
        </p:txBody>
      </p:sp>
    </p:spTree>
    <p:extLst>
      <p:ext uri="{BB962C8B-B14F-4D97-AF65-F5344CB8AC3E}">
        <p14:creationId xmlns:p14="http://schemas.microsoft.com/office/powerpoint/2010/main" val="187443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Unit 7 Art Writing Workshop</a:t>
            </a:r>
            <a:br>
              <a:rPr lang="en-US" altLang="zh-CN" dirty="0" smtClean="0"/>
            </a:br>
            <a:r>
              <a:rPr lang="en-US" altLang="zh-CN" dirty="0" smtClean="0"/>
              <a:t>A Formal Email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668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占位符 2"/>
          <p:cNvSpPr txBox="1">
            <a:spLocks/>
          </p:cNvSpPr>
          <p:nvPr/>
        </p:nvSpPr>
        <p:spPr>
          <a:xfrm>
            <a:off x="-13335" y="-13971"/>
            <a:ext cx="12219305" cy="9779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en-US" altLang="zh-CN" sz="3600" b="1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58362" y="1596091"/>
            <a:ext cx="9891346" cy="4893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u="sng" dirty="0"/>
              <a:t>Youth Short Film </a:t>
            </a:r>
            <a:r>
              <a:rPr lang="en-US" altLang="zh-CN" sz="2400" u="sng" dirty="0" err="1"/>
              <a:t>Festivall</a:t>
            </a:r>
            <a:r>
              <a:rPr lang="en-US" altLang="zh-CN" sz="2400" u="sng" dirty="0"/>
              <a:t> Join the contest! Great prizes!</a:t>
            </a:r>
          </a:p>
          <a:p>
            <a:pPr algn="r"/>
            <a:r>
              <a:rPr lang="en-US" altLang="zh-CN" sz="2400" dirty="0"/>
              <a:t>Contact us: </a:t>
            </a:r>
            <a:r>
              <a:rPr lang="en-US" altLang="zh-CN" sz="2400" dirty="0" smtClean="0"/>
              <a:t>enquiries@***filmclub.com</a:t>
            </a:r>
          </a:p>
          <a:p>
            <a:pPr algn="r"/>
            <a:r>
              <a:rPr lang="en-US" altLang="zh-CN" sz="2400" dirty="0" smtClean="0"/>
              <a:t> </a:t>
            </a:r>
          </a:p>
          <a:p>
            <a:r>
              <a:rPr lang="en-US" altLang="zh-CN" sz="2400" u="sng" dirty="0" smtClean="0"/>
              <a:t>New </a:t>
            </a:r>
            <a:r>
              <a:rPr lang="en-US" altLang="zh-CN" sz="2400" u="sng" dirty="0"/>
              <a:t>school film club starting next week! Some great </a:t>
            </a:r>
            <a:r>
              <a:rPr lang="en-US" altLang="zh-CN" sz="2400" u="sng" dirty="0" smtClean="0"/>
              <a:t>films!</a:t>
            </a:r>
          </a:p>
          <a:p>
            <a:r>
              <a:rPr lang="en-US" altLang="zh-CN" sz="2400" dirty="0" smtClean="0"/>
              <a:t>                                                                Room </a:t>
            </a:r>
            <a:r>
              <a:rPr lang="en-US" altLang="zh-CN" sz="2400" dirty="0"/>
              <a:t>334, </a:t>
            </a:r>
            <a:r>
              <a:rPr lang="en-US" altLang="zh-CN" sz="2400" dirty="0" smtClean="0"/>
              <a:t>Students’ </a:t>
            </a:r>
            <a:r>
              <a:rPr lang="en-US" altLang="zh-CN" sz="2400" dirty="0"/>
              <a:t>Centre </a:t>
            </a:r>
            <a:endParaRPr lang="en-US" altLang="zh-CN" sz="2400" dirty="0" smtClean="0"/>
          </a:p>
          <a:p>
            <a:pPr algn="r"/>
            <a:r>
              <a:rPr lang="en-US" altLang="zh-CN" sz="2400" dirty="0" smtClean="0"/>
              <a:t>Contact </a:t>
            </a:r>
            <a:r>
              <a:rPr lang="en-US" altLang="zh-CN" sz="2400" dirty="0"/>
              <a:t>us: </a:t>
            </a:r>
            <a:r>
              <a:rPr lang="en-US" altLang="zh-CN" sz="2400" dirty="0" smtClean="0"/>
              <a:t>lovefilmclub@***mail.com</a:t>
            </a:r>
          </a:p>
          <a:p>
            <a:pPr algn="r"/>
            <a:r>
              <a:rPr lang="en-US" altLang="zh-CN" sz="2400" dirty="0" smtClean="0"/>
              <a:t> </a:t>
            </a:r>
          </a:p>
          <a:p>
            <a:r>
              <a:rPr lang="en-US" altLang="zh-CN" sz="2400" u="sng" dirty="0" smtClean="0"/>
              <a:t>Martial </a:t>
            </a:r>
            <a:r>
              <a:rPr lang="en-US" altLang="zh-CN" sz="2400" u="sng" dirty="0"/>
              <a:t>arts classes! Great teacher and small groups!</a:t>
            </a:r>
          </a:p>
          <a:p>
            <a:r>
              <a:rPr lang="en-US" altLang="zh-CN" sz="2400" dirty="0" smtClean="0"/>
              <a:t>                                                                   Room </a:t>
            </a:r>
            <a:r>
              <a:rPr lang="en-US" altLang="zh-CN" sz="2400" dirty="0"/>
              <a:t>106, The Stadium </a:t>
            </a:r>
            <a:endParaRPr lang="en-US" altLang="zh-CN" sz="2400" dirty="0" smtClean="0"/>
          </a:p>
          <a:p>
            <a:pPr algn="r"/>
            <a:r>
              <a:rPr lang="en-US" altLang="zh-CN" sz="2400" dirty="0" smtClean="0"/>
              <a:t>Contact </a:t>
            </a:r>
            <a:r>
              <a:rPr lang="en-US" altLang="zh-CN" sz="2400" dirty="0"/>
              <a:t>us: martialarts</a:t>
            </a:r>
            <a:r>
              <a:rPr lang="en-US" altLang="zh-CN" sz="2400" dirty="0" smtClean="0"/>
              <a:t>@***mail.com</a:t>
            </a:r>
          </a:p>
          <a:p>
            <a:pPr algn="r"/>
            <a:r>
              <a:rPr lang="en-US" altLang="zh-CN" sz="2400" dirty="0" smtClean="0"/>
              <a:t> </a:t>
            </a:r>
          </a:p>
          <a:p>
            <a:r>
              <a:rPr lang="en-US" altLang="zh-CN" sz="2400" u="sng" dirty="0" smtClean="0"/>
              <a:t>School </a:t>
            </a:r>
            <a:r>
              <a:rPr lang="en-US" altLang="zh-CN" sz="2400" u="sng" dirty="0"/>
              <a:t>music </a:t>
            </a:r>
            <a:r>
              <a:rPr lang="en-US" altLang="zh-CN" sz="2400" u="sng" dirty="0" smtClean="0"/>
              <a:t>competition </a:t>
            </a:r>
            <a:r>
              <a:rPr lang="en-US" altLang="zh-CN" sz="2400" u="sng" dirty="0"/>
              <a:t>on 15 June. Some great prizes!</a:t>
            </a:r>
          </a:p>
          <a:p>
            <a:pPr algn="r"/>
            <a:r>
              <a:rPr lang="en-US" altLang="zh-CN" sz="2400" dirty="0"/>
              <a:t>Contact us: </a:t>
            </a:r>
            <a:r>
              <a:rPr lang="en-US" altLang="zh-CN" sz="2400" dirty="0" err="1"/>
              <a:t>lovemusic</a:t>
            </a:r>
            <a:r>
              <a:rPr lang="en-US" altLang="zh-CN" sz="2400" dirty="0" smtClean="0"/>
              <a:t>@***mail. </a:t>
            </a:r>
            <a:r>
              <a:rPr lang="en-US" altLang="zh-CN" sz="2400" dirty="0"/>
              <a:t>com</a:t>
            </a:r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08" y="1578306"/>
            <a:ext cx="662354" cy="6623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1" y="2740173"/>
            <a:ext cx="662354" cy="6623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1" y="4224197"/>
            <a:ext cx="662354" cy="6623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1" y="5605183"/>
            <a:ext cx="662354" cy="6623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7" name="矩形 6"/>
          <p:cNvSpPr/>
          <p:nvPr/>
        </p:nvSpPr>
        <p:spPr>
          <a:xfrm>
            <a:off x="96166" y="-13971"/>
            <a:ext cx="11615738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Look at the advertisement on a school website. Which activity would you like to know more about?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508346" y="2026311"/>
            <a:ext cx="1053389" cy="731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3629915" y="2216953"/>
            <a:ext cx="7548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competition, match…  </a:t>
            </a:r>
            <a:r>
              <a:rPr lang="en-US" altLang="zh-CN" sz="2400" b="1" dirty="0" err="1" smtClean="0">
                <a:solidFill>
                  <a:srgbClr val="C00000"/>
                </a:solidFill>
              </a:rPr>
              <a:t>eg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. </a:t>
            </a:r>
            <a:r>
              <a:rPr lang="en-US" altLang="zh-CN" sz="2400" b="1" dirty="0">
                <a:solidFill>
                  <a:srgbClr val="C0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a beauty contest 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选美大赛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064714" y="4606579"/>
            <a:ext cx="14663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761" y="3247621"/>
            <a:ext cx="2057400" cy="2542889"/>
          </a:xfrm>
          <a:prstGeom prst="rect">
            <a:avLst/>
          </a:prstGeom>
        </p:spPr>
      </p:pic>
      <p:cxnSp>
        <p:nvCxnSpPr>
          <p:cNvPr id="17" name="直接连接符 16"/>
          <p:cNvCxnSpPr/>
          <p:nvPr/>
        </p:nvCxnSpPr>
        <p:spPr>
          <a:xfrm flipV="1">
            <a:off x="2896742" y="6042355"/>
            <a:ext cx="1514324" cy="982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2464632" y="6246851"/>
            <a:ext cx="6232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contest, match…  </a:t>
            </a:r>
            <a:r>
              <a:rPr lang="en-US" altLang="zh-CN" sz="2400" b="1" dirty="0" err="1" smtClean="0">
                <a:solidFill>
                  <a:srgbClr val="C00000"/>
                </a:solidFill>
              </a:rPr>
              <a:t>eg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. </a:t>
            </a:r>
            <a:r>
              <a:rPr lang="en-US" altLang="zh-CN" sz="2400" b="1" dirty="0">
                <a:solidFill>
                  <a:srgbClr val="C0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a beauty competition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1" t="1199" r="19824"/>
          <a:stretch/>
        </p:blipFill>
        <p:spPr>
          <a:xfrm>
            <a:off x="6825161" y="3226228"/>
            <a:ext cx="2457907" cy="256428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068" y="3226228"/>
            <a:ext cx="1843351" cy="2547878"/>
          </a:xfrm>
          <a:prstGeom prst="rect">
            <a:avLst/>
          </a:prstGeom>
        </p:spPr>
      </p:pic>
      <p:cxnSp>
        <p:nvCxnSpPr>
          <p:cNvPr id="18" name="直接连接符 17"/>
          <p:cNvCxnSpPr/>
          <p:nvPr/>
        </p:nvCxnSpPr>
        <p:spPr>
          <a:xfrm>
            <a:off x="2004364" y="474979"/>
            <a:ext cx="240670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5396351" y="38943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</a:rPr>
              <a:t>广告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064714" y="2018996"/>
            <a:ext cx="1053389" cy="731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1064714" y="1088935"/>
            <a:ext cx="6269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the time between childhood and adulthood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15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19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占位符 2"/>
          <p:cNvSpPr txBox="1">
            <a:spLocks/>
          </p:cNvSpPr>
          <p:nvPr/>
        </p:nvSpPr>
        <p:spPr>
          <a:xfrm>
            <a:off x="-13335" y="-13971"/>
            <a:ext cx="12219305" cy="9779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en-US" altLang="zh-CN" sz="3600" b="1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58362" y="1596091"/>
            <a:ext cx="9891346" cy="4893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u="sng" dirty="0"/>
              <a:t>Youth Short Film </a:t>
            </a:r>
            <a:r>
              <a:rPr lang="en-US" altLang="zh-CN" sz="2400" u="sng" dirty="0" err="1"/>
              <a:t>Festivall</a:t>
            </a:r>
            <a:r>
              <a:rPr lang="en-US" altLang="zh-CN" sz="2400" u="sng" dirty="0"/>
              <a:t> Join the contest! Great prizes!</a:t>
            </a:r>
          </a:p>
          <a:p>
            <a:pPr algn="r"/>
            <a:r>
              <a:rPr lang="en-US" altLang="zh-CN" sz="2400" dirty="0"/>
              <a:t>Contact us: </a:t>
            </a:r>
            <a:r>
              <a:rPr lang="en-US" altLang="zh-CN" sz="2400" dirty="0" smtClean="0"/>
              <a:t>enquiries@***filmclub.com</a:t>
            </a:r>
          </a:p>
          <a:p>
            <a:pPr algn="r"/>
            <a:r>
              <a:rPr lang="en-US" altLang="zh-CN" sz="2400" dirty="0" smtClean="0"/>
              <a:t> </a:t>
            </a:r>
          </a:p>
          <a:p>
            <a:r>
              <a:rPr lang="en-US" altLang="zh-CN" sz="2400" u="sng" dirty="0" smtClean="0"/>
              <a:t>New </a:t>
            </a:r>
            <a:r>
              <a:rPr lang="en-US" altLang="zh-CN" sz="2400" u="sng" dirty="0"/>
              <a:t>school film club starting next week! Some great </a:t>
            </a:r>
            <a:r>
              <a:rPr lang="en-US" altLang="zh-CN" sz="2400" u="sng" dirty="0" smtClean="0"/>
              <a:t>films!</a:t>
            </a:r>
          </a:p>
          <a:p>
            <a:r>
              <a:rPr lang="en-US" altLang="zh-CN" sz="2400" dirty="0" smtClean="0"/>
              <a:t>                                                                Room </a:t>
            </a:r>
            <a:r>
              <a:rPr lang="en-US" altLang="zh-CN" sz="2400" dirty="0"/>
              <a:t>334, </a:t>
            </a:r>
            <a:r>
              <a:rPr lang="en-US" altLang="zh-CN" sz="2400" dirty="0" smtClean="0"/>
              <a:t>Students’ </a:t>
            </a:r>
            <a:r>
              <a:rPr lang="en-US" altLang="zh-CN" sz="2400" dirty="0"/>
              <a:t>Centre </a:t>
            </a:r>
            <a:endParaRPr lang="en-US" altLang="zh-CN" sz="2400" dirty="0" smtClean="0"/>
          </a:p>
          <a:p>
            <a:pPr algn="r"/>
            <a:r>
              <a:rPr lang="en-US" altLang="zh-CN" sz="2400" dirty="0" smtClean="0"/>
              <a:t>Contact </a:t>
            </a:r>
            <a:r>
              <a:rPr lang="en-US" altLang="zh-CN" sz="2400" dirty="0"/>
              <a:t>us: </a:t>
            </a:r>
            <a:r>
              <a:rPr lang="en-US" altLang="zh-CN" sz="2400" dirty="0" smtClean="0"/>
              <a:t>lovefilmclub@***mail.com</a:t>
            </a:r>
          </a:p>
          <a:p>
            <a:pPr algn="r"/>
            <a:r>
              <a:rPr lang="en-US" altLang="zh-CN" sz="2400" dirty="0" smtClean="0"/>
              <a:t> </a:t>
            </a:r>
          </a:p>
          <a:p>
            <a:r>
              <a:rPr lang="en-US" altLang="zh-CN" sz="2400" u="sng" dirty="0" smtClean="0"/>
              <a:t>Martial </a:t>
            </a:r>
            <a:r>
              <a:rPr lang="en-US" altLang="zh-CN" sz="2400" u="sng" dirty="0"/>
              <a:t>arts classes! Great teacher and small groups!</a:t>
            </a:r>
          </a:p>
          <a:p>
            <a:r>
              <a:rPr lang="en-US" altLang="zh-CN" sz="2400" dirty="0" smtClean="0"/>
              <a:t>                                                                   Room </a:t>
            </a:r>
            <a:r>
              <a:rPr lang="en-US" altLang="zh-CN" sz="2400" dirty="0"/>
              <a:t>106, The Stadium </a:t>
            </a:r>
            <a:endParaRPr lang="en-US" altLang="zh-CN" sz="2400" dirty="0" smtClean="0"/>
          </a:p>
          <a:p>
            <a:pPr algn="r"/>
            <a:r>
              <a:rPr lang="en-US" altLang="zh-CN" sz="2400" dirty="0" smtClean="0"/>
              <a:t>Contact </a:t>
            </a:r>
            <a:r>
              <a:rPr lang="en-US" altLang="zh-CN" sz="2400" dirty="0"/>
              <a:t>us: martialarts</a:t>
            </a:r>
            <a:r>
              <a:rPr lang="en-US" altLang="zh-CN" sz="2400" dirty="0" smtClean="0"/>
              <a:t>@***mail.com</a:t>
            </a:r>
          </a:p>
          <a:p>
            <a:pPr algn="r"/>
            <a:r>
              <a:rPr lang="en-US" altLang="zh-CN" sz="2400" dirty="0" smtClean="0"/>
              <a:t> </a:t>
            </a:r>
          </a:p>
          <a:p>
            <a:r>
              <a:rPr lang="en-US" altLang="zh-CN" sz="2400" u="sng" dirty="0" smtClean="0"/>
              <a:t>School </a:t>
            </a:r>
            <a:r>
              <a:rPr lang="en-US" altLang="zh-CN" sz="2400" u="sng" dirty="0"/>
              <a:t>music </a:t>
            </a:r>
            <a:r>
              <a:rPr lang="en-US" altLang="zh-CN" sz="2400" u="sng" dirty="0" smtClean="0"/>
              <a:t>competition </a:t>
            </a:r>
            <a:r>
              <a:rPr lang="en-US" altLang="zh-CN" sz="2400" u="sng" dirty="0"/>
              <a:t>on 15 June. Some great prizes!</a:t>
            </a:r>
          </a:p>
          <a:p>
            <a:pPr algn="r"/>
            <a:r>
              <a:rPr lang="en-US" altLang="zh-CN" sz="2400" dirty="0"/>
              <a:t>Contact us: </a:t>
            </a:r>
            <a:r>
              <a:rPr lang="en-US" altLang="zh-CN" sz="2400" dirty="0" err="1"/>
              <a:t>lovemusic</a:t>
            </a:r>
            <a:r>
              <a:rPr lang="en-US" altLang="zh-CN" sz="2400" dirty="0" smtClean="0"/>
              <a:t>@***mail. </a:t>
            </a:r>
            <a:r>
              <a:rPr lang="en-US" altLang="zh-CN" sz="2400" dirty="0"/>
              <a:t>com</a:t>
            </a:r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08" y="1578306"/>
            <a:ext cx="662354" cy="6623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1" y="2740173"/>
            <a:ext cx="662354" cy="6623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1" y="4224197"/>
            <a:ext cx="662354" cy="6623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1" y="5605183"/>
            <a:ext cx="662354" cy="6623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7" name="矩形 6"/>
          <p:cNvSpPr/>
          <p:nvPr/>
        </p:nvSpPr>
        <p:spPr>
          <a:xfrm>
            <a:off x="96166" y="-13971"/>
            <a:ext cx="11615738" cy="14465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If you decide to write an email to ask for more information about the activity you are interested in. Is it going to be a </a:t>
            </a:r>
            <a:r>
              <a:rPr lang="en-US" altLang="zh-CN" sz="3200" b="1" dirty="0">
                <a:solidFill>
                  <a:srgbClr val="FF0000"/>
                </a:solidFill>
              </a:rPr>
              <a:t>formal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</a:rPr>
              <a:t>or </a:t>
            </a:r>
            <a:r>
              <a:rPr lang="en-US" altLang="zh-CN" sz="3200" b="1" dirty="0">
                <a:solidFill>
                  <a:srgbClr val="FF0000"/>
                </a:solidFill>
              </a:rPr>
              <a:t>informal </a:t>
            </a:r>
            <a:r>
              <a:rPr lang="en-US" altLang="zh-CN" sz="2800" b="1" dirty="0">
                <a:solidFill>
                  <a:schemeClr val="bg1"/>
                </a:solidFill>
              </a:rPr>
              <a:t>email?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0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8908" y="1782550"/>
            <a:ext cx="5030372" cy="45509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Formal: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Written </a:t>
            </a:r>
            <a:r>
              <a:rPr lang="en-US" altLang="zh-CN" sz="2800" dirty="0"/>
              <a:t>to a professor, colleague, boss, etc.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Must </a:t>
            </a:r>
            <a:r>
              <a:rPr lang="en-US" altLang="zh-CN" sz="2800" dirty="0"/>
              <a:t>always be professional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Accurate </a:t>
            </a:r>
            <a:r>
              <a:rPr lang="en-US" altLang="zh-CN" sz="2800" dirty="0"/>
              <a:t>grammar, punctuation, and spelling necessary</a:t>
            </a:r>
            <a:endParaRPr lang="zh-CN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6318739" y="1782551"/>
            <a:ext cx="5402206" cy="46166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Informal: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Written </a:t>
            </a:r>
            <a:r>
              <a:rPr lang="en-US" altLang="zh-CN" sz="2800" dirty="0"/>
              <a:t>to friends and family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Accuracy </a:t>
            </a:r>
            <a:r>
              <a:rPr lang="en-US" altLang="zh-CN" sz="2800" dirty="0"/>
              <a:t>and grammar(spelling and punctuation)are not important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You </a:t>
            </a:r>
            <a:r>
              <a:rPr lang="en-US" altLang="zh-CN" sz="2800" dirty="0"/>
              <a:t>can make up your own </a:t>
            </a:r>
            <a:r>
              <a:rPr lang="en-US" altLang="zh-CN" sz="2800" dirty="0" smtClean="0"/>
              <a:t>rules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1737368" y="610727"/>
            <a:ext cx="8084219" cy="132588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楷体" panose="02010609060101010101" pitchFamily="49" charset="-122"/>
                <a:cs typeface="+mj-cs"/>
              </a:defRPr>
            </a:lvl1pPr>
            <a:lvl2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41148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8229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23444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64592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 smtClean="0"/>
              <a:t>Formal </a:t>
            </a:r>
            <a:r>
              <a:rPr lang="en-US" altLang="zh-CN" i="1" dirty="0" smtClean="0"/>
              <a:t>vs. </a:t>
            </a:r>
            <a:r>
              <a:rPr lang="en-US" altLang="zh-CN" dirty="0" smtClean="0"/>
              <a:t>Informal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943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dirty="0" smtClean="0"/>
              <a:t>A Formal Email</a:t>
            </a:r>
            <a:endParaRPr lang="zh-CN" altLang="en-US" b="1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663" y="50292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9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971929"/>
            <a:ext cx="10515600" cy="4351338"/>
          </a:xfrm>
        </p:spPr>
        <p:txBody>
          <a:bodyPr/>
          <a:lstStyle/>
          <a:p>
            <a:r>
              <a:rPr lang="en-US" altLang="zh-CN" dirty="0" smtClean="0"/>
              <a:t>Why does Liu </a:t>
            </a:r>
            <a:r>
              <a:rPr lang="en-US" altLang="zh-CN" dirty="0" err="1" smtClean="0"/>
              <a:t>Ze</a:t>
            </a:r>
            <a:r>
              <a:rPr lang="en-US" altLang="zh-CN" dirty="0" smtClean="0"/>
              <a:t> write this email?</a:t>
            </a:r>
          </a:p>
          <a:p>
            <a:r>
              <a:rPr lang="en-US" altLang="zh-CN" dirty="0" smtClean="0"/>
              <a:t>How does Liu </a:t>
            </a:r>
            <a:r>
              <a:rPr lang="en-US" altLang="zh-CN" dirty="0" err="1" smtClean="0"/>
              <a:t>Ze</a:t>
            </a:r>
            <a:r>
              <a:rPr lang="en-US" altLang="zh-CN" dirty="0" smtClean="0"/>
              <a:t> address the receiver of the email?</a:t>
            </a:r>
          </a:p>
          <a:p>
            <a:r>
              <a:rPr lang="en-US" altLang="zh-CN" dirty="0" smtClean="0"/>
              <a:t>What information does Liu </a:t>
            </a:r>
            <a:r>
              <a:rPr lang="en-US" altLang="zh-CN" dirty="0" err="1" smtClean="0"/>
              <a:t>Ze</a:t>
            </a:r>
            <a:r>
              <a:rPr lang="en-US" altLang="zh-CN" dirty="0" smtClean="0"/>
              <a:t> want to know?</a:t>
            </a:r>
          </a:p>
          <a:p>
            <a:r>
              <a:rPr lang="en-US" altLang="zh-CN" dirty="0" smtClean="0"/>
              <a:t>Is the style of the email formal or informal? Can you find some examples?</a:t>
            </a:r>
          </a:p>
          <a:p>
            <a:endParaRPr lang="zh-CN" altLang="en-US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-13335" y="-13971"/>
            <a:ext cx="12219305" cy="9779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altLang="zh-CN" sz="3600" b="1" dirty="0" smtClean="0">
                <a:solidFill>
                  <a:schemeClr val="bg1"/>
                </a:solidFill>
              </a:rPr>
              <a:t>Read the email on page 19. Answer the questions.</a:t>
            </a:r>
            <a:endParaRPr lang="en-US" altLang="zh-CN" sz="3600" b="1" dirty="0">
              <a:solidFill>
                <a:schemeClr val="bg1"/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256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1745</TotalTime>
  <Words>1026</Words>
  <Application>Microsoft Office PowerPoint</Application>
  <PresentationFormat>自定义</PresentationFormat>
  <Paragraphs>162</Paragraphs>
  <Slides>21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主题​​</vt:lpstr>
      <vt:lpstr>“艺术” Writing Workshop（1）</vt:lpstr>
      <vt:lpstr> 学习目标 </vt:lpstr>
      <vt:lpstr>学法指导</vt:lpstr>
      <vt:lpstr>Unit 7 Art Writing Workshop A Formal Email</vt:lpstr>
      <vt:lpstr>PowerPoint 演示文稿</vt:lpstr>
      <vt:lpstr>PowerPoint 演示文稿</vt:lpstr>
      <vt:lpstr>PowerPoint 演示文稿</vt:lpstr>
      <vt:lpstr>A Formal Email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1. What is the purpose of your email?  2. Write two questions you would like to ask.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 Art Writing Workshop A Formal Email</dc:title>
  <dc:creator>huang Ingrid</dc:creator>
  <cp:lastModifiedBy>acq</cp:lastModifiedBy>
  <cp:revision>63</cp:revision>
  <dcterms:created xsi:type="dcterms:W3CDTF">2020-03-24T01:32:32Z</dcterms:created>
  <dcterms:modified xsi:type="dcterms:W3CDTF">2020-04-26T08:22:50Z</dcterms:modified>
</cp:coreProperties>
</file>